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278" r:id="rId4"/>
  </p:sldMasterIdLst>
  <p:notesMasterIdLst>
    <p:notesMasterId r:id="rId77"/>
  </p:notesMasterIdLst>
  <p:handoutMasterIdLst>
    <p:handoutMasterId r:id="rId78"/>
  </p:handoutMasterIdLst>
  <p:sldIdLst>
    <p:sldId id="332" r:id="rId5"/>
    <p:sldId id="333" r:id="rId6"/>
    <p:sldId id="373" r:id="rId7"/>
    <p:sldId id="374" r:id="rId8"/>
    <p:sldId id="375" r:id="rId9"/>
    <p:sldId id="376" r:id="rId10"/>
    <p:sldId id="378" r:id="rId11"/>
    <p:sldId id="391" r:id="rId12"/>
    <p:sldId id="379" r:id="rId13"/>
    <p:sldId id="377" r:id="rId14"/>
    <p:sldId id="380" r:id="rId15"/>
    <p:sldId id="381" r:id="rId16"/>
    <p:sldId id="382" r:id="rId17"/>
    <p:sldId id="407" r:id="rId18"/>
    <p:sldId id="408" r:id="rId19"/>
    <p:sldId id="409" r:id="rId20"/>
    <p:sldId id="405" r:id="rId21"/>
    <p:sldId id="384" r:id="rId22"/>
    <p:sldId id="414" r:id="rId23"/>
    <p:sldId id="385" r:id="rId24"/>
    <p:sldId id="383" r:id="rId25"/>
    <p:sldId id="386" r:id="rId26"/>
    <p:sldId id="387" r:id="rId27"/>
    <p:sldId id="388" r:id="rId28"/>
    <p:sldId id="389" r:id="rId29"/>
    <p:sldId id="390" r:id="rId30"/>
    <p:sldId id="392" r:id="rId31"/>
    <p:sldId id="393" r:id="rId32"/>
    <p:sldId id="394" r:id="rId33"/>
    <p:sldId id="395" r:id="rId34"/>
    <p:sldId id="396" r:id="rId35"/>
    <p:sldId id="397" r:id="rId36"/>
    <p:sldId id="398" r:id="rId37"/>
    <p:sldId id="399" r:id="rId38"/>
    <p:sldId id="400" r:id="rId39"/>
    <p:sldId id="401" r:id="rId40"/>
    <p:sldId id="402" r:id="rId41"/>
    <p:sldId id="403" r:id="rId42"/>
    <p:sldId id="410" r:id="rId43"/>
    <p:sldId id="404" r:id="rId44"/>
    <p:sldId id="429" r:id="rId45"/>
    <p:sldId id="415" r:id="rId46"/>
    <p:sldId id="416" r:id="rId47"/>
    <p:sldId id="417" r:id="rId48"/>
    <p:sldId id="418" r:id="rId49"/>
    <p:sldId id="419" r:id="rId50"/>
    <p:sldId id="420" r:id="rId51"/>
    <p:sldId id="421" r:id="rId52"/>
    <p:sldId id="422" r:id="rId53"/>
    <p:sldId id="423" r:id="rId54"/>
    <p:sldId id="424" r:id="rId55"/>
    <p:sldId id="425" r:id="rId56"/>
    <p:sldId id="426" r:id="rId57"/>
    <p:sldId id="428" r:id="rId58"/>
    <p:sldId id="430" r:id="rId59"/>
    <p:sldId id="431" r:id="rId60"/>
    <p:sldId id="432" r:id="rId61"/>
    <p:sldId id="433" r:id="rId62"/>
    <p:sldId id="434" r:id="rId63"/>
    <p:sldId id="435" r:id="rId64"/>
    <p:sldId id="437" r:id="rId65"/>
    <p:sldId id="436" r:id="rId66"/>
    <p:sldId id="439" r:id="rId67"/>
    <p:sldId id="438" r:id="rId68"/>
    <p:sldId id="440" r:id="rId69"/>
    <p:sldId id="441" r:id="rId70"/>
    <p:sldId id="442" r:id="rId71"/>
    <p:sldId id="443" r:id="rId72"/>
    <p:sldId id="444" r:id="rId73"/>
    <p:sldId id="445" r:id="rId74"/>
    <p:sldId id="446" r:id="rId75"/>
    <p:sldId id="447" r:id="rId76"/>
  </p:sldIdLst>
  <p:sldSz cx="10080625" cy="7559675"/>
  <p:notesSz cx="9906000" cy="6794500"/>
  <p:defaultTextStyle>
    <a:defPPr>
      <a:defRPr lang="en-US"/>
    </a:defPPr>
    <a:lvl1pPr algn="l" defTabSz="447675" rtl="0" eaLnBrk="0" fontAlgn="base" hangingPunct="0">
      <a:spcBef>
        <a:spcPct val="0"/>
      </a:spcBef>
      <a:spcAft>
        <a:spcPct val="0"/>
      </a:spcAft>
      <a:defRPr sz="2400" kern="1200">
        <a:solidFill>
          <a:schemeClr val="bg1"/>
        </a:solidFill>
        <a:latin typeface="Arial" pitchFamily="34" charset="0"/>
        <a:ea typeface="ＭＳ Ｐゴシック" pitchFamily="34" charset="-128"/>
        <a:cs typeface="+mn-cs"/>
      </a:defRPr>
    </a:lvl1pPr>
    <a:lvl2pPr marL="741363" indent="-284163" algn="l" defTabSz="447675" rtl="0" eaLnBrk="0" fontAlgn="base" hangingPunct="0">
      <a:spcBef>
        <a:spcPct val="0"/>
      </a:spcBef>
      <a:spcAft>
        <a:spcPct val="0"/>
      </a:spcAft>
      <a:defRPr sz="2400" kern="1200">
        <a:solidFill>
          <a:schemeClr val="bg1"/>
        </a:solidFill>
        <a:latin typeface="Arial" pitchFamily="34" charset="0"/>
        <a:ea typeface="ＭＳ Ｐゴシック" pitchFamily="34" charset="-128"/>
        <a:cs typeface="+mn-cs"/>
      </a:defRPr>
    </a:lvl2pPr>
    <a:lvl3pPr marL="1141413" indent="-227013" algn="l" defTabSz="447675" rtl="0" eaLnBrk="0" fontAlgn="base" hangingPunct="0">
      <a:spcBef>
        <a:spcPct val="0"/>
      </a:spcBef>
      <a:spcAft>
        <a:spcPct val="0"/>
      </a:spcAft>
      <a:defRPr sz="2400" kern="1200">
        <a:solidFill>
          <a:schemeClr val="bg1"/>
        </a:solidFill>
        <a:latin typeface="Arial" pitchFamily="34" charset="0"/>
        <a:ea typeface="ＭＳ Ｐゴシック" pitchFamily="34" charset="-128"/>
        <a:cs typeface="+mn-cs"/>
      </a:defRPr>
    </a:lvl3pPr>
    <a:lvl4pPr marL="1598613" indent="-227013" algn="l" defTabSz="447675" rtl="0" eaLnBrk="0" fontAlgn="base" hangingPunct="0">
      <a:spcBef>
        <a:spcPct val="0"/>
      </a:spcBef>
      <a:spcAft>
        <a:spcPct val="0"/>
      </a:spcAft>
      <a:defRPr sz="2400" kern="1200">
        <a:solidFill>
          <a:schemeClr val="bg1"/>
        </a:solidFill>
        <a:latin typeface="Arial" pitchFamily="34" charset="0"/>
        <a:ea typeface="ＭＳ Ｐゴシック" pitchFamily="34" charset="-128"/>
        <a:cs typeface="+mn-cs"/>
      </a:defRPr>
    </a:lvl4pPr>
    <a:lvl5pPr marL="2055813" indent="-227013" algn="l" defTabSz="447675" rtl="0" eaLnBrk="0" fontAlgn="base" hangingPunct="0">
      <a:spcBef>
        <a:spcPct val="0"/>
      </a:spcBef>
      <a:spcAft>
        <a:spcPct val="0"/>
      </a:spcAft>
      <a:defRPr sz="2400" kern="1200">
        <a:solidFill>
          <a:schemeClr val="bg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bg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bg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bg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bg1"/>
        </a:solidFill>
        <a:latin typeface="Arial"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2381">
          <p15:clr>
            <a:srgbClr val="A4A3A4"/>
          </p15:clr>
        </p15:guide>
        <p15:guide id="2" pos="3175">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A6A6"/>
    <a:srgbClr val="EDEDED"/>
    <a:srgbClr val="FFFFFF"/>
    <a:srgbClr val="C1CCF1"/>
    <a:srgbClr val="FFFFCC"/>
    <a:srgbClr val="1067EA"/>
    <a:srgbClr val="139BFB"/>
    <a:srgbClr val="808080"/>
    <a:srgbClr val="969696"/>
    <a:srgbClr val="0068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957" autoAdjust="0"/>
    <p:restoredTop sz="94541" autoAdjust="0"/>
  </p:normalViewPr>
  <p:slideViewPr>
    <p:cSldViewPr>
      <p:cViewPr varScale="1">
        <p:scale>
          <a:sx n="98" d="100"/>
          <a:sy n="98" d="100"/>
        </p:scale>
        <p:origin x="1842" y="78"/>
      </p:cViewPr>
      <p:guideLst>
        <p:guide orient="horz" pos="2381"/>
        <p:guide pos="3175"/>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89" d="100"/>
          <a:sy n="89" d="100"/>
        </p:scale>
        <p:origin x="1061" y="53"/>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handoutMaster" Target="handoutMasters/handoutMaster1.xml"/><Relationship Id="rId8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1" y="1"/>
            <a:ext cx="4293335" cy="339582"/>
          </a:xfrm>
          <a:prstGeom prst="rect">
            <a:avLst/>
          </a:prstGeom>
        </p:spPr>
        <p:txBody>
          <a:bodyPr vert="horz" lIns="83660" tIns="41830" rIns="83660" bIns="41830" rtlCol="0"/>
          <a:lstStyle>
            <a:lvl1pPr algn="l" defTabSz="411000" eaLnBrk="1">
              <a:lnSpc>
                <a:spcPct val="93000"/>
              </a:lnSpc>
              <a:buClr>
                <a:srgbClr val="000000"/>
              </a:buClr>
              <a:buSzPct val="100000"/>
              <a:buFont typeface="Times New Roman" charset="0"/>
              <a:buNone/>
              <a:defRPr sz="1100">
                <a:latin typeface="Arial" charset="0"/>
                <a:ea typeface="ＭＳ Ｐゴシック" charset="0"/>
                <a:cs typeface="ＭＳ Ｐゴシック" charset="0"/>
              </a:defRPr>
            </a:lvl1pPr>
          </a:lstStyle>
          <a:p>
            <a:pPr>
              <a:defRPr/>
            </a:pPr>
            <a:endParaRPr lang="it-IT"/>
          </a:p>
        </p:txBody>
      </p:sp>
      <p:sp>
        <p:nvSpPr>
          <p:cNvPr id="3" name="Segnaposto data 2"/>
          <p:cNvSpPr>
            <a:spLocks noGrp="1"/>
          </p:cNvSpPr>
          <p:nvPr>
            <p:ph type="dt" sz="quarter" idx="1"/>
          </p:nvPr>
        </p:nvSpPr>
        <p:spPr>
          <a:xfrm>
            <a:off x="5609723" y="1"/>
            <a:ext cx="4294806" cy="339582"/>
          </a:xfrm>
          <a:prstGeom prst="rect">
            <a:avLst/>
          </a:prstGeom>
        </p:spPr>
        <p:txBody>
          <a:bodyPr vert="horz" wrap="square" lIns="83660" tIns="41830" rIns="83660" bIns="41830" numCol="1" anchor="t" anchorCtr="0" compatLnSpc="1">
            <a:prstTxWarp prst="textNoShape">
              <a:avLst/>
            </a:prstTxWarp>
          </a:bodyPr>
          <a:lstStyle>
            <a:lvl1pPr algn="r" eaLnBrk="1">
              <a:lnSpc>
                <a:spcPct val="93000"/>
              </a:lnSpc>
              <a:buClr>
                <a:srgbClr val="000000"/>
              </a:buClr>
              <a:buSzPct val="100000"/>
              <a:buFont typeface="Times New Roman" panose="02020603050405020304" pitchFamily="18" charset="0"/>
              <a:buNone/>
              <a:defRPr sz="1100">
                <a:ea typeface="MS PGothic" panose="020B0600070205080204" pitchFamily="34" charset="-128"/>
              </a:defRPr>
            </a:lvl1pPr>
          </a:lstStyle>
          <a:p>
            <a:pPr>
              <a:defRPr/>
            </a:pPr>
            <a:fld id="{22BC0B9A-6933-4F3F-8E52-2AA9BF11D1B0}" type="datetimeFigureOut">
              <a:rPr lang="it-IT" altLang="it-IT"/>
              <a:pPr>
                <a:defRPr/>
              </a:pPr>
              <a:t>14/09/2026</a:t>
            </a:fld>
            <a:endParaRPr lang="it-IT" altLang="it-IT"/>
          </a:p>
        </p:txBody>
      </p:sp>
      <p:sp>
        <p:nvSpPr>
          <p:cNvPr id="5" name="Segnaposto numero diapositiva 4"/>
          <p:cNvSpPr>
            <a:spLocks noGrp="1"/>
          </p:cNvSpPr>
          <p:nvPr>
            <p:ph type="sldNum" sz="quarter" idx="3"/>
          </p:nvPr>
        </p:nvSpPr>
        <p:spPr>
          <a:xfrm>
            <a:off x="5609723" y="6453492"/>
            <a:ext cx="4294806" cy="339582"/>
          </a:xfrm>
          <a:prstGeom prst="rect">
            <a:avLst/>
          </a:prstGeom>
        </p:spPr>
        <p:txBody>
          <a:bodyPr vert="horz" wrap="square" lIns="83660" tIns="41830" rIns="83660" bIns="41830" numCol="1" anchor="b" anchorCtr="0" compatLnSpc="1">
            <a:prstTxWarp prst="textNoShape">
              <a:avLst/>
            </a:prstTxWarp>
          </a:bodyPr>
          <a:lstStyle>
            <a:lvl1pPr algn="r" eaLnBrk="1">
              <a:lnSpc>
                <a:spcPct val="93000"/>
              </a:lnSpc>
              <a:buClr>
                <a:srgbClr val="000000"/>
              </a:buClr>
              <a:buSzPct val="100000"/>
              <a:buFont typeface="Times New Roman" pitchFamily="18" charset="0"/>
              <a:buNone/>
              <a:defRPr sz="1100"/>
            </a:lvl1pPr>
          </a:lstStyle>
          <a:p>
            <a:fld id="{6AE28C17-E6F0-4057-8387-BD26770D1F5D}" type="slidenum">
              <a:rPr lang="it-IT" altLang="it-IT"/>
              <a:pPr/>
              <a:t>‹Nº›</a:t>
            </a:fld>
            <a:endParaRPr lang="it-IT" altLang="it-IT"/>
          </a:p>
        </p:txBody>
      </p:sp>
      <p:sp>
        <p:nvSpPr>
          <p:cNvPr id="6" name="Segnaposto piè di pagina 5"/>
          <p:cNvSpPr>
            <a:spLocks noGrp="1"/>
          </p:cNvSpPr>
          <p:nvPr>
            <p:ph type="ftr" sz="quarter" idx="2"/>
          </p:nvPr>
        </p:nvSpPr>
        <p:spPr>
          <a:xfrm>
            <a:off x="1" y="6453491"/>
            <a:ext cx="4293335" cy="341009"/>
          </a:xfrm>
          <a:prstGeom prst="rect">
            <a:avLst/>
          </a:prstGeom>
        </p:spPr>
        <p:txBody>
          <a:bodyPr vert="horz" lIns="83660" tIns="41830" rIns="83660" bIns="41830" rtlCol="0" anchor="b"/>
          <a:lstStyle>
            <a:lvl1pPr algn="l" eaLnBrk="1">
              <a:lnSpc>
                <a:spcPct val="93000"/>
              </a:lnSpc>
              <a:buClr>
                <a:srgbClr val="000000"/>
              </a:buClr>
              <a:buSzPct val="100000"/>
              <a:buFont typeface="Times New Roman" panose="02020603050405020304" pitchFamily="18" charset="0"/>
              <a:buNone/>
              <a:defRPr sz="1100">
                <a:ea typeface="MS PGothic" panose="020B0600070205080204" pitchFamily="34" charset="-128"/>
              </a:defRPr>
            </a:lvl1pPr>
          </a:lstStyle>
          <a:p>
            <a:pPr>
              <a:defRPr/>
            </a:pPr>
            <a:endParaRPr lang="it-IT"/>
          </a:p>
        </p:txBody>
      </p:sp>
    </p:spTree>
    <p:extLst>
      <p:ext uri="{BB962C8B-B14F-4D97-AF65-F5344CB8AC3E}">
        <p14:creationId xmlns:p14="http://schemas.microsoft.com/office/powerpoint/2010/main" val="273979859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AutoShape 1"/>
          <p:cNvSpPr>
            <a:spLocks noChangeArrowheads="1"/>
          </p:cNvSpPr>
          <p:nvPr/>
        </p:nvSpPr>
        <p:spPr bwMode="auto">
          <a:xfrm>
            <a:off x="0" y="0"/>
            <a:ext cx="9906000" cy="6794500"/>
          </a:xfrm>
          <a:prstGeom prst="roundRect">
            <a:avLst>
              <a:gd name="adj" fmla="val 19"/>
            </a:avLst>
          </a:prstGeom>
          <a:solidFill>
            <a:srgbClr val="FFFFFF"/>
          </a:solidFill>
          <a:ln w="9525">
            <a:noFill/>
            <a:round/>
            <a:headEnd/>
            <a:tailEnd/>
          </a:ln>
        </p:spPr>
        <p:txBody>
          <a:bodyPr wrap="none" lIns="83660" tIns="41830" rIns="83660" bIns="41830" anchor="ctr"/>
          <a:lstStyle/>
          <a:p>
            <a:pPr eaLnBrk="1">
              <a:lnSpc>
                <a:spcPct val="93000"/>
              </a:lnSpc>
              <a:buClr>
                <a:srgbClr val="000000"/>
              </a:buClr>
              <a:buSzPct val="100000"/>
              <a:buFont typeface="Times New Roman" pitchFamily="18" charset="0"/>
              <a:buNone/>
            </a:pPr>
            <a:endParaRPr lang="it-IT" altLang="it-IT"/>
          </a:p>
        </p:txBody>
      </p:sp>
      <p:sp>
        <p:nvSpPr>
          <p:cNvPr id="10243" name="Rectangle 2"/>
          <p:cNvSpPr>
            <a:spLocks noGrp="1" noRot="1" noChangeAspect="1" noChangeArrowheads="1"/>
          </p:cNvSpPr>
          <p:nvPr>
            <p:ph type="sldImg"/>
          </p:nvPr>
        </p:nvSpPr>
        <p:spPr bwMode="auto">
          <a:xfrm>
            <a:off x="3254375" y="517525"/>
            <a:ext cx="3390900" cy="2544763"/>
          </a:xfrm>
          <a:prstGeom prst="rect">
            <a:avLst/>
          </a:prstGeom>
          <a:noFill/>
          <a:ln w="9525">
            <a:noFill/>
            <a:miter lim="800000"/>
            <a:headEnd/>
            <a:tailEnd/>
          </a:ln>
        </p:spPr>
      </p:sp>
      <p:sp>
        <p:nvSpPr>
          <p:cNvPr id="3075" name="Rectangle 3"/>
          <p:cNvSpPr>
            <a:spLocks noGrp="1" noChangeArrowheads="1"/>
          </p:cNvSpPr>
          <p:nvPr>
            <p:ph type="body"/>
          </p:nvPr>
        </p:nvSpPr>
        <p:spPr bwMode="auto">
          <a:xfrm>
            <a:off x="989866" y="3227459"/>
            <a:ext cx="7921858" cy="3056241"/>
          </a:xfrm>
          <a:prstGeom prst="rect">
            <a:avLst/>
          </a:prstGeom>
          <a:noFill/>
          <a:ln>
            <a:noFill/>
          </a:ln>
          <a:effectLst/>
          <a:extLst>
            <a:ext uri="{FAA26D3D-D897-4be2-8F04-BA451C77F1D7}"/>
          </a:extLst>
        </p:spPr>
        <p:txBody>
          <a:bodyPr vert="horz" wrap="square" lIns="0" tIns="0" rIns="0" bIns="0" numCol="1" anchor="t" anchorCtr="0" compatLnSpc="1">
            <a:prstTxWarp prst="textNoShape">
              <a:avLst/>
            </a:prstTxWarp>
          </a:bodyPr>
          <a:lstStyle/>
          <a:p>
            <a:pPr lvl="0"/>
            <a:endParaRPr lang="en-US" noProof="0"/>
          </a:p>
        </p:txBody>
      </p:sp>
      <p:sp>
        <p:nvSpPr>
          <p:cNvPr id="10245" name="Text Box 4"/>
          <p:cNvSpPr txBox="1">
            <a:spLocks noChangeArrowheads="1"/>
          </p:cNvSpPr>
          <p:nvPr/>
        </p:nvSpPr>
        <p:spPr bwMode="auto">
          <a:xfrm>
            <a:off x="0" y="1"/>
            <a:ext cx="4297748" cy="339582"/>
          </a:xfrm>
          <a:prstGeom prst="rect">
            <a:avLst/>
          </a:prstGeom>
          <a:noFill/>
          <a:ln w="9525">
            <a:noFill/>
            <a:miter lim="800000"/>
            <a:headEnd/>
            <a:tailEnd/>
          </a:ln>
        </p:spPr>
        <p:txBody>
          <a:bodyPr wrap="none" lIns="83660" tIns="41830" rIns="83660" bIns="41830" anchor="ctr"/>
          <a:lstStyle/>
          <a:p>
            <a:pPr eaLnBrk="1">
              <a:lnSpc>
                <a:spcPct val="93000"/>
              </a:lnSpc>
              <a:buClr>
                <a:srgbClr val="000000"/>
              </a:buClr>
              <a:buSzPct val="100000"/>
              <a:buFont typeface="Times New Roman" pitchFamily="18" charset="0"/>
              <a:buNone/>
            </a:pPr>
            <a:endParaRPr lang="it-IT" altLang="it-IT"/>
          </a:p>
        </p:txBody>
      </p:sp>
      <p:sp>
        <p:nvSpPr>
          <p:cNvPr id="10246" name="Text Box 5"/>
          <p:cNvSpPr txBox="1">
            <a:spLocks noChangeArrowheads="1"/>
          </p:cNvSpPr>
          <p:nvPr/>
        </p:nvSpPr>
        <p:spPr bwMode="auto">
          <a:xfrm>
            <a:off x="5606781" y="1"/>
            <a:ext cx="4297748" cy="339582"/>
          </a:xfrm>
          <a:prstGeom prst="rect">
            <a:avLst/>
          </a:prstGeom>
          <a:noFill/>
          <a:ln w="9525">
            <a:noFill/>
            <a:miter lim="800000"/>
            <a:headEnd/>
            <a:tailEnd/>
          </a:ln>
        </p:spPr>
        <p:txBody>
          <a:bodyPr wrap="none" lIns="83660" tIns="41830" rIns="83660" bIns="41830" anchor="ctr"/>
          <a:lstStyle/>
          <a:p>
            <a:pPr eaLnBrk="1">
              <a:lnSpc>
                <a:spcPct val="93000"/>
              </a:lnSpc>
              <a:buClr>
                <a:srgbClr val="000000"/>
              </a:buClr>
              <a:buSzPct val="100000"/>
              <a:buFont typeface="Times New Roman" pitchFamily="18" charset="0"/>
              <a:buNone/>
            </a:pPr>
            <a:endParaRPr lang="it-IT" altLang="it-IT"/>
          </a:p>
        </p:txBody>
      </p:sp>
      <p:sp>
        <p:nvSpPr>
          <p:cNvPr id="10247" name="Text Box 6"/>
          <p:cNvSpPr txBox="1">
            <a:spLocks noChangeArrowheads="1"/>
          </p:cNvSpPr>
          <p:nvPr/>
        </p:nvSpPr>
        <p:spPr bwMode="auto">
          <a:xfrm>
            <a:off x="0" y="6454918"/>
            <a:ext cx="4297748" cy="338156"/>
          </a:xfrm>
          <a:prstGeom prst="rect">
            <a:avLst/>
          </a:prstGeom>
          <a:noFill/>
          <a:ln w="9525">
            <a:noFill/>
            <a:miter lim="800000"/>
            <a:headEnd/>
            <a:tailEnd/>
          </a:ln>
        </p:spPr>
        <p:txBody>
          <a:bodyPr wrap="none" lIns="83660" tIns="41830" rIns="83660" bIns="41830" anchor="ctr"/>
          <a:lstStyle/>
          <a:p>
            <a:pPr eaLnBrk="1">
              <a:lnSpc>
                <a:spcPct val="93000"/>
              </a:lnSpc>
              <a:buClr>
                <a:srgbClr val="000000"/>
              </a:buClr>
              <a:buSzPct val="100000"/>
              <a:buFont typeface="Times New Roman" pitchFamily="18" charset="0"/>
              <a:buNone/>
            </a:pPr>
            <a:endParaRPr lang="it-IT" altLang="it-IT"/>
          </a:p>
        </p:txBody>
      </p:sp>
      <p:sp>
        <p:nvSpPr>
          <p:cNvPr id="3079" name="Rectangle 7"/>
          <p:cNvSpPr>
            <a:spLocks noGrp="1" noChangeArrowheads="1"/>
          </p:cNvSpPr>
          <p:nvPr>
            <p:ph type="sldNum"/>
          </p:nvPr>
        </p:nvSpPr>
        <p:spPr bwMode="auto">
          <a:xfrm>
            <a:off x="5606781" y="6454918"/>
            <a:ext cx="4294806" cy="338156"/>
          </a:xfrm>
          <a:prstGeom prst="rect">
            <a:avLst/>
          </a:prstGeom>
          <a:noFill/>
          <a:ln>
            <a:noFill/>
          </a:ln>
          <a:effectLst/>
          <a:extLst>
            <a:ext uri="{FAA26D3D-D897-4be2-8F04-BA451C77F1D7}"/>
          </a:extLst>
        </p:spPr>
        <p:txBody>
          <a:bodyPr vert="horz" wrap="square" lIns="0" tIns="0" rIns="0" bIns="0" numCol="1" anchor="b" anchorCtr="0" compatLnSpc="1">
            <a:prstTxWarp prst="textNoShape">
              <a:avLst/>
            </a:prstTxWarp>
          </a:bodyPr>
          <a:lstStyle>
            <a:lvl1pPr algn="r" eaLnBrk="1">
              <a:lnSpc>
                <a:spcPct val="93000"/>
              </a:lnSpc>
              <a:buSzPct val="100000"/>
              <a:tabLst>
                <a:tab pos="0" algn="l"/>
                <a:tab pos="409590" algn="l"/>
                <a:tab pos="820631" algn="l"/>
                <a:tab pos="1231673" algn="l"/>
                <a:tab pos="1642715" algn="l"/>
                <a:tab pos="2053757" algn="l"/>
                <a:tab pos="2464798" algn="l"/>
                <a:tab pos="2875840" algn="l"/>
                <a:tab pos="3286882" algn="l"/>
                <a:tab pos="3697923" algn="l"/>
                <a:tab pos="4108965" algn="l"/>
                <a:tab pos="4520007" algn="l"/>
                <a:tab pos="4931049" algn="l"/>
                <a:tab pos="5342090" algn="l"/>
                <a:tab pos="5753132" algn="l"/>
                <a:tab pos="6164174" algn="l"/>
                <a:tab pos="6575215" algn="l"/>
                <a:tab pos="6986257" algn="l"/>
                <a:tab pos="7397299" algn="l"/>
                <a:tab pos="7808341" algn="l"/>
                <a:tab pos="8219382" algn="l"/>
              </a:tabLst>
              <a:defRPr sz="1300">
                <a:solidFill>
                  <a:srgbClr val="000000"/>
                </a:solidFill>
                <a:latin typeface="Times New Roman" pitchFamily="18" charset="0"/>
              </a:defRPr>
            </a:lvl1pPr>
          </a:lstStyle>
          <a:p>
            <a:fld id="{FC308DA7-30D7-4D01-B43B-62A66D37BBD3}" type="slidenum">
              <a:rPr lang="it-IT" altLang="it-IT"/>
              <a:pPr/>
              <a:t>‹Nº›</a:t>
            </a:fld>
            <a:endParaRPr lang="it-IT" altLang="it-IT"/>
          </a:p>
        </p:txBody>
      </p:sp>
    </p:spTree>
    <p:extLst>
      <p:ext uri="{BB962C8B-B14F-4D97-AF65-F5344CB8AC3E}">
        <p14:creationId xmlns:p14="http://schemas.microsoft.com/office/powerpoint/2010/main" val="2412606496"/>
      </p:ext>
    </p:extLst>
  </p:cSld>
  <p:clrMap bg1="lt1" tx1="dk1" bg2="lt2" tx2="dk2" accent1="accent1" accent2="accent2" accent3="accent3" accent4="accent4" accent5="accent5" accent6="accent6" hlink="hlink" folHlink="folHlink"/>
  <p:hf hdr="0" ftr="0" dt="0"/>
  <p:notesStyle>
    <a:lvl1pPr algn="l" defTabSz="447675"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charset="0"/>
        <a:ea typeface="ＭＳ Ｐゴシック" pitchFamily="34" charset="-128"/>
        <a:cs typeface="MS PGothic" charset="0"/>
      </a:defRPr>
    </a:lvl1pPr>
    <a:lvl2pPr marL="742950" indent="-285750" algn="l" defTabSz="447675"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charset="0"/>
        <a:ea typeface="ＭＳ Ｐゴシック" pitchFamily="34" charset="-128"/>
        <a:cs typeface="MS PGothic" charset="0"/>
      </a:defRPr>
    </a:lvl2pPr>
    <a:lvl3pPr marL="1143000" indent="-228600" algn="l" defTabSz="447675"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charset="0"/>
        <a:ea typeface="ＭＳ Ｐゴシック" pitchFamily="34" charset="-128"/>
        <a:cs typeface="MS PGothic" charset="0"/>
      </a:defRPr>
    </a:lvl3pPr>
    <a:lvl4pPr marL="1600200" indent="-228600" algn="l" defTabSz="447675"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charset="0"/>
        <a:ea typeface="ＭＳ Ｐゴシック" pitchFamily="34" charset="-128"/>
        <a:cs typeface="MS PGothic" charset="0"/>
      </a:defRPr>
    </a:lvl4pPr>
    <a:lvl5pPr marL="2057400" indent="-228600" algn="l" defTabSz="447675"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charset="0"/>
        <a:ea typeface="ＭＳ Ｐゴシック" pitchFamily="34" charset="-128"/>
        <a:cs typeface="MS PGothic" charset="0"/>
      </a:defRPr>
    </a:lvl5pPr>
    <a:lvl6pPr marL="2285763" algn="l" defTabSz="457152" rtl="0" eaLnBrk="1" latinLnBrk="0" hangingPunct="1">
      <a:defRPr sz="1200" kern="1200">
        <a:solidFill>
          <a:schemeClr val="tx1"/>
        </a:solidFill>
        <a:latin typeface="+mn-lt"/>
        <a:ea typeface="+mn-ea"/>
        <a:cs typeface="+mn-cs"/>
      </a:defRPr>
    </a:lvl6pPr>
    <a:lvl7pPr marL="2742916" algn="l" defTabSz="457152" rtl="0" eaLnBrk="1" latinLnBrk="0" hangingPunct="1">
      <a:defRPr sz="1200" kern="1200">
        <a:solidFill>
          <a:schemeClr val="tx1"/>
        </a:solidFill>
        <a:latin typeface="+mn-lt"/>
        <a:ea typeface="+mn-ea"/>
        <a:cs typeface="+mn-cs"/>
      </a:defRPr>
    </a:lvl7pPr>
    <a:lvl8pPr marL="3200068" algn="l" defTabSz="457152" rtl="0" eaLnBrk="1" latinLnBrk="0" hangingPunct="1">
      <a:defRPr sz="1200" kern="1200">
        <a:solidFill>
          <a:schemeClr val="tx1"/>
        </a:solidFill>
        <a:latin typeface="+mn-lt"/>
        <a:ea typeface="+mn-ea"/>
        <a:cs typeface="+mn-cs"/>
      </a:defRPr>
    </a:lvl8pPr>
    <a:lvl9pPr marL="3657221" algn="l" defTabSz="45715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a:defRPr sz="2400">
                <a:solidFill>
                  <a:srgbClr val="B4C9E2"/>
                </a:solidFill>
                <a:latin typeface="Times New Roman" panose="02020603050405020304" pitchFamily="18" charset="0"/>
              </a:defRPr>
            </a:lvl1pPr>
            <a:lvl2pPr marL="741836" indent="-285321">
              <a:defRPr sz="2400">
                <a:solidFill>
                  <a:srgbClr val="B4C9E2"/>
                </a:solidFill>
                <a:latin typeface="Times New Roman" panose="02020603050405020304" pitchFamily="18" charset="0"/>
              </a:defRPr>
            </a:lvl2pPr>
            <a:lvl3pPr marL="1141286" indent="-228257">
              <a:defRPr sz="2400">
                <a:solidFill>
                  <a:srgbClr val="B4C9E2"/>
                </a:solidFill>
                <a:latin typeface="Times New Roman" panose="02020603050405020304" pitchFamily="18" charset="0"/>
              </a:defRPr>
            </a:lvl3pPr>
            <a:lvl4pPr marL="1597800" indent="-228257">
              <a:defRPr sz="2400">
                <a:solidFill>
                  <a:srgbClr val="B4C9E2"/>
                </a:solidFill>
                <a:latin typeface="Times New Roman" panose="02020603050405020304" pitchFamily="18" charset="0"/>
              </a:defRPr>
            </a:lvl4pPr>
            <a:lvl5pPr marL="2054314" indent="-228257">
              <a:defRPr sz="2400">
                <a:solidFill>
                  <a:srgbClr val="B4C9E2"/>
                </a:solidFill>
                <a:latin typeface="Times New Roman" panose="02020603050405020304" pitchFamily="18" charset="0"/>
              </a:defRPr>
            </a:lvl5pPr>
            <a:lvl6pPr marL="2510828" indent="-228257" algn="ctr" eaLnBrk="0" fontAlgn="base" hangingPunct="0">
              <a:spcBef>
                <a:spcPct val="20000"/>
              </a:spcBef>
              <a:spcAft>
                <a:spcPct val="0"/>
              </a:spcAft>
              <a:defRPr sz="2400">
                <a:solidFill>
                  <a:srgbClr val="B4C9E2"/>
                </a:solidFill>
                <a:latin typeface="Times New Roman" panose="02020603050405020304" pitchFamily="18" charset="0"/>
              </a:defRPr>
            </a:lvl6pPr>
            <a:lvl7pPr marL="2967342" indent="-228257" algn="ctr" eaLnBrk="0" fontAlgn="base" hangingPunct="0">
              <a:spcBef>
                <a:spcPct val="20000"/>
              </a:spcBef>
              <a:spcAft>
                <a:spcPct val="0"/>
              </a:spcAft>
              <a:defRPr sz="2400">
                <a:solidFill>
                  <a:srgbClr val="B4C9E2"/>
                </a:solidFill>
                <a:latin typeface="Times New Roman" panose="02020603050405020304" pitchFamily="18" charset="0"/>
              </a:defRPr>
            </a:lvl7pPr>
            <a:lvl8pPr marL="3423857" indent="-228257" algn="ctr" eaLnBrk="0" fontAlgn="base" hangingPunct="0">
              <a:spcBef>
                <a:spcPct val="20000"/>
              </a:spcBef>
              <a:spcAft>
                <a:spcPct val="0"/>
              </a:spcAft>
              <a:defRPr sz="2400">
                <a:solidFill>
                  <a:srgbClr val="B4C9E2"/>
                </a:solidFill>
                <a:latin typeface="Times New Roman" panose="02020603050405020304" pitchFamily="18" charset="0"/>
              </a:defRPr>
            </a:lvl8pPr>
            <a:lvl9pPr marL="3880371" indent="-228257" algn="ctr" eaLnBrk="0" fontAlgn="base" hangingPunct="0">
              <a:spcBef>
                <a:spcPct val="20000"/>
              </a:spcBef>
              <a:spcAft>
                <a:spcPct val="0"/>
              </a:spcAft>
              <a:defRPr sz="2400">
                <a:solidFill>
                  <a:srgbClr val="B4C9E2"/>
                </a:solidFill>
                <a:latin typeface="Times New Roman" panose="02020603050405020304" pitchFamily="18" charset="0"/>
              </a:defRPr>
            </a:lvl9pPr>
          </a:lstStyle>
          <a:p>
            <a:fld id="{A995D08A-40B9-48CC-8FFC-2CE26B0604D7}" type="slidenum">
              <a:rPr lang="es-ES_tradnl" altLang="es-ES" sz="1200">
                <a:solidFill>
                  <a:schemeClr val="tx1"/>
                </a:solidFill>
                <a:latin typeface="Arial" panose="020B0604020202020204" pitchFamily="34" charset="0"/>
              </a:rPr>
              <a:pPr/>
              <a:t>2</a:t>
            </a:fld>
            <a:endParaRPr lang="es-ES_tradnl" altLang="es-ES" sz="1200">
              <a:solidFill>
                <a:schemeClr val="tx1"/>
              </a:solidFill>
              <a:latin typeface="Arial" panose="020B0604020202020204" pitchFamily="34"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es-ES_tradnl" altLang="es-ES">
              <a:latin typeface="Arial" panose="020B0604020202020204" pitchFamily="34" charset="0"/>
            </a:endParaRPr>
          </a:p>
        </p:txBody>
      </p:sp>
    </p:spTree>
    <p:extLst>
      <p:ext uri="{BB962C8B-B14F-4D97-AF65-F5344CB8AC3E}">
        <p14:creationId xmlns:p14="http://schemas.microsoft.com/office/powerpoint/2010/main" val="2855726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a:defRPr sz="2400">
                <a:solidFill>
                  <a:srgbClr val="B4C9E2"/>
                </a:solidFill>
                <a:latin typeface="Times New Roman" panose="02020603050405020304" pitchFamily="18" charset="0"/>
              </a:defRPr>
            </a:lvl1pPr>
            <a:lvl2pPr marL="741836" indent="-285321">
              <a:defRPr sz="2400">
                <a:solidFill>
                  <a:srgbClr val="B4C9E2"/>
                </a:solidFill>
                <a:latin typeface="Times New Roman" panose="02020603050405020304" pitchFamily="18" charset="0"/>
              </a:defRPr>
            </a:lvl2pPr>
            <a:lvl3pPr marL="1141286" indent="-228257">
              <a:defRPr sz="2400">
                <a:solidFill>
                  <a:srgbClr val="B4C9E2"/>
                </a:solidFill>
                <a:latin typeface="Times New Roman" panose="02020603050405020304" pitchFamily="18" charset="0"/>
              </a:defRPr>
            </a:lvl3pPr>
            <a:lvl4pPr marL="1597800" indent="-228257">
              <a:defRPr sz="2400">
                <a:solidFill>
                  <a:srgbClr val="B4C9E2"/>
                </a:solidFill>
                <a:latin typeface="Times New Roman" panose="02020603050405020304" pitchFamily="18" charset="0"/>
              </a:defRPr>
            </a:lvl4pPr>
            <a:lvl5pPr marL="2054314" indent="-228257">
              <a:defRPr sz="2400">
                <a:solidFill>
                  <a:srgbClr val="B4C9E2"/>
                </a:solidFill>
                <a:latin typeface="Times New Roman" panose="02020603050405020304" pitchFamily="18" charset="0"/>
              </a:defRPr>
            </a:lvl5pPr>
            <a:lvl6pPr marL="2510828" indent="-228257" algn="ctr" eaLnBrk="0" fontAlgn="base" hangingPunct="0">
              <a:spcBef>
                <a:spcPct val="20000"/>
              </a:spcBef>
              <a:spcAft>
                <a:spcPct val="0"/>
              </a:spcAft>
              <a:defRPr sz="2400">
                <a:solidFill>
                  <a:srgbClr val="B4C9E2"/>
                </a:solidFill>
                <a:latin typeface="Times New Roman" panose="02020603050405020304" pitchFamily="18" charset="0"/>
              </a:defRPr>
            </a:lvl6pPr>
            <a:lvl7pPr marL="2967342" indent="-228257" algn="ctr" eaLnBrk="0" fontAlgn="base" hangingPunct="0">
              <a:spcBef>
                <a:spcPct val="20000"/>
              </a:spcBef>
              <a:spcAft>
                <a:spcPct val="0"/>
              </a:spcAft>
              <a:defRPr sz="2400">
                <a:solidFill>
                  <a:srgbClr val="B4C9E2"/>
                </a:solidFill>
                <a:latin typeface="Times New Roman" panose="02020603050405020304" pitchFamily="18" charset="0"/>
              </a:defRPr>
            </a:lvl7pPr>
            <a:lvl8pPr marL="3423857" indent="-228257" algn="ctr" eaLnBrk="0" fontAlgn="base" hangingPunct="0">
              <a:spcBef>
                <a:spcPct val="20000"/>
              </a:spcBef>
              <a:spcAft>
                <a:spcPct val="0"/>
              </a:spcAft>
              <a:defRPr sz="2400">
                <a:solidFill>
                  <a:srgbClr val="B4C9E2"/>
                </a:solidFill>
                <a:latin typeface="Times New Roman" panose="02020603050405020304" pitchFamily="18" charset="0"/>
              </a:defRPr>
            </a:lvl8pPr>
            <a:lvl9pPr marL="3880371" indent="-228257" algn="ctr" eaLnBrk="0" fontAlgn="base" hangingPunct="0">
              <a:spcBef>
                <a:spcPct val="20000"/>
              </a:spcBef>
              <a:spcAft>
                <a:spcPct val="0"/>
              </a:spcAft>
              <a:defRPr sz="2400">
                <a:solidFill>
                  <a:srgbClr val="B4C9E2"/>
                </a:solidFill>
                <a:latin typeface="Times New Roman" panose="02020603050405020304" pitchFamily="18" charset="0"/>
              </a:defRPr>
            </a:lvl9pPr>
          </a:lstStyle>
          <a:p>
            <a:fld id="{A995D08A-40B9-48CC-8FFC-2CE26B0604D7}" type="slidenum">
              <a:rPr lang="es-ES_tradnl" altLang="es-ES" sz="1200">
                <a:solidFill>
                  <a:schemeClr val="tx1"/>
                </a:solidFill>
                <a:latin typeface="Arial" panose="020B0604020202020204" pitchFamily="34" charset="0"/>
              </a:rPr>
              <a:pPr/>
              <a:t>3</a:t>
            </a:fld>
            <a:endParaRPr lang="es-ES_tradnl" altLang="es-ES" sz="1200">
              <a:solidFill>
                <a:schemeClr val="tx1"/>
              </a:solidFill>
              <a:latin typeface="Arial" panose="020B0604020202020204" pitchFamily="34"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es-ES_tradnl" altLang="es-ES">
              <a:latin typeface="Arial" panose="020B0604020202020204" pitchFamily="34" charset="0"/>
            </a:endParaRPr>
          </a:p>
        </p:txBody>
      </p:sp>
    </p:spTree>
    <p:extLst>
      <p:ext uri="{BB962C8B-B14F-4D97-AF65-F5344CB8AC3E}">
        <p14:creationId xmlns:p14="http://schemas.microsoft.com/office/powerpoint/2010/main" val="35272876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a:defRPr sz="2400">
                <a:solidFill>
                  <a:srgbClr val="B4C9E2"/>
                </a:solidFill>
                <a:latin typeface="Times New Roman" panose="02020603050405020304" pitchFamily="18" charset="0"/>
              </a:defRPr>
            </a:lvl1pPr>
            <a:lvl2pPr marL="741836" indent="-285321">
              <a:defRPr sz="2400">
                <a:solidFill>
                  <a:srgbClr val="B4C9E2"/>
                </a:solidFill>
                <a:latin typeface="Times New Roman" panose="02020603050405020304" pitchFamily="18" charset="0"/>
              </a:defRPr>
            </a:lvl2pPr>
            <a:lvl3pPr marL="1141286" indent="-228257">
              <a:defRPr sz="2400">
                <a:solidFill>
                  <a:srgbClr val="B4C9E2"/>
                </a:solidFill>
                <a:latin typeface="Times New Roman" panose="02020603050405020304" pitchFamily="18" charset="0"/>
              </a:defRPr>
            </a:lvl3pPr>
            <a:lvl4pPr marL="1597800" indent="-228257">
              <a:defRPr sz="2400">
                <a:solidFill>
                  <a:srgbClr val="B4C9E2"/>
                </a:solidFill>
                <a:latin typeface="Times New Roman" panose="02020603050405020304" pitchFamily="18" charset="0"/>
              </a:defRPr>
            </a:lvl4pPr>
            <a:lvl5pPr marL="2054314" indent="-228257">
              <a:defRPr sz="2400">
                <a:solidFill>
                  <a:srgbClr val="B4C9E2"/>
                </a:solidFill>
                <a:latin typeface="Times New Roman" panose="02020603050405020304" pitchFamily="18" charset="0"/>
              </a:defRPr>
            </a:lvl5pPr>
            <a:lvl6pPr marL="2510828" indent="-228257" algn="ctr" eaLnBrk="0" fontAlgn="base" hangingPunct="0">
              <a:spcBef>
                <a:spcPct val="20000"/>
              </a:spcBef>
              <a:spcAft>
                <a:spcPct val="0"/>
              </a:spcAft>
              <a:defRPr sz="2400">
                <a:solidFill>
                  <a:srgbClr val="B4C9E2"/>
                </a:solidFill>
                <a:latin typeface="Times New Roman" panose="02020603050405020304" pitchFamily="18" charset="0"/>
              </a:defRPr>
            </a:lvl6pPr>
            <a:lvl7pPr marL="2967342" indent="-228257" algn="ctr" eaLnBrk="0" fontAlgn="base" hangingPunct="0">
              <a:spcBef>
                <a:spcPct val="20000"/>
              </a:spcBef>
              <a:spcAft>
                <a:spcPct val="0"/>
              </a:spcAft>
              <a:defRPr sz="2400">
                <a:solidFill>
                  <a:srgbClr val="B4C9E2"/>
                </a:solidFill>
                <a:latin typeface="Times New Roman" panose="02020603050405020304" pitchFamily="18" charset="0"/>
              </a:defRPr>
            </a:lvl7pPr>
            <a:lvl8pPr marL="3423857" indent="-228257" algn="ctr" eaLnBrk="0" fontAlgn="base" hangingPunct="0">
              <a:spcBef>
                <a:spcPct val="20000"/>
              </a:spcBef>
              <a:spcAft>
                <a:spcPct val="0"/>
              </a:spcAft>
              <a:defRPr sz="2400">
                <a:solidFill>
                  <a:srgbClr val="B4C9E2"/>
                </a:solidFill>
                <a:latin typeface="Times New Roman" panose="02020603050405020304" pitchFamily="18" charset="0"/>
              </a:defRPr>
            </a:lvl8pPr>
            <a:lvl9pPr marL="3880371" indent="-228257" algn="ctr" eaLnBrk="0" fontAlgn="base" hangingPunct="0">
              <a:spcBef>
                <a:spcPct val="20000"/>
              </a:spcBef>
              <a:spcAft>
                <a:spcPct val="0"/>
              </a:spcAft>
              <a:defRPr sz="2400">
                <a:solidFill>
                  <a:srgbClr val="B4C9E2"/>
                </a:solidFill>
                <a:latin typeface="Times New Roman" panose="02020603050405020304" pitchFamily="18" charset="0"/>
              </a:defRPr>
            </a:lvl9pPr>
          </a:lstStyle>
          <a:p>
            <a:fld id="{A995D08A-40B9-48CC-8FFC-2CE26B0604D7}" type="slidenum">
              <a:rPr lang="es-ES_tradnl" altLang="es-ES" sz="1200">
                <a:solidFill>
                  <a:schemeClr val="tx1"/>
                </a:solidFill>
                <a:latin typeface="Arial" panose="020B0604020202020204" pitchFamily="34" charset="0"/>
              </a:rPr>
              <a:pPr/>
              <a:t>5</a:t>
            </a:fld>
            <a:endParaRPr lang="es-ES_tradnl" altLang="es-ES" sz="1200">
              <a:solidFill>
                <a:schemeClr val="tx1"/>
              </a:solidFill>
              <a:latin typeface="Arial" panose="020B0604020202020204" pitchFamily="34"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es-ES_tradnl" altLang="es-ES">
              <a:latin typeface="Arial" panose="020B0604020202020204" pitchFamily="34" charset="0"/>
            </a:endParaRPr>
          </a:p>
        </p:txBody>
      </p:sp>
    </p:spTree>
    <p:extLst>
      <p:ext uri="{BB962C8B-B14F-4D97-AF65-F5344CB8AC3E}">
        <p14:creationId xmlns:p14="http://schemas.microsoft.com/office/powerpoint/2010/main" val="41721853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p:nvPr>
        </p:nvSpPr>
        <p:spPr/>
        <p:txBody>
          <a:bodyPr/>
          <a:lstStyle/>
          <a:p>
            <a:fld id="{FC308DA7-30D7-4D01-B43B-62A66D37BBD3}" type="slidenum">
              <a:rPr lang="it-IT" altLang="it-IT" smtClean="0"/>
              <a:pPr/>
              <a:t>8</a:t>
            </a:fld>
            <a:endParaRPr lang="it-IT" altLang="it-IT"/>
          </a:p>
        </p:txBody>
      </p:sp>
    </p:spTree>
    <p:extLst>
      <p:ext uri="{BB962C8B-B14F-4D97-AF65-F5344CB8AC3E}">
        <p14:creationId xmlns:p14="http://schemas.microsoft.com/office/powerpoint/2010/main" val="25289473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a:defRPr sz="2400">
                <a:solidFill>
                  <a:srgbClr val="B4C9E2"/>
                </a:solidFill>
                <a:latin typeface="Times New Roman" panose="02020603050405020304" pitchFamily="18" charset="0"/>
              </a:defRPr>
            </a:lvl1pPr>
            <a:lvl2pPr marL="741836" indent="-285321">
              <a:defRPr sz="2400">
                <a:solidFill>
                  <a:srgbClr val="B4C9E2"/>
                </a:solidFill>
                <a:latin typeface="Times New Roman" panose="02020603050405020304" pitchFamily="18" charset="0"/>
              </a:defRPr>
            </a:lvl2pPr>
            <a:lvl3pPr marL="1141286" indent="-228257">
              <a:defRPr sz="2400">
                <a:solidFill>
                  <a:srgbClr val="B4C9E2"/>
                </a:solidFill>
                <a:latin typeface="Times New Roman" panose="02020603050405020304" pitchFamily="18" charset="0"/>
              </a:defRPr>
            </a:lvl3pPr>
            <a:lvl4pPr marL="1597800" indent="-228257">
              <a:defRPr sz="2400">
                <a:solidFill>
                  <a:srgbClr val="B4C9E2"/>
                </a:solidFill>
                <a:latin typeface="Times New Roman" panose="02020603050405020304" pitchFamily="18" charset="0"/>
              </a:defRPr>
            </a:lvl4pPr>
            <a:lvl5pPr marL="2054314" indent="-228257">
              <a:defRPr sz="2400">
                <a:solidFill>
                  <a:srgbClr val="B4C9E2"/>
                </a:solidFill>
                <a:latin typeface="Times New Roman" panose="02020603050405020304" pitchFamily="18" charset="0"/>
              </a:defRPr>
            </a:lvl5pPr>
            <a:lvl6pPr marL="2510828" indent="-228257" algn="ctr" eaLnBrk="0" fontAlgn="base" hangingPunct="0">
              <a:spcBef>
                <a:spcPct val="20000"/>
              </a:spcBef>
              <a:spcAft>
                <a:spcPct val="0"/>
              </a:spcAft>
              <a:defRPr sz="2400">
                <a:solidFill>
                  <a:srgbClr val="B4C9E2"/>
                </a:solidFill>
                <a:latin typeface="Times New Roman" panose="02020603050405020304" pitchFamily="18" charset="0"/>
              </a:defRPr>
            </a:lvl6pPr>
            <a:lvl7pPr marL="2967342" indent="-228257" algn="ctr" eaLnBrk="0" fontAlgn="base" hangingPunct="0">
              <a:spcBef>
                <a:spcPct val="20000"/>
              </a:spcBef>
              <a:spcAft>
                <a:spcPct val="0"/>
              </a:spcAft>
              <a:defRPr sz="2400">
                <a:solidFill>
                  <a:srgbClr val="B4C9E2"/>
                </a:solidFill>
                <a:latin typeface="Times New Roman" panose="02020603050405020304" pitchFamily="18" charset="0"/>
              </a:defRPr>
            </a:lvl7pPr>
            <a:lvl8pPr marL="3423857" indent="-228257" algn="ctr" eaLnBrk="0" fontAlgn="base" hangingPunct="0">
              <a:spcBef>
                <a:spcPct val="20000"/>
              </a:spcBef>
              <a:spcAft>
                <a:spcPct val="0"/>
              </a:spcAft>
              <a:defRPr sz="2400">
                <a:solidFill>
                  <a:srgbClr val="B4C9E2"/>
                </a:solidFill>
                <a:latin typeface="Times New Roman" panose="02020603050405020304" pitchFamily="18" charset="0"/>
              </a:defRPr>
            </a:lvl8pPr>
            <a:lvl9pPr marL="3880371" indent="-228257" algn="ctr" eaLnBrk="0" fontAlgn="base" hangingPunct="0">
              <a:spcBef>
                <a:spcPct val="20000"/>
              </a:spcBef>
              <a:spcAft>
                <a:spcPct val="0"/>
              </a:spcAft>
              <a:defRPr sz="2400">
                <a:solidFill>
                  <a:srgbClr val="B4C9E2"/>
                </a:solidFill>
                <a:latin typeface="Times New Roman" panose="02020603050405020304" pitchFamily="18" charset="0"/>
              </a:defRPr>
            </a:lvl9pPr>
          </a:lstStyle>
          <a:p>
            <a:fld id="{A995D08A-40B9-48CC-8FFC-2CE26B0604D7}" type="slidenum">
              <a:rPr lang="es-ES_tradnl" altLang="es-ES" sz="1200">
                <a:solidFill>
                  <a:schemeClr val="tx1"/>
                </a:solidFill>
                <a:latin typeface="Arial" panose="020B0604020202020204" pitchFamily="34" charset="0"/>
              </a:rPr>
              <a:pPr/>
              <a:t>9</a:t>
            </a:fld>
            <a:endParaRPr lang="es-ES_tradnl" altLang="es-ES" sz="1200">
              <a:solidFill>
                <a:schemeClr val="tx1"/>
              </a:solidFill>
              <a:latin typeface="Arial" panose="020B0604020202020204" pitchFamily="34"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es-ES_tradnl" altLang="es-ES">
              <a:latin typeface="Arial" panose="020B0604020202020204" pitchFamily="34" charset="0"/>
            </a:endParaRPr>
          </a:p>
        </p:txBody>
      </p:sp>
    </p:spTree>
    <p:extLst>
      <p:ext uri="{BB962C8B-B14F-4D97-AF65-F5344CB8AC3E}">
        <p14:creationId xmlns:p14="http://schemas.microsoft.com/office/powerpoint/2010/main" val="10300339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a:defRPr sz="2400">
                <a:solidFill>
                  <a:srgbClr val="B4C9E2"/>
                </a:solidFill>
                <a:latin typeface="Times New Roman" panose="02020603050405020304" pitchFamily="18" charset="0"/>
              </a:defRPr>
            </a:lvl1pPr>
            <a:lvl2pPr marL="741836" indent="-285321">
              <a:defRPr sz="2400">
                <a:solidFill>
                  <a:srgbClr val="B4C9E2"/>
                </a:solidFill>
                <a:latin typeface="Times New Roman" panose="02020603050405020304" pitchFamily="18" charset="0"/>
              </a:defRPr>
            </a:lvl2pPr>
            <a:lvl3pPr marL="1141286" indent="-228257">
              <a:defRPr sz="2400">
                <a:solidFill>
                  <a:srgbClr val="B4C9E2"/>
                </a:solidFill>
                <a:latin typeface="Times New Roman" panose="02020603050405020304" pitchFamily="18" charset="0"/>
              </a:defRPr>
            </a:lvl3pPr>
            <a:lvl4pPr marL="1597800" indent="-228257">
              <a:defRPr sz="2400">
                <a:solidFill>
                  <a:srgbClr val="B4C9E2"/>
                </a:solidFill>
                <a:latin typeface="Times New Roman" panose="02020603050405020304" pitchFamily="18" charset="0"/>
              </a:defRPr>
            </a:lvl4pPr>
            <a:lvl5pPr marL="2054314" indent="-228257">
              <a:defRPr sz="2400">
                <a:solidFill>
                  <a:srgbClr val="B4C9E2"/>
                </a:solidFill>
                <a:latin typeface="Times New Roman" panose="02020603050405020304" pitchFamily="18" charset="0"/>
              </a:defRPr>
            </a:lvl5pPr>
            <a:lvl6pPr marL="2510828" indent="-228257" algn="ctr" eaLnBrk="0" fontAlgn="base" hangingPunct="0">
              <a:spcBef>
                <a:spcPct val="20000"/>
              </a:spcBef>
              <a:spcAft>
                <a:spcPct val="0"/>
              </a:spcAft>
              <a:defRPr sz="2400">
                <a:solidFill>
                  <a:srgbClr val="B4C9E2"/>
                </a:solidFill>
                <a:latin typeface="Times New Roman" panose="02020603050405020304" pitchFamily="18" charset="0"/>
              </a:defRPr>
            </a:lvl6pPr>
            <a:lvl7pPr marL="2967342" indent="-228257" algn="ctr" eaLnBrk="0" fontAlgn="base" hangingPunct="0">
              <a:spcBef>
                <a:spcPct val="20000"/>
              </a:spcBef>
              <a:spcAft>
                <a:spcPct val="0"/>
              </a:spcAft>
              <a:defRPr sz="2400">
                <a:solidFill>
                  <a:srgbClr val="B4C9E2"/>
                </a:solidFill>
                <a:latin typeface="Times New Roman" panose="02020603050405020304" pitchFamily="18" charset="0"/>
              </a:defRPr>
            </a:lvl7pPr>
            <a:lvl8pPr marL="3423857" indent="-228257" algn="ctr" eaLnBrk="0" fontAlgn="base" hangingPunct="0">
              <a:spcBef>
                <a:spcPct val="20000"/>
              </a:spcBef>
              <a:spcAft>
                <a:spcPct val="0"/>
              </a:spcAft>
              <a:defRPr sz="2400">
                <a:solidFill>
                  <a:srgbClr val="B4C9E2"/>
                </a:solidFill>
                <a:latin typeface="Times New Roman" panose="02020603050405020304" pitchFamily="18" charset="0"/>
              </a:defRPr>
            </a:lvl8pPr>
            <a:lvl9pPr marL="3880371" indent="-228257" algn="ctr" eaLnBrk="0" fontAlgn="base" hangingPunct="0">
              <a:spcBef>
                <a:spcPct val="20000"/>
              </a:spcBef>
              <a:spcAft>
                <a:spcPct val="0"/>
              </a:spcAft>
              <a:defRPr sz="2400">
                <a:solidFill>
                  <a:srgbClr val="B4C9E2"/>
                </a:solidFill>
                <a:latin typeface="Times New Roman" panose="02020603050405020304" pitchFamily="18" charset="0"/>
              </a:defRPr>
            </a:lvl9pPr>
          </a:lstStyle>
          <a:p>
            <a:fld id="{A995D08A-40B9-48CC-8FFC-2CE26B0604D7}" type="slidenum">
              <a:rPr lang="es-ES_tradnl" altLang="es-ES" sz="1200">
                <a:solidFill>
                  <a:schemeClr val="tx1"/>
                </a:solidFill>
                <a:latin typeface="Arial" panose="020B0604020202020204" pitchFamily="34" charset="0"/>
              </a:rPr>
              <a:pPr/>
              <a:t>12</a:t>
            </a:fld>
            <a:endParaRPr lang="es-ES_tradnl" altLang="es-ES" sz="1200">
              <a:solidFill>
                <a:schemeClr val="tx1"/>
              </a:solidFill>
              <a:latin typeface="Arial" panose="020B0604020202020204" pitchFamily="34"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es-ES_tradnl" altLang="es-ES">
              <a:latin typeface="Arial" panose="020B0604020202020204" pitchFamily="34" charset="0"/>
            </a:endParaRPr>
          </a:p>
        </p:txBody>
      </p:sp>
    </p:spTree>
    <p:extLst>
      <p:ext uri="{BB962C8B-B14F-4D97-AF65-F5344CB8AC3E}">
        <p14:creationId xmlns:p14="http://schemas.microsoft.com/office/powerpoint/2010/main" val="8831350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lvl1pPr>
              <a:defRPr sz="2400">
                <a:solidFill>
                  <a:srgbClr val="B4C9E2"/>
                </a:solidFill>
                <a:latin typeface="Times New Roman" panose="02020603050405020304" pitchFamily="18" charset="0"/>
              </a:defRPr>
            </a:lvl1pPr>
            <a:lvl2pPr marL="741836" indent="-285321">
              <a:defRPr sz="2400">
                <a:solidFill>
                  <a:srgbClr val="B4C9E2"/>
                </a:solidFill>
                <a:latin typeface="Times New Roman" panose="02020603050405020304" pitchFamily="18" charset="0"/>
              </a:defRPr>
            </a:lvl2pPr>
            <a:lvl3pPr marL="1141286" indent="-228257">
              <a:defRPr sz="2400">
                <a:solidFill>
                  <a:srgbClr val="B4C9E2"/>
                </a:solidFill>
                <a:latin typeface="Times New Roman" panose="02020603050405020304" pitchFamily="18" charset="0"/>
              </a:defRPr>
            </a:lvl3pPr>
            <a:lvl4pPr marL="1597800" indent="-228257">
              <a:defRPr sz="2400">
                <a:solidFill>
                  <a:srgbClr val="B4C9E2"/>
                </a:solidFill>
                <a:latin typeface="Times New Roman" panose="02020603050405020304" pitchFamily="18" charset="0"/>
              </a:defRPr>
            </a:lvl4pPr>
            <a:lvl5pPr marL="2054314" indent="-228257">
              <a:defRPr sz="2400">
                <a:solidFill>
                  <a:srgbClr val="B4C9E2"/>
                </a:solidFill>
                <a:latin typeface="Times New Roman" panose="02020603050405020304" pitchFamily="18" charset="0"/>
              </a:defRPr>
            </a:lvl5pPr>
            <a:lvl6pPr marL="2510828" indent="-228257" algn="ctr" eaLnBrk="0" fontAlgn="base" hangingPunct="0">
              <a:spcBef>
                <a:spcPct val="20000"/>
              </a:spcBef>
              <a:spcAft>
                <a:spcPct val="0"/>
              </a:spcAft>
              <a:defRPr sz="2400">
                <a:solidFill>
                  <a:srgbClr val="B4C9E2"/>
                </a:solidFill>
                <a:latin typeface="Times New Roman" panose="02020603050405020304" pitchFamily="18" charset="0"/>
              </a:defRPr>
            </a:lvl6pPr>
            <a:lvl7pPr marL="2967342" indent="-228257" algn="ctr" eaLnBrk="0" fontAlgn="base" hangingPunct="0">
              <a:spcBef>
                <a:spcPct val="20000"/>
              </a:spcBef>
              <a:spcAft>
                <a:spcPct val="0"/>
              </a:spcAft>
              <a:defRPr sz="2400">
                <a:solidFill>
                  <a:srgbClr val="B4C9E2"/>
                </a:solidFill>
                <a:latin typeface="Times New Roman" panose="02020603050405020304" pitchFamily="18" charset="0"/>
              </a:defRPr>
            </a:lvl7pPr>
            <a:lvl8pPr marL="3423857" indent="-228257" algn="ctr" eaLnBrk="0" fontAlgn="base" hangingPunct="0">
              <a:spcBef>
                <a:spcPct val="20000"/>
              </a:spcBef>
              <a:spcAft>
                <a:spcPct val="0"/>
              </a:spcAft>
              <a:defRPr sz="2400">
                <a:solidFill>
                  <a:srgbClr val="B4C9E2"/>
                </a:solidFill>
                <a:latin typeface="Times New Roman" panose="02020603050405020304" pitchFamily="18" charset="0"/>
              </a:defRPr>
            </a:lvl8pPr>
            <a:lvl9pPr marL="3880371" indent="-228257" algn="ctr" eaLnBrk="0" fontAlgn="base" hangingPunct="0">
              <a:spcBef>
                <a:spcPct val="20000"/>
              </a:spcBef>
              <a:spcAft>
                <a:spcPct val="0"/>
              </a:spcAft>
              <a:defRPr sz="2400">
                <a:solidFill>
                  <a:srgbClr val="B4C9E2"/>
                </a:solidFill>
                <a:latin typeface="Times New Roman" panose="02020603050405020304" pitchFamily="18" charset="0"/>
              </a:defRPr>
            </a:lvl9pPr>
          </a:lstStyle>
          <a:p>
            <a:fld id="{A995D08A-40B9-48CC-8FFC-2CE26B0604D7}" type="slidenum">
              <a:rPr lang="es-ES_tradnl" altLang="es-ES" sz="1200">
                <a:solidFill>
                  <a:schemeClr val="tx1"/>
                </a:solidFill>
                <a:latin typeface="Arial" panose="020B0604020202020204" pitchFamily="34" charset="0"/>
              </a:rPr>
              <a:pPr/>
              <a:t>20</a:t>
            </a:fld>
            <a:endParaRPr lang="es-ES_tradnl" altLang="es-ES" sz="1200">
              <a:solidFill>
                <a:schemeClr val="tx1"/>
              </a:solidFill>
              <a:latin typeface="Arial" panose="020B0604020202020204" pitchFamily="34" charset="0"/>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p:spPr>
        <p:txBody>
          <a:bodyPr/>
          <a:lstStyle/>
          <a:p>
            <a:pPr eaLnBrk="1" hangingPunct="1"/>
            <a:endParaRPr lang="es-ES_tradnl" altLang="es-ES">
              <a:latin typeface="Arial" panose="020B0604020202020204" pitchFamily="34" charset="0"/>
            </a:endParaRPr>
          </a:p>
        </p:txBody>
      </p:sp>
    </p:spTree>
    <p:extLst>
      <p:ext uri="{BB962C8B-B14F-4D97-AF65-F5344CB8AC3E}">
        <p14:creationId xmlns:p14="http://schemas.microsoft.com/office/powerpoint/2010/main" val="33933542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p:nvPr>
        </p:nvSpPr>
        <p:spPr/>
        <p:txBody>
          <a:bodyPr/>
          <a:lstStyle/>
          <a:p>
            <a:fld id="{FC308DA7-30D7-4D01-B43B-62A66D37BBD3}" type="slidenum">
              <a:rPr lang="it-IT" altLang="it-IT" smtClean="0"/>
              <a:pPr/>
              <a:t>53</a:t>
            </a:fld>
            <a:endParaRPr lang="it-IT" altLang="it-IT"/>
          </a:p>
        </p:txBody>
      </p:sp>
    </p:spTree>
    <p:extLst>
      <p:ext uri="{BB962C8B-B14F-4D97-AF65-F5344CB8AC3E}">
        <p14:creationId xmlns:p14="http://schemas.microsoft.com/office/powerpoint/2010/main" val="17855104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p:nvPr>
        </p:nvSpPr>
        <p:spPr/>
        <p:txBody>
          <a:bodyPr/>
          <a:lstStyle/>
          <a:p>
            <a:fld id="{FC308DA7-30D7-4D01-B43B-62A66D37BBD3}" type="slidenum">
              <a:rPr lang="it-IT" altLang="it-IT" smtClean="0"/>
              <a:pPr/>
              <a:t>65</a:t>
            </a:fld>
            <a:endParaRPr lang="it-IT" altLang="it-IT"/>
          </a:p>
        </p:txBody>
      </p:sp>
    </p:spTree>
    <p:extLst>
      <p:ext uri="{BB962C8B-B14F-4D97-AF65-F5344CB8AC3E}">
        <p14:creationId xmlns:p14="http://schemas.microsoft.com/office/powerpoint/2010/main" val="24664248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p:nvPr>
        </p:nvSpPr>
        <p:spPr/>
        <p:txBody>
          <a:bodyPr/>
          <a:lstStyle/>
          <a:p>
            <a:fld id="{FC308DA7-30D7-4D01-B43B-62A66D37BBD3}" type="slidenum">
              <a:rPr lang="it-IT" altLang="it-IT" smtClean="0"/>
              <a:pPr/>
              <a:t>66</a:t>
            </a:fld>
            <a:endParaRPr lang="it-IT" altLang="it-IT"/>
          </a:p>
        </p:txBody>
      </p:sp>
    </p:spTree>
    <p:extLst>
      <p:ext uri="{BB962C8B-B14F-4D97-AF65-F5344CB8AC3E}">
        <p14:creationId xmlns:p14="http://schemas.microsoft.com/office/powerpoint/2010/main" val="29578612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p:nvPr>
        </p:nvSpPr>
        <p:spPr/>
        <p:txBody>
          <a:bodyPr/>
          <a:lstStyle/>
          <a:p>
            <a:fld id="{FC308DA7-30D7-4D01-B43B-62A66D37BBD3}" type="slidenum">
              <a:rPr lang="it-IT" altLang="it-IT" smtClean="0"/>
              <a:pPr/>
              <a:t>67</a:t>
            </a:fld>
            <a:endParaRPr lang="it-IT" altLang="it-IT"/>
          </a:p>
        </p:txBody>
      </p:sp>
    </p:spTree>
    <p:extLst>
      <p:ext uri="{BB962C8B-B14F-4D97-AF65-F5344CB8AC3E}">
        <p14:creationId xmlns:p14="http://schemas.microsoft.com/office/powerpoint/2010/main" val="20563179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p:nvPr>
        </p:nvSpPr>
        <p:spPr/>
        <p:txBody>
          <a:bodyPr/>
          <a:lstStyle/>
          <a:p>
            <a:fld id="{FC308DA7-30D7-4D01-B43B-62A66D37BBD3}" type="slidenum">
              <a:rPr lang="it-IT" altLang="it-IT" smtClean="0"/>
              <a:pPr/>
              <a:t>68</a:t>
            </a:fld>
            <a:endParaRPr lang="it-IT" altLang="it-IT"/>
          </a:p>
        </p:txBody>
      </p:sp>
    </p:spTree>
    <p:extLst>
      <p:ext uri="{BB962C8B-B14F-4D97-AF65-F5344CB8AC3E}">
        <p14:creationId xmlns:p14="http://schemas.microsoft.com/office/powerpoint/2010/main" val="22228482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p:nvPr>
        </p:nvSpPr>
        <p:spPr/>
        <p:txBody>
          <a:bodyPr/>
          <a:lstStyle/>
          <a:p>
            <a:fld id="{FC308DA7-30D7-4D01-B43B-62A66D37BBD3}" type="slidenum">
              <a:rPr lang="it-IT" altLang="it-IT" smtClean="0"/>
              <a:pPr/>
              <a:t>69</a:t>
            </a:fld>
            <a:endParaRPr lang="it-IT" altLang="it-IT"/>
          </a:p>
        </p:txBody>
      </p:sp>
    </p:spTree>
    <p:extLst>
      <p:ext uri="{BB962C8B-B14F-4D97-AF65-F5344CB8AC3E}">
        <p14:creationId xmlns:p14="http://schemas.microsoft.com/office/powerpoint/2010/main" val="30116577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p:nvPr>
        </p:nvSpPr>
        <p:spPr/>
        <p:txBody>
          <a:bodyPr/>
          <a:lstStyle/>
          <a:p>
            <a:fld id="{FC308DA7-30D7-4D01-B43B-62A66D37BBD3}" type="slidenum">
              <a:rPr lang="it-IT" altLang="it-IT" smtClean="0"/>
              <a:pPr/>
              <a:t>70</a:t>
            </a:fld>
            <a:endParaRPr lang="it-IT" altLang="it-IT"/>
          </a:p>
        </p:txBody>
      </p:sp>
    </p:spTree>
    <p:extLst>
      <p:ext uri="{BB962C8B-B14F-4D97-AF65-F5344CB8AC3E}">
        <p14:creationId xmlns:p14="http://schemas.microsoft.com/office/powerpoint/2010/main" val="16001743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p:nvPr>
        </p:nvSpPr>
        <p:spPr/>
        <p:txBody>
          <a:bodyPr/>
          <a:lstStyle/>
          <a:p>
            <a:fld id="{FC308DA7-30D7-4D01-B43B-62A66D37BBD3}" type="slidenum">
              <a:rPr lang="it-IT" altLang="it-IT" smtClean="0"/>
              <a:pPr/>
              <a:t>71</a:t>
            </a:fld>
            <a:endParaRPr lang="it-IT" altLang="it-IT"/>
          </a:p>
        </p:txBody>
      </p:sp>
    </p:spTree>
    <p:extLst>
      <p:ext uri="{BB962C8B-B14F-4D97-AF65-F5344CB8AC3E}">
        <p14:creationId xmlns:p14="http://schemas.microsoft.com/office/powerpoint/2010/main" val="18799216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p:nvPr>
        </p:nvSpPr>
        <p:spPr/>
        <p:txBody>
          <a:bodyPr/>
          <a:lstStyle/>
          <a:p>
            <a:fld id="{FC308DA7-30D7-4D01-B43B-62A66D37BBD3}" type="slidenum">
              <a:rPr lang="it-IT" altLang="it-IT" smtClean="0"/>
              <a:pPr/>
              <a:t>72</a:t>
            </a:fld>
            <a:endParaRPr lang="it-IT" altLang="it-IT"/>
          </a:p>
        </p:txBody>
      </p:sp>
    </p:spTree>
    <p:extLst>
      <p:ext uri="{BB962C8B-B14F-4D97-AF65-F5344CB8AC3E}">
        <p14:creationId xmlns:p14="http://schemas.microsoft.com/office/powerpoint/2010/main" val="15045975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1">
    <p:spTree>
      <p:nvGrpSpPr>
        <p:cNvPr id="1" name=""/>
        <p:cNvGrpSpPr/>
        <p:nvPr/>
      </p:nvGrpSpPr>
      <p:grpSpPr>
        <a:xfrm>
          <a:off x="0" y="0"/>
          <a:ext cx="0" cy="0"/>
          <a:chOff x="0" y="0"/>
          <a:chExt cx="0" cy="0"/>
        </a:xfrm>
      </p:grpSpPr>
      <p:sp>
        <p:nvSpPr>
          <p:cNvPr id="3" name="Slide Number Placeholder 2"/>
          <p:cNvSpPr>
            <a:spLocks noGrp="1"/>
          </p:cNvSpPr>
          <p:nvPr>
            <p:ph type="sldNum" idx="10"/>
          </p:nvPr>
        </p:nvSpPr>
        <p:spPr>
          <a:xfrm>
            <a:off x="9728976" y="7277212"/>
            <a:ext cx="212725" cy="230188"/>
          </a:xfrm>
        </p:spPr>
        <p:txBody>
          <a:bodyPr/>
          <a:lstStyle/>
          <a:p>
            <a:fld id="{C06E2D52-1345-4064-8429-3109916CEEE1}" type="slidenum">
              <a:rPr lang="it-IT" altLang="it-IT" smtClean="0"/>
              <a:pPr/>
              <a:t>‹Nº›</a:t>
            </a:fld>
            <a:endParaRPr lang="it-IT" altLang="it-IT" dirty="0"/>
          </a:p>
        </p:txBody>
      </p:sp>
      <p:sp>
        <p:nvSpPr>
          <p:cNvPr id="5" name="Text Placeholder 13"/>
          <p:cNvSpPr>
            <a:spLocks noGrp="1"/>
          </p:cNvSpPr>
          <p:nvPr>
            <p:ph type="body" sz="quarter" idx="12" hasCustomPrompt="1"/>
          </p:nvPr>
        </p:nvSpPr>
        <p:spPr>
          <a:xfrm>
            <a:off x="431800" y="2034877"/>
            <a:ext cx="6480175" cy="488057"/>
          </a:xfrm>
          <a:prstGeom prst="rect">
            <a:avLst/>
          </a:prstGeom>
        </p:spPr>
        <p:txBody>
          <a:bodyPr/>
          <a:lstStyle>
            <a:lvl1pPr algn="l">
              <a:defRPr sz="2400"/>
            </a:lvl1pPr>
          </a:lstStyle>
          <a:p>
            <a:pPr lvl="0"/>
            <a:r>
              <a:rPr lang="en-US"/>
              <a:t>Click to add subtitle</a:t>
            </a:r>
          </a:p>
        </p:txBody>
      </p:sp>
      <p:sp>
        <p:nvSpPr>
          <p:cNvPr id="6" name="Titolo 1">
            <a:extLst>
              <a:ext uri="{FF2B5EF4-FFF2-40B4-BE49-F238E27FC236}">
                <a16:creationId xmlns:a16="http://schemas.microsoft.com/office/drawing/2014/main" id="{870AA46E-AA69-4471-994D-0EED57F7BB5C}"/>
              </a:ext>
            </a:extLst>
          </p:cNvPr>
          <p:cNvSpPr>
            <a:spLocks noGrp="1"/>
          </p:cNvSpPr>
          <p:nvPr>
            <p:ph type="title"/>
          </p:nvPr>
        </p:nvSpPr>
        <p:spPr>
          <a:xfrm>
            <a:off x="437133" y="1275556"/>
            <a:ext cx="6480720" cy="720081"/>
          </a:xfrm>
          <a:prstGeom prst="rect">
            <a:avLst/>
          </a:prstGeom>
        </p:spPr>
        <p:txBody>
          <a:bodyPr lIns="90000" anchor="ctr"/>
          <a:lstStyle>
            <a:lvl1pPr algn="l">
              <a:lnSpc>
                <a:spcPct val="100000"/>
              </a:lnSpc>
              <a:defRPr sz="4000">
                <a:solidFill>
                  <a:srgbClr val="C00000"/>
                </a:solidFill>
              </a:defRPr>
            </a:lvl1pPr>
          </a:lstStyle>
          <a:p>
            <a:endParaRPr lang="it-IT" dirty="0"/>
          </a:p>
        </p:txBody>
      </p:sp>
      <p:sp>
        <p:nvSpPr>
          <p:cNvPr id="7" name="Picture Placeholder 5"/>
          <p:cNvSpPr>
            <a:spLocks noGrp="1"/>
          </p:cNvSpPr>
          <p:nvPr>
            <p:ph type="pic" sz="quarter" idx="13"/>
          </p:nvPr>
        </p:nvSpPr>
        <p:spPr>
          <a:xfrm>
            <a:off x="431800" y="2594942"/>
            <a:ext cx="9216777" cy="3564210"/>
          </a:xfrm>
          <a:prstGeom prst="rect">
            <a:avLst/>
          </a:prstGeom>
        </p:spPr>
        <p:txBody>
          <a:bodyPr/>
          <a:lstStyle/>
          <a:p>
            <a:endParaRPr lang="de-DE"/>
          </a:p>
        </p:txBody>
      </p:sp>
      <p:sp>
        <p:nvSpPr>
          <p:cNvPr id="8" name="Text Placeholder 19"/>
          <p:cNvSpPr>
            <a:spLocks noGrp="1"/>
          </p:cNvSpPr>
          <p:nvPr>
            <p:ph type="body" sz="quarter" idx="14" hasCustomPrompt="1"/>
          </p:nvPr>
        </p:nvSpPr>
        <p:spPr>
          <a:xfrm>
            <a:off x="3312120" y="6226199"/>
            <a:ext cx="6336258" cy="431501"/>
          </a:xfrm>
          <a:prstGeom prst="rect">
            <a:avLst/>
          </a:prstGeom>
        </p:spPr>
        <p:txBody>
          <a:bodyPr lIns="36000" rIns="36000"/>
          <a:lstStyle>
            <a:lvl1pPr algn="r">
              <a:defRPr sz="2400"/>
            </a:lvl1pPr>
          </a:lstStyle>
          <a:p>
            <a:pPr lvl="0"/>
            <a:r>
              <a:rPr lang="en-US" dirty="0"/>
              <a:t>Click to add presenter names</a:t>
            </a:r>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s-1">
    <p:bg>
      <p:bgPr>
        <a:solidFill>
          <a:srgbClr val="EDEDED"/>
        </a:solidFill>
        <a:effectLst/>
      </p:bgPr>
    </p:bg>
    <p:spTree>
      <p:nvGrpSpPr>
        <p:cNvPr id="1" name=""/>
        <p:cNvGrpSpPr/>
        <p:nvPr/>
      </p:nvGrpSpPr>
      <p:grpSpPr>
        <a:xfrm>
          <a:off x="0" y="0"/>
          <a:ext cx="0" cy="0"/>
          <a:chOff x="0" y="0"/>
          <a:chExt cx="0" cy="0"/>
        </a:xfrm>
      </p:grpSpPr>
      <p:sp>
        <p:nvSpPr>
          <p:cNvPr id="3" name="Rectangle 6"/>
          <p:cNvSpPr>
            <a:spLocks noGrp="1" noChangeArrowheads="1"/>
          </p:cNvSpPr>
          <p:nvPr>
            <p:ph type="sldNum" idx="10"/>
          </p:nvPr>
        </p:nvSpPr>
        <p:spPr>
          <a:xfrm>
            <a:off x="9720263" y="7265732"/>
            <a:ext cx="214312" cy="230188"/>
          </a:xfrm>
        </p:spPr>
        <p:txBody>
          <a:bodyPr/>
          <a:lstStyle>
            <a:lvl1pPr>
              <a:defRPr sz="1300"/>
            </a:lvl1pPr>
          </a:lstStyle>
          <a:p>
            <a:fld id="{9FF39CA2-04EB-4CA6-BF9F-780F92DB7FFC}" type="slidenum">
              <a:rPr lang="it-IT" altLang="it-IT" smtClean="0"/>
              <a:pPr/>
              <a:t>‹Nº›</a:t>
            </a:fld>
            <a:endParaRPr lang="it-IT" altLang="it-IT" dirty="0"/>
          </a:p>
        </p:txBody>
      </p:sp>
      <p:sp>
        <p:nvSpPr>
          <p:cNvPr id="7" name="Content Placeholder 6"/>
          <p:cNvSpPr>
            <a:spLocks noGrp="1"/>
          </p:cNvSpPr>
          <p:nvPr>
            <p:ph sz="quarter" idx="12" hasCustomPrompt="1"/>
          </p:nvPr>
        </p:nvSpPr>
        <p:spPr>
          <a:xfrm>
            <a:off x="494807" y="971525"/>
            <a:ext cx="9091010" cy="5904656"/>
          </a:xfrm>
          <a:prstGeom prst="rect">
            <a:avLst/>
          </a:prstGeom>
        </p:spPr>
        <p:txBody>
          <a:bodyPr/>
          <a:lstStyle>
            <a:lvl1pPr marL="0" indent="0" algn="l">
              <a:lnSpc>
                <a:spcPct val="100000"/>
              </a:lnSpc>
              <a:spcAft>
                <a:spcPts val="1500"/>
              </a:spcAft>
              <a:defRPr sz="2800">
                <a:solidFill>
                  <a:srgbClr val="C00000"/>
                </a:solidFill>
              </a:defRPr>
            </a:lvl1pPr>
            <a:lvl2pPr marL="360000" indent="-288000">
              <a:lnSpc>
                <a:spcPct val="100000"/>
              </a:lnSpc>
              <a:spcAft>
                <a:spcPts val="1200"/>
              </a:spcAft>
              <a:buFont typeface="Arial" pitchFamily="34" charset="0"/>
              <a:buChar char="•"/>
              <a:defRPr sz="2400"/>
            </a:lvl2pPr>
            <a:lvl3pPr marL="648000" indent="-288000">
              <a:lnSpc>
                <a:spcPct val="100000"/>
              </a:lnSpc>
              <a:spcAft>
                <a:spcPts val="900"/>
              </a:spcAft>
              <a:buFont typeface="Symbol" pitchFamily="18" charset="2"/>
              <a:buChar char="-"/>
              <a:defRPr sz="2000"/>
            </a:lvl3pPr>
            <a:lvl4pPr marL="936000" indent="-288000">
              <a:lnSpc>
                <a:spcPct val="100000"/>
              </a:lnSpc>
              <a:spcAft>
                <a:spcPts val="600"/>
              </a:spcAft>
              <a:buFont typeface="Wingdings" pitchFamily="2" charset="2"/>
              <a:buChar char="§"/>
              <a:defRPr sz="1800"/>
            </a:lvl4pPr>
            <a:lvl5pPr marL="1224000" indent="-288000">
              <a:lnSpc>
                <a:spcPct val="100000"/>
              </a:lnSpc>
              <a:spcAft>
                <a:spcPts val="600"/>
              </a:spcAft>
              <a:buFont typeface="Wingdings" pitchFamily="2" charset="2"/>
              <a:buChar char="ü"/>
              <a:defRPr sz="1800"/>
            </a:lvl5pPr>
          </a:lstStyle>
          <a:p>
            <a:pPr lvl="0"/>
            <a:r>
              <a:rPr lang="en-US"/>
              <a:t>Click to add title</a:t>
            </a:r>
          </a:p>
          <a:p>
            <a:pPr lvl="1"/>
            <a:r>
              <a:rPr lang="en-US"/>
              <a:t>Second level</a:t>
            </a:r>
          </a:p>
          <a:p>
            <a:pPr lvl="2"/>
            <a:r>
              <a:rPr lang="en-US"/>
              <a:t>Third level</a:t>
            </a:r>
          </a:p>
          <a:p>
            <a:pPr lvl="3"/>
            <a:r>
              <a:rPr lang="en-US"/>
              <a:t>Fourth level</a:t>
            </a:r>
          </a:p>
          <a:p>
            <a:pPr lvl="4"/>
            <a:r>
              <a:rPr lang="en-US"/>
              <a:t>Fifth level</a:t>
            </a:r>
            <a:endParaRPr lang="de-DE"/>
          </a:p>
        </p:txBody>
      </p:sp>
      <p:cxnSp>
        <p:nvCxnSpPr>
          <p:cNvPr id="9" name="Conector recto 8">
            <a:extLst>
              <a:ext uri="{FF2B5EF4-FFF2-40B4-BE49-F238E27FC236}">
                <a16:creationId xmlns:a16="http://schemas.microsoft.com/office/drawing/2014/main" id="{FA8EBB99-B8DB-4D8D-8275-8D772E702835}"/>
              </a:ext>
            </a:extLst>
          </p:cNvPr>
          <p:cNvCxnSpPr/>
          <p:nvPr userDrawn="1"/>
        </p:nvCxnSpPr>
        <p:spPr bwMode="auto">
          <a:xfrm flipH="1">
            <a:off x="0" y="539477"/>
            <a:ext cx="10080626" cy="0"/>
          </a:xfrm>
          <a:prstGeom prst="line">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535027762"/>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Contents-2">
    <p:spTree>
      <p:nvGrpSpPr>
        <p:cNvPr id="1" name=""/>
        <p:cNvGrpSpPr/>
        <p:nvPr/>
      </p:nvGrpSpPr>
      <p:grpSpPr>
        <a:xfrm>
          <a:off x="0" y="0"/>
          <a:ext cx="0" cy="0"/>
          <a:chOff x="0" y="0"/>
          <a:chExt cx="0" cy="0"/>
        </a:xfrm>
      </p:grpSpPr>
      <p:sp>
        <p:nvSpPr>
          <p:cNvPr id="2" name="Titolo 1"/>
          <p:cNvSpPr>
            <a:spLocks noGrp="1"/>
          </p:cNvSpPr>
          <p:nvPr>
            <p:ph type="title" hasCustomPrompt="1"/>
          </p:nvPr>
        </p:nvSpPr>
        <p:spPr>
          <a:xfrm>
            <a:off x="504824" y="953616"/>
            <a:ext cx="9072563" cy="720080"/>
          </a:xfrm>
          <a:prstGeom prst="rect">
            <a:avLst/>
          </a:prstGeom>
        </p:spPr>
        <p:txBody>
          <a:bodyPr lIns="72000" rIns="72000" anchor="ctr"/>
          <a:lstStyle>
            <a:lvl1pPr algn="l">
              <a:defRPr sz="2800">
                <a:solidFill>
                  <a:srgbClr val="C00000"/>
                </a:solidFill>
              </a:defRPr>
            </a:lvl1pPr>
          </a:lstStyle>
          <a:p>
            <a:r>
              <a:rPr lang="it-IT"/>
              <a:t>Click to add title</a:t>
            </a:r>
            <a:endParaRPr lang="it-IT" dirty="0"/>
          </a:p>
        </p:txBody>
      </p:sp>
      <p:sp>
        <p:nvSpPr>
          <p:cNvPr id="3" name="Segnaposto contenuto 2"/>
          <p:cNvSpPr>
            <a:spLocks noGrp="1"/>
          </p:cNvSpPr>
          <p:nvPr>
            <p:ph sz="half" idx="1" hasCustomPrompt="1"/>
          </p:nvPr>
        </p:nvSpPr>
        <p:spPr>
          <a:xfrm>
            <a:off x="504825" y="1763613"/>
            <a:ext cx="4459288" cy="5236752"/>
          </a:xfrm>
          <a:prstGeom prst="rect">
            <a:avLst/>
          </a:prstGeom>
        </p:spPr>
        <p:txBody>
          <a:bodyPr/>
          <a:lstStyle>
            <a:lvl1pPr marL="0" indent="0">
              <a:lnSpc>
                <a:spcPct val="100000"/>
              </a:lnSpc>
              <a:spcAft>
                <a:spcPts val="1200"/>
              </a:spcAft>
              <a:buFontTx/>
              <a:buNone/>
              <a:defRPr sz="2000"/>
            </a:lvl1pPr>
            <a:lvl2pPr marL="360000" indent="-288000">
              <a:lnSpc>
                <a:spcPct val="100000"/>
              </a:lnSpc>
              <a:spcAft>
                <a:spcPts val="900"/>
              </a:spcAft>
              <a:buFont typeface="Arial" panose="020B0604020202020204" pitchFamily="34" charset="0"/>
              <a:buChar char="•"/>
              <a:defRPr sz="1800"/>
            </a:lvl2pPr>
            <a:lvl3pPr marL="648000" indent="-288000">
              <a:lnSpc>
                <a:spcPct val="100000"/>
              </a:lnSpc>
              <a:spcAft>
                <a:spcPts val="600"/>
              </a:spcAft>
              <a:buFont typeface="Arial" panose="020B0604020202020204" pitchFamily="34" charset="0"/>
              <a:buChar char="−"/>
              <a:defRPr sz="1800"/>
            </a:lvl3pPr>
            <a:lvl4pPr>
              <a:defRPr sz="1800"/>
            </a:lvl4pPr>
            <a:lvl5pPr>
              <a:defRPr sz="1800"/>
            </a:lvl5pPr>
            <a:lvl6pPr>
              <a:defRPr sz="1800"/>
            </a:lvl6pPr>
            <a:lvl7pPr>
              <a:defRPr sz="1800"/>
            </a:lvl7pPr>
            <a:lvl8pPr>
              <a:defRPr sz="1800"/>
            </a:lvl8pPr>
            <a:lvl9pPr>
              <a:defRPr sz="1800"/>
            </a:lvl9pPr>
          </a:lstStyle>
          <a:p>
            <a:pPr lvl="0"/>
            <a:r>
              <a:rPr lang="it-IT"/>
              <a:t>Click to add text</a:t>
            </a:r>
          </a:p>
          <a:p>
            <a:pPr lvl="1"/>
            <a:r>
              <a:rPr lang="it-IT"/>
              <a:t>Second level</a:t>
            </a:r>
          </a:p>
          <a:p>
            <a:pPr lvl="2"/>
            <a:r>
              <a:rPr lang="it-IT"/>
              <a:t>Terzo livello</a:t>
            </a:r>
          </a:p>
        </p:txBody>
      </p:sp>
      <p:sp>
        <p:nvSpPr>
          <p:cNvPr id="4" name="Segnaposto contenuto 3"/>
          <p:cNvSpPr>
            <a:spLocks noGrp="1"/>
          </p:cNvSpPr>
          <p:nvPr>
            <p:ph sz="half" idx="2" hasCustomPrompt="1"/>
          </p:nvPr>
        </p:nvSpPr>
        <p:spPr>
          <a:xfrm>
            <a:off x="5106988" y="1763613"/>
            <a:ext cx="4460875" cy="5236752"/>
          </a:xfrm>
          <a:prstGeom prst="rect">
            <a:avLst/>
          </a:prstGeom>
          <a:solidFill>
            <a:schemeClr val="bg1"/>
          </a:solidFill>
        </p:spPr>
        <p:txBody>
          <a:bodyPr/>
          <a:lstStyle>
            <a:lvl1pPr marL="0" indent="0">
              <a:lnSpc>
                <a:spcPct val="100000"/>
              </a:lnSpc>
              <a:spcAft>
                <a:spcPts val="1200"/>
              </a:spcAft>
              <a:buFontTx/>
              <a:buNone/>
              <a:defRPr sz="2000"/>
            </a:lvl1pPr>
            <a:lvl2pPr marL="360000" indent="-288000">
              <a:lnSpc>
                <a:spcPct val="100000"/>
              </a:lnSpc>
              <a:spcAft>
                <a:spcPts val="900"/>
              </a:spcAft>
              <a:buFont typeface="Arial" panose="020B0604020202020204" pitchFamily="34" charset="0"/>
              <a:buChar char="•"/>
              <a:defRPr sz="1800"/>
            </a:lvl2pPr>
            <a:lvl3pPr marL="648000" indent="-288000">
              <a:lnSpc>
                <a:spcPct val="100000"/>
              </a:lnSpc>
              <a:spcAft>
                <a:spcPts val="600"/>
              </a:spcAft>
              <a:buFont typeface="Arial" panose="020B0604020202020204" pitchFamily="34" charset="0"/>
              <a:buChar char="−"/>
              <a:defRPr sz="1800"/>
            </a:lvl3pPr>
            <a:lvl4pPr>
              <a:defRPr sz="1800"/>
            </a:lvl4pPr>
            <a:lvl5pPr>
              <a:defRPr sz="1800"/>
            </a:lvl5pPr>
            <a:lvl6pPr>
              <a:defRPr sz="1800"/>
            </a:lvl6pPr>
            <a:lvl7pPr>
              <a:defRPr sz="1800"/>
            </a:lvl7pPr>
            <a:lvl8pPr>
              <a:defRPr sz="1800"/>
            </a:lvl8pPr>
            <a:lvl9pPr>
              <a:defRPr sz="1800"/>
            </a:lvl9pPr>
          </a:lstStyle>
          <a:p>
            <a:pPr lvl="0"/>
            <a:r>
              <a:rPr lang="it-IT"/>
              <a:t>Click to add text</a:t>
            </a:r>
          </a:p>
          <a:p>
            <a:pPr lvl="1"/>
            <a:r>
              <a:rPr lang="it-IT"/>
              <a:t>Second level</a:t>
            </a:r>
          </a:p>
          <a:p>
            <a:pPr lvl="2"/>
            <a:r>
              <a:rPr lang="it-IT"/>
              <a:t>Terzo livello</a:t>
            </a:r>
          </a:p>
        </p:txBody>
      </p:sp>
      <p:sp>
        <p:nvSpPr>
          <p:cNvPr id="6" name="Segnaposto numero diapositiva 6"/>
          <p:cNvSpPr>
            <a:spLocks noGrp="1"/>
          </p:cNvSpPr>
          <p:nvPr>
            <p:ph type="sldNum" sz="quarter" idx="10"/>
          </p:nvPr>
        </p:nvSpPr>
        <p:spPr>
          <a:xfrm>
            <a:off x="9728976" y="7297184"/>
            <a:ext cx="212725" cy="230188"/>
          </a:xfrm>
        </p:spPr>
        <p:txBody>
          <a:bodyPr/>
          <a:lstStyle>
            <a:lvl1pPr>
              <a:defRPr sz="1300"/>
            </a:lvl1pPr>
          </a:lstStyle>
          <a:p>
            <a:fld id="{1B83238F-673A-4F65-A6BD-DED2895A3C8A}" type="slidenum">
              <a:rPr lang="it-IT" altLang="it-IT" smtClean="0"/>
              <a:pPr/>
              <a:t>‹Nº›</a:t>
            </a:fld>
            <a:endParaRPr lang="it-IT" altLang="it-IT" dirty="0"/>
          </a:p>
        </p:txBody>
      </p:sp>
    </p:spTree>
    <p:extLst>
      <p:ext uri="{BB962C8B-B14F-4D97-AF65-F5344CB8AC3E}">
        <p14:creationId xmlns:p14="http://schemas.microsoft.com/office/powerpoint/2010/main" val="1860383691"/>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ntents-2">
    <p:spTree>
      <p:nvGrpSpPr>
        <p:cNvPr id="1" name=""/>
        <p:cNvGrpSpPr/>
        <p:nvPr/>
      </p:nvGrpSpPr>
      <p:grpSpPr>
        <a:xfrm>
          <a:off x="0" y="0"/>
          <a:ext cx="0" cy="0"/>
          <a:chOff x="0" y="0"/>
          <a:chExt cx="0" cy="0"/>
        </a:xfrm>
      </p:grpSpPr>
      <p:sp>
        <p:nvSpPr>
          <p:cNvPr id="2" name="Titolo 1"/>
          <p:cNvSpPr>
            <a:spLocks noGrp="1"/>
          </p:cNvSpPr>
          <p:nvPr>
            <p:ph type="title" hasCustomPrompt="1"/>
          </p:nvPr>
        </p:nvSpPr>
        <p:spPr>
          <a:xfrm>
            <a:off x="504824" y="944091"/>
            <a:ext cx="9072563" cy="720080"/>
          </a:xfrm>
          <a:prstGeom prst="rect">
            <a:avLst/>
          </a:prstGeom>
        </p:spPr>
        <p:txBody>
          <a:bodyPr lIns="72000" rIns="72000" anchor="ctr"/>
          <a:lstStyle>
            <a:lvl1pPr algn="l">
              <a:defRPr sz="2800">
                <a:solidFill>
                  <a:srgbClr val="C00000"/>
                </a:solidFill>
              </a:defRPr>
            </a:lvl1pPr>
          </a:lstStyle>
          <a:p>
            <a:r>
              <a:rPr lang="it-IT"/>
              <a:t>Click to add title</a:t>
            </a:r>
            <a:endParaRPr lang="it-IT" dirty="0"/>
          </a:p>
        </p:txBody>
      </p:sp>
      <p:sp>
        <p:nvSpPr>
          <p:cNvPr id="3" name="Segnaposto contenuto 2"/>
          <p:cNvSpPr>
            <a:spLocks noGrp="1"/>
          </p:cNvSpPr>
          <p:nvPr>
            <p:ph sz="half" idx="1" hasCustomPrompt="1"/>
          </p:nvPr>
        </p:nvSpPr>
        <p:spPr>
          <a:xfrm>
            <a:off x="504316" y="1749896"/>
            <a:ext cx="4459288" cy="2578571"/>
          </a:xfrm>
          <a:prstGeom prst="rect">
            <a:avLst/>
          </a:prstGeom>
        </p:spPr>
        <p:txBody>
          <a:bodyPr/>
          <a:lstStyle>
            <a:lvl1pPr marL="0" indent="0">
              <a:lnSpc>
                <a:spcPct val="100000"/>
              </a:lnSpc>
              <a:spcAft>
                <a:spcPts val="1200"/>
              </a:spcAft>
              <a:buFontTx/>
              <a:buNone/>
              <a:defRPr sz="2000"/>
            </a:lvl1pPr>
            <a:lvl2pPr marL="360000" indent="-288000">
              <a:lnSpc>
                <a:spcPct val="100000"/>
              </a:lnSpc>
              <a:spcAft>
                <a:spcPts val="600"/>
              </a:spcAft>
              <a:buFont typeface="Arial" panose="020B0604020202020204" pitchFamily="34" charset="0"/>
              <a:buChar char="•"/>
              <a:defRPr sz="1800"/>
            </a:lvl2pPr>
            <a:lvl3pPr marL="648000" indent="-288000">
              <a:lnSpc>
                <a:spcPct val="100000"/>
              </a:lnSpc>
              <a:spcAft>
                <a:spcPts val="600"/>
              </a:spcAft>
              <a:buFont typeface="Arial" panose="020B0604020202020204" pitchFamily="34" charset="0"/>
              <a:buChar char="−"/>
              <a:defRPr sz="1800"/>
            </a:lvl3pPr>
            <a:lvl4pPr>
              <a:defRPr sz="1800"/>
            </a:lvl4pPr>
            <a:lvl5pPr>
              <a:defRPr sz="1800"/>
            </a:lvl5pPr>
            <a:lvl6pPr>
              <a:defRPr sz="1800"/>
            </a:lvl6pPr>
            <a:lvl7pPr>
              <a:defRPr sz="1800"/>
            </a:lvl7pPr>
            <a:lvl8pPr>
              <a:defRPr sz="1800"/>
            </a:lvl8pPr>
            <a:lvl9pPr>
              <a:defRPr sz="1800"/>
            </a:lvl9pPr>
          </a:lstStyle>
          <a:p>
            <a:pPr lvl="0"/>
            <a:r>
              <a:rPr lang="it-IT"/>
              <a:t>Click to add text</a:t>
            </a:r>
          </a:p>
          <a:p>
            <a:pPr lvl="1"/>
            <a:r>
              <a:rPr lang="it-IT"/>
              <a:t>Second level</a:t>
            </a:r>
          </a:p>
          <a:p>
            <a:pPr lvl="2"/>
            <a:r>
              <a:rPr lang="it-IT"/>
              <a:t>Third level  </a:t>
            </a:r>
          </a:p>
        </p:txBody>
      </p:sp>
      <p:sp>
        <p:nvSpPr>
          <p:cNvPr id="4" name="Segnaposto contenuto 3"/>
          <p:cNvSpPr>
            <a:spLocks noGrp="1"/>
          </p:cNvSpPr>
          <p:nvPr>
            <p:ph sz="half" idx="2" hasCustomPrompt="1"/>
          </p:nvPr>
        </p:nvSpPr>
        <p:spPr>
          <a:xfrm>
            <a:off x="5106988" y="1749896"/>
            <a:ext cx="4460875" cy="2578571"/>
          </a:xfrm>
          <a:prstGeom prst="rect">
            <a:avLst/>
          </a:prstGeom>
          <a:solidFill>
            <a:schemeClr val="bg1"/>
          </a:solidFill>
        </p:spPr>
        <p:txBody>
          <a:bodyPr/>
          <a:lstStyle>
            <a:lvl1pPr marL="0" indent="0">
              <a:lnSpc>
                <a:spcPct val="100000"/>
              </a:lnSpc>
              <a:spcAft>
                <a:spcPts val="1200"/>
              </a:spcAft>
              <a:buFontTx/>
              <a:buNone/>
              <a:defRPr sz="2000"/>
            </a:lvl1pPr>
            <a:lvl2pPr marL="360000" indent="-288000">
              <a:lnSpc>
                <a:spcPct val="100000"/>
              </a:lnSpc>
              <a:spcAft>
                <a:spcPts val="600"/>
              </a:spcAft>
              <a:buFont typeface="Arial" panose="020B0604020202020204" pitchFamily="34" charset="0"/>
              <a:buChar char="•"/>
              <a:defRPr sz="1800"/>
            </a:lvl2pPr>
            <a:lvl3pPr marL="648000" indent="-288000">
              <a:lnSpc>
                <a:spcPct val="100000"/>
              </a:lnSpc>
              <a:spcAft>
                <a:spcPts val="600"/>
              </a:spcAft>
              <a:buFont typeface="Arial" panose="020B0604020202020204" pitchFamily="34" charset="0"/>
              <a:buChar char="−"/>
              <a:defRPr sz="1800"/>
            </a:lvl3pPr>
            <a:lvl4pPr>
              <a:defRPr sz="1800"/>
            </a:lvl4pPr>
            <a:lvl5pPr>
              <a:defRPr sz="1800"/>
            </a:lvl5pPr>
            <a:lvl6pPr>
              <a:defRPr sz="1800"/>
            </a:lvl6pPr>
            <a:lvl7pPr>
              <a:defRPr sz="1800"/>
            </a:lvl7pPr>
            <a:lvl8pPr>
              <a:defRPr sz="1800"/>
            </a:lvl8pPr>
            <a:lvl9pPr>
              <a:defRPr sz="1800"/>
            </a:lvl9pPr>
          </a:lstStyle>
          <a:p>
            <a:pPr lvl="0"/>
            <a:r>
              <a:rPr lang="it-IT"/>
              <a:t>Click to add text</a:t>
            </a:r>
          </a:p>
          <a:p>
            <a:pPr lvl="1"/>
            <a:r>
              <a:rPr lang="it-IT"/>
              <a:t>Second level</a:t>
            </a:r>
          </a:p>
          <a:p>
            <a:pPr lvl="2"/>
            <a:r>
              <a:rPr lang="it-IT"/>
              <a:t>Third level</a:t>
            </a:r>
          </a:p>
        </p:txBody>
      </p:sp>
      <p:sp>
        <p:nvSpPr>
          <p:cNvPr id="6" name="Segnaposto numero diapositiva 6"/>
          <p:cNvSpPr>
            <a:spLocks noGrp="1"/>
          </p:cNvSpPr>
          <p:nvPr>
            <p:ph type="sldNum" sz="quarter" idx="10"/>
          </p:nvPr>
        </p:nvSpPr>
        <p:spPr>
          <a:xfrm>
            <a:off x="9728976" y="7297184"/>
            <a:ext cx="212725" cy="230188"/>
          </a:xfrm>
        </p:spPr>
        <p:txBody>
          <a:bodyPr/>
          <a:lstStyle>
            <a:lvl1pPr>
              <a:defRPr sz="1300"/>
            </a:lvl1pPr>
          </a:lstStyle>
          <a:p>
            <a:fld id="{1B83238F-673A-4F65-A6BD-DED2895A3C8A}" type="slidenum">
              <a:rPr lang="it-IT" altLang="it-IT" smtClean="0"/>
              <a:pPr/>
              <a:t>‹Nº›</a:t>
            </a:fld>
            <a:endParaRPr lang="it-IT" altLang="it-IT" dirty="0"/>
          </a:p>
        </p:txBody>
      </p:sp>
      <p:sp>
        <p:nvSpPr>
          <p:cNvPr id="7" name="Segnaposto contenuto 2"/>
          <p:cNvSpPr>
            <a:spLocks noGrp="1"/>
          </p:cNvSpPr>
          <p:nvPr>
            <p:ph sz="half" idx="11" hasCustomPrompt="1"/>
          </p:nvPr>
        </p:nvSpPr>
        <p:spPr>
          <a:xfrm>
            <a:off x="504316" y="4396693"/>
            <a:ext cx="4459288" cy="2578571"/>
          </a:xfrm>
          <a:prstGeom prst="rect">
            <a:avLst/>
          </a:prstGeom>
        </p:spPr>
        <p:txBody>
          <a:bodyPr/>
          <a:lstStyle>
            <a:lvl1pPr marL="0" indent="0">
              <a:lnSpc>
                <a:spcPct val="100000"/>
              </a:lnSpc>
              <a:spcAft>
                <a:spcPts val="1200"/>
              </a:spcAft>
              <a:buFontTx/>
              <a:buNone/>
              <a:defRPr sz="2000"/>
            </a:lvl1pPr>
            <a:lvl2pPr marL="360000" indent="-288000">
              <a:lnSpc>
                <a:spcPct val="100000"/>
              </a:lnSpc>
              <a:spcAft>
                <a:spcPts val="600"/>
              </a:spcAft>
              <a:buFont typeface="Arial" panose="020B0604020202020204" pitchFamily="34" charset="0"/>
              <a:buChar char="•"/>
              <a:defRPr sz="1800"/>
            </a:lvl2pPr>
            <a:lvl3pPr marL="648000" indent="-288000">
              <a:lnSpc>
                <a:spcPct val="100000"/>
              </a:lnSpc>
              <a:spcAft>
                <a:spcPts val="600"/>
              </a:spcAft>
              <a:buFont typeface="Arial" panose="020B0604020202020204" pitchFamily="34" charset="0"/>
              <a:buChar char="−"/>
              <a:defRPr sz="1800"/>
            </a:lvl3pPr>
            <a:lvl4pPr>
              <a:defRPr sz="1800"/>
            </a:lvl4pPr>
            <a:lvl5pPr>
              <a:defRPr sz="1800"/>
            </a:lvl5pPr>
            <a:lvl6pPr>
              <a:defRPr sz="1800"/>
            </a:lvl6pPr>
            <a:lvl7pPr>
              <a:defRPr sz="1800"/>
            </a:lvl7pPr>
            <a:lvl8pPr>
              <a:defRPr sz="1800"/>
            </a:lvl8pPr>
            <a:lvl9pPr>
              <a:defRPr sz="1800"/>
            </a:lvl9pPr>
          </a:lstStyle>
          <a:p>
            <a:pPr lvl="0"/>
            <a:r>
              <a:rPr lang="it-IT"/>
              <a:t>Click to add text</a:t>
            </a:r>
          </a:p>
          <a:p>
            <a:pPr lvl="1"/>
            <a:r>
              <a:rPr lang="it-IT"/>
              <a:t>Second level</a:t>
            </a:r>
          </a:p>
          <a:p>
            <a:pPr lvl="2"/>
            <a:r>
              <a:rPr lang="it-IT"/>
              <a:t>Third level</a:t>
            </a:r>
          </a:p>
        </p:txBody>
      </p:sp>
      <p:sp>
        <p:nvSpPr>
          <p:cNvPr id="8" name="Segnaposto contenuto 3"/>
          <p:cNvSpPr>
            <a:spLocks noGrp="1"/>
          </p:cNvSpPr>
          <p:nvPr>
            <p:ph sz="half" idx="12" hasCustomPrompt="1"/>
          </p:nvPr>
        </p:nvSpPr>
        <p:spPr>
          <a:xfrm>
            <a:off x="5106988" y="4396693"/>
            <a:ext cx="4460875" cy="2578571"/>
          </a:xfrm>
          <a:prstGeom prst="rect">
            <a:avLst/>
          </a:prstGeom>
          <a:solidFill>
            <a:schemeClr val="bg1"/>
          </a:solidFill>
        </p:spPr>
        <p:txBody>
          <a:bodyPr/>
          <a:lstStyle>
            <a:lvl1pPr marL="0" indent="0">
              <a:lnSpc>
                <a:spcPct val="100000"/>
              </a:lnSpc>
              <a:spcAft>
                <a:spcPts val="1200"/>
              </a:spcAft>
              <a:buFontTx/>
              <a:buNone/>
              <a:defRPr sz="2000"/>
            </a:lvl1pPr>
            <a:lvl2pPr marL="360000" indent="-288000">
              <a:lnSpc>
                <a:spcPct val="100000"/>
              </a:lnSpc>
              <a:spcAft>
                <a:spcPts val="600"/>
              </a:spcAft>
              <a:buFont typeface="Arial" panose="020B0604020202020204" pitchFamily="34" charset="0"/>
              <a:buChar char="•"/>
              <a:defRPr sz="1800"/>
            </a:lvl2pPr>
            <a:lvl3pPr marL="648000" indent="-288000">
              <a:lnSpc>
                <a:spcPct val="100000"/>
              </a:lnSpc>
              <a:spcAft>
                <a:spcPts val="600"/>
              </a:spcAft>
              <a:buFont typeface="Arial" panose="020B0604020202020204" pitchFamily="34" charset="0"/>
              <a:buChar char="−"/>
              <a:defRPr sz="1800"/>
            </a:lvl3pPr>
            <a:lvl4pPr>
              <a:defRPr sz="1800"/>
            </a:lvl4pPr>
            <a:lvl5pPr>
              <a:defRPr sz="1800"/>
            </a:lvl5pPr>
            <a:lvl6pPr>
              <a:defRPr sz="1800"/>
            </a:lvl6pPr>
            <a:lvl7pPr>
              <a:defRPr sz="1800"/>
            </a:lvl7pPr>
            <a:lvl8pPr>
              <a:defRPr sz="1800"/>
            </a:lvl8pPr>
            <a:lvl9pPr>
              <a:defRPr sz="1800"/>
            </a:lvl9pPr>
          </a:lstStyle>
          <a:p>
            <a:pPr lvl="0"/>
            <a:r>
              <a:rPr lang="it-IT"/>
              <a:t>Click to add text</a:t>
            </a:r>
          </a:p>
          <a:p>
            <a:pPr lvl="1"/>
            <a:r>
              <a:rPr lang="it-IT"/>
              <a:t>Second level</a:t>
            </a:r>
          </a:p>
          <a:p>
            <a:pPr lvl="2"/>
            <a:r>
              <a:rPr lang="it-IT"/>
              <a:t>Third level</a:t>
            </a:r>
          </a:p>
        </p:txBody>
      </p:sp>
    </p:spTree>
    <p:extLst>
      <p:ext uri="{BB962C8B-B14F-4D97-AF65-F5344CB8AC3E}">
        <p14:creationId xmlns:p14="http://schemas.microsoft.com/office/powerpoint/2010/main" val="1860383691"/>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3" name="Rectangle 32"/>
          <p:cNvSpPr/>
          <p:nvPr userDrawn="1"/>
        </p:nvSpPr>
        <p:spPr bwMode="auto">
          <a:xfrm>
            <a:off x="0" y="7020197"/>
            <a:ext cx="10080625" cy="539478"/>
          </a:xfrm>
          <a:prstGeom prst="rect">
            <a:avLst/>
          </a:prstGeom>
          <a:solidFill>
            <a:schemeClr val="bg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charset="0"/>
              <a:buNone/>
              <a:tabLst/>
            </a:pPr>
            <a:endParaRPr kumimoji="0" lang="de-DE" sz="2400" b="0" i="0" u="none" strike="noStrike" cap="none" normalizeH="0" baseline="0">
              <a:ln>
                <a:noFill/>
              </a:ln>
              <a:solidFill>
                <a:schemeClr val="bg1"/>
              </a:solidFill>
              <a:effectLst/>
              <a:latin typeface="Arial" charset="0"/>
              <a:ea typeface="ＭＳ Ｐゴシック" charset="0"/>
              <a:cs typeface="ＭＳ Ｐゴシック" charset="0"/>
            </a:endParaRPr>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6"/>
          <p:cNvSpPr>
            <a:spLocks noGrp="1"/>
          </p:cNvSpPr>
          <p:nvPr>
            <p:ph type="dt" sz="half" idx="10"/>
          </p:nvPr>
        </p:nvSpPr>
        <p:spPr/>
        <p:txBody>
          <a:bodyPr/>
          <a:lstStyle>
            <a:lvl1pPr>
              <a:defRPr/>
            </a:lvl1pPr>
          </a:lstStyle>
          <a:p>
            <a:pPr>
              <a:defRPr/>
            </a:pPr>
            <a:endParaRPr/>
          </a:p>
        </p:txBody>
      </p:sp>
      <p:sp>
        <p:nvSpPr>
          <p:cNvPr id="5" name="Rectangle 20"/>
          <p:cNvSpPr>
            <a:spLocks noGrp="1"/>
          </p:cNvSpPr>
          <p:nvPr>
            <p:ph type="ftr" sz="quarter" idx="11"/>
          </p:nvPr>
        </p:nvSpPr>
        <p:spPr/>
        <p:txBody>
          <a:bodyPr/>
          <a:lstStyle>
            <a:lvl1pPr>
              <a:defRPr/>
            </a:lvl1pPr>
          </a:lstStyle>
          <a:p>
            <a:pPr>
              <a:defRPr/>
            </a:pPr>
            <a:endParaRPr/>
          </a:p>
        </p:txBody>
      </p:sp>
      <p:sp>
        <p:nvSpPr>
          <p:cNvPr id="6" name="Rectangle 21"/>
          <p:cNvSpPr>
            <a:spLocks noGrp="1"/>
          </p:cNvSpPr>
          <p:nvPr>
            <p:ph type="sldNum" sz="quarter" idx="12"/>
          </p:nvPr>
        </p:nvSpPr>
        <p:spPr/>
        <p:txBody>
          <a:bodyPr/>
          <a:lstStyle>
            <a:lvl1pPr>
              <a:defRPr/>
            </a:lvl1pPr>
          </a:lstStyle>
          <a:p>
            <a:fld id="{07844847-36A7-4E59-BBAE-E2A3314660D6}" type="slidenum">
              <a:rPr lang="es-ES" altLang="en-US"/>
              <a:pPr/>
              <a:t>‹Nº›</a:t>
            </a:fld>
            <a:endParaRPr lang="es-ES" altLang="en-US"/>
          </a:p>
        </p:txBody>
      </p:sp>
    </p:spTree>
    <p:extLst>
      <p:ext uri="{BB962C8B-B14F-4D97-AF65-F5344CB8AC3E}">
        <p14:creationId xmlns:p14="http://schemas.microsoft.com/office/powerpoint/2010/main" val="163457416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EDEDED"/>
        </a:solidFill>
        <a:effectLst/>
      </p:bgPr>
    </p:bg>
    <p:spTree>
      <p:nvGrpSpPr>
        <p:cNvPr id="1" name=""/>
        <p:cNvGrpSpPr/>
        <p:nvPr/>
      </p:nvGrpSpPr>
      <p:grpSpPr>
        <a:xfrm>
          <a:off x="0" y="0"/>
          <a:ext cx="0" cy="0"/>
          <a:chOff x="0" y="0"/>
          <a:chExt cx="0" cy="0"/>
        </a:xfrm>
      </p:grpSpPr>
      <p:sp>
        <p:nvSpPr>
          <p:cNvPr id="1030" name="Rectangle 6"/>
          <p:cNvSpPr>
            <a:spLocks noGrp="1" noChangeArrowheads="1"/>
          </p:cNvSpPr>
          <p:nvPr>
            <p:ph type="sldNum"/>
          </p:nvPr>
        </p:nvSpPr>
        <p:spPr bwMode="auto">
          <a:xfrm>
            <a:off x="9728976" y="7286737"/>
            <a:ext cx="212725" cy="230188"/>
          </a:xfrm>
          <a:prstGeom prst="rect">
            <a:avLst/>
          </a:prstGeom>
          <a:noFill/>
          <a:ln>
            <a:noFill/>
          </a:ln>
          <a:effectLst/>
          <a:extLst>
            <a:ext uri="{FAA26D3D-D897-4be2-8F04-BA451C77F1D7}"/>
          </a:extLst>
        </p:spPr>
        <p:txBody>
          <a:bodyPr vert="horz" wrap="square" lIns="0" tIns="0" rIns="0" bIns="0" numCol="1" anchor="t" anchorCtr="0" compatLnSpc="1">
            <a:prstTxWarp prst="textNoShape">
              <a:avLst/>
            </a:prstTxWarp>
          </a:bodyPr>
          <a:lstStyle>
            <a:lvl1pPr eaLnBrk="1">
              <a:lnSpc>
                <a:spcPct val="93000"/>
              </a:lnSpc>
              <a:buSzPct val="100000"/>
              <a:tabLst>
                <a:tab pos="0" algn="l"/>
                <a:tab pos="446088" algn="l"/>
                <a:tab pos="895350" algn="l"/>
                <a:tab pos="1344613" algn="l"/>
                <a:tab pos="1793875" algn="l"/>
                <a:tab pos="2243138" algn="l"/>
                <a:tab pos="2692400" algn="l"/>
                <a:tab pos="3141663" algn="l"/>
                <a:tab pos="3590925" algn="l"/>
                <a:tab pos="4040188" algn="l"/>
                <a:tab pos="4489450" algn="l"/>
                <a:tab pos="4938713" algn="l"/>
                <a:tab pos="5387975" algn="l"/>
                <a:tab pos="5837238" algn="l"/>
                <a:tab pos="6286500" algn="l"/>
                <a:tab pos="6735763" algn="l"/>
                <a:tab pos="7185025" algn="l"/>
                <a:tab pos="7634288" algn="l"/>
                <a:tab pos="8083550" algn="l"/>
                <a:tab pos="8532813" algn="l"/>
                <a:tab pos="8982075" algn="l"/>
              </a:tabLst>
              <a:defRPr sz="1300">
                <a:solidFill>
                  <a:srgbClr val="000000"/>
                </a:solidFill>
              </a:defRPr>
            </a:lvl1pPr>
          </a:lstStyle>
          <a:p>
            <a:fld id="{C06E2D52-1345-4064-8429-3109916CEEE1}" type="slidenum">
              <a:rPr lang="it-IT" altLang="it-IT" smtClean="0"/>
              <a:pPr/>
              <a:t>‹Nº›</a:t>
            </a:fld>
            <a:endParaRPr lang="it-IT" altLang="it-IT" dirty="0"/>
          </a:p>
        </p:txBody>
      </p:sp>
    </p:spTree>
    <p:extLst>
      <p:ext uri="{BB962C8B-B14F-4D97-AF65-F5344CB8AC3E}">
        <p14:creationId xmlns:p14="http://schemas.microsoft.com/office/powerpoint/2010/main" val="2071108866"/>
      </p:ext>
    </p:extLst>
  </p:cSld>
  <p:clrMap bg1="lt1" tx1="dk1" bg2="lt2" tx2="dk2" accent1="accent1" accent2="accent2" accent3="accent3" accent4="accent4" accent5="accent5" accent6="accent6" hlink="hlink" folHlink="folHlink"/>
  <p:sldLayoutIdLst>
    <p:sldLayoutId id="2147484292" r:id="rId1"/>
    <p:sldLayoutId id="2147484280" r:id="rId2"/>
    <p:sldLayoutId id="2147484283" r:id="rId3"/>
    <p:sldLayoutId id="2147484294" r:id="rId4"/>
    <p:sldLayoutId id="2147484293" r:id="rId5"/>
    <p:sldLayoutId id="2147484295" r:id="rId6"/>
  </p:sldLayoutIdLst>
  <p:transition spd="med">
    <p:fade/>
  </p:transition>
  <p:hf hdr="0" ftr="0" dt="0"/>
  <p:txStyles>
    <p:titleStyle>
      <a:lvl1pPr algn="l" defTabSz="447675" rtl="0" eaLnBrk="0" fontAlgn="base" hangingPunct="0">
        <a:lnSpc>
          <a:spcPct val="93000"/>
        </a:lnSpc>
        <a:spcBef>
          <a:spcPct val="0"/>
        </a:spcBef>
        <a:spcAft>
          <a:spcPct val="0"/>
        </a:spcAft>
        <a:buClr>
          <a:srgbClr val="000000"/>
        </a:buClr>
        <a:buSzPct val="100000"/>
        <a:buFont typeface="Times New Roman" pitchFamily="18" charset="0"/>
        <a:defRPr sz="3200">
          <a:solidFill>
            <a:srgbClr val="000000"/>
          </a:solidFill>
          <a:latin typeface="+mj-lt"/>
          <a:ea typeface="ＭＳ Ｐゴシック" pitchFamily="34" charset="-128"/>
          <a:cs typeface="MS PGothic" charset="0"/>
        </a:defRPr>
      </a:lvl1pPr>
      <a:lvl2pPr algn="ctr" defTabSz="447675"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ＭＳ Ｐゴシック" pitchFamily="34" charset="-128"/>
          <a:cs typeface="MS PGothic" charset="0"/>
        </a:defRPr>
      </a:lvl2pPr>
      <a:lvl3pPr algn="ctr" defTabSz="447675"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ＭＳ Ｐゴシック" pitchFamily="34" charset="-128"/>
          <a:cs typeface="MS PGothic" charset="0"/>
        </a:defRPr>
      </a:lvl3pPr>
      <a:lvl4pPr algn="ctr" defTabSz="447675"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ＭＳ Ｐゴシック" pitchFamily="34" charset="-128"/>
          <a:cs typeface="MS PGothic" charset="0"/>
        </a:defRPr>
      </a:lvl4pPr>
      <a:lvl5pPr algn="ctr" defTabSz="447675" rtl="0" eaLnBrk="0" fontAlgn="base" hangingPunct="0">
        <a:lnSpc>
          <a:spcPct val="93000"/>
        </a:lnSpc>
        <a:spcBef>
          <a:spcPct val="0"/>
        </a:spcBef>
        <a:spcAft>
          <a:spcPct val="0"/>
        </a:spcAft>
        <a:buClr>
          <a:srgbClr val="000000"/>
        </a:buClr>
        <a:buSzPct val="100000"/>
        <a:buFont typeface="Times New Roman" pitchFamily="18" charset="0"/>
        <a:defRPr sz="4400">
          <a:solidFill>
            <a:srgbClr val="000000"/>
          </a:solidFill>
          <a:latin typeface="Arial" charset="0"/>
          <a:ea typeface="ＭＳ Ｐゴシック" pitchFamily="34" charset="-128"/>
          <a:cs typeface="MS PGothic" charset="0"/>
        </a:defRPr>
      </a:lvl5pPr>
      <a:lvl6pPr marL="2514340" indent="-228576" algn="ctr" defTabSz="449216" rtl="0" eaLnBrk="1" fontAlgn="base" hangingPunct="1">
        <a:lnSpc>
          <a:spcPct val="93000"/>
        </a:lnSpc>
        <a:spcBef>
          <a:spcPct val="0"/>
        </a:spcBef>
        <a:spcAft>
          <a:spcPct val="0"/>
        </a:spcAft>
        <a:buClr>
          <a:srgbClr val="000000"/>
        </a:buClr>
        <a:buSzPct val="100000"/>
        <a:buFont typeface="Times New Roman" charset="0"/>
        <a:defRPr sz="4400">
          <a:solidFill>
            <a:srgbClr val="000000"/>
          </a:solidFill>
          <a:latin typeface="Arial" charset="0"/>
          <a:ea typeface="ＭＳ Ｐゴシック" charset="0"/>
          <a:cs typeface="ＭＳ Ｐゴシック" charset="0"/>
        </a:defRPr>
      </a:lvl6pPr>
      <a:lvl7pPr marL="2971492" indent="-228576" algn="ctr" defTabSz="449216" rtl="0" eaLnBrk="1" fontAlgn="base" hangingPunct="1">
        <a:lnSpc>
          <a:spcPct val="93000"/>
        </a:lnSpc>
        <a:spcBef>
          <a:spcPct val="0"/>
        </a:spcBef>
        <a:spcAft>
          <a:spcPct val="0"/>
        </a:spcAft>
        <a:buClr>
          <a:srgbClr val="000000"/>
        </a:buClr>
        <a:buSzPct val="100000"/>
        <a:buFont typeface="Times New Roman" charset="0"/>
        <a:defRPr sz="4400">
          <a:solidFill>
            <a:srgbClr val="000000"/>
          </a:solidFill>
          <a:latin typeface="Arial" charset="0"/>
          <a:ea typeface="ＭＳ Ｐゴシック" charset="0"/>
          <a:cs typeface="ＭＳ Ｐゴシック" charset="0"/>
        </a:defRPr>
      </a:lvl7pPr>
      <a:lvl8pPr marL="3428645" indent="-228576" algn="ctr" defTabSz="449216" rtl="0" eaLnBrk="1" fontAlgn="base" hangingPunct="1">
        <a:lnSpc>
          <a:spcPct val="93000"/>
        </a:lnSpc>
        <a:spcBef>
          <a:spcPct val="0"/>
        </a:spcBef>
        <a:spcAft>
          <a:spcPct val="0"/>
        </a:spcAft>
        <a:buClr>
          <a:srgbClr val="000000"/>
        </a:buClr>
        <a:buSzPct val="100000"/>
        <a:buFont typeface="Times New Roman" charset="0"/>
        <a:defRPr sz="4400">
          <a:solidFill>
            <a:srgbClr val="000000"/>
          </a:solidFill>
          <a:latin typeface="Arial" charset="0"/>
          <a:ea typeface="ＭＳ Ｐゴシック" charset="0"/>
          <a:cs typeface="ＭＳ Ｐゴシック" charset="0"/>
        </a:defRPr>
      </a:lvl8pPr>
      <a:lvl9pPr marL="3885797" indent="-228576" algn="ctr" defTabSz="449216" rtl="0" eaLnBrk="1" fontAlgn="base" hangingPunct="1">
        <a:lnSpc>
          <a:spcPct val="93000"/>
        </a:lnSpc>
        <a:spcBef>
          <a:spcPct val="0"/>
        </a:spcBef>
        <a:spcAft>
          <a:spcPct val="0"/>
        </a:spcAft>
        <a:buClr>
          <a:srgbClr val="000000"/>
        </a:buClr>
        <a:buSzPct val="100000"/>
        <a:buFont typeface="Times New Roman" charset="0"/>
        <a:defRPr sz="4400">
          <a:solidFill>
            <a:srgbClr val="000000"/>
          </a:solidFill>
          <a:latin typeface="Arial" charset="0"/>
          <a:ea typeface="ＭＳ Ｐゴシック" charset="0"/>
          <a:cs typeface="ＭＳ Ｐゴシック" charset="0"/>
        </a:defRPr>
      </a:lvl9pPr>
    </p:titleStyle>
    <p:body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p:bodyStyle>
    <p:otherStyle>
      <a:defPPr>
        <a:defRPr lang="en-US"/>
      </a:defPPr>
      <a:lvl1pPr marL="0" algn="l" defTabSz="457152" rtl="0" eaLnBrk="1" latinLnBrk="0" hangingPunct="1">
        <a:defRPr sz="1800" kern="1200">
          <a:solidFill>
            <a:schemeClr val="tx1"/>
          </a:solidFill>
          <a:latin typeface="+mn-lt"/>
          <a:ea typeface="+mn-ea"/>
          <a:cs typeface="+mn-cs"/>
        </a:defRPr>
      </a:lvl1pPr>
      <a:lvl2pPr marL="457152" algn="l" defTabSz="457152" rtl="0" eaLnBrk="1" latinLnBrk="0" hangingPunct="1">
        <a:defRPr sz="1800" kern="1200">
          <a:solidFill>
            <a:schemeClr val="tx1"/>
          </a:solidFill>
          <a:latin typeface="+mn-lt"/>
          <a:ea typeface="+mn-ea"/>
          <a:cs typeface="+mn-cs"/>
        </a:defRPr>
      </a:lvl2pPr>
      <a:lvl3pPr marL="914305" algn="l" defTabSz="457152" rtl="0" eaLnBrk="1" latinLnBrk="0" hangingPunct="1">
        <a:defRPr sz="1800" kern="1200">
          <a:solidFill>
            <a:schemeClr val="tx1"/>
          </a:solidFill>
          <a:latin typeface="+mn-lt"/>
          <a:ea typeface="+mn-ea"/>
          <a:cs typeface="+mn-cs"/>
        </a:defRPr>
      </a:lvl3pPr>
      <a:lvl4pPr marL="1371457" algn="l" defTabSz="457152" rtl="0" eaLnBrk="1" latinLnBrk="0" hangingPunct="1">
        <a:defRPr sz="1800" kern="1200">
          <a:solidFill>
            <a:schemeClr val="tx1"/>
          </a:solidFill>
          <a:latin typeface="+mn-lt"/>
          <a:ea typeface="+mn-ea"/>
          <a:cs typeface="+mn-cs"/>
        </a:defRPr>
      </a:lvl4pPr>
      <a:lvl5pPr marL="1828610" algn="l" defTabSz="457152" rtl="0" eaLnBrk="1" latinLnBrk="0" hangingPunct="1">
        <a:defRPr sz="1800" kern="1200">
          <a:solidFill>
            <a:schemeClr val="tx1"/>
          </a:solidFill>
          <a:latin typeface="+mn-lt"/>
          <a:ea typeface="+mn-ea"/>
          <a:cs typeface="+mn-cs"/>
        </a:defRPr>
      </a:lvl5pPr>
      <a:lvl6pPr marL="2285763" algn="l" defTabSz="457152" rtl="0" eaLnBrk="1" latinLnBrk="0" hangingPunct="1">
        <a:defRPr sz="1800" kern="1200">
          <a:solidFill>
            <a:schemeClr val="tx1"/>
          </a:solidFill>
          <a:latin typeface="+mn-lt"/>
          <a:ea typeface="+mn-ea"/>
          <a:cs typeface="+mn-cs"/>
        </a:defRPr>
      </a:lvl6pPr>
      <a:lvl7pPr marL="2742916" algn="l" defTabSz="457152" rtl="0" eaLnBrk="1" latinLnBrk="0" hangingPunct="1">
        <a:defRPr sz="1800" kern="1200">
          <a:solidFill>
            <a:schemeClr val="tx1"/>
          </a:solidFill>
          <a:latin typeface="+mn-lt"/>
          <a:ea typeface="+mn-ea"/>
          <a:cs typeface="+mn-cs"/>
        </a:defRPr>
      </a:lvl7pPr>
      <a:lvl8pPr marL="3200068" algn="l" defTabSz="457152" rtl="0" eaLnBrk="1" latinLnBrk="0" hangingPunct="1">
        <a:defRPr sz="1800" kern="1200">
          <a:solidFill>
            <a:schemeClr val="tx1"/>
          </a:solidFill>
          <a:latin typeface="+mn-lt"/>
          <a:ea typeface="+mn-ea"/>
          <a:cs typeface="+mn-cs"/>
        </a:defRPr>
      </a:lvl8pPr>
      <a:lvl9pPr marL="3657221" algn="l" defTabSz="45715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18" Type="http://schemas.openxmlformats.org/officeDocument/2006/relationships/image" Target="../media/image25.png"/><Relationship Id="rId3" Type="http://schemas.openxmlformats.org/officeDocument/2006/relationships/image" Target="../media/image10.png"/><Relationship Id="rId21" Type="http://schemas.openxmlformats.org/officeDocument/2006/relationships/image" Target="../media/image28.png"/><Relationship Id="rId7" Type="http://schemas.openxmlformats.org/officeDocument/2006/relationships/image" Target="../media/image14.png"/><Relationship Id="rId12" Type="http://schemas.openxmlformats.org/officeDocument/2006/relationships/image" Target="../media/image19.png"/><Relationship Id="rId17" Type="http://schemas.openxmlformats.org/officeDocument/2006/relationships/image" Target="../media/image24.png"/><Relationship Id="rId2" Type="http://schemas.openxmlformats.org/officeDocument/2006/relationships/image" Target="../media/image9.png"/><Relationship Id="rId16" Type="http://schemas.openxmlformats.org/officeDocument/2006/relationships/image" Target="../media/image23.png"/><Relationship Id="rId20"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5" Type="http://schemas.openxmlformats.org/officeDocument/2006/relationships/image" Target="../media/image22.png"/><Relationship Id="rId10" Type="http://schemas.openxmlformats.org/officeDocument/2006/relationships/image" Target="../media/image17.png"/><Relationship Id="rId19" Type="http://schemas.openxmlformats.org/officeDocument/2006/relationships/image" Target="../media/image26.pn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png"/><Relationship Id="rId18" Type="http://schemas.openxmlformats.org/officeDocument/2006/relationships/image" Target="../media/image44.pn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38.png"/><Relationship Id="rId17" Type="http://schemas.openxmlformats.org/officeDocument/2006/relationships/image" Target="../media/image43.png"/><Relationship Id="rId2" Type="http://schemas.openxmlformats.org/officeDocument/2006/relationships/notesSlide" Target="../notesSlides/notesSlide4.xml"/><Relationship Id="rId16" Type="http://schemas.openxmlformats.org/officeDocument/2006/relationships/image" Target="../media/image42.png"/><Relationship Id="rId20"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5" Type="http://schemas.openxmlformats.org/officeDocument/2006/relationships/image" Target="../media/image41.png"/><Relationship Id="rId10" Type="http://schemas.openxmlformats.org/officeDocument/2006/relationships/image" Target="../media/image36.png"/><Relationship Id="rId19" Type="http://schemas.openxmlformats.org/officeDocument/2006/relationships/image" Target="../media/image45.png"/><Relationship Id="rId4" Type="http://schemas.openxmlformats.org/officeDocument/2006/relationships/image" Target="../media/image30.png"/><Relationship Id="rId9" Type="http://schemas.openxmlformats.org/officeDocument/2006/relationships/image" Target="../media/image35.png"/><Relationship Id="rId14" Type="http://schemas.openxmlformats.org/officeDocument/2006/relationships/image" Target="../media/image4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58.png"/><Relationship Id="rId18" Type="http://schemas.openxmlformats.org/officeDocument/2006/relationships/image" Target="../media/image63.png"/><Relationship Id="rId26" Type="http://schemas.openxmlformats.org/officeDocument/2006/relationships/image" Target="../media/image71.png"/><Relationship Id="rId3" Type="http://schemas.openxmlformats.org/officeDocument/2006/relationships/image" Target="../media/image48.png"/><Relationship Id="rId21" Type="http://schemas.openxmlformats.org/officeDocument/2006/relationships/image" Target="../media/image66.png"/><Relationship Id="rId7" Type="http://schemas.openxmlformats.org/officeDocument/2006/relationships/image" Target="../media/image52.png"/><Relationship Id="rId12" Type="http://schemas.openxmlformats.org/officeDocument/2006/relationships/image" Target="../media/image57.png"/><Relationship Id="rId17" Type="http://schemas.openxmlformats.org/officeDocument/2006/relationships/image" Target="../media/image62.png"/><Relationship Id="rId25" Type="http://schemas.openxmlformats.org/officeDocument/2006/relationships/image" Target="../media/image70.png"/><Relationship Id="rId2" Type="http://schemas.openxmlformats.org/officeDocument/2006/relationships/image" Target="../media/image47.png"/><Relationship Id="rId16" Type="http://schemas.openxmlformats.org/officeDocument/2006/relationships/image" Target="../media/image61.png"/><Relationship Id="rId20" Type="http://schemas.openxmlformats.org/officeDocument/2006/relationships/image" Target="../media/image65.png"/><Relationship Id="rId29" Type="http://schemas.openxmlformats.org/officeDocument/2006/relationships/image" Target="../media/image74.png"/><Relationship Id="rId1" Type="http://schemas.openxmlformats.org/officeDocument/2006/relationships/slideLayout" Target="../slideLayouts/slideLayout2.xml"/><Relationship Id="rId6" Type="http://schemas.openxmlformats.org/officeDocument/2006/relationships/image" Target="../media/image51.png"/><Relationship Id="rId11" Type="http://schemas.openxmlformats.org/officeDocument/2006/relationships/image" Target="../media/image56.png"/><Relationship Id="rId24" Type="http://schemas.openxmlformats.org/officeDocument/2006/relationships/image" Target="../media/image69.png"/><Relationship Id="rId32" Type="http://schemas.openxmlformats.org/officeDocument/2006/relationships/image" Target="../media/image77.png"/><Relationship Id="rId5" Type="http://schemas.openxmlformats.org/officeDocument/2006/relationships/image" Target="../media/image50.png"/><Relationship Id="rId15" Type="http://schemas.openxmlformats.org/officeDocument/2006/relationships/image" Target="../media/image60.png"/><Relationship Id="rId23" Type="http://schemas.openxmlformats.org/officeDocument/2006/relationships/image" Target="../media/image68.png"/><Relationship Id="rId28" Type="http://schemas.openxmlformats.org/officeDocument/2006/relationships/image" Target="../media/image73.png"/><Relationship Id="rId10" Type="http://schemas.openxmlformats.org/officeDocument/2006/relationships/image" Target="../media/image55.png"/><Relationship Id="rId19" Type="http://schemas.openxmlformats.org/officeDocument/2006/relationships/image" Target="../media/image64.png"/><Relationship Id="rId31" Type="http://schemas.openxmlformats.org/officeDocument/2006/relationships/image" Target="../media/image76.png"/><Relationship Id="rId4" Type="http://schemas.openxmlformats.org/officeDocument/2006/relationships/image" Target="../media/image49.png"/><Relationship Id="rId9" Type="http://schemas.openxmlformats.org/officeDocument/2006/relationships/image" Target="../media/image54.png"/><Relationship Id="rId14" Type="http://schemas.openxmlformats.org/officeDocument/2006/relationships/image" Target="../media/image59.png"/><Relationship Id="rId22" Type="http://schemas.openxmlformats.org/officeDocument/2006/relationships/image" Target="../media/image67.png"/><Relationship Id="rId27" Type="http://schemas.openxmlformats.org/officeDocument/2006/relationships/image" Target="../media/image72.png"/><Relationship Id="rId30" Type="http://schemas.openxmlformats.org/officeDocument/2006/relationships/image" Target="../media/image75.png"/></Relationships>
</file>

<file path=ppt/slides/_rels/slide11.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image" Target="../media/image85.png"/><Relationship Id="rId13" Type="http://schemas.openxmlformats.org/officeDocument/2006/relationships/image" Target="../media/image90.png"/><Relationship Id="rId3" Type="http://schemas.openxmlformats.org/officeDocument/2006/relationships/image" Target="../media/image80.png"/><Relationship Id="rId7" Type="http://schemas.openxmlformats.org/officeDocument/2006/relationships/image" Target="../media/image84.png"/><Relationship Id="rId12" Type="http://schemas.openxmlformats.org/officeDocument/2006/relationships/image" Target="../media/image89.png"/><Relationship Id="rId2" Type="http://schemas.openxmlformats.org/officeDocument/2006/relationships/image" Target="../media/image79.png"/><Relationship Id="rId1" Type="http://schemas.openxmlformats.org/officeDocument/2006/relationships/slideLayout" Target="../slideLayouts/slideLayout2.xml"/><Relationship Id="rId6" Type="http://schemas.openxmlformats.org/officeDocument/2006/relationships/image" Target="../media/image83.png"/><Relationship Id="rId11" Type="http://schemas.openxmlformats.org/officeDocument/2006/relationships/image" Target="../media/image88.png"/><Relationship Id="rId5" Type="http://schemas.openxmlformats.org/officeDocument/2006/relationships/image" Target="../media/image82.png"/><Relationship Id="rId10" Type="http://schemas.openxmlformats.org/officeDocument/2006/relationships/image" Target="../media/image87.png"/><Relationship Id="rId4" Type="http://schemas.openxmlformats.org/officeDocument/2006/relationships/image" Target="../media/image81.png"/><Relationship Id="rId9" Type="http://schemas.openxmlformats.org/officeDocument/2006/relationships/image" Target="../media/image86.png"/><Relationship Id="rId14" Type="http://schemas.openxmlformats.org/officeDocument/2006/relationships/image" Target="../media/image91.png"/></Relationships>
</file>

<file path=ppt/slides/_rels/slide14.xml.rels><?xml version="1.0" encoding="UTF-8" standalone="yes"?>
<Relationships xmlns="http://schemas.openxmlformats.org/package/2006/relationships"><Relationship Id="rId8" Type="http://schemas.openxmlformats.org/officeDocument/2006/relationships/image" Target="../media/image98.png"/><Relationship Id="rId13" Type="http://schemas.openxmlformats.org/officeDocument/2006/relationships/image" Target="../media/image103.png"/><Relationship Id="rId3" Type="http://schemas.openxmlformats.org/officeDocument/2006/relationships/image" Target="../media/image93.png"/><Relationship Id="rId7" Type="http://schemas.openxmlformats.org/officeDocument/2006/relationships/image" Target="../media/image97.png"/><Relationship Id="rId12" Type="http://schemas.openxmlformats.org/officeDocument/2006/relationships/image" Target="../media/image102.png"/><Relationship Id="rId2" Type="http://schemas.openxmlformats.org/officeDocument/2006/relationships/image" Target="../media/image92.png"/><Relationship Id="rId1" Type="http://schemas.openxmlformats.org/officeDocument/2006/relationships/slideLayout" Target="../slideLayouts/slideLayout2.xml"/><Relationship Id="rId6" Type="http://schemas.openxmlformats.org/officeDocument/2006/relationships/image" Target="../media/image96.png"/><Relationship Id="rId11" Type="http://schemas.openxmlformats.org/officeDocument/2006/relationships/image" Target="../media/image101.png"/><Relationship Id="rId5" Type="http://schemas.openxmlformats.org/officeDocument/2006/relationships/image" Target="../media/image95.png"/><Relationship Id="rId10" Type="http://schemas.openxmlformats.org/officeDocument/2006/relationships/image" Target="../media/image100.png"/><Relationship Id="rId4" Type="http://schemas.openxmlformats.org/officeDocument/2006/relationships/image" Target="../media/image94.png"/><Relationship Id="rId9" Type="http://schemas.openxmlformats.org/officeDocument/2006/relationships/image" Target="../media/image99.png"/><Relationship Id="rId14" Type="http://schemas.openxmlformats.org/officeDocument/2006/relationships/image" Target="../media/image104.png"/></Relationships>
</file>

<file path=ppt/slides/_rels/slide15.xml.rels><?xml version="1.0" encoding="UTF-8" standalone="yes"?>
<Relationships xmlns="http://schemas.openxmlformats.org/package/2006/relationships"><Relationship Id="rId8" Type="http://schemas.openxmlformats.org/officeDocument/2006/relationships/image" Target="../media/image111.png"/><Relationship Id="rId13" Type="http://schemas.openxmlformats.org/officeDocument/2006/relationships/image" Target="../media/image116.png"/><Relationship Id="rId3" Type="http://schemas.openxmlformats.org/officeDocument/2006/relationships/image" Target="../media/image106.png"/><Relationship Id="rId7" Type="http://schemas.openxmlformats.org/officeDocument/2006/relationships/image" Target="../media/image110.png"/><Relationship Id="rId12" Type="http://schemas.openxmlformats.org/officeDocument/2006/relationships/image" Target="../media/image115.png"/><Relationship Id="rId2" Type="http://schemas.openxmlformats.org/officeDocument/2006/relationships/image" Target="../media/image105.png"/><Relationship Id="rId1" Type="http://schemas.openxmlformats.org/officeDocument/2006/relationships/slideLayout" Target="../slideLayouts/slideLayout2.xml"/><Relationship Id="rId6" Type="http://schemas.openxmlformats.org/officeDocument/2006/relationships/image" Target="../media/image109.png"/><Relationship Id="rId11" Type="http://schemas.openxmlformats.org/officeDocument/2006/relationships/image" Target="../media/image114.png"/><Relationship Id="rId5" Type="http://schemas.openxmlformats.org/officeDocument/2006/relationships/image" Target="../media/image108.png"/><Relationship Id="rId10" Type="http://schemas.openxmlformats.org/officeDocument/2006/relationships/image" Target="../media/image113.png"/><Relationship Id="rId4" Type="http://schemas.openxmlformats.org/officeDocument/2006/relationships/image" Target="../media/image107.png"/><Relationship Id="rId9" Type="http://schemas.openxmlformats.org/officeDocument/2006/relationships/image" Target="../media/image112.png"/><Relationship Id="rId14" Type="http://schemas.openxmlformats.org/officeDocument/2006/relationships/image" Target="../media/image117.png"/></Relationships>
</file>

<file path=ppt/slides/_rels/slide16.xml.rels><?xml version="1.0" encoding="UTF-8" standalone="yes"?>
<Relationships xmlns="http://schemas.openxmlformats.org/package/2006/relationships"><Relationship Id="rId8" Type="http://schemas.openxmlformats.org/officeDocument/2006/relationships/image" Target="../media/image124.png"/><Relationship Id="rId3" Type="http://schemas.openxmlformats.org/officeDocument/2006/relationships/image" Target="../media/image119.png"/><Relationship Id="rId7" Type="http://schemas.openxmlformats.org/officeDocument/2006/relationships/image" Target="../media/image123.png"/><Relationship Id="rId2" Type="http://schemas.openxmlformats.org/officeDocument/2006/relationships/image" Target="../media/image118.png"/><Relationship Id="rId1" Type="http://schemas.openxmlformats.org/officeDocument/2006/relationships/slideLayout" Target="../slideLayouts/slideLayout2.xml"/><Relationship Id="rId6" Type="http://schemas.openxmlformats.org/officeDocument/2006/relationships/image" Target="../media/image122.png"/><Relationship Id="rId11" Type="http://schemas.openxmlformats.org/officeDocument/2006/relationships/image" Target="../media/image127.png"/><Relationship Id="rId5" Type="http://schemas.openxmlformats.org/officeDocument/2006/relationships/image" Target="../media/image121.png"/><Relationship Id="rId10" Type="http://schemas.openxmlformats.org/officeDocument/2006/relationships/image" Target="../media/image126.png"/><Relationship Id="rId4" Type="http://schemas.openxmlformats.org/officeDocument/2006/relationships/image" Target="../media/image120.png"/><Relationship Id="rId9" Type="http://schemas.openxmlformats.org/officeDocument/2006/relationships/image" Target="../media/image125.png"/></Relationships>
</file>

<file path=ppt/slides/_rels/slide17.xml.rels><?xml version="1.0" encoding="UTF-8" standalone="yes"?>
<Relationships xmlns="http://schemas.openxmlformats.org/package/2006/relationships"><Relationship Id="rId8" Type="http://schemas.openxmlformats.org/officeDocument/2006/relationships/image" Target="../media/image134.png"/><Relationship Id="rId13" Type="http://schemas.openxmlformats.org/officeDocument/2006/relationships/image" Target="../media/image139.png"/><Relationship Id="rId3" Type="http://schemas.openxmlformats.org/officeDocument/2006/relationships/image" Target="../media/image129.png"/><Relationship Id="rId7" Type="http://schemas.openxmlformats.org/officeDocument/2006/relationships/image" Target="../media/image133.png"/><Relationship Id="rId12" Type="http://schemas.openxmlformats.org/officeDocument/2006/relationships/image" Target="../media/image138.png"/><Relationship Id="rId2" Type="http://schemas.openxmlformats.org/officeDocument/2006/relationships/image" Target="../media/image128.png"/><Relationship Id="rId1" Type="http://schemas.openxmlformats.org/officeDocument/2006/relationships/slideLayout" Target="../slideLayouts/slideLayout2.xml"/><Relationship Id="rId6" Type="http://schemas.openxmlformats.org/officeDocument/2006/relationships/image" Target="../media/image132.png"/><Relationship Id="rId11" Type="http://schemas.openxmlformats.org/officeDocument/2006/relationships/image" Target="../media/image137.png"/><Relationship Id="rId5" Type="http://schemas.openxmlformats.org/officeDocument/2006/relationships/image" Target="../media/image131.png"/><Relationship Id="rId10" Type="http://schemas.openxmlformats.org/officeDocument/2006/relationships/image" Target="../media/image136.png"/><Relationship Id="rId4" Type="http://schemas.openxmlformats.org/officeDocument/2006/relationships/image" Target="../media/image130.png"/><Relationship Id="rId9" Type="http://schemas.openxmlformats.org/officeDocument/2006/relationships/image" Target="../media/image135.png"/></Relationships>
</file>

<file path=ppt/slides/_rels/slide18.xml.rels><?xml version="1.0" encoding="UTF-8" standalone="yes"?>
<Relationships xmlns="http://schemas.openxmlformats.org/package/2006/relationships"><Relationship Id="rId8" Type="http://schemas.openxmlformats.org/officeDocument/2006/relationships/image" Target="../media/image148.png"/><Relationship Id="rId3" Type="http://schemas.openxmlformats.org/officeDocument/2006/relationships/image" Target="../media/image143.png"/><Relationship Id="rId7" Type="http://schemas.openxmlformats.org/officeDocument/2006/relationships/image" Target="../media/image147.png"/><Relationship Id="rId2" Type="http://schemas.openxmlformats.org/officeDocument/2006/relationships/image" Target="../media/image142.png"/><Relationship Id="rId1" Type="http://schemas.openxmlformats.org/officeDocument/2006/relationships/slideLayout" Target="../slideLayouts/slideLayout2.xml"/><Relationship Id="rId6" Type="http://schemas.openxmlformats.org/officeDocument/2006/relationships/image" Target="../media/image146.png"/><Relationship Id="rId5" Type="http://schemas.openxmlformats.org/officeDocument/2006/relationships/image" Target="../media/image145.png"/><Relationship Id="rId4" Type="http://schemas.openxmlformats.org/officeDocument/2006/relationships/image" Target="../media/image144.png"/></Relationships>
</file>

<file path=ppt/slides/_rels/slide19.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image" Target="NULL"/><Relationship Id="rId18"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12" Type="http://schemas.openxmlformats.org/officeDocument/2006/relationships/image" Target="NULL"/><Relationship Id="rId17" Type="http://schemas.openxmlformats.org/officeDocument/2006/relationships/image" Target="NULL"/><Relationship Id="rId2" Type="http://schemas.openxmlformats.org/officeDocument/2006/relationships/image" Target="NULL"/><Relationship Id="rId16" Type="http://schemas.openxmlformats.org/officeDocument/2006/relationships/image" Target="NULL"/><Relationship Id="rId20" Type="http://schemas.openxmlformats.org/officeDocument/2006/relationships/image" Target="NULL"/><Relationship Id="rId1" Type="http://schemas.openxmlformats.org/officeDocument/2006/relationships/slideLayout" Target="../slideLayouts/slideLayout2.xml"/><Relationship Id="rId6" Type="http://schemas.openxmlformats.org/officeDocument/2006/relationships/image" Target="NULL"/><Relationship Id="rId11" Type="http://schemas.openxmlformats.org/officeDocument/2006/relationships/image" Target="NULL"/><Relationship Id="rId5" Type="http://schemas.openxmlformats.org/officeDocument/2006/relationships/image" Target="NULL"/><Relationship Id="rId15" Type="http://schemas.openxmlformats.org/officeDocument/2006/relationships/image" Target="NULL"/><Relationship Id="rId10" Type="http://schemas.openxmlformats.org/officeDocument/2006/relationships/image" Target="NULL"/><Relationship Id="rId19" Type="http://schemas.openxmlformats.org/officeDocument/2006/relationships/image" Target="NULL"/><Relationship Id="rId4" Type="http://schemas.openxmlformats.org/officeDocument/2006/relationships/image" Target="../media/image80.png"/><Relationship Id="rId9" Type="http://schemas.openxmlformats.org/officeDocument/2006/relationships/image" Target="NULL"/><Relationship Id="rId14" Type="http://schemas.openxmlformats.org/officeDocument/2006/relationships/image" Target="NUL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8" Type="http://schemas.openxmlformats.org/officeDocument/2006/relationships/image" Target="../media/image155.png"/><Relationship Id="rId3" Type="http://schemas.openxmlformats.org/officeDocument/2006/relationships/image" Target="../media/image140.png"/><Relationship Id="rId7" Type="http://schemas.openxmlformats.org/officeDocument/2006/relationships/image" Target="../media/image154.png"/><Relationship Id="rId2" Type="http://schemas.openxmlformats.org/officeDocument/2006/relationships/image" Target="../media/image149.png"/><Relationship Id="rId1" Type="http://schemas.openxmlformats.org/officeDocument/2006/relationships/slideLayout" Target="../slideLayouts/slideLayout2.xml"/><Relationship Id="rId6" Type="http://schemas.openxmlformats.org/officeDocument/2006/relationships/image" Target="../media/image153.png"/><Relationship Id="rId11" Type="http://schemas.openxmlformats.org/officeDocument/2006/relationships/image" Target="../media/image158.png"/><Relationship Id="rId5" Type="http://schemas.openxmlformats.org/officeDocument/2006/relationships/image" Target="../media/image152.png"/><Relationship Id="rId10" Type="http://schemas.openxmlformats.org/officeDocument/2006/relationships/image" Target="../media/image157.png"/><Relationship Id="rId4" Type="http://schemas.openxmlformats.org/officeDocument/2006/relationships/image" Target="../media/image151.png"/><Relationship Id="rId9" Type="http://schemas.openxmlformats.org/officeDocument/2006/relationships/image" Target="../media/image156.png"/></Relationships>
</file>

<file path=ppt/slides/_rels/slide22.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image" Target="../media/image160.png"/><Relationship Id="rId7" Type="http://schemas.openxmlformats.org/officeDocument/2006/relationships/image" Target="../media/image164.png"/><Relationship Id="rId12" Type="http://schemas.openxmlformats.org/officeDocument/2006/relationships/image" Target="../media/image169.png"/><Relationship Id="rId2" Type="http://schemas.openxmlformats.org/officeDocument/2006/relationships/image" Target="../media/image159.png"/><Relationship Id="rId1" Type="http://schemas.openxmlformats.org/officeDocument/2006/relationships/slideLayout" Target="../slideLayouts/slideLayout2.xml"/><Relationship Id="rId6" Type="http://schemas.openxmlformats.org/officeDocument/2006/relationships/image" Target="../media/image163.png"/><Relationship Id="rId11" Type="http://schemas.openxmlformats.org/officeDocument/2006/relationships/image" Target="../media/image168.png"/><Relationship Id="rId5" Type="http://schemas.openxmlformats.org/officeDocument/2006/relationships/image" Target="../media/image162.png"/><Relationship Id="rId10" Type="http://schemas.openxmlformats.org/officeDocument/2006/relationships/image" Target="../media/image167.png"/><Relationship Id="rId4" Type="http://schemas.openxmlformats.org/officeDocument/2006/relationships/image" Target="../media/image161.png"/><Relationship Id="rId9" Type="http://schemas.openxmlformats.org/officeDocument/2006/relationships/image" Target="../media/image166.png"/></Relationships>
</file>

<file path=ppt/slides/_rels/slide23.xml.rels><?xml version="1.0" encoding="UTF-8" standalone="yes"?>
<Relationships xmlns="http://schemas.openxmlformats.org/package/2006/relationships"><Relationship Id="rId8" Type="http://schemas.openxmlformats.org/officeDocument/2006/relationships/image" Target="../media/image176.png"/><Relationship Id="rId13" Type="http://schemas.openxmlformats.org/officeDocument/2006/relationships/image" Target="../media/image181.png"/><Relationship Id="rId3" Type="http://schemas.openxmlformats.org/officeDocument/2006/relationships/image" Target="../media/image171.png"/><Relationship Id="rId7" Type="http://schemas.openxmlformats.org/officeDocument/2006/relationships/image" Target="../media/image173.png"/><Relationship Id="rId12" Type="http://schemas.openxmlformats.org/officeDocument/2006/relationships/image" Target="../media/image180.png"/><Relationship Id="rId2" Type="http://schemas.openxmlformats.org/officeDocument/2006/relationships/image" Target="../media/image170.png"/><Relationship Id="rId1" Type="http://schemas.openxmlformats.org/officeDocument/2006/relationships/slideLayout" Target="../slideLayouts/slideLayout2.xml"/><Relationship Id="rId6" Type="http://schemas.openxmlformats.org/officeDocument/2006/relationships/image" Target="../media/image172.png"/><Relationship Id="rId11" Type="http://schemas.openxmlformats.org/officeDocument/2006/relationships/image" Target="../media/image179.png"/><Relationship Id="rId5" Type="http://schemas.openxmlformats.org/officeDocument/2006/relationships/image" Target="../media/image1500.png"/><Relationship Id="rId10" Type="http://schemas.openxmlformats.org/officeDocument/2006/relationships/image" Target="../media/image174.png"/><Relationship Id="rId4" Type="http://schemas.openxmlformats.org/officeDocument/2006/relationships/image" Target="../media/image141.png"/><Relationship Id="rId9" Type="http://schemas.openxmlformats.org/officeDocument/2006/relationships/image" Target="../media/image177.png"/></Relationships>
</file>

<file path=ppt/slides/_rels/slide24.xml.rels><?xml version="1.0" encoding="UTF-8" standalone="yes"?>
<Relationships xmlns="http://schemas.openxmlformats.org/package/2006/relationships"><Relationship Id="rId8" Type="http://schemas.openxmlformats.org/officeDocument/2006/relationships/image" Target="../media/image188.png"/><Relationship Id="rId13" Type="http://schemas.openxmlformats.org/officeDocument/2006/relationships/image" Target="../media/image193.png"/><Relationship Id="rId3" Type="http://schemas.openxmlformats.org/officeDocument/2006/relationships/image" Target="../media/image183.png"/><Relationship Id="rId7" Type="http://schemas.openxmlformats.org/officeDocument/2006/relationships/image" Target="../media/image187.png"/><Relationship Id="rId12" Type="http://schemas.openxmlformats.org/officeDocument/2006/relationships/image" Target="../media/image192.png"/><Relationship Id="rId2" Type="http://schemas.openxmlformats.org/officeDocument/2006/relationships/image" Target="../media/image182.png"/><Relationship Id="rId16" Type="http://schemas.openxmlformats.org/officeDocument/2006/relationships/image" Target="../media/image196.png"/><Relationship Id="rId1" Type="http://schemas.openxmlformats.org/officeDocument/2006/relationships/slideLayout" Target="../slideLayouts/slideLayout2.xml"/><Relationship Id="rId6" Type="http://schemas.openxmlformats.org/officeDocument/2006/relationships/image" Target="../media/image186.png"/><Relationship Id="rId11" Type="http://schemas.openxmlformats.org/officeDocument/2006/relationships/image" Target="../media/image191.png"/><Relationship Id="rId5" Type="http://schemas.openxmlformats.org/officeDocument/2006/relationships/image" Target="../media/image150.png"/><Relationship Id="rId15" Type="http://schemas.openxmlformats.org/officeDocument/2006/relationships/image" Target="../media/image195.png"/><Relationship Id="rId10" Type="http://schemas.openxmlformats.org/officeDocument/2006/relationships/image" Target="../media/image190.png"/><Relationship Id="rId4" Type="http://schemas.openxmlformats.org/officeDocument/2006/relationships/image" Target="../media/image184.png"/><Relationship Id="rId9" Type="http://schemas.openxmlformats.org/officeDocument/2006/relationships/image" Target="../media/image189.png"/><Relationship Id="rId14" Type="http://schemas.openxmlformats.org/officeDocument/2006/relationships/image" Target="../media/image194.png"/></Relationships>
</file>

<file path=ppt/slides/_rels/slide25.xml.rels><?xml version="1.0" encoding="UTF-8" standalone="yes"?>
<Relationships xmlns="http://schemas.openxmlformats.org/package/2006/relationships"><Relationship Id="rId8" Type="http://schemas.openxmlformats.org/officeDocument/2006/relationships/image" Target="../media/image203.png"/><Relationship Id="rId13" Type="http://schemas.openxmlformats.org/officeDocument/2006/relationships/image" Target="../media/image208.png"/><Relationship Id="rId3" Type="http://schemas.openxmlformats.org/officeDocument/2006/relationships/image" Target="../media/image198.png"/><Relationship Id="rId7" Type="http://schemas.openxmlformats.org/officeDocument/2006/relationships/image" Target="../media/image202.png"/><Relationship Id="rId12" Type="http://schemas.openxmlformats.org/officeDocument/2006/relationships/image" Target="../media/image207.png"/><Relationship Id="rId2" Type="http://schemas.openxmlformats.org/officeDocument/2006/relationships/image" Target="../media/image197.png"/><Relationship Id="rId1" Type="http://schemas.openxmlformats.org/officeDocument/2006/relationships/slideLayout" Target="../slideLayouts/slideLayout2.xml"/><Relationship Id="rId6" Type="http://schemas.openxmlformats.org/officeDocument/2006/relationships/image" Target="../media/image201.png"/><Relationship Id="rId11" Type="http://schemas.openxmlformats.org/officeDocument/2006/relationships/image" Target="../media/image206.png"/><Relationship Id="rId5" Type="http://schemas.openxmlformats.org/officeDocument/2006/relationships/image" Target="../media/image200.png"/><Relationship Id="rId15" Type="http://schemas.openxmlformats.org/officeDocument/2006/relationships/image" Target="../media/image210.png"/><Relationship Id="rId10" Type="http://schemas.openxmlformats.org/officeDocument/2006/relationships/image" Target="../media/image205.png"/><Relationship Id="rId4" Type="http://schemas.openxmlformats.org/officeDocument/2006/relationships/image" Target="../media/image199.png"/><Relationship Id="rId9" Type="http://schemas.openxmlformats.org/officeDocument/2006/relationships/image" Target="../media/image204.png"/><Relationship Id="rId14" Type="http://schemas.openxmlformats.org/officeDocument/2006/relationships/image" Target="../media/image209.png"/></Relationships>
</file>

<file path=ppt/slides/_rels/slide26.xml.rels><?xml version="1.0" encoding="UTF-8" standalone="yes"?>
<Relationships xmlns="http://schemas.openxmlformats.org/package/2006/relationships"><Relationship Id="rId8" Type="http://schemas.openxmlformats.org/officeDocument/2006/relationships/image" Target="../media/image215.png"/><Relationship Id="rId13" Type="http://schemas.openxmlformats.org/officeDocument/2006/relationships/image" Target="../media/image175.png"/><Relationship Id="rId18" Type="http://schemas.openxmlformats.org/officeDocument/2006/relationships/image" Target="../media/image225.png"/><Relationship Id="rId3" Type="http://schemas.openxmlformats.org/officeDocument/2006/relationships/image" Target="../media/image211.png"/><Relationship Id="rId7" Type="http://schemas.openxmlformats.org/officeDocument/2006/relationships/image" Target="../media/image214.png"/><Relationship Id="rId12" Type="http://schemas.openxmlformats.org/officeDocument/2006/relationships/image" Target="../media/image219.png"/><Relationship Id="rId17" Type="http://schemas.openxmlformats.org/officeDocument/2006/relationships/image" Target="../media/image224.png"/><Relationship Id="rId2" Type="http://schemas.openxmlformats.org/officeDocument/2006/relationships/image" Target="../media/image183.png"/><Relationship Id="rId16" Type="http://schemas.openxmlformats.org/officeDocument/2006/relationships/image" Target="../media/image223.png"/><Relationship Id="rId1" Type="http://schemas.openxmlformats.org/officeDocument/2006/relationships/slideLayout" Target="../slideLayouts/slideLayout2.xml"/><Relationship Id="rId6" Type="http://schemas.openxmlformats.org/officeDocument/2006/relationships/image" Target="../media/image213.png"/><Relationship Id="rId11" Type="http://schemas.openxmlformats.org/officeDocument/2006/relationships/image" Target="../media/image218.png"/><Relationship Id="rId5" Type="http://schemas.openxmlformats.org/officeDocument/2006/relationships/image" Target="../media/image189.png"/><Relationship Id="rId15" Type="http://schemas.openxmlformats.org/officeDocument/2006/relationships/image" Target="../media/image222.png"/><Relationship Id="rId10" Type="http://schemas.openxmlformats.org/officeDocument/2006/relationships/image" Target="../media/image217.png"/><Relationship Id="rId19" Type="http://schemas.openxmlformats.org/officeDocument/2006/relationships/image" Target="../media/image226.png"/><Relationship Id="rId4" Type="http://schemas.openxmlformats.org/officeDocument/2006/relationships/image" Target="../media/image212.png"/><Relationship Id="rId9" Type="http://schemas.openxmlformats.org/officeDocument/2006/relationships/image" Target="../media/image216.png"/><Relationship Id="rId14" Type="http://schemas.openxmlformats.org/officeDocument/2006/relationships/image" Target="../media/image221.png"/></Relationships>
</file>

<file path=ppt/slides/_rels/slide27.xml.rels><?xml version="1.0" encoding="UTF-8" standalone="yes"?>
<Relationships xmlns="http://schemas.openxmlformats.org/package/2006/relationships"><Relationship Id="rId3" Type="http://schemas.openxmlformats.org/officeDocument/2006/relationships/image" Target="../media/image227.png"/><Relationship Id="rId2" Type="http://schemas.openxmlformats.org/officeDocument/2006/relationships/image" Target="../media/image183.png"/><Relationship Id="rId1" Type="http://schemas.openxmlformats.org/officeDocument/2006/relationships/slideLayout" Target="../slideLayouts/slideLayout2.xml"/><Relationship Id="rId5" Type="http://schemas.openxmlformats.org/officeDocument/2006/relationships/image" Target="../media/image229.png"/><Relationship Id="rId4" Type="http://schemas.openxmlformats.org/officeDocument/2006/relationships/image" Target="../media/image228.png"/></Relationships>
</file>

<file path=ppt/slides/_rels/slide28.xml.rels><?xml version="1.0" encoding="UTF-8" standalone="yes"?>
<Relationships xmlns="http://schemas.openxmlformats.org/package/2006/relationships"><Relationship Id="rId8" Type="http://schemas.openxmlformats.org/officeDocument/2006/relationships/image" Target="../media/image235.png"/><Relationship Id="rId3" Type="http://schemas.openxmlformats.org/officeDocument/2006/relationships/image" Target="../media/image230.png"/><Relationship Id="rId7" Type="http://schemas.openxmlformats.org/officeDocument/2006/relationships/image" Target="../media/image234.png"/><Relationship Id="rId12" Type="http://schemas.openxmlformats.org/officeDocument/2006/relationships/image" Target="../media/image239.png"/><Relationship Id="rId2" Type="http://schemas.openxmlformats.org/officeDocument/2006/relationships/image" Target="../media/image183.png"/><Relationship Id="rId1" Type="http://schemas.openxmlformats.org/officeDocument/2006/relationships/slideLayout" Target="../slideLayouts/slideLayout2.xml"/><Relationship Id="rId6" Type="http://schemas.openxmlformats.org/officeDocument/2006/relationships/image" Target="../media/image178.png"/><Relationship Id="rId11" Type="http://schemas.openxmlformats.org/officeDocument/2006/relationships/image" Target="../media/image238.png"/><Relationship Id="rId5" Type="http://schemas.openxmlformats.org/officeDocument/2006/relationships/image" Target="../media/image232.png"/><Relationship Id="rId10" Type="http://schemas.openxmlformats.org/officeDocument/2006/relationships/image" Target="../media/image237.png"/><Relationship Id="rId4" Type="http://schemas.openxmlformats.org/officeDocument/2006/relationships/image" Target="../media/image231.png"/><Relationship Id="rId9" Type="http://schemas.openxmlformats.org/officeDocument/2006/relationships/image" Target="../media/image236.png"/></Relationships>
</file>

<file path=ppt/slides/_rels/slide29.xml.rels><?xml version="1.0" encoding="UTF-8" standalone="yes"?>
<Relationships xmlns="http://schemas.openxmlformats.org/package/2006/relationships"><Relationship Id="rId8" Type="http://schemas.openxmlformats.org/officeDocument/2006/relationships/image" Target="../media/image244.png"/><Relationship Id="rId3" Type="http://schemas.openxmlformats.org/officeDocument/2006/relationships/image" Target="../media/image240.png"/><Relationship Id="rId7" Type="http://schemas.openxmlformats.org/officeDocument/2006/relationships/image" Target="../media/image243.png"/><Relationship Id="rId12" Type="http://schemas.openxmlformats.org/officeDocument/2006/relationships/image" Target="../media/image185.png"/><Relationship Id="rId2" Type="http://schemas.openxmlformats.org/officeDocument/2006/relationships/image" Target="../media/image183.png"/><Relationship Id="rId1" Type="http://schemas.openxmlformats.org/officeDocument/2006/relationships/slideLayout" Target="../slideLayouts/slideLayout2.xml"/><Relationship Id="rId6" Type="http://schemas.openxmlformats.org/officeDocument/2006/relationships/image" Target="../media/image242.png"/><Relationship Id="rId11" Type="http://schemas.openxmlformats.org/officeDocument/2006/relationships/image" Target="../media/image246.png"/><Relationship Id="rId5" Type="http://schemas.openxmlformats.org/officeDocument/2006/relationships/image" Target="../media/image232.png"/><Relationship Id="rId10" Type="http://schemas.openxmlformats.org/officeDocument/2006/relationships/image" Target="../media/image238.png"/><Relationship Id="rId4" Type="http://schemas.openxmlformats.org/officeDocument/2006/relationships/image" Target="../media/image241.png"/><Relationship Id="rId9" Type="http://schemas.openxmlformats.org/officeDocument/2006/relationships/image" Target="../media/image245.png"/></Relationships>
</file>

<file path=ppt/slides/_rels/slide30.xml.rels><?xml version="1.0" encoding="UTF-8" standalone="yes"?>
<Relationships xmlns="http://schemas.openxmlformats.org/package/2006/relationships"><Relationship Id="rId8" Type="http://schemas.openxmlformats.org/officeDocument/2006/relationships/image" Target="../media/image252.png"/><Relationship Id="rId3" Type="http://schemas.openxmlformats.org/officeDocument/2006/relationships/image" Target="../media/image248.png"/><Relationship Id="rId7" Type="http://schemas.openxmlformats.org/officeDocument/2006/relationships/image" Target="../media/image251.png"/><Relationship Id="rId12" Type="http://schemas.openxmlformats.org/officeDocument/2006/relationships/image" Target="../media/image220.png"/><Relationship Id="rId2" Type="http://schemas.openxmlformats.org/officeDocument/2006/relationships/image" Target="../media/image183.png"/><Relationship Id="rId1" Type="http://schemas.openxmlformats.org/officeDocument/2006/relationships/slideLayout" Target="../slideLayouts/slideLayout2.xml"/><Relationship Id="rId6" Type="http://schemas.openxmlformats.org/officeDocument/2006/relationships/image" Target="../media/image250.png"/><Relationship Id="rId11" Type="http://schemas.openxmlformats.org/officeDocument/2006/relationships/image" Target="../media/image255.png"/><Relationship Id="rId5" Type="http://schemas.openxmlformats.org/officeDocument/2006/relationships/image" Target="../media/image232.png"/><Relationship Id="rId10" Type="http://schemas.openxmlformats.org/officeDocument/2006/relationships/image" Target="../media/image254.png"/><Relationship Id="rId4" Type="http://schemas.openxmlformats.org/officeDocument/2006/relationships/image" Target="../media/image249.png"/><Relationship Id="rId9" Type="http://schemas.openxmlformats.org/officeDocument/2006/relationships/image" Target="../media/image253.png"/></Relationships>
</file>

<file path=ppt/slides/_rels/slide31.xml.rels><?xml version="1.0" encoding="UTF-8" standalone="yes"?>
<Relationships xmlns="http://schemas.openxmlformats.org/package/2006/relationships"><Relationship Id="rId8" Type="http://schemas.openxmlformats.org/officeDocument/2006/relationships/image" Target="../media/image261.png"/><Relationship Id="rId3" Type="http://schemas.openxmlformats.org/officeDocument/2006/relationships/image" Target="../media/image257.png"/><Relationship Id="rId7" Type="http://schemas.openxmlformats.org/officeDocument/2006/relationships/image" Target="../media/image260.png"/><Relationship Id="rId12" Type="http://schemas.openxmlformats.org/officeDocument/2006/relationships/image" Target="../media/image233.png"/><Relationship Id="rId2" Type="http://schemas.openxmlformats.org/officeDocument/2006/relationships/image" Target="../media/image183.png"/><Relationship Id="rId1" Type="http://schemas.openxmlformats.org/officeDocument/2006/relationships/slideLayout" Target="../slideLayouts/slideLayout2.xml"/><Relationship Id="rId6" Type="http://schemas.openxmlformats.org/officeDocument/2006/relationships/image" Target="../media/image259.png"/><Relationship Id="rId11" Type="http://schemas.openxmlformats.org/officeDocument/2006/relationships/image" Target="../media/image263.png"/><Relationship Id="rId5" Type="http://schemas.openxmlformats.org/officeDocument/2006/relationships/image" Target="../media/image232.png"/><Relationship Id="rId10" Type="http://schemas.openxmlformats.org/officeDocument/2006/relationships/image" Target="../media/image254.png"/><Relationship Id="rId4" Type="http://schemas.openxmlformats.org/officeDocument/2006/relationships/image" Target="../media/image258.png"/><Relationship Id="rId9" Type="http://schemas.openxmlformats.org/officeDocument/2006/relationships/image" Target="../media/image262.png"/></Relationships>
</file>

<file path=ppt/slides/_rels/slide32.xml.rels><?xml version="1.0" encoding="UTF-8" standalone="yes"?>
<Relationships xmlns="http://schemas.openxmlformats.org/package/2006/relationships"><Relationship Id="rId2" Type="http://schemas.openxmlformats.org/officeDocument/2006/relationships/image" Target="../media/image26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image" Target="../media/image271.png"/><Relationship Id="rId13" Type="http://schemas.openxmlformats.org/officeDocument/2006/relationships/image" Target="../media/image276.png"/><Relationship Id="rId18" Type="http://schemas.openxmlformats.org/officeDocument/2006/relationships/image" Target="../media/image281.png"/><Relationship Id="rId3" Type="http://schemas.openxmlformats.org/officeDocument/2006/relationships/image" Target="../media/image267.png"/><Relationship Id="rId7" Type="http://schemas.openxmlformats.org/officeDocument/2006/relationships/image" Target="../media/image270.png"/><Relationship Id="rId12" Type="http://schemas.openxmlformats.org/officeDocument/2006/relationships/image" Target="../media/image275.png"/><Relationship Id="rId17" Type="http://schemas.openxmlformats.org/officeDocument/2006/relationships/image" Target="../media/image280.png"/><Relationship Id="rId2" Type="http://schemas.openxmlformats.org/officeDocument/2006/relationships/image" Target="../media/image266.png"/><Relationship Id="rId16" Type="http://schemas.openxmlformats.org/officeDocument/2006/relationships/image" Target="../media/image279.png"/><Relationship Id="rId1" Type="http://schemas.openxmlformats.org/officeDocument/2006/relationships/slideLayout" Target="../slideLayouts/slideLayout2.xml"/><Relationship Id="rId6" Type="http://schemas.openxmlformats.org/officeDocument/2006/relationships/image" Target="../media/image247.png"/><Relationship Id="rId11" Type="http://schemas.openxmlformats.org/officeDocument/2006/relationships/image" Target="../media/image274.png"/><Relationship Id="rId5" Type="http://schemas.openxmlformats.org/officeDocument/2006/relationships/image" Target="../media/image265.png"/><Relationship Id="rId15" Type="http://schemas.openxmlformats.org/officeDocument/2006/relationships/image" Target="../media/image278.png"/><Relationship Id="rId10" Type="http://schemas.openxmlformats.org/officeDocument/2006/relationships/image" Target="../media/image273.png"/><Relationship Id="rId4" Type="http://schemas.openxmlformats.org/officeDocument/2006/relationships/image" Target="../media/image268.png"/><Relationship Id="rId9" Type="http://schemas.openxmlformats.org/officeDocument/2006/relationships/image" Target="../media/image272.png"/><Relationship Id="rId14" Type="http://schemas.openxmlformats.org/officeDocument/2006/relationships/image" Target="../media/image277.png"/></Relationships>
</file>

<file path=ppt/slides/_rels/slide34.xml.rels><?xml version="1.0" encoding="UTF-8" standalone="yes"?>
<Relationships xmlns="http://schemas.openxmlformats.org/package/2006/relationships"><Relationship Id="rId8" Type="http://schemas.openxmlformats.org/officeDocument/2006/relationships/image" Target="../media/image287.png"/><Relationship Id="rId13" Type="http://schemas.openxmlformats.org/officeDocument/2006/relationships/image" Target="../media/image292.png"/><Relationship Id="rId3" Type="http://schemas.openxmlformats.org/officeDocument/2006/relationships/image" Target="../media/image265.png"/><Relationship Id="rId7" Type="http://schemas.openxmlformats.org/officeDocument/2006/relationships/image" Target="../media/image286.png"/><Relationship Id="rId12" Type="http://schemas.openxmlformats.org/officeDocument/2006/relationships/image" Target="../media/image291.png"/><Relationship Id="rId2" Type="http://schemas.openxmlformats.org/officeDocument/2006/relationships/image" Target="../media/image282.png"/><Relationship Id="rId1" Type="http://schemas.openxmlformats.org/officeDocument/2006/relationships/slideLayout" Target="../slideLayouts/slideLayout2.xml"/><Relationship Id="rId6" Type="http://schemas.openxmlformats.org/officeDocument/2006/relationships/image" Target="../media/image285.png"/><Relationship Id="rId11" Type="http://schemas.openxmlformats.org/officeDocument/2006/relationships/image" Target="../media/image290.png"/><Relationship Id="rId5" Type="http://schemas.openxmlformats.org/officeDocument/2006/relationships/image" Target="../media/image284.png"/><Relationship Id="rId10" Type="http://schemas.openxmlformats.org/officeDocument/2006/relationships/image" Target="../media/image289.png"/><Relationship Id="rId4" Type="http://schemas.openxmlformats.org/officeDocument/2006/relationships/image" Target="../media/image283.png"/><Relationship Id="rId9" Type="http://schemas.openxmlformats.org/officeDocument/2006/relationships/image" Target="../media/image288.png"/><Relationship Id="rId14" Type="http://schemas.openxmlformats.org/officeDocument/2006/relationships/image" Target="../media/image293.png"/></Relationships>
</file>

<file path=ppt/slides/_rels/slide35.xml.rels><?xml version="1.0" encoding="UTF-8" standalone="yes"?>
<Relationships xmlns="http://schemas.openxmlformats.org/package/2006/relationships"><Relationship Id="rId8" Type="http://schemas.openxmlformats.org/officeDocument/2006/relationships/image" Target="../media/image299.png"/><Relationship Id="rId3" Type="http://schemas.openxmlformats.org/officeDocument/2006/relationships/image" Target="../media/image294.png"/><Relationship Id="rId7" Type="http://schemas.openxmlformats.org/officeDocument/2006/relationships/image" Target="../media/image298.png"/><Relationship Id="rId2" Type="http://schemas.openxmlformats.org/officeDocument/2006/relationships/image" Target="../media/image265.png"/><Relationship Id="rId1" Type="http://schemas.openxmlformats.org/officeDocument/2006/relationships/slideLayout" Target="../slideLayouts/slideLayout2.xml"/><Relationship Id="rId6" Type="http://schemas.openxmlformats.org/officeDocument/2006/relationships/image" Target="../media/image297.png"/><Relationship Id="rId5" Type="http://schemas.openxmlformats.org/officeDocument/2006/relationships/image" Target="../media/image296.png"/><Relationship Id="rId4" Type="http://schemas.openxmlformats.org/officeDocument/2006/relationships/image" Target="../media/image295.png"/><Relationship Id="rId9" Type="http://schemas.openxmlformats.org/officeDocument/2006/relationships/image" Target="../media/image256.png"/></Relationships>
</file>

<file path=ppt/slides/_rels/slide36.xml.rels><?xml version="1.0" encoding="UTF-8" standalone="yes"?>
<Relationships xmlns="http://schemas.openxmlformats.org/package/2006/relationships"><Relationship Id="rId8" Type="http://schemas.openxmlformats.org/officeDocument/2006/relationships/image" Target="../media/image306.png"/><Relationship Id="rId3" Type="http://schemas.openxmlformats.org/officeDocument/2006/relationships/image" Target="../media/image301.png"/><Relationship Id="rId7" Type="http://schemas.openxmlformats.org/officeDocument/2006/relationships/image" Target="../media/image269.png"/><Relationship Id="rId12" Type="http://schemas.openxmlformats.org/officeDocument/2006/relationships/image" Target="../media/image310.png"/><Relationship Id="rId2" Type="http://schemas.openxmlformats.org/officeDocument/2006/relationships/image" Target="../media/image265.png"/><Relationship Id="rId1" Type="http://schemas.openxmlformats.org/officeDocument/2006/relationships/slideLayout" Target="../slideLayouts/slideLayout2.xml"/><Relationship Id="rId6" Type="http://schemas.openxmlformats.org/officeDocument/2006/relationships/image" Target="../media/image264.png"/><Relationship Id="rId11" Type="http://schemas.openxmlformats.org/officeDocument/2006/relationships/image" Target="../media/image309.png"/><Relationship Id="rId5" Type="http://schemas.openxmlformats.org/officeDocument/2006/relationships/image" Target="../media/image303.png"/><Relationship Id="rId10" Type="http://schemas.openxmlformats.org/officeDocument/2006/relationships/image" Target="../media/image308.png"/><Relationship Id="rId4" Type="http://schemas.openxmlformats.org/officeDocument/2006/relationships/image" Target="../media/image302.png"/><Relationship Id="rId9" Type="http://schemas.openxmlformats.org/officeDocument/2006/relationships/image" Target="../media/image307.png"/></Relationships>
</file>

<file path=ppt/slides/_rels/slide37.xml.rels><?xml version="1.0" encoding="UTF-8" standalone="yes"?>
<Relationships xmlns="http://schemas.openxmlformats.org/package/2006/relationships"><Relationship Id="rId8" Type="http://schemas.openxmlformats.org/officeDocument/2006/relationships/image" Target="../media/image316.png"/><Relationship Id="rId13" Type="http://schemas.openxmlformats.org/officeDocument/2006/relationships/image" Target="../media/image321.png"/><Relationship Id="rId3" Type="http://schemas.openxmlformats.org/officeDocument/2006/relationships/image" Target="../media/image265.png"/><Relationship Id="rId7" Type="http://schemas.openxmlformats.org/officeDocument/2006/relationships/image" Target="../media/image315.png"/><Relationship Id="rId12" Type="http://schemas.openxmlformats.org/officeDocument/2006/relationships/image" Target="../media/image320.png"/><Relationship Id="rId17" Type="http://schemas.openxmlformats.org/officeDocument/2006/relationships/image" Target="../media/image325.png"/><Relationship Id="rId2" Type="http://schemas.openxmlformats.org/officeDocument/2006/relationships/image" Target="../media/image311.png"/><Relationship Id="rId16" Type="http://schemas.openxmlformats.org/officeDocument/2006/relationships/image" Target="../media/image324.png"/><Relationship Id="rId1" Type="http://schemas.openxmlformats.org/officeDocument/2006/relationships/slideLayout" Target="../slideLayouts/slideLayout2.xml"/><Relationship Id="rId6" Type="http://schemas.openxmlformats.org/officeDocument/2006/relationships/image" Target="../media/image314.png"/><Relationship Id="rId11" Type="http://schemas.openxmlformats.org/officeDocument/2006/relationships/image" Target="../media/image319.png"/><Relationship Id="rId5" Type="http://schemas.openxmlformats.org/officeDocument/2006/relationships/image" Target="../media/image313.png"/><Relationship Id="rId15" Type="http://schemas.openxmlformats.org/officeDocument/2006/relationships/image" Target="../media/image323.png"/><Relationship Id="rId10" Type="http://schemas.openxmlformats.org/officeDocument/2006/relationships/image" Target="../media/image318.png"/><Relationship Id="rId4" Type="http://schemas.openxmlformats.org/officeDocument/2006/relationships/image" Target="../media/image312.png"/><Relationship Id="rId9" Type="http://schemas.openxmlformats.org/officeDocument/2006/relationships/image" Target="../media/image317.png"/><Relationship Id="rId14" Type="http://schemas.openxmlformats.org/officeDocument/2006/relationships/image" Target="../media/image322.png"/></Relationships>
</file>

<file path=ppt/slides/_rels/slide38.xml.rels><?xml version="1.0" encoding="UTF-8" standalone="yes"?>
<Relationships xmlns="http://schemas.openxmlformats.org/package/2006/relationships"><Relationship Id="rId3" Type="http://schemas.openxmlformats.org/officeDocument/2006/relationships/image" Target="../media/image326.png"/><Relationship Id="rId7" Type="http://schemas.openxmlformats.org/officeDocument/2006/relationships/image" Target="../media/image330.png"/><Relationship Id="rId2" Type="http://schemas.openxmlformats.org/officeDocument/2006/relationships/image" Target="../media/image265.png"/><Relationship Id="rId1" Type="http://schemas.openxmlformats.org/officeDocument/2006/relationships/slideLayout" Target="../slideLayouts/slideLayout2.xml"/><Relationship Id="rId6" Type="http://schemas.openxmlformats.org/officeDocument/2006/relationships/image" Target="../media/image304.png"/><Relationship Id="rId5" Type="http://schemas.openxmlformats.org/officeDocument/2006/relationships/image" Target="../media/image328.png"/><Relationship Id="rId4" Type="http://schemas.openxmlformats.org/officeDocument/2006/relationships/image" Target="../media/image300.png"/></Relationships>
</file>

<file path=ppt/slides/_rels/slide39.xml.rels><?xml version="1.0" encoding="UTF-8" standalone="yes"?>
<Relationships xmlns="http://schemas.openxmlformats.org/package/2006/relationships"><Relationship Id="rId3" Type="http://schemas.openxmlformats.org/officeDocument/2006/relationships/image" Target="../media/image329.png"/><Relationship Id="rId2" Type="http://schemas.openxmlformats.org/officeDocument/2006/relationships/image" Target="../media/image327.png"/><Relationship Id="rId1" Type="http://schemas.openxmlformats.org/officeDocument/2006/relationships/slideLayout" Target="../slideLayouts/slideLayout2.xml"/><Relationship Id="rId6" Type="http://schemas.openxmlformats.org/officeDocument/2006/relationships/image" Target="../media/image333.png"/><Relationship Id="rId5" Type="http://schemas.openxmlformats.org/officeDocument/2006/relationships/image" Target="../media/image332.png"/><Relationship Id="rId4" Type="http://schemas.openxmlformats.org/officeDocument/2006/relationships/image" Target="../media/image331.png"/></Relationships>
</file>

<file path=ppt/slides/_rels/slide40.xml.rels><?xml version="1.0" encoding="UTF-8" standalone="yes"?>
<Relationships xmlns="http://schemas.openxmlformats.org/package/2006/relationships"><Relationship Id="rId3" Type="http://schemas.openxmlformats.org/officeDocument/2006/relationships/image" Target="../media/image305.png"/><Relationship Id="rId2" Type="http://schemas.openxmlformats.org/officeDocument/2006/relationships/image" Target="../media/image3310.png"/><Relationship Id="rId1" Type="http://schemas.openxmlformats.org/officeDocument/2006/relationships/slideLayout" Target="../slideLayouts/slideLayout2.xml"/><Relationship Id="rId6" Type="http://schemas.openxmlformats.org/officeDocument/2006/relationships/image" Target="../media/image336.png"/><Relationship Id="rId5" Type="http://schemas.openxmlformats.org/officeDocument/2006/relationships/image" Target="../media/image335.png"/><Relationship Id="rId4" Type="http://schemas.openxmlformats.org/officeDocument/2006/relationships/image" Target="../media/image334.png"/></Relationships>
</file>

<file path=ppt/slides/_rels/slide41.xml.rels><?xml version="1.0" encoding="UTF-8" standalone="yes"?>
<Relationships xmlns="http://schemas.openxmlformats.org/package/2006/relationships"><Relationship Id="rId8" Type="http://schemas.openxmlformats.org/officeDocument/2006/relationships/image" Target="../media/image343.png"/><Relationship Id="rId3" Type="http://schemas.openxmlformats.org/officeDocument/2006/relationships/image" Target="../media/image338.png"/><Relationship Id="rId7" Type="http://schemas.openxmlformats.org/officeDocument/2006/relationships/image" Target="../media/image342.png"/><Relationship Id="rId2" Type="http://schemas.openxmlformats.org/officeDocument/2006/relationships/image" Target="../media/image337.png"/><Relationship Id="rId1" Type="http://schemas.openxmlformats.org/officeDocument/2006/relationships/slideLayout" Target="../slideLayouts/slideLayout2.xml"/><Relationship Id="rId6" Type="http://schemas.openxmlformats.org/officeDocument/2006/relationships/image" Target="../media/image341.png"/><Relationship Id="rId5" Type="http://schemas.openxmlformats.org/officeDocument/2006/relationships/image" Target="../media/image340.png"/><Relationship Id="rId4" Type="http://schemas.openxmlformats.org/officeDocument/2006/relationships/image" Target="../media/image339.png"/></Relationships>
</file>

<file path=ppt/slides/_rels/slide42.xml.rels><?xml version="1.0" encoding="UTF-8" standalone="yes"?>
<Relationships xmlns="http://schemas.openxmlformats.org/package/2006/relationships"><Relationship Id="rId8" Type="http://schemas.openxmlformats.org/officeDocument/2006/relationships/image" Target="../media/image347.png"/><Relationship Id="rId3" Type="http://schemas.openxmlformats.org/officeDocument/2006/relationships/image" Target="../media/image344.png"/><Relationship Id="rId7" Type="http://schemas.openxmlformats.org/officeDocument/2006/relationships/image" Target="../media/image346.png"/><Relationship Id="rId2" Type="http://schemas.openxmlformats.org/officeDocument/2006/relationships/image" Target="../media/image3370.png"/><Relationship Id="rId1" Type="http://schemas.openxmlformats.org/officeDocument/2006/relationships/slideLayout" Target="../slideLayouts/slideLayout2.xml"/><Relationship Id="rId6" Type="http://schemas.openxmlformats.org/officeDocument/2006/relationships/image" Target="../media/image335.png"/><Relationship Id="rId5" Type="http://schemas.openxmlformats.org/officeDocument/2006/relationships/image" Target="../media/image305.png"/><Relationship Id="rId4" Type="http://schemas.openxmlformats.org/officeDocument/2006/relationships/image" Target="../media/image345.png"/><Relationship Id="rId9" Type="http://schemas.openxmlformats.org/officeDocument/2006/relationships/image" Target="../media/image348.png"/></Relationships>
</file>

<file path=ppt/slides/_rels/slide43.xml.rels><?xml version="1.0" encoding="UTF-8" standalone="yes"?>
<Relationships xmlns="http://schemas.openxmlformats.org/package/2006/relationships"><Relationship Id="rId8" Type="http://schemas.openxmlformats.org/officeDocument/2006/relationships/image" Target="../media/image353.png"/><Relationship Id="rId3" Type="http://schemas.openxmlformats.org/officeDocument/2006/relationships/image" Target="../media/image349.png"/><Relationship Id="rId7" Type="http://schemas.openxmlformats.org/officeDocument/2006/relationships/image" Target="../media/image352.png"/><Relationship Id="rId2" Type="http://schemas.openxmlformats.org/officeDocument/2006/relationships/image" Target="../media/image3420.png"/><Relationship Id="rId1" Type="http://schemas.openxmlformats.org/officeDocument/2006/relationships/slideLayout" Target="../slideLayouts/slideLayout2.xml"/><Relationship Id="rId6" Type="http://schemas.openxmlformats.org/officeDocument/2006/relationships/image" Target="../media/image3460.png"/><Relationship Id="rId5" Type="http://schemas.openxmlformats.org/officeDocument/2006/relationships/image" Target="../media/image351.png"/><Relationship Id="rId4" Type="http://schemas.openxmlformats.org/officeDocument/2006/relationships/image" Target="../media/image350.png"/></Relationships>
</file>

<file path=ppt/slides/_rels/slide44.xml.rels><?xml version="1.0" encoding="UTF-8" standalone="yes"?>
<Relationships xmlns="http://schemas.openxmlformats.org/package/2006/relationships"><Relationship Id="rId3" Type="http://schemas.openxmlformats.org/officeDocument/2006/relationships/image" Target="../media/image3500.png"/><Relationship Id="rId2" Type="http://schemas.openxmlformats.org/officeDocument/2006/relationships/image" Target="../media/image354.png"/><Relationship Id="rId1" Type="http://schemas.openxmlformats.org/officeDocument/2006/relationships/slideLayout" Target="../slideLayouts/slideLayout2.xml"/><Relationship Id="rId5" Type="http://schemas.openxmlformats.org/officeDocument/2006/relationships/image" Target="../media/image3520.png"/><Relationship Id="rId4" Type="http://schemas.openxmlformats.org/officeDocument/2006/relationships/image" Target="../media/image3510.png"/></Relationships>
</file>

<file path=ppt/slides/_rels/slide45.xml.rels><?xml version="1.0" encoding="UTF-8" standalone="yes"?>
<Relationships xmlns="http://schemas.openxmlformats.org/package/2006/relationships"><Relationship Id="rId3" Type="http://schemas.openxmlformats.org/officeDocument/2006/relationships/image" Target="../media/image355.png"/><Relationship Id="rId2" Type="http://schemas.openxmlformats.org/officeDocument/2006/relationships/image" Target="../media/image353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57.png"/><Relationship Id="rId2" Type="http://schemas.openxmlformats.org/officeDocument/2006/relationships/image" Target="../media/image35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59.png"/><Relationship Id="rId2" Type="http://schemas.openxmlformats.org/officeDocument/2006/relationships/image" Target="../media/image358.png"/><Relationship Id="rId1" Type="http://schemas.openxmlformats.org/officeDocument/2006/relationships/slideLayout" Target="../slideLayouts/slideLayout2.xml"/><Relationship Id="rId5" Type="http://schemas.openxmlformats.org/officeDocument/2006/relationships/image" Target="../media/image356.png"/><Relationship Id="rId4" Type="http://schemas.openxmlformats.org/officeDocument/2006/relationships/image" Target="../media/image360.png"/></Relationships>
</file>

<file path=ppt/slides/_rels/slide48.xml.rels><?xml version="1.0" encoding="UTF-8" standalone="yes"?>
<Relationships xmlns="http://schemas.openxmlformats.org/package/2006/relationships"><Relationship Id="rId3" Type="http://schemas.openxmlformats.org/officeDocument/2006/relationships/image" Target="../media/image361.png"/><Relationship Id="rId7" Type="http://schemas.openxmlformats.org/officeDocument/2006/relationships/image" Target="../media/image365.png"/><Relationship Id="rId2" Type="http://schemas.openxmlformats.org/officeDocument/2006/relationships/image" Target="../media/image3600.png"/><Relationship Id="rId1" Type="http://schemas.openxmlformats.org/officeDocument/2006/relationships/slideLayout" Target="../slideLayouts/slideLayout2.xml"/><Relationship Id="rId6" Type="http://schemas.openxmlformats.org/officeDocument/2006/relationships/image" Target="../media/image364.png"/><Relationship Id="rId5" Type="http://schemas.openxmlformats.org/officeDocument/2006/relationships/image" Target="../media/image363.png"/><Relationship Id="rId4" Type="http://schemas.openxmlformats.org/officeDocument/2006/relationships/image" Target="../media/image362.png"/></Relationships>
</file>

<file path=ppt/slides/_rels/slide49.xml.rels><?xml version="1.0" encoding="UTF-8" standalone="yes"?>
<Relationships xmlns="http://schemas.openxmlformats.org/package/2006/relationships"><Relationship Id="rId3" Type="http://schemas.openxmlformats.org/officeDocument/2006/relationships/image" Target="../media/image367.png"/><Relationship Id="rId2" Type="http://schemas.openxmlformats.org/officeDocument/2006/relationships/image" Target="../media/image366.png"/><Relationship Id="rId1" Type="http://schemas.openxmlformats.org/officeDocument/2006/relationships/slideLayout" Target="../slideLayouts/slideLayout2.xml"/><Relationship Id="rId6" Type="http://schemas.openxmlformats.org/officeDocument/2006/relationships/image" Target="../media/image370.png"/><Relationship Id="rId5" Type="http://schemas.openxmlformats.org/officeDocument/2006/relationships/image" Target="../media/image369.png"/><Relationship Id="rId4" Type="http://schemas.openxmlformats.org/officeDocument/2006/relationships/image" Target="../media/image368.png"/></Relationships>
</file>

<file path=ppt/slides/_rels/slide50.xml.rels><?xml version="1.0" encoding="UTF-8" standalone="yes"?>
<Relationships xmlns="http://schemas.openxmlformats.org/package/2006/relationships"><Relationship Id="rId3" Type="http://schemas.openxmlformats.org/officeDocument/2006/relationships/image" Target="../media/image371.png"/><Relationship Id="rId2" Type="http://schemas.openxmlformats.org/officeDocument/2006/relationships/image" Target="../media/image366.png"/><Relationship Id="rId1" Type="http://schemas.openxmlformats.org/officeDocument/2006/relationships/slideLayout" Target="../slideLayouts/slideLayout2.xml"/><Relationship Id="rId6" Type="http://schemas.openxmlformats.org/officeDocument/2006/relationships/image" Target="../media/image374.png"/><Relationship Id="rId5" Type="http://schemas.openxmlformats.org/officeDocument/2006/relationships/image" Target="../media/image373.png"/><Relationship Id="rId4" Type="http://schemas.openxmlformats.org/officeDocument/2006/relationships/image" Target="../media/image372.png"/></Relationships>
</file>

<file path=ppt/slides/_rels/slide51.xml.rels><?xml version="1.0" encoding="UTF-8" standalone="yes"?>
<Relationships xmlns="http://schemas.openxmlformats.org/package/2006/relationships"><Relationship Id="rId3" Type="http://schemas.openxmlformats.org/officeDocument/2006/relationships/image" Target="../media/image376.png"/><Relationship Id="rId2" Type="http://schemas.openxmlformats.org/officeDocument/2006/relationships/image" Target="../media/image375.png"/><Relationship Id="rId1" Type="http://schemas.openxmlformats.org/officeDocument/2006/relationships/slideLayout" Target="../slideLayouts/slideLayout2.xml"/><Relationship Id="rId5" Type="http://schemas.openxmlformats.org/officeDocument/2006/relationships/image" Target="../media/image378.png"/><Relationship Id="rId4" Type="http://schemas.openxmlformats.org/officeDocument/2006/relationships/image" Target="../media/image377.png"/></Relationships>
</file>

<file path=ppt/slides/_rels/slide52.xml.rels><?xml version="1.0" encoding="UTF-8" standalone="yes"?>
<Relationships xmlns="http://schemas.openxmlformats.org/package/2006/relationships"><Relationship Id="rId8" Type="http://schemas.openxmlformats.org/officeDocument/2006/relationships/image" Target="../media/image385.png"/><Relationship Id="rId3" Type="http://schemas.openxmlformats.org/officeDocument/2006/relationships/image" Target="../media/image380.png"/><Relationship Id="rId7" Type="http://schemas.openxmlformats.org/officeDocument/2006/relationships/image" Target="../media/image384.png"/><Relationship Id="rId2" Type="http://schemas.openxmlformats.org/officeDocument/2006/relationships/image" Target="../media/image379.png"/><Relationship Id="rId1" Type="http://schemas.openxmlformats.org/officeDocument/2006/relationships/slideLayout" Target="../slideLayouts/slideLayout2.xml"/><Relationship Id="rId6" Type="http://schemas.openxmlformats.org/officeDocument/2006/relationships/image" Target="../media/image383.png"/><Relationship Id="rId5" Type="http://schemas.openxmlformats.org/officeDocument/2006/relationships/image" Target="../media/image382.png"/><Relationship Id="rId10" Type="http://schemas.openxmlformats.org/officeDocument/2006/relationships/image" Target="../media/image387.png"/><Relationship Id="rId4" Type="http://schemas.openxmlformats.org/officeDocument/2006/relationships/image" Target="../media/image381.png"/><Relationship Id="rId9" Type="http://schemas.openxmlformats.org/officeDocument/2006/relationships/image" Target="../media/image386.png"/></Relationships>
</file>

<file path=ppt/slides/_rels/slide53.xml.rels><?xml version="1.0" encoding="UTF-8" standalone="yes"?>
<Relationships xmlns="http://schemas.openxmlformats.org/package/2006/relationships"><Relationship Id="rId8" Type="http://schemas.openxmlformats.org/officeDocument/2006/relationships/image" Target="../media/image393.png"/><Relationship Id="rId13" Type="http://schemas.openxmlformats.org/officeDocument/2006/relationships/image" Target="../media/image398.png"/><Relationship Id="rId3" Type="http://schemas.openxmlformats.org/officeDocument/2006/relationships/image" Target="../media/image388.png"/><Relationship Id="rId7" Type="http://schemas.openxmlformats.org/officeDocument/2006/relationships/image" Target="../media/image392.png"/><Relationship Id="rId12" Type="http://schemas.openxmlformats.org/officeDocument/2006/relationships/image" Target="../media/image397.png"/><Relationship Id="rId2" Type="http://schemas.openxmlformats.org/officeDocument/2006/relationships/notesSlide" Target="../notesSlides/notesSlide8.xml"/><Relationship Id="rId16" Type="http://schemas.openxmlformats.org/officeDocument/2006/relationships/image" Target="../media/image401.png"/><Relationship Id="rId1" Type="http://schemas.openxmlformats.org/officeDocument/2006/relationships/slideLayout" Target="../slideLayouts/slideLayout2.xml"/><Relationship Id="rId6" Type="http://schemas.openxmlformats.org/officeDocument/2006/relationships/image" Target="../media/image391.png"/><Relationship Id="rId11" Type="http://schemas.openxmlformats.org/officeDocument/2006/relationships/image" Target="../media/image396.png"/><Relationship Id="rId5" Type="http://schemas.openxmlformats.org/officeDocument/2006/relationships/image" Target="../media/image390.png"/><Relationship Id="rId15" Type="http://schemas.openxmlformats.org/officeDocument/2006/relationships/image" Target="../media/image400.png"/><Relationship Id="rId10" Type="http://schemas.openxmlformats.org/officeDocument/2006/relationships/image" Target="../media/image395.png"/><Relationship Id="rId4" Type="http://schemas.openxmlformats.org/officeDocument/2006/relationships/image" Target="../media/image389.png"/><Relationship Id="rId9" Type="http://schemas.openxmlformats.org/officeDocument/2006/relationships/image" Target="../media/image394.png"/><Relationship Id="rId14" Type="http://schemas.openxmlformats.org/officeDocument/2006/relationships/image" Target="../media/image399.png"/></Relationships>
</file>

<file path=ppt/slides/_rels/slide54.xml.rels><?xml version="1.0" encoding="UTF-8" standalone="yes"?>
<Relationships xmlns="http://schemas.openxmlformats.org/package/2006/relationships"><Relationship Id="rId8" Type="http://schemas.openxmlformats.org/officeDocument/2006/relationships/image" Target="../media/image406.png"/><Relationship Id="rId3" Type="http://schemas.openxmlformats.org/officeDocument/2006/relationships/image" Target="../media/image383.png"/><Relationship Id="rId7" Type="http://schemas.openxmlformats.org/officeDocument/2006/relationships/image" Target="../media/image405.png"/><Relationship Id="rId2" Type="http://schemas.openxmlformats.org/officeDocument/2006/relationships/image" Target="../media/image402.png"/><Relationship Id="rId1" Type="http://schemas.openxmlformats.org/officeDocument/2006/relationships/slideLayout" Target="../slideLayouts/slideLayout2.xml"/><Relationship Id="rId6" Type="http://schemas.openxmlformats.org/officeDocument/2006/relationships/image" Target="../media/image386.png"/><Relationship Id="rId5" Type="http://schemas.openxmlformats.org/officeDocument/2006/relationships/image" Target="../media/image404.png"/><Relationship Id="rId4" Type="http://schemas.openxmlformats.org/officeDocument/2006/relationships/image" Target="../media/image403.png"/><Relationship Id="rId9" Type="http://schemas.openxmlformats.org/officeDocument/2006/relationships/image" Target="../media/image407.png"/></Relationships>
</file>

<file path=ppt/slides/_rels/slide55.xml.rels><?xml version="1.0" encoding="UTF-8" standalone="yes"?>
<Relationships xmlns="http://schemas.openxmlformats.org/package/2006/relationships"><Relationship Id="rId8" Type="http://schemas.openxmlformats.org/officeDocument/2006/relationships/image" Target="../media/image414.png"/><Relationship Id="rId3" Type="http://schemas.openxmlformats.org/officeDocument/2006/relationships/image" Target="../media/image409.png"/><Relationship Id="rId7" Type="http://schemas.openxmlformats.org/officeDocument/2006/relationships/image" Target="../media/image413.png"/><Relationship Id="rId2" Type="http://schemas.openxmlformats.org/officeDocument/2006/relationships/image" Target="../media/image408.png"/><Relationship Id="rId1" Type="http://schemas.openxmlformats.org/officeDocument/2006/relationships/slideLayout" Target="../slideLayouts/slideLayout2.xml"/><Relationship Id="rId6" Type="http://schemas.openxmlformats.org/officeDocument/2006/relationships/image" Target="../media/image412.png"/><Relationship Id="rId5" Type="http://schemas.openxmlformats.org/officeDocument/2006/relationships/image" Target="../media/image411.png"/><Relationship Id="rId4" Type="http://schemas.openxmlformats.org/officeDocument/2006/relationships/image" Target="../media/image410.png"/><Relationship Id="rId9" Type="http://schemas.openxmlformats.org/officeDocument/2006/relationships/image" Target="../media/image415.png"/></Relationships>
</file>

<file path=ppt/slides/_rels/slide56.xml.rels><?xml version="1.0" encoding="UTF-8" standalone="yes"?>
<Relationships xmlns="http://schemas.openxmlformats.org/package/2006/relationships"><Relationship Id="rId2" Type="http://schemas.openxmlformats.org/officeDocument/2006/relationships/image" Target="../media/image41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18.png"/><Relationship Id="rId2" Type="http://schemas.openxmlformats.org/officeDocument/2006/relationships/image" Target="../media/image417.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20.png"/><Relationship Id="rId2" Type="http://schemas.openxmlformats.org/officeDocument/2006/relationships/image" Target="../media/image419.png"/><Relationship Id="rId1" Type="http://schemas.openxmlformats.org/officeDocument/2006/relationships/slideLayout" Target="../slideLayouts/slideLayout2.xml"/><Relationship Id="rId5" Type="http://schemas.openxmlformats.org/officeDocument/2006/relationships/image" Target="../media/image422.png"/><Relationship Id="rId4" Type="http://schemas.openxmlformats.org/officeDocument/2006/relationships/image" Target="../media/image421.png"/></Relationships>
</file>

<file path=ppt/slides/_rels/slide59.xml.rels><?xml version="1.0" encoding="UTF-8" standalone="yes"?>
<Relationships xmlns="http://schemas.openxmlformats.org/package/2006/relationships"><Relationship Id="rId2" Type="http://schemas.openxmlformats.org/officeDocument/2006/relationships/image" Target="../media/image42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8" Type="http://schemas.openxmlformats.org/officeDocument/2006/relationships/image" Target="../media/image430.png"/><Relationship Id="rId3" Type="http://schemas.openxmlformats.org/officeDocument/2006/relationships/image" Target="../media/image425.png"/><Relationship Id="rId7" Type="http://schemas.openxmlformats.org/officeDocument/2006/relationships/image" Target="../media/image429.png"/><Relationship Id="rId2" Type="http://schemas.openxmlformats.org/officeDocument/2006/relationships/image" Target="../media/image424.png"/><Relationship Id="rId1" Type="http://schemas.openxmlformats.org/officeDocument/2006/relationships/slideLayout" Target="../slideLayouts/slideLayout2.xml"/><Relationship Id="rId6" Type="http://schemas.openxmlformats.org/officeDocument/2006/relationships/image" Target="../media/image428.png"/><Relationship Id="rId5" Type="http://schemas.openxmlformats.org/officeDocument/2006/relationships/image" Target="../media/image427.png"/><Relationship Id="rId10" Type="http://schemas.openxmlformats.org/officeDocument/2006/relationships/image" Target="../media/image432.png"/><Relationship Id="rId4" Type="http://schemas.openxmlformats.org/officeDocument/2006/relationships/image" Target="../media/image426.png"/><Relationship Id="rId9" Type="http://schemas.openxmlformats.org/officeDocument/2006/relationships/image" Target="../media/image431.png"/></Relationships>
</file>

<file path=ppt/slides/_rels/slide61.xml.rels><?xml version="1.0" encoding="UTF-8" standalone="yes"?>
<Relationships xmlns="http://schemas.openxmlformats.org/package/2006/relationships"><Relationship Id="rId3" Type="http://schemas.openxmlformats.org/officeDocument/2006/relationships/image" Target="../media/image434.png"/><Relationship Id="rId2" Type="http://schemas.openxmlformats.org/officeDocument/2006/relationships/image" Target="../media/image433.png"/><Relationship Id="rId1" Type="http://schemas.openxmlformats.org/officeDocument/2006/relationships/slideLayout" Target="../slideLayouts/slideLayout2.xml"/><Relationship Id="rId5" Type="http://schemas.openxmlformats.org/officeDocument/2006/relationships/image" Target="../media/image435.png"/><Relationship Id="rId4" Type="http://schemas.openxmlformats.org/officeDocument/2006/relationships/image" Target="../media/image432.png"/></Relationships>
</file>

<file path=ppt/slides/_rels/slide62.xml.rels><?xml version="1.0" encoding="UTF-8" standalone="yes"?>
<Relationships xmlns="http://schemas.openxmlformats.org/package/2006/relationships"><Relationship Id="rId2" Type="http://schemas.openxmlformats.org/officeDocument/2006/relationships/image" Target="../media/image436.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38.png"/><Relationship Id="rId2" Type="http://schemas.openxmlformats.org/officeDocument/2006/relationships/image" Target="../media/image437.png"/><Relationship Id="rId1" Type="http://schemas.openxmlformats.org/officeDocument/2006/relationships/slideLayout" Target="../slideLayouts/slideLayout2.xml"/><Relationship Id="rId5" Type="http://schemas.openxmlformats.org/officeDocument/2006/relationships/image" Target="../media/image440.png"/><Relationship Id="rId4" Type="http://schemas.openxmlformats.org/officeDocument/2006/relationships/image" Target="../media/image439.png"/></Relationships>
</file>

<file path=ppt/slides/_rels/slide64.xml.rels><?xml version="1.0" encoding="UTF-8" standalone="yes"?>
<Relationships xmlns="http://schemas.openxmlformats.org/package/2006/relationships"><Relationship Id="rId2" Type="http://schemas.openxmlformats.org/officeDocument/2006/relationships/image" Target="../media/image44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4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43.png"/></Relationships>
</file>

<file path=ppt/slides/_rels/slide66.xml.rels><?xml version="1.0" encoding="UTF-8" standalone="yes"?>
<Relationships xmlns="http://schemas.openxmlformats.org/package/2006/relationships"><Relationship Id="rId3" Type="http://schemas.openxmlformats.org/officeDocument/2006/relationships/image" Target="../media/image44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4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4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47.png"/></Relationships>
</file>

<file path=ppt/slides/_rels/slide69.xml.rels><?xml version="1.0" encoding="UTF-8" standalone="yes"?>
<Relationships xmlns="http://schemas.openxmlformats.org/package/2006/relationships"><Relationship Id="rId3" Type="http://schemas.openxmlformats.org/officeDocument/2006/relationships/image" Target="../media/image44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48.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50.png"/><Relationship Id="rId4" Type="http://schemas.openxmlformats.org/officeDocument/2006/relationships/image" Target="../media/image449.png"/></Relationships>
</file>

<file path=ppt/slides/_rels/slide71.xml.rels><?xml version="1.0" encoding="UTF-8" standalone="yes"?>
<Relationships xmlns="http://schemas.openxmlformats.org/package/2006/relationships"><Relationship Id="rId3" Type="http://schemas.openxmlformats.org/officeDocument/2006/relationships/image" Target="../media/image45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52.png"/></Relationships>
</file>

<file path=ppt/slides/_rels/slide72.xml.rels><?xml version="1.0" encoding="UTF-8" standalone="yes"?>
<Relationships xmlns="http://schemas.openxmlformats.org/package/2006/relationships"><Relationship Id="rId3" Type="http://schemas.openxmlformats.org/officeDocument/2006/relationships/image" Target="../media/image45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5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35856" y="2339677"/>
            <a:ext cx="8208912" cy="1296144"/>
          </a:xfrm>
        </p:spPr>
        <p:txBody>
          <a:bodyPr/>
          <a:lstStyle/>
          <a:p>
            <a:pPr algn="ctr"/>
            <a:r>
              <a:rPr lang="es-ES" sz="3000" dirty="0"/>
              <a:t>Cálculo de la potencia de salida por los puertos de un Beam Position Monitor (BPM)</a:t>
            </a: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p:cNvSpPr>
          <p:nvPr>
            <p:ph type="title"/>
          </p:nvPr>
        </p:nvSpPr>
        <p:spPr>
          <a:xfrm>
            <a:off x="647824" y="683493"/>
            <a:ext cx="9071610" cy="1259946"/>
          </a:xfrm>
        </p:spPr>
        <p:txBody>
          <a:bodyPr/>
          <a:lstStyle/>
          <a:p>
            <a:r>
              <a:rPr lang="es-ES" altLang="es-ES" dirty="0">
                <a:latin typeface="Gill Sans MT" panose="020B0502020104020203" pitchFamily="34" charset="0"/>
              </a:rPr>
              <a:t>Índice</a:t>
            </a:r>
          </a:p>
        </p:txBody>
      </p:sp>
      <p:sp>
        <p:nvSpPr>
          <p:cNvPr id="5123" name="Rectangle 3"/>
          <p:cNvSpPr>
            <a:spLocks noGrp="1"/>
          </p:cNvSpPr>
          <p:nvPr>
            <p:ph type="body" idx="1"/>
          </p:nvPr>
        </p:nvSpPr>
        <p:spPr>
          <a:xfrm>
            <a:off x="504507" y="1763613"/>
            <a:ext cx="9071610" cy="4752528"/>
          </a:xfrm>
        </p:spPr>
        <p:txBody>
          <a:bodyPr/>
          <a:lstStyle/>
          <a:p>
            <a:pPr marL="587967" indent="-587967">
              <a:lnSpc>
                <a:spcPct val="90000"/>
              </a:lnSpc>
              <a:buFont typeface="Wingdings" panose="05000000000000000000" pitchFamily="2" charset="2"/>
              <a:buChar char="Ø"/>
              <a:defRPr/>
            </a:pPr>
            <a:r>
              <a:rPr lang="es-ES" altLang="es-ES" sz="2000" dirty="0">
                <a:latin typeface="+mj-lt"/>
              </a:rPr>
              <a:t>Objetivos</a:t>
            </a:r>
          </a:p>
          <a:p>
            <a:pPr marL="342900" indent="-342900">
              <a:lnSpc>
                <a:spcPct val="90000"/>
              </a:lnSpc>
              <a:buFont typeface="Wingdings" panose="05000000000000000000" pitchFamily="2" charset="2"/>
              <a:buChar char="Ø"/>
              <a:defRPr/>
            </a:pPr>
            <a:endParaRPr lang="es-ES" altLang="es-ES" sz="2000" dirty="0">
              <a:latin typeface="+mj-lt"/>
            </a:endParaRPr>
          </a:p>
          <a:p>
            <a:pPr marL="587967" indent="-587967">
              <a:lnSpc>
                <a:spcPct val="90000"/>
              </a:lnSpc>
              <a:buFont typeface="Wingdings" panose="05000000000000000000" pitchFamily="2" charset="2"/>
              <a:buChar char="Ø"/>
              <a:defRPr/>
            </a:pPr>
            <a:r>
              <a:rPr lang="es-ES" altLang="es-ES" sz="2000" dirty="0">
                <a:latin typeface="+mj-lt"/>
              </a:rPr>
              <a:t>Descripción general del método BIR-ME</a:t>
            </a:r>
          </a:p>
          <a:p>
            <a:pPr marL="587967" indent="-587967">
              <a:lnSpc>
                <a:spcPct val="90000"/>
              </a:lnSpc>
              <a:buFont typeface="Wingdings" panose="05000000000000000000" pitchFamily="2" charset="2"/>
              <a:buChar char="Ø"/>
              <a:defRPr/>
            </a:pPr>
            <a:endParaRPr lang="es-ES" altLang="es-ES" sz="2000" dirty="0">
              <a:latin typeface="+mj-lt"/>
            </a:endParaRPr>
          </a:p>
          <a:p>
            <a:pPr marL="587967" indent="-587967">
              <a:lnSpc>
                <a:spcPct val="90000"/>
              </a:lnSpc>
              <a:buFont typeface="Wingdings" panose="05000000000000000000" pitchFamily="2" charset="2"/>
              <a:buChar char="Ø"/>
              <a:defRPr/>
            </a:pPr>
            <a:r>
              <a:rPr lang="es-ES" altLang="es-ES" sz="2000" dirty="0">
                <a:latin typeface="+mj-lt"/>
              </a:rPr>
              <a:t>Aplicación de BIR-ME para un </a:t>
            </a:r>
            <a:r>
              <a:rPr lang="es-ES" altLang="es-ES" sz="2000" dirty="0" err="1">
                <a:latin typeface="+mj-lt"/>
              </a:rPr>
              <a:t>haloscopio</a:t>
            </a:r>
            <a:r>
              <a:rPr lang="es-ES" altLang="es-ES" sz="2000" dirty="0">
                <a:latin typeface="+mj-lt"/>
              </a:rPr>
              <a:t> </a:t>
            </a:r>
          </a:p>
          <a:p>
            <a:pPr marL="342900" indent="-342900">
              <a:lnSpc>
                <a:spcPct val="90000"/>
              </a:lnSpc>
              <a:buFont typeface="Wingdings" panose="05000000000000000000" pitchFamily="2" charset="2"/>
              <a:buChar char="Ø"/>
              <a:defRPr/>
            </a:pPr>
            <a:endParaRPr lang="es-ES" altLang="es-ES" sz="2000" dirty="0">
              <a:latin typeface="+mj-lt"/>
            </a:endParaRPr>
          </a:p>
          <a:p>
            <a:pPr marL="587967" indent="-587967">
              <a:lnSpc>
                <a:spcPct val="90000"/>
              </a:lnSpc>
              <a:buFont typeface="Wingdings" panose="05000000000000000000" pitchFamily="2" charset="2"/>
              <a:buChar char="Ø"/>
              <a:defRPr/>
            </a:pPr>
            <a:r>
              <a:rPr lang="es-ES" altLang="es-ES" sz="2000" dirty="0">
                <a:latin typeface="+mj-lt"/>
              </a:rPr>
              <a:t>Fórmula teórica para la potencia de salida de un BPM</a:t>
            </a:r>
          </a:p>
          <a:p>
            <a:pPr marL="587967" indent="-587967">
              <a:lnSpc>
                <a:spcPct val="90000"/>
              </a:lnSpc>
              <a:buFont typeface="Wingdings" panose="05000000000000000000" pitchFamily="2" charset="2"/>
              <a:buChar char="Ø"/>
              <a:defRPr/>
            </a:pPr>
            <a:endParaRPr lang="es-ES" altLang="es-ES" sz="2000" dirty="0">
              <a:latin typeface="+mj-lt"/>
            </a:endParaRPr>
          </a:p>
          <a:p>
            <a:pPr marL="587967" indent="-587967">
              <a:lnSpc>
                <a:spcPct val="90000"/>
              </a:lnSpc>
              <a:buFont typeface="Wingdings" panose="05000000000000000000" pitchFamily="2" charset="2"/>
              <a:buChar char="Ø"/>
              <a:defRPr/>
            </a:pPr>
            <a:r>
              <a:rPr lang="es-ES" altLang="es-ES" sz="2000" dirty="0">
                <a:latin typeface="+mj-lt"/>
              </a:rPr>
              <a:t>Aplicación de BIR-ME para un BPM</a:t>
            </a:r>
          </a:p>
          <a:p>
            <a:pPr marL="587967" indent="-587967">
              <a:lnSpc>
                <a:spcPct val="90000"/>
              </a:lnSpc>
              <a:buFont typeface="Wingdings" panose="05000000000000000000" pitchFamily="2" charset="2"/>
              <a:buChar char="Ø"/>
              <a:defRPr/>
            </a:pPr>
            <a:endParaRPr lang="es-ES" altLang="es-ES" sz="2000" dirty="0">
              <a:latin typeface="+mj-lt"/>
            </a:endParaRPr>
          </a:p>
          <a:p>
            <a:pPr marL="587967" indent="-587967">
              <a:lnSpc>
                <a:spcPct val="90000"/>
              </a:lnSpc>
              <a:buFont typeface="Wingdings" panose="05000000000000000000" pitchFamily="2" charset="2"/>
              <a:buChar char="Ø"/>
              <a:defRPr/>
            </a:pPr>
            <a:r>
              <a:rPr lang="es-ES" altLang="es-ES" sz="2000" dirty="0">
                <a:latin typeface="+mj-lt"/>
              </a:rPr>
              <a:t>Conclusiones</a:t>
            </a:r>
          </a:p>
        </p:txBody>
      </p:sp>
    </p:spTree>
    <p:extLst>
      <p:ext uri="{BB962C8B-B14F-4D97-AF65-F5344CB8AC3E}">
        <p14:creationId xmlns:p14="http://schemas.microsoft.com/office/powerpoint/2010/main" val="1706564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p:cNvSpPr>
          <p:nvPr>
            <p:ph type="title"/>
          </p:nvPr>
        </p:nvSpPr>
        <p:spPr>
          <a:xfrm>
            <a:off x="647824" y="683493"/>
            <a:ext cx="9071610" cy="1259946"/>
          </a:xfrm>
        </p:spPr>
        <p:txBody>
          <a:bodyPr/>
          <a:lstStyle/>
          <a:p>
            <a:r>
              <a:rPr lang="es-ES" altLang="es-ES" dirty="0">
                <a:latin typeface="Gill Sans MT" panose="020B0502020104020203" pitchFamily="34" charset="0"/>
              </a:rPr>
              <a:t>Índice</a:t>
            </a:r>
          </a:p>
        </p:txBody>
      </p:sp>
      <p:sp>
        <p:nvSpPr>
          <p:cNvPr id="5123" name="Rectangle 3"/>
          <p:cNvSpPr>
            <a:spLocks noGrp="1"/>
          </p:cNvSpPr>
          <p:nvPr>
            <p:ph type="body" idx="1"/>
          </p:nvPr>
        </p:nvSpPr>
        <p:spPr>
          <a:xfrm>
            <a:off x="504507" y="1763613"/>
            <a:ext cx="9071610" cy="4752528"/>
          </a:xfrm>
        </p:spPr>
        <p:txBody>
          <a:bodyPr/>
          <a:lstStyle/>
          <a:p>
            <a:pPr marL="587967" indent="-587967">
              <a:lnSpc>
                <a:spcPct val="90000"/>
              </a:lnSpc>
              <a:buFont typeface="Wingdings" panose="05000000000000000000" pitchFamily="2" charset="2"/>
              <a:buChar char="Ø"/>
              <a:defRPr/>
            </a:pPr>
            <a:r>
              <a:rPr lang="es-ES" altLang="es-ES" sz="2000" dirty="0">
                <a:latin typeface="+mj-lt"/>
              </a:rPr>
              <a:t>Objetivos</a:t>
            </a:r>
          </a:p>
          <a:p>
            <a:pPr marL="342900" indent="-342900">
              <a:lnSpc>
                <a:spcPct val="90000"/>
              </a:lnSpc>
              <a:buFont typeface="Wingdings" panose="05000000000000000000" pitchFamily="2" charset="2"/>
              <a:buChar char="Ø"/>
              <a:defRPr/>
            </a:pPr>
            <a:endParaRPr lang="es-ES" altLang="es-ES" sz="2000" dirty="0">
              <a:latin typeface="+mj-lt"/>
            </a:endParaRPr>
          </a:p>
          <a:p>
            <a:pPr marL="587967" indent="-587967">
              <a:lnSpc>
                <a:spcPct val="90000"/>
              </a:lnSpc>
              <a:buFont typeface="Wingdings" panose="05000000000000000000" pitchFamily="2" charset="2"/>
              <a:buChar char="Ø"/>
              <a:defRPr/>
            </a:pPr>
            <a:r>
              <a:rPr lang="es-ES" altLang="es-ES" sz="2000" dirty="0">
                <a:solidFill>
                  <a:schemeClr val="bg1">
                    <a:lumMod val="65000"/>
                  </a:schemeClr>
                </a:solidFill>
                <a:latin typeface="+mj-lt"/>
              </a:rPr>
              <a:t>Descripción general del método BIR-ME</a:t>
            </a:r>
          </a:p>
          <a:p>
            <a:pPr marL="587967" indent="-587967">
              <a:lnSpc>
                <a:spcPct val="90000"/>
              </a:lnSpc>
              <a:buFont typeface="Wingdings" panose="05000000000000000000" pitchFamily="2" charset="2"/>
              <a:buChar char="Ø"/>
              <a:defRPr/>
            </a:pPr>
            <a:endParaRPr lang="es-ES" altLang="es-ES" sz="2000" dirty="0">
              <a:solidFill>
                <a:schemeClr val="bg1">
                  <a:lumMod val="65000"/>
                </a:schemeClr>
              </a:solidFill>
              <a:latin typeface="+mj-lt"/>
            </a:endParaRPr>
          </a:p>
          <a:p>
            <a:pPr marL="587967" indent="-587967">
              <a:lnSpc>
                <a:spcPct val="90000"/>
              </a:lnSpc>
              <a:buFont typeface="Wingdings" panose="05000000000000000000" pitchFamily="2" charset="2"/>
              <a:buChar char="Ø"/>
              <a:defRPr/>
            </a:pPr>
            <a:r>
              <a:rPr lang="es-ES" altLang="es-ES" sz="2000" dirty="0">
                <a:solidFill>
                  <a:schemeClr val="bg1">
                    <a:lumMod val="65000"/>
                  </a:schemeClr>
                </a:solidFill>
                <a:latin typeface="+mj-lt"/>
              </a:rPr>
              <a:t>Aplicación de BIR-ME para un </a:t>
            </a:r>
            <a:r>
              <a:rPr lang="es-ES" altLang="es-ES" sz="2000" dirty="0" err="1">
                <a:solidFill>
                  <a:schemeClr val="bg1">
                    <a:lumMod val="65000"/>
                  </a:schemeClr>
                </a:solidFill>
                <a:latin typeface="+mj-lt"/>
              </a:rPr>
              <a:t>haloscopio</a:t>
            </a:r>
            <a:r>
              <a:rPr lang="es-ES" altLang="es-ES" sz="2000" dirty="0">
                <a:solidFill>
                  <a:schemeClr val="bg1">
                    <a:lumMod val="65000"/>
                  </a:schemeClr>
                </a:solidFill>
                <a:latin typeface="+mj-lt"/>
              </a:rPr>
              <a:t> </a:t>
            </a:r>
          </a:p>
          <a:p>
            <a:pPr marL="342900" indent="-342900">
              <a:lnSpc>
                <a:spcPct val="90000"/>
              </a:lnSpc>
              <a:buFont typeface="Wingdings" panose="05000000000000000000" pitchFamily="2" charset="2"/>
              <a:buChar char="Ø"/>
              <a:defRPr/>
            </a:pPr>
            <a:endParaRPr lang="es-ES" altLang="es-ES" sz="2000" dirty="0">
              <a:solidFill>
                <a:schemeClr val="bg1">
                  <a:lumMod val="65000"/>
                </a:schemeClr>
              </a:solidFill>
              <a:latin typeface="+mj-lt"/>
            </a:endParaRPr>
          </a:p>
          <a:p>
            <a:pPr marL="587967" indent="-587967">
              <a:lnSpc>
                <a:spcPct val="90000"/>
              </a:lnSpc>
              <a:buFont typeface="Wingdings" panose="05000000000000000000" pitchFamily="2" charset="2"/>
              <a:buChar char="Ø"/>
              <a:defRPr/>
            </a:pPr>
            <a:r>
              <a:rPr lang="es-ES" altLang="es-ES" sz="2000" dirty="0">
                <a:solidFill>
                  <a:schemeClr val="bg1">
                    <a:lumMod val="65000"/>
                  </a:schemeClr>
                </a:solidFill>
                <a:latin typeface="+mj-lt"/>
              </a:rPr>
              <a:t>Fórmula teórica para la potencia de salida de un BPM</a:t>
            </a:r>
          </a:p>
          <a:p>
            <a:pPr marL="587967" indent="-587967">
              <a:lnSpc>
                <a:spcPct val="90000"/>
              </a:lnSpc>
              <a:buFont typeface="Wingdings" panose="05000000000000000000" pitchFamily="2" charset="2"/>
              <a:buChar char="Ø"/>
              <a:defRPr/>
            </a:pPr>
            <a:endParaRPr lang="es-ES" altLang="es-ES" sz="2000" dirty="0">
              <a:solidFill>
                <a:schemeClr val="bg1">
                  <a:lumMod val="65000"/>
                </a:schemeClr>
              </a:solidFill>
              <a:latin typeface="+mj-lt"/>
            </a:endParaRPr>
          </a:p>
          <a:p>
            <a:pPr marL="587967" indent="-587967">
              <a:lnSpc>
                <a:spcPct val="90000"/>
              </a:lnSpc>
              <a:buFont typeface="Wingdings" panose="05000000000000000000" pitchFamily="2" charset="2"/>
              <a:buChar char="Ø"/>
              <a:defRPr/>
            </a:pPr>
            <a:r>
              <a:rPr lang="es-ES" altLang="es-ES" sz="2000" dirty="0">
                <a:solidFill>
                  <a:schemeClr val="bg1">
                    <a:lumMod val="65000"/>
                  </a:schemeClr>
                </a:solidFill>
                <a:latin typeface="+mj-lt"/>
              </a:rPr>
              <a:t>Aplicación de BIR-ME para un BPM</a:t>
            </a:r>
          </a:p>
          <a:p>
            <a:pPr marL="587967" indent="-587967">
              <a:lnSpc>
                <a:spcPct val="90000"/>
              </a:lnSpc>
              <a:buFont typeface="Wingdings" panose="05000000000000000000" pitchFamily="2" charset="2"/>
              <a:buChar char="Ø"/>
              <a:defRPr/>
            </a:pPr>
            <a:endParaRPr lang="es-ES" altLang="es-ES" sz="2000" dirty="0">
              <a:solidFill>
                <a:schemeClr val="bg1">
                  <a:lumMod val="65000"/>
                </a:schemeClr>
              </a:solidFill>
              <a:latin typeface="+mj-lt"/>
            </a:endParaRPr>
          </a:p>
          <a:p>
            <a:pPr marL="587967" indent="-587967">
              <a:lnSpc>
                <a:spcPct val="90000"/>
              </a:lnSpc>
              <a:buFont typeface="Wingdings" panose="05000000000000000000" pitchFamily="2" charset="2"/>
              <a:buChar char="Ø"/>
              <a:defRPr/>
            </a:pPr>
            <a:r>
              <a:rPr lang="es-ES" altLang="es-ES" sz="2000" dirty="0">
                <a:solidFill>
                  <a:schemeClr val="bg1">
                    <a:lumMod val="65000"/>
                  </a:schemeClr>
                </a:solidFill>
                <a:latin typeface="+mj-lt"/>
              </a:rPr>
              <a:t>Conclusiones</a:t>
            </a:r>
          </a:p>
        </p:txBody>
      </p:sp>
    </p:spTree>
    <p:extLst>
      <p:ext uri="{BB962C8B-B14F-4D97-AF65-F5344CB8AC3E}">
        <p14:creationId xmlns:p14="http://schemas.microsoft.com/office/powerpoint/2010/main" val="1144186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4</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3816176" y="30910"/>
            <a:ext cx="3456384" cy="1546510"/>
          </a:xfrm>
        </p:spPr>
        <p:txBody>
          <a:bodyPr/>
          <a:lstStyle/>
          <a:p>
            <a:r>
              <a:rPr lang="es-ES" dirty="0">
                <a:solidFill>
                  <a:schemeClr val="tx1"/>
                </a:solidFill>
              </a:rPr>
              <a:t>Objetivo</a:t>
            </a:r>
          </a:p>
        </p:txBody>
      </p:sp>
      <p:sp>
        <p:nvSpPr>
          <p:cNvPr id="5" name="2 Marcador de contenido">
            <a:extLst>
              <a:ext uri="{FF2B5EF4-FFF2-40B4-BE49-F238E27FC236}">
                <a16:creationId xmlns:a16="http://schemas.microsoft.com/office/drawing/2014/main" id="{A27B1477-85EB-49B0-B896-0BB1A7564A8F}"/>
              </a:ext>
            </a:extLst>
          </p:cNvPr>
          <p:cNvSpPr txBox="1">
            <a:spLocks/>
          </p:cNvSpPr>
          <p:nvPr/>
        </p:nvSpPr>
        <p:spPr>
          <a:xfrm>
            <a:off x="287784" y="1043533"/>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altLang="es-ES" sz="1600" kern="0" dirty="0"/>
              <a:t>El objetivo es obtener el voltaje y la potencia por los puertos de salida de un Beam Position Monitor (BPM) de tipo cavidad reentrante, mediante tres métodos diferentes: </a:t>
            </a:r>
            <a:r>
              <a:rPr lang="en-US" altLang="es-ES" sz="1600" kern="0" dirty="0"/>
              <a:t>Boundary Integral Resonant Mode Expansion (</a:t>
            </a:r>
            <a:r>
              <a:rPr lang="es-ES" altLang="es-ES" sz="1600" kern="0" dirty="0"/>
              <a:t>BIR-ME), fórmula teórica, y simulaciones  numéricas con CST </a:t>
            </a:r>
            <a:r>
              <a:rPr lang="es-ES" altLang="es-ES" sz="1600" kern="0" dirty="0" err="1"/>
              <a:t>Microwave</a:t>
            </a:r>
            <a:r>
              <a:rPr lang="es-ES" altLang="es-ES" sz="1600" kern="0" dirty="0"/>
              <a:t> Studio (CST MS)</a:t>
            </a:r>
          </a:p>
          <a:p>
            <a:pPr algn="just">
              <a:buFont typeface="Wingdings" panose="05000000000000000000" pitchFamily="2" charset="2"/>
              <a:buChar char="Ø"/>
            </a:pPr>
            <a:endParaRPr lang="es-ES" altLang="es-ES" sz="1600" kern="0" dirty="0"/>
          </a:p>
          <a:p>
            <a:pPr algn="just">
              <a:buFont typeface="Wingdings" panose="05000000000000000000" pitchFamily="2" charset="2"/>
              <a:buChar char="Ø"/>
            </a:pPr>
            <a:r>
              <a:rPr lang="es-ES" altLang="es-ES" sz="1600" kern="0" dirty="0"/>
              <a:t>Haciendo esto, se pretende verificar la aplicabilidad BIR-ME para el estudio teórico del BPM, constituyendo una alternativa a las simulaciones </a:t>
            </a:r>
            <a:r>
              <a:rPr lang="es-ES" altLang="es-ES" sz="1600" kern="0" dirty="0" err="1"/>
              <a:t>Particle</a:t>
            </a:r>
            <a:r>
              <a:rPr lang="es-ES" altLang="es-ES" sz="1600" kern="0" dirty="0"/>
              <a:t>-in-Cell (PIC) con CST MS</a:t>
            </a:r>
            <a:endParaRPr lang="en-US" altLang="es-ES" kern="0" dirty="0"/>
          </a:p>
          <a:p>
            <a:pPr marL="0" indent="0" algn="just"/>
            <a:endParaRPr lang="en-GB" altLang="es-ES" kern="0" dirty="0"/>
          </a:p>
          <a:p>
            <a:pPr algn="just"/>
            <a:endParaRPr lang="en-GB" altLang="es-ES" sz="2000" kern="0" dirty="0"/>
          </a:p>
          <a:p>
            <a:pPr algn="just"/>
            <a:endParaRPr lang="es-ES_tradnl" altLang="es-ES" sz="2000" kern="0" dirty="0"/>
          </a:p>
        </p:txBody>
      </p:sp>
      <p:pic>
        <p:nvPicPr>
          <p:cNvPr id="6" name="Imagen 5">
            <a:extLst>
              <a:ext uri="{FF2B5EF4-FFF2-40B4-BE49-F238E27FC236}">
                <a16:creationId xmlns:a16="http://schemas.microsoft.com/office/drawing/2014/main" id="{71347EBC-6E3F-42EA-843B-0A5C08E1EBB0}"/>
              </a:ext>
            </a:extLst>
          </p:cNvPr>
          <p:cNvPicPr>
            <a:picLocks noChangeAspect="1"/>
          </p:cNvPicPr>
          <p:nvPr/>
        </p:nvPicPr>
        <p:blipFill>
          <a:blip r:embed="rId2"/>
          <a:stretch>
            <a:fillRect/>
          </a:stretch>
        </p:blipFill>
        <p:spPr>
          <a:xfrm>
            <a:off x="2270691" y="3131765"/>
            <a:ext cx="5001869" cy="4044677"/>
          </a:xfrm>
          <a:prstGeom prst="rect">
            <a:avLst/>
          </a:prstGeom>
        </p:spPr>
      </p:pic>
      <p:sp>
        <p:nvSpPr>
          <p:cNvPr id="7" name="CuadroTexto 6">
            <a:extLst>
              <a:ext uri="{FF2B5EF4-FFF2-40B4-BE49-F238E27FC236}">
                <a16:creationId xmlns:a16="http://schemas.microsoft.com/office/drawing/2014/main" id="{590BCAA7-D008-4422-83AC-118C70678D61}"/>
              </a:ext>
            </a:extLst>
          </p:cNvPr>
          <p:cNvSpPr txBox="1"/>
          <p:nvPr/>
        </p:nvSpPr>
        <p:spPr>
          <a:xfrm>
            <a:off x="3314807" y="7247254"/>
            <a:ext cx="3168352" cy="276999"/>
          </a:xfrm>
          <a:prstGeom prst="rect">
            <a:avLst/>
          </a:prstGeom>
          <a:noFill/>
        </p:spPr>
        <p:txBody>
          <a:bodyPr wrap="square" rtlCol="0">
            <a:spAutoFit/>
          </a:bodyPr>
          <a:lstStyle/>
          <a:p>
            <a:pPr algn="just"/>
            <a:r>
              <a:rPr kumimoji="0" lang="es-ES" altLang="es-ES" sz="1200" b="0" i="0" u="none" strike="noStrike" cap="none" normalizeH="0" baseline="0" dirty="0">
                <a:ln>
                  <a:noFill/>
                </a:ln>
                <a:solidFill>
                  <a:schemeClr val="tx1"/>
                </a:solidFill>
                <a:effectLst/>
                <a:latin typeface="Arial" panose="020B0604020202020204" pitchFamily="34" charset="0"/>
              </a:rPr>
              <a:t>Esquem</a:t>
            </a:r>
            <a:r>
              <a:rPr lang="es-ES" altLang="es-ES" sz="1200" i="0" dirty="0">
                <a:solidFill>
                  <a:schemeClr val="tx1"/>
                </a:solidFill>
                <a:latin typeface="Arial" panose="020B0604020202020204" pitchFamily="34" charset="0"/>
              </a:rPr>
              <a:t>a en CST MS del BPM de </a:t>
            </a:r>
            <a:r>
              <a:rPr lang="es-ES" altLang="es-ES" sz="1200" i="0" dirty="0" err="1">
                <a:solidFill>
                  <a:schemeClr val="tx1"/>
                </a:solidFill>
                <a:latin typeface="Arial" panose="020B0604020202020204" pitchFamily="34" charset="0"/>
              </a:rPr>
              <a:t>Saclay</a:t>
            </a:r>
            <a:endParaRPr kumimoji="0" lang="es-ES" altLang="es-ES" sz="12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710196096"/>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p:cNvSpPr>
          <p:nvPr>
            <p:ph type="title"/>
          </p:nvPr>
        </p:nvSpPr>
        <p:spPr>
          <a:xfrm>
            <a:off x="647824" y="683493"/>
            <a:ext cx="9071610" cy="1259946"/>
          </a:xfrm>
        </p:spPr>
        <p:txBody>
          <a:bodyPr/>
          <a:lstStyle/>
          <a:p>
            <a:r>
              <a:rPr lang="es-ES" altLang="es-ES" dirty="0">
                <a:latin typeface="Gill Sans MT" panose="020B0502020104020203" pitchFamily="34" charset="0"/>
              </a:rPr>
              <a:t>Índice</a:t>
            </a:r>
          </a:p>
        </p:txBody>
      </p:sp>
      <p:sp>
        <p:nvSpPr>
          <p:cNvPr id="5123" name="Rectangle 3"/>
          <p:cNvSpPr>
            <a:spLocks noGrp="1"/>
          </p:cNvSpPr>
          <p:nvPr>
            <p:ph type="body" idx="1"/>
          </p:nvPr>
        </p:nvSpPr>
        <p:spPr>
          <a:xfrm>
            <a:off x="504507" y="1763613"/>
            <a:ext cx="9071610" cy="4752528"/>
          </a:xfrm>
        </p:spPr>
        <p:txBody>
          <a:bodyPr/>
          <a:lstStyle/>
          <a:p>
            <a:pPr marL="587967" indent="-587967">
              <a:lnSpc>
                <a:spcPct val="90000"/>
              </a:lnSpc>
              <a:buFont typeface="Wingdings" panose="05000000000000000000" pitchFamily="2" charset="2"/>
              <a:buChar char="Ø"/>
              <a:defRPr/>
            </a:pPr>
            <a:r>
              <a:rPr lang="es-ES" altLang="es-ES" sz="2000" dirty="0">
                <a:solidFill>
                  <a:schemeClr val="bg1">
                    <a:lumMod val="65000"/>
                  </a:schemeClr>
                </a:solidFill>
                <a:latin typeface="+mj-lt"/>
              </a:rPr>
              <a:t>Objetivos</a:t>
            </a:r>
          </a:p>
          <a:p>
            <a:pPr marL="342900" indent="-342900">
              <a:lnSpc>
                <a:spcPct val="90000"/>
              </a:lnSpc>
              <a:buFont typeface="Wingdings" panose="05000000000000000000" pitchFamily="2" charset="2"/>
              <a:buChar char="Ø"/>
              <a:defRPr/>
            </a:pPr>
            <a:endParaRPr lang="es-ES" altLang="es-ES" sz="2000" dirty="0">
              <a:latin typeface="+mj-lt"/>
            </a:endParaRPr>
          </a:p>
          <a:p>
            <a:pPr marL="587967" indent="-587967">
              <a:lnSpc>
                <a:spcPct val="90000"/>
              </a:lnSpc>
              <a:buFont typeface="Wingdings" panose="05000000000000000000" pitchFamily="2" charset="2"/>
              <a:buChar char="Ø"/>
              <a:defRPr/>
            </a:pPr>
            <a:r>
              <a:rPr lang="es-ES" altLang="es-ES" sz="2000" dirty="0">
                <a:latin typeface="+mj-lt"/>
              </a:rPr>
              <a:t>Descripción general del método BIR-ME</a:t>
            </a:r>
          </a:p>
          <a:p>
            <a:pPr marL="587967" indent="-587967">
              <a:lnSpc>
                <a:spcPct val="90000"/>
              </a:lnSpc>
              <a:buFont typeface="Wingdings" panose="05000000000000000000" pitchFamily="2" charset="2"/>
              <a:buChar char="Ø"/>
              <a:defRPr/>
            </a:pPr>
            <a:endParaRPr lang="es-ES" altLang="es-ES" sz="2000" dirty="0">
              <a:solidFill>
                <a:schemeClr val="bg1">
                  <a:lumMod val="65000"/>
                </a:schemeClr>
              </a:solidFill>
              <a:latin typeface="+mj-lt"/>
            </a:endParaRPr>
          </a:p>
          <a:p>
            <a:pPr marL="587967" indent="-587967">
              <a:lnSpc>
                <a:spcPct val="90000"/>
              </a:lnSpc>
              <a:buFont typeface="Wingdings" panose="05000000000000000000" pitchFamily="2" charset="2"/>
              <a:buChar char="Ø"/>
              <a:defRPr/>
            </a:pPr>
            <a:r>
              <a:rPr lang="es-ES" altLang="es-ES" sz="2000" dirty="0">
                <a:solidFill>
                  <a:schemeClr val="bg1">
                    <a:lumMod val="65000"/>
                  </a:schemeClr>
                </a:solidFill>
                <a:latin typeface="+mj-lt"/>
              </a:rPr>
              <a:t>Aplicación de BIR-ME para un </a:t>
            </a:r>
            <a:r>
              <a:rPr lang="es-ES" altLang="es-ES" sz="2000" dirty="0" err="1">
                <a:solidFill>
                  <a:schemeClr val="bg1">
                    <a:lumMod val="65000"/>
                  </a:schemeClr>
                </a:solidFill>
                <a:latin typeface="+mj-lt"/>
              </a:rPr>
              <a:t>haloscopio</a:t>
            </a:r>
            <a:r>
              <a:rPr lang="es-ES" altLang="es-ES" sz="2000" dirty="0">
                <a:solidFill>
                  <a:schemeClr val="bg1">
                    <a:lumMod val="65000"/>
                  </a:schemeClr>
                </a:solidFill>
                <a:latin typeface="+mj-lt"/>
              </a:rPr>
              <a:t> </a:t>
            </a:r>
          </a:p>
          <a:p>
            <a:pPr marL="342900" indent="-342900">
              <a:lnSpc>
                <a:spcPct val="90000"/>
              </a:lnSpc>
              <a:buFont typeface="Wingdings" panose="05000000000000000000" pitchFamily="2" charset="2"/>
              <a:buChar char="Ø"/>
              <a:defRPr/>
            </a:pPr>
            <a:endParaRPr lang="es-ES" altLang="es-ES" sz="2000" dirty="0">
              <a:solidFill>
                <a:schemeClr val="bg1">
                  <a:lumMod val="65000"/>
                </a:schemeClr>
              </a:solidFill>
              <a:latin typeface="+mj-lt"/>
            </a:endParaRPr>
          </a:p>
          <a:p>
            <a:pPr marL="587967" indent="-587967">
              <a:lnSpc>
                <a:spcPct val="90000"/>
              </a:lnSpc>
              <a:buFont typeface="Wingdings" panose="05000000000000000000" pitchFamily="2" charset="2"/>
              <a:buChar char="Ø"/>
              <a:defRPr/>
            </a:pPr>
            <a:r>
              <a:rPr lang="es-ES" altLang="es-ES" sz="2000" dirty="0">
                <a:solidFill>
                  <a:schemeClr val="bg1">
                    <a:lumMod val="65000"/>
                  </a:schemeClr>
                </a:solidFill>
                <a:latin typeface="+mj-lt"/>
              </a:rPr>
              <a:t>Fórmula teórica para la potencia de salida de un BPM</a:t>
            </a:r>
          </a:p>
          <a:p>
            <a:pPr marL="587967" indent="-587967">
              <a:lnSpc>
                <a:spcPct val="90000"/>
              </a:lnSpc>
              <a:buFont typeface="Wingdings" panose="05000000000000000000" pitchFamily="2" charset="2"/>
              <a:buChar char="Ø"/>
              <a:defRPr/>
            </a:pPr>
            <a:endParaRPr lang="es-ES" altLang="es-ES" sz="2000" dirty="0">
              <a:solidFill>
                <a:schemeClr val="bg1">
                  <a:lumMod val="65000"/>
                </a:schemeClr>
              </a:solidFill>
              <a:latin typeface="+mj-lt"/>
            </a:endParaRPr>
          </a:p>
          <a:p>
            <a:pPr marL="587967" indent="-587967">
              <a:lnSpc>
                <a:spcPct val="90000"/>
              </a:lnSpc>
              <a:buFont typeface="Wingdings" panose="05000000000000000000" pitchFamily="2" charset="2"/>
              <a:buChar char="Ø"/>
              <a:defRPr/>
            </a:pPr>
            <a:r>
              <a:rPr lang="es-ES" altLang="es-ES" sz="2000" dirty="0">
                <a:solidFill>
                  <a:schemeClr val="bg1">
                    <a:lumMod val="65000"/>
                  </a:schemeClr>
                </a:solidFill>
                <a:latin typeface="+mj-lt"/>
              </a:rPr>
              <a:t>Aplicación de BIR-ME para un BPM</a:t>
            </a:r>
          </a:p>
          <a:p>
            <a:pPr marL="587967" indent="-587967">
              <a:lnSpc>
                <a:spcPct val="90000"/>
              </a:lnSpc>
              <a:buFont typeface="Wingdings" panose="05000000000000000000" pitchFamily="2" charset="2"/>
              <a:buChar char="Ø"/>
              <a:defRPr/>
            </a:pPr>
            <a:endParaRPr lang="es-ES" altLang="es-ES" sz="2000" dirty="0">
              <a:solidFill>
                <a:schemeClr val="bg1">
                  <a:lumMod val="65000"/>
                </a:schemeClr>
              </a:solidFill>
              <a:latin typeface="+mj-lt"/>
            </a:endParaRPr>
          </a:p>
          <a:p>
            <a:pPr marL="587967" indent="-587967">
              <a:lnSpc>
                <a:spcPct val="90000"/>
              </a:lnSpc>
              <a:buFont typeface="Wingdings" panose="05000000000000000000" pitchFamily="2" charset="2"/>
              <a:buChar char="Ø"/>
              <a:defRPr/>
            </a:pPr>
            <a:r>
              <a:rPr lang="es-ES" altLang="es-ES" sz="2000" dirty="0">
                <a:solidFill>
                  <a:schemeClr val="bg1">
                    <a:lumMod val="65000"/>
                  </a:schemeClr>
                </a:solidFill>
                <a:latin typeface="+mj-lt"/>
              </a:rPr>
              <a:t>Conclusiones</a:t>
            </a:r>
          </a:p>
        </p:txBody>
      </p:sp>
    </p:spTree>
    <p:extLst>
      <p:ext uri="{BB962C8B-B14F-4D97-AF65-F5344CB8AC3E}">
        <p14:creationId xmlns:p14="http://schemas.microsoft.com/office/powerpoint/2010/main" val="20271594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6</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583928" y="38483"/>
            <a:ext cx="7920880" cy="500994"/>
          </a:xfrm>
        </p:spPr>
        <p:txBody>
          <a:bodyPr/>
          <a:lstStyle/>
          <a:p>
            <a:r>
              <a:rPr lang="es-ES" dirty="0">
                <a:solidFill>
                  <a:schemeClr val="tx1"/>
                </a:solidFill>
              </a:rPr>
              <a:t>Descripción general del método BIR-ME</a:t>
            </a:r>
          </a:p>
        </p:txBody>
      </p:sp>
      <p:sp>
        <p:nvSpPr>
          <p:cNvPr id="5" name="2 Marcador de contenido">
            <a:extLst>
              <a:ext uri="{FF2B5EF4-FFF2-40B4-BE49-F238E27FC236}">
                <a16:creationId xmlns:a16="http://schemas.microsoft.com/office/drawing/2014/main" id="{A27B1477-85EB-49B0-B896-0BB1A7564A8F}"/>
              </a:ext>
            </a:extLst>
          </p:cNvPr>
          <p:cNvSpPr txBox="1">
            <a:spLocks/>
          </p:cNvSpPr>
          <p:nvPr/>
        </p:nvSpPr>
        <p:spPr>
          <a:xfrm>
            <a:off x="256988" y="676755"/>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altLang="es-ES" sz="1600" kern="0" dirty="0"/>
              <a:t>El método BIR-ME es una técnica modal avanzada de onda completa para el análisis electromagnético preciso y eficiente de guías de onda y cavidades de microondas de forma arbitraria que incluyan obstáculos metálicos y dieléctricos de geometría arbitraria</a:t>
            </a:r>
          </a:p>
          <a:p>
            <a:pPr algn="just">
              <a:buFont typeface="Wingdings" panose="05000000000000000000" pitchFamily="2" charset="2"/>
              <a:buChar char="Ø"/>
            </a:pPr>
            <a:r>
              <a:rPr lang="es-ES" altLang="es-ES" sz="1600" kern="0" dirty="0"/>
              <a:t>Según BIR-ME, dada una cavidad de microondas con un número arbitrario de puertos P conectados a la misma, las corrientes equivalentes medidas en cada puerto, generadas por una fuente interna de corriente dentro de la cavidad, se expresan como</a:t>
            </a:r>
            <a:endParaRPr lang="en-GB" altLang="es-ES" sz="2000" kern="0" dirty="0"/>
          </a:p>
          <a:p>
            <a:pPr algn="just"/>
            <a:endParaRPr lang="es-ES_tradnl" altLang="es-ES" sz="2000" kern="0" dirty="0"/>
          </a:p>
        </p:txBody>
      </p:sp>
      <mc:AlternateContent xmlns:mc="http://schemas.openxmlformats.org/markup-compatibility/2006" xmlns:a14="http://schemas.microsoft.com/office/drawing/2010/main">
        <mc:Choice Requires="a14">
          <p:sp>
            <p:nvSpPr>
              <p:cNvPr id="26" name="CuadroTexto 25">
                <a:extLst>
                  <a:ext uri="{FF2B5EF4-FFF2-40B4-BE49-F238E27FC236}">
                    <a16:creationId xmlns:a16="http://schemas.microsoft.com/office/drawing/2014/main" id="{01EE4E9C-0774-4917-AF9C-65A8FB62546E}"/>
                  </a:ext>
                </a:extLst>
              </p:cNvPr>
              <p:cNvSpPr txBox="1"/>
              <p:nvPr/>
            </p:nvSpPr>
            <p:spPr>
              <a:xfrm>
                <a:off x="1030939" y="2366331"/>
                <a:ext cx="7510866" cy="85606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s-ES" sz="1600" i="1" smtClean="0">
                              <a:solidFill>
                                <a:schemeClr val="tx1"/>
                              </a:solidFill>
                              <a:latin typeface="Cambria Math" panose="02040503050406030204" pitchFamily="18" charset="0"/>
                            </a:rPr>
                          </m:ctrlPr>
                        </m:sSubSupPr>
                        <m:e>
                          <m:r>
                            <a:rPr lang="es-ES" sz="1600" i="1">
                              <a:solidFill>
                                <a:schemeClr val="tx1"/>
                              </a:solidFill>
                              <a:latin typeface="Cambria Math" panose="02040503050406030204" pitchFamily="18" charset="0"/>
                            </a:rPr>
                            <m:t>𝐼</m:t>
                          </m:r>
                        </m:e>
                        <m:sub>
                          <m:r>
                            <a:rPr lang="es-ES" sz="1600" i="1">
                              <a:solidFill>
                                <a:schemeClr val="tx1"/>
                              </a:solidFill>
                              <a:latin typeface="Cambria Math" panose="02040503050406030204" pitchFamily="18" charset="0"/>
                            </a:rPr>
                            <m:t>𝑙</m:t>
                          </m:r>
                        </m:sub>
                        <m:sup>
                          <m:r>
                            <a:rPr lang="es-ES" sz="1600" i="1">
                              <a:solidFill>
                                <a:schemeClr val="tx1"/>
                              </a:solidFill>
                              <a:latin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𝜇</m:t>
                          </m:r>
                          <m:r>
                            <a:rPr lang="es-ES" sz="1600" i="1">
                              <a:solidFill>
                                <a:schemeClr val="tx1"/>
                              </a:solidFill>
                              <a:latin typeface="Cambria Math" panose="02040503050406030204" pitchFamily="18" charset="0"/>
                            </a:rPr>
                            <m:t>)</m:t>
                          </m:r>
                        </m:sup>
                      </m:sSubSup>
                      <m:r>
                        <a:rPr lang="es-ES" sz="1600" b="0" i="1" smtClean="0">
                          <a:solidFill>
                            <a:schemeClr val="tx1"/>
                          </a:solidFill>
                          <a:latin typeface="Cambria Math" panose="02040503050406030204" pitchFamily="18" charset="0"/>
                        </a:rPr>
                        <m:t>=</m:t>
                      </m:r>
                      <m:nary>
                        <m:naryPr>
                          <m:chr m:val="∑"/>
                          <m:ctrlPr>
                            <a:rPr lang="es-ES" sz="1600" b="0" i="1" smtClean="0">
                              <a:solidFill>
                                <a:schemeClr val="tx1"/>
                              </a:solidFill>
                              <a:latin typeface="Cambria Math" panose="02040503050406030204" pitchFamily="18" charset="0"/>
                            </a:rPr>
                          </m:ctrlPr>
                        </m:naryPr>
                        <m:sub>
                          <m:r>
                            <m:rPr>
                              <m:brk m:alnAt="23"/>
                            </m:rPr>
                            <a:rPr lang="es-ES" sz="1600" b="0" i="1" smtClean="0">
                              <a:solidFill>
                                <a:schemeClr val="tx1"/>
                              </a:solidFill>
                              <a:latin typeface="Cambria Math" panose="02040503050406030204" pitchFamily="18" charset="0"/>
                              <a:ea typeface="Cambria Math" panose="02040503050406030204" pitchFamily="18" charset="0"/>
                            </a:rPr>
                            <m:t>𝜈</m:t>
                          </m:r>
                          <m:r>
                            <a:rPr lang="es-ES" sz="1600" b="0" i="1" smtClean="0">
                              <a:solidFill>
                                <a:schemeClr val="tx1"/>
                              </a:solidFill>
                              <a:latin typeface="Cambria Math" panose="02040503050406030204" pitchFamily="18" charset="0"/>
                              <a:ea typeface="Cambria Math" panose="02040503050406030204" pitchFamily="18" charset="0"/>
                            </a:rPr>
                            <m:t>=1</m:t>
                          </m:r>
                        </m:sub>
                        <m:sup>
                          <m:r>
                            <a:rPr lang="es-ES" sz="1600" b="0" i="1" smtClean="0">
                              <a:solidFill>
                                <a:schemeClr val="tx1"/>
                              </a:solidFill>
                              <a:latin typeface="Cambria Math" panose="02040503050406030204" pitchFamily="18" charset="0"/>
                            </a:rPr>
                            <m:t>𝑃</m:t>
                          </m:r>
                        </m:sup>
                        <m:e>
                          <m:nary>
                            <m:naryPr>
                              <m:chr m:val="∑"/>
                              <m:ctrlPr>
                                <a:rPr lang="es-ES" sz="1600" b="0" i="1" smtClean="0">
                                  <a:solidFill>
                                    <a:schemeClr val="tx1"/>
                                  </a:solidFill>
                                  <a:latin typeface="Cambria Math" panose="02040503050406030204" pitchFamily="18" charset="0"/>
                                </a:rPr>
                              </m:ctrlPr>
                            </m:naryPr>
                            <m:sub>
                              <m:r>
                                <m:rPr>
                                  <m:brk m:alnAt="23"/>
                                </m:rPr>
                                <a:rPr lang="es-ES" sz="1600" b="0" i="1" smtClean="0">
                                  <a:solidFill>
                                    <a:schemeClr val="tx1"/>
                                  </a:solidFill>
                                  <a:latin typeface="Cambria Math" panose="02040503050406030204" pitchFamily="18" charset="0"/>
                                </a:rPr>
                                <m:t>𝑛</m:t>
                              </m:r>
                              <m:r>
                                <a:rPr lang="es-ES" sz="1600" b="0" i="1" smtClean="0">
                                  <a:solidFill>
                                    <a:schemeClr val="tx1"/>
                                  </a:solidFill>
                                  <a:latin typeface="Cambria Math" panose="02040503050406030204" pitchFamily="18" charset="0"/>
                                </a:rPr>
                                <m:t>=1</m:t>
                              </m:r>
                            </m:sub>
                            <m:sup>
                              <m:sSub>
                                <m:sSubPr>
                                  <m:ctrlPr>
                                    <a:rPr lang="es-ES" sz="1600" b="0" i="1" smtClean="0">
                                      <a:solidFill>
                                        <a:schemeClr val="tx1"/>
                                      </a:solidFill>
                                      <a:latin typeface="Cambria Math" panose="02040503050406030204" pitchFamily="18" charset="0"/>
                                    </a:rPr>
                                  </m:ctrlPr>
                                </m:sSubPr>
                                <m:e>
                                  <m:r>
                                    <a:rPr lang="es-ES" sz="1600" b="0" i="1" smtClean="0">
                                      <a:solidFill>
                                        <a:schemeClr val="tx1"/>
                                      </a:solidFill>
                                      <a:latin typeface="Cambria Math" panose="02040503050406030204" pitchFamily="18" charset="0"/>
                                    </a:rPr>
                                    <m:t>𝑁</m:t>
                                  </m:r>
                                </m:e>
                                <m:sub>
                                  <m:r>
                                    <a:rPr lang="es-ES" sz="1600" b="0" i="1" smtClean="0">
                                      <a:solidFill>
                                        <a:schemeClr val="tx1"/>
                                      </a:solidFill>
                                      <a:latin typeface="Cambria Math" panose="02040503050406030204" pitchFamily="18" charset="0"/>
                                      <a:ea typeface="Cambria Math" panose="02040503050406030204" pitchFamily="18" charset="0"/>
                                    </a:rPr>
                                    <m:t>𝜈</m:t>
                                  </m:r>
                                </m:sub>
                              </m:sSub>
                            </m:sup>
                            <m:e>
                              <m:sSubSup>
                                <m:sSubSupPr>
                                  <m:ctrlPr>
                                    <a:rPr lang="es-ES" sz="1600" i="1" smtClean="0">
                                      <a:solidFill>
                                        <a:schemeClr val="tx1"/>
                                      </a:solidFill>
                                      <a:latin typeface="Cambria Math" panose="02040503050406030204" pitchFamily="18" charset="0"/>
                                    </a:rPr>
                                  </m:ctrlPr>
                                </m:sSubSupPr>
                                <m:e>
                                  <m:r>
                                    <a:rPr lang="es-ES" sz="1600" b="0" i="1" smtClean="0">
                                      <a:solidFill>
                                        <a:schemeClr val="tx1"/>
                                      </a:solidFill>
                                      <a:latin typeface="Cambria Math" panose="02040503050406030204" pitchFamily="18" charset="0"/>
                                    </a:rPr>
                                    <m:t>𝑌</m:t>
                                  </m:r>
                                </m:e>
                                <m:sub>
                                  <m:r>
                                    <a:rPr lang="es-ES" sz="1600" i="1">
                                      <a:solidFill>
                                        <a:schemeClr val="tx1"/>
                                      </a:solidFill>
                                      <a:latin typeface="Cambria Math" panose="02040503050406030204" pitchFamily="18" charset="0"/>
                                    </a:rPr>
                                    <m:t>𝑙𝑛</m:t>
                                  </m:r>
                                </m:sub>
                                <m:sup>
                                  <m:r>
                                    <a:rPr lang="es-ES" sz="1600" i="1">
                                      <a:solidFill>
                                        <a:schemeClr val="tx1"/>
                                      </a:solidFill>
                                      <a:latin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𝜇</m:t>
                                  </m:r>
                                  <m:r>
                                    <a:rPr lang="es-ES" sz="1600" i="1">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𝜈</m:t>
                                  </m:r>
                                  <m:r>
                                    <a:rPr lang="es-ES" sz="1600" i="1">
                                      <a:solidFill>
                                        <a:schemeClr val="tx1"/>
                                      </a:solidFill>
                                      <a:latin typeface="Cambria Math" panose="02040503050406030204" pitchFamily="18" charset="0"/>
                                    </a:rPr>
                                    <m:t>)</m:t>
                                  </m:r>
                                </m:sup>
                              </m:sSubSup>
                              <m:sSubSup>
                                <m:sSubSupPr>
                                  <m:ctrlPr>
                                    <a:rPr lang="es-ES" sz="1600" i="1" smtClean="0">
                                      <a:solidFill>
                                        <a:schemeClr val="tx1"/>
                                      </a:solidFill>
                                      <a:latin typeface="Cambria Math" panose="02040503050406030204" pitchFamily="18" charset="0"/>
                                    </a:rPr>
                                  </m:ctrlPr>
                                </m:sSubSupPr>
                                <m:e>
                                  <m:r>
                                    <a:rPr lang="es-ES" sz="1600" b="0" i="1" smtClean="0">
                                      <a:solidFill>
                                        <a:schemeClr val="tx1"/>
                                      </a:solidFill>
                                      <a:latin typeface="Cambria Math" panose="02040503050406030204" pitchFamily="18" charset="0"/>
                                    </a:rPr>
                                    <m:t>𝑉</m:t>
                                  </m:r>
                                </m:e>
                                <m:sub>
                                  <m:r>
                                    <a:rPr lang="es-ES" sz="1600" i="1">
                                      <a:solidFill>
                                        <a:schemeClr val="tx1"/>
                                      </a:solidFill>
                                      <a:latin typeface="Cambria Math" panose="02040503050406030204" pitchFamily="18" charset="0"/>
                                    </a:rPr>
                                    <m:t>𝑛</m:t>
                                  </m:r>
                                </m:sub>
                                <m:sup>
                                  <m:r>
                                    <a:rPr lang="es-ES" sz="1600" i="1">
                                      <a:solidFill>
                                        <a:schemeClr val="tx1"/>
                                      </a:solidFill>
                                      <a:latin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𝜈</m:t>
                                  </m:r>
                                  <m:r>
                                    <a:rPr lang="es-ES" sz="1600" i="1">
                                      <a:solidFill>
                                        <a:schemeClr val="tx1"/>
                                      </a:solidFill>
                                      <a:latin typeface="Cambria Math" panose="02040503050406030204" pitchFamily="18" charset="0"/>
                                    </a:rPr>
                                    <m:t>)</m:t>
                                  </m:r>
                                </m:sup>
                              </m:sSubSup>
                            </m:e>
                          </m:nary>
                          <m:r>
                            <a:rPr lang="es-ES" sz="1600" b="0" i="1" smtClean="0">
                              <a:solidFill>
                                <a:schemeClr val="tx1"/>
                              </a:solidFill>
                              <a:latin typeface="Cambria Math" panose="02040503050406030204" pitchFamily="18" charset="0"/>
                            </a:rPr>
                            <m:t>+</m:t>
                          </m:r>
                          <m:nary>
                            <m:naryPr>
                              <m:chr m:val="∑"/>
                              <m:ctrlPr>
                                <a:rPr lang="es-ES" sz="1600" i="1">
                                  <a:solidFill>
                                    <a:schemeClr val="tx1"/>
                                  </a:solidFill>
                                  <a:latin typeface="Cambria Math" panose="02040503050406030204" pitchFamily="18" charset="0"/>
                                </a:rPr>
                              </m:ctrlPr>
                            </m:naryPr>
                            <m:sub>
                              <m:r>
                                <a:rPr lang="es-ES" sz="1600" b="0" i="1" smtClean="0">
                                  <a:solidFill>
                                    <a:schemeClr val="tx1"/>
                                  </a:solidFill>
                                  <a:latin typeface="Cambria Math" panose="02040503050406030204" pitchFamily="18" charset="0"/>
                                </a:rPr>
                                <m:t>𝑚</m:t>
                              </m:r>
                              <m:r>
                                <a:rPr lang="es-ES" sz="1600" i="1">
                                  <a:solidFill>
                                    <a:schemeClr val="tx1"/>
                                  </a:solidFill>
                                  <a:latin typeface="Cambria Math" panose="02040503050406030204" pitchFamily="18" charset="0"/>
                                </a:rPr>
                                <m:t>=1</m:t>
                              </m:r>
                            </m:sub>
                            <m:sup>
                              <m:r>
                                <a:rPr lang="es-ES" sz="1600" b="0" i="1" smtClean="0">
                                  <a:solidFill>
                                    <a:schemeClr val="tx1"/>
                                  </a:solidFill>
                                  <a:latin typeface="Cambria Math" panose="02040503050406030204" pitchFamily="18" charset="0"/>
                                </a:rPr>
                                <m:t>𝑀</m:t>
                              </m:r>
                            </m:sup>
                            <m:e>
                              <m:sSubSup>
                                <m:sSubSupPr>
                                  <m:ctrlPr>
                                    <a:rPr lang="es-ES" sz="1600" i="1">
                                      <a:solidFill>
                                        <a:schemeClr val="tx1"/>
                                      </a:solidFill>
                                      <a:latin typeface="Cambria Math" panose="02040503050406030204" pitchFamily="18" charset="0"/>
                                    </a:rPr>
                                  </m:ctrlPr>
                                </m:sSubSupPr>
                                <m:e>
                                  <m:r>
                                    <a:rPr lang="es-ES" sz="1600" b="0" i="1" smtClean="0">
                                      <a:solidFill>
                                        <a:schemeClr val="tx1"/>
                                      </a:solidFill>
                                      <a:latin typeface="Cambria Math" panose="02040503050406030204" pitchFamily="18" charset="0"/>
                                    </a:rPr>
                                    <m:t>𝐹</m:t>
                                  </m:r>
                                </m:e>
                                <m:sub>
                                  <m:r>
                                    <a:rPr lang="es-ES" sz="1600" b="0" i="1" smtClean="0">
                                      <a:solidFill>
                                        <a:schemeClr val="tx1"/>
                                      </a:solidFill>
                                      <a:latin typeface="Cambria Math" panose="02040503050406030204" pitchFamily="18" charset="0"/>
                                    </a:rPr>
                                    <m:t>𝑚𝑙</m:t>
                                  </m:r>
                                </m:sub>
                                <m:sup>
                                  <m:r>
                                    <a:rPr lang="es-ES" sz="1600" i="1">
                                      <a:solidFill>
                                        <a:schemeClr val="tx1"/>
                                      </a:solidFill>
                                      <a:latin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𝜇</m:t>
                                  </m:r>
                                  <m:r>
                                    <a:rPr lang="es-ES" sz="1600" i="1">
                                      <a:solidFill>
                                        <a:schemeClr val="tx1"/>
                                      </a:solidFill>
                                      <a:latin typeface="Cambria Math" panose="02040503050406030204" pitchFamily="18" charset="0"/>
                                    </a:rPr>
                                    <m:t>)</m:t>
                                  </m:r>
                                </m:sup>
                              </m:sSubSup>
                              <m:f>
                                <m:fPr>
                                  <m:ctrlPr>
                                    <a:rPr lang="es-ES" sz="1600" i="1" smtClean="0">
                                      <a:solidFill>
                                        <a:schemeClr val="tx1"/>
                                      </a:solidFill>
                                      <a:latin typeface="Cambria Math" panose="02040503050406030204" pitchFamily="18" charset="0"/>
                                    </a:rPr>
                                  </m:ctrlPr>
                                </m:fPr>
                                <m:num>
                                  <m:sSub>
                                    <m:sSubPr>
                                      <m:ctrlPr>
                                        <a:rPr lang="es-ES" sz="1600" i="1" smtClean="0">
                                          <a:solidFill>
                                            <a:schemeClr val="tx1"/>
                                          </a:solidFill>
                                          <a:latin typeface="Cambria Math" panose="02040503050406030204" pitchFamily="18" charset="0"/>
                                        </a:rPr>
                                      </m:ctrlPr>
                                    </m:sSubPr>
                                    <m:e>
                                      <m:r>
                                        <a:rPr lang="es-ES" sz="1600" b="0" i="1" smtClean="0">
                                          <a:solidFill>
                                            <a:schemeClr val="tx1"/>
                                          </a:solidFill>
                                          <a:latin typeface="Cambria Math" panose="02040503050406030204" pitchFamily="18" charset="0"/>
                                        </a:rPr>
                                        <m:t>𝑘</m:t>
                                      </m:r>
                                    </m:e>
                                    <m:sub>
                                      <m:r>
                                        <a:rPr lang="es-ES" sz="1600" b="0" i="1" smtClean="0">
                                          <a:solidFill>
                                            <a:schemeClr val="tx1"/>
                                          </a:solidFill>
                                          <a:latin typeface="Cambria Math" panose="02040503050406030204" pitchFamily="18" charset="0"/>
                                        </a:rPr>
                                        <m:t>𝑚</m:t>
                                      </m:r>
                                    </m:sub>
                                  </m:sSub>
                                </m:num>
                                <m:den>
                                  <m:sSubSup>
                                    <m:sSubSupPr>
                                      <m:ctrlPr>
                                        <a:rPr lang="es-ES" sz="1600" i="1" smtClean="0">
                                          <a:solidFill>
                                            <a:schemeClr val="tx1"/>
                                          </a:solidFill>
                                          <a:latin typeface="Cambria Math" panose="02040503050406030204" pitchFamily="18" charset="0"/>
                                        </a:rPr>
                                      </m:ctrlPr>
                                    </m:sSubSupPr>
                                    <m:e>
                                      <m:r>
                                        <a:rPr lang="es-ES" sz="1600" b="0" i="1" smtClean="0">
                                          <a:solidFill>
                                            <a:schemeClr val="tx1"/>
                                          </a:solidFill>
                                          <a:latin typeface="Cambria Math" panose="02040503050406030204" pitchFamily="18" charset="0"/>
                                        </a:rPr>
                                        <m:t>𝑘</m:t>
                                      </m:r>
                                    </m:e>
                                    <m:sub>
                                      <m:r>
                                        <a:rPr lang="es-ES" sz="1600" b="0" i="1" smtClean="0">
                                          <a:solidFill>
                                            <a:schemeClr val="tx1"/>
                                          </a:solidFill>
                                          <a:latin typeface="Cambria Math" panose="02040503050406030204" pitchFamily="18" charset="0"/>
                                        </a:rPr>
                                        <m:t>𝑚</m:t>
                                      </m:r>
                                    </m:sub>
                                    <m:sup>
                                      <m:r>
                                        <a:rPr lang="es-ES" sz="1600" b="0" i="1" smtClean="0">
                                          <a:solidFill>
                                            <a:schemeClr val="tx1"/>
                                          </a:solidFill>
                                          <a:latin typeface="Cambria Math" panose="02040503050406030204" pitchFamily="18" charset="0"/>
                                        </a:rPr>
                                        <m:t>2</m:t>
                                      </m:r>
                                    </m:sup>
                                  </m:sSubSup>
                                  <m:r>
                                    <a:rPr lang="es-ES" sz="1600" b="0" i="1" smtClean="0">
                                      <a:solidFill>
                                        <a:schemeClr val="tx1"/>
                                      </a:solidFill>
                                      <a:latin typeface="Cambria Math" panose="02040503050406030204" pitchFamily="18" charset="0"/>
                                    </a:rPr>
                                    <m:t>−</m:t>
                                  </m:r>
                                  <m:sSup>
                                    <m:sSupPr>
                                      <m:ctrlPr>
                                        <a:rPr lang="es-ES" sz="1600" b="0" i="1" smtClean="0">
                                          <a:solidFill>
                                            <a:schemeClr val="tx1"/>
                                          </a:solidFill>
                                          <a:latin typeface="Cambria Math" panose="02040503050406030204" pitchFamily="18" charset="0"/>
                                        </a:rPr>
                                      </m:ctrlPr>
                                    </m:sSupPr>
                                    <m:e>
                                      <m:r>
                                        <a:rPr lang="es-ES" sz="1600" b="0" i="1" smtClean="0">
                                          <a:solidFill>
                                            <a:schemeClr val="tx1"/>
                                          </a:solidFill>
                                          <a:latin typeface="Cambria Math" panose="02040503050406030204" pitchFamily="18" charset="0"/>
                                        </a:rPr>
                                        <m:t>𝑘</m:t>
                                      </m:r>
                                    </m:e>
                                    <m:sup>
                                      <m:r>
                                        <a:rPr lang="es-ES" sz="1600" b="0" i="1" smtClean="0">
                                          <a:solidFill>
                                            <a:schemeClr val="tx1"/>
                                          </a:solidFill>
                                          <a:latin typeface="Cambria Math" panose="02040503050406030204" pitchFamily="18" charset="0"/>
                                        </a:rPr>
                                        <m:t>2</m:t>
                                      </m:r>
                                    </m:sup>
                                  </m:sSup>
                                </m:den>
                              </m:f>
                              <m:nary>
                                <m:naryPr>
                                  <m:limLoc m:val="undOvr"/>
                                  <m:ctrlPr>
                                    <a:rPr lang="es-ES" sz="1600" i="1" smtClean="0">
                                      <a:solidFill>
                                        <a:schemeClr val="tx1"/>
                                      </a:solidFill>
                                      <a:latin typeface="Cambria Math" panose="02040503050406030204" pitchFamily="18" charset="0"/>
                                    </a:rPr>
                                  </m:ctrlPr>
                                </m:naryPr>
                                <m:sub>
                                  <m:r>
                                    <m:rPr>
                                      <m:brk m:alnAt="24"/>
                                    </m:rPr>
                                    <a:rPr lang="es-ES" sz="1600" b="0" i="1" smtClean="0">
                                      <a:solidFill>
                                        <a:schemeClr val="tx1"/>
                                      </a:solidFill>
                                      <a:latin typeface="Cambria Math" panose="02040503050406030204" pitchFamily="18" charset="0"/>
                                    </a:rPr>
                                    <m:t>𝑉</m:t>
                                  </m:r>
                                </m:sub>
                                <m:sup/>
                                <m:e>
                                  <m:sSub>
                                    <m:sSubPr>
                                      <m:ctrlPr>
                                        <a:rPr lang="es-ES" sz="1600" i="1" smtClean="0">
                                          <a:solidFill>
                                            <a:schemeClr val="tx1"/>
                                          </a:solidFill>
                                          <a:latin typeface="Cambria Math" panose="02040503050406030204" pitchFamily="18" charset="0"/>
                                        </a:rPr>
                                      </m:ctrlPr>
                                    </m:sSubPr>
                                    <m:e>
                                      <m:acc>
                                        <m:accPr>
                                          <m:chr m:val="⃗"/>
                                          <m:ctrlPr>
                                            <a:rPr lang="es-ES" sz="1600" i="1" smtClean="0">
                                              <a:solidFill>
                                                <a:schemeClr val="tx1"/>
                                              </a:solidFill>
                                              <a:latin typeface="Cambria Math" panose="02040503050406030204" pitchFamily="18" charset="0"/>
                                            </a:rPr>
                                          </m:ctrlPr>
                                        </m:accPr>
                                        <m:e>
                                          <m:r>
                                            <a:rPr lang="es-ES" sz="1600" b="0" i="1" smtClean="0">
                                              <a:solidFill>
                                                <a:schemeClr val="tx1"/>
                                              </a:solidFill>
                                              <a:latin typeface="Cambria Math" panose="02040503050406030204" pitchFamily="18" charset="0"/>
                                            </a:rPr>
                                            <m:t>𝐸</m:t>
                                          </m:r>
                                        </m:e>
                                      </m:acc>
                                    </m:e>
                                    <m:sub>
                                      <m:r>
                                        <a:rPr lang="es-ES" sz="1600" b="0" i="1" smtClean="0">
                                          <a:solidFill>
                                            <a:schemeClr val="tx1"/>
                                          </a:solidFill>
                                          <a:latin typeface="Cambria Math" panose="02040503050406030204" pitchFamily="18" charset="0"/>
                                        </a:rPr>
                                        <m:t>𝑚</m:t>
                                      </m:r>
                                    </m:sub>
                                  </m:sSub>
                                  <m:d>
                                    <m:dPr>
                                      <m:ctrlPr>
                                        <a:rPr lang="es-ES" sz="1600" i="1" smtClean="0">
                                          <a:solidFill>
                                            <a:schemeClr val="tx1"/>
                                          </a:solidFill>
                                          <a:latin typeface="Cambria Math" panose="02040503050406030204" pitchFamily="18" charset="0"/>
                                        </a:rPr>
                                      </m:ctrlPr>
                                    </m:dPr>
                                    <m:e>
                                      <m:acc>
                                        <m:accPr>
                                          <m:chr m:val="⃗"/>
                                          <m:ctrlPr>
                                            <a:rPr lang="es-ES" sz="1600" i="1" smtClean="0">
                                              <a:solidFill>
                                                <a:schemeClr val="tx1"/>
                                              </a:solidFill>
                                              <a:latin typeface="Cambria Math" panose="02040503050406030204" pitchFamily="18" charset="0"/>
                                            </a:rPr>
                                          </m:ctrlPr>
                                        </m:accPr>
                                        <m:e>
                                          <m:r>
                                            <a:rPr lang="es-ES" sz="1600" b="0" i="1" smtClean="0">
                                              <a:solidFill>
                                                <a:schemeClr val="tx1"/>
                                              </a:solidFill>
                                              <a:latin typeface="Cambria Math" panose="02040503050406030204" pitchFamily="18" charset="0"/>
                                            </a:rPr>
                                            <m:t>𝑟</m:t>
                                          </m:r>
                                        </m:e>
                                      </m:acc>
                                      <m:r>
                                        <a:rPr lang="es-ES" sz="1600" b="0" i="1" smtClean="0">
                                          <a:solidFill>
                                            <a:schemeClr val="tx1"/>
                                          </a:solidFill>
                                          <a:latin typeface="Cambria Math" panose="02040503050406030204" pitchFamily="18" charset="0"/>
                                        </a:rPr>
                                        <m:t>′</m:t>
                                      </m:r>
                                    </m:e>
                                  </m:d>
                                  <m:r>
                                    <a:rPr lang="es-ES" sz="1600" i="1" smtClean="0">
                                      <a:solidFill>
                                        <a:schemeClr val="tx1"/>
                                      </a:solidFill>
                                      <a:latin typeface="Cambria Math" panose="02040503050406030204" pitchFamily="18" charset="0"/>
                                      <a:ea typeface="Cambria Math" panose="02040503050406030204" pitchFamily="18" charset="0"/>
                                    </a:rPr>
                                    <m:t>⋅</m:t>
                                  </m:r>
                                  <m:acc>
                                    <m:accPr>
                                      <m:chr m:val="⃗"/>
                                      <m:ctrlPr>
                                        <a:rPr lang="es-ES" sz="1600" i="1" smtClean="0">
                                          <a:solidFill>
                                            <a:schemeClr val="tx1"/>
                                          </a:solidFill>
                                          <a:latin typeface="Cambria Math" panose="02040503050406030204" pitchFamily="18" charset="0"/>
                                          <a:ea typeface="Cambria Math" panose="02040503050406030204" pitchFamily="18" charset="0"/>
                                        </a:rPr>
                                      </m:ctrlPr>
                                    </m:accPr>
                                    <m:e>
                                      <m:r>
                                        <a:rPr lang="es-ES" sz="1600" b="0" i="1" smtClean="0">
                                          <a:solidFill>
                                            <a:schemeClr val="tx1"/>
                                          </a:solidFill>
                                          <a:latin typeface="Cambria Math" panose="02040503050406030204" pitchFamily="18" charset="0"/>
                                          <a:ea typeface="Cambria Math" panose="02040503050406030204" pitchFamily="18" charset="0"/>
                                        </a:rPr>
                                        <m:t>𝐽</m:t>
                                      </m:r>
                                    </m:e>
                                  </m:acc>
                                  <m:d>
                                    <m:dPr>
                                      <m:ctrlPr>
                                        <a:rPr lang="es-ES" sz="1600" i="1">
                                          <a:solidFill>
                                            <a:schemeClr val="tx1"/>
                                          </a:solidFill>
                                          <a:latin typeface="Cambria Math" panose="02040503050406030204" pitchFamily="18" charset="0"/>
                                        </a:rPr>
                                      </m:ctrlPr>
                                    </m:dPr>
                                    <m:e>
                                      <m:acc>
                                        <m:accPr>
                                          <m:chr m:val="⃗"/>
                                          <m:ctrlPr>
                                            <a:rPr lang="es-ES" sz="1600" i="1">
                                              <a:solidFill>
                                                <a:schemeClr val="tx1"/>
                                              </a:solidFill>
                                              <a:latin typeface="Cambria Math" panose="02040503050406030204" pitchFamily="18" charset="0"/>
                                            </a:rPr>
                                          </m:ctrlPr>
                                        </m:accPr>
                                        <m:e>
                                          <m:r>
                                            <a:rPr lang="es-ES" sz="1600" i="1">
                                              <a:solidFill>
                                                <a:schemeClr val="tx1"/>
                                              </a:solidFill>
                                              <a:latin typeface="Cambria Math" panose="02040503050406030204" pitchFamily="18" charset="0"/>
                                            </a:rPr>
                                            <m:t>𝑟</m:t>
                                          </m:r>
                                        </m:e>
                                      </m:acc>
                                      <m:r>
                                        <a:rPr lang="es-ES" sz="1600" i="1">
                                          <a:solidFill>
                                            <a:schemeClr val="tx1"/>
                                          </a:solidFill>
                                          <a:latin typeface="Cambria Math" panose="02040503050406030204" pitchFamily="18" charset="0"/>
                                        </a:rPr>
                                        <m:t>′</m:t>
                                      </m:r>
                                    </m:e>
                                  </m:d>
                                  <m:r>
                                    <a:rPr lang="es-ES" sz="1600" b="0" i="1" smtClean="0">
                                      <a:solidFill>
                                        <a:schemeClr val="tx1"/>
                                      </a:solidFill>
                                      <a:latin typeface="Cambria Math" panose="02040503050406030204" pitchFamily="18" charset="0"/>
                                    </a:rPr>
                                    <m:t>𝑑𝑉</m:t>
                                  </m:r>
                                  <m:r>
                                    <a:rPr lang="es-ES" sz="1600" b="0" i="1" smtClean="0">
                                      <a:solidFill>
                                        <a:schemeClr val="tx1"/>
                                      </a:solidFill>
                                      <a:latin typeface="Cambria Math" panose="02040503050406030204" pitchFamily="18" charset="0"/>
                                    </a:rPr>
                                    <m:t>′</m:t>
                                  </m:r>
                                </m:e>
                              </m:nary>
                            </m:e>
                          </m:nary>
                        </m:e>
                      </m:nary>
                    </m:oMath>
                  </m:oMathPara>
                </a14:m>
                <a:endParaRPr lang="es-ES" sz="1600" dirty="0"/>
              </a:p>
            </p:txBody>
          </p:sp>
        </mc:Choice>
        <mc:Fallback xmlns="">
          <p:sp>
            <p:nvSpPr>
              <p:cNvPr id="26" name="CuadroTexto 25">
                <a:extLst>
                  <a:ext uri="{FF2B5EF4-FFF2-40B4-BE49-F238E27FC236}">
                    <a16:creationId xmlns:a16="http://schemas.microsoft.com/office/drawing/2014/main" id="{01EE4E9C-0774-4917-AF9C-65A8FB62546E}"/>
                  </a:ext>
                </a:extLst>
              </p:cNvPr>
              <p:cNvSpPr txBox="1">
                <a:spLocks noRot="1" noChangeAspect="1" noMove="1" noResize="1" noEditPoints="1" noAdjustHandles="1" noChangeArrowheads="1" noChangeShapeType="1" noTextEdit="1"/>
              </p:cNvSpPr>
              <p:nvPr/>
            </p:nvSpPr>
            <p:spPr>
              <a:xfrm>
                <a:off x="1030939" y="2366331"/>
                <a:ext cx="7510866" cy="856068"/>
              </a:xfrm>
              <a:prstGeom prst="rect">
                <a:avLst/>
              </a:prstGeom>
              <a:blipFill>
                <a:blip r:embed="rId2"/>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7" name="CuadroTexto 26">
                <a:extLst>
                  <a:ext uri="{FF2B5EF4-FFF2-40B4-BE49-F238E27FC236}">
                    <a16:creationId xmlns:a16="http://schemas.microsoft.com/office/drawing/2014/main" id="{C72FBA5B-5AAA-4661-8FCB-9D483D47BFAA}"/>
                  </a:ext>
                </a:extLst>
              </p:cNvPr>
              <p:cNvSpPr txBox="1"/>
              <p:nvPr/>
            </p:nvSpPr>
            <p:spPr>
              <a:xfrm>
                <a:off x="0" y="3253333"/>
                <a:ext cx="3755433" cy="78463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s-ES" sz="1600" i="1">
                              <a:solidFill>
                                <a:schemeClr val="tx1"/>
                              </a:solidFill>
                              <a:latin typeface="Cambria Math" panose="02040503050406030204" pitchFamily="18" charset="0"/>
                            </a:rPr>
                          </m:ctrlPr>
                        </m:sSupPr>
                        <m:e>
                          <m:sSubSup>
                            <m:sSubSupPr>
                              <m:ctrlPr>
                                <a:rPr lang="es-ES" sz="1600" i="1">
                                  <a:solidFill>
                                    <a:schemeClr val="tx1"/>
                                  </a:solidFill>
                                  <a:latin typeface="Cambria Math" panose="02040503050406030204" pitchFamily="18" charset="0"/>
                                </a:rPr>
                              </m:ctrlPr>
                            </m:sSubSupPr>
                            <m:e>
                              <m:r>
                                <a:rPr lang="es-ES" sz="1600" i="1">
                                  <a:solidFill>
                                    <a:schemeClr val="tx1"/>
                                  </a:solidFill>
                                  <a:latin typeface="Cambria Math" panose="02040503050406030204" pitchFamily="18" charset="0"/>
                                </a:rPr>
                                <m:t>𝐼</m:t>
                              </m:r>
                            </m:e>
                            <m:sub>
                              <m:r>
                                <a:rPr lang="es-ES" sz="1600" i="1">
                                  <a:solidFill>
                                    <a:schemeClr val="tx1"/>
                                  </a:solidFill>
                                  <a:latin typeface="Cambria Math" panose="02040503050406030204" pitchFamily="18" charset="0"/>
                                </a:rPr>
                                <m:t>𝑙</m:t>
                              </m:r>
                            </m:sub>
                            <m:sup>
                              <m:r>
                                <a:rPr lang="es-ES" sz="1600" i="1">
                                  <a:solidFill>
                                    <a:schemeClr val="tx1"/>
                                  </a:solidFill>
                                  <a:latin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𝜇</m:t>
                              </m:r>
                              <m:r>
                                <a:rPr lang="es-ES" sz="1600" i="1">
                                  <a:solidFill>
                                    <a:schemeClr val="tx1"/>
                                  </a:solidFill>
                                  <a:latin typeface="Cambria Math" panose="02040503050406030204" pitchFamily="18" charset="0"/>
                                </a:rPr>
                                <m:t>)</m:t>
                              </m:r>
                            </m:sup>
                          </m:sSubSup>
                        </m:e>
                        <m:sup>
                          <m:r>
                            <a:rPr lang="es-ES" sz="1600" i="1">
                              <a:solidFill>
                                <a:schemeClr val="tx1"/>
                              </a:solidFill>
                              <a:latin typeface="Cambria Math" panose="02040503050406030204" pitchFamily="18" charset="0"/>
                            </a:rPr>
                            <m:t>′</m:t>
                          </m:r>
                        </m:sup>
                      </m:sSup>
                      <m:r>
                        <a:rPr lang="es-ES" sz="1600" i="1">
                          <a:solidFill>
                            <a:schemeClr val="tx1"/>
                          </a:solidFill>
                          <a:latin typeface="Cambria Math" panose="02040503050406030204" pitchFamily="18" charset="0"/>
                          <a:ea typeface="Cambria Math" panose="02040503050406030204" pitchFamily="18" charset="0"/>
                        </a:rPr>
                        <m:t>≡</m:t>
                      </m:r>
                      <m:nary>
                        <m:naryPr>
                          <m:chr m:val="∑"/>
                          <m:ctrlPr>
                            <a:rPr lang="es-ES" sz="1600" b="0" i="1" smtClean="0">
                              <a:solidFill>
                                <a:schemeClr val="tx1"/>
                              </a:solidFill>
                              <a:latin typeface="Cambria Math" panose="02040503050406030204" pitchFamily="18" charset="0"/>
                            </a:rPr>
                          </m:ctrlPr>
                        </m:naryPr>
                        <m:sub>
                          <m:r>
                            <m:rPr>
                              <m:brk m:alnAt="23"/>
                            </m:rPr>
                            <a:rPr lang="es-ES" sz="1600" b="0" i="1" smtClean="0">
                              <a:solidFill>
                                <a:schemeClr val="tx1"/>
                              </a:solidFill>
                              <a:latin typeface="Cambria Math" panose="02040503050406030204" pitchFamily="18" charset="0"/>
                              <a:ea typeface="Cambria Math" panose="02040503050406030204" pitchFamily="18" charset="0"/>
                            </a:rPr>
                            <m:t>𝜈</m:t>
                          </m:r>
                          <m:r>
                            <a:rPr lang="es-ES" sz="1600" b="0" i="1" smtClean="0">
                              <a:solidFill>
                                <a:schemeClr val="tx1"/>
                              </a:solidFill>
                              <a:latin typeface="Cambria Math" panose="02040503050406030204" pitchFamily="18" charset="0"/>
                              <a:ea typeface="Cambria Math" panose="02040503050406030204" pitchFamily="18" charset="0"/>
                            </a:rPr>
                            <m:t>=1</m:t>
                          </m:r>
                        </m:sub>
                        <m:sup>
                          <m:r>
                            <a:rPr lang="es-ES" sz="1600" b="0" i="1" smtClean="0">
                              <a:solidFill>
                                <a:schemeClr val="tx1"/>
                              </a:solidFill>
                              <a:latin typeface="Cambria Math" panose="02040503050406030204" pitchFamily="18" charset="0"/>
                            </a:rPr>
                            <m:t>𝑃</m:t>
                          </m:r>
                        </m:sup>
                        <m:e>
                          <m:nary>
                            <m:naryPr>
                              <m:chr m:val="∑"/>
                              <m:ctrlPr>
                                <a:rPr lang="es-ES" sz="1600" b="0" i="1" smtClean="0">
                                  <a:solidFill>
                                    <a:schemeClr val="tx1"/>
                                  </a:solidFill>
                                  <a:latin typeface="Cambria Math" panose="02040503050406030204" pitchFamily="18" charset="0"/>
                                </a:rPr>
                              </m:ctrlPr>
                            </m:naryPr>
                            <m:sub>
                              <m:r>
                                <m:rPr>
                                  <m:brk m:alnAt="23"/>
                                </m:rPr>
                                <a:rPr lang="es-ES" sz="1600" b="0" i="1" smtClean="0">
                                  <a:solidFill>
                                    <a:schemeClr val="tx1"/>
                                  </a:solidFill>
                                  <a:latin typeface="Cambria Math" panose="02040503050406030204" pitchFamily="18" charset="0"/>
                                </a:rPr>
                                <m:t>𝑛</m:t>
                              </m:r>
                              <m:r>
                                <a:rPr lang="es-ES" sz="1600" b="0" i="1" smtClean="0">
                                  <a:solidFill>
                                    <a:schemeClr val="tx1"/>
                                  </a:solidFill>
                                  <a:latin typeface="Cambria Math" panose="02040503050406030204" pitchFamily="18" charset="0"/>
                                </a:rPr>
                                <m:t>=1</m:t>
                              </m:r>
                            </m:sub>
                            <m:sup>
                              <m:sSub>
                                <m:sSubPr>
                                  <m:ctrlPr>
                                    <a:rPr lang="es-ES" sz="1600" b="0" i="1" smtClean="0">
                                      <a:solidFill>
                                        <a:schemeClr val="tx1"/>
                                      </a:solidFill>
                                      <a:latin typeface="Cambria Math" panose="02040503050406030204" pitchFamily="18" charset="0"/>
                                    </a:rPr>
                                  </m:ctrlPr>
                                </m:sSubPr>
                                <m:e>
                                  <m:r>
                                    <a:rPr lang="es-ES" sz="1600" b="0" i="1" smtClean="0">
                                      <a:solidFill>
                                        <a:schemeClr val="tx1"/>
                                      </a:solidFill>
                                      <a:latin typeface="Cambria Math" panose="02040503050406030204" pitchFamily="18" charset="0"/>
                                    </a:rPr>
                                    <m:t>𝑁</m:t>
                                  </m:r>
                                </m:e>
                                <m:sub>
                                  <m:r>
                                    <a:rPr lang="es-ES" sz="1600" b="0" i="1" smtClean="0">
                                      <a:solidFill>
                                        <a:schemeClr val="tx1"/>
                                      </a:solidFill>
                                      <a:latin typeface="Cambria Math" panose="02040503050406030204" pitchFamily="18" charset="0"/>
                                      <a:ea typeface="Cambria Math" panose="02040503050406030204" pitchFamily="18" charset="0"/>
                                    </a:rPr>
                                    <m:t>𝜈</m:t>
                                  </m:r>
                                </m:sub>
                              </m:sSub>
                            </m:sup>
                            <m:e>
                              <m:sSubSup>
                                <m:sSubSupPr>
                                  <m:ctrlPr>
                                    <a:rPr lang="es-ES" sz="1600" i="1" smtClean="0">
                                      <a:solidFill>
                                        <a:schemeClr val="tx1"/>
                                      </a:solidFill>
                                      <a:latin typeface="Cambria Math" panose="02040503050406030204" pitchFamily="18" charset="0"/>
                                    </a:rPr>
                                  </m:ctrlPr>
                                </m:sSubSupPr>
                                <m:e>
                                  <m:r>
                                    <a:rPr lang="es-ES" sz="1600" b="0" i="1" smtClean="0">
                                      <a:solidFill>
                                        <a:schemeClr val="tx1"/>
                                      </a:solidFill>
                                      <a:latin typeface="Cambria Math" panose="02040503050406030204" pitchFamily="18" charset="0"/>
                                    </a:rPr>
                                    <m:t>𝑌</m:t>
                                  </m:r>
                                </m:e>
                                <m:sub>
                                  <m:r>
                                    <a:rPr lang="es-ES" sz="1600" i="1">
                                      <a:solidFill>
                                        <a:schemeClr val="tx1"/>
                                      </a:solidFill>
                                      <a:latin typeface="Cambria Math" panose="02040503050406030204" pitchFamily="18" charset="0"/>
                                    </a:rPr>
                                    <m:t>𝑙𝑛</m:t>
                                  </m:r>
                                </m:sub>
                                <m:sup>
                                  <m:r>
                                    <a:rPr lang="es-ES" sz="1600" i="1">
                                      <a:solidFill>
                                        <a:schemeClr val="tx1"/>
                                      </a:solidFill>
                                      <a:latin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𝜇</m:t>
                                  </m:r>
                                  <m:r>
                                    <a:rPr lang="es-ES" sz="1600" i="1">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𝜈</m:t>
                                  </m:r>
                                  <m:r>
                                    <a:rPr lang="es-ES" sz="1600" i="1">
                                      <a:solidFill>
                                        <a:schemeClr val="tx1"/>
                                      </a:solidFill>
                                      <a:latin typeface="Cambria Math" panose="02040503050406030204" pitchFamily="18" charset="0"/>
                                    </a:rPr>
                                    <m:t>)</m:t>
                                  </m:r>
                                </m:sup>
                              </m:sSubSup>
                              <m:sSubSup>
                                <m:sSubSupPr>
                                  <m:ctrlPr>
                                    <a:rPr lang="es-ES" sz="1600" i="1" smtClean="0">
                                      <a:solidFill>
                                        <a:schemeClr val="tx1"/>
                                      </a:solidFill>
                                      <a:latin typeface="Cambria Math" panose="02040503050406030204" pitchFamily="18" charset="0"/>
                                    </a:rPr>
                                  </m:ctrlPr>
                                </m:sSubSupPr>
                                <m:e>
                                  <m:r>
                                    <a:rPr lang="es-ES" sz="1600" b="0" i="1" smtClean="0">
                                      <a:solidFill>
                                        <a:schemeClr val="tx1"/>
                                      </a:solidFill>
                                      <a:latin typeface="Cambria Math" panose="02040503050406030204" pitchFamily="18" charset="0"/>
                                    </a:rPr>
                                    <m:t>𝑉</m:t>
                                  </m:r>
                                </m:e>
                                <m:sub>
                                  <m:r>
                                    <a:rPr lang="es-ES" sz="1600" i="1">
                                      <a:solidFill>
                                        <a:schemeClr val="tx1"/>
                                      </a:solidFill>
                                      <a:latin typeface="Cambria Math" panose="02040503050406030204" pitchFamily="18" charset="0"/>
                                    </a:rPr>
                                    <m:t>𝑛</m:t>
                                  </m:r>
                                </m:sub>
                                <m:sup>
                                  <m:r>
                                    <a:rPr lang="es-ES" sz="1600" i="1">
                                      <a:solidFill>
                                        <a:schemeClr val="tx1"/>
                                      </a:solidFill>
                                      <a:latin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𝜈</m:t>
                                  </m:r>
                                  <m:r>
                                    <a:rPr lang="es-ES" sz="1600" i="1">
                                      <a:solidFill>
                                        <a:schemeClr val="tx1"/>
                                      </a:solidFill>
                                      <a:latin typeface="Cambria Math" panose="02040503050406030204" pitchFamily="18" charset="0"/>
                                    </a:rPr>
                                    <m:t>)</m:t>
                                  </m:r>
                                </m:sup>
                              </m:sSubSup>
                            </m:e>
                          </m:nary>
                        </m:e>
                      </m:nary>
                    </m:oMath>
                  </m:oMathPara>
                </a14:m>
                <a:endParaRPr lang="es-ES" sz="1600" dirty="0"/>
              </a:p>
            </p:txBody>
          </p:sp>
        </mc:Choice>
        <mc:Fallback xmlns="">
          <p:sp>
            <p:nvSpPr>
              <p:cNvPr id="27" name="CuadroTexto 26">
                <a:extLst>
                  <a:ext uri="{FF2B5EF4-FFF2-40B4-BE49-F238E27FC236}">
                    <a16:creationId xmlns:a16="http://schemas.microsoft.com/office/drawing/2014/main" id="{C72FBA5B-5AAA-4661-8FCB-9D483D47BFAA}"/>
                  </a:ext>
                </a:extLst>
              </p:cNvPr>
              <p:cNvSpPr txBox="1">
                <a:spLocks noRot="1" noChangeAspect="1" noMove="1" noResize="1" noEditPoints="1" noAdjustHandles="1" noChangeArrowheads="1" noChangeShapeType="1" noTextEdit="1"/>
              </p:cNvSpPr>
              <p:nvPr/>
            </p:nvSpPr>
            <p:spPr>
              <a:xfrm>
                <a:off x="0" y="3253333"/>
                <a:ext cx="3755433" cy="784638"/>
              </a:xfrm>
              <a:prstGeom prst="rect">
                <a:avLst/>
              </a:prstGeom>
              <a:blipFill>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8" name="CuadroTexto 27">
                <a:extLst>
                  <a:ext uri="{FF2B5EF4-FFF2-40B4-BE49-F238E27FC236}">
                    <a16:creationId xmlns:a16="http://schemas.microsoft.com/office/drawing/2014/main" id="{2441886C-B610-4190-924A-1BEC0659A5EB}"/>
                  </a:ext>
                </a:extLst>
              </p:cNvPr>
              <p:cNvSpPr txBox="1"/>
              <p:nvPr/>
            </p:nvSpPr>
            <p:spPr>
              <a:xfrm>
                <a:off x="302764" y="4041106"/>
                <a:ext cx="4737548" cy="85606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s-ES" sz="1600" i="1">
                              <a:solidFill>
                                <a:schemeClr val="tx1"/>
                              </a:solidFill>
                              <a:latin typeface="Cambria Math" panose="02040503050406030204" pitchFamily="18" charset="0"/>
                            </a:rPr>
                          </m:ctrlPr>
                        </m:sSubSupPr>
                        <m:e>
                          <m:acc>
                            <m:accPr>
                              <m:chr m:val="̃"/>
                              <m:ctrlPr>
                                <a:rPr lang="es-ES" sz="1600" i="1">
                                  <a:solidFill>
                                    <a:schemeClr val="tx1"/>
                                  </a:solidFill>
                                  <a:latin typeface="Cambria Math" panose="02040503050406030204" pitchFamily="18" charset="0"/>
                                </a:rPr>
                              </m:ctrlPr>
                            </m:accPr>
                            <m:e>
                              <m:r>
                                <a:rPr lang="es-ES" sz="1600" i="1">
                                  <a:solidFill>
                                    <a:schemeClr val="tx1"/>
                                  </a:solidFill>
                                  <a:latin typeface="Cambria Math" panose="02040503050406030204" pitchFamily="18" charset="0"/>
                                </a:rPr>
                                <m:t>𝐼</m:t>
                              </m:r>
                            </m:e>
                          </m:acc>
                        </m:e>
                        <m:sub>
                          <m:r>
                            <a:rPr lang="es-ES" sz="1600" i="1">
                              <a:solidFill>
                                <a:schemeClr val="tx1"/>
                              </a:solidFill>
                              <a:latin typeface="Cambria Math" panose="02040503050406030204" pitchFamily="18" charset="0"/>
                            </a:rPr>
                            <m:t>𝑙</m:t>
                          </m:r>
                        </m:sub>
                        <m:sup>
                          <m:r>
                            <a:rPr lang="es-ES" sz="1600" i="1">
                              <a:solidFill>
                                <a:schemeClr val="tx1"/>
                              </a:solidFill>
                              <a:latin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𝜇</m:t>
                          </m:r>
                          <m:r>
                            <a:rPr lang="es-ES" sz="1600" i="1">
                              <a:solidFill>
                                <a:schemeClr val="tx1"/>
                              </a:solidFill>
                              <a:latin typeface="Cambria Math" panose="02040503050406030204" pitchFamily="18" charset="0"/>
                            </a:rPr>
                            <m:t>)</m:t>
                          </m:r>
                        </m:sup>
                      </m:sSubSup>
                      <m:r>
                        <a:rPr lang="es-ES" sz="1600" i="1">
                          <a:solidFill>
                            <a:schemeClr val="tx1"/>
                          </a:solidFill>
                          <a:latin typeface="Cambria Math" panose="02040503050406030204" pitchFamily="18" charset="0"/>
                          <a:ea typeface="Cambria Math" panose="02040503050406030204" pitchFamily="18" charset="0"/>
                        </a:rPr>
                        <m:t>≡</m:t>
                      </m:r>
                      <m:nary>
                        <m:naryPr>
                          <m:chr m:val="∑"/>
                          <m:ctrlPr>
                            <a:rPr lang="es-ES" sz="1600" i="1">
                              <a:solidFill>
                                <a:schemeClr val="tx1"/>
                              </a:solidFill>
                              <a:latin typeface="Cambria Math" panose="02040503050406030204" pitchFamily="18" charset="0"/>
                            </a:rPr>
                          </m:ctrlPr>
                        </m:naryPr>
                        <m:sub>
                          <m:r>
                            <a:rPr lang="es-ES" sz="1600" i="1">
                              <a:solidFill>
                                <a:schemeClr val="tx1"/>
                              </a:solidFill>
                              <a:latin typeface="Cambria Math" panose="02040503050406030204" pitchFamily="18" charset="0"/>
                            </a:rPr>
                            <m:t>𝑚</m:t>
                          </m:r>
                          <m:r>
                            <a:rPr lang="es-ES" sz="1600" i="1">
                              <a:solidFill>
                                <a:schemeClr val="tx1"/>
                              </a:solidFill>
                              <a:latin typeface="Cambria Math" panose="02040503050406030204" pitchFamily="18" charset="0"/>
                            </a:rPr>
                            <m:t>=1</m:t>
                          </m:r>
                        </m:sub>
                        <m:sup>
                          <m:r>
                            <a:rPr lang="es-ES" sz="1600" i="1">
                              <a:solidFill>
                                <a:schemeClr val="tx1"/>
                              </a:solidFill>
                              <a:latin typeface="Cambria Math" panose="02040503050406030204" pitchFamily="18" charset="0"/>
                            </a:rPr>
                            <m:t>𝑀</m:t>
                          </m:r>
                        </m:sup>
                        <m:e>
                          <m:sSubSup>
                            <m:sSubSupPr>
                              <m:ctrlPr>
                                <a:rPr lang="es-ES" sz="1600" i="1">
                                  <a:solidFill>
                                    <a:schemeClr val="tx1"/>
                                  </a:solidFill>
                                  <a:latin typeface="Cambria Math" panose="02040503050406030204" pitchFamily="18" charset="0"/>
                                </a:rPr>
                              </m:ctrlPr>
                            </m:sSubSupPr>
                            <m:e>
                              <m:r>
                                <a:rPr lang="es-ES" sz="1600" i="1">
                                  <a:solidFill>
                                    <a:schemeClr val="tx1"/>
                                  </a:solidFill>
                                  <a:latin typeface="Cambria Math" panose="02040503050406030204" pitchFamily="18" charset="0"/>
                                </a:rPr>
                                <m:t>𝐹</m:t>
                              </m:r>
                            </m:e>
                            <m:sub>
                              <m:r>
                                <a:rPr lang="es-ES" sz="1600" i="1">
                                  <a:solidFill>
                                    <a:schemeClr val="tx1"/>
                                  </a:solidFill>
                                  <a:latin typeface="Cambria Math" panose="02040503050406030204" pitchFamily="18" charset="0"/>
                                </a:rPr>
                                <m:t>𝑚𝑙</m:t>
                              </m:r>
                            </m:sub>
                            <m:sup>
                              <m:r>
                                <a:rPr lang="es-ES" sz="1600" i="1">
                                  <a:solidFill>
                                    <a:schemeClr val="tx1"/>
                                  </a:solidFill>
                                  <a:latin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𝜇</m:t>
                              </m:r>
                              <m:r>
                                <a:rPr lang="es-ES" sz="1600" i="1">
                                  <a:solidFill>
                                    <a:schemeClr val="tx1"/>
                                  </a:solidFill>
                                  <a:latin typeface="Cambria Math" panose="02040503050406030204" pitchFamily="18" charset="0"/>
                                </a:rPr>
                                <m:t>)</m:t>
                              </m:r>
                            </m:sup>
                          </m:sSubSup>
                          <m:f>
                            <m:fPr>
                              <m:ctrlPr>
                                <a:rPr lang="es-ES" sz="1600" i="1">
                                  <a:solidFill>
                                    <a:schemeClr val="tx1"/>
                                  </a:solidFill>
                                  <a:latin typeface="Cambria Math" panose="02040503050406030204" pitchFamily="18" charset="0"/>
                                </a:rPr>
                              </m:ctrlPr>
                            </m:fPr>
                            <m:num>
                              <m:sSub>
                                <m:sSubPr>
                                  <m:ctrlPr>
                                    <a:rPr lang="es-ES" sz="1600" i="1">
                                      <a:solidFill>
                                        <a:schemeClr val="tx1"/>
                                      </a:solidFill>
                                      <a:latin typeface="Cambria Math" panose="02040503050406030204" pitchFamily="18" charset="0"/>
                                    </a:rPr>
                                  </m:ctrlPr>
                                </m:sSubPr>
                                <m:e>
                                  <m:r>
                                    <a:rPr lang="es-ES" sz="1600" i="1">
                                      <a:solidFill>
                                        <a:schemeClr val="tx1"/>
                                      </a:solidFill>
                                      <a:latin typeface="Cambria Math" panose="02040503050406030204" pitchFamily="18" charset="0"/>
                                    </a:rPr>
                                    <m:t>𝑘</m:t>
                                  </m:r>
                                </m:e>
                                <m:sub>
                                  <m:r>
                                    <a:rPr lang="es-ES" sz="1600" i="1">
                                      <a:solidFill>
                                        <a:schemeClr val="tx1"/>
                                      </a:solidFill>
                                      <a:latin typeface="Cambria Math" panose="02040503050406030204" pitchFamily="18" charset="0"/>
                                    </a:rPr>
                                    <m:t>𝑚</m:t>
                                  </m:r>
                                </m:sub>
                              </m:sSub>
                            </m:num>
                            <m:den>
                              <m:sSubSup>
                                <m:sSubSupPr>
                                  <m:ctrlPr>
                                    <a:rPr lang="es-ES" sz="1600" i="1">
                                      <a:solidFill>
                                        <a:schemeClr val="tx1"/>
                                      </a:solidFill>
                                      <a:latin typeface="Cambria Math" panose="02040503050406030204" pitchFamily="18" charset="0"/>
                                    </a:rPr>
                                  </m:ctrlPr>
                                </m:sSubSupPr>
                                <m:e>
                                  <m:r>
                                    <a:rPr lang="es-ES" sz="1600" i="1">
                                      <a:solidFill>
                                        <a:schemeClr val="tx1"/>
                                      </a:solidFill>
                                      <a:latin typeface="Cambria Math" panose="02040503050406030204" pitchFamily="18" charset="0"/>
                                    </a:rPr>
                                    <m:t>𝑘</m:t>
                                  </m:r>
                                </m:e>
                                <m:sub>
                                  <m:r>
                                    <a:rPr lang="es-ES" sz="1600" i="1">
                                      <a:solidFill>
                                        <a:schemeClr val="tx1"/>
                                      </a:solidFill>
                                      <a:latin typeface="Cambria Math" panose="02040503050406030204" pitchFamily="18" charset="0"/>
                                    </a:rPr>
                                    <m:t>𝑚</m:t>
                                  </m:r>
                                </m:sub>
                                <m:sup>
                                  <m:r>
                                    <a:rPr lang="es-ES" sz="1600" i="1">
                                      <a:solidFill>
                                        <a:schemeClr val="tx1"/>
                                      </a:solidFill>
                                      <a:latin typeface="Cambria Math" panose="02040503050406030204" pitchFamily="18" charset="0"/>
                                    </a:rPr>
                                    <m:t>2</m:t>
                                  </m:r>
                                </m:sup>
                              </m:sSubSup>
                              <m:r>
                                <a:rPr lang="es-ES" sz="1600" i="1">
                                  <a:solidFill>
                                    <a:schemeClr val="tx1"/>
                                  </a:solidFill>
                                  <a:latin typeface="Cambria Math" panose="02040503050406030204" pitchFamily="18" charset="0"/>
                                </a:rPr>
                                <m:t>−</m:t>
                              </m:r>
                              <m:sSup>
                                <m:sSupPr>
                                  <m:ctrlPr>
                                    <a:rPr lang="es-ES" sz="1600" i="1">
                                      <a:solidFill>
                                        <a:schemeClr val="tx1"/>
                                      </a:solidFill>
                                      <a:latin typeface="Cambria Math" panose="02040503050406030204" pitchFamily="18" charset="0"/>
                                    </a:rPr>
                                  </m:ctrlPr>
                                </m:sSupPr>
                                <m:e>
                                  <m:r>
                                    <a:rPr lang="es-ES" sz="1600" i="1">
                                      <a:solidFill>
                                        <a:schemeClr val="tx1"/>
                                      </a:solidFill>
                                      <a:latin typeface="Cambria Math" panose="02040503050406030204" pitchFamily="18" charset="0"/>
                                    </a:rPr>
                                    <m:t>𝑘</m:t>
                                  </m:r>
                                </m:e>
                                <m:sup>
                                  <m:r>
                                    <a:rPr lang="es-ES" sz="1600" i="1">
                                      <a:solidFill>
                                        <a:schemeClr val="tx1"/>
                                      </a:solidFill>
                                      <a:latin typeface="Cambria Math" panose="02040503050406030204" pitchFamily="18" charset="0"/>
                                    </a:rPr>
                                    <m:t>2</m:t>
                                  </m:r>
                                </m:sup>
                              </m:sSup>
                            </m:den>
                          </m:f>
                          <m:nary>
                            <m:naryPr>
                              <m:limLoc m:val="undOvr"/>
                              <m:ctrlPr>
                                <a:rPr lang="es-ES" sz="1600" i="1">
                                  <a:solidFill>
                                    <a:schemeClr val="tx1"/>
                                  </a:solidFill>
                                  <a:latin typeface="Cambria Math" panose="02040503050406030204" pitchFamily="18" charset="0"/>
                                </a:rPr>
                              </m:ctrlPr>
                            </m:naryPr>
                            <m:sub>
                              <m:r>
                                <m:rPr>
                                  <m:brk m:alnAt="24"/>
                                </m:rPr>
                                <a:rPr lang="es-ES" sz="1600" i="1">
                                  <a:solidFill>
                                    <a:schemeClr val="tx1"/>
                                  </a:solidFill>
                                  <a:latin typeface="Cambria Math" panose="02040503050406030204" pitchFamily="18" charset="0"/>
                                </a:rPr>
                                <m:t>𝑉</m:t>
                              </m:r>
                            </m:sub>
                            <m:sup/>
                            <m:e>
                              <m:sSub>
                                <m:sSubPr>
                                  <m:ctrlPr>
                                    <a:rPr lang="es-ES" sz="1600" i="1">
                                      <a:solidFill>
                                        <a:schemeClr val="tx1"/>
                                      </a:solidFill>
                                      <a:latin typeface="Cambria Math" panose="02040503050406030204" pitchFamily="18" charset="0"/>
                                    </a:rPr>
                                  </m:ctrlPr>
                                </m:sSubPr>
                                <m:e>
                                  <m:acc>
                                    <m:accPr>
                                      <m:chr m:val="⃗"/>
                                      <m:ctrlPr>
                                        <a:rPr lang="es-ES" sz="1600" i="1">
                                          <a:solidFill>
                                            <a:schemeClr val="tx1"/>
                                          </a:solidFill>
                                          <a:latin typeface="Cambria Math" panose="02040503050406030204" pitchFamily="18" charset="0"/>
                                        </a:rPr>
                                      </m:ctrlPr>
                                    </m:accPr>
                                    <m:e>
                                      <m:r>
                                        <a:rPr lang="es-ES" sz="1600" i="1">
                                          <a:solidFill>
                                            <a:schemeClr val="tx1"/>
                                          </a:solidFill>
                                          <a:latin typeface="Cambria Math" panose="02040503050406030204" pitchFamily="18" charset="0"/>
                                        </a:rPr>
                                        <m:t>𝐸</m:t>
                                      </m:r>
                                    </m:e>
                                  </m:acc>
                                </m:e>
                                <m:sub>
                                  <m:r>
                                    <a:rPr lang="es-ES" sz="1600" i="1">
                                      <a:solidFill>
                                        <a:schemeClr val="tx1"/>
                                      </a:solidFill>
                                      <a:latin typeface="Cambria Math" panose="02040503050406030204" pitchFamily="18" charset="0"/>
                                    </a:rPr>
                                    <m:t>𝑚</m:t>
                                  </m:r>
                                </m:sub>
                              </m:sSub>
                              <m:d>
                                <m:dPr>
                                  <m:ctrlPr>
                                    <a:rPr lang="es-ES" sz="1600" i="1">
                                      <a:solidFill>
                                        <a:schemeClr val="tx1"/>
                                      </a:solidFill>
                                      <a:latin typeface="Cambria Math" panose="02040503050406030204" pitchFamily="18" charset="0"/>
                                    </a:rPr>
                                  </m:ctrlPr>
                                </m:dPr>
                                <m:e>
                                  <m:acc>
                                    <m:accPr>
                                      <m:chr m:val="⃗"/>
                                      <m:ctrlPr>
                                        <a:rPr lang="es-ES" sz="1600" i="1">
                                          <a:solidFill>
                                            <a:schemeClr val="tx1"/>
                                          </a:solidFill>
                                          <a:latin typeface="Cambria Math" panose="02040503050406030204" pitchFamily="18" charset="0"/>
                                        </a:rPr>
                                      </m:ctrlPr>
                                    </m:accPr>
                                    <m:e>
                                      <m:r>
                                        <a:rPr lang="es-ES" sz="1600" i="1">
                                          <a:solidFill>
                                            <a:schemeClr val="tx1"/>
                                          </a:solidFill>
                                          <a:latin typeface="Cambria Math" panose="02040503050406030204" pitchFamily="18" charset="0"/>
                                        </a:rPr>
                                        <m:t>𝑟</m:t>
                                      </m:r>
                                    </m:e>
                                  </m:acc>
                                  <m:r>
                                    <a:rPr lang="es-ES" sz="1600" i="1">
                                      <a:solidFill>
                                        <a:schemeClr val="tx1"/>
                                      </a:solidFill>
                                      <a:latin typeface="Cambria Math" panose="02040503050406030204" pitchFamily="18" charset="0"/>
                                    </a:rPr>
                                    <m:t>′</m:t>
                                  </m:r>
                                </m:e>
                              </m:d>
                              <m:r>
                                <a:rPr lang="es-ES" sz="1600" i="1">
                                  <a:solidFill>
                                    <a:schemeClr val="tx1"/>
                                  </a:solidFill>
                                  <a:latin typeface="Cambria Math" panose="02040503050406030204" pitchFamily="18" charset="0"/>
                                  <a:ea typeface="Cambria Math" panose="02040503050406030204" pitchFamily="18" charset="0"/>
                                </a:rPr>
                                <m:t>⋅</m:t>
                              </m:r>
                              <m:acc>
                                <m:accPr>
                                  <m:chr m:val="⃗"/>
                                  <m:ctrlPr>
                                    <a:rPr lang="es-ES" sz="1600" i="1">
                                      <a:solidFill>
                                        <a:schemeClr val="tx1"/>
                                      </a:solidFill>
                                      <a:latin typeface="Cambria Math" panose="02040503050406030204" pitchFamily="18" charset="0"/>
                                      <a:ea typeface="Cambria Math" panose="02040503050406030204" pitchFamily="18" charset="0"/>
                                    </a:rPr>
                                  </m:ctrlPr>
                                </m:accPr>
                                <m:e>
                                  <m:r>
                                    <a:rPr lang="es-ES" sz="1600" i="1">
                                      <a:solidFill>
                                        <a:schemeClr val="tx1"/>
                                      </a:solidFill>
                                      <a:latin typeface="Cambria Math" panose="02040503050406030204" pitchFamily="18" charset="0"/>
                                      <a:ea typeface="Cambria Math" panose="02040503050406030204" pitchFamily="18" charset="0"/>
                                    </a:rPr>
                                    <m:t>𝐽</m:t>
                                  </m:r>
                                </m:e>
                              </m:acc>
                              <m:d>
                                <m:dPr>
                                  <m:ctrlPr>
                                    <a:rPr lang="es-ES" sz="1600" i="1">
                                      <a:solidFill>
                                        <a:schemeClr val="tx1"/>
                                      </a:solidFill>
                                      <a:latin typeface="Cambria Math" panose="02040503050406030204" pitchFamily="18" charset="0"/>
                                    </a:rPr>
                                  </m:ctrlPr>
                                </m:dPr>
                                <m:e>
                                  <m:acc>
                                    <m:accPr>
                                      <m:chr m:val="⃗"/>
                                      <m:ctrlPr>
                                        <a:rPr lang="es-ES" sz="1600" i="1">
                                          <a:solidFill>
                                            <a:schemeClr val="tx1"/>
                                          </a:solidFill>
                                          <a:latin typeface="Cambria Math" panose="02040503050406030204" pitchFamily="18" charset="0"/>
                                        </a:rPr>
                                      </m:ctrlPr>
                                    </m:accPr>
                                    <m:e>
                                      <m:r>
                                        <a:rPr lang="es-ES" sz="1600" i="1">
                                          <a:solidFill>
                                            <a:schemeClr val="tx1"/>
                                          </a:solidFill>
                                          <a:latin typeface="Cambria Math" panose="02040503050406030204" pitchFamily="18" charset="0"/>
                                        </a:rPr>
                                        <m:t>𝑟</m:t>
                                      </m:r>
                                    </m:e>
                                  </m:acc>
                                  <m:r>
                                    <a:rPr lang="es-ES" sz="1600" i="1">
                                      <a:solidFill>
                                        <a:schemeClr val="tx1"/>
                                      </a:solidFill>
                                      <a:latin typeface="Cambria Math" panose="02040503050406030204" pitchFamily="18" charset="0"/>
                                    </a:rPr>
                                    <m:t>′</m:t>
                                  </m:r>
                                </m:e>
                              </m:d>
                              <m:r>
                                <a:rPr lang="es-ES" sz="1600" i="1">
                                  <a:solidFill>
                                    <a:schemeClr val="tx1"/>
                                  </a:solidFill>
                                  <a:latin typeface="Cambria Math" panose="02040503050406030204" pitchFamily="18" charset="0"/>
                                </a:rPr>
                                <m:t>𝑑𝑉</m:t>
                              </m:r>
                              <m:r>
                                <a:rPr lang="es-ES" sz="1600" i="1">
                                  <a:solidFill>
                                    <a:schemeClr val="tx1"/>
                                  </a:solidFill>
                                  <a:latin typeface="Cambria Math" panose="02040503050406030204" pitchFamily="18" charset="0"/>
                                </a:rPr>
                                <m:t>′</m:t>
                              </m:r>
                            </m:e>
                          </m:nary>
                        </m:e>
                      </m:nary>
                    </m:oMath>
                  </m:oMathPara>
                </a14:m>
                <a:endParaRPr lang="es-ES" sz="1600" dirty="0"/>
              </a:p>
            </p:txBody>
          </p:sp>
        </mc:Choice>
        <mc:Fallback xmlns="">
          <p:sp>
            <p:nvSpPr>
              <p:cNvPr id="28" name="CuadroTexto 27">
                <a:extLst>
                  <a:ext uri="{FF2B5EF4-FFF2-40B4-BE49-F238E27FC236}">
                    <a16:creationId xmlns:a16="http://schemas.microsoft.com/office/drawing/2014/main" id="{2441886C-B610-4190-924A-1BEC0659A5EB}"/>
                  </a:ext>
                </a:extLst>
              </p:cNvPr>
              <p:cNvSpPr txBox="1">
                <a:spLocks noRot="1" noChangeAspect="1" noMove="1" noResize="1" noEditPoints="1" noAdjustHandles="1" noChangeArrowheads="1" noChangeShapeType="1" noTextEdit="1"/>
              </p:cNvSpPr>
              <p:nvPr/>
            </p:nvSpPr>
            <p:spPr>
              <a:xfrm>
                <a:off x="302764" y="4041106"/>
                <a:ext cx="4737548" cy="856068"/>
              </a:xfrm>
              <a:prstGeom prst="rect">
                <a:avLst/>
              </a:prstGeom>
              <a:blipFill>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0" name="CuadroTexto 29">
                <a:extLst>
                  <a:ext uri="{FF2B5EF4-FFF2-40B4-BE49-F238E27FC236}">
                    <a16:creationId xmlns:a16="http://schemas.microsoft.com/office/drawing/2014/main" id="{39F290AA-0C8C-4B63-91F3-FEB27A27BA64}"/>
                  </a:ext>
                </a:extLst>
              </p:cNvPr>
              <p:cNvSpPr txBox="1"/>
              <p:nvPr/>
            </p:nvSpPr>
            <p:spPr>
              <a:xfrm>
                <a:off x="4779847" y="3274262"/>
                <a:ext cx="5043790" cy="4183196"/>
              </a:xfrm>
              <a:prstGeom prst="rect">
                <a:avLst/>
              </a:prstGeom>
              <a:noFill/>
            </p:spPr>
            <p:txBody>
              <a:bodyPr wrap="square">
                <a:spAutoFit/>
              </a:bodyPr>
              <a:lstStyle/>
              <a:p>
                <a14:m>
                  <m:oMath xmlns:m="http://schemas.openxmlformats.org/officeDocument/2006/math">
                    <m:sSubSup>
                      <m:sSubSupPr>
                        <m:ctrlPr>
                          <a:rPr lang="es-ES" sz="1400" i="1" smtClean="0">
                            <a:solidFill>
                              <a:schemeClr val="tx1"/>
                            </a:solidFill>
                            <a:latin typeface="Cambria Math" panose="02040503050406030204" pitchFamily="18" charset="0"/>
                          </a:rPr>
                        </m:ctrlPr>
                      </m:sSubSupPr>
                      <m:e>
                        <m:r>
                          <a:rPr lang="es-ES" sz="1400" b="0" i="1" smtClean="0">
                            <a:solidFill>
                              <a:schemeClr val="tx1"/>
                            </a:solidFill>
                            <a:latin typeface="Cambria Math" panose="02040503050406030204" pitchFamily="18" charset="0"/>
                          </a:rPr>
                          <m:t>𝑌</m:t>
                        </m:r>
                      </m:e>
                      <m:sub>
                        <m:r>
                          <a:rPr lang="es-ES" sz="1400" i="1">
                            <a:solidFill>
                              <a:schemeClr val="tx1"/>
                            </a:solidFill>
                            <a:latin typeface="Cambria Math" panose="02040503050406030204" pitchFamily="18" charset="0"/>
                          </a:rPr>
                          <m:t>𝑙𝑛</m:t>
                        </m:r>
                      </m:sub>
                      <m:sup>
                        <m:r>
                          <a:rPr lang="es-ES" sz="1400" i="1">
                            <a:solidFill>
                              <a:schemeClr val="tx1"/>
                            </a:solidFill>
                            <a:latin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𝜇</m:t>
                        </m:r>
                        <m:r>
                          <a:rPr lang="es-ES" sz="1400" i="1">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𝜈</m:t>
                        </m:r>
                        <m:r>
                          <a:rPr lang="es-ES" sz="1400" i="1">
                            <a:solidFill>
                              <a:schemeClr val="tx1"/>
                            </a:solidFill>
                            <a:latin typeface="Cambria Math" panose="02040503050406030204" pitchFamily="18" charset="0"/>
                          </a:rPr>
                          <m:t>)</m:t>
                        </m:r>
                      </m:sup>
                    </m:sSubSup>
                  </m:oMath>
                </a14:m>
                <a:r>
                  <a:rPr lang="es-ES" sz="1400" dirty="0"/>
                  <a:t> </a:t>
                </a:r>
                <a:r>
                  <a:rPr lang="es-ES" sz="1400" dirty="0">
                    <a:solidFill>
                      <a:schemeClr val="tx1"/>
                    </a:solidFill>
                  </a:rPr>
                  <a:t>es la matriz multimodal de admitancias generalizada</a:t>
                </a:r>
              </a:p>
              <a:p>
                <a14:m>
                  <m:oMath xmlns:m="http://schemas.openxmlformats.org/officeDocument/2006/math">
                    <m:r>
                      <a:rPr lang="es-ES" sz="1400" i="1" smtClean="0">
                        <a:solidFill>
                          <a:schemeClr val="tx1"/>
                        </a:solidFill>
                        <a:latin typeface="Cambria Math" panose="02040503050406030204" pitchFamily="18" charset="0"/>
                        <a:ea typeface="Cambria Math" panose="02040503050406030204" pitchFamily="18" charset="0"/>
                      </a:rPr>
                      <m:t>𝜇</m:t>
                    </m:r>
                    <m:r>
                      <a:rPr lang="es-ES" sz="1400" i="1" smtClean="0">
                        <a:solidFill>
                          <a:schemeClr val="tx1"/>
                        </a:solidFill>
                        <a:latin typeface="Cambria Math" panose="02040503050406030204" pitchFamily="18" charset="0"/>
                        <a:ea typeface="Cambria Math" panose="02040503050406030204" pitchFamily="18" charset="0"/>
                      </a:rPr>
                      <m:t>,</m:t>
                    </m:r>
                    <m:r>
                      <a:rPr lang="es-ES" sz="1400" i="1" smtClean="0">
                        <a:solidFill>
                          <a:schemeClr val="tx1"/>
                        </a:solidFill>
                        <a:latin typeface="Cambria Math" panose="02040503050406030204" pitchFamily="18" charset="0"/>
                        <a:ea typeface="Cambria Math" panose="02040503050406030204" pitchFamily="18" charset="0"/>
                      </a:rPr>
                      <m:t>𝜈</m:t>
                    </m:r>
                  </m:oMath>
                </a14:m>
                <a:r>
                  <a:rPr lang="es-ES" sz="1400" dirty="0">
                    <a:solidFill>
                      <a:schemeClr val="tx1"/>
                    </a:solidFill>
                  </a:rPr>
                  <a:t> representa el número del puerto</a:t>
                </a:r>
              </a:p>
              <a:p>
                <a:r>
                  <a:rPr lang="es-ES" sz="1400" dirty="0">
                    <a:solidFill>
                      <a:schemeClr val="tx1"/>
                    </a:solidFill>
                    <a:ea typeface="Cambria Math" panose="02040503050406030204" pitchFamily="18" charset="0"/>
                  </a:rPr>
                  <a:t>l</a:t>
                </a:r>
                <a14:m>
                  <m:oMath xmlns:m="http://schemas.openxmlformats.org/officeDocument/2006/math">
                    <m:r>
                      <a:rPr lang="es-ES" sz="1400" i="1" smtClean="0">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𝑛</m:t>
                    </m:r>
                  </m:oMath>
                </a14:m>
                <a:r>
                  <a:rPr lang="es-ES" sz="1400" dirty="0">
                    <a:solidFill>
                      <a:schemeClr val="tx1"/>
                    </a:solidFill>
                  </a:rPr>
                  <a:t> representan los modos del puerto</a:t>
                </a:r>
              </a:p>
              <a:p>
                <a:r>
                  <a:rPr lang="es-ES" sz="1400" dirty="0">
                    <a:solidFill>
                      <a:schemeClr val="tx1"/>
                    </a:solidFill>
                  </a:rPr>
                  <a:t>m es el modo resonante de la cavidad</a:t>
                </a:r>
              </a:p>
              <a:p>
                <a:r>
                  <a:rPr lang="es-ES" sz="1400" dirty="0">
                    <a:solidFill>
                      <a:schemeClr val="tx1"/>
                    </a:solidFill>
                  </a:rPr>
                  <a:t>P es el número total de puertos</a:t>
                </a:r>
              </a:p>
              <a:p>
                <a14:m>
                  <m:oMath xmlns:m="http://schemas.openxmlformats.org/officeDocument/2006/math">
                    <m:sSub>
                      <m:sSubPr>
                        <m:ctrlPr>
                          <a:rPr lang="es-ES" sz="1400" b="0" i="1" smtClean="0">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rPr>
                          <m:t>𝑁</m:t>
                        </m:r>
                      </m:e>
                      <m:sub>
                        <m:r>
                          <a:rPr lang="es-ES" sz="1400" b="0" i="1" smtClean="0">
                            <a:solidFill>
                              <a:schemeClr val="tx1"/>
                            </a:solidFill>
                            <a:latin typeface="Cambria Math" panose="02040503050406030204" pitchFamily="18" charset="0"/>
                            <a:ea typeface="Cambria Math" panose="02040503050406030204" pitchFamily="18" charset="0"/>
                          </a:rPr>
                          <m:t>𝜈</m:t>
                        </m:r>
                      </m:sub>
                    </m:sSub>
                  </m:oMath>
                </a14:m>
                <a:r>
                  <a:rPr lang="es-ES" sz="1400" dirty="0">
                    <a:solidFill>
                      <a:schemeClr val="tx1"/>
                    </a:solidFill>
                  </a:rPr>
                  <a:t> es el número de modos considerados en el puerto </a:t>
                </a:r>
                <a14:m>
                  <m:oMath xmlns:m="http://schemas.openxmlformats.org/officeDocument/2006/math">
                    <m:r>
                      <a:rPr lang="es-ES" sz="1400" i="1">
                        <a:solidFill>
                          <a:schemeClr val="tx1"/>
                        </a:solidFill>
                        <a:latin typeface="Cambria Math" panose="02040503050406030204" pitchFamily="18" charset="0"/>
                        <a:ea typeface="Cambria Math" panose="02040503050406030204" pitchFamily="18" charset="0"/>
                      </a:rPr>
                      <m:t>𝜈</m:t>
                    </m:r>
                  </m:oMath>
                </a14:m>
                <a:endParaRPr lang="es-ES" sz="1400" dirty="0">
                  <a:solidFill>
                    <a:schemeClr val="tx1"/>
                  </a:solidFill>
                </a:endParaRPr>
              </a:p>
              <a:p>
                <a14:m>
                  <m:oMath xmlns:m="http://schemas.openxmlformats.org/officeDocument/2006/math">
                    <m:sSubSup>
                      <m:sSubSupPr>
                        <m:ctrlPr>
                          <a:rPr lang="es-ES" sz="1400" i="1" smtClean="0">
                            <a:solidFill>
                              <a:schemeClr val="tx1"/>
                            </a:solidFill>
                            <a:latin typeface="Cambria Math" panose="02040503050406030204" pitchFamily="18" charset="0"/>
                          </a:rPr>
                        </m:ctrlPr>
                      </m:sSubSupPr>
                      <m:e>
                        <m:r>
                          <a:rPr lang="es-ES" sz="1400" b="0" i="1" smtClean="0">
                            <a:solidFill>
                              <a:schemeClr val="tx1"/>
                            </a:solidFill>
                            <a:latin typeface="Cambria Math" panose="02040503050406030204" pitchFamily="18" charset="0"/>
                          </a:rPr>
                          <m:t>𝑉</m:t>
                        </m:r>
                      </m:e>
                      <m:sub>
                        <m:r>
                          <a:rPr lang="es-ES" sz="1400" i="1">
                            <a:solidFill>
                              <a:schemeClr val="tx1"/>
                            </a:solidFill>
                            <a:latin typeface="Cambria Math" panose="02040503050406030204" pitchFamily="18" charset="0"/>
                          </a:rPr>
                          <m:t>𝑛</m:t>
                        </m:r>
                      </m:sub>
                      <m:sup>
                        <m:r>
                          <a:rPr lang="es-ES" sz="1400" i="1">
                            <a:solidFill>
                              <a:schemeClr val="tx1"/>
                            </a:solidFill>
                            <a:latin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𝜈</m:t>
                        </m:r>
                        <m:r>
                          <a:rPr lang="es-ES" sz="1400" i="1">
                            <a:solidFill>
                              <a:schemeClr val="tx1"/>
                            </a:solidFill>
                            <a:latin typeface="Cambria Math" panose="02040503050406030204" pitchFamily="18" charset="0"/>
                          </a:rPr>
                          <m:t>)</m:t>
                        </m:r>
                      </m:sup>
                    </m:sSubSup>
                  </m:oMath>
                </a14:m>
                <a:r>
                  <a:rPr lang="es-ES" sz="1400" dirty="0"/>
                  <a:t> </a:t>
                </a:r>
                <a:r>
                  <a:rPr lang="es-ES" sz="1400" dirty="0">
                    <a:solidFill>
                      <a:schemeClr val="tx1"/>
                    </a:solidFill>
                  </a:rPr>
                  <a:t>es el voltaje equivalente del modo n en el puerto </a:t>
                </a:r>
                <a14:m>
                  <m:oMath xmlns:m="http://schemas.openxmlformats.org/officeDocument/2006/math">
                    <m:r>
                      <a:rPr lang="es-ES" sz="1400" i="1">
                        <a:solidFill>
                          <a:schemeClr val="tx1"/>
                        </a:solidFill>
                        <a:latin typeface="Cambria Math" panose="02040503050406030204" pitchFamily="18" charset="0"/>
                        <a:ea typeface="Cambria Math" panose="02040503050406030204" pitchFamily="18" charset="0"/>
                      </a:rPr>
                      <m:t>𝜈</m:t>
                    </m:r>
                  </m:oMath>
                </a14:m>
                <a:r>
                  <a:rPr lang="es-ES" sz="1400" dirty="0">
                    <a:solidFill>
                      <a:schemeClr val="tx1"/>
                    </a:solidFill>
                  </a:rPr>
                  <a:t> </a:t>
                </a:r>
              </a:p>
              <a:p>
                <a:r>
                  <a:rPr lang="es-ES" sz="1400" dirty="0">
                    <a:solidFill>
                      <a:schemeClr val="tx1"/>
                    </a:solidFill>
                  </a:rPr>
                  <a:t>M es el número total de puertos considerados en la cavidad</a:t>
                </a:r>
              </a:p>
              <a:p>
                <a:r>
                  <a:rPr lang="es-ES" sz="1400" dirty="0">
                    <a:solidFill>
                      <a:schemeClr val="tx1"/>
                    </a:solidFill>
                  </a:rPr>
                  <a:t> </a:t>
                </a:r>
                <a14:m>
                  <m:oMath xmlns:m="http://schemas.openxmlformats.org/officeDocument/2006/math">
                    <m:sSub>
                      <m:sSubPr>
                        <m:ctrlPr>
                          <a:rPr lang="es-ES" sz="1400" i="1" smtClean="0">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rPr>
                          <m:t>𝑘</m:t>
                        </m:r>
                      </m:e>
                      <m:sub>
                        <m:r>
                          <a:rPr lang="es-ES" sz="1400" b="0" i="1" smtClean="0">
                            <a:solidFill>
                              <a:schemeClr val="tx1"/>
                            </a:solidFill>
                            <a:latin typeface="Cambria Math" panose="02040503050406030204" pitchFamily="18" charset="0"/>
                          </a:rPr>
                          <m:t>𝑚</m:t>
                        </m:r>
                      </m:sub>
                    </m:sSub>
                  </m:oMath>
                </a14:m>
                <a:r>
                  <a:rPr lang="es-ES" sz="1400" dirty="0"/>
                  <a:t> </a:t>
                </a:r>
                <a:r>
                  <a:rPr lang="es-ES" sz="1400" dirty="0">
                    <a:solidFill>
                      <a:schemeClr val="tx1"/>
                    </a:solidFill>
                  </a:rPr>
                  <a:t>son los autovalores de la cavidad sin pérdidas</a:t>
                </a:r>
              </a:p>
              <a:p>
                <a:r>
                  <a:rPr lang="es-ES" sz="1400" dirty="0">
                    <a:solidFill>
                      <a:schemeClr val="tx1"/>
                    </a:solidFill>
                  </a:rPr>
                  <a:t>k es el vector de ondas</a:t>
                </a:r>
              </a:p>
              <a:p>
                <a14:m>
                  <m:oMath xmlns:m="http://schemas.openxmlformats.org/officeDocument/2006/math">
                    <m:sSub>
                      <m:sSubPr>
                        <m:ctrlPr>
                          <a:rPr lang="es-ES" sz="1400" i="1" smtClean="0">
                            <a:solidFill>
                              <a:schemeClr val="tx1"/>
                            </a:solidFill>
                            <a:latin typeface="Cambria Math" panose="02040503050406030204" pitchFamily="18" charset="0"/>
                          </a:rPr>
                        </m:ctrlPr>
                      </m:sSubPr>
                      <m:e>
                        <m:acc>
                          <m:accPr>
                            <m:chr m:val="⃗"/>
                            <m:ctrlPr>
                              <a:rPr lang="es-ES" sz="1400" i="1" smtClean="0">
                                <a:solidFill>
                                  <a:schemeClr val="tx1"/>
                                </a:solidFill>
                                <a:latin typeface="Cambria Math" panose="02040503050406030204" pitchFamily="18" charset="0"/>
                              </a:rPr>
                            </m:ctrlPr>
                          </m:accPr>
                          <m:e>
                            <m:r>
                              <a:rPr lang="es-ES" sz="1400" b="0" i="1" smtClean="0">
                                <a:solidFill>
                                  <a:schemeClr val="tx1"/>
                                </a:solidFill>
                                <a:latin typeface="Cambria Math" panose="02040503050406030204" pitchFamily="18" charset="0"/>
                              </a:rPr>
                              <m:t>𝐸</m:t>
                            </m:r>
                          </m:e>
                        </m:acc>
                      </m:e>
                      <m:sub>
                        <m:r>
                          <a:rPr lang="es-ES" sz="1400" b="0" i="1" smtClean="0">
                            <a:solidFill>
                              <a:schemeClr val="tx1"/>
                            </a:solidFill>
                            <a:latin typeface="Cambria Math" panose="02040503050406030204" pitchFamily="18" charset="0"/>
                          </a:rPr>
                          <m:t>𝑚</m:t>
                        </m:r>
                      </m:sub>
                    </m:sSub>
                  </m:oMath>
                </a14:m>
                <a:r>
                  <a:rPr lang="es-ES" sz="1400" dirty="0"/>
                  <a:t> </a:t>
                </a:r>
                <a:r>
                  <a:rPr lang="es-ES" sz="1400" dirty="0">
                    <a:solidFill>
                      <a:schemeClr val="tx1"/>
                    </a:solidFill>
                  </a:rPr>
                  <a:t>es el campo eléctrico del m-</a:t>
                </a:r>
                <a:r>
                  <a:rPr lang="es-ES" sz="1400" dirty="0" err="1">
                    <a:solidFill>
                      <a:schemeClr val="tx1"/>
                    </a:solidFill>
                  </a:rPr>
                  <a:t>ésimo</a:t>
                </a:r>
                <a:r>
                  <a:rPr lang="es-ES" sz="1400" dirty="0">
                    <a:solidFill>
                      <a:schemeClr val="tx1"/>
                    </a:solidFill>
                  </a:rPr>
                  <a:t> modo resonante de la cavidad (sin pérdidas)</a:t>
                </a:r>
              </a:p>
              <a:p>
                <a14:m>
                  <m:oMath xmlns:m="http://schemas.openxmlformats.org/officeDocument/2006/math">
                    <m:acc>
                      <m:accPr>
                        <m:chr m:val="⃗"/>
                        <m:ctrlPr>
                          <a:rPr lang="es-ES" sz="1400" i="1" smtClean="0">
                            <a:solidFill>
                              <a:schemeClr val="tx1"/>
                            </a:solidFill>
                            <a:latin typeface="Cambria Math" panose="02040503050406030204" pitchFamily="18" charset="0"/>
                            <a:ea typeface="Cambria Math" panose="02040503050406030204" pitchFamily="18" charset="0"/>
                          </a:rPr>
                        </m:ctrlPr>
                      </m:accPr>
                      <m:e>
                        <m:r>
                          <a:rPr lang="es-ES" sz="1400" b="0" i="1" smtClean="0">
                            <a:solidFill>
                              <a:schemeClr val="tx1"/>
                            </a:solidFill>
                            <a:latin typeface="Cambria Math" panose="02040503050406030204" pitchFamily="18" charset="0"/>
                            <a:ea typeface="Cambria Math" panose="02040503050406030204" pitchFamily="18" charset="0"/>
                          </a:rPr>
                          <m:t>𝐽</m:t>
                        </m:r>
                      </m:e>
                    </m:acc>
                    <m:r>
                      <a:rPr lang="es-ES" sz="1400" b="0" i="1" smtClean="0">
                        <a:solidFill>
                          <a:schemeClr val="tx1"/>
                        </a:solidFill>
                        <a:latin typeface="Cambria Math" panose="02040503050406030204" pitchFamily="18" charset="0"/>
                        <a:ea typeface="Cambria Math" panose="02040503050406030204" pitchFamily="18" charset="0"/>
                      </a:rPr>
                      <m:t> </m:t>
                    </m:r>
                  </m:oMath>
                </a14:m>
                <a:r>
                  <a:rPr lang="es-ES" sz="1400" dirty="0">
                    <a:solidFill>
                      <a:schemeClr val="tx1"/>
                    </a:solidFill>
                  </a:rPr>
                  <a:t> es la densidad de corriente eléctrica que excita la cavidad</a:t>
                </a:r>
              </a:p>
              <a:p>
                <a14:m>
                  <m:oMath xmlns:m="http://schemas.openxmlformats.org/officeDocument/2006/math">
                    <m:sSubSup>
                      <m:sSubSupPr>
                        <m:ctrlPr>
                          <a:rPr lang="es-ES" sz="1400" i="1">
                            <a:solidFill>
                              <a:schemeClr val="tx1"/>
                            </a:solidFill>
                            <a:latin typeface="Cambria Math" panose="02040503050406030204" pitchFamily="18" charset="0"/>
                          </a:rPr>
                        </m:ctrlPr>
                      </m:sSubSupPr>
                      <m:e>
                        <m:acc>
                          <m:accPr>
                            <m:chr m:val="⃗"/>
                            <m:ctrlPr>
                              <a:rPr lang="es-ES" sz="1400" i="1">
                                <a:solidFill>
                                  <a:schemeClr val="tx1"/>
                                </a:solidFill>
                                <a:latin typeface="Cambria Math" panose="02040503050406030204" pitchFamily="18" charset="0"/>
                              </a:rPr>
                            </m:ctrlPr>
                          </m:accPr>
                          <m:e>
                            <m:r>
                              <a:rPr lang="es-ES" sz="1400" i="1">
                                <a:solidFill>
                                  <a:schemeClr val="tx1"/>
                                </a:solidFill>
                                <a:latin typeface="Cambria Math" panose="02040503050406030204" pitchFamily="18" charset="0"/>
                              </a:rPr>
                              <m:t>h</m:t>
                            </m:r>
                          </m:e>
                        </m:acc>
                      </m:e>
                      <m:sub>
                        <m:r>
                          <a:rPr lang="es-ES" sz="1400" i="1">
                            <a:solidFill>
                              <a:schemeClr val="tx1"/>
                            </a:solidFill>
                            <a:latin typeface="Cambria Math" panose="02040503050406030204" pitchFamily="18" charset="0"/>
                          </a:rPr>
                          <m:t>𝑙</m:t>
                        </m:r>
                      </m:sub>
                      <m:sup>
                        <m:r>
                          <a:rPr lang="es-ES" sz="1400" i="1">
                            <a:solidFill>
                              <a:schemeClr val="tx1"/>
                            </a:solidFill>
                            <a:latin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𝜈</m:t>
                        </m:r>
                        <m:r>
                          <a:rPr lang="es-ES" sz="1400" i="1">
                            <a:solidFill>
                              <a:schemeClr val="tx1"/>
                            </a:solidFill>
                            <a:latin typeface="Cambria Math" panose="02040503050406030204" pitchFamily="18" charset="0"/>
                          </a:rPr>
                          <m:t>)</m:t>
                        </m:r>
                      </m:sup>
                    </m:sSubSup>
                    <m:r>
                      <a:rPr lang="es-ES" sz="1400" i="1">
                        <a:solidFill>
                          <a:schemeClr val="tx1"/>
                        </a:solidFill>
                        <a:latin typeface="Cambria Math" panose="02040503050406030204" pitchFamily="18" charset="0"/>
                      </a:rPr>
                      <m:t> </m:t>
                    </m:r>
                  </m:oMath>
                </a14:m>
                <a:r>
                  <a:rPr lang="es-ES" sz="1400" dirty="0">
                    <a:solidFill>
                      <a:schemeClr val="tx1"/>
                    </a:solidFill>
                  </a:rPr>
                  <a:t>es el campo eléctrico del l-</a:t>
                </a:r>
                <a:r>
                  <a:rPr lang="es-ES" sz="1400" dirty="0" err="1">
                    <a:solidFill>
                      <a:schemeClr val="tx1"/>
                    </a:solidFill>
                  </a:rPr>
                  <a:t>ésimo</a:t>
                </a:r>
                <a:r>
                  <a:rPr lang="es-ES" sz="1400" dirty="0">
                    <a:solidFill>
                      <a:schemeClr val="tx1"/>
                    </a:solidFill>
                  </a:rPr>
                  <a:t> modo del puerto</a:t>
                </a:r>
                <a14:m>
                  <m:oMath xmlns:m="http://schemas.openxmlformats.org/officeDocument/2006/math">
                    <m:r>
                      <a:rPr lang="es-ES" sz="1400" i="1">
                        <a:solidFill>
                          <a:schemeClr val="tx1"/>
                        </a:solidFill>
                        <a:latin typeface="Cambria Math" panose="02040503050406030204" pitchFamily="18" charset="0"/>
                        <a:ea typeface="Cambria Math" panose="02040503050406030204" pitchFamily="18" charset="0"/>
                      </a:rPr>
                      <m:t>𝜇</m:t>
                    </m:r>
                  </m:oMath>
                </a14:m>
                <a:endParaRPr lang="es-ES" sz="1400" dirty="0">
                  <a:solidFill>
                    <a:schemeClr val="tx1"/>
                  </a:solidFill>
                </a:endParaRPr>
              </a:p>
              <a:p>
                <a14:m>
                  <m:oMath xmlns:m="http://schemas.openxmlformats.org/officeDocument/2006/math">
                    <m:r>
                      <m:rPr>
                        <m:brk m:alnAt="16"/>
                      </m:rPr>
                      <a:rPr lang="es-ES" sz="1400" b="0" i="1" smtClean="0">
                        <a:solidFill>
                          <a:schemeClr val="tx1"/>
                        </a:solidFill>
                        <a:latin typeface="Cambria Math" panose="02040503050406030204" pitchFamily="18" charset="0"/>
                      </a:rPr>
                      <m:t>𝑆</m:t>
                    </m:r>
                    <m:r>
                      <a:rPr lang="es-ES" sz="1400" b="0" i="1" smtClean="0">
                        <a:solidFill>
                          <a:schemeClr val="tx1"/>
                        </a:solidFill>
                        <a:latin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𝜇</m:t>
                    </m:r>
                    <m:r>
                      <m:rPr>
                        <m:brk m:alnAt="16"/>
                      </m:rPr>
                      <a:rPr lang="es-ES" sz="1400" b="0" i="1" smtClean="0">
                        <a:solidFill>
                          <a:schemeClr val="tx1"/>
                        </a:solidFill>
                        <a:latin typeface="Cambria Math" panose="02040503050406030204" pitchFamily="18" charset="0"/>
                      </a:rPr>
                      <m:t>)</m:t>
                    </m:r>
                  </m:oMath>
                </a14:m>
                <a:r>
                  <a:rPr lang="es-ES" sz="1400" dirty="0">
                    <a:solidFill>
                      <a:schemeClr val="tx1"/>
                    </a:solidFill>
                  </a:rPr>
                  <a:t> es la superficie de intersección entre la cavidad y el puerto </a:t>
                </a:r>
                <a14:m>
                  <m:oMath xmlns:m="http://schemas.openxmlformats.org/officeDocument/2006/math">
                    <m:r>
                      <a:rPr lang="es-ES" sz="1400" i="1">
                        <a:solidFill>
                          <a:schemeClr val="tx1"/>
                        </a:solidFill>
                        <a:latin typeface="Cambria Math" panose="02040503050406030204" pitchFamily="18" charset="0"/>
                        <a:ea typeface="Cambria Math" panose="02040503050406030204" pitchFamily="18" charset="0"/>
                      </a:rPr>
                      <m:t>𝜇</m:t>
                    </m:r>
                  </m:oMath>
                </a14:m>
                <a:endParaRPr lang="es-ES" sz="1400" dirty="0"/>
              </a:p>
              <a:p>
                <a14:m>
                  <m:oMath xmlns:m="http://schemas.openxmlformats.org/officeDocument/2006/math">
                    <m:sSub>
                      <m:sSubPr>
                        <m:ctrlPr>
                          <a:rPr lang="es-ES" sz="1400" i="1" smtClean="0">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rPr>
                          <m:t>𝑄</m:t>
                        </m:r>
                      </m:e>
                      <m:sub>
                        <m:r>
                          <a:rPr lang="es-ES" sz="1400" i="1">
                            <a:solidFill>
                              <a:schemeClr val="tx1"/>
                            </a:solidFill>
                            <a:latin typeface="Cambria Math" panose="02040503050406030204" pitchFamily="18" charset="0"/>
                          </a:rPr>
                          <m:t>𝑚</m:t>
                        </m:r>
                      </m:sub>
                    </m:sSub>
                  </m:oMath>
                </a14:m>
                <a:r>
                  <a:rPr lang="es-ES" sz="1400" dirty="0"/>
                  <a:t> </a:t>
                </a:r>
                <a:r>
                  <a:rPr lang="es-ES" sz="1400" dirty="0">
                    <a:solidFill>
                      <a:schemeClr val="tx1"/>
                    </a:solidFill>
                  </a:rPr>
                  <a:t>es el factor de calidad del modo m-</a:t>
                </a:r>
                <a:r>
                  <a:rPr lang="es-ES" sz="1400" dirty="0" err="1">
                    <a:solidFill>
                      <a:schemeClr val="tx1"/>
                    </a:solidFill>
                  </a:rPr>
                  <a:t>ésimo</a:t>
                </a:r>
                <a:r>
                  <a:rPr lang="es-ES" sz="1400" dirty="0">
                    <a:solidFill>
                      <a:schemeClr val="tx1"/>
                    </a:solidFill>
                  </a:rPr>
                  <a:t> de la cavidad sin cargar</a:t>
                </a:r>
                <a:endParaRPr lang="es-ES" sz="1400" dirty="0"/>
              </a:p>
            </p:txBody>
          </p:sp>
        </mc:Choice>
        <mc:Fallback xmlns="">
          <p:sp>
            <p:nvSpPr>
              <p:cNvPr id="30" name="CuadroTexto 29">
                <a:extLst>
                  <a:ext uri="{FF2B5EF4-FFF2-40B4-BE49-F238E27FC236}">
                    <a16:creationId xmlns:a16="http://schemas.microsoft.com/office/drawing/2014/main" id="{39F290AA-0C8C-4B63-91F3-FEB27A27BA64}"/>
                  </a:ext>
                </a:extLst>
              </p:cNvPr>
              <p:cNvSpPr txBox="1">
                <a:spLocks noRot="1" noChangeAspect="1" noMove="1" noResize="1" noEditPoints="1" noAdjustHandles="1" noChangeArrowheads="1" noChangeShapeType="1" noTextEdit="1"/>
              </p:cNvSpPr>
              <p:nvPr/>
            </p:nvSpPr>
            <p:spPr>
              <a:xfrm>
                <a:off x="4779847" y="3274262"/>
                <a:ext cx="5043790" cy="4183196"/>
              </a:xfrm>
              <a:prstGeom prst="rect">
                <a:avLst/>
              </a:prstGeom>
              <a:blipFill>
                <a:blip r:embed="rId5"/>
                <a:stretch>
                  <a:fillRect l="-363" b="-729"/>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1" name="CuadroTexto 30">
                <a:extLst>
                  <a:ext uri="{FF2B5EF4-FFF2-40B4-BE49-F238E27FC236}">
                    <a16:creationId xmlns:a16="http://schemas.microsoft.com/office/drawing/2014/main" id="{8001C967-BF2D-4DDC-8ED5-38EE5E54117A}"/>
                  </a:ext>
                </a:extLst>
              </p:cNvPr>
              <p:cNvSpPr txBox="1"/>
              <p:nvPr/>
            </p:nvSpPr>
            <p:spPr>
              <a:xfrm>
                <a:off x="-144265" y="4951127"/>
                <a:ext cx="4737548" cy="88774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s-ES" sz="1600" i="1" smtClean="0">
                              <a:solidFill>
                                <a:schemeClr val="tx1"/>
                              </a:solidFill>
                              <a:latin typeface="Cambria Math" panose="02040503050406030204" pitchFamily="18" charset="0"/>
                            </a:rPr>
                          </m:ctrlPr>
                        </m:sSubSupPr>
                        <m:e>
                          <m:r>
                            <a:rPr lang="es-ES" sz="1600" i="1">
                              <a:solidFill>
                                <a:schemeClr val="tx1"/>
                              </a:solidFill>
                              <a:latin typeface="Cambria Math" panose="02040503050406030204" pitchFamily="18" charset="0"/>
                            </a:rPr>
                            <m:t>𝐹</m:t>
                          </m:r>
                        </m:e>
                        <m:sub>
                          <m:r>
                            <a:rPr lang="es-ES" sz="1600" i="1">
                              <a:solidFill>
                                <a:schemeClr val="tx1"/>
                              </a:solidFill>
                              <a:latin typeface="Cambria Math" panose="02040503050406030204" pitchFamily="18" charset="0"/>
                            </a:rPr>
                            <m:t>𝑚𝑙</m:t>
                          </m:r>
                        </m:sub>
                        <m:sup>
                          <m:r>
                            <a:rPr lang="es-ES" sz="1600" i="1">
                              <a:solidFill>
                                <a:schemeClr val="tx1"/>
                              </a:solidFill>
                              <a:latin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𝜇</m:t>
                          </m:r>
                          <m:r>
                            <a:rPr lang="es-ES" sz="1600" i="1">
                              <a:solidFill>
                                <a:schemeClr val="tx1"/>
                              </a:solidFill>
                              <a:latin typeface="Cambria Math" panose="02040503050406030204" pitchFamily="18" charset="0"/>
                            </a:rPr>
                            <m:t>)</m:t>
                          </m:r>
                        </m:sup>
                      </m:sSubSup>
                      <m:r>
                        <a:rPr lang="es-ES" sz="1600" i="1">
                          <a:solidFill>
                            <a:schemeClr val="tx1"/>
                          </a:solidFill>
                          <a:latin typeface="Cambria Math" panose="02040503050406030204" pitchFamily="18" charset="0"/>
                          <a:ea typeface="Cambria Math" panose="02040503050406030204" pitchFamily="18" charset="0"/>
                        </a:rPr>
                        <m:t>≡</m:t>
                      </m:r>
                      <m:nary>
                        <m:naryPr>
                          <m:limLoc m:val="undOvr"/>
                          <m:ctrlPr>
                            <a:rPr lang="es-ES" sz="1600" i="1">
                              <a:solidFill>
                                <a:schemeClr val="tx1"/>
                              </a:solidFill>
                              <a:latin typeface="Cambria Math" panose="02040503050406030204" pitchFamily="18" charset="0"/>
                            </a:rPr>
                          </m:ctrlPr>
                        </m:naryPr>
                        <m:sub>
                          <m:r>
                            <m:rPr>
                              <m:brk m:alnAt="16"/>
                            </m:rPr>
                            <a:rPr lang="es-ES" sz="1600" b="0" i="1" smtClean="0">
                              <a:solidFill>
                                <a:schemeClr val="tx1"/>
                              </a:solidFill>
                              <a:latin typeface="Cambria Math" panose="02040503050406030204" pitchFamily="18" charset="0"/>
                            </a:rPr>
                            <m:t>𝑆</m:t>
                          </m:r>
                          <m:r>
                            <a:rPr lang="es-ES" sz="1600" b="0" i="1" smtClean="0">
                              <a:solidFill>
                                <a:schemeClr val="tx1"/>
                              </a:solidFill>
                              <a:latin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𝜇</m:t>
                          </m:r>
                          <m:r>
                            <m:rPr>
                              <m:brk m:alnAt="16"/>
                            </m:rPr>
                            <a:rPr lang="es-ES" sz="1600" b="0" i="1" smtClean="0">
                              <a:solidFill>
                                <a:schemeClr val="tx1"/>
                              </a:solidFill>
                              <a:latin typeface="Cambria Math" panose="02040503050406030204" pitchFamily="18" charset="0"/>
                            </a:rPr>
                            <m:t>)</m:t>
                          </m:r>
                        </m:sub>
                        <m:sup/>
                        <m:e>
                          <m:sSub>
                            <m:sSubPr>
                              <m:ctrlPr>
                                <a:rPr lang="es-ES" sz="1600" i="1">
                                  <a:solidFill>
                                    <a:schemeClr val="tx1"/>
                                  </a:solidFill>
                                  <a:latin typeface="Cambria Math" panose="02040503050406030204" pitchFamily="18" charset="0"/>
                                </a:rPr>
                              </m:ctrlPr>
                            </m:sSubPr>
                            <m:e>
                              <m:acc>
                                <m:accPr>
                                  <m:chr m:val="⃗"/>
                                  <m:ctrlPr>
                                    <a:rPr lang="es-ES" sz="1600" i="1">
                                      <a:solidFill>
                                        <a:schemeClr val="tx1"/>
                                      </a:solidFill>
                                      <a:latin typeface="Cambria Math" panose="02040503050406030204" pitchFamily="18" charset="0"/>
                                    </a:rPr>
                                  </m:ctrlPr>
                                </m:accPr>
                                <m:e>
                                  <m:r>
                                    <a:rPr lang="es-ES" sz="1600" b="0" i="1" smtClean="0">
                                      <a:solidFill>
                                        <a:schemeClr val="tx1"/>
                                      </a:solidFill>
                                      <a:latin typeface="Cambria Math" panose="02040503050406030204" pitchFamily="18" charset="0"/>
                                    </a:rPr>
                                    <m:t>𝐻</m:t>
                                  </m:r>
                                </m:e>
                              </m:acc>
                            </m:e>
                            <m:sub>
                              <m:r>
                                <a:rPr lang="es-ES" sz="1600" i="1">
                                  <a:solidFill>
                                    <a:schemeClr val="tx1"/>
                                  </a:solidFill>
                                  <a:latin typeface="Cambria Math" panose="02040503050406030204" pitchFamily="18" charset="0"/>
                                </a:rPr>
                                <m:t>𝑚</m:t>
                              </m:r>
                            </m:sub>
                          </m:sSub>
                          <m:d>
                            <m:dPr>
                              <m:ctrlPr>
                                <a:rPr lang="es-ES" sz="1600" i="1">
                                  <a:solidFill>
                                    <a:schemeClr val="tx1"/>
                                  </a:solidFill>
                                  <a:latin typeface="Cambria Math" panose="02040503050406030204" pitchFamily="18" charset="0"/>
                                </a:rPr>
                              </m:ctrlPr>
                            </m:dPr>
                            <m:e>
                              <m:acc>
                                <m:accPr>
                                  <m:chr m:val="⃗"/>
                                  <m:ctrlPr>
                                    <a:rPr lang="es-ES" sz="1600" i="1">
                                      <a:solidFill>
                                        <a:schemeClr val="tx1"/>
                                      </a:solidFill>
                                      <a:latin typeface="Cambria Math" panose="02040503050406030204" pitchFamily="18" charset="0"/>
                                    </a:rPr>
                                  </m:ctrlPr>
                                </m:accPr>
                                <m:e>
                                  <m:r>
                                    <a:rPr lang="es-ES" sz="1600" i="1">
                                      <a:solidFill>
                                        <a:schemeClr val="tx1"/>
                                      </a:solidFill>
                                      <a:latin typeface="Cambria Math" panose="02040503050406030204" pitchFamily="18" charset="0"/>
                                    </a:rPr>
                                    <m:t>𝑟</m:t>
                                  </m:r>
                                </m:e>
                              </m:acc>
                            </m:e>
                          </m:d>
                          <m:r>
                            <a:rPr lang="es-ES" sz="1600" i="1">
                              <a:solidFill>
                                <a:schemeClr val="tx1"/>
                              </a:solidFill>
                              <a:latin typeface="Cambria Math" panose="02040503050406030204" pitchFamily="18" charset="0"/>
                              <a:ea typeface="Cambria Math" panose="02040503050406030204" pitchFamily="18" charset="0"/>
                            </a:rPr>
                            <m:t>⋅</m:t>
                          </m:r>
                          <m:sSubSup>
                            <m:sSubSupPr>
                              <m:ctrlPr>
                                <a:rPr lang="es-ES" sz="1600" i="1">
                                  <a:solidFill>
                                    <a:schemeClr val="tx1"/>
                                  </a:solidFill>
                                  <a:latin typeface="Cambria Math" panose="02040503050406030204" pitchFamily="18" charset="0"/>
                                </a:rPr>
                              </m:ctrlPr>
                            </m:sSubSupPr>
                            <m:e>
                              <m:acc>
                                <m:accPr>
                                  <m:chr m:val="⃗"/>
                                  <m:ctrlPr>
                                    <a:rPr lang="es-ES" sz="1600" i="1" smtClean="0">
                                      <a:solidFill>
                                        <a:schemeClr val="tx1"/>
                                      </a:solidFill>
                                      <a:latin typeface="Cambria Math" panose="02040503050406030204" pitchFamily="18" charset="0"/>
                                    </a:rPr>
                                  </m:ctrlPr>
                                </m:accPr>
                                <m:e>
                                  <m:r>
                                    <a:rPr lang="es-ES" sz="1600" b="0" i="1" smtClean="0">
                                      <a:solidFill>
                                        <a:schemeClr val="tx1"/>
                                      </a:solidFill>
                                      <a:latin typeface="Cambria Math" panose="02040503050406030204" pitchFamily="18" charset="0"/>
                                    </a:rPr>
                                    <m:t>h</m:t>
                                  </m:r>
                                </m:e>
                              </m:acc>
                            </m:e>
                            <m:sub>
                              <m:r>
                                <a:rPr lang="es-ES" sz="1600" b="0" i="1" smtClean="0">
                                  <a:solidFill>
                                    <a:schemeClr val="tx1"/>
                                  </a:solidFill>
                                  <a:latin typeface="Cambria Math" panose="02040503050406030204" pitchFamily="18" charset="0"/>
                                </a:rPr>
                                <m:t>𝑙</m:t>
                              </m:r>
                            </m:sub>
                            <m:sup>
                              <m:r>
                                <a:rPr lang="es-ES" sz="1600" i="1">
                                  <a:solidFill>
                                    <a:schemeClr val="tx1"/>
                                  </a:solidFill>
                                  <a:latin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𝜇</m:t>
                              </m:r>
                              <m:r>
                                <a:rPr lang="es-ES" sz="1600" i="1">
                                  <a:solidFill>
                                    <a:schemeClr val="tx1"/>
                                  </a:solidFill>
                                  <a:latin typeface="Cambria Math" panose="02040503050406030204" pitchFamily="18" charset="0"/>
                                </a:rPr>
                                <m:t>)</m:t>
                              </m:r>
                            </m:sup>
                          </m:sSubSup>
                          <m:d>
                            <m:dPr>
                              <m:ctrlPr>
                                <a:rPr lang="es-ES" sz="1600" i="1">
                                  <a:solidFill>
                                    <a:schemeClr val="tx1"/>
                                  </a:solidFill>
                                  <a:latin typeface="Cambria Math" panose="02040503050406030204" pitchFamily="18" charset="0"/>
                                </a:rPr>
                              </m:ctrlPr>
                            </m:dPr>
                            <m:e>
                              <m:acc>
                                <m:accPr>
                                  <m:chr m:val="⃗"/>
                                  <m:ctrlPr>
                                    <a:rPr lang="es-ES" sz="1600" i="1">
                                      <a:solidFill>
                                        <a:schemeClr val="tx1"/>
                                      </a:solidFill>
                                      <a:latin typeface="Cambria Math" panose="02040503050406030204" pitchFamily="18" charset="0"/>
                                    </a:rPr>
                                  </m:ctrlPr>
                                </m:accPr>
                                <m:e>
                                  <m:r>
                                    <a:rPr lang="es-ES" sz="1600" i="1">
                                      <a:solidFill>
                                        <a:schemeClr val="tx1"/>
                                      </a:solidFill>
                                      <a:latin typeface="Cambria Math" panose="02040503050406030204" pitchFamily="18" charset="0"/>
                                    </a:rPr>
                                    <m:t>𝑟</m:t>
                                  </m:r>
                                </m:e>
                              </m:acc>
                            </m:e>
                          </m:d>
                          <m:r>
                            <a:rPr lang="es-ES" sz="1600" i="1">
                              <a:solidFill>
                                <a:schemeClr val="tx1"/>
                              </a:solidFill>
                              <a:latin typeface="Cambria Math" panose="02040503050406030204" pitchFamily="18" charset="0"/>
                            </a:rPr>
                            <m:t>𝑑</m:t>
                          </m:r>
                          <m:r>
                            <a:rPr lang="es-ES" sz="1600" b="0" i="1" smtClean="0">
                              <a:solidFill>
                                <a:schemeClr val="tx1"/>
                              </a:solidFill>
                              <a:latin typeface="Cambria Math" panose="02040503050406030204" pitchFamily="18" charset="0"/>
                            </a:rPr>
                            <m:t>𝑆</m:t>
                          </m:r>
                        </m:e>
                      </m:nary>
                    </m:oMath>
                  </m:oMathPara>
                </a14:m>
                <a:endParaRPr lang="es-ES" sz="1600" dirty="0"/>
              </a:p>
            </p:txBody>
          </p:sp>
        </mc:Choice>
        <mc:Fallback xmlns="">
          <p:sp>
            <p:nvSpPr>
              <p:cNvPr id="31" name="CuadroTexto 30">
                <a:extLst>
                  <a:ext uri="{FF2B5EF4-FFF2-40B4-BE49-F238E27FC236}">
                    <a16:creationId xmlns:a16="http://schemas.microsoft.com/office/drawing/2014/main" id="{8001C967-BF2D-4DDC-8ED5-38EE5E54117A}"/>
                  </a:ext>
                </a:extLst>
              </p:cNvPr>
              <p:cNvSpPr txBox="1">
                <a:spLocks noRot="1" noChangeAspect="1" noMove="1" noResize="1" noEditPoints="1" noAdjustHandles="1" noChangeArrowheads="1" noChangeShapeType="1" noTextEdit="1"/>
              </p:cNvSpPr>
              <p:nvPr/>
            </p:nvSpPr>
            <p:spPr>
              <a:xfrm>
                <a:off x="-144265" y="4951127"/>
                <a:ext cx="4737548" cy="887744"/>
              </a:xfrm>
              <a:prstGeom prst="rect">
                <a:avLst/>
              </a:prstGeom>
              <a:blipFill>
                <a:blip r:embed="rId6"/>
                <a:stretch>
                  <a:fillRect/>
                </a:stretch>
              </a:blipFill>
            </p:spPr>
            <p:txBody>
              <a:bodyPr/>
              <a:lstStyle/>
              <a:p>
                <a:r>
                  <a:rPr lang="es-ES">
                    <a:noFill/>
                  </a:rPr>
                  <a:t> </a:t>
                </a:r>
              </a:p>
            </p:txBody>
          </p:sp>
        </mc:Fallback>
      </mc:AlternateContent>
      <p:sp>
        <p:nvSpPr>
          <p:cNvPr id="32" name="CuadroTexto 31">
            <a:extLst>
              <a:ext uri="{FF2B5EF4-FFF2-40B4-BE49-F238E27FC236}">
                <a16:creationId xmlns:a16="http://schemas.microsoft.com/office/drawing/2014/main" id="{6E049823-4979-4531-96B5-A410389E6620}"/>
              </a:ext>
            </a:extLst>
          </p:cNvPr>
          <p:cNvSpPr txBox="1"/>
          <p:nvPr/>
        </p:nvSpPr>
        <p:spPr>
          <a:xfrm>
            <a:off x="407392" y="6022758"/>
            <a:ext cx="5043790" cy="276999"/>
          </a:xfrm>
          <a:prstGeom prst="rect">
            <a:avLst/>
          </a:prstGeom>
          <a:noFill/>
        </p:spPr>
        <p:txBody>
          <a:bodyPr wrap="square">
            <a:spAutoFit/>
          </a:bodyPr>
          <a:lstStyle/>
          <a:p>
            <a:pPr marL="171450" marR="0" lvl="0" indent="-171450" algn="just" defTabSz="447675"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s-ES" altLang="es-ES" sz="1200" b="0" i="0" u="none" strike="noStrike" kern="0" cap="none" spc="0" normalizeH="0" baseline="0" noProof="0" dirty="0">
                <a:ln>
                  <a:noFill/>
                </a:ln>
                <a:solidFill>
                  <a:schemeClr val="tx1"/>
                </a:solidFill>
                <a:effectLst/>
                <a:uLnTx/>
                <a:uFillTx/>
                <a:latin typeface="Arial" pitchFamily="34" charset="0"/>
                <a:ea typeface="ＭＳ Ｐゴシック" pitchFamily="34" charset="-128"/>
                <a:cs typeface="+mn-cs"/>
              </a:rPr>
              <a:t>Para considerar pérdidas</a:t>
            </a:r>
          </a:p>
        </p:txBody>
      </p:sp>
      <mc:AlternateContent xmlns:mc="http://schemas.openxmlformats.org/markup-compatibility/2006" xmlns:a14="http://schemas.microsoft.com/office/drawing/2010/main">
        <mc:Choice Requires="a14">
          <p:sp>
            <p:nvSpPr>
              <p:cNvPr id="34" name="CuadroTexto 33">
                <a:extLst>
                  <a:ext uri="{FF2B5EF4-FFF2-40B4-BE49-F238E27FC236}">
                    <a16:creationId xmlns:a16="http://schemas.microsoft.com/office/drawing/2014/main" id="{FEBACACD-1B3F-47BC-94A7-FCE6C51E8AD2}"/>
                  </a:ext>
                </a:extLst>
              </p:cNvPr>
              <p:cNvSpPr txBox="1"/>
              <p:nvPr/>
            </p:nvSpPr>
            <p:spPr>
              <a:xfrm>
                <a:off x="509460" y="6445272"/>
                <a:ext cx="1137148" cy="338554"/>
              </a:xfrm>
              <a:prstGeom prst="rect">
                <a:avLst/>
              </a:prstGeom>
              <a:noFill/>
            </p:spPr>
            <p:txBody>
              <a:bodyPr wrap="square">
                <a:spAutoFit/>
              </a:bodyPr>
              <a:lstStyle/>
              <a:p>
                <a14:m>
                  <m:oMath xmlns:m="http://schemas.openxmlformats.org/officeDocument/2006/math">
                    <m:sSub>
                      <m:sSubPr>
                        <m:ctrlPr>
                          <a:rPr lang="es-ES" sz="1600" i="1" smtClean="0">
                            <a:solidFill>
                              <a:schemeClr val="tx1"/>
                            </a:solidFill>
                            <a:latin typeface="Cambria Math" panose="02040503050406030204" pitchFamily="18" charset="0"/>
                          </a:rPr>
                        </m:ctrlPr>
                      </m:sSubPr>
                      <m:e>
                        <m:r>
                          <a:rPr lang="es-ES" sz="1600" i="1">
                            <a:solidFill>
                              <a:schemeClr val="tx1"/>
                            </a:solidFill>
                            <a:latin typeface="Cambria Math" panose="02040503050406030204" pitchFamily="18" charset="0"/>
                          </a:rPr>
                          <m:t>𝑘</m:t>
                        </m:r>
                      </m:e>
                      <m:sub>
                        <m:r>
                          <a:rPr lang="es-ES" sz="1600" i="1">
                            <a:solidFill>
                              <a:schemeClr val="tx1"/>
                            </a:solidFill>
                            <a:latin typeface="Cambria Math" panose="02040503050406030204" pitchFamily="18" charset="0"/>
                          </a:rPr>
                          <m:t>𝑚</m:t>
                        </m:r>
                      </m:sub>
                    </m:sSub>
                    <m:r>
                      <a:rPr lang="es-ES" sz="1600" i="1" smtClean="0">
                        <a:solidFill>
                          <a:schemeClr val="tx1"/>
                        </a:solidFill>
                        <a:latin typeface="Cambria Math" panose="02040503050406030204" pitchFamily="18" charset="0"/>
                        <a:ea typeface="Cambria Math" panose="02040503050406030204" pitchFamily="18" charset="0"/>
                      </a:rPr>
                      <m:t>→</m:t>
                    </m:r>
                  </m:oMath>
                </a14:m>
                <a:r>
                  <a:rPr lang="es-ES" sz="1600" dirty="0">
                    <a:solidFill>
                      <a:schemeClr val="tx1"/>
                    </a:solidFill>
                  </a:rPr>
                  <a:t> </a:t>
                </a:r>
                <a14:m>
                  <m:oMath xmlns:m="http://schemas.openxmlformats.org/officeDocument/2006/math">
                    <m:sSub>
                      <m:sSubPr>
                        <m:ctrlPr>
                          <a:rPr lang="es-ES" sz="1600" i="1">
                            <a:solidFill>
                              <a:schemeClr val="tx1"/>
                            </a:solidFill>
                            <a:latin typeface="Cambria Math" panose="02040503050406030204" pitchFamily="18" charset="0"/>
                          </a:rPr>
                        </m:ctrlPr>
                      </m:sSubPr>
                      <m:e>
                        <m:r>
                          <a:rPr lang="es-ES" sz="1600" i="1" smtClean="0">
                            <a:solidFill>
                              <a:schemeClr val="tx1"/>
                            </a:solidFill>
                            <a:latin typeface="Cambria Math" panose="02040503050406030204" pitchFamily="18" charset="0"/>
                            <a:ea typeface="Cambria Math" panose="02040503050406030204" pitchFamily="18" charset="0"/>
                          </a:rPr>
                          <m:t>𝜅</m:t>
                        </m:r>
                      </m:e>
                      <m:sub>
                        <m:r>
                          <a:rPr lang="es-ES" sz="1600" i="1">
                            <a:solidFill>
                              <a:schemeClr val="tx1"/>
                            </a:solidFill>
                            <a:latin typeface="Cambria Math" panose="02040503050406030204" pitchFamily="18" charset="0"/>
                          </a:rPr>
                          <m:t>𝑚</m:t>
                        </m:r>
                      </m:sub>
                    </m:sSub>
                    <m:r>
                      <a:rPr lang="es-ES" sz="1600" b="0" i="0" smtClean="0">
                        <a:solidFill>
                          <a:schemeClr val="tx1"/>
                        </a:solidFill>
                        <a:latin typeface="Cambria Math" panose="02040503050406030204" pitchFamily="18" charset="0"/>
                      </a:rPr>
                      <m:t>,</m:t>
                    </m:r>
                  </m:oMath>
                </a14:m>
                <a:endParaRPr lang="es-ES" sz="1600" dirty="0"/>
              </a:p>
            </p:txBody>
          </p:sp>
        </mc:Choice>
        <mc:Fallback xmlns="">
          <p:sp>
            <p:nvSpPr>
              <p:cNvPr id="34" name="CuadroTexto 33">
                <a:extLst>
                  <a:ext uri="{FF2B5EF4-FFF2-40B4-BE49-F238E27FC236}">
                    <a16:creationId xmlns:a16="http://schemas.microsoft.com/office/drawing/2014/main" id="{FEBACACD-1B3F-47BC-94A7-FCE6C51E8AD2}"/>
                  </a:ext>
                </a:extLst>
              </p:cNvPr>
              <p:cNvSpPr txBox="1">
                <a:spLocks noRot="1" noChangeAspect="1" noMove="1" noResize="1" noEditPoints="1" noAdjustHandles="1" noChangeArrowheads="1" noChangeShapeType="1" noTextEdit="1"/>
              </p:cNvSpPr>
              <p:nvPr/>
            </p:nvSpPr>
            <p:spPr>
              <a:xfrm>
                <a:off x="509460" y="6445272"/>
                <a:ext cx="1137148" cy="338554"/>
              </a:xfrm>
              <a:prstGeom prst="rect">
                <a:avLst/>
              </a:prstGeom>
              <a:blipFill>
                <a:blip r:embed="rId7"/>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5" name="CuadroTexto 34">
                <a:extLst>
                  <a:ext uri="{FF2B5EF4-FFF2-40B4-BE49-F238E27FC236}">
                    <a16:creationId xmlns:a16="http://schemas.microsoft.com/office/drawing/2014/main" id="{69280C14-CBF4-4F87-B9E6-9ADA5240561C}"/>
                  </a:ext>
                </a:extLst>
              </p:cNvPr>
              <p:cNvSpPr txBox="1"/>
              <p:nvPr/>
            </p:nvSpPr>
            <p:spPr>
              <a:xfrm>
                <a:off x="1646608" y="6416339"/>
                <a:ext cx="3259912" cy="494110"/>
              </a:xfrm>
              <a:prstGeom prst="rect">
                <a:avLst/>
              </a:prstGeom>
              <a:noFill/>
            </p:spPr>
            <p:txBody>
              <a:bodyPr wrap="square">
                <a:spAutoFit/>
              </a:bodyPr>
              <a:lstStyle/>
              <a:p>
                <a14:m>
                  <m:oMath xmlns:m="http://schemas.openxmlformats.org/officeDocument/2006/math">
                    <m:sSub>
                      <m:sSubPr>
                        <m:ctrlPr>
                          <a:rPr lang="es-ES" sz="1600" i="1" smtClean="0">
                            <a:solidFill>
                              <a:schemeClr val="tx1"/>
                            </a:solidFill>
                            <a:latin typeface="Cambria Math" panose="02040503050406030204" pitchFamily="18" charset="0"/>
                          </a:rPr>
                        </m:ctrlPr>
                      </m:sSubPr>
                      <m:e>
                        <m:r>
                          <a:rPr lang="es-ES" sz="1600" i="1" smtClean="0">
                            <a:solidFill>
                              <a:schemeClr val="tx1"/>
                            </a:solidFill>
                            <a:latin typeface="Cambria Math" panose="02040503050406030204" pitchFamily="18" charset="0"/>
                            <a:ea typeface="Cambria Math" panose="02040503050406030204" pitchFamily="18" charset="0"/>
                          </a:rPr>
                          <m:t>𝜅</m:t>
                        </m:r>
                      </m:e>
                      <m:sub>
                        <m:r>
                          <a:rPr lang="es-ES" sz="1600" i="1">
                            <a:solidFill>
                              <a:schemeClr val="tx1"/>
                            </a:solidFill>
                            <a:latin typeface="Cambria Math" panose="02040503050406030204" pitchFamily="18" charset="0"/>
                          </a:rPr>
                          <m:t>𝑚</m:t>
                        </m:r>
                      </m:sub>
                    </m:sSub>
                    <m:r>
                      <a:rPr lang="es-ES" sz="1600" b="0" i="1" smtClean="0">
                        <a:solidFill>
                          <a:schemeClr val="tx1"/>
                        </a:solidFill>
                        <a:latin typeface="Cambria Math" panose="02040503050406030204" pitchFamily="18" charset="0"/>
                      </a:rPr>
                      <m:t>=</m:t>
                    </m:r>
                    <m:sSub>
                      <m:sSubPr>
                        <m:ctrlPr>
                          <a:rPr lang="es-ES" sz="1600" i="1">
                            <a:solidFill>
                              <a:schemeClr val="tx1"/>
                            </a:solidFill>
                            <a:latin typeface="Cambria Math" panose="02040503050406030204" pitchFamily="18" charset="0"/>
                          </a:rPr>
                        </m:ctrlPr>
                      </m:sSubPr>
                      <m:e>
                        <m:r>
                          <a:rPr lang="es-ES" sz="1600" i="1">
                            <a:solidFill>
                              <a:schemeClr val="tx1"/>
                            </a:solidFill>
                            <a:latin typeface="Cambria Math" panose="02040503050406030204" pitchFamily="18" charset="0"/>
                          </a:rPr>
                          <m:t>𝑘</m:t>
                        </m:r>
                      </m:e>
                      <m:sub>
                        <m:r>
                          <a:rPr lang="es-ES" sz="1600" i="1">
                            <a:solidFill>
                              <a:schemeClr val="tx1"/>
                            </a:solidFill>
                            <a:latin typeface="Cambria Math" panose="02040503050406030204" pitchFamily="18" charset="0"/>
                          </a:rPr>
                          <m:t>𝑚</m:t>
                        </m:r>
                      </m:sub>
                    </m:sSub>
                    <m:d>
                      <m:dPr>
                        <m:ctrlPr>
                          <a:rPr lang="es-ES" sz="1600" i="1" smtClean="0">
                            <a:solidFill>
                              <a:schemeClr val="tx1"/>
                            </a:solidFill>
                            <a:latin typeface="Cambria Math" panose="02040503050406030204" pitchFamily="18" charset="0"/>
                          </a:rPr>
                        </m:ctrlPr>
                      </m:dPr>
                      <m:e>
                        <m:r>
                          <a:rPr lang="es-ES" sz="1600" b="0" i="1" smtClean="0">
                            <a:solidFill>
                              <a:schemeClr val="tx1"/>
                            </a:solidFill>
                            <a:latin typeface="Cambria Math" panose="02040503050406030204" pitchFamily="18" charset="0"/>
                          </a:rPr>
                          <m:t>1−</m:t>
                        </m:r>
                        <m:f>
                          <m:fPr>
                            <m:ctrlPr>
                              <a:rPr lang="es-ES" sz="1600" b="0" i="1" smtClean="0">
                                <a:solidFill>
                                  <a:schemeClr val="tx1"/>
                                </a:solidFill>
                                <a:latin typeface="Cambria Math" panose="02040503050406030204" pitchFamily="18" charset="0"/>
                              </a:rPr>
                            </m:ctrlPr>
                          </m:fPr>
                          <m:num>
                            <m:r>
                              <a:rPr lang="es-ES" sz="1600" b="0" i="1" smtClean="0">
                                <a:solidFill>
                                  <a:schemeClr val="tx1"/>
                                </a:solidFill>
                                <a:latin typeface="Cambria Math" panose="02040503050406030204" pitchFamily="18" charset="0"/>
                              </a:rPr>
                              <m:t>1</m:t>
                            </m:r>
                          </m:num>
                          <m:den>
                            <m:r>
                              <a:rPr lang="es-ES" sz="1600" b="0" i="1" smtClean="0">
                                <a:solidFill>
                                  <a:schemeClr val="tx1"/>
                                </a:solidFill>
                                <a:latin typeface="Cambria Math" panose="02040503050406030204" pitchFamily="18" charset="0"/>
                              </a:rPr>
                              <m:t>2</m:t>
                            </m:r>
                            <m:sSub>
                              <m:sSubPr>
                                <m:ctrlPr>
                                  <a:rPr lang="es-ES" sz="1600" i="1">
                                    <a:solidFill>
                                      <a:schemeClr val="tx1"/>
                                    </a:solidFill>
                                    <a:latin typeface="Cambria Math" panose="02040503050406030204" pitchFamily="18" charset="0"/>
                                  </a:rPr>
                                </m:ctrlPr>
                              </m:sSubPr>
                              <m:e>
                                <m:r>
                                  <a:rPr lang="es-ES" sz="1600" b="0" i="1" smtClean="0">
                                    <a:solidFill>
                                      <a:schemeClr val="tx1"/>
                                    </a:solidFill>
                                    <a:latin typeface="Cambria Math" panose="02040503050406030204" pitchFamily="18" charset="0"/>
                                  </a:rPr>
                                  <m:t>𝑄</m:t>
                                </m:r>
                              </m:e>
                              <m:sub>
                                <m:r>
                                  <a:rPr lang="es-ES" sz="1600" i="1">
                                    <a:solidFill>
                                      <a:schemeClr val="tx1"/>
                                    </a:solidFill>
                                    <a:latin typeface="Cambria Math" panose="02040503050406030204" pitchFamily="18" charset="0"/>
                                  </a:rPr>
                                  <m:t>𝑚</m:t>
                                </m:r>
                              </m:sub>
                            </m:sSub>
                          </m:den>
                        </m:f>
                      </m:e>
                    </m:d>
                    <m:r>
                      <a:rPr lang="es-ES" sz="1600" b="0" i="1" smtClean="0">
                        <a:solidFill>
                          <a:schemeClr val="tx1"/>
                        </a:solidFill>
                        <a:latin typeface="Cambria Math" panose="02040503050406030204" pitchFamily="18" charset="0"/>
                      </a:rPr>
                      <m:t>+</m:t>
                    </m:r>
                    <m:r>
                      <a:rPr lang="es-ES" sz="1600" b="0" i="1" smtClean="0">
                        <a:solidFill>
                          <a:schemeClr val="tx1"/>
                        </a:solidFill>
                        <a:latin typeface="Cambria Math" panose="02040503050406030204" pitchFamily="18" charset="0"/>
                      </a:rPr>
                      <m:t>𝑗</m:t>
                    </m:r>
                  </m:oMath>
                </a14:m>
                <a:r>
                  <a:rPr lang="es-ES" sz="1600" dirty="0">
                    <a:solidFill>
                      <a:schemeClr val="tx1"/>
                    </a:solidFill>
                  </a:rPr>
                  <a:t> </a:t>
                </a:r>
                <a14:m>
                  <m:oMath xmlns:m="http://schemas.openxmlformats.org/officeDocument/2006/math">
                    <m:f>
                      <m:fPr>
                        <m:ctrlPr>
                          <a:rPr lang="es-ES" sz="1600" i="1">
                            <a:solidFill>
                              <a:schemeClr val="tx1"/>
                            </a:solidFill>
                            <a:latin typeface="Cambria Math" panose="02040503050406030204" pitchFamily="18" charset="0"/>
                          </a:rPr>
                        </m:ctrlPr>
                      </m:fPr>
                      <m:num>
                        <m:sSub>
                          <m:sSubPr>
                            <m:ctrlPr>
                              <a:rPr lang="es-ES" sz="1600" i="1">
                                <a:solidFill>
                                  <a:schemeClr val="tx1"/>
                                </a:solidFill>
                                <a:latin typeface="Cambria Math" panose="02040503050406030204" pitchFamily="18" charset="0"/>
                              </a:rPr>
                            </m:ctrlPr>
                          </m:sSubPr>
                          <m:e>
                            <m:r>
                              <a:rPr lang="es-ES" sz="1600" i="1">
                                <a:solidFill>
                                  <a:schemeClr val="tx1"/>
                                </a:solidFill>
                                <a:latin typeface="Cambria Math" panose="02040503050406030204" pitchFamily="18" charset="0"/>
                              </a:rPr>
                              <m:t>𝑘</m:t>
                            </m:r>
                          </m:e>
                          <m:sub>
                            <m:r>
                              <a:rPr lang="es-ES" sz="1600" i="1">
                                <a:solidFill>
                                  <a:schemeClr val="tx1"/>
                                </a:solidFill>
                                <a:latin typeface="Cambria Math" panose="02040503050406030204" pitchFamily="18" charset="0"/>
                              </a:rPr>
                              <m:t>𝑚</m:t>
                            </m:r>
                          </m:sub>
                        </m:sSub>
                      </m:num>
                      <m:den>
                        <m:r>
                          <a:rPr lang="es-ES" sz="1600" i="1">
                            <a:solidFill>
                              <a:schemeClr val="tx1"/>
                            </a:solidFill>
                            <a:latin typeface="Cambria Math" panose="02040503050406030204" pitchFamily="18" charset="0"/>
                          </a:rPr>
                          <m:t>2</m:t>
                        </m:r>
                        <m:sSub>
                          <m:sSubPr>
                            <m:ctrlPr>
                              <a:rPr lang="es-ES" sz="1600" i="1">
                                <a:solidFill>
                                  <a:schemeClr val="tx1"/>
                                </a:solidFill>
                                <a:latin typeface="Cambria Math" panose="02040503050406030204" pitchFamily="18" charset="0"/>
                              </a:rPr>
                            </m:ctrlPr>
                          </m:sSubPr>
                          <m:e>
                            <m:r>
                              <a:rPr lang="es-ES" sz="1600" i="1">
                                <a:solidFill>
                                  <a:schemeClr val="tx1"/>
                                </a:solidFill>
                                <a:latin typeface="Cambria Math" panose="02040503050406030204" pitchFamily="18" charset="0"/>
                              </a:rPr>
                              <m:t>𝑄</m:t>
                            </m:r>
                          </m:e>
                          <m:sub>
                            <m:r>
                              <a:rPr lang="es-ES" sz="1600" i="1">
                                <a:solidFill>
                                  <a:schemeClr val="tx1"/>
                                </a:solidFill>
                                <a:latin typeface="Cambria Math" panose="02040503050406030204" pitchFamily="18" charset="0"/>
                              </a:rPr>
                              <m:t>𝑚</m:t>
                            </m:r>
                          </m:sub>
                        </m:sSub>
                      </m:den>
                    </m:f>
                  </m:oMath>
                </a14:m>
                <a:endParaRPr lang="es-ES" sz="1600" dirty="0"/>
              </a:p>
            </p:txBody>
          </p:sp>
        </mc:Choice>
        <mc:Fallback xmlns="">
          <p:sp>
            <p:nvSpPr>
              <p:cNvPr id="35" name="CuadroTexto 34">
                <a:extLst>
                  <a:ext uri="{FF2B5EF4-FFF2-40B4-BE49-F238E27FC236}">
                    <a16:creationId xmlns:a16="http://schemas.microsoft.com/office/drawing/2014/main" id="{69280C14-CBF4-4F87-B9E6-9ADA5240561C}"/>
                  </a:ext>
                </a:extLst>
              </p:cNvPr>
              <p:cNvSpPr txBox="1">
                <a:spLocks noRot="1" noChangeAspect="1" noMove="1" noResize="1" noEditPoints="1" noAdjustHandles="1" noChangeArrowheads="1" noChangeShapeType="1" noTextEdit="1"/>
              </p:cNvSpPr>
              <p:nvPr/>
            </p:nvSpPr>
            <p:spPr>
              <a:xfrm>
                <a:off x="1646608" y="6416339"/>
                <a:ext cx="3259912" cy="494110"/>
              </a:xfrm>
              <a:prstGeom prst="rect">
                <a:avLst/>
              </a:prstGeom>
              <a:blipFill>
                <a:blip r:embed="rId8"/>
                <a:stretch>
                  <a:fillRect b="-1235"/>
                </a:stretch>
              </a:blipFill>
            </p:spPr>
            <p:txBody>
              <a:bodyPr/>
              <a:lstStyle/>
              <a:p>
                <a:r>
                  <a:rPr lang="es-ES">
                    <a:noFill/>
                  </a:rPr>
                  <a:t> </a:t>
                </a:r>
              </a:p>
            </p:txBody>
          </p:sp>
        </mc:Fallback>
      </mc:AlternateContent>
    </p:spTree>
    <p:extLst>
      <p:ext uri="{BB962C8B-B14F-4D97-AF65-F5344CB8AC3E}">
        <p14:creationId xmlns:p14="http://schemas.microsoft.com/office/powerpoint/2010/main" val="3890519821"/>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7</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583928" y="38483"/>
            <a:ext cx="7920880" cy="500994"/>
          </a:xfrm>
        </p:spPr>
        <p:txBody>
          <a:bodyPr/>
          <a:lstStyle/>
          <a:p>
            <a:r>
              <a:rPr lang="es-ES" dirty="0">
                <a:solidFill>
                  <a:schemeClr val="tx1"/>
                </a:solidFill>
              </a:rPr>
              <a:t>Descripción general del método BIR-ME</a:t>
            </a:r>
          </a:p>
        </p:txBody>
      </p:sp>
      <p:sp>
        <p:nvSpPr>
          <p:cNvPr id="5" name="2 Marcador de contenido">
            <a:extLst>
              <a:ext uri="{FF2B5EF4-FFF2-40B4-BE49-F238E27FC236}">
                <a16:creationId xmlns:a16="http://schemas.microsoft.com/office/drawing/2014/main" id="{A27B1477-85EB-49B0-B896-0BB1A7564A8F}"/>
              </a:ext>
            </a:extLst>
          </p:cNvPr>
          <p:cNvSpPr txBox="1">
            <a:spLocks/>
          </p:cNvSpPr>
          <p:nvPr/>
        </p:nvSpPr>
        <p:spPr>
          <a:xfrm>
            <a:off x="256988" y="676755"/>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altLang="es-ES" sz="1600" kern="0" dirty="0"/>
              <a:t>La cavidad resonante, junto con los puertos, puede describirse mediante un modelo </a:t>
            </a:r>
            <a:r>
              <a:rPr lang="es-ES" altLang="es-ES" sz="1600" kern="0" dirty="0" err="1"/>
              <a:t>circuital</a:t>
            </a:r>
            <a:r>
              <a:rPr lang="es-ES" altLang="es-ES" sz="1600" kern="0" dirty="0"/>
              <a:t> equivalente, que permite combinar los resultados de las corrientes equivalentes del método BIR-ME de la siguiente forma</a:t>
            </a:r>
          </a:p>
        </p:txBody>
      </p:sp>
      <mc:AlternateContent xmlns:mc="http://schemas.openxmlformats.org/markup-compatibility/2006" xmlns:a14="http://schemas.microsoft.com/office/drawing/2010/main">
        <mc:Choice Requires="a14">
          <p:sp>
            <p:nvSpPr>
              <p:cNvPr id="26" name="CuadroTexto 25">
                <a:extLst>
                  <a:ext uri="{FF2B5EF4-FFF2-40B4-BE49-F238E27FC236}">
                    <a16:creationId xmlns:a16="http://schemas.microsoft.com/office/drawing/2014/main" id="{01EE4E9C-0774-4917-AF9C-65A8FB62546E}"/>
                  </a:ext>
                </a:extLst>
              </p:cNvPr>
              <p:cNvSpPr txBox="1"/>
              <p:nvPr/>
            </p:nvSpPr>
            <p:spPr>
              <a:xfrm>
                <a:off x="1079872" y="1472619"/>
                <a:ext cx="7510866" cy="85606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s-ES" sz="1600" i="1" smtClean="0">
                              <a:solidFill>
                                <a:schemeClr val="tx1"/>
                              </a:solidFill>
                              <a:latin typeface="Cambria Math" panose="02040503050406030204" pitchFamily="18" charset="0"/>
                            </a:rPr>
                          </m:ctrlPr>
                        </m:sSubSupPr>
                        <m:e>
                          <m:r>
                            <a:rPr lang="es-ES" sz="1600" i="1">
                              <a:solidFill>
                                <a:schemeClr val="tx1"/>
                              </a:solidFill>
                              <a:latin typeface="Cambria Math" panose="02040503050406030204" pitchFamily="18" charset="0"/>
                            </a:rPr>
                            <m:t>𝐼</m:t>
                          </m:r>
                        </m:e>
                        <m:sub>
                          <m:r>
                            <a:rPr lang="es-ES" sz="1600" i="1">
                              <a:solidFill>
                                <a:schemeClr val="tx1"/>
                              </a:solidFill>
                              <a:latin typeface="Cambria Math" panose="02040503050406030204" pitchFamily="18" charset="0"/>
                            </a:rPr>
                            <m:t>𝑙</m:t>
                          </m:r>
                        </m:sub>
                        <m:sup>
                          <m:r>
                            <a:rPr lang="es-ES" sz="1600" i="1">
                              <a:solidFill>
                                <a:schemeClr val="tx1"/>
                              </a:solidFill>
                              <a:latin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𝜇</m:t>
                          </m:r>
                          <m:r>
                            <a:rPr lang="es-ES" sz="1600" i="1">
                              <a:solidFill>
                                <a:schemeClr val="tx1"/>
                              </a:solidFill>
                              <a:latin typeface="Cambria Math" panose="02040503050406030204" pitchFamily="18" charset="0"/>
                            </a:rPr>
                            <m:t>)</m:t>
                          </m:r>
                        </m:sup>
                      </m:sSubSup>
                      <m:r>
                        <a:rPr lang="es-ES" sz="1600" b="0" i="1" smtClean="0">
                          <a:solidFill>
                            <a:schemeClr val="tx1"/>
                          </a:solidFill>
                          <a:latin typeface="Cambria Math" panose="02040503050406030204" pitchFamily="18" charset="0"/>
                        </a:rPr>
                        <m:t>=</m:t>
                      </m:r>
                      <m:nary>
                        <m:naryPr>
                          <m:chr m:val="∑"/>
                          <m:ctrlPr>
                            <a:rPr lang="es-ES" sz="1600" b="0" i="1" smtClean="0">
                              <a:solidFill>
                                <a:schemeClr val="tx1"/>
                              </a:solidFill>
                              <a:latin typeface="Cambria Math" panose="02040503050406030204" pitchFamily="18" charset="0"/>
                            </a:rPr>
                          </m:ctrlPr>
                        </m:naryPr>
                        <m:sub>
                          <m:r>
                            <m:rPr>
                              <m:brk m:alnAt="23"/>
                            </m:rPr>
                            <a:rPr lang="es-ES" sz="1600" b="0" i="1" smtClean="0">
                              <a:solidFill>
                                <a:schemeClr val="tx1"/>
                              </a:solidFill>
                              <a:latin typeface="Cambria Math" panose="02040503050406030204" pitchFamily="18" charset="0"/>
                              <a:ea typeface="Cambria Math" panose="02040503050406030204" pitchFamily="18" charset="0"/>
                            </a:rPr>
                            <m:t>𝜈</m:t>
                          </m:r>
                          <m:r>
                            <a:rPr lang="es-ES" sz="1600" b="0" i="1" smtClean="0">
                              <a:solidFill>
                                <a:schemeClr val="tx1"/>
                              </a:solidFill>
                              <a:latin typeface="Cambria Math" panose="02040503050406030204" pitchFamily="18" charset="0"/>
                              <a:ea typeface="Cambria Math" panose="02040503050406030204" pitchFamily="18" charset="0"/>
                            </a:rPr>
                            <m:t>=1</m:t>
                          </m:r>
                        </m:sub>
                        <m:sup>
                          <m:r>
                            <a:rPr lang="es-ES" sz="1600" b="0" i="1" smtClean="0">
                              <a:solidFill>
                                <a:schemeClr val="tx1"/>
                              </a:solidFill>
                              <a:latin typeface="Cambria Math" panose="02040503050406030204" pitchFamily="18" charset="0"/>
                            </a:rPr>
                            <m:t>𝑃</m:t>
                          </m:r>
                        </m:sup>
                        <m:e>
                          <m:nary>
                            <m:naryPr>
                              <m:chr m:val="∑"/>
                              <m:ctrlPr>
                                <a:rPr lang="es-ES" sz="1600" b="0" i="1" smtClean="0">
                                  <a:solidFill>
                                    <a:schemeClr val="tx1"/>
                                  </a:solidFill>
                                  <a:latin typeface="Cambria Math" panose="02040503050406030204" pitchFamily="18" charset="0"/>
                                </a:rPr>
                              </m:ctrlPr>
                            </m:naryPr>
                            <m:sub>
                              <m:r>
                                <m:rPr>
                                  <m:brk m:alnAt="23"/>
                                </m:rPr>
                                <a:rPr lang="es-ES" sz="1600" b="0" i="1" smtClean="0">
                                  <a:solidFill>
                                    <a:schemeClr val="tx1"/>
                                  </a:solidFill>
                                  <a:latin typeface="Cambria Math" panose="02040503050406030204" pitchFamily="18" charset="0"/>
                                </a:rPr>
                                <m:t>𝑛</m:t>
                              </m:r>
                              <m:r>
                                <a:rPr lang="es-ES" sz="1600" b="0" i="1" smtClean="0">
                                  <a:solidFill>
                                    <a:schemeClr val="tx1"/>
                                  </a:solidFill>
                                  <a:latin typeface="Cambria Math" panose="02040503050406030204" pitchFamily="18" charset="0"/>
                                </a:rPr>
                                <m:t>=1</m:t>
                              </m:r>
                            </m:sub>
                            <m:sup>
                              <m:sSub>
                                <m:sSubPr>
                                  <m:ctrlPr>
                                    <a:rPr lang="es-ES" sz="1600" b="0" i="1" smtClean="0">
                                      <a:solidFill>
                                        <a:schemeClr val="tx1"/>
                                      </a:solidFill>
                                      <a:latin typeface="Cambria Math" panose="02040503050406030204" pitchFamily="18" charset="0"/>
                                    </a:rPr>
                                  </m:ctrlPr>
                                </m:sSubPr>
                                <m:e>
                                  <m:r>
                                    <a:rPr lang="es-ES" sz="1600" b="0" i="1" smtClean="0">
                                      <a:solidFill>
                                        <a:schemeClr val="tx1"/>
                                      </a:solidFill>
                                      <a:latin typeface="Cambria Math" panose="02040503050406030204" pitchFamily="18" charset="0"/>
                                    </a:rPr>
                                    <m:t>𝑁</m:t>
                                  </m:r>
                                </m:e>
                                <m:sub>
                                  <m:r>
                                    <a:rPr lang="es-ES" sz="1600" b="0" i="1" smtClean="0">
                                      <a:solidFill>
                                        <a:schemeClr val="tx1"/>
                                      </a:solidFill>
                                      <a:latin typeface="Cambria Math" panose="02040503050406030204" pitchFamily="18" charset="0"/>
                                      <a:ea typeface="Cambria Math" panose="02040503050406030204" pitchFamily="18" charset="0"/>
                                    </a:rPr>
                                    <m:t>𝜈</m:t>
                                  </m:r>
                                </m:sub>
                              </m:sSub>
                            </m:sup>
                            <m:e>
                              <m:sSubSup>
                                <m:sSubSupPr>
                                  <m:ctrlPr>
                                    <a:rPr lang="es-ES" sz="1600" i="1" smtClean="0">
                                      <a:solidFill>
                                        <a:schemeClr val="tx1"/>
                                      </a:solidFill>
                                      <a:latin typeface="Cambria Math" panose="02040503050406030204" pitchFamily="18" charset="0"/>
                                    </a:rPr>
                                  </m:ctrlPr>
                                </m:sSubSupPr>
                                <m:e>
                                  <m:r>
                                    <a:rPr lang="es-ES" sz="1600" b="0" i="1" smtClean="0">
                                      <a:solidFill>
                                        <a:schemeClr val="tx1"/>
                                      </a:solidFill>
                                      <a:latin typeface="Cambria Math" panose="02040503050406030204" pitchFamily="18" charset="0"/>
                                    </a:rPr>
                                    <m:t>𝑌</m:t>
                                  </m:r>
                                </m:e>
                                <m:sub>
                                  <m:r>
                                    <a:rPr lang="es-ES" sz="1600" i="1">
                                      <a:solidFill>
                                        <a:schemeClr val="tx1"/>
                                      </a:solidFill>
                                      <a:latin typeface="Cambria Math" panose="02040503050406030204" pitchFamily="18" charset="0"/>
                                    </a:rPr>
                                    <m:t>𝑙𝑛</m:t>
                                  </m:r>
                                </m:sub>
                                <m:sup>
                                  <m:r>
                                    <a:rPr lang="es-ES" sz="1600" i="1">
                                      <a:solidFill>
                                        <a:schemeClr val="tx1"/>
                                      </a:solidFill>
                                      <a:latin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𝜇</m:t>
                                  </m:r>
                                  <m:r>
                                    <a:rPr lang="es-ES" sz="1600" i="1">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𝜈</m:t>
                                  </m:r>
                                  <m:r>
                                    <a:rPr lang="es-ES" sz="1600" i="1">
                                      <a:solidFill>
                                        <a:schemeClr val="tx1"/>
                                      </a:solidFill>
                                      <a:latin typeface="Cambria Math" panose="02040503050406030204" pitchFamily="18" charset="0"/>
                                    </a:rPr>
                                    <m:t>)</m:t>
                                  </m:r>
                                </m:sup>
                              </m:sSubSup>
                              <m:sSubSup>
                                <m:sSubSupPr>
                                  <m:ctrlPr>
                                    <a:rPr lang="es-ES" sz="1600" i="1" smtClean="0">
                                      <a:solidFill>
                                        <a:schemeClr val="tx1"/>
                                      </a:solidFill>
                                      <a:latin typeface="Cambria Math" panose="02040503050406030204" pitchFamily="18" charset="0"/>
                                    </a:rPr>
                                  </m:ctrlPr>
                                </m:sSubSupPr>
                                <m:e>
                                  <m:r>
                                    <a:rPr lang="es-ES" sz="1600" b="0" i="1" smtClean="0">
                                      <a:solidFill>
                                        <a:schemeClr val="tx1"/>
                                      </a:solidFill>
                                      <a:latin typeface="Cambria Math" panose="02040503050406030204" pitchFamily="18" charset="0"/>
                                    </a:rPr>
                                    <m:t>𝑉</m:t>
                                  </m:r>
                                </m:e>
                                <m:sub>
                                  <m:r>
                                    <a:rPr lang="es-ES" sz="1600" i="1">
                                      <a:solidFill>
                                        <a:schemeClr val="tx1"/>
                                      </a:solidFill>
                                      <a:latin typeface="Cambria Math" panose="02040503050406030204" pitchFamily="18" charset="0"/>
                                    </a:rPr>
                                    <m:t>𝑛</m:t>
                                  </m:r>
                                </m:sub>
                                <m:sup>
                                  <m:r>
                                    <a:rPr lang="es-ES" sz="1600" i="1">
                                      <a:solidFill>
                                        <a:schemeClr val="tx1"/>
                                      </a:solidFill>
                                      <a:latin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𝜈</m:t>
                                  </m:r>
                                  <m:r>
                                    <a:rPr lang="es-ES" sz="1600" i="1">
                                      <a:solidFill>
                                        <a:schemeClr val="tx1"/>
                                      </a:solidFill>
                                      <a:latin typeface="Cambria Math" panose="02040503050406030204" pitchFamily="18" charset="0"/>
                                    </a:rPr>
                                    <m:t>)</m:t>
                                  </m:r>
                                </m:sup>
                              </m:sSubSup>
                            </m:e>
                          </m:nary>
                          <m:r>
                            <a:rPr lang="es-ES" sz="1600" b="0" i="1" smtClean="0">
                              <a:solidFill>
                                <a:schemeClr val="tx1"/>
                              </a:solidFill>
                              <a:latin typeface="Cambria Math" panose="02040503050406030204" pitchFamily="18" charset="0"/>
                            </a:rPr>
                            <m:t>+</m:t>
                          </m:r>
                          <m:nary>
                            <m:naryPr>
                              <m:chr m:val="∑"/>
                              <m:ctrlPr>
                                <a:rPr lang="es-ES" sz="1600" i="1">
                                  <a:solidFill>
                                    <a:schemeClr val="tx1"/>
                                  </a:solidFill>
                                  <a:latin typeface="Cambria Math" panose="02040503050406030204" pitchFamily="18" charset="0"/>
                                </a:rPr>
                              </m:ctrlPr>
                            </m:naryPr>
                            <m:sub>
                              <m:r>
                                <a:rPr lang="es-ES" sz="1600" b="0" i="1" smtClean="0">
                                  <a:solidFill>
                                    <a:schemeClr val="tx1"/>
                                  </a:solidFill>
                                  <a:latin typeface="Cambria Math" panose="02040503050406030204" pitchFamily="18" charset="0"/>
                                </a:rPr>
                                <m:t>𝑚</m:t>
                              </m:r>
                              <m:r>
                                <a:rPr lang="es-ES" sz="1600" i="1">
                                  <a:solidFill>
                                    <a:schemeClr val="tx1"/>
                                  </a:solidFill>
                                  <a:latin typeface="Cambria Math" panose="02040503050406030204" pitchFamily="18" charset="0"/>
                                </a:rPr>
                                <m:t>=1</m:t>
                              </m:r>
                            </m:sub>
                            <m:sup>
                              <m:r>
                                <a:rPr lang="es-ES" sz="1600" b="0" i="1" smtClean="0">
                                  <a:solidFill>
                                    <a:schemeClr val="tx1"/>
                                  </a:solidFill>
                                  <a:latin typeface="Cambria Math" panose="02040503050406030204" pitchFamily="18" charset="0"/>
                                </a:rPr>
                                <m:t>𝑀</m:t>
                              </m:r>
                            </m:sup>
                            <m:e>
                              <m:sSubSup>
                                <m:sSubSupPr>
                                  <m:ctrlPr>
                                    <a:rPr lang="es-ES" sz="1600" i="1">
                                      <a:solidFill>
                                        <a:schemeClr val="tx1"/>
                                      </a:solidFill>
                                      <a:latin typeface="Cambria Math" panose="02040503050406030204" pitchFamily="18" charset="0"/>
                                    </a:rPr>
                                  </m:ctrlPr>
                                </m:sSubSupPr>
                                <m:e>
                                  <m:r>
                                    <a:rPr lang="es-ES" sz="1600" b="0" i="1" smtClean="0">
                                      <a:solidFill>
                                        <a:schemeClr val="tx1"/>
                                      </a:solidFill>
                                      <a:latin typeface="Cambria Math" panose="02040503050406030204" pitchFamily="18" charset="0"/>
                                    </a:rPr>
                                    <m:t>𝐹</m:t>
                                  </m:r>
                                </m:e>
                                <m:sub>
                                  <m:r>
                                    <a:rPr lang="es-ES" sz="1600" b="0" i="1" smtClean="0">
                                      <a:solidFill>
                                        <a:schemeClr val="tx1"/>
                                      </a:solidFill>
                                      <a:latin typeface="Cambria Math" panose="02040503050406030204" pitchFamily="18" charset="0"/>
                                    </a:rPr>
                                    <m:t>𝑚𝑙</m:t>
                                  </m:r>
                                </m:sub>
                                <m:sup>
                                  <m:r>
                                    <a:rPr lang="es-ES" sz="1600" i="1">
                                      <a:solidFill>
                                        <a:schemeClr val="tx1"/>
                                      </a:solidFill>
                                      <a:latin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𝜇</m:t>
                                  </m:r>
                                  <m:r>
                                    <a:rPr lang="es-ES" sz="1600" i="1">
                                      <a:solidFill>
                                        <a:schemeClr val="tx1"/>
                                      </a:solidFill>
                                      <a:latin typeface="Cambria Math" panose="02040503050406030204" pitchFamily="18" charset="0"/>
                                    </a:rPr>
                                    <m:t>)</m:t>
                                  </m:r>
                                </m:sup>
                              </m:sSubSup>
                              <m:f>
                                <m:fPr>
                                  <m:ctrlPr>
                                    <a:rPr lang="es-ES" sz="1600" i="1" smtClean="0">
                                      <a:solidFill>
                                        <a:schemeClr val="tx1"/>
                                      </a:solidFill>
                                      <a:latin typeface="Cambria Math" panose="02040503050406030204" pitchFamily="18" charset="0"/>
                                    </a:rPr>
                                  </m:ctrlPr>
                                </m:fPr>
                                <m:num>
                                  <m:sSub>
                                    <m:sSubPr>
                                      <m:ctrlPr>
                                        <a:rPr lang="es-ES" sz="1600" i="1" smtClean="0">
                                          <a:solidFill>
                                            <a:schemeClr val="tx1"/>
                                          </a:solidFill>
                                          <a:latin typeface="Cambria Math" panose="02040503050406030204" pitchFamily="18" charset="0"/>
                                        </a:rPr>
                                      </m:ctrlPr>
                                    </m:sSubPr>
                                    <m:e>
                                      <m:r>
                                        <a:rPr lang="es-ES" sz="1600" b="0" i="1" smtClean="0">
                                          <a:solidFill>
                                            <a:schemeClr val="tx1"/>
                                          </a:solidFill>
                                          <a:latin typeface="Cambria Math" panose="02040503050406030204" pitchFamily="18" charset="0"/>
                                        </a:rPr>
                                        <m:t>𝑘</m:t>
                                      </m:r>
                                    </m:e>
                                    <m:sub>
                                      <m:r>
                                        <a:rPr lang="es-ES" sz="1600" b="0" i="1" smtClean="0">
                                          <a:solidFill>
                                            <a:schemeClr val="tx1"/>
                                          </a:solidFill>
                                          <a:latin typeface="Cambria Math" panose="02040503050406030204" pitchFamily="18" charset="0"/>
                                        </a:rPr>
                                        <m:t>𝑚</m:t>
                                      </m:r>
                                    </m:sub>
                                  </m:sSub>
                                </m:num>
                                <m:den>
                                  <m:sSubSup>
                                    <m:sSubSupPr>
                                      <m:ctrlPr>
                                        <a:rPr lang="es-ES" sz="1600" i="1" smtClean="0">
                                          <a:solidFill>
                                            <a:schemeClr val="tx1"/>
                                          </a:solidFill>
                                          <a:latin typeface="Cambria Math" panose="02040503050406030204" pitchFamily="18" charset="0"/>
                                        </a:rPr>
                                      </m:ctrlPr>
                                    </m:sSubSupPr>
                                    <m:e>
                                      <m:r>
                                        <a:rPr lang="es-ES" sz="1600" b="0" i="1" smtClean="0">
                                          <a:solidFill>
                                            <a:schemeClr val="tx1"/>
                                          </a:solidFill>
                                          <a:latin typeface="Cambria Math" panose="02040503050406030204" pitchFamily="18" charset="0"/>
                                        </a:rPr>
                                        <m:t>𝑘</m:t>
                                      </m:r>
                                    </m:e>
                                    <m:sub>
                                      <m:r>
                                        <a:rPr lang="es-ES" sz="1600" b="0" i="1" smtClean="0">
                                          <a:solidFill>
                                            <a:schemeClr val="tx1"/>
                                          </a:solidFill>
                                          <a:latin typeface="Cambria Math" panose="02040503050406030204" pitchFamily="18" charset="0"/>
                                        </a:rPr>
                                        <m:t>𝑚</m:t>
                                      </m:r>
                                    </m:sub>
                                    <m:sup>
                                      <m:r>
                                        <a:rPr lang="es-ES" sz="1600" b="0" i="1" smtClean="0">
                                          <a:solidFill>
                                            <a:schemeClr val="tx1"/>
                                          </a:solidFill>
                                          <a:latin typeface="Cambria Math" panose="02040503050406030204" pitchFamily="18" charset="0"/>
                                        </a:rPr>
                                        <m:t>2</m:t>
                                      </m:r>
                                    </m:sup>
                                  </m:sSubSup>
                                  <m:r>
                                    <a:rPr lang="es-ES" sz="1600" b="0" i="1" smtClean="0">
                                      <a:solidFill>
                                        <a:schemeClr val="tx1"/>
                                      </a:solidFill>
                                      <a:latin typeface="Cambria Math" panose="02040503050406030204" pitchFamily="18" charset="0"/>
                                    </a:rPr>
                                    <m:t>−</m:t>
                                  </m:r>
                                  <m:sSup>
                                    <m:sSupPr>
                                      <m:ctrlPr>
                                        <a:rPr lang="es-ES" sz="1600" b="0" i="1" smtClean="0">
                                          <a:solidFill>
                                            <a:schemeClr val="tx1"/>
                                          </a:solidFill>
                                          <a:latin typeface="Cambria Math" panose="02040503050406030204" pitchFamily="18" charset="0"/>
                                        </a:rPr>
                                      </m:ctrlPr>
                                    </m:sSupPr>
                                    <m:e>
                                      <m:r>
                                        <a:rPr lang="es-ES" sz="1600" b="0" i="1" smtClean="0">
                                          <a:solidFill>
                                            <a:schemeClr val="tx1"/>
                                          </a:solidFill>
                                          <a:latin typeface="Cambria Math" panose="02040503050406030204" pitchFamily="18" charset="0"/>
                                        </a:rPr>
                                        <m:t>𝑘</m:t>
                                      </m:r>
                                    </m:e>
                                    <m:sup>
                                      <m:r>
                                        <a:rPr lang="es-ES" sz="1600" b="0" i="1" smtClean="0">
                                          <a:solidFill>
                                            <a:schemeClr val="tx1"/>
                                          </a:solidFill>
                                          <a:latin typeface="Cambria Math" panose="02040503050406030204" pitchFamily="18" charset="0"/>
                                        </a:rPr>
                                        <m:t>2</m:t>
                                      </m:r>
                                    </m:sup>
                                  </m:sSup>
                                </m:den>
                              </m:f>
                              <m:nary>
                                <m:naryPr>
                                  <m:limLoc m:val="undOvr"/>
                                  <m:ctrlPr>
                                    <a:rPr lang="es-ES" sz="1600" i="1" smtClean="0">
                                      <a:solidFill>
                                        <a:schemeClr val="tx1"/>
                                      </a:solidFill>
                                      <a:latin typeface="Cambria Math" panose="02040503050406030204" pitchFamily="18" charset="0"/>
                                    </a:rPr>
                                  </m:ctrlPr>
                                </m:naryPr>
                                <m:sub>
                                  <m:r>
                                    <m:rPr>
                                      <m:brk m:alnAt="24"/>
                                    </m:rPr>
                                    <a:rPr lang="es-ES" sz="1600" b="0" i="1" smtClean="0">
                                      <a:solidFill>
                                        <a:schemeClr val="tx1"/>
                                      </a:solidFill>
                                      <a:latin typeface="Cambria Math" panose="02040503050406030204" pitchFamily="18" charset="0"/>
                                    </a:rPr>
                                    <m:t>𝑉</m:t>
                                  </m:r>
                                </m:sub>
                                <m:sup/>
                                <m:e>
                                  <m:sSub>
                                    <m:sSubPr>
                                      <m:ctrlPr>
                                        <a:rPr lang="es-ES" sz="1600" i="1" smtClean="0">
                                          <a:solidFill>
                                            <a:schemeClr val="tx1"/>
                                          </a:solidFill>
                                          <a:latin typeface="Cambria Math" panose="02040503050406030204" pitchFamily="18" charset="0"/>
                                        </a:rPr>
                                      </m:ctrlPr>
                                    </m:sSubPr>
                                    <m:e>
                                      <m:acc>
                                        <m:accPr>
                                          <m:chr m:val="⃗"/>
                                          <m:ctrlPr>
                                            <a:rPr lang="es-ES" sz="1600" i="1" smtClean="0">
                                              <a:solidFill>
                                                <a:schemeClr val="tx1"/>
                                              </a:solidFill>
                                              <a:latin typeface="Cambria Math" panose="02040503050406030204" pitchFamily="18" charset="0"/>
                                            </a:rPr>
                                          </m:ctrlPr>
                                        </m:accPr>
                                        <m:e>
                                          <m:r>
                                            <a:rPr lang="es-ES" sz="1600" b="0" i="1" smtClean="0">
                                              <a:solidFill>
                                                <a:schemeClr val="tx1"/>
                                              </a:solidFill>
                                              <a:latin typeface="Cambria Math" panose="02040503050406030204" pitchFamily="18" charset="0"/>
                                            </a:rPr>
                                            <m:t>𝐸</m:t>
                                          </m:r>
                                        </m:e>
                                      </m:acc>
                                    </m:e>
                                    <m:sub>
                                      <m:r>
                                        <a:rPr lang="es-ES" sz="1600" b="0" i="1" smtClean="0">
                                          <a:solidFill>
                                            <a:schemeClr val="tx1"/>
                                          </a:solidFill>
                                          <a:latin typeface="Cambria Math" panose="02040503050406030204" pitchFamily="18" charset="0"/>
                                        </a:rPr>
                                        <m:t>𝑚</m:t>
                                      </m:r>
                                    </m:sub>
                                  </m:sSub>
                                  <m:d>
                                    <m:dPr>
                                      <m:ctrlPr>
                                        <a:rPr lang="es-ES" sz="1600" i="1" smtClean="0">
                                          <a:solidFill>
                                            <a:schemeClr val="tx1"/>
                                          </a:solidFill>
                                          <a:latin typeface="Cambria Math" panose="02040503050406030204" pitchFamily="18" charset="0"/>
                                        </a:rPr>
                                      </m:ctrlPr>
                                    </m:dPr>
                                    <m:e>
                                      <m:acc>
                                        <m:accPr>
                                          <m:chr m:val="⃗"/>
                                          <m:ctrlPr>
                                            <a:rPr lang="es-ES" sz="1600" i="1" smtClean="0">
                                              <a:solidFill>
                                                <a:schemeClr val="tx1"/>
                                              </a:solidFill>
                                              <a:latin typeface="Cambria Math" panose="02040503050406030204" pitchFamily="18" charset="0"/>
                                            </a:rPr>
                                          </m:ctrlPr>
                                        </m:accPr>
                                        <m:e>
                                          <m:r>
                                            <a:rPr lang="es-ES" sz="1600" b="0" i="1" smtClean="0">
                                              <a:solidFill>
                                                <a:schemeClr val="tx1"/>
                                              </a:solidFill>
                                              <a:latin typeface="Cambria Math" panose="02040503050406030204" pitchFamily="18" charset="0"/>
                                            </a:rPr>
                                            <m:t>𝑟</m:t>
                                          </m:r>
                                        </m:e>
                                      </m:acc>
                                      <m:r>
                                        <a:rPr lang="es-ES" sz="1600" b="0" i="1" smtClean="0">
                                          <a:solidFill>
                                            <a:schemeClr val="tx1"/>
                                          </a:solidFill>
                                          <a:latin typeface="Cambria Math" panose="02040503050406030204" pitchFamily="18" charset="0"/>
                                        </a:rPr>
                                        <m:t>′</m:t>
                                      </m:r>
                                    </m:e>
                                  </m:d>
                                  <m:r>
                                    <a:rPr lang="es-ES" sz="1600" i="1" smtClean="0">
                                      <a:solidFill>
                                        <a:schemeClr val="tx1"/>
                                      </a:solidFill>
                                      <a:latin typeface="Cambria Math" panose="02040503050406030204" pitchFamily="18" charset="0"/>
                                      <a:ea typeface="Cambria Math" panose="02040503050406030204" pitchFamily="18" charset="0"/>
                                    </a:rPr>
                                    <m:t>⋅</m:t>
                                  </m:r>
                                  <m:acc>
                                    <m:accPr>
                                      <m:chr m:val="⃗"/>
                                      <m:ctrlPr>
                                        <a:rPr lang="es-ES" sz="1600" i="1" smtClean="0">
                                          <a:solidFill>
                                            <a:schemeClr val="tx1"/>
                                          </a:solidFill>
                                          <a:latin typeface="Cambria Math" panose="02040503050406030204" pitchFamily="18" charset="0"/>
                                          <a:ea typeface="Cambria Math" panose="02040503050406030204" pitchFamily="18" charset="0"/>
                                        </a:rPr>
                                      </m:ctrlPr>
                                    </m:accPr>
                                    <m:e>
                                      <m:r>
                                        <a:rPr lang="es-ES" sz="1600" b="0" i="1" smtClean="0">
                                          <a:solidFill>
                                            <a:schemeClr val="tx1"/>
                                          </a:solidFill>
                                          <a:latin typeface="Cambria Math" panose="02040503050406030204" pitchFamily="18" charset="0"/>
                                          <a:ea typeface="Cambria Math" panose="02040503050406030204" pitchFamily="18" charset="0"/>
                                        </a:rPr>
                                        <m:t>𝐽</m:t>
                                      </m:r>
                                    </m:e>
                                  </m:acc>
                                  <m:d>
                                    <m:dPr>
                                      <m:ctrlPr>
                                        <a:rPr lang="es-ES" sz="1600" i="1">
                                          <a:solidFill>
                                            <a:schemeClr val="tx1"/>
                                          </a:solidFill>
                                          <a:latin typeface="Cambria Math" panose="02040503050406030204" pitchFamily="18" charset="0"/>
                                        </a:rPr>
                                      </m:ctrlPr>
                                    </m:dPr>
                                    <m:e>
                                      <m:acc>
                                        <m:accPr>
                                          <m:chr m:val="⃗"/>
                                          <m:ctrlPr>
                                            <a:rPr lang="es-ES" sz="1600" i="1">
                                              <a:solidFill>
                                                <a:schemeClr val="tx1"/>
                                              </a:solidFill>
                                              <a:latin typeface="Cambria Math" panose="02040503050406030204" pitchFamily="18" charset="0"/>
                                            </a:rPr>
                                          </m:ctrlPr>
                                        </m:accPr>
                                        <m:e>
                                          <m:r>
                                            <a:rPr lang="es-ES" sz="1600" i="1">
                                              <a:solidFill>
                                                <a:schemeClr val="tx1"/>
                                              </a:solidFill>
                                              <a:latin typeface="Cambria Math" panose="02040503050406030204" pitchFamily="18" charset="0"/>
                                            </a:rPr>
                                            <m:t>𝑟</m:t>
                                          </m:r>
                                        </m:e>
                                      </m:acc>
                                      <m:r>
                                        <a:rPr lang="es-ES" sz="1600" i="1">
                                          <a:solidFill>
                                            <a:schemeClr val="tx1"/>
                                          </a:solidFill>
                                          <a:latin typeface="Cambria Math" panose="02040503050406030204" pitchFamily="18" charset="0"/>
                                        </a:rPr>
                                        <m:t>′</m:t>
                                      </m:r>
                                    </m:e>
                                  </m:d>
                                  <m:r>
                                    <a:rPr lang="es-ES" sz="1600" b="0" i="1" smtClean="0">
                                      <a:solidFill>
                                        <a:schemeClr val="tx1"/>
                                      </a:solidFill>
                                      <a:latin typeface="Cambria Math" panose="02040503050406030204" pitchFamily="18" charset="0"/>
                                    </a:rPr>
                                    <m:t>𝑑𝑉</m:t>
                                  </m:r>
                                  <m:r>
                                    <a:rPr lang="es-ES" sz="1600" b="0" i="1" smtClean="0">
                                      <a:solidFill>
                                        <a:schemeClr val="tx1"/>
                                      </a:solidFill>
                                      <a:latin typeface="Cambria Math" panose="02040503050406030204" pitchFamily="18" charset="0"/>
                                    </a:rPr>
                                    <m:t>′</m:t>
                                  </m:r>
                                </m:e>
                              </m:nary>
                            </m:e>
                          </m:nary>
                        </m:e>
                      </m:nary>
                    </m:oMath>
                  </m:oMathPara>
                </a14:m>
                <a:endParaRPr lang="es-ES" sz="1600" dirty="0"/>
              </a:p>
            </p:txBody>
          </p:sp>
        </mc:Choice>
        <mc:Fallback xmlns="">
          <p:sp>
            <p:nvSpPr>
              <p:cNvPr id="26" name="CuadroTexto 25">
                <a:extLst>
                  <a:ext uri="{FF2B5EF4-FFF2-40B4-BE49-F238E27FC236}">
                    <a16:creationId xmlns:a16="http://schemas.microsoft.com/office/drawing/2014/main" id="{01EE4E9C-0774-4917-AF9C-65A8FB62546E}"/>
                  </a:ext>
                </a:extLst>
              </p:cNvPr>
              <p:cNvSpPr txBox="1">
                <a:spLocks noRot="1" noChangeAspect="1" noMove="1" noResize="1" noEditPoints="1" noAdjustHandles="1" noChangeArrowheads="1" noChangeShapeType="1" noTextEdit="1"/>
              </p:cNvSpPr>
              <p:nvPr/>
            </p:nvSpPr>
            <p:spPr>
              <a:xfrm>
                <a:off x="1079872" y="1472619"/>
                <a:ext cx="7510866" cy="856068"/>
              </a:xfrm>
              <a:prstGeom prst="rect">
                <a:avLst/>
              </a:prstGeom>
              <a:blipFill>
                <a:blip r:embed="rId2"/>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7" name="CuadroTexto 26">
                <a:extLst>
                  <a:ext uri="{FF2B5EF4-FFF2-40B4-BE49-F238E27FC236}">
                    <a16:creationId xmlns:a16="http://schemas.microsoft.com/office/drawing/2014/main" id="{C72FBA5B-5AAA-4661-8FCB-9D483D47BFAA}"/>
                  </a:ext>
                </a:extLst>
              </p:cNvPr>
              <p:cNvSpPr txBox="1"/>
              <p:nvPr/>
            </p:nvSpPr>
            <p:spPr>
              <a:xfrm>
                <a:off x="501425" y="2379783"/>
                <a:ext cx="3755433" cy="78463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s-ES" sz="1600" i="1">
                              <a:solidFill>
                                <a:schemeClr val="tx1"/>
                              </a:solidFill>
                              <a:latin typeface="Cambria Math" panose="02040503050406030204" pitchFamily="18" charset="0"/>
                            </a:rPr>
                          </m:ctrlPr>
                        </m:sSupPr>
                        <m:e>
                          <m:sSubSup>
                            <m:sSubSupPr>
                              <m:ctrlPr>
                                <a:rPr lang="es-ES" sz="1600" i="1">
                                  <a:solidFill>
                                    <a:schemeClr val="tx1"/>
                                  </a:solidFill>
                                  <a:latin typeface="Cambria Math" panose="02040503050406030204" pitchFamily="18" charset="0"/>
                                </a:rPr>
                              </m:ctrlPr>
                            </m:sSubSupPr>
                            <m:e>
                              <m:r>
                                <a:rPr lang="es-ES" sz="1600" i="1">
                                  <a:solidFill>
                                    <a:schemeClr val="tx1"/>
                                  </a:solidFill>
                                  <a:latin typeface="Cambria Math" panose="02040503050406030204" pitchFamily="18" charset="0"/>
                                </a:rPr>
                                <m:t>𝐼</m:t>
                              </m:r>
                            </m:e>
                            <m:sub>
                              <m:r>
                                <a:rPr lang="es-ES" sz="1600" i="1">
                                  <a:solidFill>
                                    <a:schemeClr val="tx1"/>
                                  </a:solidFill>
                                  <a:latin typeface="Cambria Math" panose="02040503050406030204" pitchFamily="18" charset="0"/>
                                </a:rPr>
                                <m:t>𝑙</m:t>
                              </m:r>
                            </m:sub>
                            <m:sup>
                              <m:r>
                                <a:rPr lang="es-ES" sz="1600" i="1">
                                  <a:solidFill>
                                    <a:schemeClr val="tx1"/>
                                  </a:solidFill>
                                  <a:latin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𝜇</m:t>
                              </m:r>
                              <m:r>
                                <a:rPr lang="es-ES" sz="1600" i="1">
                                  <a:solidFill>
                                    <a:schemeClr val="tx1"/>
                                  </a:solidFill>
                                  <a:latin typeface="Cambria Math" panose="02040503050406030204" pitchFamily="18" charset="0"/>
                                </a:rPr>
                                <m:t>)</m:t>
                              </m:r>
                            </m:sup>
                          </m:sSubSup>
                        </m:e>
                        <m:sup>
                          <m:r>
                            <a:rPr lang="es-ES" sz="1600" i="1">
                              <a:solidFill>
                                <a:schemeClr val="tx1"/>
                              </a:solidFill>
                              <a:latin typeface="Cambria Math" panose="02040503050406030204" pitchFamily="18" charset="0"/>
                            </a:rPr>
                            <m:t>′</m:t>
                          </m:r>
                        </m:sup>
                      </m:sSup>
                      <m:r>
                        <a:rPr lang="es-ES" sz="1600" i="1">
                          <a:solidFill>
                            <a:schemeClr val="tx1"/>
                          </a:solidFill>
                          <a:latin typeface="Cambria Math" panose="02040503050406030204" pitchFamily="18" charset="0"/>
                          <a:ea typeface="Cambria Math" panose="02040503050406030204" pitchFamily="18" charset="0"/>
                        </a:rPr>
                        <m:t>≡</m:t>
                      </m:r>
                      <m:nary>
                        <m:naryPr>
                          <m:chr m:val="∑"/>
                          <m:ctrlPr>
                            <a:rPr lang="es-ES" sz="1600" b="0" i="1" smtClean="0">
                              <a:solidFill>
                                <a:schemeClr val="tx1"/>
                              </a:solidFill>
                              <a:latin typeface="Cambria Math" panose="02040503050406030204" pitchFamily="18" charset="0"/>
                            </a:rPr>
                          </m:ctrlPr>
                        </m:naryPr>
                        <m:sub>
                          <m:r>
                            <m:rPr>
                              <m:brk m:alnAt="23"/>
                            </m:rPr>
                            <a:rPr lang="es-ES" sz="1600" b="0" i="1" smtClean="0">
                              <a:solidFill>
                                <a:schemeClr val="tx1"/>
                              </a:solidFill>
                              <a:latin typeface="Cambria Math" panose="02040503050406030204" pitchFamily="18" charset="0"/>
                              <a:ea typeface="Cambria Math" panose="02040503050406030204" pitchFamily="18" charset="0"/>
                            </a:rPr>
                            <m:t>𝜈</m:t>
                          </m:r>
                          <m:r>
                            <a:rPr lang="es-ES" sz="1600" b="0" i="1" smtClean="0">
                              <a:solidFill>
                                <a:schemeClr val="tx1"/>
                              </a:solidFill>
                              <a:latin typeface="Cambria Math" panose="02040503050406030204" pitchFamily="18" charset="0"/>
                              <a:ea typeface="Cambria Math" panose="02040503050406030204" pitchFamily="18" charset="0"/>
                            </a:rPr>
                            <m:t>=1</m:t>
                          </m:r>
                        </m:sub>
                        <m:sup>
                          <m:r>
                            <a:rPr lang="es-ES" sz="1600" b="0" i="1" smtClean="0">
                              <a:solidFill>
                                <a:schemeClr val="tx1"/>
                              </a:solidFill>
                              <a:latin typeface="Cambria Math" panose="02040503050406030204" pitchFamily="18" charset="0"/>
                            </a:rPr>
                            <m:t>𝑃</m:t>
                          </m:r>
                        </m:sup>
                        <m:e>
                          <m:nary>
                            <m:naryPr>
                              <m:chr m:val="∑"/>
                              <m:ctrlPr>
                                <a:rPr lang="es-ES" sz="1600" b="0" i="1" smtClean="0">
                                  <a:solidFill>
                                    <a:schemeClr val="tx1"/>
                                  </a:solidFill>
                                  <a:latin typeface="Cambria Math" panose="02040503050406030204" pitchFamily="18" charset="0"/>
                                </a:rPr>
                              </m:ctrlPr>
                            </m:naryPr>
                            <m:sub>
                              <m:r>
                                <m:rPr>
                                  <m:brk m:alnAt="23"/>
                                </m:rPr>
                                <a:rPr lang="es-ES" sz="1600" b="0" i="1" smtClean="0">
                                  <a:solidFill>
                                    <a:schemeClr val="tx1"/>
                                  </a:solidFill>
                                  <a:latin typeface="Cambria Math" panose="02040503050406030204" pitchFamily="18" charset="0"/>
                                </a:rPr>
                                <m:t>𝑛</m:t>
                              </m:r>
                              <m:r>
                                <a:rPr lang="es-ES" sz="1600" b="0" i="1" smtClean="0">
                                  <a:solidFill>
                                    <a:schemeClr val="tx1"/>
                                  </a:solidFill>
                                  <a:latin typeface="Cambria Math" panose="02040503050406030204" pitchFamily="18" charset="0"/>
                                </a:rPr>
                                <m:t>=1</m:t>
                              </m:r>
                            </m:sub>
                            <m:sup>
                              <m:sSub>
                                <m:sSubPr>
                                  <m:ctrlPr>
                                    <a:rPr lang="es-ES" sz="1600" b="0" i="1" smtClean="0">
                                      <a:solidFill>
                                        <a:schemeClr val="tx1"/>
                                      </a:solidFill>
                                      <a:latin typeface="Cambria Math" panose="02040503050406030204" pitchFamily="18" charset="0"/>
                                    </a:rPr>
                                  </m:ctrlPr>
                                </m:sSubPr>
                                <m:e>
                                  <m:r>
                                    <a:rPr lang="es-ES" sz="1600" b="0" i="1" smtClean="0">
                                      <a:solidFill>
                                        <a:schemeClr val="tx1"/>
                                      </a:solidFill>
                                      <a:latin typeface="Cambria Math" panose="02040503050406030204" pitchFamily="18" charset="0"/>
                                    </a:rPr>
                                    <m:t>𝑁</m:t>
                                  </m:r>
                                </m:e>
                                <m:sub>
                                  <m:r>
                                    <a:rPr lang="es-ES" sz="1600" b="0" i="1" smtClean="0">
                                      <a:solidFill>
                                        <a:schemeClr val="tx1"/>
                                      </a:solidFill>
                                      <a:latin typeface="Cambria Math" panose="02040503050406030204" pitchFamily="18" charset="0"/>
                                      <a:ea typeface="Cambria Math" panose="02040503050406030204" pitchFamily="18" charset="0"/>
                                    </a:rPr>
                                    <m:t>𝜈</m:t>
                                  </m:r>
                                </m:sub>
                              </m:sSub>
                            </m:sup>
                            <m:e>
                              <m:sSubSup>
                                <m:sSubSupPr>
                                  <m:ctrlPr>
                                    <a:rPr lang="es-ES" sz="1600" i="1" smtClean="0">
                                      <a:solidFill>
                                        <a:schemeClr val="tx1"/>
                                      </a:solidFill>
                                      <a:latin typeface="Cambria Math" panose="02040503050406030204" pitchFamily="18" charset="0"/>
                                    </a:rPr>
                                  </m:ctrlPr>
                                </m:sSubSupPr>
                                <m:e>
                                  <m:r>
                                    <a:rPr lang="es-ES" sz="1600" b="0" i="1" smtClean="0">
                                      <a:solidFill>
                                        <a:schemeClr val="tx1"/>
                                      </a:solidFill>
                                      <a:latin typeface="Cambria Math" panose="02040503050406030204" pitchFamily="18" charset="0"/>
                                    </a:rPr>
                                    <m:t>𝑌</m:t>
                                  </m:r>
                                </m:e>
                                <m:sub>
                                  <m:r>
                                    <a:rPr lang="es-ES" sz="1600" i="1">
                                      <a:solidFill>
                                        <a:schemeClr val="tx1"/>
                                      </a:solidFill>
                                      <a:latin typeface="Cambria Math" panose="02040503050406030204" pitchFamily="18" charset="0"/>
                                    </a:rPr>
                                    <m:t>𝑙𝑛</m:t>
                                  </m:r>
                                </m:sub>
                                <m:sup>
                                  <m:r>
                                    <a:rPr lang="es-ES" sz="1600" i="1">
                                      <a:solidFill>
                                        <a:schemeClr val="tx1"/>
                                      </a:solidFill>
                                      <a:latin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𝜇</m:t>
                                  </m:r>
                                  <m:r>
                                    <a:rPr lang="es-ES" sz="1600" i="1">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𝜈</m:t>
                                  </m:r>
                                  <m:r>
                                    <a:rPr lang="es-ES" sz="1600" i="1">
                                      <a:solidFill>
                                        <a:schemeClr val="tx1"/>
                                      </a:solidFill>
                                      <a:latin typeface="Cambria Math" panose="02040503050406030204" pitchFamily="18" charset="0"/>
                                    </a:rPr>
                                    <m:t>)</m:t>
                                  </m:r>
                                </m:sup>
                              </m:sSubSup>
                              <m:sSubSup>
                                <m:sSubSupPr>
                                  <m:ctrlPr>
                                    <a:rPr lang="es-ES" sz="1600" i="1" smtClean="0">
                                      <a:solidFill>
                                        <a:schemeClr val="tx1"/>
                                      </a:solidFill>
                                      <a:latin typeface="Cambria Math" panose="02040503050406030204" pitchFamily="18" charset="0"/>
                                    </a:rPr>
                                  </m:ctrlPr>
                                </m:sSubSupPr>
                                <m:e>
                                  <m:r>
                                    <a:rPr lang="es-ES" sz="1600" b="0" i="1" smtClean="0">
                                      <a:solidFill>
                                        <a:schemeClr val="tx1"/>
                                      </a:solidFill>
                                      <a:latin typeface="Cambria Math" panose="02040503050406030204" pitchFamily="18" charset="0"/>
                                    </a:rPr>
                                    <m:t>𝑉</m:t>
                                  </m:r>
                                </m:e>
                                <m:sub>
                                  <m:r>
                                    <a:rPr lang="es-ES" sz="1600" i="1">
                                      <a:solidFill>
                                        <a:schemeClr val="tx1"/>
                                      </a:solidFill>
                                      <a:latin typeface="Cambria Math" panose="02040503050406030204" pitchFamily="18" charset="0"/>
                                    </a:rPr>
                                    <m:t>𝑛</m:t>
                                  </m:r>
                                </m:sub>
                                <m:sup>
                                  <m:r>
                                    <a:rPr lang="es-ES" sz="1600" i="1">
                                      <a:solidFill>
                                        <a:schemeClr val="tx1"/>
                                      </a:solidFill>
                                      <a:latin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𝜈</m:t>
                                  </m:r>
                                  <m:r>
                                    <a:rPr lang="es-ES" sz="1600" i="1">
                                      <a:solidFill>
                                        <a:schemeClr val="tx1"/>
                                      </a:solidFill>
                                      <a:latin typeface="Cambria Math" panose="02040503050406030204" pitchFamily="18" charset="0"/>
                                    </a:rPr>
                                    <m:t>)</m:t>
                                  </m:r>
                                </m:sup>
                              </m:sSubSup>
                            </m:e>
                          </m:nary>
                        </m:e>
                      </m:nary>
                    </m:oMath>
                  </m:oMathPara>
                </a14:m>
                <a:endParaRPr lang="es-ES" sz="1600" dirty="0"/>
              </a:p>
            </p:txBody>
          </p:sp>
        </mc:Choice>
        <mc:Fallback xmlns="">
          <p:sp>
            <p:nvSpPr>
              <p:cNvPr id="27" name="CuadroTexto 26">
                <a:extLst>
                  <a:ext uri="{FF2B5EF4-FFF2-40B4-BE49-F238E27FC236}">
                    <a16:creationId xmlns:a16="http://schemas.microsoft.com/office/drawing/2014/main" id="{C72FBA5B-5AAA-4661-8FCB-9D483D47BFAA}"/>
                  </a:ext>
                </a:extLst>
              </p:cNvPr>
              <p:cNvSpPr txBox="1">
                <a:spLocks noRot="1" noChangeAspect="1" noMove="1" noResize="1" noEditPoints="1" noAdjustHandles="1" noChangeArrowheads="1" noChangeShapeType="1" noTextEdit="1"/>
              </p:cNvSpPr>
              <p:nvPr/>
            </p:nvSpPr>
            <p:spPr>
              <a:xfrm>
                <a:off x="501425" y="2379783"/>
                <a:ext cx="3755433" cy="784638"/>
              </a:xfrm>
              <a:prstGeom prst="rect">
                <a:avLst/>
              </a:prstGeom>
              <a:blipFill>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8" name="CuadroTexto 27">
                <a:extLst>
                  <a:ext uri="{FF2B5EF4-FFF2-40B4-BE49-F238E27FC236}">
                    <a16:creationId xmlns:a16="http://schemas.microsoft.com/office/drawing/2014/main" id="{2441886C-B610-4190-924A-1BEC0659A5EB}"/>
                  </a:ext>
                </a:extLst>
              </p:cNvPr>
              <p:cNvSpPr txBox="1"/>
              <p:nvPr/>
            </p:nvSpPr>
            <p:spPr>
              <a:xfrm>
                <a:off x="4501295" y="2361889"/>
                <a:ext cx="4737548" cy="85606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s-ES" sz="1600" i="1">
                              <a:solidFill>
                                <a:schemeClr val="tx1"/>
                              </a:solidFill>
                              <a:latin typeface="Cambria Math" panose="02040503050406030204" pitchFamily="18" charset="0"/>
                            </a:rPr>
                          </m:ctrlPr>
                        </m:sSubSupPr>
                        <m:e>
                          <m:acc>
                            <m:accPr>
                              <m:chr m:val="̃"/>
                              <m:ctrlPr>
                                <a:rPr lang="es-ES" sz="1600" i="1">
                                  <a:solidFill>
                                    <a:schemeClr val="tx1"/>
                                  </a:solidFill>
                                  <a:latin typeface="Cambria Math" panose="02040503050406030204" pitchFamily="18" charset="0"/>
                                </a:rPr>
                              </m:ctrlPr>
                            </m:accPr>
                            <m:e>
                              <m:r>
                                <a:rPr lang="es-ES" sz="1600" i="1">
                                  <a:solidFill>
                                    <a:schemeClr val="tx1"/>
                                  </a:solidFill>
                                  <a:latin typeface="Cambria Math" panose="02040503050406030204" pitchFamily="18" charset="0"/>
                                </a:rPr>
                                <m:t>𝐼</m:t>
                              </m:r>
                            </m:e>
                          </m:acc>
                        </m:e>
                        <m:sub>
                          <m:r>
                            <a:rPr lang="es-ES" sz="1600" i="1">
                              <a:solidFill>
                                <a:schemeClr val="tx1"/>
                              </a:solidFill>
                              <a:latin typeface="Cambria Math" panose="02040503050406030204" pitchFamily="18" charset="0"/>
                            </a:rPr>
                            <m:t>𝑙</m:t>
                          </m:r>
                        </m:sub>
                        <m:sup>
                          <m:r>
                            <a:rPr lang="es-ES" sz="1600" i="1">
                              <a:solidFill>
                                <a:schemeClr val="tx1"/>
                              </a:solidFill>
                              <a:latin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𝜇</m:t>
                          </m:r>
                          <m:r>
                            <a:rPr lang="es-ES" sz="1600" i="1">
                              <a:solidFill>
                                <a:schemeClr val="tx1"/>
                              </a:solidFill>
                              <a:latin typeface="Cambria Math" panose="02040503050406030204" pitchFamily="18" charset="0"/>
                            </a:rPr>
                            <m:t>)</m:t>
                          </m:r>
                        </m:sup>
                      </m:sSubSup>
                      <m:r>
                        <a:rPr lang="es-ES" sz="1600" i="1">
                          <a:solidFill>
                            <a:schemeClr val="tx1"/>
                          </a:solidFill>
                          <a:latin typeface="Cambria Math" panose="02040503050406030204" pitchFamily="18" charset="0"/>
                          <a:ea typeface="Cambria Math" panose="02040503050406030204" pitchFamily="18" charset="0"/>
                        </a:rPr>
                        <m:t>≡</m:t>
                      </m:r>
                      <m:nary>
                        <m:naryPr>
                          <m:chr m:val="∑"/>
                          <m:ctrlPr>
                            <a:rPr lang="es-ES" sz="1600" i="1">
                              <a:solidFill>
                                <a:schemeClr val="tx1"/>
                              </a:solidFill>
                              <a:latin typeface="Cambria Math" panose="02040503050406030204" pitchFamily="18" charset="0"/>
                            </a:rPr>
                          </m:ctrlPr>
                        </m:naryPr>
                        <m:sub>
                          <m:r>
                            <a:rPr lang="es-ES" sz="1600" i="1">
                              <a:solidFill>
                                <a:schemeClr val="tx1"/>
                              </a:solidFill>
                              <a:latin typeface="Cambria Math" panose="02040503050406030204" pitchFamily="18" charset="0"/>
                            </a:rPr>
                            <m:t>𝑚</m:t>
                          </m:r>
                          <m:r>
                            <a:rPr lang="es-ES" sz="1600" i="1">
                              <a:solidFill>
                                <a:schemeClr val="tx1"/>
                              </a:solidFill>
                              <a:latin typeface="Cambria Math" panose="02040503050406030204" pitchFamily="18" charset="0"/>
                            </a:rPr>
                            <m:t>=1</m:t>
                          </m:r>
                        </m:sub>
                        <m:sup>
                          <m:r>
                            <a:rPr lang="es-ES" sz="1600" i="1">
                              <a:solidFill>
                                <a:schemeClr val="tx1"/>
                              </a:solidFill>
                              <a:latin typeface="Cambria Math" panose="02040503050406030204" pitchFamily="18" charset="0"/>
                            </a:rPr>
                            <m:t>𝑀</m:t>
                          </m:r>
                        </m:sup>
                        <m:e>
                          <m:sSubSup>
                            <m:sSubSupPr>
                              <m:ctrlPr>
                                <a:rPr lang="es-ES" sz="1600" i="1">
                                  <a:solidFill>
                                    <a:schemeClr val="tx1"/>
                                  </a:solidFill>
                                  <a:latin typeface="Cambria Math" panose="02040503050406030204" pitchFamily="18" charset="0"/>
                                </a:rPr>
                              </m:ctrlPr>
                            </m:sSubSupPr>
                            <m:e>
                              <m:r>
                                <a:rPr lang="es-ES" sz="1600" i="1">
                                  <a:solidFill>
                                    <a:schemeClr val="tx1"/>
                                  </a:solidFill>
                                  <a:latin typeface="Cambria Math" panose="02040503050406030204" pitchFamily="18" charset="0"/>
                                </a:rPr>
                                <m:t>𝐹</m:t>
                              </m:r>
                            </m:e>
                            <m:sub>
                              <m:r>
                                <a:rPr lang="es-ES" sz="1600" i="1">
                                  <a:solidFill>
                                    <a:schemeClr val="tx1"/>
                                  </a:solidFill>
                                  <a:latin typeface="Cambria Math" panose="02040503050406030204" pitchFamily="18" charset="0"/>
                                </a:rPr>
                                <m:t>𝑚𝑙</m:t>
                              </m:r>
                            </m:sub>
                            <m:sup>
                              <m:r>
                                <a:rPr lang="es-ES" sz="1600" i="1">
                                  <a:solidFill>
                                    <a:schemeClr val="tx1"/>
                                  </a:solidFill>
                                  <a:latin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𝜇</m:t>
                              </m:r>
                              <m:r>
                                <a:rPr lang="es-ES" sz="1600" i="1">
                                  <a:solidFill>
                                    <a:schemeClr val="tx1"/>
                                  </a:solidFill>
                                  <a:latin typeface="Cambria Math" panose="02040503050406030204" pitchFamily="18" charset="0"/>
                                </a:rPr>
                                <m:t>)</m:t>
                              </m:r>
                            </m:sup>
                          </m:sSubSup>
                          <m:f>
                            <m:fPr>
                              <m:ctrlPr>
                                <a:rPr lang="es-ES" sz="1600" i="1">
                                  <a:solidFill>
                                    <a:schemeClr val="tx1"/>
                                  </a:solidFill>
                                  <a:latin typeface="Cambria Math" panose="02040503050406030204" pitchFamily="18" charset="0"/>
                                </a:rPr>
                              </m:ctrlPr>
                            </m:fPr>
                            <m:num>
                              <m:sSub>
                                <m:sSubPr>
                                  <m:ctrlPr>
                                    <a:rPr lang="es-ES" sz="1600" i="1">
                                      <a:solidFill>
                                        <a:schemeClr val="tx1"/>
                                      </a:solidFill>
                                      <a:latin typeface="Cambria Math" panose="02040503050406030204" pitchFamily="18" charset="0"/>
                                    </a:rPr>
                                  </m:ctrlPr>
                                </m:sSubPr>
                                <m:e>
                                  <m:r>
                                    <a:rPr lang="es-ES" sz="1600" i="1">
                                      <a:solidFill>
                                        <a:schemeClr val="tx1"/>
                                      </a:solidFill>
                                      <a:latin typeface="Cambria Math" panose="02040503050406030204" pitchFamily="18" charset="0"/>
                                    </a:rPr>
                                    <m:t>𝑘</m:t>
                                  </m:r>
                                </m:e>
                                <m:sub>
                                  <m:r>
                                    <a:rPr lang="es-ES" sz="1600" i="1">
                                      <a:solidFill>
                                        <a:schemeClr val="tx1"/>
                                      </a:solidFill>
                                      <a:latin typeface="Cambria Math" panose="02040503050406030204" pitchFamily="18" charset="0"/>
                                    </a:rPr>
                                    <m:t>𝑚</m:t>
                                  </m:r>
                                </m:sub>
                              </m:sSub>
                            </m:num>
                            <m:den>
                              <m:sSubSup>
                                <m:sSubSupPr>
                                  <m:ctrlPr>
                                    <a:rPr lang="es-ES" sz="1600" i="1">
                                      <a:solidFill>
                                        <a:schemeClr val="tx1"/>
                                      </a:solidFill>
                                      <a:latin typeface="Cambria Math" panose="02040503050406030204" pitchFamily="18" charset="0"/>
                                    </a:rPr>
                                  </m:ctrlPr>
                                </m:sSubSupPr>
                                <m:e>
                                  <m:r>
                                    <a:rPr lang="es-ES" sz="1600" i="1">
                                      <a:solidFill>
                                        <a:schemeClr val="tx1"/>
                                      </a:solidFill>
                                      <a:latin typeface="Cambria Math" panose="02040503050406030204" pitchFamily="18" charset="0"/>
                                    </a:rPr>
                                    <m:t>𝑘</m:t>
                                  </m:r>
                                </m:e>
                                <m:sub>
                                  <m:r>
                                    <a:rPr lang="es-ES" sz="1600" i="1">
                                      <a:solidFill>
                                        <a:schemeClr val="tx1"/>
                                      </a:solidFill>
                                      <a:latin typeface="Cambria Math" panose="02040503050406030204" pitchFamily="18" charset="0"/>
                                    </a:rPr>
                                    <m:t>𝑚</m:t>
                                  </m:r>
                                </m:sub>
                                <m:sup>
                                  <m:r>
                                    <a:rPr lang="es-ES" sz="1600" i="1">
                                      <a:solidFill>
                                        <a:schemeClr val="tx1"/>
                                      </a:solidFill>
                                      <a:latin typeface="Cambria Math" panose="02040503050406030204" pitchFamily="18" charset="0"/>
                                    </a:rPr>
                                    <m:t>2</m:t>
                                  </m:r>
                                </m:sup>
                              </m:sSubSup>
                              <m:r>
                                <a:rPr lang="es-ES" sz="1600" i="1">
                                  <a:solidFill>
                                    <a:schemeClr val="tx1"/>
                                  </a:solidFill>
                                  <a:latin typeface="Cambria Math" panose="02040503050406030204" pitchFamily="18" charset="0"/>
                                </a:rPr>
                                <m:t>−</m:t>
                              </m:r>
                              <m:sSup>
                                <m:sSupPr>
                                  <m:ctrlPr>
                                    <a:rPr lang="es-ES" sz="1600" i="1">
                                      <a:solidFill>
                                        <a:schemeClr val="tx1"/>
                                      </a:solidFill>
                                      <a:latin typeface="Cambria Math" panose="02040503050406030204" pitchFamily="18" charset="0"/>
                                    </a:rPr>
                                  </m:ctrlPr>
                                </m:sSupPr>
                                <m:e>
                                  <m:r>
                                    <a:rPr lang="es-ES" sz="1600" i="1">
                                      <a:solidFill>
                                        <a:schemeClr val="tx1"/>
                                      </a:solidFill>
                                      <a:latin typeface="Cambria Math" panose="02040503050406030204" pitchFamily="18" charset="0"/>
                                    </a:rPr>
                                    <m:t>𝑘</m:t>
                                  </m:r>
                                </m:e>
                                <m:sup>
                                  <m:r>
                                    <a:rPr lang="es-ES" sz="1600" i="1">
                                      <a:solidFill>
                                        <a:schemeClr val="tx1"/>
                                      </a:solidFill>
                                      <a:latin typeface="Cambria Math" panose="02040503050406030204" pitchFamily="18" charset="0"/>
                                    </a:rPr>
                                    <m:t>2</m:t>
                                  </m:r>
                                </m:sup>
                              </m:sSup>
                            </m:den>
                          </m:f>
                          <m:nary>
                            <m:naryPr>
                              <m:limLoc m:val="undOvr"/>
                              <m:ctrlPr>
                                <a:rPr lang="es-ES" sz="1600" i="1">
                                  <a:solidFill>
                                    <a:schemeClr val="tx1"/>
                                  </a:solidFill>
                                  <a:latin typeface="Cambria Math" panose="02040503050406030204" pitchFamily="18" charset="0"/>
                                </a:rPr>
                              </m:ctrlPr>
                            </m:naryPr>
                            <m:sub>
                              <m:r>
                                <m:rPr>
                                  <m:brk m:alnAt="24"/>
                                </m:rPr>
                                <a:rPr lang="es-ES" sz="1600" i="1">
                                  <a:solidFill>
                                    <a:schemeClr val="tx1"/>
                                  </a:solidFill>
                                  <a:latin typeface="Cambria Math" panose="02040503050406030204" pitchFamily="18" charset="0"/>
                                </a:rPr>
                                <m:t>𝑉</m:t>
                              </m:r>
                            </m:sub>
                            <m:sup/>
                            <m:e>
                              <m:sSub>
                                <m:sSubPr>
                                  <m:ctrlPr>
                                    <a:rPr lang="es-ES" sz="1600" i="1">
                                      <a:solidFill>
                                        <a:schemeClr val="tx1"/>
                                      </a:solidFill>
                                      <a:latin typeface="Cambria Math" panose="02040503050406030204" pitchFamily="18" charset="0"/>
                                    </a:rPr>
                                  </m:ctrlPr>
                                </m:sSubPr>
                                <m:e>
                                  <m:acc>
                                    <m:accPr>
                                      <m:chr m:val="⃗"/>
                                      <m:ctrlPr>
                                        <a:rPr lang="es-ES" sz="1600" i="1">
                                          <a:solidFill>
                                            <a:schemeClr val="tx1"/>
                                          </a:solidFill>
                                          <a:latin typeface="Cambria Math" panose="02040503050406030204" pitchFamily="18" charset="0"/>
                                        </a:rPr>
                                      </m:ctrlPr>
                                    </m:accPr>
                                    <m:e>
                                      <m:r>
                                        <a:rPr lang="es-ES" sz="1600" i="1">
                                          <a:solidFill>
                                            <a:schemeClr val="tx1"/>
                                          </a:solidFill>
                                          <a:latin typeface="Cambria Math" panose="02040503050406030204" pitchFamily="18" charset="0"/>
                                        </a:rPr>
                                        <m:t>𝐸</m:t>
                                      </m:r>
                                    </m:e>
                                  </m:acc>
                                </m:e>
                                <m:sub>
                                  <m:r>
                                    <a:rPr lang="es-ES" sz="1600" i="1">
                                      <a:solidFill>
                                        <a:schemeClr val="tx1"/>
                                      </a:solidFill>
                                      <a:latin typeface="Cambria Math" panose="02040503050406030204" pitchFamily="18" charset="0"/>
                                    </a:rPr>
                                    <m:t>𝑚</m:t>
                                  </m:r>
                                </m:sub>
                              </m:sSub>
                              <m:d>
                                <m:dPr>
                                  <m:ctrlPr>
                                    <a:rPr lang="es-ES" sz="1600" i="1">
                                      <a:solidFill>
                                        <a:schemeClr val="tx1"/>
                                      </a:solidFill>
                                      <a:latin typeface="Cambria Math" panose="02040503050406030204" pitchFamily="18" charset="0"/>
                                    </a:rPr>
                                  </m:ctrlPr>
                                </m:dPr>
                                <m:e>
                                  <m:acc>
                                    <m:accPr>
                                      <m:chr m:val="⃗"/>
                                      <m:ctrlPr>
                                        <a:rPr lang="es-ES" sz="1600" i="1">
                                          <a:solidFill>
                                            <a:schemeClr val="tx1"/>
                                          </a:solidFill>
                                          <a:latin typeface="Cambria Math" panose="02040503050406030204" pitchFamily="18" charset="0"/>
                                        </a:rPr>
                                      </m:ctrlPr>
                                    </m:accPr>
                                    <m:e>
                                      <m:r>
                                        <a:rPr lang="es-ES" sz="1600" i="1">
                                          <a:solidFill>
                                            <a:schemeClr val="tx1"/>
                                          </a:solidFill>
                                          <a:latin typeface="Cambria Math" panose="02040503050406030204" pitchFamily="18" charset="0"/>
                                        </a:rPr>
                                        <m:t>𝑟</m:t>
                                      </m:r>
                                    </m:e>
                                  </m:acc>
                                  <m:r>
                                    <a:rPr lang="es-ES" sz="1600" i="1">
                                      <a:solidFill>
                                        <a:schemeClr val="tx1"/>
                                      </a:solidFill>
                                      <a:latin typeface="Cambria Math" panose="02040503050406030204" pitchFamily="18" charset="0"/>
                                    </a:rPr>
                                    <m:t>′</m:t>
                                  </m:r>
                                </m:e>
                              </m:d>
                              <m:r>
                                <a:rPr lang="es-ES" sz="1600" i="1">
                                  <a:solidFill>
                                    <a:schemeClr val="tx1"/>
                                  </a:solidFill>
                                  <a:latin typeface="Cambria Math" panose="02040503050406030204" pitchFamily="18" charset="0"/>
                                  <a:ea typeface="Cambria Math" panose="02040503050406030204" pitchFamily="18" charset="0"/>
                                </a:rPr>
                                <m:t>⋅</m:t>
                              </m:r>
                              <m:acc>
                                <m:accPr>
                                  <m:chr m:val="⃗"/>
                                  <m:ctrlPr>
                                    <a:rPr lang="es-ES" sz="1600" i="1">
                                      <a:solidFill>
                                        <a:schemeClr val="tx1"/>
                                      </a:solidFill>
                                      <a:latin typeface="Cambria Math" panose="02040503050406030204" pitchFamily="18" charset="0"/>
                                      <a:ea typeface="Cambria Math" panose="02040503050406030204" pitchFamily="18" charset="0"/>
                                    </a:rPr>
                                  </m:ctrlPr>
                                </m:accPr>
                                <m:e>
                                  <m:r>
                                    <a:rPr lang="es-ES" sz="1600" i="1">
                                      <a:solidFill>
                                        <a:schemeClr val="tx1"/>
                                      </a:solidFill>
                                      <a:latin typeface="Cambria Math" panose="02040503050406030204" pitchFamily="18" charset="0"/>
                                      <a:ea typeface="Cambria Math" panose="02040503050406030204" pitchFamily="18" charset="0"/>
                                    </a:rPr>
                                    <m:t>𝐽</m:t>
                                  </m:r>
                                </m:e>
                              </m:acc>
                              <m:d>
                                <m:dPr>
                                  <m:ctrlPr>
                                    <a:rPr lang="es-ES" sz="1600" i="1">
                                      <a:solidFill>
                                        <a:schemeClr val="tx1"/>
                                      </a:solidFill>
                                      <a:latin typeface="Cambria Math" panose="02040503050406030204" pitchFamily="18" charset="0"/>
                                    </a:rPr>
                                  </m:ctrlPr>
                                </m:dPr>
                                <m:e>
                                  <m:acc>
                                    <m:accPr>
                                      <m:chr m:val="⃗"/>
                                      <m:ctrlPr>
                                        <a:rPr lang="es-ES" sz="1600" i="1">
                                          <a:solidFill>
                                            <a:schemeClr val="tx1"/>
                                          </a:solidFill>
                                          <a:latin typeface="Cambria Math" panose="02040503050406030204" pitchFamily="18" charset="0"/>
                                        </a:rPr>
                                      </m:ctrlPr>
                                    </m:accPr>
                                    <m:e>
                                      <m:r>
                                        <a:rPr lang="es-ES" sz="1600" i="1">
                                          <a:solidFill>
                                            <a:schemeClr val="tx1"/>
                                          </a:solidFill>
                                          <a:latin typeface="Cambria Math" panose="02040503050406030204" pitchFamily="18" charset="0"/>
                                        </a:rPr>
                                        <m:t>𝑟</m:t>
                                      </m:r>
                                    </m:e>
                                  </m:acc>
                                  <m:r>
                                    <a:rPr lang="es-ES" sz="1600" i="1">
                                      <a:solidFill>
                                        <a:schemeClr val="tx1"/>
                                      </a:solidFill>
                                      <a:latin typeface="Cambria Math" panose="02040503050406030204" pitchFamily="18" charset="0"/>
                                    </a:rPr>
                                    <m:t>′</m:t>
                                  </m:r>
                                </m:e>
                              </m:d>
                              <m:r>
                                <a:rPr lang="es-ES" sz="1600" i="1">
                                  <a:solidFill>
                                    <a:schemeClr val="tx1"/>
                                  </a:solidFill>
                                  <a:latin typeface="Cambria Math" panose="02040503050406030204" pitchFamily="18" charset="0"/>
                                </a:rPr>
                                <m:t>𝑑𝑉</m:t>
                              </m:r>
                              <m:r>
                                <a:rPr lang="es-ES" sz="1600" i="1">
                                  <a:solidFill>
                                    <a:schemeClr val="tx1"/>
                                  </a:solidFill>
                                  <a:latin typeface="Cambria Math" panose="02040503050406030204" pitchFamily="18" charset="0"/>
                                </a:rPr>
                                <m:t>′</m:t>
                              </m:r>
                            </m:e>
                          </m:nary>
                        </m:e>
                      </m:nary>
                    </m:oMath>
                  </m:oMathPara>
                </a14:m>
                <a:endParaRPr lang="es-ES" sz="1600" dirty="0"/>
              </a:p>
            </p:txBody>
          </p:sp>
        </mc:Choice>
        <mc:Fallback xmlns="">
          <p:sp>
            <p:nvSpPr>
              <p:cNvPr id="28" name="CuadroTexto 27">
                <a:extLst>
                  <a:ext uri="{FF2B5EF4-FFF2-40B4-BE49-F238E27FC236}">
                    <a16:creationId xmlns:a16="http://schemas.microsoft.com/office/drawing/2014/main" id="{2441886C-B610-4190-924A-1BEC0659A5EB}"/>
                  </a:ext>
                </a:extLst>
              </p:cNvPr>
              <p:cNvSpPr txBox="1">
                <a:spLocks noRot="1" noChangeAspect="1" noMove="1" noResize="1" noEditPoints="1" noAdjustHandles="1" noChangeArrowheads="1" noChangeShapeType="1" noTextEdit="1"/>
              </p:cNvSpPr>
              <p:nvPr/>
            </p:nvSpPr>
            <p:spPr>
              <a:xfrm>
                <a:off x="4501295" y="2361889"/>
                <a:ext cx="4737548" cy="856068"/>
              </a:xfrm>
              <a:prstGeom prst="rect">
                <a:avLst/>
              </a:prstGeom>
              <a:blipFill>
                <a:blip r:embed="rId4"/>
                <a:stretch>
                  <a:fillRect/>
                </a:stretch>
              </a:blipFill>
            </p:spPr>
            <p:txBody>
              <a:bodyPr/>
              <a:lstStyle/>
              <a:p>
                <a:r>
                  <a:rPr lang="es-ES">
                    <a:noFill/>
                  </a:rPr>
                  <a:t> </a:t>
                </a:r>
              </a:p>
            </p:txBody>
          </p:sp>
        </mc:Fallback>
      </mc:AlternateContent>
      <p:grpSp>
        <p:nvGrpSpPr>
          <p:cNvPr id="10" name="Grupo 9">
            <a:extLst>
              <a:ext uri="{FF2B5EF4-FFF2-40B4-BE49-F238E27FC236}">
                <a16:creationId xmlns:a16="http://schemas.microsoft.com/office/drawing/2014/main" id="{507FCF6D-89F4-4F30-BDD4-B825509B07D3}"/>
              </a:ext>
            </a:extLst>
          </p:cNvPr>
          <p:cNvGrpSpPr/>
          <p:nvPr/>
        </p:nvGrpSpPr>
        <p:grpSpPr>
          <a:xfrm>
            <a:off x="5474883" y="3522252"/>
            <a:ext cx="4434894" cy="2401765"/>
            <a:chOff x="1923479" y="2620345"/>
            <a:chExt cx="4434894" cy="2401765"/>
          </a:xfrm>
        </p:grpSpPr>
        <p:sp>
          <p:nvSpPr>
            <p:cNvPr id="11" name="Rectángulo 10">
              <a:extLst>
                <a:ext uri="{FF2B5EF4-FFF2-40B4-BE49-F238E27FC236}">
                  <a16:creationId xmlns:a16="http://schemas.microsoft.com/office/drawing/2014/main" id="{C370DEF0-1DCD-4C0E-A636-C2917A883BCE}"/>
                </a:ext>
              </a:extLst>
            </p:cNvPr>
            <p:cNvSpPr/>
            <p:nvPr/>
          </p:nvSpPr>
          <p:spPr bwMode="auto">
            <a:xfrm>
              <a:off x="2736056" y="3275781"/>
              <a:ext cx="1296144" cy="1728192"/>
            </a:xfrm>
            <a:prstGeom prst="rect">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charset="0"/>
                <a:buNone/>
                <a:tabLst/>
              </a:pPr>
              <a:endParaRPr kumimoji="0" lang="es-ES" sz="2400" b="0" i="0" u="none" strike="noStrike" cap="none" normalizeH="0" baseline="0" dirty="0">
                <a:ln>
                  <a:noFill/>
                </a:ln>
                <a:solidFill>
                  <a:schemeClr val="bg1"/>
                </a:solidFill>
                <a:effectLst/>
                <a:latin typeface="Arial" charset="0"/>
                <a:ea typeface="ＭＳ Ｐゴシック" charset="0"/>
                <a:cs typeface="ＭＳ Ｐゴシック" charset="0"/>
              </a:endParaRPr>
            </a:p>
          </p:txBody>
        </p:sp>
        <p:sp>
          <p:nvSpPr>
            <p:cNvPr id="12" name="Rectángulo 11">
              <a:extLst>
                <a:ext uri="{FF2B5EF4-FFF2-40B4-BE49-F238E27FC236}">
                  <a16:creationId xmlns:a16="http://schemas.microsoft.com/office/drawing/2014/main" id="{0802F535-E508-49DE-B1E8-1DB2BA6FA1E1}"/>
                </a:ext>
              </a:extLst>
            </p:cNvPr>
            <p:cNvSpPr/>
            <p:nvPr/>
          </p:nvSpPr>
          <p:spPr bwMode="auto">
            <a:xfrm>
              <a:off x="2560228" y="3779837"/>
              <a:ext cx="319844" cy="639688"/>
            </a:xfrm>
            <a:prstGeom prst="rect">
              <a:avLst/>
            </a:prstGeom>
            <a:solidFill>
              <a:srgbClr val="EDEDED"/>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charset="0"/>
                <a:buNone/>
                <a:tabLst/>
              </a:pPr>
              <a:endParaRPr kumimoji="0" lang="es-ES" sz="2400" b="0" i="0" u="none" strike="noStrike" cap="none" normalizeH="0" baseline="0" dirty="0">
                <a:ln>
                  <a:noFill/>
                </a:ln>
                <a:solidFill>
                  <a:schemeClr val="bg1"/>
                </a:solidFill>
                <a:effectLst/>
                <a:latin typeface="Arial" charset="0"/>
                <a:ea typeface="ＭＳ Ｐゴシック" charset="0"/>
                <a:cs typeface="ＭＳ Ｐゴシック" charset="0"/>
              </a:endParaRPr>
            </a:p>
          </p:txBody>
        </p:sp>
        <p:sp>
          <p:nvSpPr>
            <p:cNvPr id="13" name="Rectángulo 12">
              <a:extLst>
                <a:ext uri="{FF2B5EF4-FFF2-40B4-BE49-F238E27FC236}">
                  <a16:creationId xmlns:a16="http://schemas.microsoft.com/office/drawing/2014/main" id="{3AD1AAAE-43FA-45C8-BDCF-3F2A9C332A0B}"/>
                </a:ext>
              </a:extLst>
            </p:cNvPr>
            <p:cNvSpPr/>
            <p:nvPr/>
          </p:nvSpPr>
          <p:spPr bwMode="auto">
            <a:xfrm>
              <a:off x="4037879" y="3275781"/>
              <a:ext cx="1296144" cy="1728192"/>
            </a:xfrm>
            <a:prstGeom prst="rect">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charset="0"/>
                <a:buNone/>
                <a:tabLst/>
              </a:pPr>
              <a:endParaRPr kumimoji="0" lang="es-ES" sz="2400" b="0" i="0" u="none" strike="noStrike" cap="none" normalizeH="0" baseline="0" dirty="0">
                <a:ln>
                  <a:noFill/>
                </a:ln>
                <a:solidFill>
                  <a:schemeClr val="bg1"/>
                </a:solidFill>
                <a:effectLst/>
                <a:latin typeface="Arial" charset="0"/>
                <a:ea typeface="ＭＳ Ｐゴシック" charset="0"/>
                <a:cs typeface="ＭＳ Ｐゴシック" charset="0"/>
              </a:endParaRPr>
            </a:p>
          </p:txBody>
        </p:sp>
        <p:sp>
          <p:nvSpPr>
            <p:cNvPr id="14" name="Rectángulo 13">
              <a:extLst>
                <a:ext uri="{FF2B5EF4-FFF2-40B4-BE49-F238E27FC236}">
                  <a16:creationId xmlns:a16="http://schemas.microsoft.com/office/drawing/2014/main" id="{6F0BA8AB-E21B-4943-8019-28E8D41FC95D}"/>
                </a:ext>
              </a:extLst>
            </p:cNvPr>
            <p:cNvSpPr/>
            <p:nvPr/>
          </p:nvSpPr>
          <p:spPr bwMode="auto">
            <a:xfrm>
              <a:off x="5152516" y="3779837"/>
              <a:ext cx="319844" cy="639688"/>
            </a:xfrm>
            <a:prstGeom prst="rect">
              <a:avLst/>
            </a:prstGeom>
            <a:solidFill>
              <a:srgbClr val="EDEDED"/>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charset="0"/>
                <a:buNone/>
                <a:tabLst/>
              </a:pPr>
              <a:endParaRPr kumimoji="0" lang="es-ES" sz="2400" b="0" i="0" u="none" strike="noStrike" cap="none" normalizeH="0" baseline="0" dirty="0">
                <a:ln>
                  <a:noFill/>
                </a:ln>
                <a:solidFill>
                  <a:schemeClr val="bg1"/>
                </a:solidFill>
                <a:effectLst/>
                <a:latin typeface="Arial" charset="0"/>
                <a:ea typeface="ＭＳ Ｐゴシック" charset="0"/>
                <a:cs typeface="ＭＳ Ｐゴシック" charset="0"/>
              </a:endParaRPr>
            </a:p>
          </p:txBody>
        </p:sp>
        <p:sp>
          <p:nvSpPr>
            <p:cNvPr id="15" name="Elipse 14">
              <a:extLst>
                <a:ext uri="{FF2B5EF4-FFF2-40B4-BE49-F238E27FC236}">
                  <a16:creationId xmlns:a16="http://schemas.microsoft.com/office/drawing/2014/main" id="{3F36C2C4-EC66-4CAD-B313-584C872A74FC}"/>
                </a:ext>
              </a:extLst>
            </p:cNvPr>
            <p:cNvSpPr/>
            <p:nvPr/>
          </p:nvSpPr>
          <p:spPr bwMode="auto">
            <a:xfrm>
              <a:off x="3816176" y="3883657"/>
              <a:ext cx="432048" cy="432048"/>
            </a:xfrm>
            <a:prstGeom prst="ellipse">
              <a:avLst/>
            </a:prstGeom>
            <a:solidFill>
              <a:srgbClr val="EDEDED"/>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charset="0"/>
                <a:buNone/>
                <a:tabLst/>
              </a:pPr>
              <a:endParaRPr kumimoji="0" lang="es-ES" sz="2400" b="0" i="0" u="none" strike="noStrike" cap="none" normalizeH="0" baseline="0">
                <a:ln>
                  <a:noFill/>
                </a:ln>
                <a:solidFill>
                  <a:schemeClr val="bg1"/>
                </a:solidFill>
                <a:effectLst/>
                <a:latin typeface="Arial" charset="0"/>
                <a:ea typeface="ＭＳ Ｐゴシック" charset="0"/>
                <a:cs typeface="ＭＳ Ｐゴシック" charset="0"/>
              </a:endParaRPr>
            </a:p>
          </p:txBody>
        </p:sp>
        <p:cxnSp>
          <p:nvCxnSpPr>
            <p:cNvPr id="16" name="Conector recto de flecha 15">
              <a:extLst>
                <a:ext uri="{FF2B5EF4-FFF2-40B4-BE49-F238E27FC236}">
                  <a16:creationId xmlns:a16="http://schemas.microsoft.com/office/drawing/2014/main" id="{4B5E204B-7356-40CF-B339-A94493261708}"/>
                </a:ext>
              </a:extLst>
            </p:cNvPr>
            <p:cNvCxnSpPr/>
            <p:nvPr/>
          </p:nvCxnSpPr>
          <p:spPr bwMode="auto">
            <a:xfrm flipV="1">
              <a:off x="4032200" y="3939759"/>
              <a:ext cx="0" cy="319844"/>
            </a:xfrm>
            <a:prstGeom prst="straightConnector1">
              <a:avLst/>
            </a:prstGeom>
            <a:solidFill>
              <a:srgbClr val="00B8FF"/>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7" name="Conector recto de flecha 16">
              <a:extLst>
                <a:ext uri="{FF2B5EF4-FFF2-40B4-BE49-F238E27FC236}">
                  <a16:creationId xmlns:a16="http://schemas.microsoft.com/office/drawing/2014/main" id="{7CE888BC-F264-4390-9432-04FD44A0D35D}"/>
                </a:ext>
              </a:extLst>
            </p:cNvPr>
            <p:cNvCxnSpPr/>
            <p:nvPr/>
          </p:nvCxnSpPr>
          <p:spPr bwMode="auto">
            <a:xfrm flipH="1">
              <a:off x="3096096" y="3203773"/>
              <a:ext cx="576064" cy="0"/>
            </a:xfrm>
            <a:prstGeom prst="straightConnector1">
              <a:avLst/>
            </a:prstGeom>
            <a:solidFill>
              <a:srgbClr val="00B8FF"/>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8" name="Conector recto de flecha 17">
              <a:extLst>
                <a:ext uri="{FF2B5EF4-FFF2-40B4-BE49-F238E27FC236}">
                  <a16:creationId xmlns:a16="http://schemas.microsoft.com/office/drawing/2014/main" id="{CBAA75D7-EC9A-4DCA-971F-5530188A2564}"/>
                </a:ext>
              </a:extLst>
            </p:cNvPr>
            <p:cNvCxnSpPr/>
            <p:nvPr/>
          </p:nvCxnSpPr>
          <p:spPr bwMode="auto">
            <a:xfrm flipV="1">
              <a:off x="4320232" y="3464329"/>
              <a:ext cx="0" cy="479766"/>
            </a:xfrm>
            <a:prstGeom prst="straightConnector1">
              <a:avLst/>
            </a:prstGeom>
            <a:solidFill>
              <a:srgbClr val="00B8FF"/>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9" name="Conector recto de flecha 18">
              <a:extLst>
                <a:ext uri="{FF2B5EF4-FFF2-40B4-BE49-F238E27FC236}">
                  <a16:creationId xmlns:a16="http://schemas.microsoft.com/office/drawing/2014/main" id="{FEBB8406-21A5-4723-9BBE-720259DEFD6C}"/>
                </a:ext>
              </a:extLst>
            </p:cNvPr>
            <p:cNvCxnSpPr/>
            <p:nvPr/>
          </p:nvCxnSpPr>
          <p:spPr bwMode="auto">
            <a:xfrm flipH="1">
              <a:off x="4320232" y="3203773"/>
              <a:ext cx="576064" cy="0"/>
            </a:xfrm>
            <a:prstGeom prst="straightConnector1">
              <a:avLst/>
            </a:prstGeom>
            <a:solidFill>
              <a:srgbClr val="00B8FF"/>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20" name="CuadroTexto 19">
                  <a:extLst>
                    <a:ext uri="{FF2B5EF4-FFF2-40B4-BE49-F238E27FC236}">
                      <a16:creationId xmlns:a16="http://schemas.microsoft.com/office/drawing/2014/main" id="{212D4189-D9D3-414E-BA2D-0BEA2583FE0D}"/>
                    </a:ext>
                  </a:extLst>
                </p:cNvPr>
                <p:cNvSpPr txBox="1"/>
                <p:nvPr/>
              </p:nvSpPr>
              <p:spPr>
                <a:xfrm>
                  <a:off x="5544368" y="3848269"/>
                  <a:ext cx="814005" cy="46743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s-ES" i="1" smtClean="0">
                                <a:solidFill>
                                  <a:schemeClr val="tx1"/>
                                </a:solidFill>
                                <a:latin typeface="Cambria Math" panose="02040503050406030204" pitchFamily="18" charset="0"/>
                              </a:rPr>
                            </m:ctrlPr>
                          </m:sSubSupPr>
                          <m:e>
                            <m:r>
                              <a:rPr lang="es-ES" b="0" i="1" smtClean="0">
                                <a:solidFill>
                                  <a:schemeClr val="tx1"/>
                                </a:solidFill>
                                <a:latin typeface="Cambria Math" panose="02040503050406030204" pitchFamily="18" charset="0"/>
                              </a:rPr>
                              <m:t>𝑍</m:t>
                            </m:r>
                          </m:e>
                          <m:sub>
                            <m:r>
                              <a:rPr lang="es-ES" b="0" i="1" smtClean="0">
                                <a:solidFill>
                                  <a:schemeClr val="tx1"/>
                                </a:solidFill>
                                <a:latin typeface="Cambria Math" panose="02040503050406030204" pitchFamily="18" charset="0"/>
                              </a:rPr>
                              <m:t>𝑙𝑛</m:t>
                            </m:r>
                          </m:sub>
                          <m:sup>
                            <m:r>
                              <a:rPr lang="es-ES" b="0" i="1" smtClean="0">
                                <a:solidFill>
                                  <a:schemeClr val="tx1"/>
                                </a:solidFill>
                                <a:latin typeface="Cambria Math" panose="02040503050406030204" pitchFamily="18" charset="0"/>
                              </a:rPr>
                              <m:t>(</m:t>
                            </m:r>
                            <m:r>
                              <a:rPr lang="es-ES" b="0" i="1" smtClean="0">
                                <a:solidFill>
                                  <a:schemeClr val="tx1"/>
                                </a:solidFill>
                                <a:latin typeface="Cambria Math" panose="02040503050406030204" pitchFamily="18" charset="0"/>
                                <a:ea typeface="Cambria Math" panose="02040503050406030204" pitchFamily="18" charset="0"/>
                              </a:rPr>
                              <m:t>𝜇</m:t>
                            </m:r>
                            <m:r>
                              <a:rPr lang="es-ES" b="0" i="1" smtClean="0">
                                <a:solidFill>
                                  <a:schemeClr val="tx1"/>
                                </a:solidFill>
                                <a:latin typeface="Cambria Math" panose="02040503050406030204" pitchFamily="18" charset="0"/>
                                <a:ea typeface="Cambria Math" panose="02040503050406030204" pitchFamily="18" charset="0"/>
                              </a:rPr>
                              <m:t>,</m:t>
                            </m:r>
                            <m:r>
                              <a:rPr lang="es-ES" b="0" i="1" smtClean="0">
                                <a:solidFill>
                                  <a:schemeClr val="tx1"/>
                                </a:solidFill>
                                <a:latin typeface="Cambria Math" panose="02040503050406030204" pitchFamily="18" charset="0"/>
                                <a:ea typeface="Cambria Math" panose="02040503050406030204" pitchFamily="18" charset="0"/>
                              </a:rPr>
                              <m:t>𝜈</m:t>
                            </m:r>
                            <m:r>
                              <a:rPr lang="es-ES" b="0" i="1" smtClean="0">
                                <a:solidFill>
                                  <a:schemeClr val="tx1"/>
                                </a:solidFill>
                                <a:latin typeface="Cambria Math" panose="02040503050406030204" pitchFamily="18" charset="0"/>
                              </a:rPr>
                              <m:t>)</m:t>
                            </m:r>
                          </m:sup>
                        </m:sSubSup>
                      </m:oMath>
                    </m:oMathPara>
                  </a14:m>
                  <a:endParaRPr lang="es-ES" dirty="0"/>
                </a:p>
              </p:txBody>
            </p:sp>
          </mc:Choice>
          <mc:Fallback xmlns="">
            <p:sp>
              <p:nvSpPr>
                <p:cNvPr id="20" name="CuadroTexto 19">
                  <a:extLst>
                    <a:ext uri="{FF2B5EF4-FFF2-40B4-BE49-F238E27FC236}">
                      <a16:creationId xmlns:a16="http://schemas.microsoft.com/office/drawing/2014/main" id="{212D4189-D9D3-414E-BA2D-0BEA2583FE0D}"/>
                    </a:ext>
                  </a:extLst>
                </p:cNvPr>
                <p:cNvSpPr txBox="1">
                  <a:spLocks noRot="1" noChangeAspect="1" noMove="1" noResize="1" noEditPoints="1" noAdjustHandles="1" noChangeArrowheads="1" noChangeShapeType="1" noTextEdit="1"/>
                </p:cNvSpPr>
                <p:nvPr/>
              </p:nvSpPr>
              <p:spPr>
                <a:xfrm>
                  <a:off x="5544368" y="3848269"/>
                  <a:ext cx="814005" cy="467436"/>
                </a:xfrm>
                <a:prstGeom prst="rect">
                  <a:avLst/>
                </a:prstGeom>
                <a:blipFill>
                  <a:blip r:embed="rId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1" name="CuadroTexto 20">
                  <a:extLst>
                    <a:ext uri="{FF2B5EF4-FFF2-40B4-BE49-F238E27FC236}">
                      <a16:creationId xmlns:a16="http://schemas.microsoft.com/office/drawing/2014/main" id="{0010D2A0-45F5-4AE4-A335-CB98F300B27A}"/>
                    </a:ext>
                  </a:extLst>
                </p:cNvPr>
                <p:cNvSpPr txBox="1"/>
                <p:nvPr/>
              </p:nvSpPr>
              <p:spPr>
                <a:xfrm>
                  <a:off x="3219424" y="3314190"/>
                  <a:ext cx="644920" cy="46743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s-ES" i="1" smtClean="0">
                                <a:solidFill>
                                  <a:schemeClr val="tx1"/>
                                </a:solidFill>
                                <a:latin typeface="Cambria Math" panose="02040503050406030204" pitchFamily="18" charset="0"/>
                              </a:rPr>
                            </m:ctrlPr>
                          </m:sSubSupPr>
                          <m:e>
                            <m:r>
                              <a:rPr lang="es-ES" b="0" i="1" smtClean="0">
                                <a:solidFill>
                                  <a:schemeClr val="tx1"/>
                                </a:solidFill>
                                <a:latin typeface="Cambria Math" panose="02040503050406030204" pitchFamily="18" charset="0"/>
                              </a:rPr>
                              <m:t>𝑉</m:t>
                            </m:r>
                          </m:e>
                          <m:sub>
                            <m:r>
                              <a:rPr lang="es-ES" b="0" i="1" smtClean="0">
                                <a:solidFill>
                                  <a:schemeClr val="tx1"/>
                                </a:solidFill>
                                <a:latin typeface="Cambria Math" panose="02040503050406030204" pitchFamily="18" charset="0"/>
                              </a:rPr>
                              <m:t>𝑙</m:t>
                            </m:r>
                          </m:sub>
                          <m:sup>
                            <m:r>
                              <a:rPr lang="es-ES" b="0" i="1" smtClean="0">
                                <a:solidFill>
                                  <a:schemeClr val="tx1"/>
                                </a:solidFill>
                                <a:latin typeface="Cambria Math" panose="02040503050406030204" pitchFamily="18" charset="0"/>
                              </a:rPr>
                              <m:t>(</m:t>
                            </m:r>
                            <m:r>
                              <a:rPr lang="es-ES" b="0" i="1" smtClean="0">
                                <a:solidFill>
                                  <a:schemeClr val="tx1"/>
                                </a:solidFill>
                                <a:latin typeface="Cambria Math" panose="02040503050406030204" pitchFamily="18" charset="0"/>
                                <a:ea typeface="Cambria Math" panose="02040503050406030204" pitchFamily="18" charset="0"/>
                              </a:rPr>
                              <m:t>𝜇</m:t>
                            </m:r>
                            <m:r>
                              <a:rPr lang="es-ES" b="0" i="1" smtClean="0">
                                <a:solidFill>
                                  <a:schemeClr val="tx1"/>
                                </a:solidFill>
                                <a:latin typeface="Cambria Math" panose="02040503050406030204" pitchFamily="18" charset="0"/>
                              </a:rPr>
                              <m:t>)</m:t>
                            </m:r>
                          </m:sup>
                        </m:sSubSup>
                      </m:oMath>
                    </m:oMathPara>
                  </a14:m>
                  <a:endParaRPr lang="es-ES" dirty="0"/>
                </a:p>
              </p:txBody>
            </p:sp>
          </mc:Choice>
          <mc:Fallback xmlns="">
            <p:sp>
              <p:nvSpPr>
                <p:cNvPr id="21" name="CuadroTexto 20">
                  <a:extLst>
                    <a:ext uri="{FF2B5EF4-FFF2-40B4-BE49-F238E27FC236}">
                      <a16:creationId xmlns:a16="http://schemas.microsoft.com/office/drawing/2014/main" id="{0010D2A0-45F5-4AE4-A335-CB98F300B27A}"/>
                    </a:ext>
                  </a:extLst>
                </p:cNvPr>
                <p:cNvSpPr txBox="1">
                  <a:spLocks noRot="1" noChangeAspect="1" noMove="1" noResize="1" noEditPoints="1" noAdjustHandles="1" noChangeArrowheads="1" noChangeShapeType="1" noTextEdit="1"/>
                </p:cNvSpPr>
                <p:nvPr/>
              </p:nvSpPr>
              <p:spPr>
                <a:xfrm>
                  <a:off x="3219424" y="3314190"/>
                  <a:ext cx="644920" cy="467436"/>
                </a:xfrm>
                <a:prstGeom prst="rect">
                  <a:avLst/>
                </a:prstGeom>
                <a:blipFill>
                  <a:blip r:embed="rId6"/>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2" name="CuadroTexto 21">
                  <a:extLst>
                    <a:ext uri="{FF2B5EF4-FFF2-40B4-BE49-F238E27FC236}">
                      <a16:creationId xmlns:a16="http://schemas.microsoft.com/office/drawing/2014/main" id="{9621A8CA-5A24-4B27-874A-ABEA832BA24E}"/>
                    </a:ext>
                  </a:extLst>
                </p:cNvPr>
                <p:cNvSpPr txBox="1"/>
                <p:nvPr/>
              </p:nvSpPr>
              <p:spPr>
                <a:xfrm>
                  <a:off x="4529662" y="2670878"/>
                  <a:ext cx="655243" cy="51462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s-ES" i="1" smtClean="0">
                                <a:solidFill>
                                  <a:schemeClr val="tx1"/>
                                </a:solidFill>
                                <a:latin typeface="Cambria Math" panose="02040503050406030204" pitchFamily="18" charset="0"/>
                              </a:rPr>
                            </m:ctrlPr>
                          </m:sSupPr>
                          <m:e>
                            <m:sSubSup>
                              <m:sSubSupPr>
                                <m:ctrlPr>
                                  <a:rPr lang="es-ES" i="1">
                                    <a:solidFill>
                                      <a:schemeClr val="tx1"/>
                                    </a:solidFill>
                                    <a:latin typeface="Cambria Math" panose="02040503050406030204" pitchFamily="18" charset="0"/>
                                  </a:rPr>
                                </m:ctrlPr>
                              </m:sSubSupPr>
                              <m:e>
                                <m:r>
                                  <a:rPr lang="es-ES" i="1">
                                    <a:solidFill>
                                      <a:schemeClr val="tx1"/>
                                    </a:solidFill>
                                    <a:latin typeface="Cambria Math" panose="02040503050406030204" pitchFamily="18" charset="0"/>
                                  </a:rPr>
                                  <m:t>𝐼</m:t>
                                </m:r>
                              </m:e>
                              <m:sub>
                                <m:r>
                                  <a:rPr lang="es-ES" i="1">
                                    <a:solidFill>
                                      <a:schemeClr val="tx1"/>
                                    </a:solidFill>
                                    <a:latin typeface="Cambria Math" panose="02040503050406030204" pitchFamily="18" charset="0"/>
                                  </a:rPr>
                                  <m:t>𝑙</m:t>
                                </m:r>
                              </m:sub>
                              <m:sup>
                                <m:r>
                                  <a:rPr lang="es-ES" i="1">
                                    <a:solidFill>
                                      <a:schemeClr val="tx1"/>
                                    </a:solidFill>
                                    <a:latin typeface="Cambria Math" panose="02040503050406030204" pitchFamily="18" charset="0"/>
                                  </a:rPr>
                                  <m:t>(</m:t>
                                </m:r>
                                <m:r>
                                  <a:rPr lang="es-ES" i="1">
                                    <a:solidFill>
                                      <a:schemeClr val="tx1"/>
                                    </a:solidFill>
                                    <a:latin typeface="Cambria Math" panose="02040503050406030204" pitchFamily="18" charset="0"/>
                                    <a:ea typeface="Cambria Math" panose="02040503050406030204" pitchFamily="18" charset="0"/>
                                  </a:rPr>
                                  <m:t>𝜇</m:t>
                                </m:r>
                                <m:r>
                                  <a:rPr lang="es-ES" i="1">
                                    <a:solidFill>
                                      <a:schemeClr val="tx1"/>
                                    </a:solidFill>
                                    <a:latin typeface="Cambria Math" panose="02040503050406030204" pitchFamily="18" charset="0"/>
                                  </a:rPr>
                                  <m:t>)</m:t>
                                </m:r>
                              </m:sup>
                            </m:sSubSup>
                          </m:e>
                          <m:sup>
                            <m:r>
                              <a:rPr lang="es-ES" b="0" i="1" smtClean="0">
                                <a:solidFill>
                                  <a:schemeClr val="tx1"/>
                                </a:solidFill>
                                <a:latin typeface="Cambria Math" panose="02040503050406030204" pitchFamily="18" charset="0"/>
                              </a:rPr>
                              <m:t>′</m:t>
                            </m:r>
                          </m:sup>
                        </m:sSup>
                      </m:oMath>
                    </m:oMathPara>
                  </a14:m>
                  <a:endParaRPr lang="es-ES" dirty="0"/>
                </a:p>
              </p:txBody>
            </p:sp>
          </mc:Choice>
          <mc:Fallback xmlns="">
            <p:sp>
              <p:nvSpPr>
                <p:cNvPr id="22" name="CuadroTexto 21">
                  <a:extLst>
                    <a:ext uri="{FF2B5EF4-FFF2-40B4-BE49-F238E27FC236}">
                      <a16:creationId xmlns:a16="http://schemas.microsoft.com/office/drawing/2014/main" id="{9621A8CA-5A24-4B27-874A-ABEA832BA24E}"/>
                    </a:ext>
                  </a:extLst>
                </p:cNvPr>
                <p:cNvSpPr txBox="1">
                  <a:spLocks noRot="1" noChangeAspect="1" noMove="1" noResize="1" noEditPoints="1" noAdjustHandles="1" noChangeArrowheads="1" noChangeShapeType="1" noTextEdit="1"/>
                </p:cNvSpPr>
                <p:nvPr/>
              </p:nvSpPr>
              <p:spPr>
                <a:xfrm>
                  <a:off x="4529662" y="2670878"/>
                  <a:ext cx="655243" cy="514628"/>
                </a:xfrm>
                <a:prstGeom prst="rect">
                  <a:avLst/>
                </a:prstGeom>
                <a:blipFill>
                  <a:blip r:embed="rId7"/>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3" name="CuadroTexto 22">
                  <a:extLst>
                    <a:ext uri="{FF2B5EF4-FFF2-40B4-BE49-F238E27FC236}">
                      <a16:creationId xmlns:a16="http://schemas.microsoft.com/office/drawing/2014/main" id="{E5EBE189-B6BA-4E39-B13C-5F9C1796EB10}"/>
                    </a:ext>
                  </a:extLst>
                </p:cNvPr>
                <p:cNvSpPr txBox="1"/>
                <p:nvPr/>
              </p:nvSpPr>
              <p:spPr>
                <a:xfrm>
                  <a:off x="3071826" y="2620345"/>
                  <a:ext cx="966053" cy="55976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s-ES" i="1" smtClean="0">
                                <a:solidFill>
                                  <a:schemeClr val="tx1"/>
                                </a:solidFill>
                                <a:latin typeface="Cambria Math" panose="02040503050406030204" pitchFamily="18" charset="0"/>
                              </a:rPr>
                            </m:ctrlPr>
                          </m:sSubSupPr>
                          <m:e>
                            <m:r>
                              <a:rPr lang="es-ES" i="1">
                                <a:solidFill>
                                  <a:schemeClr val="tx1"/>
                                </a:solidFill>
                                <a:latin typeface="Cambria Math" panose="02040503050406030204" pitchFamily="18" charset="0"/>
                              </a:rPr>
                              <m:t>𝐼</m:t>
                            </m:r>
                          </m:e>
                          <m:sub>
                            <m:r>
                              <a:rPr lang="es-ES" i="1">
                                <a:solidFill>
                                  <a:schemeClr val="tx1"/>
                                </a:solidFill>
                                <a:latin typeface="Cambria Math" panose="02040503050406030204" pitchFamily="18" charset="0"/>
                              </a:rPr>
                              <m:t>𝑙</m:t>
                            </m:r>
                          </m:sub>
                          <m:sup>
                            <m:r>
                              <a:rPr lang="es-ES" i="1">
                                <a:solidFill>
                                  <a:schemeClr val="tx1"/>
                                </a:solidFill>
                                <a:latin typeface="Cambria Math" panose="02040503050406030204" pitchFamily="18" charset="0"/>
                              </a:rPr>
                              <m:t>(</m:t>
                            </m:r>
                            <m:r>
                              <a:rPr lang="es-ES" i="1">
                                <a:solidFill>
                                  <a:schemeClr val="tx1"/>
                                </a:solidFill>
                                <a:latin typeface="Cambria Math" panose="02040503050406030204" pitchFamily="18" charset="0"/>
                                <a:ea typeface="Cambria Math" panose="02040503050406030204" pitchFamily="18" charset="0"/>
                              </a:rPr>
                              <m:t>𝜇</m:t>
                            </m:r>
                            <m:r>
                              <a:rPr lang="es-ES" i="1">
                                <a:solidFill>
                                  <a:schemeClr val="tx1"/>
                                </a:solidFill>
                                <a:latin typeface="Cambria Math" panose="02040503050406030204" pitchFamily="18" charset="0"/>
                              </a:rPr>
                              <m:t>)</m:t>
                            </m:r>
                          </m:sup>
                        </m:sSubSup>
                      </m:oMath>
                    </m:oMathPara>
                  </a14:m>
                  <a:endParaRPr lang="es-ES" dirty="0"/>
                </a:p>
              </p:txBody>
            </p:sp>
          </mc:Choice>
          <mc:Fallback xmlns="">
            <p:sp>
              <p:nvSpPr>
                <p:cNvPr id="23" name="CuadroTexto 22">
                  <a:extLst>
                    <a:ext uri="{FF2B5EF4-FFF2-40B4-BE49-F238E27FC236}">
                      <a16:creationId xmlns:a16="http://schemas.microsoft.com/office/drawing/2014/main" id="{E5EBE189-B6BA-4E39-B13C-5F9C1796EB10}"/>
                    </a:ext>
                  </a:extLst>
                </p:cNvPr>
                <p:cNvSpPr txBox="1">
                  <a:spLocks noRot="1" noChangeAspect="1" noMove="1" noResize="1" noEditPoints="1" noAdjustHandles="1" noChangeArrowheads="1" noChangeShapeType="1" noTextEdit="1"/>
                </p:cNvSpPr>
                <p:nvPr/>
              </p:nvSpPr>
              <p:spPr>
                <a:xfrm>
                  <a:off x="3071826" y="2620345"/>
                  <a:ext cx="966053" cy="559769"/>
                </a:xfrm>
                <a:prstGeom prst="rect">
                  <a:avLst/>
                </a:prstGeom>
                <a:blipFill>
                  <a:blip r:embed="rId8"/>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4" name="CuadroTexto 23">
                  <a:extLst>
                    <a:ext uri="{FF2B5EF4-FFF2-40B4-BE49-F238E27FC236}">
                      <a16:creationId xmlns:a16="http://schemas.microsoft.com/office/drawing/2014/main" id="{49EAB072-1809-4DA7-ACCB-601474DCB929}"/>
                    </a:ext>
                  </a:extLst>
                </p:cNvPr>
                <p:cNvSpPr txBox="1"/>
                <p:nvPr/>
              </p:nvSpPr>
              <p:spPr>
                <a:xfrm>
                  <a:off x="4244032" y="3383995"/>
                  <a:ext cx="966053" cy="55976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s-ES" i="1" smtClean="0">
                                <a:solidFill>
                                  <a:schemeClr val="tx1"/>
                                </a:solidFill>
                                <a:latin typeface="Cambria Math" panose="02040503050406030204" pitchFamily="18" charset="0"/>
                              </a:rPr>
                            </m:ctrlPr>
                          </m:sSubSupPr>
                          <m:e>
                            <m:acc>
                              <m:accPr>
                                <m:chr m:val="̃"/>
                                <m:ctrlPr>
                                  <a:rPr lang="es-ES" i="1" smtClean="0">
                                    <a:solidFill>
                                      <a:schemeClr val="tx1"/>
                                    </a:solidFill>
                                    <a:latin typeface="Cambria Math" panose="02040503050406030204" pitchFamily="18" charset="0"/>
                                  </a:rPr>
                                </m:ctrlPr>
                              </m:accPr>
                              <m:e>
                                <m:r>
                                  <a:rPr lang="es-ES" b="0" i="1" smtClean="0">
                                    <a:solidFill>
                                      <a:schemeClr val="tx1"/>
                                    </a:solidFill>
                                    <a:latin typeface="Cambria Math" panose="02040503050406030204" pitchFamily="18" charset="0"/>
                                  </a:rPr>
                                  <m:t>𝐼</m:t>
                                </m:r>
                              </m:e>
                            </m:acc>
                          </m:e>
                          <m:sub>
                            <m:r>
                              <a:rPr lang="es-ES" b="0" i="1" smtClean="0">
                                <a:solidFill>
                                  <a:schemeClr val="tx1"/>
                                </a:solidFill>
                                <a:latin typeface="Cambria Math" panose="02040503050406030204" pitchFamily="18" charset="0"/>
                              </a:rPr>
                              <m:t>𝑙</m:t>
                            </m:r>
                          </m:sub>
                          <m:sup>
                            <m:r>
                              <a:rPr lang="es-ES" i="1">
                                <a:solidFill>
                                  <a:schemeClr val="tx1"/>
                                </a:solidFill>
                                <a:latin typeface="Cambria Math" panose="02040503050406030204" pitchFamily="18" charset="0"/>
                              </a:rPr>
                              <m:t>(</m:t>
                            </m:r>
                            <m:r>
                              <a:rPr lang="es-ES" i="1">
                                <a:solidFill>
                                  <a:schemeClr val="tx1"/>
                                </a:solidFill>
                                <a:latin typeface="Cambria Math" panose="02040503050406030204" pitchFamily="18" charset="0"/>
                                <a:ea typeface="Cambria Math" panose="02040503050406030204" pitchFamily="18" charset="0"/>
                              </a:rPr>
                              <m:t>𝜇</m:t>
                            </m:r>
                            <m:r>
                              <a:rPr lang="es-ES" i="1">
                                <a:solidFill>
                                  <a:schemeClr val="tx1"/>
                                </a:solidFill>
                                <a:latin typeface="Cambria Math" panose="02040503050406030204" pitchFamily="18" charset="0"/>
                              </a:rPr>
                              <m:t>)</m:t>
                            </m:r>
                          </m:sup>
                        </m:sSubSup>
                      </m:oMath>
                    </m:oMathPara>
                  </a14:m>
                  <a:endParaRPr lang="es-ES" dirty="0"/>
                </a:p>
              </p:txBody>
            </p:sp>
          </mc:Choice>
          <mc:Fallback xmlns="">
            <p:sp>
              <p:nvSpPr>
                <p:cNvPr id="24" name="CuadroTexto 23">
                  <a:extLst>
                    <a:ext uri="{FF2B5EF4-FFF2-40B4-BE49-F238E27FC236}">
                      <a16:creationId xmlns:a16="http://schemas.microsoft.com/office/drawing/2014/main" id="{49EAB072-1809-4DA7-ACCB-601474DCB929}"/>
                    </a:ext>
                  </a:extLst>
                </p:cNvPr>
                <p:cNvSpPr txBox="1">
                  <a:spLocks noRot="1" noChangeAspect="1" noMove="1" noResize="1" noEditPoints="1" noAdjustHandles="1" noChangeArrowheads="1" noChangeShapeType="1" noTextEdit="1"/>
                </p:cNvSpPr>
                <p:nvPr/>
              </p:nvSpPr>
              <p:spPr>
                <a:xfrm>
                  <a:off x="4244032" y="3383995"/>
                  <a:ext cx="966053" cy="559769"/>
                </a:xfrm>
                <a:prstGeom prst="rect">
                  <a:avLst/>
                </a:prstGeom>
                <a:blipFill>
                  <a:blip r:embed="rId9"/>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5" name="CuadroTexto 24">
                  <a:extLst>
                    <a:ext uri="{FF2B5EF4-FFF2-40B4-BE49-F238E27FC236}">
                      <a16:creationId xmlns:a16="http://schemas.microsoft.com/office/drawing/2014/main" id="{BEB165FC-1ECF-42FD-BE08-6BC3810E367E}"/>
                    </a:ext>
                  </a:extLst>
                </p:cNvPr>
                <p:cNvSpPr txBox="1"/>
                <p:nvPr/>
              </p:nvSpPr>
              <p:spPr>
                <a:xfrm>
                  <a:off x="1923479" y="3859475"/>
                  <a:ext cx="631070" cy="49571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s-ES" i="1" smtClean="0">
                                <a:solidFill>
                                  <a:schemeClr val="tx1"/>
                                </a:solidFill>
                                <a:latin typeface="Cambria Math" panose="02040503050406030204" pitchFamily="18" charset="0"/>
                              </a:rPr>
                            </m:ctrlPr>
                          </m:sSubSupPr>
                          <m:e>
                            <m:r>
                              <a:rPr lang="es-ES" b="0" i="1" smtClean="0">
                                <a:solidFill>
                                  <a:schemeClr val="tx1"/>
                                </a:solidFill>
                                <a:latin typeface="Cambria Math" panose="02040503050406030204" pitchFamily="18" charset="0"/>
                              </a:rPr>
                              <m:t>𝑍</m:t>
                            </m:r>
                          </m:e>
                          <m:sub>
                            <m:r>
                              <a:rPr lang="es-ES" b="0" i="1" smtClean="0">
                                <a:solidFill>
                                  <a:schemeClr val="tx1"/>
                                </a:solidFill>
                                <a:latin typeface="Cambria Math" panose="02040503050406030204" pitchFamily="18" charset="0"/>
                              </a:rPr>
                              <m:t>𝑤</m:t>
                            </m:r>
                            <m:r>
                              <a:rPr lang="es-ES" b="0" i="1" smtClean="0">
                                <a:solidFill>
                                  <a:schemeClr val="tx1"/>
                                </a:solidFill>
                                <a:latin typeface="Cambria Math" panose="02040503050406030204" pitchFamily="18" charset="0"/>
                              </a:rPr>
                              <m:t>,</m:t>
                            </m:r>
                            <m:r>
                              <a:rPr lang="es-ES" b="0" i="1" smtClean="0">
                                <a:solidFill>
                                  <a:schemeClr val="tx1"/>
                                </a:solidFill>
                                <a:latin typeface="Cambria Math" panose="02040503050406030204" pitchFamily="18" charset="0"/>
                              </a:rPr>
                              <m:t>𝑙</m:t>
                            </m:r>
                          </m:sub>
                          <m:sup>
                            <m:r>
                              <a:rPr lang="es-ES" b="0" i="1" smtClean="0">
                                <a:solidFill>
                                  <a:schemeClr val="tx1"/>
                                </a:solidFill>
                                <a:latin typeface="Cambria Math" panose="02040503050406030204" pitchFamily="18" charset="0"/>
                              </a:rPr>
                              <m:t>(</m:t>
                            </m:r>
                            <m:r>
                              <a:rPr lang="es-ES" b="0" i="1" smtClean="0">
                                <a:solidFill>
                                  <a:schemeClr val="tx1"/>
                                </a:solidFill>
                                <a:latin typeface="Cambria Math" panose="02040503050406030204" pitchFamily="18" charset="0"/>
                                <a:ea typeface="Cambria Math" panose="02040503050406030204" pitchFamily="18" charset="0"/>
                              </a:rPr>
                              <m:t>𝜇</m:t>
                            </m:r>
                            <m:r>
                              <a:rPr lang="es-ES" b="0" i="1" smtClean="0">
                                <a:solidFill>
                                  <a:schemeClr val="tx1"/>
                                </a:solidFill>
                                <a:latin typeface="Cambria Math" panose="02040503050406030204" pitchFamily="18" charset="0"/>
                              </a:rPr>
                              <m:t>)</m:t>
                            </m:r>
                          </m:sup>
                        </m:sSubSup>
                      </m:oMath>
                    </m:oMathPara>
                  </a14:m>
                  <a:endParaRPr lang="es-ES" dirty="0"/>
                </a:p>
              </p:txBody>
            </p:sp>
          </mc:Choice>
          <mc:Fallback xmlns="">
            <p:sp>
              <p:nvSpPr>
                <p:cNvPr id="25" name="CuadroTexto 24">
                  <a:extLst>
                    <a:ext uri="{FF2B5EF4-FFF2-40B4-BE49-F238E27FC236}">
                      <a16:creationId xmlns:a16="http://schemas.microsoft.com/office/drawing/2014/main" id="{BEB165FC-1ECF-42FD-BE08-6BC3810E367E}"/>
                    </a:ext>
                  </a:extLst>
                </p:cNvPr>
                <p:cNvSpPr txBox="1">
                  <a:spLocks noRot="1" noChangeAspect="1" noMove="1" noResize="1" noEditPoints="1" noAdjustHandles="1" noChangeArrowheads="1" noChangeShapeType="1" noTextEdit="1"/>
                </p:cNvSpPr>
                <p:nvPr/>
              </p:nvSpPr>
              <p:spPr>
                <a:xfrm>
                  <a:off x="1923479" y="3859475"/>
                  <a:ext cx="631070" cy="495713"/>
                </a:xfrm>
                <a:prstGeom prst="rect">
                  <a:avLst/>
                </a:prstGeom>
                <a:blipFill>
                  <a:blip r:embed="rId10"/>
                  <a:stretch>
                    <a:fillRect b="-123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9" name="CuadroTexto 28">
                  <a:extLst>
                    <a:ext uri="{FF2B5EF4-FFF2-40B4-BE49-F238E27FC236}">
                      <a16:creationId xmlns:a16="http://schemas.microsoft.com/office/drawing/2014/main" id="{299FDBED-2042-42F1-8790-2267FEBB51F3}"/>
                    </a:ext>
                  </a:extLst>
                </p:cNvPr>
                <p:cNvSpPr txBox="1"/>
                <p:nvPr/>
              </p:nvSpPr>
              <p:spPr>
                <a:xfrm>
                  <a:off x="3818808" y="4745111"/>
                  <a:ext cx="161467"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s-ES" sz="1800" i="1" smtClean="0">
                            <a:solidFill>
                              <a:schemeClr val="tx1"/>
                            </a:solidFill>
                            <a:latin typeface="Cambria Math" panose="02040503050406030204" pitchFamily="18" charset="0"/>
                          </a:rPr>
                          <m:t>−</m:t>
                        </m:r>
                      </m:oMath>
                    </m:oMathPara>
                  </a14:m>
                  <a:endParaRPr lang="es-ES" sz="1800" dirty="0"/>
                </a:p>
              </p:txBody>
            </p:sp>
          </mc:Choice>
          <mc:Fallback xmlns="">
            <p:sp>
              <p:nvSpPr>
                <p:cNvPr id="29" name="CuadroTexto 28">
                  <a:extLst>
                    <a:ext uri="{FF2B5EF4-FFF2-40B4-BE49-F238E27FC236}">
                      <a16:creationId xmlns:a16="http://schemas.microsoft.com/office/drawing/2014/main" id="{299FDBED-2042-42F1-8790-2267FEBB51F3}"/>
                    </a:ext>
                  </a:extLst>
                </p:cNvPr>
                <p:cNvSpPr txBox="1">
                  <a:spLocks noRot="1" noChangeAspect="1" noMove="1" noResize="1" noEditPoints="1" noAdjustHandles="1" noChangeArrowheads="1" noChangeShapeType="1" noTextEdit="1"/>
                </p:cNvSpPr>
                <p:nvPr/>
              </p:nvSpPr>
              <p:spPr>
                <a:xfrm>
                  <a:off x="3818808" y="4745111"/>
                  <a:ext cx="161467" cy="276999"/>
                </a:xfrm>
                <a:prstGeom prst="rect">
                  <a:avLst/>
                </a:prstGeom>
                <a:blipFill>
                  <a:blip r:embed="rId11"/>
                  <a:stretch>
                    <a:fillRect l="-22222" r="-2963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2" name="CuadroTexto 31">
                  <a:extLst>
                    <a:ext uri="{FF2B5EF4-FFF2-40B4-BE49-F238E27FC236}">
                      <a16:creationId xmlns:a16="http://schemas.microsoft.com/office/drawing/2014/main" id="{20A6D561-FE50-44E5-ADA9-214F32339AE5}"/>
                    </a:ext>
                  </a:extLst>
                </p:cNvPr>
                <p:cNvSpPr txBox="1"/>
                <p:nvPr/>
              </p:nvSpPr>
              <p:spPr>
                <a:xfrm>
                  <a:off x="3794957" y="3254886"/>
                  <a:ext cx="23724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s-ES" sz="1800" i="1" smtClean="0">
                            <a:solidFill>
                              <a:schemeClr val="tx1"/>
                            </a:solidFill>
                            <a:latin typeface="Cambria Math" panose="02040503050406030204" pitchFamily="18" charset="0"/>
                          </a:rPr>
                          <m:t>+</m:t>
                        </m:r>
                      </m:oMath>
                    </m:oMathPara>
                  </a14:m>
                  <a:endParaRPr lang="es-ES" sz="1800" dirty="0"/>
                </a:p>
              </p:txBody>
            </p:sp>
          </mc:Choice>
          <mc:Fallback xmlns="">
            <p:sp>
              <p:nvSpPr>
                <p:cNvPr id="32" name="CuadroTexto 31">
                  <a:extLst>
                    <a:ext uri="{FF2B5EF4-FFF2-40B4-BE49-F238E27FC236}">
                      <a16:creationId xmlns:a16="http://schemas.microsoft.com/office/drawing/2014/main" id="{20A6D561-FE50-44E5-ADA9-214F32339AE5}"/>
                    </a:ext>
                  </a:extLst>
                </p:cNvPr>
                <p:cNvSpPr txBox="1">
                  <a:spLocks noRot="1" noChangeAspect="1" noMove="1" noResize="1" noEditPoints="1" noAdjustHandles="1" noChangeArrowheads="1" noChangeShapeType="1" noTextEdit="1"/>
                </p:cNvSpPr>
                <p:nvPr/>
              </p:nvSpPr>
              <p:spPr>
                <a:xfrm>
                  <a:off x="3794957" y="3254886"/>
                  <a:ext cx="237244" cy="276999"/>
                </a:xfrm>
                <a:prstGeom prst="rect">
                  <a:avLst/>
                </a:prstGeom>
                <a:blipFill>
                  <a:blip r:embed="rId12"/>
                  <a:stretch>
                    <a:fillRect l="-17949" r="-17949" b="-8889"/>
                  </a:stretch>
                </a:blipFill>
              </p:spPr>
              <p:txBody>
                <a:bodyPr/>
                <a:lstStyle/>
                <a:p>
                  <a:r>
                    <a:rPr lang="es-ES">
                      <a:noFill/>
                    </a:rPr>
                    <a:t> </a:t>
                  </a:r>
                </a:p>
              </p:txBody>
            </p:sp>
          </mc:Fallback>
        </mc:AlternateContent>
      </p:grpSp>
      <mc:AlternateContent xmlns:mc="http://schemas.openxmlformats.org/markup-compatibility/2006" xmlns:a14="http://schemas.microsoft.com/office/drawing/2010/main">
        <mc:Choice Requires="a14">
          <p:sp>
            <p:nvSpPr>
              <p:cNvPr id="33" name="CuadroTexto 32">
                <a:extLst>
                  <a:ext uri="{FF2B5EF4-FFF2-40B4-BE49-F238E27FC236}">
                    <a16:creationId xmlns:a16="http://schemas.microsoft.com/office/drawing/2014/main" id="{6A23460A-8A3B-4170-9159-B97C38408866}"/>
                  </a:ext>
                </a:extLst>
              </p:cNvPr>
              <p:cNvSpPr txBox="1"/>
              <p:nvPr/>
            </p:nvSpPr>
            <p:spPr>
              <a:xfrm>
                <a:off x="3000016" y="3301429"/>
                <a:ext cx="2405709" cy="435376"/>
              </a:xfrm>
              <a:prstGeom prst="rect">
                <a:avLst/>
              </a:prstGeom>
              <a:noFill/>
            </p:spPr>
            <p:txBody>
              <a:bodyPr wrap="square">
                <a:spAutoFit/>
              </a:bodyPr>
              <a:lstStyle/>
              <a:p>
                <a14:m>
                  <m:oMath xmlns:m="http://schemas.openxmlformats.org/officeDocument/2006/math">
                    <m:sSup>
                      <m:sSupPr>
                        <m:ctrlPr>
                          <a:rPr lang="es-ES" sz="1600" i="1" smtClean="0">
                            <a:solidFill>
                              <a:schemeClr val="tx1"/>
                            </a:solidFill>
                            <a:latin typeface="Cambria Math" panose="02040503050406030204" pitchFamily="18" charset="0"/>
                          </a:rPr>
                        </m:ctrlPr>
                      </m:sSupPr>
                      <m:e>
                        <m:sSubSup>
                          <m:sSubSupPr>
                            <m:ctrlPr>
                              <a:rPr lang="es-ES" sz="1600" i="1">
                                <a:solidFill>
                                  <a:schemeClr val="tx1"/>
                                </a:solidFill>
                                <a:latin typeface="Cambria Math" panose="02040503050406030204" pitchFamily="18" charset="0"/>
                              </a:rPr>
                            </m:ctrlPr>
                          </m:sSubSupPr>
                          <m:e>
                            <m:sSubSup>
                              <m:sSubSupPr>
                                <m:ctrlPr>
                                  <a:rPr lang="es-ES" sz="1600" i="1">
                                    <a:solidFill>
                                      <a:schemeClr val="tx1"/>
                                    </a:solidFill>
                                    <a:latin typeface="Cambria Math" panose="02040503050406030204" pitchFamily="18" charset="0"/>
                                  </a:rPr>
                                </m:ctrlPr>
                              </m:sSubSupPr>
                              <m:e>
                                <m:r>
                                  <a:rPr lang="es-ES" sz="1600" i="1">
                                    <a:solidFill>
                                      <a:schemeClr val="tx1"/>
                                    </a:solidFill>
                                    <a:latin typeface="Cambria Math" panose="02040503050406030204" pitchFamily="18" charset="0"/>
                                  </a:rPr>
                                  <m:t>𝐼</m:t>
                                </m:r>
                              </m:e>
                              <m:sub>
                                <m:r>
                                  <a:rPr lang="es-ES" sz="1600" i="1">
                                    <a:solidFill>
                                      <a:schemeClr val="tx1"/>
                                    </a:solidFill>
                                    <a:latin typeface="Cambria Math" panose="02040503050406030204" pitchFamily="18" charset="0"/>
                                  </a:rPr>
                                  <m:t>𝑙</m:t>
                                </m:r>
                              </m:sub>
                              <m:sup>
                                <m:r>
                                  <a:rPr lang="es-ES" sz="1600" i="1">
                                    <a:solidFill>
                                      <a:schemeClr val="tx1"/>
                                    </a:solidFill>
                                    <a:latin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𝜇</m:t>
                                </m:r>
                                <m:r>
                                  <a:rPr lang="es-ES" sz="1600" i="1">
                                    <a:solidFill>
                                      <a:schemeClr val="tx1"/>
                                    </a:solidFill>
                                    <a:latin typeface="Cambria Math" panose="02040503050406030204" pitchFamily="18" charset="0"/>
                                  </a:rPr>
                                  <m:t>)</m:t>
                                </m:r>
                              </m:sup>
                            </m:sSubSup>
                            <m:r>
                              <a:rPr lang="es-ES" sz="1600" b="0" i="1" smtClean="0">
                                <a:solidFill>
                                  <a:schemeClr val="tx1"/>
                                </a:solidFill>
                                <a:latin typeface="Cambria Math" panose="02040503050406030204" pitchFamily="18" charset="0"/>
                              </a:rPr>
                              <m:t>=</m:t>
                            </m:r>
                            <m:r>
                              <a:rPr lang="es-ES" sz="1600" i="1">
                                <a:solidFill>
                                  <a:schemeClr val="tx1"/>
                                </a:solidFill>
                                <a:latin typeface="Cambria Math" panose="02040503050406030204" pitchFamily="18" charset="0"/>
                              </a:rPr>
                              <m:t>𝐼</m:t>
                            </m:r>
                          </m:e>
                          <m:sub>
                            <m:r>
                              <a:rPr lang="es-ES" sz="1600" i="1">
                                <a:solidFill>
                                  <a:schemeClr val="tx1"/>
                                </a:solidFill>
                                <a:latin typeface="Cambria Math" panose="02040503050406030204" pitchFamily="18" charset="0"/>
                              </a:rPr>
                              <m:t>𝑙</m:t>
                            </m:r>
                          </m:sub>
                          <m:sup>
                            <m:r>
                              <a:rPr lang="es-ES" sz="1600" i="1">
                                <a:solidFill>
                                  <a:schemeClr val="tx1"/>
                                </a:solidFill>
                                <a:latin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𝜇</m:t>
                            </m:r>
                            <m:r>
                              <a:rPr lang="es-ES" sz="1600" i="1">
                                <a:solidFill>
                                  <a:schemeClr val="tx1"/>
                                </a:solidFill>
                                <a:latin typeface="Cambria Math" panose="02040503050406030204" pitchFamily="18" charset="0"/>
                              </a:rPr>
                              <m:t>)</m:t>
                            </m:r>
                          </m:sup>
                        </m:sSubSup>
                      </m:e>
                      <m:sup>
                        <m:r>
                          <a:rPr lang="es-ES" sz="1600" i="1">
                            <a:solidFill>
                              <a:schemeClr val="tx1"/>
                            </a:solidFill>
                            <a:latin typeface="Cambria Math" panose="02040503050406030204" pitchFamily="18" charset="0"/>
                          </a:rPr>
                          <m:t>′</m:t>
                        </m:r>
                      </m:sup>
                    </m:sSup>
                    <m:r>
                      <a:rPr lang="es-ES" sz="1600" b="0" i="1" smtClean="0">
                        <a:solidFill>
                          <a:schemeClr val="tx1"/>
                        </a:solidFill>
                        <a:latin typeface="Cambria Math" panose="02040503050406030204" pitchFamily="18" charset="0"/>
                      </a:rPr>
                      <m:t>+</m:t>
                    </m:r>
                  </m:oMath>
                </a14:m>
                <a:r>
                  <a:rPr lang="es-ES" sz="1600" dirty="0">
                    <a:solidFill>
                      <a:schemeClr val="tx1"/>
                    </a:solidFill>
                  </a:rPr>
                  <a:t> </a:t>
                </a:r>
                <a14:m>
                  <m:oMath xmlns:m="http://schemas.openxmlformats.org/officeDocument/2006/math">
                    <m:sSubSup>
                      <m:sSubSupPr>
                        <m:ctrlPr>
                          <a:rPr lang="es-ES" sz="1600" i="1">
                            <a:solidFill>
                              <a:schemeClr val="tx1"/>
                            </a:solidFill>
                            <a:latin typeface="Cambria Math" panose="02040503050406030204" pitchFamily="18" charset="0"/>
                          </a:rPr>
                        </m:ctrlPr>
                      </m:sSubSupPr>
                      <m:e>
                        <m:acc>
                          <m:accPr>
                            <m:chr m:val="̃"/>
                            <m:ctrlPr>
                              <a:rPr lang="es-ES" sz="1600" i="1">
                                <a:solidFill>
                                  <a:schemeClr val="tx1"/>
                                </a:solidFill>
                                <a:latin typeface="Cambria Math" panose="02040503050406030204" pitchFamily="18" charset="0"/>
                              </a:rPr>
                            </m:ctrlPr>
                          </m:accPr>
                          <m:e>
                            <m:r>
                              <a:rPr lang="es-ES" sz="1600" i="1">
                                <a:solidFill>
                                  <a:schemeClr val="tx1"/>
                                </a:solidFill>
                                <a:latin typeface="Cambria Math" panose="02040503050406030204" pitchFamily="18" charset="0"/>
                              </a:rPr>
                              <m:t>𝐼</m:t>
                            </m:r>
                          </m:e>
                        </m:acc>
                      </m:e>
                      <m:sub>
                        <m:r>
                          <a:rPr lang="es-ES" sz="1600" i="1">
                            <a:solidFill>
                              <a:schemeClr val="tx1"/>
                            </a:solidFill>
                            <a:latin typeface="Cambria Math" panose="02040503050406030204" pitchFamily="18" charset="0"/>
                          </a:rPr>
                          <m:t>𝑙</m:t>
                        </m:r>
                      </m:sub>
                      <m:sup>
                        <m:r>
                          <a:rPr lang="es-ES" sz="1600" i="1">
                            <a:solidFill>
                              <a:schemeClr val="tx1"/>
                            </a:solidFill>
                            <a:latin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𝜇</m:t>
                        </m:r>
                        <m:r>
                          <a:rPr lang="es-ES" sz="1600" i="1">
                            <a:solidFill>
                              <a:schemeClr val="tx1"/>
                            </a:solidFill>
                            <a:latin typeface="Cambria Math" panose="02040503050406030204" pitchFamily="18" charset="0"/>
                          </a:rPr>
                          <m:t>)</m:t>
                        </m:r>
                      </m:sup>
                    </m:sSubSup>
                  </m:oMath>
                </a14:m>
                <a:endParaRPr lang="es-ES" sz="1600" dirty="0"/>
              </a:p>
            </p:txBody>
          </p:sp>
        </mc:Choice>
        <mc:Fallback xmlns="">
          <p:sp>
            <p:nvSpPr>
              <p:cNvPr id="33" name="CuadroTexto 32">
                <a:extLst>
                  <a:ext uri="{FF2B5EF4-FFF2-40B4-BE49-F238E27FC236}">
                    <a16:creationId xmlns:a16="http://schemas.microsoft.com/office/drawing/2014/main" id="{6A23460A-8A3B-4170-9159-B97C38408866}"/>
                  </a:ext>
                </a:extLst>
              </p:cNvPr>
              <p:cNvSpPr txBox="1">
                <a:spLocks noRot="1" noChangeAspect="1" noMove="1" noResize="1" noEditPoints="1" noAdjustHandles="1" noChangeArrowheads="1" noChangeShapeType="1" noTextEdit="1"/>
              </p:cNvSpPr>
              <p:nvPr/>
            </p:nvSpPr>
            <p:spPr>
              <a:xfrm>
                <a:off x="3000016" y="3301429"/>
                <a:ext cx="2405709" cy="435376"/>
              </a:xfrm>
              <a:prstGeom prst="rect">
                <a:avLst/>
              </a:prstGeom>
              <a:blipFill>
                <a:blip r:embed="rId13"/>
                <a:stretch>
                  <a:fillRect b="-1408"/>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4" name="CuadroTexto 33">
                <a:extLst>
                  <a:ext uri="{FF2B5EF4-FFF2-40B4-BE49-F238E27FC236}">
                    <a16:creationId xmlns:a16="http://schemas.microsoft.com/office/drawing/2014/main" id="{9D67B97C-78F8-4674-AB6C-4207F8CD3EB6}"/>
                  </a:ext>
                </a:extLst>
              </p:cNvPr>
              <p:cNvSpPr txBox="1"/>
              <p:nvPr/>
            </p:nvSpPr>
            <p:spPr>
              <a:xfrm>
                <a:off x="4754577" y="6548410"/>
                <a:ext cx="5244805" cy="869533"/>
              </a:xfrm>
              <a:prstGeom prst="rect">
                <a:avLst/>
              </a:prstGeom>
              <a:noFill/>
            </p:spPr>
            <p:txBody>
              <a:bodyPr wrap="square">
                <a:spAutoFit/>
              </a:bodyPr>
              <a:lstStyle/>
              <a:p>
                <a14:m>
                  <m:oMath xmlns:m="http://schemas.openxmlformats.org/officeDocument/2006/math">
                    <m:sSubSup>
                      <m:sSubSupPr>
                        <m:ctrlPr>
                          <a:rPr lang="es-ES" sz="1400" i="1" smtClean="0">
                            <a:solidFill>
                              <a:schemeClr val="tx1"/>
                            </a:solidFill>
                            <a:latin typeface="Cambria Math" panose="02040503050406030204" pitchFamily="18" charset="0"/>
                          </a:rPr>
                        </m:ctrlPr>
                      </m:sSubSupPr>
                      <m:e>
                        <m:r>
                          <a:rPr lang="es-ES" sz="1400" b="0" i="1" smtClean="0">
                            <a:solidFill>
                              <a:schemeClr val="tx1"/>
                            </a:solidFill>
                            <a:latin typeface="Cambria Math" panose="02040503050406030204" pitchFamily="18" charset="0"/>
                          </a:rPr>
                          <m:t>𝑍</m:t>
                        </m:r>
                      </m:e>
                      <m:sub>
                        <m:r>
                          <a:rPr lang="es-ES" sz="1400" i="1">
                            <a:solidFill>
                              <a:schemeClr val="tx1"/>
                            </a:solidFill>
                            <a:latin typeface="Cambria Math" panose="02040503050406030204" pitchFamily="18" charset="0"/>
                          </a:rPr>
                          <m:t>𝑙𝑛</m:t>
                        </m:r>
                      </m:sub>
                      <m:sup>
                        <m:r>
                          <a:rPr lang="es-ES" sz="1400" i="1">
                            <a:solidFill>
                              <a:schemeClr val="tx1"/>
                            </a:solidFill>
                            <a:latin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𝜇</m:t>
                        </m:r>
                        <m:r>
                          <a:rPr lang="es-ES" sz="1400" i="1">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𝜈</m:t>
                        </m:r>
                        <m:r>
                          <a:rPr lang="es-ES" sz="1400" i="1">
                            <a:solidFill>
                              <a:schemeClr val="tx1"/>
                            </a:solidFill>
                            <a:latin typeface="Cambria Math" panose="02040503050406030204" pitchFamily="18" charset="0"/>
                          </a:rPr>
                          <m:t>)</m:t>
                        </m:r>
                      </m:sup>
                    </m:sSubSup>
                  </m:oMath>
                </a14:m>
                <a:r>
                  <a:rPr lang="es-ES" sz="1400" dirty="0"/>
                  <a:t> </a:t>
                </a:r>
                <a:r>
                  <a:rPr lang="es-ES" sz="1400" dirty="0">
                    <a:solidFill>
                      <a:schemeClr val="tx1"/>
                    </a:solidFill>
                  </a:rPr>
                  <a:t>es la matriz multimodal de impedancias generalizada</a:t>
                </a:r>
              </a:p>
              <a:p>
                <a14:m>
                  <m:oMath xmlns:m="http://schemas.openxmlformats.org/officeDocument/2006/math">
                    <m:sSubSup>
                      <m:sSubSupPr>
                        <m:ctrlPr>
                          <a:rPr lang="es-ES" sz="1400" i="1">
                            <a:solidFill>
                              <a:schemeClr val="tx1"/>
                            </a:solidFill>
                            <a:latin typeface="Cambria Math" panose="02040503050406030204" pitchFamily="18" charset="0"/>
                          </a:rPr>
                        </m:ctrlPr>
                      </m:sSubSupPr>
                      <m:e>
                        <m:r>
                          <a:rPr lang="es-ES" sz="1400" i="1">
                            <a:solidFill>
                              <a:schemeClr val="tx1"/>
                            </a:solidFill>
                            <a:latin typeface="Cambria Math" panose="02040503050406030204" pitchFamily="18" charset="0"/>
                          </a:rPr>
                          <m:t>𝑍</m:t>
                        </m:r>
                      </m:e>
                      <m:sub>
                        <m:r>
                          <a:rPr lang="es-ES" sz="1400" b="0" i="1" smtClean="0">
                            <a:solidFill>
                              <a:schemeClr val="tx1"/>
                            </a:solidFill>
                            <a:latin typeface="Cambria Math" panose="02040503050406030204" pitchFamily="18" charset="0"/>
                          </a:rPr>
                          <m:t>𝑤</m:t>
                        </m:r>
                        <m:r>
                          <a:rPr lang="es-ES" sz="1400" b="0" i="1" smtClean="0">
                            <a:solidFill>
                              <a:schemeClr val="tx1"/>
                            </a:solidFill>
                            <a:latin typeface="Cambria Math" panose="02040503050406030204" pitchFamily="18" charset="0"/>
                          </a:rPr>
                          <m:t>,</m:t>
                        </m:r>
                        <m:r>
                          <a:rPr lang="es-ES" sz="1400" b="0" i="1" smtClean="0">
                            <a:solidFill>
                              <a:schemeClr val="tx1"/>
                            </a:solidFill>
                            <a:latin typeface="Cambria Math" panose="02040503050406030204" pitchFamily="18" charset="0"/>
                          </a:rPr>
                          <m:t>𝑙</m:t>
                        </m:r>
                      </m:sub>
                      <m:sup>
                        <m:r>
                          <a:rPr lang="es-ES" sz="1400" i="1">
                            <a:solidFill>
                              <a:schemeClr val="tx1"/>
                            </a:solidFill>
                            <a:latin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𝜇</m:t>
                        </m:r>
                        <m:r>
                          <a:rPr lang="es-ES" sz="1400" i="1">
                            <a:solidFill>
                              <a:schemeClr val="tx1"/>
                            </a:solidFill>
                            <a:latin typeface="Cambria Math" panose="02040503050406030204" pitchFamily="18" charset="0"/>
                          </a:rPr>
                          <m:t>)</m:t>
                        </m:r>
                      </m:sup>
                    </m:sSubSup>
                    <m:r>
                      <a:rPr lang="es-ES" sz="1400" i="1">
                        <a:solidFill>
                          <a:schemeClr val="tx1"/>
                        </a:solidFill>
                        <a:latin typeface="Cambria Math" panose="02040503050406030204" pitchFamily="18" charset="0"/>
                      </a:rPr>
                      <m:t> </m:t>
                    </m:r>
                  </m:oMath>
                </a14:m>
                <a:r>
                  <a:rPr lang="es-ES" sz="1400" dirty="0">
                    <a:solidFill>
                      <a:schemeClr val="tx1"/>
                    </a:solidFill>
                    <a:ea typeface="Cambria Math" panose="02040503050406030204" pitchFamily="18" charset="0"/>
                  </a:rPr>
                  <a:t>es la impedancia modal del modo l de la guía del puerto </a:t>
                </a:r>
                <a14:m>
                  <m:oMath xmlns:m="http://schemas.openxmlformats.org/officeDocument/2006/math">
                    <m:r>
                      <a:rPr lang="es-ES" sz="1400" i="1">
                        <a:solidFill>
                          <a:schemeClr val="tx1"/>
                        </a:solidFill>
                        <a:latin typeface="Cambria Math" panose="02040503050406030204" pitchFamily="18" charset="0"/>
                        <a:ea typeface="Cambria Math" panose="02040503050406030204" pitchFamily="18" charset="0"/>
                      </a:rPr>
                      <m:t>𝜇</m:t>
                    </m:r>
                  </m:oMath>
                </a14:m>
                <a:endParaRPr lang="es-ES" sz="1400" dirty="0">
                  <a:solidFill>
                    <a:schemeClr val="tx1"/>
                  </a:solidFill>
                </a:endParaRPr>
              </a:p>
              <a:p>
                <a:endParaRPr lang="es-ES" sz="1400" dirty="0"/>
              </a:p>
            </p:txBody>
          </p:sp>
        </mc:Choice>
        <mc:Fallback xmlns="">
          <p:sp>
            <p:nvSpPr>
              <p:cNvPr id="34" name="CuadroTexto 33">
                <a:extLst>
                  <a:ext uri="{FF2B5EF4-FFF2-40B4-BE49-F238E27FC236}">
                    <a16:creationId xmlns:a16="http://schemas.microsoft.com/office/drawing/2014/main" id="{9D67B97C-78F8-4674-AB6C-4207F8CD3EB6}"/>
                  </a:ext>
                </a:extLst>
              </p:cNvPr>
              <p:cNvSpPr txBox="1">
                <a:spLocks noRot="1" noChangeAspect="1" noMove="1" noResize="1" noEditPoints="1" noAdjustHandles="1" noChangeArrowheads="1" noChangeShapeType="1" noTextEdit="1"/>
              </p:cNvSpPr>
              <p:nvPr/>
            </p:nvSpPr>
            <p:spPr>
              <a:xfrm>
                <a:off x="4754577" y="6548410"/>
                <a:ext cx="5244805" cy="869533"/>
              </a:xfrm>
              <a:prstGeom prst="rect">
                <a:avLst/>
              </a:prstGeom>
              <a:blipFill>
                <a:blip r:embed="rId14"/>
                <a:stretch>
                  <a:fillRect/>
                </a:stretch>
              </a:blipFill>
            </p:spPr>
            <p:txBody>
              <a:bodyPr/>
              <a:lstStyle/>
              <a:p>
                <a:r>
                  <a:rPr lang="es-ES">
                    <a:noFill/>
                  </a:rPr>
                  <a:t> </a:t>
                </a:r>
              </a:p>
            </p:txBody>
          </p:sp>
        </mc:Fallback>
      </mc:AlternateContent>
      <p:sp>
        <p:nvSpPr>
          <p:cNvPr id="35" name="CuadroTexto 34">
            <a:extLst>
              <a:ext uri="{FF2B5EF4-FFF2-40B4-BE49-F238E27FC236}">
                <a16:creationId xmlns:a16="http://schemas.microsoft.com/office/drawing/2014/main" id="{C3CD3A95-3E6F-4F9D-8748-C5B86EFCD3A1}"/>
              </a:ext>
            </a:extLst>
          </p:cNvPr>
          <p:cNvSpPr txBox="1"/>
          <p:nvPr/>
        </p:nvSpPr>
        <p:spPr>
          <a:xfrm>
            <a:off x="5672469" y="6100504"/>
            <a:ext cx="3822269" cy="276999"/>
          </a:xfrm>
          <a:prstGeom prst="rect">
            <a:avLst/>
          </a:prstGeom>
          <a:noFill/>
        </p:spPr>
        <p:txBody>
          <a:bodyPr wrap="square" rtlCol="0">
            <a:spAutoFit/>
          </a:bodyPr>
          <a:lstStyle/>
          <a:p>
            <a:pPr algn="just"/>
            <a:r>
              <a:rPr kumimoji="0" lang="es-ES" altLang="es-ES" sz="1200" b="0" i="0" u="none" strike="noStrike" cap="none" normalizeH="0" baseline="0" dirty="0">
                <a:ln>
                  <a:noFill/>
                </a:ln>
                <a:solidFill>
                  <a:schemeClr val="tx1"/>
                </a:solidFill>
                <a:effectLst/>
                <a:latin typeface="Arial" panose="020B0604020202020204" pitchFamily="34" charset="0"/>
              </a:rPr>
              <a:t>Modelo </a:t>
            </a:r>
            <a:r>
              <a:rPr kumimoji="0" lang="es-ES" altLang="es-ES" sz="1200" b="0" i="0" u="none" strike="noStrike" cap="none" normalizeH="0" baseline="0" dirty="0" err="1">
                <a:ln>
                  <a:noFill/>
                </a:ln>
                <a:solidFill>
                  <a:schemeClr val="tx1"/>
                </a:solidFill>
                <a:effectLst/>
                <a:latin typeface="Arial" panose="020B0604020202020204" pitchFamily="34" charset="0"/>
              </a:rPr>
              <a:t>circuital</a:t>
            </a:r>
            <a:r>
              <a:rPr kumimoji="0" lang="es-ES" altLang="es-ES" sz="1200" b="0" i="0" u="none" strike="noStrike" cap="none" normalizeH="0" baseline="0" dirty="0">
                <a:ln>
                  <a:noFill/>
                </a:ln>
                <a:solidFill>
                  <a:schemeClr val="tx1"/>
                </a:solidFill>
                <a:effectLst/>
                <a:latin typeface="Arial" panose="020B0604020202020204" pitchFamily="34" charset="0"/>
              </a:rPr>
              <a:t> equivalente de la cavidad resonante</a:t>
            </a:r>
          </a:p>
        </p:txBody>
      </p:sp>
      <p:sp>
        <p:nvSpPr>
          <p:cNvPr id="37" name="CuadroTexto 36">
            <a:extLst>
              <a:ext uri="{FF2B5EF4-FFF2-40B4-BE49-F238E27FC236}">
                <a16:creationId xmlns:a16="http://schemas.microsoft.com/office/drawing/2014/main" id="{5054AD9C-6D83-4B37-80F2-20C22C3B8B4F}"/>
              </a:ext>
            </a:extLst>
          </p:cNvPr>
          <p:cNvSpPr txBox="1"/>
          <p:nvPr/>
        </p:nvSpPr>
        <p:spPr>
          <a:xfrm>
            <a:off x="403271" y="3766131"/>
            <a:ext cx="5043790" cy="1015663"/>
          </a:xfrm>
          <a:prstGeom prst="rect">
            <a:avLst/>
          </a:prstGeom>
          <a:noFill/>
        </p:spPr>
        <p:txBody>
          <a:bodyPr wrap="square">
            <a:spAutoFit/>
          </a:bodyPr>
          <a:lstStyle/>
          <a:p>
            <a:pPr marL="171450" marR="0" lvl="0" indent="-171450" algn="just" defTabSz="447675"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s-ES" altLang="es-ES" sz="1200" b="0" i="0" u="none" strike="noStrike" kern="0" cap="none" spc="0" normalizeH="0" baseline="0" noProof="0" dirty="0">
                <a:ln>
                  <a:noFill/>
                </a:ln>
                <a:solidFill>
                  <a:schemeClr val="tx1"/>
                </a:solidFill>
                <a:effectLst/>
                <a:uLnTx/>
                <a:uFillTx/>
                <a:latin typeface="Arial" pitchFamily="34" charset="0"/>
                <a:ea typeface="ＭＳ Ｐゴシック" pitchFamily="34" charset="-128"/>
                <a:cs typeface="+mn-cs"/>
              </a:rPr>
              <a:t>Definimos los sentidos de las corrientes en el circuito de manera que correspondan con la ecuación anterior de corrientes equivalentes obtenida por el método BIR-ME</a:t>
            </a:r>
          </a:p>
          <a:p>
            <a:pPr marL="171450" marR="0" lvl="0" indent="-171450" algn="just" defTabSz="447675" rtl="0" eaLnBrk="0" fontAlgn="base" latinLnBrk="0" hangingPunct="0">
              <a:lnSpc>
                <a:spcPct val="100000"/>
              </a:lnSpc>
              <a:spcBef>
                <a:spcPct val="0"/>
              </a:spcBef>
              <a:spcAft>
                <a:spcPct val="0"/>
              </a:spcAft>
              <a:buClrTx/>
              <a:buSzTx/>
              <a:buFont typeface="Arial" panose="020B0604020202020204" pitchFamily="34" charset="0"/>
              <a:buChar char="•"/>
              <a:tabLst/>
              <a:defRPr/>
            </a:pPr>
            <a:endParaRPr lang="es-ES" altLang="es-ES" sz="1200" kern="0" dirty="0">
              <a:solidFill>
                <a:schemeClr val="tx1"/>
              </a:solidFill>
            </a:endParaRPr>
          </a:p>
          <a:p>
            <a:pPr marL="171450" marR="0" lvl="0" indent="-171450" algn="just" defTabSz="447675"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s-ES" altLang="es-ES" sz="1200" b="0" i="0" u="none" strike="noStrike" kern="0" cap="none" spc="0" normalizeH="0" baseline="0" noProof="0" dirty="0">
                <a:ln>
                  <a:noFill/>
                </a:ln>
                <a:solidFill>
                  <a:schemeClr val="tx1"/>
                </a:solidFill>
                <a:effectLst/>
                <a:uLnTx/>
                <a:uFillTx/>
                <a:latin typeface="Arial" pitchFamily="34" charset="0"/>
                <a:ea typeface="ＭＳ Ｐゴシック" pitchFamily="34" charset="-128"/>
                <a:cs typeface="+mn-cs"/>
              </a:rPr>
              <a:t>Aplicando las leyes de Kirchhoff a las mallas del circuito</a:t>
            </a:r>
          </a:p>
        </p:txBody>
      </p:sp>
      <mc:AlternateContent xmlns:mc="http://schemas.openxmlformats.org/markup-compatibility/2006" xmlns:a14="http://schemas.microsoft.com/office/drawing/2010/main">
        <mc:Choice Requires="a14">
          <p:sp>
            <p:nvSpPr>
              <p:cNvPr id="38" name="CuadroTexto 37">
                <a:extLst>
                  <a:ext uri="{FF2B5EF4-FFF2-40B4-BE49-F238E27FC236}">
                    <a16:creationId xmlns:a16="http://schemas.microsoft.com/office/drawing/2014/main" id="{2980AEDC-99EF-4EFE-97B3-CCC3DDA4BE5B}"/>
                  </a:ext>
                </a:extLst>
              </p:cNvPr>
              <p:cNvSpPr txBox="1"/>
              <p:nvPr/>
            </p:nvSpPr>
            <p:spPr>
              <a:xfrm>
                <a:off x="429135" y="4859957"/>
                <a:ext cx="2433121" cy="42280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s-ES" sz="1600" i="1" smtClean="0">
                              <a:solidFill>
                                <a:schemeClr val="tx1"/>
                              </a:solidFill>
                              <a:latin typeface="Cambria Math" panose="02040503050406030204" pitchFamily="18" charset="0"/>
                            </a:rPr>
                          </m:ctrlPr>
                        </m:sSubSupPr>
                        <m:e>
                          <m:r>
                            <a:rPr lang="es-ES" sz="1600" i="1">
                              <a:solidFill>
                                <a:schemeClr val="tx1"/>
                              </a:solidFill>
                              <a:latin typeface="Cambria Math" panose="02040503050406030204" pitchFamily="18" charset="0"/>
                            </a:rPr>
                            <m:t>𝑉</m:t>
                          </m:r>
                        </m:e>
                        <m:sub>
                          <m:r>
                            <a:rPr lang="es-ES" sz="1600" i="1">
                              <a:solidFill>
                                <a:schemeClr val="tx1"/>
                              </a:solidFill>
                              <a:latin typeface="Cambria Math" panose="02040503050406030204" pitchFamily="18" charset="0"/>
                            </a:rPr>
                            <m:t>𝑙</m:t>
                          </m:r>
                        </m:sub>
                        <m:sup>
                          <m:r>
                            <a:rPr lang="es-ES" sz="1600" i="1">
                              <a:solidFill>
                                <a:schemeClr val="tx1"/>
                              </a:solidFill>
                              <a:latin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𝜇</m:t>
                          </m:r>
                          <m:r>
                            <a:rPr lang="es-ES" sz="1600" i="1">
                              <a:solidFill>
                                <a:schemeClr val="tx1"/>
                              </a:solidFill>
                              <a:latin typeface="Cambria Math" panose="02040503050406030204" pitchFamily="18" charset="0"/>
                            </a:rPr>
                            <m:t>)</m:t>
                          </m:r>
                        </m:sup>
                      </m:sSubSup>
                      <m:r>
                        <a:rPr lang="es-ES" sz="1600" i="1">
                          <a:solidFill>
                            <a:schemeClr val="tx1"/>
                          </a:solidFill>
                          <a:latin typeface="Cambria Math" panose="02040503050406030204" pitchFamily="18" charset="0"/>
                        </a:rPr>
                        <m:t>−</m:t>
                      </m:r>
                      <m:sSubSup>
                        <m:sSubSupPr>
                          <m:ctrlPr>
                            <a:rPr lang="es-ES" sz="1600" i="1">
                              <a:solidFill>
                                <a:schemeClr val="tx1"/>
                              </a:solidFill>
                              <a:latin typeface="Cambria Math" panose="02040503050406030204" pitchFamily="18" charset="0"/>
                            </a:rPr>
                          </m:ctrlPr>
                        </m:sSubSupPr>
                        <m:e>
                          <m:r>
                            <a:rPr lang="es-ES" sz="1600" i="1">
                              <a:solidFill>
                                <a:schemeClr val="tx1"/>
                              </a:solidFill>
                              <a:latin typeface="Cambria Math" panose="02040503050406030204" pitchFamily="18" charset="0"/>
                            </a:rPr>
                            <m:t>𝑍</m:t>
                          </m:r>
                        </m:e>
                        <m:sub>
                          <m:r>
                            <a:rPr lang="es-ES" sz="1600" i="1">
                              <a:solidFill>
                                <a:schemeClr val="tx1"/>
                              </a:solidFill>
                              <a:latin typeface="Cambria Math" panose="02040503050406030204" pitchFamily="18" charset="0"/>
                            </a:rPr>
                            <m:t>𝑤</m:t>
                          </m:r>
                          <m:r>
                            <a:rPr lang="es-ES" sz="1600" i="1">
                              <a:solidFill>
                                <a:schemeClr val="tx1"/>
                              </a:solidFill>
                              <a:latin typeface="Cambria Math" panose="02040503050406030204" pitchFamily="18" charset="0"/>
                            </a:rPr>
                            <m:t>,</m:t>
                          </m:r>
                          <m:r>
                            <a:rPr lang="es-ES" sz="1600" i="1">
                              <a:solidFill>
                                <a:schemeClr val="tx1"/>
                              </a:solidFill>
                              <a:latin typeface="Cambria Math" panose="02040503050406030204" pitchFamily="18" charset="0"/>
                            </a:rPr>
                            <m:t>𝑙</m:t>
                          </m:r>
                        </m:sub>
                        <m:sup>
                          <m:d>
                            <m:dPr>
                              <m:ctrlPr>
                                <a:rPr lang="es-ES" sz="1600" i="1">
                                  <a:solidFill>
                                    <a:schemeClr val="tx1"/>
                                  </a:solidFill>
                                  <a:latin typeface="Cambria Math" panose="02040503050406030204" pitchFamily="18" charset="0"/>
                                  <a:ea typeface="Cambria Math" panose="02040503050406030204" pitchFamily="18" charset="0"/>
                                </a:rPr>
                              </m:ctrlPr>
                            </m:dPr>
                            <m:e>
                              <m:r>
                                <a:rPr lang="es-ES" sz="1600" i="1">
                                  <a:solidFill>
                                    <a:schemeClr val="tx1"/>
                                  </a:solidFill>
                                  <a:latin typeface="Cambria Math" panose="02040503050406030204" pitchFamily="18" charset="0"/>
                                  <a:ea typeface="Cambria Math" panose="02040503050406030204" pitchFamily="18" charset="0"/>
                                </a:rPr>
                                <m:t>𝜇</m:t>
                              </m:r>
                            </m:e>
                          </m:d>
                        </m:sup>
                      </m:sSubSup>
                      <m:sSubSup>
                        <m:sSubSupPr>
                          <m:ctrlPr>
                            <a:rPr lang="es-ES" sz="1600" i="1">
                              <a:solidFill>
                                <a:schemeClr val="tx1"/>
                              </a:solidFill>
                              <a:latin typeface="Cambria Math" panose="02040503050406030204" pitchFamily="18" charset="0"/>
                            </a:rPr>
                          </m:ctrlPr>
                        </m:sSubSupPr>
                        <m:e>
                          <m:r>
                            <a:rPr lang="es-ES" sz="1600" i="1">
                              <a:solidFill>
                                <a:schemeClr val="tx1"/>
                              </a:solidFill>
                              <a:latin typeface="Cambria Math" panose="02040503050406030204" pitchFamily="18" charset="0"/>
                            </a:rPr>
                            <m:t>𝐼</m:t>
                          </m:r>
                        </m:e>
                        <m:sub>
                          <m:r>
                            <a:rPr lang="es-ES" sz="1600" i="1">
                              <a:solidFill>
                                <a:schemeClr val="tx1"/>
                              </a:solidFill>
                              <a:latin typeface="Cambria Math" panose="02040503050406030204" pitchFamily="18" charset="0"/>
                            </a:rPr>
                            <m:t>𝑙</m:t>
                          </m:r>
                        </m:sub>
                        <m:sup>
                          <m:d>
                            <m:dPr>
                              <m:ctrlPr>
                                <a:rPr lang="es-ES" sz="1600" i="1">
                                  <a:solidFill>
                                    <a:schemeClr val="tx1"/>
                                  </a:solidFill>
                                  <a:latin typeface="Cambria Math" panose="02040503050406030204" pitchFamily="18" charset="0"/>
                                  <a:ea typeface="Cambria Math" panose="02040503050406030204" pitchFamily="18" charset="0"/>
                                </a:rPr>
                              </m:ctrlPr>
                            </m:dPr>
                            <m:e>
                              <m:r>
                                <a:rPr lang="es-ES" sz="1600" i="1">
                                  <a:solidFill>
                                    <a:schemeClr val="tx1"/>
                                  </a:solidFill>
                                  <a:latin typeface="Cambria Math" panose="02040503050406030204" pitchFamily="18" charset="0"/>
                                  <a:ea typeface="Cambria Math" panose="02040503050406030204" pitchFamily="18" charset="0"/>
                                </a:rPr>
                                <m:t>𝜇</m:t>
                              </m:r>
                            </m:e>
                          </m:d>
                        </m:sup>
                      </m:sSubSup>
                      <m:r>
                        <a:rPr lang="es-ES" sz="1600" b="0" i="1" smtClean="0">
                          <a:solidFill>
                            <a:schemeClr val="tx1"/>
                          </a:solidFill>
                          <a:latin typeface="Cambria Math" panose="02040503050406030204" pitchFamily="18" charset="0"/>
                        </a:rPr>
                        <m:t>=0</m:t>
                      </m:r>
                    </m:oMath>
                  </m:oMathPara>
                </a14:m>
                <a:endParaRPr lang="es-ES" sz="1600" dirty="0"/>
              </a:p>
            </p:txBody>
          </p:sp>
        </mc:Choice>
        <mc:Fallback xmlns="">
          <p:sp>
            <p:nvSpPr>
              <p:cNvPr id="38" name="CuadroTexto 37">
                <a:extLst>
                  <a:ext uri="{FF2B5EF4-FFF2-40B4-BE49-F238E27FC236}">
                    <a16:creationId xmlns:a16="http://schemas.microsoft.com/office/drawing/2014/main" id="{2980AEDC-99EF-4EFE-97B3-CCC3DDA4BE5B}"/>
                  </a:ext>
                </a:extLst>
              </p:cNvPr>
              <p:cNvSpPr txBox="1">
                <a:spLocks noRot="1" noChangeAspect="1" noMove="1" noResize="1" noEditPoints="1" noAdjustHandles="1" noChangeArrowheads="1" noChangeShapeType="1" noTextEdit="1"/>
              </p:cNvSpPr>
              <p:nvPr/>
            </p:nvSpPr>
            <p:spPr>
              <a:xfrm>
                <a:off x="429135" y="4859957"/>
                <a:ext cx="2433121" cy="422808"/>
              </a:xfrm>
              <a:prstGeom prst="rect">
                <a:avLst/>
              </a:prstGeom>
              <a:blipFill>
                <a:blip r:embed="rId15"/>
                <a:stretch>
                  <a:fillRect/>
                </a:stretch>
              </a:blipFill>
            </p:spPr>
            <p:txBody>
              <a:bodyPr/>
              <a:lstStyle/>
              <a:p>
                <a:r>
                  <a:rPr lang="es-ES">
                    <a:noFill/>
                  </a:rPr>
                  <a:t> </a:t>
                </a:r>
              </a:p>
            </p:txBody>
          </p:sp>
        </mc:Fallback>
      </mc:AlternateContent>
      <p:cxnSp>
        <p:nvCxnSpPr>
          <p:cNvPr id="9" name="Conector recto de flecha 8">
            <a:extLst>
              <a:ext uri="{FF2B5EF4-FFF2-40B4-BE49-F238E27FC236}">
                <a16:creationId xmlns:a16="http://schemas.microsoft.com/office/drawing/2014/main" id="{4FB3C67F-91D3-43C7-B0A9-323C263A3CE3}"/>
              </a:ext>
            </a:extLst>
          </p:cNvPr>
          <p:cNvCxnSpPr/>
          <p:nvPr/>
        </p:nvCxnSpPr>
        <p:spPr bwMode="auto">
          <a:xfrm>
            <a:off x="2664048" y="5075981"/>
            <a:ext cx="498412"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39" name="CuadroTexto 38">
                <a:extLst>
                  <a:ext uri="{FF2B5EF4-FFF2-40B4-BE49-F238E27FC236}">
                    <a16:creationId xmlns:a16="http://schemas.microsoft.com/office/drawing/2014/main" id="{0F277885-32BB-4CA9-BC18-B65F452122E1}"/>
                  </a:ext>
                </a:extLst>
              </p:cNvPr>
              <p:cNvSpPr txBox="1"/>
              <p:nvPr/>
            </p:nvSpPr>
            <p:spPr>
              <a:xfrm>
                <a:off x="2972604" y="4859130"/>
                <a:ext cx="2433121" cy="43287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s-ES" sz="1600" i="1" smtClean="0">
                              <a:solidFill>
                                <a:schemeClr val="tx1"/>
                              </a:solidFill>
                              <a:latin typeface="Cambria Math" panose="02040503050406030204" pitchFamily="18" charset="0"/>
                            </a:rPr>
                          </m:ctrlPr>
                        </m:sSubSupPr>
                        <m:e>
                          <m:r>
                            <a:rPr lang="es-ES" sz="1600" i="1">
                              <a:solidFill>
                                <a:schemeClr val="tx1"/>
                              </a:solidFill>
                              <a:latin typeface="Cambria Math" panose="02040503050406030204" pitchFamily="18" charset="0"/>
                            </a:rPr>
                            <m:t>𝐼</m:t>
                          </m:r>
                        </m:e>
                        <m:sub>
                          <m:r>
                            <a:rPr lang="es-ES" sz="1600" i="1">
                              <a:solidFill>
                                <a:schemeClr val="tx1"/>
                              </a:solidFill>
                              <a:latin typeface="Cambria Math" panose="02040503050406030204" pitchFamily="18" charset="0"/>
                            </a:rPr>
                            <m:t>𝑙</m:t>
                          </m:r>
                        </m:sub>
                        <m:sup>
                          <m:d>
                            <m:dPr>
                              <m:ctrlPr>
                                <a:rPr lang="es-ES" sz="1600" i="1">
                                  <a:solidFill>
                                    <a:schemeClr val="tx1"/>
                                  </a:solidFill>
                                  <a:latin typeface="Cambria Math" panose="02040503050406030204" pitchFamily="18" charset="0"/>
                                  <a:ea typeface="Cambria Math" panose="02040503050406030204" pitchFamily="18" charset="0"/>
                                </a:rPr>
                              </m:ctrlPr>
                            </m:dPr>
                            <m:e>
                              <m:r>
                                <a:rPr lang="es-ES" sz="1600" i="1">
                                  <a:solidFill>
                                    <a:schemeClr val="tx1"/>
                                  </a:solidFill>
                                  <a:latin typeface="Cambria Math" panose="02040503050406030204" pitchFamily="18" charset="0"/>
                                  <a:ea typeface="Cambria Math" panose="02040503050406030204" pitchFamily="18" charset="0"/>
                                </a:rPr>
                                <m:t>𝜇</m:t>
                              </m:r>
                            </m:e>
                          </m:d>
                        </m:sup>
                      </m:sSubSup>
                      <m:r>
                        <a:rPr lang="es-ES" sz="1600" b="0" i="1" smtClean="0">
                          <a:solidFill>
                            <a:schemeClr val="tx1"/>
                          </a:solidFill>
                          <a:latin typeface="Cambria Math" panose="02040503050406030204" pitchFamily="18" charset="0"/>
                        </a:rPr>
                        <m:t>=</m:t>
                      </m:r>
                      <m:sSubSup>
                        <m:sSubSupPr>
                          <m:ctrlPr>
                            <a:rPr lang="es-ES" sz="1600" i="1">
                              <a:solidFill>
                                <a:schemeClr val="tx1"/>
                              </a:solidFill>
                              <a:latin typeface="Cambria Math" panose="02040503050406030204" pitchFamily="18" charset="0"/>
                            </a:rPr>
                          </m:ctrlPr>
                        </m:sSubSupPr>
                        <m:e>
                          <m:r>
                            <a:rPr lang="es-ES" sz="1600" b="0" i="1" smtClean="0">
                              <a:solidFill>
                                <a:schemeClr val="tx1"/>
                              </a:solidFill>
                              <a:latin typeface="Cambria Math" panose="02040503050406030204" pitchFamily="18" charset="0"/>
                            </a:rPr>
                            <m:t>𝑌</m:t>
                          </m:r>
                        </m:e>
                        <m:sub>
                          <m:r>
                            <a:rPr lang="es-ES" sz="1600" i="1">
                              <a:solidFill>
                                <a:schemeClr val="tx1"/>
                              </a:solidFill>
                              <a:latin typeface="Cambria Math" panose="02040503050406030204" pitchFamily="18" charset="0"/>
                            </a:rPr>
                            <m:t>𝑤</m:t>
                          </m:r>
                          <m:r>
                            <a:rPr lang="es-ES" sz="1600" i="1">
                              <a:solidFill>
                                <a:schemeClr val="tx1"/>
                              </a:solidFill>
                              <a:latin typeface="Cambria Math" panose="02040503050406030204" pitchFamily="18" charset="0"/>
                            </a:rPr>
                            <m:t>,</m:t>
                          </m:r>
                          <m:r>
                            <a:rPr lang="es-ES" sz="1600" i="1">
                              <a:solidFill>
                                <a:schemeClr val="tx1"/>
                              </a:solidFill>
                              <a:latin typeface="Cambria Math" panose="02040503050406030204" pitchFamily="18" charset="0"/>
                            </a:rPr>
                            <m:t>𝑙</m:t>
                          </m:r>
                        </m:sub>
                        <m:sup>
                          <m:d>
                            <m:dPr>
                              <m:ctrlPr>
                                <a:rPr lang="es-ES" sz="1600" i="1">
                                  <a:solidFill>
                                    <a:schemeClr val="tx1"/>
                                  </a:solidFill>
                                  <a:latin typeface="Cambria Math" panose="02040503050406030204" pitchFamily="18" charset="0"/>
                                  <a:ea typeface="Cambria Math" panose="02040503050406030204" pitchFamily="18" charset="0"/>
                                </a:rPr>
                              </m:ctrlPr>
                            </m:dPr>
                            <m:e>
                              <m:r>
                                <a:rPr lang="es-ES" sz="1600" i="1">
                                  <a:solidFill>
                                    <a:schemeClr val="tx1"/>
                                  </a:solidFill>
                                  <a:latin typeface="Cambria Math" panose="02040503050406030204" pitchFamily="18" charset="0"/>
                                  <a:ea typeface="Cambria Math" panose="02040503050406030204" pitchFamily="18" charset="0"/>
                                </a:rPr>
                                <m:t>𝜇</m:t>
                              </m:r>
                            </m:e>
                          </m:d>
                        </m:sup>
                      </m:sSubSup>
                      <m:sSubSup>
                        <m:sSubSupPr>
                          <m:ctrlPr>
                            <a:rPr lang="es-ES" sz="1600" i="1">
                              <a:solidFill>
                                <a:schemeClr val="tx1"/>
                              </a:solidFill>
                              <a:latin typeface="Cambria Math" panose="02040503050406030204" pitchFamily="18" charset="0"/>
                            </a:rPr>
                          </m:ctrlPr>
                        </m:sSubSupPr>
                        <m:e>
                          <m:r>
                            <a:rPr lang="es-ES" sz="1600" b="0" i="1" smtClean="0">
                              <a:solidFill>
                                <a:schemeClr val="tx1"/>
                              </a:solidFill>
                              <a:latin typeface="Cambria Math" panose="02040503050406030204" pitchFamily="18" charset="0"/>
                            </a:rPr>
                            <m:t>𝑉</m:t>
                          </m:r>
                        </m:e>
                        <m:sub>
                          <m:r>
                            <a:rPr lang="es-ES" sz="1600" i="1">
                              <a:solidFill>
                                <a:schemeClr val="tx1"/>
                              </a:solidFill>
                              <a:latin typeface="Cambria Math" panose="02040503050406030204" pitchFamily="18" charset="0"/>
                            </a:rPr>
                            <m:t>𝑙</m:t>
                          </m:r>
                        </m:sub>
                        <m:sup>
                          <m:d>
                            <m:dPr>
                              <m:ctrlPr>
                                <a:rPr lang="es-ES" sz="1600" i="1">
                                  <a:solidFill>
                                    <a:schemeClr val="tx1"/>
                                  </a:solidFill>
                                  <a:latin typeface="Cambria Math" panose="02040503050406030204" pitchFamily="18" charset="0"/>
                                  <a:ea typeface="Cambria Math" panose="02040503050406030204" pitchFamily="18" charset="0"/>
                                </a:rPr>
                              </m:ctrlPr>
                            </m:dPr>
                            <m:e>
                              <m:r>
                                <a:rPr lang="es-ES" sz="1600" i="1">
                                  <a:solidFill>
                                    <a:schemeClr val="tx1"/>
                                  </a:solidFill>
                                  <a:latin typeface="Cambria Math" panose="02040503050406030204" pitchFamily="18" charset="0"/>
                                  <a:ea typeface="Cambria Math" panose="02040503050406030204" pitchFamily="18" charset="0"/>
                                </a:rPr>
                                <m:t>𝜇</m:t>
                              </m:r>
                            </m:e>
                          </m:d>
                        </m:sup>
                      </m:sSubSup>
                    </m:oMath>
                  </m:oMathPara>
                </a14:m>
                <a:endParaRPr lang="es-ES" sz="1600" dirty="0"/>
              </a:p>
            </p:txBody>
          </p:sp>
        </mc:Choice>
        <mc:Fallback xmlns="">
          <p:sp>
            <p:nvSpPr>
              <p:cNvPr id="39" name="CuadroTexto 38">
                <a:extLst>
                  <a:ext uri="{FF2B5EF4-FFF2-40B4-BE49-F238E27FC236}">
                    <a16:creationId xmlns:a16="http://schemas.microsoft.com/office/drawing/2014/main" id="{0F277885-32BB-4CA9-BC18-B65F452122E1}"/>
                  </a:ext>
                </a:extLst>
              </p:cNvPr>
              <p:cNvSpPr txBox="1">
                <a:spLocks noRot="1" noChangeAspect="1" noMove="1" noResize="1" noEditPoints="1" noAdjustHandles="1" noChangeArrowheads="1" noChangeShapeType="1" noTextEdit="1"/>
              </p:cNvSpPr>
              <p:nvPr/>
            </p:nvSpPr>
            <p:spPr>
              <a:xfrm>
                <a:off x="2972604" y="4859130"/>
                <a:ext cx="2433121" cy="432875"/>
              </a:xfrm>
              <a:prstGeom prst="rect">
                <a:avLst/>
              </a:prstGeom>
              <a:blipFill>
                <a:blip r:embed="rId16"/>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0" name="CuadroTexto 39">
                <a:extLst>
                  <a:ext uri="{FF2B5EF4-FFF2-40B4-BE49-F238E27FC236}">
                    <a16:creationId xmlns:a16="http://schemas.microsoft.com/office/drawing/2014/main" id="{4AC8B120-7F7F-49DD-916D-D51CBA69711E}"/>
                  </a:ext>
                </a:extLst>
              </p:cNvPr>
              <p:cNvSpPr txBox="1"/>
              <p:nvPr/>
            </p:nvSpPr>
            <p:spPr>
              <a:xfrm>
                <a:off x="404713" y="5288677"/>
                <a:ext cx="2433121" cy="43537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s-ES" sz="1600" i="1" smtClean="0">
                              <a:solidFill>
                                <a:schemeClr val="tx1"/>
                              </a:solidFill>
                              <a:latin typeface="Cambria Math" panose="02040503050406030204" pitchFamily="18" charset="0"/>
                            </a:rPr>
                          </m:ctrlPr>
                        </m:sSubSupPr>
                        <m:e>
                          <m:r>
                            <a:rPr lang="es-ES" sz="1600" i="1">
                              <a:solidFill>
                                <a:schemeClr val="tx1"/>
                              </a:solidFill>
                              <a:latin typeface="Cambria Math" panose="02040503050406030204" pitchFamily="18" charset="0"/>
                            </a:rPr>
                            <m:t>𝑉</m:t>
                          </m:r>
                        </m:e>
                        <m:sub>
                          <m:r>
                            <a:rPr lang="es-ES" sz="1600" i="1">
                              <a:solidFill>
                                <a:schemeClr val="tx1"/>
                              </a:solidFill>
                              <a:latin typeface="Cambria Math" panose="02040503050406030204" pitchFamily="18" charset="0"/>
                            </a:rPr>
                            <m:t>𝑙</m:t>
                          </m:r>
                        </m:sub>
                        <m:sup>
                          <m:r>
                            <a:rPr lang="es-ES" sz="1600" i="1">
                              <a:solidFill>
                                <a:schemeClr val="tx1"/>
                              </a:solidFill>
                              <a:latin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𝜇</m:t>
                          </m:r>
                          <m:r>
                            <a:rPr lang="es-ES" sz="1600" i="1">
                              <a:solidFill>
                                <a:schemeClr val="tx1"/>
                              </a:solidFill>
                              <a:latin typeface="Cambria Math" panose="02040503050406030204" pitchFamily="18" charset="0"/>
                            </a:rPr>
                            <m:t>)</m:t>
                          </m:r>
                        </m:sup>
                      </m:sSubSup>
                      <m:r>
                        <a:rPr lang="es-ES" sz="1600" b="0" i="1" smtClean="0">
                          <a:solidFill>
                            <a:schemeClr val="tx1"/>
                          </a:solidFill>
                          <a:latin typeface="Cambria Math" panose="02040503050406030204" pitchFamily="18" charset="0"/>
                        </a:rPr>
                        <m:t>+</m:t>
                      </m:r>
                      <m:sSubSup>
                        <m:sSubSupPr>
                          <m:ctrlPr>
                            <a:rPr lang="es-ES" sz="1600" i="1">
                              <a:solidFill>
                                <a:schemeClr val="tx1"/>
                              </a:solidFill>
                              <a:latin typeface="Cambria Math" panose="02040503050406030204" pitchFamily="18" charset="0"/>
                            </a:rPr>
                          </m:ctrlPr>
                        </m:sSubSupPr>
                        <m:e>
                          <m:r>
                            <a:rPr lang="es-ES" sz="1600" i="1">
                              <a:solidFill>
                                <a:schemeClr val="tx1"/>
                              </a:solidFill>
                              <a:latin typeface="Cambria Math" panose="02040503050406030204" pitchFamily="18" charset="0"/>
                            </a:rPr>
                            <m:t>𝑍</m:t>
                          </m:r>
                        </m:e>
                        <m:sub>
                          <m:r>
                            <a:rPr lang="es-ES" sz="1600" i="1">
                              <a:solidFill>
                                <a:schemeClr val="tx1"/>
                              </a:solidFill>
                              <a:latin typeface="Cambria Math" panose="02040503050406030204" pitchFamily="18" charset="0"/>
                            </a:rPr>
                            <m:t>𝑙𝑛</m:t>
                          </m:r>
                        </m:sub>
                        <m:sup>
                          <m:r>
                            <a:rPr lang="es-ES" sz="1600" i="1">
                              <a:solidFill>
                                <a:schemeClr val="tx1"/>
                              </a:solidFill>
                              <a:latin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𝜇</m:t>
                          </m:r>
                          <m:r>
                            <a:rPr lang="es-ES" sz="1600" i="1">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𝜈</m:t>
                          </m:r>
                          <m:r>
                            <a:rPr lang="es-ES" sz="1600" i="1">
                              <a:solidFill>
                                <a:schemeClr val="tx1"/>
                              </a:solidFill>
                              <a:latin typeface="Cambria Math" panose="02040503050406030204" pitchFamily="18" charset="0"/>
                            </a:rPr>
                            <m:t>)</m:t>
                          </m:r>
                        </m:sup>
                      </m:sSubSup>
                      <m:sSup>
                        <m:sSupPr>
                          <m:ctrlPr>
                            <a:rPr lang="es-ES" sz="1600" i="1">
                              <a:solidFill>
                                <a:schemeClr val="tx1"/>
                              </a:solidFill>
                              <a:latin typeface="Cambria Math" panose="02040503050406030204" pitchFamily="18" charset="0"/>
                            </a:rPr>
                          </m:ctrlPr>
                        </m:sSupPr>
                        <m:e>
                          <m:sSubSup>
                            <m:sSubSupPr>
                              <m:ctrlPr>
                                <a:rPr lang="es-ES" sz="1600" i="1">
                                  <a:solidFill>
                                    <a:schemeClr val="tx1"/>
                                  </a:solidFill>
                                  <a:latin typeface="Cambria Math" panose="02040503050406030204" pitchFamily="18" charset="0"/>
                                </a:rPr>
                              </m:ctrlPr>
                            </m:sSubSupPr>
                            <m:e>
                              <m:r>
                                <a:rPr lang="es-ES" sz="1600" i="1">
                                  <a:solidFill>
                                    <a:schemeClr val="tx1"/>
                                  </a:solidFill>
                                  <a:latin typeface="Cambria Math" panose="02040503050406030204" pitchFamily="18" charset="0"/>
                                </a:rPr>
                                <m:t>𝐼</m:t>
                              </m:r>
                            </m:e>
                            <m:sub>
                              <m:r>
                                <a:rPr lang="es-ES" sz="1600" i="1">
                                  <a:solidFill>
                                    <a:schemeClr val="tx1"/>
                                  </a:solidFill>
                                  <a:latin typeface="Cambria Math" panose="02040503050406030204" pitchFamily="18" charset="0"/>
                                </a:rPr>
                                <m:t>𝑙</m:t>
                              </m:r>
                            </m:sub>
                            <m:sup>
                              <m:r>
                                <a:rPr lang="es-ES" sz="1600" i="1">
                                  <a:solidFill>
                                    <a:schemeClr val="tx1"/>
                                  </a:solidFill>
                                  <a:latin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𝜇</m:t>
                              </m:r>
                              <m:r>
                                <a:rPr lang="es-ES" sz="1600" i="1">
                                  <a:solidFill>
                                    <a:schemeClr val="tx1"/>
                                  </a:solidFill>
                                  <a:latin typeface="Cambria Math" panose="02040503050406030204" pitchFamily="18" charset="0"/>
                                </a:rPr>
                                <m:t>)</m:t>
                              </m:r>
                            </m:sup>
                          </m:sSubSup>
                        </m:e>
                        <m:sup>
                          <m:r>
                            <a:rPr lang="es-ES" sz="1600" i="1">
                              <a:solidFill>
                                <a:schemeClr val="tx1"/>
                              </a:solidFill>
                              <a:latin typeface="Cambria Math" panose="02040503050406030204" pitchFamily="18" charset="0"/>
                            </a:rPr>
                            <m:t>′</m:t>
                          </m:r>
                        </m:sup>
                      </m:sSup>
                      <m:r>
                        <a:rPr lang="es-ES" sz="1600" b="0" i="1" smtClean="0">
                          <a:solidFill>
                            <a:schemeClr val="tx1"/>
                          </a:solidFill>
                          <a:latin typeface="Cambria Math" panose="02040503050406030204" pitchFamily="18" charset="0"/>
                        </a:rPr>
                        <m:t>=0</m:t>
                      </m:r>
                    </m:oMath>
                  </m:oMathPara>
                </a14:m>
                <a:endParaRPr lang="es-ES" sz="1600" dirty="0"/>
              </a:p>
            </p:txBody>
          </p:sp>
        </mc:Choice>
        <mc:Fallback xmlns="">
          <p:sp>
            <p:nvSpPr>
              <p:cNvPr id="40" name="CuadroTexto 39">
                <a:extLst>
                  <a:ext uri="{FF2B5EF4-FFF2-40B4-BE49-F238E27FC236}">
                    <a16:creationId xmlns:a16="http://schemas.microsoft.com/office/drawing/2014/main" id="{4AC8B120-7F7F-49DD-916D-D51CBA69711E}"/>
                  </a:ext>
                </a:extLst>
              </p:cNvPr>
              <p:cNvSpPr txBox="1">
                <a:spLocks noRot="1" noChangeAspect="1" noMove="1" noResize="1" noEditPoints="1" noAdjustHandles="1" noChangeArrowheads="1" noChangeShapeType="1" noTextEdit="1"/>
              </p:cNvSpPr>
              <p:nvPr/>
            </p:nvSpPr>
            <p:spPr>
              <a:xfrm>
                <a:off x="404713" y="5288677"/>
                <a:ext cx="2433121" cy="435376"/>
              </a:xfrm>
              <a:prstGeom prst="rect">
                <a:avLst/>
              </a:prstGeom>
              <a:blipFill>
                <a:blip r:embed="rId17"/>
                <a:stretch>
                  <a:fillRect b="-1408"/>
                </a:stretch>
              </a:blipFill>
            </p:spPr>
            <p:txBody>
              <a:bodyPr/>
              <a:lstStyle/>
              <a:p>
                <a:r>
                  <a:rPr lang="es-ES">
                    <a:noFill/>
                  </a:rPr>
                  <a:t> </a:t>
                </a:r>
              </a:p>
            </p:txBody>
          </p:sp>
        </mc:Fallback>
      </mc:AlternateContent>
      <p:cxnSp>
        <p:nvCxnSpPr>
          <p:cNvPr id="41" name="Conector recto de flecha 40">
            <a:extLst>
              <a:ext uri="{FF2B5EF4-FFF2-40B4-BE49-F238E27FC236}">
                <a16:creationId xmlns:a16="http://schemas.microsoft.com/office/drawing/2014/main" id="{EF7C4455-C7A3-4A06-9DB1-64D9F0E3AA0B}"/>
              </a:ext>
            </a:extLst>
          </p:cNvPr>
          <p:cNvCxnSpPr/>
          <p:nvPr/>
        </p:nvCxnSpPr>
        <p:spPr bwMode="auto">
          <a:xfrm>
            <a:off x="2675960" y="5580037"/>
            <a:ext cx="498412"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42" name="CuadroTexto 41">
                <a:extLst>
                  <a:ext uri="{FF2B5EF4-FFF2-40B4-BE49-F238E27FC236}">
                    <a16:creationId xmlns:a16="http://schemas.microsoft.com/office/drawing/2014/main" id="{F9BD7CAE-1CB0-430F-9554-2D442D68D1E3}"/>
                  </a:ext>
                </a:extLst>
              </p:cNvPr>
              <p:cNvSpPr txBox="1"/>
              <p:nvPr/>
            </p:nvSpPr>
            <p:spPr>
              <a:xfrm>
                <a:off x="3040297" y="5292005"/>
                <a:ext cx="2433121" cy="43537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s-ES" sz="1600" i="1" smtClean="0">
                              <a:solidFill>
                                <a:schemeClr val="tx1"/>
                              </a:solidFill>
                              <a:latin typeface="Cambria Math" panose="02040503050406030204" pitchFamily="18" charset="0"/>
                            </a:rPr>
                          </m:ctrlPr>
                        </m:sSupPr>
                        <m:e>
                          <m:sSubSup>
                            <m:sSubSupPr>
                              <m:ctrlPr>
                                <a:rPr lang="es-ES" sz="1600" i="1">
                                  <a:solidFill>
                                    <a:schemeClr val="tx1"/>
                                  </a:solidFill>
                                  <a:latin typeface="Cambria Math" panose="02040503050406030204" pitchFamily="18" charset="0"/>
                                </a:rPr>
                              </m:ctrlPr>
                            </m:sSubSupPr>
                            <m:e>
                              <m:r>
                                <a:rPr lang="es-ES" sz="1600" i="1">
                                  <a:solidFill>
                                    <a:schemeClr val="tx1"/>
                                  </a:solidFill>
                                  <a:latin typeface="Cambria Math" panose="02040503050406030204" pitchFamily="18" charset="0"/>
                                </a:rPr>
                                <m:t>𝐼</m:t>
                              </m:r>
                            </m:e>
                            <m:sub>
                              <m:r>
                                <a:rPr lang="es-ES" sz="1600" i="1">
                                  <a:solidFill>
                                    <a:schemeClr val="tx1"/>
                                  </a:solidFill>
                                  <a:latin typeface="Cambria Math" panose="02040503050406030204" pitchFamily="18" charset="0"/>
                                </a:rPr>
                                <m:t>𝑙</m:t>
                              </m:r>
                            </m:sub>
                            <m:sup>
                              <m:r>
                                <a:rPr lang="es-ES" sz="1600" i="1">
                                  <a:solidFill>
                                    <a:schemeClr val="tx1"/>
                                  </a:solidFill>
                                  <a:latin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𝜇</m:t>
                              </m:r>
                              <m:r>
                                <a:rPr lang="es-ES" sz="1600" i="1">
                                  <a:solidFill>
                                    <a:schemeClr val="tx1"/>
                                  </a:solidFill>
                                  <a:latin typeface="Cambria Math" panose="02040503050406030204" pitchFamily="18" charset="0"/>
                                </a:rPr>
                                <m:t>)</m:t>
                              </m:r>
                            </m:sup>
                          </m:sSubSup>
                        </m:e>
                        <m:sup>
                          <m:r>
                            <a:rPr lang="es-ES" sz="1600" i="1">
                              <a:solidFill>
                                <a:schemeClr val="tx1"/>
                              </a:solidFill>
                              <a:latin typeface="Cambria Math" panose="02040503050406030204" pitchFamily="18" charset="0"/>
                            </a:rPr>
                            <m:t>′</m:t>
                          </m:r>
                        </m:sup>
                      </m:sSup>
                      <m:r>
                        <a:rPr lang="es-ES" sz="1600" b="0" i="1" smtClean="0">
                          <a:solidFill>
                            <a:schemeClr val="tx1"/>
                          </a:solidFill>
                          <a:latin typeface="Cambria Math" panose="02040503050406030204" pitchFamily="18" charset="0"/>
                        </a:rPr>
                        <m:t>=−</m:t>
                      </m:r>
                      <m:sSubSup>
                        <m:sSubSupPr>
                          <m:ctrlPr>
                            <a:rPr lang="es-ES" sz="1600" i="1">
                              <a:solidFill>
                                <a:schemeClr val="tx1"/>
                              </a:solidFill>
                              <a:latin typeface="Cambria Math" panose="02040503050406030204" pitchFamily="18" charset="0"/>
                            </a:rPr>
                          </m:ctrlPr>
                        </m:sSubSupPr>
                        <m:e>
                          <m:r>
                            <a:rPr lang="es-ES" sz="1600" b="0" i="1" smtClean="0">
                              <a:solidFill>
                                <a:schemeClr val="tx1"/>
                              </a:solidFill>
                              <a:latin typeface="Cambria Math" panose="02040503050406030204" pitchFamily="18" charset="0"/>
                            </a:rPr>
                            <m:t>𝑌</m:t>
                          </m:r>
                        </m:e>
                        <m:sub>
                          <m:r>
                            <a:rPr lang="es-ES" sz="1600" i="1">
                              <a:solidFill>
                                <a:schemeClr val="tx1"/>
                              </a:solidFill>
                              <a:latin typeface="Cambria Math" panose="02040503050406030204" pitchFamily="18" charset="0"/>
                            </a:rPr>
                            <m:t>𝑙𝑛</m:t>
                          </m:r>
                        </m:sub>
                        <m:sup>
                          <m:r>
                            <a:rPr lang="es-ES" sz="1600" i="1">
                              <a:solidFill>
                                <a:schemeClr val="tx1"/>
                              </a:solidFill>
                              <a:latin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𝜇</m:t>
                          </m:r>
                          <m:r>
                            <a:rPr lang="es-ES" sz="1600" i="1">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𝜈</m:t>
                          </m:r>
                          <m:r>
                            <a:rPr lang="es-ES" sz="1600" i="1">
                              <a:solidFill>
                                <a:schemeClr val="tx1"/>
                              </a:solidFill>
                              <a:latin typeface="Cambria Math" panose="02040503050406030204" pitchFamily="18" charset="0"/>
                            </a:rPr>
                            <m:t>)</m:t>
                          </m:r>
                        </m:sup>
                      </m:sSubSup>
                      <m:sSubSup>
                        <m:sSubSupPr>
                          <m:ctrlPr>
                            <a:rPr lang="es-ES" sz="1600" i="1">
                              <a:solidFill>
                                <a:schemeClr val="tx1"/>
                              </a:solidFill>
                              <a:latin typeface="Cambria Math" panose="02040503050406030204" pitchFamily="18" charset="0"/>
                            </a:rPr>
                          </m:ctrlPr>
                        </m:sSubSupPr>
                        <m:e>
                          <m:r>
                            <a:rPr lang="es-ES" sz="1600" b="0" i="1" smtClean="0">
                              <a:solidFill>
                                <a:schemeClr val="tx1"/>
                              </a:solidFill>
                              <a:latin typeface="Cambria Math" panose="02040503050406030204" pitchFamily="18" charset="0"/>
                            </a:rPr>
                            <m:t>𝑉</m:t>
                          </m:r>
                        </m:e>
                        <m:sub>
                          <m:r>
                            <a:rPr lang="es-ES" sz="1600" i="1">
                              <a:solidFill>
                                <a:schemeClr val="tx1"/>
                              </a:solidFill>
                              <a:latin typeface="Cambria Math" panose="02040503050406030204" pitchFamily="18" charset="0"/>
                            </a:rPr>
                            <m:t>𝑙</m:t>
                          </m:r>
                        </m:sub>
                        <m:sup>
                          <m:d>
                            <m:dPr>
                              <m:ctrlPr>
                                <a:rPr lang="es-ES" sz="1600" i="1">
                                  <a:solidFill>
                                    <a:schemeClr val="tx1"/>
                                  </a:solidFill>
                                  <a:latin typeface="Cambria Math" panose="02040503050406030204" pitchFamily="18" charset="0"/>
                                  <a:ea typeface="Cambria Math" panose="02040503050406030204" pitchFamily="18" charset="0"/>
                                </a:rPr>
                              </m:ctrlPr>
                            </m:dPr>
                            <m:e>
                              <m:r>
                                <a:rPr lang="es-ES" sz="1600" i="1">
                                  <a:solidFill>
                                    <a:schemeClr val="tx1"/>
                                  </a:solidFill>
                                  <a:latin typeface="Cambria Math" panose="02040503050406030204" pitchFamily="18" charset="0"/>
                                  <a:ea typeface="Cambria Math" panose="02040503050406030204" pitchFamily="18" charset="0"/>
                                </a:rPr>
                                <m:t>𝜇</m:t>
                              </m:r>
                            </m:e>
                          </m:d>
                        </m:sup>
                      </m:sSubSup>
                    </m:oMath>
                  </m:oMathPara>
                </a14:m>
                <a:endParaRPr lang="es-ES" sz="1600" dirty="0"/>
              </a:p>
            </p:txBody>
          </p:sp>
        </mc:Choice>
        <mc:Fallback xmlns="">
          <p:sp>
            <p:nvSpPr>
              <p:cNvPr id="42" name="CuadroTexto 41">
                <a:extLst>
                  <a:ext uri="{FF2B5EF4-FFF2-40B4-BE49-F238E27FC236}">
                    <a16:creationId xmlns:a16="http://schemas.microsoft.com/office/drawing/2014/main" id="{F9BD7CAE-1CB0-430F-9554-2D442D68D1E3}"/>
                  </a:ext>
                </a:extLst>
              </p:cNvPr>
              <p:cNvSpPr txBox="1">
                <a:spLocks noRot="1" noChangeAspect="1" noMove="1" noResize="1" noEditPoints="1" noAdjustHandles="1" noChangeArrowheads="1" noChangeShapeType="1" noTextEdit="1"/>
              </p:cNvSpPr>
              <p:nvPr/>
            </p:nvSpPr>
            <p:spPr>
              <a:xfrm>
                <a:off x="3040297" y="5292005"/>
                <a:ext cx="2433121" cy="435376"/>
              </a:xfrm>
              <a:prstGeom prst="rect">
                <a:avLst/>
              </a:prstGeom>
              <a:blipFill>
                <a:blip r:embed="rId18"/>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3" name="CuadroTexto 42">
                <a:extLst>
                  <a:ext uri="{FF2B5EF4-FFF2-40B4-BE49-F238E27FC236}">
                    <a16:creationId xmlns:a16="http://schemas.microsoft.com/office/drawing/2014/main" id="{C2267351-8FD9-4DD8-8FFA-8991E6F93CDF}"/>
                  </a:ext>
                </a:extLst>
              </p:cNvPr>
              <p:cNvSpPr txBox="1"/>
              <p:nvPr/>
            </p:nvSpPr>
            <p:spPr>
              <a:xfrm>
                <a:off x="1186403" y="5876796"/>
                <a:ext cx="3302861" cy="423321"/>
              </a:xfrm>
              <a:prstGeom prst="rect">
                <a:avLst/>
              </a:prstGeom>
              <a:noFill/>
            </p:spPr>
            <p:txBody>
              <a:bodyPr wrap="square">
                <a:spAutoFit/>
              </a:bodyPr>
              <a:lstStyle/>
              <a:p>
                <a14:m>
                  <m:oMath xmlns:m="http://schemas.openxmlformats.org/officeDocument/2006/math">
                    <m:sSubSup>
                      <m:sSubSupPr>
                        <m:ctrlPr>
                          <a:rPr lang="es-ES" sz="1600" i="1" smtClean="0">
                            <a:solidFill>
                              <a:schemeClr val="tx1"/>
                            </a:solidFill>
                            <a:latin typeface="Cambria Math" panose="02040503050406030204" pitchFamily="18" charset="0"/>
                          </a:rPr>
                        </m:ctrlPr>
                      </m:sSubSupPr>
                      <m:e>
                        <m:r>
                          <a:rPr lang="es-ES" sz="1600" b="0" i="1" smtClean="0">
                            <a:solidFill>
                              <a:schemeClr val="tx1"/>
                            </a:solidFill>
                            <a:latin typeface="Cambria Math" panose="02040503050406030204" pitchFamily="18" charset="0"/>
                          </a:rPr>
                          <m:t>𝑌</m:t>
                        </m:r>
                      </m:e>
                      <m:sub>
                        <m:r>
                          <a:rPr lang="es-ES" sz="1600" i="1">
                            <a:solidFill>
                              <a:schemeClr val="tx1"/>
                            </a:solidFill>
                            <a:latin typeface="Cambria Math" panose="02040503050406030204" pitchFamily="18" charset="0"/>
                          </a:rPr>
                          <m:t>𝑤</m:t>
                        </m:r>
                        <m:r>
                          <a:rPr lang="es-ES" sz="1600" i="1">
                            <a:solidFill>
                              <a:schemeClr val="tx1"/>
                            </a:solidFill>
                            <a:latin typeface="Cambria Math" panose="02040503050406030204" pitchFamily="18" charset="0"/>
                          </a:rPr>
                          <m:t>,</m:t>
                        </m:r>
                        <m:r>
                          <a:rPr lang="es-ES" sz="1600" i="1">
                            <a:solidFill>
                              <a:schemeClr val="tx1"/>
                            </a:solidFill>
                            <a:latin typeface="Cambria Math" panose="02040503050406030204" pitchFamily="18" charset="0"/>
                          </a:rPr>
                          <m:t>𝑙</m:t>
                        </m:r>
                      </m:sub>
                      <m:sup>
                        <m:d>
                          <m:dPr>
                            <m:ctrlPr>
                              <a:rPr lang="es-ES" sz="1600" i="1">
                                <a:solidFill>
                                  <a:schemeClr val="tx1"/>
                                </a:solidFill>
                                <a:latin typeface="Cambria Math" panose="02040503050406030204" pitchFamily="18" charset="0"/>
                                <a:ea typeface="Cambria Math" panose="02040503050406030204" pitchFamily="18" charset="0"/>
                              </a:rPr>
                            </m:ctrlPr>
                          </m:dPr>
                          <m:e>
                            <m:r>
                              <a:rPr lang="es-ES" sz="1600" i="1">
                                <a:solidFill>
                                  <a:schemeClr val="tx1"/>
                                </a:solidFill>
                                <a:latin typeface="Cambria Math" panose="02040503050406030204" pitchFamily="18" charset="0"/>
                                <a:ea typeface="Cambria Math" panose="02040503050406030204" pitchFamily="18" charset="0"/>
                              </a:rPr>
                              <m:t>𝜇</m:t>
                            </m:r>
                          </m:e>
                        </m:d>
                      </m:sup>
                    </m:sSubSup>
                    <m:sSubSup>
                      <m:sSubSupPr>
                        <m:ctrlPr>
                          <a:rPr lang="es-ES" sz="1600" i="1">
                            <a:solidFill>
                              <a:schemeClr val="tx1"/>
                            </a:solidFill>
                            <a:latin typeface="Cambria Math" panose="02040503050406030204" pitchFamily="18" charset="0"/>
                          </a:rPr>
                        </m:ctrlPr>
                      </m:sSubSupPr>
                      <m:e>
                        <m:r>
                          <a:rPr lang="es-ES" sz="1600" b="0" i="1" smtClean="0">
                            <a:solidFill>
                              <a:schemeClr val="tx1"/>
                            </a:solidFill>
                            <a:latin typeface="Cambria Math" panose="02040503050406030204" pitchFamily="18" charset="0"/>
                          </a:rPr>
                          <m:t>𝑉</m:t>
                        </m:r>
                      </m:e>
                      <m:sub>
                        <m:r>
                          <a:rPr lang="es-ES" sz="1600" i="1">
                            <a:solidFill>
                              <a:schemeClr val="tx1"/>
                            </a:solidFill>
                            <a:latin typeface="Cambria Math" panose="02040503050406030204" pitchFamily="18" charset="0"/>
                          </a:rPr>
                          <m:t>𝑙</m:t>
                        </m:r>
                      </m:sub>
                      <m:sup>
                        <m:d>
                          <m:dPr>
                            <m:ctrlPr>
                              <a:rPr lang="es-ES" sz="1600" i="1">
                                <a:solidFill>
                                  <a:schemeClr val="tx1"/>
                                </a:solidFill>
                                <a:latin typeface="Cambria Math" panose="02040503050406030204" pitchFamily="18" charset="0"/>
                                <a:ea typeface="Cambria Math" panose="02040503050406030204" pitchFamily="18" charset="0"/>
                              </a:rPr>
                            </m:ctrlPr>
                          </m:dPr>
                          <m:e>
                            <m:r>
                              <a:rPr lang="es-ES" sz="1600" i="1">
                                <a:solidFill>
                                  <a:schemeClr val="tx1"/>
                                </a:solidFill>
                                <a:latin typeface="Cambria Math" panose="02040503050406030204" pitchFamily="18" charset="0"/>
                                <a:ea typeface="Cambria Math" panose="02040503050406030204" pitchFamily="18" charset="0"/>
                              </a:rPr>
                              <m:t>𝜇</m:t>
                            </m:r>
                          </m:e>
                        </m:d>
                      </m:sup>
                    </m:sSubSup>
                    <m:r>
                      <a:rPr lang="es-ES" sz="1600" b="0" i="1" smtClean="0">
                        <a:solidFill>
                          <a:schemeClr val="tx1"/>
                        </a:solidFill>
                        <a:latin typeface="Cambria Math" panose="02040503050406030204" pitchFamily="18" charset="0"/>
                        <a:ea typeface="Cambria Math" panose="02040503050406030204" pitchFamily="18" charset="0"/>
                      </a:rPr>
                      <m:t>=</m:t>
                    </m:r>
                  </m:oMath>
                </a14:m>
                <a:r>
                  <a:rPr lang="es-ES" sz="1600" dirty="0">
                    <a:solidFill>
                      <a:schemeClr val="tx1"/>
                    </a:solidFill>
                  </a:rPr>
                  <a:t> </a:t>
                </a:r>
                <a14:m>
                  <m:oMath xmlns:m="http://schemas.openxmlformats.org/officeDocument/2006/math">
                    <m:r>
                      <a:rPr lang="es-ES" sz="1600" i="1">
                        <a:solidFill>
                          <a:schemeClr val="tx1"/>
                        </a:solidFill>
                        <a:latin typeface="Cambria Math" panose="02040503050406030204" pitchFamily="18" charset="0"/>
                      </a:rPr>
                      <m:t>−</m:t>
                    </m:r>
                    <m:sSubSup>
                      <m:sSubSupPr>
                        <m:ctrlPr>
                          <a:rPr lang="es-ES" sz="1600" i="1">
                            <a:solidFill>
                              <a:schemeClr val="tx1"/>
                            </a:solidFill>
                            <a:latin typeface="Cambria Math" panose="02040503050406030204" pitchFamily="18" charset="0"/>
                          </a:rPr>
                        </m:ctrlPr>
                      </m:sSubSupPr>
                      <m:e>
                        <m:r>
                          <a:rPr lang="es-ES" sz="1600" i="1">
                            <a:solidFill>
                              <a:schemeClr val="tx1"/>
                            </a:solidFill>
                            <a:latin typeface="Cambria Math" panose="02040503050406030204" pitchFamily="18" charset="0"/>
                          </a:rPr>
                          <m:t>𝑌</m:t>
                        </m:r>
                      </m:e>
                      <m:sub>
                        <m:r>
                          <a:rPr lang="es-ES" sz="1600" i="1">
                            <a:solidFill>
                              <a:schemeClr val="tx1"/>
                            </a:solidFill>
                            <a:latin typeface="Cambria Math" panose="02040503050406030204" pitchFamily="18" charset="0"/>
                          </a:rPr>
                          <m:t>𝑙𝑛</m:t>
                        </m:r>
                      </m:sub>
                      <m:sup>
                        <m:d>
                          <m:dPr>
                            <m:ctrlPr>
                              <a:rPr lang="es-ES" sz="1600" i="1">
                                <a:solidFill>
                                  <a:schemeClr val="tx1"/>
                                </a:solidFill>
                                <a:latin typeface="Cambria Math" panose="02040503050406030204" pitchFamily="18" charset="0"/>
                                <a:ea typeface="Cambria Math" panose="02040503050406030204" pitchFamily="18" charset="0"/>
                              </a:rPr>
                            </m:ctrlPr>
                          </m:dPr>
                          <m:e>
                            <m:r>
                              <a:rPr lang="es-ES" sz="1600" i="1">
                                <a:solidFill>
                                  <a:schemeClr val="tx1"/>
                                </a:solidFill>
                                <a:latin typeface="Cambria Math" panose="02040503050406030204" pitchFamily="18" charset="0"/>
                                <a:ea typeface="Cambria Math" panose="02040503050406030204" pitchFamily="18" charset="0"/>
                              </a:rPr>
                              <m:t>𝜇</m:t>
                            </m:r>
                            <m:r>
                              <a:rPr lang="es-ES" sz="1600" i="1">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𝜈</m:t>
                            </m:r>
                          </m:e>
                        </m:d>
                      </m:sup>
                    </m:sSubSup>
                    <m:sSubSup>
                      <m:sSubSupPr>
                        <m:ctrlPr>
                          <a:rPr lang="es-ES" sz="1600" i="1">
                            <a:solidFill>
                              <a:schemeClr val="tx1"/>
                            </a:solidFill>
                            <a:latin typeface="Cambria Math" panose="02040503050406030204" pitchFamily="18" charset="0"/>
                          </a:rPr>
                        </m:ctrlPr>
                      </m:sSubSupPr>
                      <m:e>
                        <m:r>
                          <a:rPr lang="es-ES" sz="1600" i="1">
                            <a:solidFill>
                              <a:schemeClr val="tx1"/>
                            </a:solidFill>
                            <a:latin typeface="Cambria Math" panose="02040503050406030204" pitchFamily="18" charset="0"/>
                          </a:rPr>
                          <m:t>𝑉</m:t>
                        </m:r>
                      </m:e>
                      <m:sub>
                        <m:r>
                          <a:rPr lang="es-ES" sz="1600" i="1">
                            <a:solidFill>
                              <a:schemeClr val="tx1"/>
                            </a:solidFill>
                            <a:latin typeface="Cambria Math" panose="02040503050406030204" pitchFamily="18" charset="0"/>
                          </a:rPr>
                          <m:t>𝑙</m:t>
                        </m:r>
                      </m:sub>
                      <m:sup>
                        <m:d>
                          <m:dPr>
                            <m:ctrlPr>
                              <a:rPr lang="es-ES" sz="1600" i="1">
                                <a:solidFill>
                                  <a:schemeClr val="tx1"/>
                                </a:solidFill>
                                <a:latin typeface="Cambria Math" panose="02040503050406030204" pitchFamily="18" charset="0"/>
                                <a:ea typeface="Cambria Math" panose="02040503050406030204" pitchFamily="18" charset="0"/>
                              </a:rPr>
                            </m:ctrlPr>
                          </m:dPr>
                          <m:e>
                            <m:r>
                              <a:rPr lang="es-ES" sz="1600" i="1">
                                <a:solidFill>
                                  <a:schemeClr val="tx1"/>
                                </a:solidFill>
                                <a:latin typeface="Cambria Math" panose="02040503050406030204" pitchFamily="18" charset="0"/>
                                <a:ea typeface="Cambria Math" panose="02040503050406030204" pitchFamily="18" charset="0"/>
                              </a:rPr>
                              <m:t>𝜇</m:t>
                            </m:r>
                          </m:e>
                        </m:d>
                      </m:sup>
                    </m:sSubSup>
                    <m:r>
                      <a:rPr lang="es-ES" sz="1600" b="0" i="1" smtClean="0">
                        <a:solidFill>
                          <a:schemeClr val="tx1"/>
                        </a:solidFill>
                        <a:latin typeface="Cambria Math" panose="02040503050406030204" pitchFamily="18" charset="0"/>
                        <a:ea typeface="Cambria Math" panose="02040503050406030204" pitchFamily="18" charset="0"/>
                      </a:rPr>
                      <m:t>+</m:t>
                    </m:r>
                    <m:sSubSup>
                      <m:sSubSupPr>
                        <m:ctrlPr>
                          <a:rPr lang="es-ES" sz="1600" i="1">
                            <a:solidFill>
                              <a:schemeClr val="tx1"/>
                            </a:solidFill>
                            <a:latin typeface="Cambria Math" panose="02040503050406030204" pitchFamily="18" charset="0"/>
                          </a:rPr>
                        </m:ctrlPr>
                      </m:sSubSupPr>
                      <m:e>
                        <m:acc>
                          <m:accPr>
                            <m:chr m:val="̃"/>
                            <m:ctrlPr>
                              <a:rPr lang="es-ES" sz="1600" i="1">
                                <a:solidFill>
                                  <a:schemeClr val="tx1"/>
                                </a:solidFill>
                                <a:latin typeface="Cambria Math" panose="02040503050406030204" pitchFamily="18" charset="0"/>
                              </a:rPr>
                            </m:ctrlPr>
                          </m:accPr>
                          <m:e>
                            <m:r>
                              <a:rPr lang="es-ES" sz="1600" i="1">
                                <a:solidFill>
                                  <a:schemeClr val="tx1"/>
                                </a:solidFill>
                                <a:latin typeface="Cambria Math" panose="02040503050406030204" pitchFamily="18" charset="0"/>
                              </a:rPr>
                              <m:t>𝐼</m:t>
                            </m:r>
                          </m:e>
                        </m:acc>
                      </m:e>
                      <m:sub>
                        <m:r>
                          <a:rPr lang="es-ES" sz="1600" i="1">
                            <a:solidFill>
                              <a:schemeClr val="tx1"/>
                            </a:solidFill>
                            <a:latin typeface="Cambria Math" panose="02040503050406030204" pitchFamily="18" charset="0"/>
                          </a:rPr>
                          <m:t>𝑙</m:t>
                        </m:r>
                      </m:sub>
                      <m:sup>
                        <m:r>
                          <a:rPr lang="es-ES" sz="1600" i="1">
                            <a:solidFill>
                              <a:schemeClr val="tx1"/>
                            </a:solidFill>
                            <a:latin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𝜇</m:t>
                        </m:r>
                        <m:r>
                          <a:rPr lang="es-ES" sz="1600" i="1">
                            <a:solidFill>
                              <a:schemeClr val="tx1"/>
                            </a:solidFill>
                            <a:latin typeface="Cambria Math" panose="02040503050406030204" pitchFamily="18" charset="0"/>
                          </a:rPr>
                          <m:t>)</m:t>
                        </m:r>
                      </m:sup>
                    </m:sSubSup>
                  </m:oMath>
                </a14:m>
                <a:endParaRPr lang="es-ES" sz="1600" dirty="0"/>
              </a:p>
            </p:txBody>
          </p:sp>
        </mc:Choice>
        <mc:Fallback xmlns="">
          <p:sp>
            <p:nvSpPr>
              <p:cNvPr id="43" name="CuadroTexto 42">
                <a:extLst>
                  <a:ext uri="{FF2B5EF4-FFF2-40B4-BE49-F238E27FC236}">
                    <a16:creationId xmlns:a16="http://schemas.microsoft.com/office/drawing/2014/main" id="{C2267351-8FD9-4DD8-8FFA-8991E6F93CDF}"/>
                  </a:ext>
                </a:extLst>
              </p:cNvPr>
              <p:cNvSpPr txBox="1">
                <a:spLocks noRot="1" noChangeAspect="1" noMove="1" noResize="1" noEditPoints="1" noAdjustHandles="1" noChangeArrowheads="1" noChangeShapeType="1" noTextEdit="1"/>
              </p:cNvSpPr>
              <p:nvPr/>
            </p:nvSpPr>
            <p:spPr>
              <a:xfrm>
                <a:off x="1186403" y="5876796"/>
                <a:ext cx="3302861" cy="423321"/>
              </a:xfrm>
              <a:prstGeom prst="rect">
                <a:avLst/>
              </a:prstGeom>
              <a:blipFill>
                <a:blip r:embed="rId19"/>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4" name="CuadroTexto 43">
                <a:extLst>
                  <a:ext uri="{FF2B5EF4-FFF2-40B4-BE49-F238E27FC236}">
                    <a16:creationId xmlns:a16="http://schemas.microsoft.com/office/drawing/2014/main" id="{D878B470-8E6B-49F4-AFCB-BCEF9B06F808}"/>
                  </a:ext>
                </a:extLst>
              </p:cNvPr>
              <p:cNvSpPr txBox="1"/>
              <p:nvPr/>
            </p:nvSpPr>
            <p:spPr>
              <a:xfrm>
                <a:off x="1012617" y="6372125"/>
                <a:ext cx="3302861" cy="4608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s-ES" sz="1600" i="1">
                              <a:solidFill>
                                <a:schemeClr val="tx1"/>
                              </a:solidFill>
                              <a:latin typeface="Cambria Math" panose="02040503050406030204" pitchFamily="18" charset="0"/>
                            </a:rPr>
                          </m:ctrlPr>
                        </m:sSubSupPr>
                        <m:e>
                          <m:acc>
                            <m:accPr>
                              <m:chr m:val="̃"/>
                              <m:ctrlPr>
                                <a:rPr lang="es-ES" sz="1600" i="1">
                                  <a:solidFill>
                                    <a:schemeClr val="tx1"/>
                                  </a:solidFill>
                                  <a:latin typeface="Cambria Math" panose="02040503050406030204" pitchFamily="18" charset="0"/>
                                </a:rPr>
                              </m:ctrlPr>
                            </m:accPr>
                            <m:e>
                              <m:r>
                                <a:rPr lang="es-ES" sz="1600" i="1">
                                  <a:solidFill>
                                    <a:schemeClr val="tx1"/>
                                  </a:solidFill>
                                  <a:latin typeface="Cambria Math" panose="02040503050406030204" pitchFamily="18" charset="0"/>
                                </a:rPr>
                                <m:t>𝐼</m:t>
                              </m:r>
                            </m:e>
                          </m:acc>
                        </m:e>
                        <m:sub>
                          <m:r>
                            <a:rPr lang="es-ES" sz="1600" i="1">
                              <a:solidFill>
                                <a:schemeClr val="tx1"/>
                              </a:solidFill>
                              <a:latin typeface="Cambria Math" panose="02040503050406030204" pitchFamily="18" charset="0"/>
                            </a:rPr>
                            <m:t>𝑙</m:t>
                          </m:r>
                        </m:sub>
                        <m:sup>
                          <m:d>
                            <m:dPr>
                              <m:ctrlPr>
                                <a:rPr lang="es-ES" sz="1600" i="1">
                                  <a:solidFill>
                                    <a:schemeClr val="tx1"/>
                                  </a:solidFill>
                                  <a:latin typeface="Cambria Math" panose="02040503050406030204" pitchFamily="18" charset="0"/>
                                  <a:ea typeface="Cambria Math" panose="02040503050406030204" pitchFamily="18" charset="0"/>
                                </a:rPr>
                              </m:ctrlPr>
                            </m:dPr>
                            <m:e>
                              <m:r>
                                <a:rPr lang="es-ES" sz="1600" i="1">
                                  <a:solidFill>
                                    <a:schemeClr val="tx1"/>
                                  </a:solidFill>
                                  <a:latin typeface="Cambria Math" panose="02040503050406030204" pitchFamily="18" charset="0"/>
                                  <a:ea typeface="Cambria Math" panose="02040503050406030204" pitchFamily="18" charset="0"/>
                                </a:rPr>
                                <m:t>𝜇</m:t>
                              </m:r>
                            </m:e>
                          </m:d>
                        </m:sup>
                      </m:sSubSup>
                      <m:r>
                        <a:rPr lang="es-ES" sz="1600" b="0" i="1" smtClean="0">
                          <a:solidFill>
                            <a:schemeClr val="tx1"/>
                          </a:solidFill>
                          <a:latin typeface="Cambria Math" panose="02040503050406030204" pitchFamily="18" charset="0"/>
                        </a:rPr>
                        <m:t>=</m:t>
                      </m:r>
                      <m:d>
                        <m:dPr>
                          <m:ctrlPr>
                            <a:rPr lang="es-ES" sz="1600" b="0" i="1" smtClean="0">
                              <a:solidFill>
                                <a:schemeClr val="tx1"/>
                              </a:solidFill>
                              <a:latin typeface="Cambria Math" panose="02040503050406030204" pitchFamily="18" charset="0"/>
                            </a:rPr>
                          </m:ctrlPr>
                        </m:dPr>
                        <m:e>
                          <m:sSubSup>
                            <m:sSubSupPr>
                              <m:ctrlPr>
                                <a:rPr lang="es-ES" sz="1600" i="1">
                                  <a:solidFill>
                                    <a:schemeClr val="tx1"/>
                                  </a:solidFill>
                                  <a:latin typeface="Cambria Math" panose="02040503050406030204" pitchFamily="18" charset="0"/>
                                </a:rPr>
                              </m:ctrlPr>
                            </m:sSubSupPr>
                            <m:e>
                              <m:r>
                                <a:rPr lang="es-ES" sz="1600" i="1">
                                  <a:solidFill>
                                    <a:schemeClr val="tx1"/>
                                  </a:solidFill>
                                  <a:latin typeface="Cambria Math" panose="02040503050406030204" pitchFamily="18" charset="0"/>
                                </a:rPr>
                                <m:t>𝑌</m:t>
                              </m:r>
                            </m:e>
                            <m:sub>
                              <m:r>
                                <a:rPr lang="es-ES" sz="1600" i="1">
                                  <a:solidFill>
                                    <a:schemeClr val="tx1"/>
                                  </a:solidFill>
                                  <a:latin typeface="Cambria Math" panose="02040503050406030204" pitchFamily="18" charset="0"/>
                                </a:rPr>
                                <m:t>𝑤</m:t>
                              </m:r>
                              <m:r>
                                <a:rPr lang="es-ES" sz="1600" i="1">
                                  <a:solidFill>
                                    <a:schemeClr val="tx1"/>
                                  </a:solidFill>
                                  <a:latin typeface="Cambria Math" panose="02040503050406030204" pitchFamily="18" charset="0"/>
                                </a:rPr>
                                <m:t>,</m:t>
                              </m:r>
                              <m:r>
                                <a:rPr lang="es-ES" sz="1600" i="1">
                                  <a:solidFill>
                                    <a:schemeClr val="tx1"/>
                                  </a:solidFill>
                                  <a:latin typeface="Cambria Math" panose="02040503050406030204" pitchFamily="18" charset="0"/>
                                </a:rPr>
                                <m:t>𝑙</m:t>
                              </m:r>
                            </m:sub>
                            <m:sup>
                              <m:d>
                                <m:dPr>
                                  <m:ctrlPr>
                                    <a:rPr lang="es-ES" sz="1600" i="1">
                                      <a:solidFill>
                                        <a:schemeClr val="tx1"/>
                                      </a:solidFill>
                                      <a:latin typeface="Cambria Math" panose="02040503050406030204" pitchFamily="18" charset="0"/>
                                      <a:ea typeface="Cambria Math" panose="02040503050406030204" pitchFamily="18" charset="0"/>
                                    </a:rPr>
                                  </m:ctrlPr>
                                </m:dPr>
                                <m:e>
                                  <m:r>
                                    <a:rPr lang="es-ES" sz="1600" i="1">
                                      <a:solidFill>
                                        <a:schemeClr val="tx1"/>
                                      </a:solidFill>
                                      <a:latin typeface="Cambria Math" panose="02040503050406030204" pitchFamily="18" charset="0"/>
                                      <a:ea typeface="Cambria Math" panose="02040503050406030204" pitchFamily="18" charset="0"/>
                                    </a:rPr>
                                    <m:t>𝜇</m:t>
                                  </m:r>
                                </m:e>
                              </m:d>
                            </m:sup>
                          </m:sSubSup>
                          <m:r>
                            <a:rPr lang="es-ES" sz="1600" i="1">
                              <a:solidFill>
                                <a:schemeClr val="tx1"/>
                              </a:solidFill>
                              <a:latin typeface="Cambria Math" panose="02040503050406030204" pitchFamily="18" charset="0"/>
                              <a:ea typeface="Cambria Math" panose="02040503050406030204" pitchFamily="18" charset="0"/>
                            </a:rPr>
                            <m:t>+</m:t>
                          </m:r>
                          <m:sSubSup>
                            <m:sSubSupPr>
                              <m:ctrlPr>
                                <a:rPr lang="es-ES" sz="1600" i="1">
                                  <a:solidFill>
                                    <a:schemeClr val="tx1"/>
                                  </a:solidFill>
                                  <a:latin typeface="Cambria Math" panose="02040503050406030204" pitchFamily="18" charset="0"/>
                                </a:rPr>
                              </m:ctrlPr>
                            </m:sSubSupPr>
                            <m:e>
                              <m:r>
                                <a:rPr lang="es-ES" sz="1600" i="1">
                                  <a:solidFill>
                                    <a:schemeClr val="tx1"/>
                                  </a:solidFill>
                                  <a:latin typeface="Cambria Math" panose="02040503050406030204" pitchFamily="18" charset="0"/>
                                </a:rPr>
                                <m:t>𝑌</m:t>
                              </m:r>
                            </m:e>
                            <m:sub>
                              <m:r>
                                <a:rPr lang="es-ES" sz="1600" i="1">
                                  <a:solidFill>
                                    <a:schemeClr val="tx1"/>
                                  </a:solidFill>
                                  <a:latin typeface="Cambria Math" panose="02040503050406030204" pitchFamily="18" charset="0"/>
                                </a:rPr>
                                <m:t>𝑙𝑛</m:t>
                              </m:r>
                            </m:sub>
                            <m:sup>
                              <m:d>
                                <m:dPr>
                                  <m:ctrlPr>
                                    <a:rPr lang="es-ES" sz="1600" i="1">
                                      <a:solidFill>
                                        <a:schemeClr val="tx1"/>
                                      </a:solidFill>
                                      <a:latin typeface="Cambria Math" panose="02040503050406030204" pitchFamily="18" charset="0"/>
                                      <a:ea typeface="Cambria Math" panose="02040503050406030204" pitchFamily="18" charset="0"/>
                                    </a:rPr>
                                  </m:ctrlPr>
                                </m:dPr>
                                <m:e>
                                  <m:r>
                                    <a:rPr lang="es-ES" sz="1600" i="1">
                                      <a:solidFill>
                                        <a:schemeClr val="tx1"/>
                                      </a:solidFill>
                                      <a:latin typeface="Cambria Math" panose="02040503050406030204" pitchFamily="18" charset="0"/>
                                      <a:ea typeface="Cambria Math" panose="02040503050406030204" pitchFamily="18" charset="0"/>
                                    </a:rPr>
                                    <m:t>𝜇</m:t>
                                  </m:r>
                                  <m:r>
                                    <a:rPr lang="es-ES" sz="1600" i="1">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𝜈</m:t>
                                  </m:r>
                                </m:e>
                              </m:d>
                            </m:sup>
                          </m:sSubSup>
                        </m:e>
                      </m:d>
                      <m:sSubSup>
                        <m:sSubSupPr>
                          <m:ctrlPr>
                            <a:rPr lang="es-ES" sz="1600" i="1">
                              <a:solidFill>
                                <a:schemeClr val="tx1"/>
                              </a:solidFill>
                              <a:latin typeface="Cambria Math" panose="02040503050406030204" pitchFamily="18" charset="0"/>
                            </a:rPr>
                          </m:ctrlPr>
                        </m:sSubSupPr>
                        <m:e>
                          <m:r>
                            <a:rPr lang="es-ES" sz="1600" i="1">
                              <a:solidFill>
                                <a:schemeClr val="tx1"/>
                              </a:solidFill>
                              <a:latin typeface="Cambria Math" panose="02040503050406030204" pitchFamily="18" charset="0"/>
                            </a:rPr>
                            <m:t>𝑉</m:t>
                          </m:r>
                        </m:e>
                        <m:sub>
                          <m:r>
                            <a:rPr lang="es-ES" sz="1600" i="1">
                              <a:solidFill>
                                <a:schemeClr val="tx1"/>
                              </a:solidFill>
                              <a:latin typeface="Cambria Math" panose="02040503050406030204" pitchFamily="18" charset="0"/>
                            </a:rPr>
                            <m:t>𝑙</m:t>
                          </m:r>
                        </m:sub>
                        <m:sup>
                          <m:d>
                            <m:dPr>
                              <m:ctrlPr>
                                <a:rPr lang="es-ES" sz="1600" i="1">
                                  <a:solidFill>
                                    <a:schemeClr val="tx1"/>
                                  </a:solidFill>
                                  <a:latin typeface="Cambria Math" panose="02040503050406030204" pitchFamily="18" charset="0"/>
                                  <a:ea typeface="Cambria Math" panose="02040503050406030204" pitchFamily="18" charset="0"/>
                                </a:rPr>
                              </m:ctrlPr>
                            </m:dPr>
                            <m:e>
                              <m:r>
                                <a:rPr lang="es-ES" sz="1600" i="1">
                                  <a:solidFill>
                                    <a:schemeClr val="tx1"/>
                                  </a:solidFill>
                                  <a:latin typeface="Cambria Math" panose="02040503050406030204" pitchFamily="18" charset="0"/>
                                  <a:ea typeface="Cambria Math" panose="02040503050406030204" pitchFamily="18" charset="0"/>
                                </a:rPr>
                                <m:t>𝜇</m:t>
                              </m:r>
                            </m:e>
                          </m:d>
                        </m:sup>
                      </m:sSubSup>
                    </m:oMath>
                  </m:oMathPara>
                </a14:m>
                <a:endParaRPr lang="es-ES" sz="1600" dirty="0"/>
              </a:p>
            </p:txBody>
          </p:sp>
        </mc:Choice>
        <mc:Fallback xmlns="">
          <p:sp>
            <p:nvSpPr>
              <p:cNvPr id="44" name="CuadroTexto 43">
                <a:extLst>
                  <a:ext uri="{FF2B5EF4-FFF2-40B4-BE49-F238E27FC236}">
                    <a16:creationId xmlns:a16="http://schemas.microsoft.com/office/drawing/2014/main" id="{D878B470-8E6B-49F4-AFCB-BCEF9B06F808}"/>
                  </a:ext>
                </a:extLst>
              </p:cNvPr>
              <p:cNvSpPr txBox="1">
                <a:spLocks noRot="1" noChangeAspect="1" noMove="1" noResize="1" noEditPoints="1" noAdjustHandles="1" noChangeArrowheads="1" noChangeShapeType="1" noTextEdit="1"/>
              </p:cNvSpPr>
              <p:nvPr/>
            </p:nvSpPr>
            <p:spPr>
              <a:xfrm>
                <a:off x="1012617" y="6372125"/>
                <a:ext cx="3302861" cy="460832"/>
              </a:xfrm>
              <a:prstGeom prst="rect">
                <a:avLst/>
              </a:prstGeom>
              <a:blipFill>
                <a:blip r:embed="rId20"/>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5" name="CuadroTexto 44">
                <a:extLst>
                  <a:ext uri="{FF2B5EF4-FFF2-40B4-BE49-F238E27FC236}">
                    <a16:creationId xmlns:a16="http://schemas.microsoft.com/office/drawing/2014/main" id="{79164A0D-56B1-4A7B-9096-602D2518271D}"/>
                  </a:ext>
                </a:extLst>
              </p:cNvPr>
              <p:cNvSpPr txBox="1"/>
              <p:nvPr/>
            </p:nvSpPr>
            <p:spPr>
              <a:xfrm>
                <a:off x="1060418" y="6815558"/>
                <a:ext cx="3302861" cy="508922"/>
              </a:xfrm>
              <a:prstGeom prst="rect">
                <a:avLst/>
              </a:prstGeom>
              <a:noFill/>
              <a:ln>
                <a:solidFill>
                  <a:schemeClr val="tx1"/>
                </a:solidFill>
              </a:ln>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s-ES" sz="1600" i="1" smtClean="0">
                              <a:solidFill>
                                <a:schemeClr val="tx1"/>
                              </a:solidFill>
                              <a:latin typeface="Cambria Math" panose="02040503050406030204" pitchFamily="18" charset="0"/>
                            </a:rPr>
                          </m:ctrlPr>
                        </m:sSubSupPr>
                        <m:e>
                          <m:r>
                            <a:rPr lang="es-ES" sz="1600" i="1">
                              <a:solidFill>
                                <a:schemeClr val="tx1"/>
                              </a:solidFill>
                              <a:latin typeface="Cambria Math" panose="02040503050406030204" pitchFamily="18" charset="0"/>
                            </a:rPr>
                            <m:t>𝑉</m:t>
                          </m:r>
                        </m:e>
                        <m:sub>
                          <m:r>
                            <a:rPr lang="es-ES" sz="1600" i="1">
                              <a:solidFill>
                                <a:schemeClr val="tx1"/>
                              </a:solidFill>
                              <a:latin typeface="Cambria Math" panose="02040503050406030204" pitchFamily="18" charset="0"/>
                            </a:rPr>
                            <m:t>𝑙</m:t>
                          </m:r>
                        </m:sub>
                        <m:sup>
                          <m:d>
                            <m:dPr>
                              <m:ctrlPr>
                                <a:rPr lang="es-ES" sz="1600" i="1">
                                  <a:solidFill>
                                    <a:schemeClr val="tx1"/>
                                  </a:solidFill>
                                  <a:latin typeface="Cambria Math" panose="02040503050406030204" pitchFamily="18" charset="0"/>
                                  <a:ea typeface="Cambria Math" panose="02040503050406030204" pitchFamily="18" charset="0"/>
                                </a:rPr>
                              </m:ctrlPr>
                            </m:dPr>
                            <m:e>
                              <m:r>
                                <a:rPr lang="es-ES" sz="1600" i="1">
                                  <a:solidFill>
                                    <a:schemeClr val="tx1"/>
                                  </a:solidFill>
                                  <a:latin typeface="Cambria Math" panose="02040503050406030204" pitchFamily="18" charset="0"/>
                                  <a:ea typeface="Cambria Math" panose="02040503050406030204" pitchFamily="18" charset="0"/>
                                </a:rPr>
                                <m:t>𝜇</m:t>
                              </m:r>
                            </m:e>
                          </m:d>
                        </m:sup>
                      </m:sSubSup>
                      <m:r>
                        <a:rPr lang="es-ES" sz="1600" b="0" i="1" smtClean="0">
                          <a:solidFill>
                            <a:schemeClr val="tx1"/>
                          </a:solidFill>
                          <a:latin typeface="Cambria Math" panose="02040503050406030204" pitchFamily="18" charset="0"/>
                        </a:rPr>
                        <m:t>=</m:t>
                      </m:r>
                      <m:sSup>
                        <m:sSupPr>
                          <m:ctrlPr>
                            <a:rPr lang="es-ES" sz="1600" b="0" i="1" smtClean="0">
                              <a:solidFill>
                                <a:schemeClr val="tx1"/>
                              </a:solidFill>
                              <a:latin typeface="Cambria Math" panose="02040503050406030204" pitchFamily="18" charset="0"/>
                            </a:rPr>
                          </m:ctrlPr>
                        </m:sSupPr>
                        <m:e>
                          <m:d>
                            <m:dPr>
                              <m:ctrlPr>
                                <a:rPr lang="es-ES" sz="1600" b="0" i="1" smtClean="0">
                                  <a:solidFill>
                                    <a:schemeClr val="tx1"/>
                                  </a:solidFill>
                                  <a:latin typeface="Cambria Math" panose="02040503050406030204" pitchFamily="18" charset="0"/>
                                </a:rPr>
                              </m:ctrlPr>
                            </m:dPr>
                            <m:e>
                              <m:sSubSup>
                                <m:sSubSupPr>
                                  <m:ctrlPr>
                                    <a:rPr lang="es-ES" sz="1600" i="1">
                                      <a:solidFill>
                                        <a:schemeClr val="tx1"/>
                                      </a:solidFill>
                                      <a:latin typeface="Cambria Math" panose="02040503050406030204" pitchFamily="18" charset="0"/>
                                    </a:rPr>
                                  </m:ctrlPr>
                                </m:sSubSupPr>
                                <m:e>
                                  <m:r>
                                    <a:rPr lang="es-ES" sz="1600" i="1">
                                      <a:solidFill>
                                        <a:schemeClr val="tx1"/>
                                      </a:solidFill>
                                      <a:latin typeface="Cambria Math" panose="02040503050406030204" pitchFamily="18" charset="0"/>
                                    </a:rPr>
                                    <m:t>𝑌</m:t>
                                  </m:r>
                                </m:e>
                                <m:sub>
                                  <m:r>
                                    <a:rPr lang="es-ES" sz="1600" i="1">
                                      <a:solidFill>
                                        <a:schemeClr val="tx1"/>
                                      </a:solidFill>
                                      <a:latin typeface="Cambria Math" panose="02040503050406030204" pitchFamily="18" charset="0"/>
                                    </a:rPr>
                                    <m:t>𝑤</m:t>
                                  </m:r>
                                  <m:r>
                                    <a:rPr lang="es-ES" sz="1600" i="1">
                                      <a:solidFill>
                                        <a:schemeClr val="tx1"/>
                                      </a:solidFill>
                                      <a:latin typeface="Cambria Math" panose="02040503050406030204" pitchFamily="18" charset="0"/>
                                    </a:rPr>
                                    <m:t>,</m:t>
                                  </m:r>
                                  <m:r>
                                    <a:rPr lang="es-ES" sz="1600" i="1">
                                      <a:solidFill>
                                        <a:schemeClr val="tx1"/>
                                      </a:solidFill>
                                      <a:latin typeface="Cambria Math" panose="02040503050406030204" pitchFamily="18" charset="0"/>
                                    </a:rPr>
                                    <m:t>𝑙</m:t>
                                  </m:r>
                                </m:sub>
                                <m:sup>
                                  <m:d>
                                    <m:dPr>
                                      <m:ctrlPr>
                                        <a:rPr lang="es-ES" sz="1600" i="1">
                                          <a:solidFill>
                                            <a:schemeClr val="tx1"/>
                                          </a:solidFill>
                                          <a:latin typeface="Cambria Math" panose="02040503050406030204" pitchFamily="18" charset="0"/>
                                          <a:ea typeface="Cambria Math" panose="02040503050406030204" pitchFamily="18" charset="0"/>
                                        </a:rPr>
                                      </m:ctrlPr>
                                    </m:dPr>
                                    <m:e>
                                      <m:r>
                                        <a:rPr lang="es-ES" sz="1600" i="1">
                                          <a:solidFill>
                                            <a:schemeClr val="tx1"/>
                                          </a:solidFill>
                                          <a:latin typeface="Cambria Math" panose="02040503050406030204" pitchFamily="18" charset="0"/>
                                          <a:ea typeface="Cambria Math" panose="02040503050406030204" pitchFamily="18" charset="0"/>
                                        </a:rPr>
                                        <m:t>𝜇</m:t>
                                      </m:r>
                                    </m:e>
                                  </m:d>
                                </m:sup>
                              </m:sSubSup>
                              <m:r>
                                <a:rPr lang="es-ES" sz="1600" i="1">
                                  <a:solidFill>
                                    <a:schemeClr val="tx1"/>
                                  </a:solidFill>
                                  <a:latin typeface="Cambria Math" panose="02040503050406030204" pitchFamily="18" charset="0"/>
                                  <a:ea typeface="Cambria Math" panose="02040503050406030204" pitchFamily="18" charset="0"/>
                                </a:rPr>
                                <m:t>+</m:t>
                              </m:r>
                              <m:sSubSup>
                                <m:sSubSupPr>
                                  <m:ctrlPr>
                                    <a:rPr lang="es-ES" sz="1600" i="1">
                                      <a:solidFill>
                                        <a:schemeClr val="tx1"/>
                                      </a:solidFill>
                                      <a:latin typeface="Cambria Math" panose="02040503050406030204" pitchFamily="18" charset="0"/>
                                    </a:rPr>
                                  </m:ctrlPr>
                                </m:sSubSupPr>
                                <m:e>
                                  <m:r>
                                    <a:rPr lang="es-ES" sz="1600" i="1">
                                      <a:solidFill>
                                        <a:schemeClr val="tx1"/>
                                      </a:solidFill>
                                      <a:latin typeface="Cambria Math" panose="02040503050406030204" pitchFamily="18" charset="0"/>
                                    </a:rPr>
                                    <m:t>𝑌</m:t>
                                  </m:r>
                                </m:e>
                                <m:sub>
                                  <m:r>
                                    <a:rPr lang="es-ES" sz="1600" i="1">
                                      <a:solidFill>
                                        <a:schemeClr val="tx1"/>
                                      </a:solidFill>
                                      <a:latin typeface="Cambria Math" panose="02040503050406030204" pitchFamily="18" charset="0"/>
                                    </a:rPr>
                                    <m:t>𝑙𝑛</m:t>
                                  </m:r>
                                </m:sub>
                                <m:sup>
                                  <m:d>
                                    <m:dPr>
                                      <m:ctrlPr>
                                        <a:rPr lang="es-ES" sz="1600" i="1">
                                          <a:solidFill>
                                            <a:schemeClr val="tx1"/>
                                          </a:solidFill>
                                          <a:latin typeface="Cambria Math" panose="02040503050406030204" pitchFamily="18" charset="0"/>
                                          <a:ea typeface="Cambria Math" panose="02040503050406030204" pitchFamily="18" charset="0"/>
                                        </a:rPr>
                                      </m:ctrlPr>
                                    </m:dPr>
                                    <m:e>
                                      <m:r>
                                        <a:rPr lang="es-ES" sz="1600" i="1">
                                          <a:solidFill>
                                            <a:schemeClr val="tx1"/>
                                          </a:solidFill>
                                          <a:latin typeface="Cambria Math" panose="02040503050406030204" pitchFamily="18" charset="0"/>
                                          <a:ea typeface="Cambria Math" panose="02040503050406030204" pitchFamily="18" charset="0"/>
                                        </a:rPr>
                                        <m:t>𝜇</m:t>
                                      </m:r>
                                      <m:r>
                                        <a:rPr lang="es-ES" sz="1600" i="1">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𝜈</m:t>
                                      </m:r>
                                    </m:e>
                                  </m:d>
                                </m:sup>
                              </m:sSubSup>
                            </m:e>
                          </m:d>
                        </m:e>
                        <m:sup>
                          <m:r>
                            <a:rPr lang="es-ES" sz="1600" b="0" i="1" smtClean="0">
                              <a:solidFill>
                                <a:schemeClr val="tx1"/>
                              </a:solidFill>
                              <a:latin typeface="Cambria Math" panose="02040503050406030204" pitchFamily="18" charset="0"/>
                            </a:rPr>
                            <m:t>−1</m:t>
                          </m:r>
                        </m:sup>
                      </m:sSup>
                      <m:sSubSup>
                        <m:sSubSupPr>
                          <m:ctrlPr>
                            <a:rPr lang="es-ES" sz="1600" i="1">
                              <a:solidFill>
                                <a:schemeClr val="tx1"/>
                              </a:solidFill>
                              <a:latin typeface="Cambria Math" panose="02040503050406030204" pitchFamily="18" charset="0"/>
                            </a:rPr>
                          </m:ctrlPr>
                        </m:sSubSupPr>
                        <m:e>
                          <m:acc>
                            <m:accPr>
                              <m:chr m:val="̃"/>
                              <m:ctrlPr>
                                <a:rPr lang="es-ES" sz="1600" i="1">
                                  <a:solidFill>
                                    <a:schemeClr val="tx1"/>
                                  </a:solidFill>
                                  <a:latin typeface="Cambria Math" panose="02040503050406030204" pitchFamily="18" charset="0"/>
                                </a:rPr>
                              </m:ctrlPr>
                            </m:accPr>
                            <m:e>
                              <m:r>
                                <a:rPr lang="es-ES" sz="1600" i="1">
                                  <a:solidFill>
                                    <a:schemeClr val="tx1"/>
                                  </a:solidFill>
                                  <a:latin typeface="Cambria Math" panose="02040503050406030204" pitchFamily="18" charset="0"/>
                                </a:rPr>
                                <m:t>𝐼</m:t>
                              </m:r>
                            </m:e>
                          </m:acc>
                        </m:e>
                        <m:sub>
                          <m:r>
                            <a:rPr lang="es-ES" sz="1600" i="1">
                              <a:solidFill>
                                <a:schemeClr val="tx1"/>
                              </a:solidFill>
                              <a:latin typeface="Cambria Math" panose="02040503050406030204" pitchFamily="18" charset="0"/>
                            </a:rPr>
                            <m:t>𝑙</m:t>
                          </m:r>
                        </m:sub>
                        <m:sup>
                          <m:d>
                            <m:dPr>
                              <m:ctrlPr>
                                <a:rPr lang="es-ES" sz="1600" i="1">
                                  <a:solidFill>
                                    <a:schemeClr val="tx1"/>
                                  </a:solidFill>
                                  <a:latin typeface="Cambria Math" panose="02040503050406030204" pitchFamily="18" charset="0"/>
                                  <a:ea typeface="Cambria Math" panose="02040503050406030204" pitchFamily="18" charset="0"/>
                                </a:rPr>
                              </m:ctrlPr>
                            </m:dPr>
                            <m:e>
                              <m:r>
                                <a:rPr lang="es-ES" sz="1600" i="1">
                                  <a:solidFill>
                                    <a:schemeClr val="tx1"/>
                                  </a:solidFill>
                                  <a:latin typeface="Cambria Math" panose="02040503050406030204" pitchFamily="18" charset="0"/>
                                  <a:ea typeface="Cambria Math" panose="02040503050406030204" pitchFamily="18" charset="0"/>
                                </a:rPr>
                                <m:t>𝜇</m:t>
                              </m:r>
                            </m:e>
                          </m:d>
                        </m:sup>
                      </m:sSubSup>
                    </m:oMath>
                  </m:oMathPara>
                </a14:m>
                <a:endParaRPr lang="es-ES" sz="1600" dirty="0"/>
              </a:p>
            </p:txBody>
          </p:sp>
        </mc:Choice>
        <mc:Fallback xmlns="">
          <p:sp>
            <p:nvSpPr>
              <p:cNvPr id="45" name="CuadroTexto 44">
                <a:extLst>
                  <a:ext uri="{FF2B5EF4-FFF2-40B4-BE49-F238E27FC236}">
                    <a16:creationId xmlns:a16="http://schemas.microsoft.com/office/drawing/2014/main" id="{79164A0D-56B1-4A7B-9096-602D2518271D}"/>
                  </a:ext>
                </a:extLst>
              </p:cNvPr>
              <p:cNvSpPr txBox="1">
                <a:spLocks noRot="1" noChangeAspect="1" noMove="1" noResize="1" noEditPoints="1" noAdjustHandles="1" noChangeArrowheads="1" noChangeShapeType="1" noTextEdit="1"/>
              </p:cNvSpPr>
              <p:nvPr/>
            </p:nvSpPr>
            <p:spPr>
              <a:xfrm>
                <a:off x="1060418" y="6815558"/>
                <a:ext cx="3302861" cy="508922"/>
              </a:xfrm>
              <a:prstGeom prst="rect">
                <a:avLst/>
              </a:prstGeom>
              <a:blipFill>
                <a:blip r:embed="rId21"/>
                <a:stretch>
                  <a:fillRect/>
                </a:stretch>
              </a:blipFill>
              <a:ln>
                <a:solidFill>
                  <a:schemeClr val="tx1"/>
                </a:solidFill>
              </a:ln>
            </p:spPr>
            <p:txBody>
              <a:bodyPr/>
              <a:lstStyle/>
              <a:p>
                <a:r>
                  <a:rPr lang="es-ES">
                    <a:noFill/>
                  </a:rPr>
                  <a:t> </a:t>
                </a:r>
              </a:p>
            </p:txBody>
          </p:sp>
        </mc:Fallback>
      </mc:AlternateContent>
    </p:spTree>
    <p:extLst>
      <p:ext uri="{BB962C8B-B14F-4D97-AF65-F5344CB8AC3E}">
        <p14:creationId xmlns:p14="http://schemas.microsoft.com/office/powerpoint/2010/main" val="1136942550"/>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8</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583928" y="38483"/>
            <a:ext cx="7920880" cy="500994"/>
          </a:xfrm>
        </p:spPr>
        <p:txBody>
          <a:bodyPr/>
          <a:lstStyle/>
          <a:p>
            <a:r>
              <a:rPr lang="es-ES" dirty="0">
                <a:solidFill>
                  <a:schemeClr val="tx1"/>
                </a:solidFill>
              </a:rPr>
              <a:t>Descripción general del método BIR-ME</a:t>
            </a:r>
          </a:p>
        </p:txBody>
      </p:sp>
      <p:sp>
        <p:nvSpPr>
          <p:cNvPr id="5" name="2 Marcador de contenido">
            <a:extLst>
              <a:ext uri="{FF2B5EF4-FFF2-40B4-BE49-F238E27FC236}">
                <a16:creationId xmlns:a16="http://schemas.microsoft.com/office/drawing/2014/main" id="{A27B1477-85EB-49B0-B896-0BB1A7564A8F}"/>
              </a:ext>
            </a:extLst>
          </p:cNvPr>
          <p:cNvSpPr txBox="1">
            <a:spLocks/>
          </p:cNvSpPr>
          <p:nvPr/>
        </p:nvSpPr>
        <p:spPr>
          <a:xfrm>
            <a:off x="256988" y="676755"/>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altLang="es-ES" sz="1400" kern="0" dirty="0"/>
              <a:t>Los modos que deben usarse en el método BIR-ME requieren la siguiente normalización</a:t>
            </a:r>
          </a:p>
          <a:p>
            <a:pPr algn="just">
              <a:buFont typeface="Wingdings" panose="05000000000000000000" pitchFamily="2" charset="2"/>
              <a:buChar char="Ø"/>
            </a:pPr>
            <a:endParaRPr lang="es-ES" altLang="es-ES" sz="1400" kern="0" dirty="0"/>
          </a:p>
          <a:p>
            <a:pPr marL="0" indent="0" algn="just"/>
            <a:endParaRPr lang="es-ES" altLang="es-ES" sz="1400" kern="0" dirty="0"/>
          </a:p>
          <a:p>
            <a:pPr algn="just">
              <a:buFont typeface="Wingdings" panose="05000000000000000000" pitchFamily="2" charset="2"/>
              <a:buChar char="Ø"/>
            </a:pPr>
            <a:r>
              <a:rPr lang="es-ES" altLang="es-ES" sz="1400" kern="0" dirty="0"/>
              <a:t>Sin embargo, en CST MS los campos de los modos están normalizados de manera que la energía total almacenada en el campo electromagnético, U , es de 1 J, es decir</a:t>
            </a:r>
          </a:p>
          <a:p>
            <a:pPr algn="just">
              <a:buFont typeface="Wingdings" panose="05000000000000000000" pitchFamily="2" charset="2"/>
              <a:buChar char="Ø"/>
            </a:pPr>
            <a:endParaRPr lang="es-ES" altLang="es-ES" sz="1400" kern="0" dirty="0"/>
          </a:p>
          <a:p>
            <a:pPr algn="just">
              <a:buFont typeface="Wingdings" panose="05000000000000000000" pitchFamily="2" charset="2"/>
              <a:buChar char="Ø"/>
            </a:pPr>
            <a:endParaRPr lang="es-ES" altLang="es-ES" sz="1400" kern="0" dirty="0"/>
          </a:p>
          <a:p>
            <a:pPr algn="just">
              <a:buFont typeface="Wingdings" panose="05000000000000000000" pitchFamily="2" charset="2"/>
              <a:buChar char="Ø"/>
            </a:pPr>
            <a:endParaRPr lang="es-ES" altLang="es-ES" sz="1400" kern="0" dirty="0"/>
          </a:p>
          <a:p>
            <a:pPr algn="just">
              <a:buFont typeface="Wingdings" panose="05000000000000000000" pitchFamily="2" charset="2"/>
              <a:buChar char="Ø"/>
            </a:pPr>
            <a:endParaRPr lang="es-ES" altLang="es-ES" sz="1400" kern="0" dirty="0"/>
          </a:p>
          <a:p>
            <a:pPr algn="just">
              <a:buFont typeface="Wingdings" panose="05000000000000000000" pitchFamily="2" charset="2"/>
              <a:buChar char="Ø"/>
            </a:pPr>
            <a:r>
              <a:rPr lang="es-ES" altLang="es-ES" sz="1400" kern="0" dirty="0"/>
              <a:t>Podemos obtener los factores α y β para la renormalización de los campos de CST MS, para que puedan ser usados en BIR-ME, de la siguiente manera</a:t>
            </a:r>
          </a:p>
        </p:txBody>
      </p:sp>
      <mc:AlternateContent xmlns:mc="http://schemas.openxmlformats.org/markup-compatibility/2006" xmlns:a14="http://schemas.microsoft.com/office/drawing/2010/main">
        <mc:Choice Requires="a14">
          <p:sp>
            <p:nvSpPr>
              <p:cNvPr id="46" name="CuadroTexto 45">
                <a:extLst>
                  <a:ext uri="{FF2B5EF4-FFF2-40B4-BE49-F238E27FC236}">
                    <a16:creationId xmlns:a16="http://schemas.microsoft.com/office/drawing/2014/main" id="{CF8C367C-D07B-469E-8BD9-13B617256493}"/>
                  </a:ext>
                </a:extLst>
              </p:cNvPr>
              <p:cNvSpPr txBox="1"/>
              <p:nvPr/>
            </p:nvSpPr>
            <p:spPr>
              <a:xfrm>
                <a:off x="1511920" y="1043533"/>
                <a:ext cx="2689850" cy="76052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limLoc m:val="undOvr"/>
                          <m:ctrlPr>
                            <a:rPr lang="es-ES" sz="1400" i="1" smtClean="0">
                              <a:solidFill>
                                <a:schemeClr val="tx1"/>
                              </a:solidFill>
                              <a:latin typeface="Cambria Math" panose="02040503050406030204" pitchFamily="18" charset="0"/>
                            </a:rPr>
                          </m:ctrlPr>
                        </m:naryPr>
                        <m:sub>
                          <m:r>
                            <m:rPr>
                              <m:brk m:alnAt="24"/>
                            </m:rPr>
                            <a:rPr lang="es-ES" sz="1400" i="1">
                              <a:solidFill>
                                <a:schemeClr val="tx1"/>
                              </a:solidFill>
                              <a:latin typeface="Cambria Math" panose="02040503050406030204" pitchFamily="18" charset="0"/>
                            </a:rPr>
                            <m:t>𝑉</m:t>
                          </m:r>
                        </m:sub>
                        <m:sup/>
                        <m:e>
                          <m:sSub>
                            <m:sSubPr>
                              <m:ctrlPr>
                                <a:rPr lang="es-ES" sz="1400" i="1">
                                  <a:solidFill>
                                    <a:schemeClr val="tx1"/>
                                  </a:solidFill>
                                  <a:latin typeface="Cambria Math" panose="02040503050406030204" pitchFamily="18" charset="0"/>
                                </a:rPr>
                              </m:ctrlPr>
                            </m:sSubPr>
                            <m:e>
                              <m:acc>
                                <m:accPr>
                                  <m:chr m:val="⃗"/>
                                  <m:ctrlPr>
                                    <a:rPr lang="es-ES" sz="1400" i="1">
                                      <a:solidFill>
                                        <a:schemeClr val="tx1"/>
                                      </a:solidFill>
                                      <a:latin typeface="Cambria Math" panose="02040503050406030204" pitchFamily="18" charset="0"/>
                                    </a:rPr>
                                  </m:ctrlPr>
                                </m:accPr>
                                <m:e>
                                  <m:r>
                                    <a:rPr lang="es-ES" sz="1400" i="1">
                                      <a:solidFill>
                                        <a:schemeClr val="tx1"/>
                                      </a:solidFill>
                                      <a:latin typeface="Cambria Math" panose="02040503050406030204" pitchFamily="18" charset="0"/>
                                    </a:rPr>
                                    <m:t>𝐸</m:t>
                                  </m:r>
                                </m:e>
                              </m:acc>
                            </m:e>
                            <m:sub>
                              <m:r>
                                <a:rPr lang="es-ES" sz="1400" i="1">
                                  <a:solidFill>
                                    <a:schemeClr val="tx1"/>
                                  </a:solidFill>
                                  <a:latin typeface="Cambria Math" panose="02040503050406030204" pitchFamily="18" charset="0"/>
                                </a:rPr>
                                <m:t>𝑚</m:t>
                              </m:r>
                            </m:sub>
                          </m:sSub>
                          <m:r>
                            <a:rPr lang="es-ES" sz="1400" i="1">
                              <a:solidFill>
                                <a:schemeClr val="tx1"/>
                              </a:solidFill>
                              <a:latin typeface="Cambria Math" panose="02040503050406030204" pitchFamily="18" charset="0"/>
                              <a:ea typeface="Cambria Math" panose="02040503050406030204" pitchFamily="18" charset="0"/>
                            </a:rPr>
                            <m:t>⋅</m:t>
                          </m:r>
                          <m:sSub>
                            <m:sSubPr>
                              <m:ctrlPr>
                                <a:rPr lang="es-ES" sz="1400" i="1">
                                  <a:solidFill>
                                    <a:schemeClr val="tx1"/>
                                  </a:solidFill>
                                  <a:latin typeface="Cambria Math" panose="02040503050406030204" pitchFamily="18" charset="0"/>
                                </a:rPr>
                              </m:ctrlPr>
                            </m:sSubPr>
                            <m:e>
                              <m:acc>
                                <m:accPr>
                                  <m:chr m:val="⃗"/>
                                  <m:ctrlPr>
                                    <a:rPr lang="es-ES" sz="1400" i="1">
                                      <a:solidFill>
                                        <a:schemeClr val="tx1"/>
                                      </a:solidFill>
                                      <a:latin typeface="Cambria Math" panose="02040503050406030204" pitchFamily="18" charset="0"/>
                                    </a:rPr>
                                  </m:ctrlPr>
                                </m:accPr>
                                <m:e>
                                  <m:r>
                                    <a:rPr lang="es-ES" sz="1400" i="1">
                                      <a:solidFill>
                                        <a:schemeClr val="tx1"/>
                                      </a:solidFill>
                                      <a:latin typeface="Cambria Math" panose="02040503050406030204" pitchFamily="18" charset="0"/>
                                    </a:rPr>
                                    <m:t>𝐸</m:t>
                                  </m:r>
                                </m:e>
                              </m:acc>
                            </m:e>
                            <m:sub>
                              <m:r>
                                <a:rPr lang="es-ES" sz="1400" b="0" i="1" smtClean="0">
                                  <a:solidFill>
                                    <a:schemeClr val="tx1"/>
                                  </a:solidFill>
                                  <a:latin typeface="Cambria Math" panose="02040503050406030204" pitchFamily="18" charset="0"/>
                                </a:rPr>
                                <m:t>𝑛</m:t>
                              </m:r>
                            </m:sub>
                          </m:sSub>
                          <m:r>
                            <a:rPr lang="es-ES" sz="1400" i="1">
                              <a:solidFill>
                                <a:schemeClr val="tx1"/>
                              </a:solidFill>
                              <a:latin typeface="Cambria Math" panose="02040503050406030204" pitchFamily="18" charset="0"/>
                            </a:rPr>
                            <m:t>𝑑𝑉</m:t>
                          </m:r>
                          <m:r>
                            <a:rPr lang="es-ES" sz="1400" b="0" i="1" smtClean="0">
                              <a:solidFill>
                                <a:schemeClr val="tx1"/>
                              </a:solidFill>
                              <a:latin typeface="Cambria Math" panose="02040503050406030204" pitchFamily="18" charset="0"/>
                            </a:rPr>
                            <m:t>=</m:t>
                          </m:r>
                          <m:sSub>
                            <m:sSubPr>
                              <m:ctrlPr>
                                <a:rPr lang="es-ES" sz="1400" b="0" i="1" smtClean="0">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ea typeface="Cambria Math" panose="02040503050406030204" pitchFamily="18" charset="0"/>
                                </a:rPr>
                                <m:t>𝛿</m:t>
                              </m:r>
                            </m:e>
                            <m:sub>
                              <m:r>
                                <a:rPr lang="es-ES" sz="1400" b="0" i="1" smtClean="0">
                                  <a:solidFill>
                                    <a:schemeClr val="tx1"/>
                                  </a:solidFill>
                                  <a:latin typeface="Cambria Math" panose="02040503050406030204" pitchFamily="18" charset="0"/>
                                </a:rPr>
                                <m:t>𝑚𝑛</m:t>
                              </m:r>
                            </m:sub>
                          </m:sSub>
                        </m:e>
                      </m:nary>
                    </m:oMath>
                  </m:oMathPara>
                </a14:m>
                <a:endParaRPr lang="es-ES" sz="1400" dirty="0"/>
              </a:p>
            </p:txBody>
          </p:sp>
        </mc:Choice>
        <mc:Fallback xmlns="">
          <p:sp>
            <p:nvSpPr>
              <p:cNvPr id="46" name="CuadroTexto 45">
                <a:extLst>
                  <a:ext uri="{FF2B5EF4-FFF2-40B4-BE49-F238E27FC236}">
                    <a16:creationId xmlns:a16="http://schemas.microsoft.com/office/drawing/2014/main" id="{CF8C367C-D07B-469E-8BD9-13B617256493}"/>
                  </a:ext>
                </a:extLst>
              </p:cNvPr>
              <p:cNvSpPr txBox="1">
                <a:spLocks noRot="1" noChangeAspect="1" noMove="1" noResize="1" noEditPoints="1" noAdjustHandles="1" noChangeArrowheads="1" noChangeShapeType="1" noTextEdit="1"/>
              </p:cNvSpPr>
              <p:nvPr/>
            </p:nvSpPr>
            <p:spPr>
              <a:xfrm>
                <a:off x="1511920" y="1043533"/>
                <a:ext cx="2689850" cy="760529"/>
              </a:xfrm>
              <a:prstGeom prst="rect">
                <a:avLst/>
              </a:prstGeom>
              <a:blipFill>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7" name="CuadroTexto 46">
                <a:extLst>
                  <a:ext uri="{FF2B5EF4-FFF2-40B4-BE49-F238E27FC236}">
                    <a16:creationId xmlns:a16="http://schemas.microsoft.com/office/drawing/2014/main" id="{A37FE021-C368-4003-BF78-0E057352C4A7}"/>
                  </a:ext>
                </a:extLst>
              </p:cNvPr>
              <p:cNvSpPr txBox="1"/>
              <p:nvPr/>
            </p:nvSpPr>
            <p:spPr>
              <a:xfrm>
                <a:off x="3888184" y="1040398"/>
                <a:ext cx="2689850" cy="76052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nary>
                        <m:naryPr>
                          <m:limLoc m:val="undOvr"/>
                          <m:ctrlPr>
                            <a:rPr lang="es-ES" sz="1400" i="1" smtClean="0">
                              <a:solidFill>
                                <a:schemeClr val="tx1"/>
                              </a:solidFill>
                              <a:latin typeface="Cambria Math" panose="02040503050406030204" pitchFamily="18" charset="0"/>
                            </a:rPr>
                          </m:ctrlPr>
                        </m:naryPr>
                        <m:sub>
                          <m:r>
                            <m:rPr>
                              <m:brk m:alnAt="24"/>
                            </m:rPr>
                            <a:rPr lang="es-ES" sz="1400" i="1">
                              <a:solidFill>
                                <a:schemeClr val="tx1"/>
                              </a:solidFill>
                              <a:latin typeface="Cambria Math" panose="02040503050406030204" pitchFamily="18" charset="0"/>
                            </a:rPr>
                            <m:t>𝑉</m:t>
                          </m:r>
                        </m:sub>
                        <m:sup/>
                        <m:e>
                          <m:sSub>
                            <m:sSubPr>
                              <m:ctrlPr>
                                <a:rPr lang="es-ES" sz="1400" i="1" smtClean="0">
                                  <a:solidFill>
                                    <a:schemeClr val="tx1"/>
                                  </a:solidFill>
                                  <a:latin typeface="Cambria Math" panose="02040503050406030204" pitchFamily="18" charset="0"/>
                                </a:rPr>
                              </m:ctrlPr>
                            </m:sSubPr>
                            <m:e>
                              <m:acc>
                                <m:accPr>
                                  <m:chr m:val="⃗"/>
                                  <m:ctrlPr>
                                    <a:rPr lang="es-ES" sz="1400" i="1">
                                      <a:solidFill>
                                        <a:schemeClr val="tx1"/>
                                      </a:solidFill>
                                      <a:latin typeface="Cambria Math" panose="02040503050406030204" pitchFamily="18" charset="0"/>
                                    </a:rPr>
                                  </m:ctrlPr>
                                </m:accPr>
                                <m:e>
                                  <m:r>
                                    <a:rPr lang="es-ES" sz="1400" b="0" i="1" smtClean="0">
                                      <a:solidFill>
                                        <a:schemeClr val="tx1"/>
                                      </a:solidFill>
                                      <a:latin typeface="Cambria Math" panose="02040503050406030204" pitchFamily="18" charset="0"/>
                                    </a:rPr>
                                    <m:t>𝐻</m:t>
                                  </m:r>
                                </m:e>
                              </m:acc>
                            </m:e>
                            <m:sub>
                              <m:r>
                                <a:rPr lang="es-ES" sz="1400" i="1">
                                  <a:solidFill>
                                    <a:schemeClr val="tx1"/>
                                  </a:solidFill>
                                  <a:latin typeface="Cambria Math" panose="02040503050406030204" pitchFamily="18" charset="0"/>
                                </a:rPr>
                                <m:t>𝑚</m:t>
                              </m:r>
                            </m:sub>
                          </m:sSub>
                          <m:r>
                            <a:rPr lang="es-ES" sz="1400" i="1">
                              <a:solidFill>
                                <a:schemeClr val="tx1"/>
                              </a:solidFill>
                              <a:latin typeface="Cambria Math" panose="02040503050406030204" pitchFamily="18" charset="0"/>
                              <a:ea typeface="Cambria Math" panose="02040503050406030204" pitchFamily="18" charset="0"/>
                            </a:rPr>
                            <m:t>⋅</m:t>
                          </m:r>
                          <m:sSub>
                            <m:sSubPr>
                              <m:ctrlPr>
                                <a:rPr lang="es-ES" sz="1400" i="1">
                                  <a:solidFill>
                                    <a:schemeClr val="tx1"/>
                                  </a:solidFill>
                                  <a:latin typeface="Cambria Math" panose="02040503050406030204" pitchFamily="18" charset="0"/>
                                </a:rPr>
                              </m:ctrlPr>
                            </m:sSubPr>
                            <m:e>
                              <m:acc>
                                <m:accPr>
                                  <m:chr m:val="⃗"/>
                                  <m:ctrlPr>
                                    <a:rPr lang="es-ES" sz="1400" i="1">
                                      <a:solidFill>
                                        <a:schemeClr val="tx1"/>
                                      </a:solidFill>
                                      <a:latin typeface="Cambria Math" panose="02040503050406030204" pitchFamily="18" charset="0"/>
                                    </a:rPr>
                                  </m:ctrlPr>
                                </m:accPr>
                                <m:e>
                                  <m:r>
                                    <a:rPr lang="es-ES" sz="1400" b="0" i="1" smtClean="0">
                                      <a:solidFill>
                                        <a:schemeClr val="tx1"/>
                                      </a:solidFill>
                                      <a:latin typeface="Cambria Math" panose="02040503050406030204" pitchFamily="18" charset="0"/>
                                    </a:rPr>
                                    <m:t>𝐻</m:t>
                                  </m:r>
                                </m:e>
                              </m:acc>
                            </m:e>
                            <m:sub>
                              <m:r>
                                <a:rPr lang="es-ES" sz="1400" b="0" i="1" smtClean="0">
                                  <a:solidFill>
                                    <a:schemeClr val="tx1"/>
                                  </a:solidFill>
                                  <a:latin typeface="Cambria Math" panose="02040503050406030204" pitchFamily="18" charset="0"/>
                                </a:rPr>
                                <m:t>𝑛</m:t>
                              </m:r>
                            </m:sub>
                          </m:sSub>
                          <m:r>
                            <a:rPr lang="es-ES" sz="1400" i="1">
                              <a:solidFill>
                                <a:schemeClr val="tx1"/>
                              </a:solidFill>
                              <a:latin typeface="Cambria Math" panose="02040503050406030204" pitchFamily="18" charset="0"/>
                            </a:rPr>
                            <m:t>𝑑𝑉</m:t>
                          </m:r>
                          <m:r>
                            <a:rPr lang="es-ES" sz="1400" b="0" i="1" smtClean="0">
                              <a:solidFill>
                                <a:schemeClr val="tx1"/>
                              </a:solidFill>
                              <a:latin typeface="Cambria Math" panose="02040503050406030204" pitchFamily="18" charset="0"/>
                            </a:rPr>
                            <m:t>=</m:t>
                          </m:r>
                          <m:sSub>
                            <m:sSubPr>
                              <m:ctrlPr>
                                <a:rPr lang="es-ES" sz="1400" b="0" i="1" smtClean="0">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ea typeface="Cambria Math" panose="02040503050406030204" pitchFamily="18" charset="0"/>
                                </a:rPr>
                                <m:t>𝛿</m:t>
                              </m:r>
                            </m:e>
                            <m:sub>
                              <m:r>
                                <a:rPr lang="es-ES" sz="1400" b="0" i="1" smtClean="0">
                                  <a:solidFill>
                                    <a:schemeClr val="tx1"/>
                                  </a:solidFill>
                                  <a:latin typeface="Cambria Math" panose="02040503050406030204" pitchFamily="18" charset="0"/>
                                </a:rPr>
                                <m:t>𝑚𝑛</m:t>
                              </m:r>
                            </m:sub>
                          </m:sSub>
                        </m:e>
                      </m:nary>
                    </m:oMath>
                  </m:oMathPara>
                </a14:m>
                <a:endParaRPr lang="es-ES" sz="1400" dirty="0"/>
              </a:p>
            </p:txBody>
          </p:sp>
        </mc:Choice>
        <mc:Fallback xmlns="">
          <p:sp>
            <p:nvSpPr>
              <p:cNvPr id="47" name="CuadroTexto 46">
                <a:extLst>
                  <a:ext uri="{FF2B5EF4-FFF2-40B4-BE49-F238E27FC236}">
                    <a16:creationId xmlns:a16="http://schemas.microsoft.com/office/drawing/2014/main" id="{A37FE021-C368-4003-BF78-0E057352C4A7}"/>
                  </a:ext>
                </a:extLst>
              </p:cNvPr>
              <p:cNvSpPr txBox="1">
                <a:spLocks noRot="1" noChangeAspect="1" noMove="1" noResize="1" noEditPoints="1" noAdjustHandles="1" noChangeArrowheads="1" noChangeShapeType="1" noTextEdit="1"/>
              </p:cNvSpPr>
              <p:nvPr/>
            </p:nvSpPr>
            <p:spPr>
              <a:xfrm>
                <a:off x="3888184" y="1040398"/>
                <a:ext cx="2689850" cy="760529"/>
              </a:xfrm>
              <a:prstGeom prst="rect">
                <a:avLst/>
              </a:prstGeom>
              <a:blipFill>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8" name="CuadroTexto 47">
                <a:extLst>
                  <a:ext uri="{FF2B5EF4-FFF2-40B4-BE49-F238E27FC236}">
                    <a16:creationId xmlns:a16="http://schemas.microsoft.com/office/drawing/2014/main" id="{00D1C732-74F2-42F7-B5BF-14C41A40CBF2}"/>
                  </a:ext>
                </a:extLst>
              </p:cNvPr>
              <p:cNvSpPr txBox="1"/>
              <p:nvPr/>
            </p:nvSpPr>
            <p:spPr>
              <a:xfrm>
                <a:off x="791840" y="2483693"/>
                <a:ext cx="2689850"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400" i="1" smtClean="0">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rPr>
                            <m:t>𝑈</m:t>
                          </m:r>
                          <m:r>
                            <a:rPr lang="es-ES" sz="1400" b="0" i="1" smtClean="0">
                              <a:solidFill>
                                <a:schemeClr val="tx1"/>
                              </a:solidFill>
                              <a:latin typeface="Cambria Math" panose="02040503050406030204" pitchFamily="18" charset="0"/>
                            </a:rPr>
                            <m:t>=</m:t>
                          </m:r>
                          <m:r>
                            <a:rPr lang="es-ES" sz="1400" b="0" i="1" smtClean="0">
                              <a:solidFill>
                                <a:schemeClr val="tx1"/>
                              </a:solidFill>
                              <a:latin typeface="Cambria Math" panose="02040503050406030204" pitchFamily="18" charset="0"/>
                            </a:rPr>
                            <m:t>𝑈</m:t>
                          </m:r>
                        </m:e>
                        <m:sub>
                          <m:r>
                            <a:rPr lang="es-ES" sz="1400" b="0" i="1" smtClean="0">
                              <a:solidFill>
                                <a:schemeClr val="tx1"/>
                              </a:solidFill>
                              <a:latin typeface="Cambria Math" panose="02040503050406030204" pitchFamily="18" charset="0"/>
                              <a:ea typeface="Cambria Math" panose="02040503050406030204" pitchFamily="18" charset="0"/>
                            </a:rPr>
                            <m:t>𝑒</m:t>
                          </m:r>
                        </m:sub>
                      </m:sSub>
                      <m:r>
                        <a:rPr lang="es-ES" sz="1400" b="0" i="1" smtClean="0">
                          <a:solidFill>
                            <a:schemeClr val="tx1"/>
                          </a:solidFill>
                          <a:latin typeface="Cambria Math" panose="02040503050406030204" pitchFamily="18" charset="0"/>
                        </a:rPr>
                        <m:t>+</m:t>
                      </m:r>
                      <m:sSub>
                        <m:sSubPr>
                          <m:ctrlPr>
                            <a:rPr lang="es-ES" sz="1400" i="1">
                              <a:solidFill>
                                <a:schemeClr val="tx1"/>
                              </a:solidFill>
                              <a:latin typeface="Cambria Math" panose="02040503050406030204" pitchFamily="18" charset="0"/>
                            </a:rPr>
                          </m:ctrlPr>
                        </m:sSubPr>
                        <m:e>
                          <m:r>
                            <a:rPr lang="es-ES" sz="1400" i="1">
                              <a:solidFill>
                                <a:schemeClr val="tx1"/>
                              </a:solidFill>
                              <a:latin typeface="Cambria Math" panose="02040503050406030204" pitchFamily="18" charset="0"/>
                            </a:rPr>
                            <m:t>𝑈</m:t>
                          </m:r>
                        </m:e>
                        <m:sub>
                          <m:r>
                            <a:rPr lang="es-ES" sz="1400" b="0" i="1" smtClean="0">
                              <a:solidFill>
                                <a:schemeClr val="tx1"/>
                              </a:solidFill>
                              <a:latin typeface="Cambria Math" panose="02040503050406030204" pitchFamily="18" charset="0"/>
                            </a:rPr>
                            <m:t>𝑚</m:t>
                          </m:r>
                        </m:sub>
                      </m:sSub>
                      <m:r>
                        <a:rPr lang="es-ES" sz="1400" b="0" i="1" smtClean="0">
                          <a:solidFill>
                            <a:schemeClr val="tx1"/>
                          </a:solidFill>
                          <a:latin typeface="Cambria Math" panose="02040503050406030204" pitchFamily="18" charset="0"/>
                        </a:rPr>
                        <m:t>=1 </m:t>
                      </m:r>
                      <m:r>
                        <m:rPr>
                          <m:sty m:val="p"/>
                        </m:rPr>
                        <a:rPr lang="es-ES" sz="1400" b="0" i="0" smtClean="0">
                          <a:solidFill>
                            <a:schemeClr val="tx1"/>
                          </a:solidFill>
                          <a:latin typeface="Cambria Math" panose="02040503050406030204" pitchFamily="18" charset="0"/>
                        </a:rPr>
                        <m:t>J</m:t>
                      </m:r>
                    </m:oMath>
                  </m:oMathPara>
                </a14:m>
                <a:endParaRPr lang="es-ES" sz="1400" dirty="0"/>
              </a:p>
            </p:txBody>
          </p:sp>
        </mc:Choice>
        <mc:Fallback xmlns="">
          <p:sp>
            <p:nvSpPr>
              <p:cNvPr id="48" name="CuadroTexto 47">
                <a:extLst>
                  <a:ext uri="{FF2B5EF4-FFF2-40B4-BE49-F238E27FC236}">
                    <a16:creationId xmlns:a16="http://schemas.microsoft.com/office/drawing/2014/main" id="{00D1C732-74F2-42F7-B5BF-14C41A40CBF2}"/>
                  </a:ext>
                </a:extLst>
              </p:cNvPr>
              <p:cNvSpPr txBox="1">
                <a:spLocks noRot="1" noChangeAspect="1" noMove="1" noResize="1" noEditPoints="1" noAdjustHandles="1" noChangeArrowheads="1" noChangeShapeType="1" noTextEdit="1"/>
              </p:cNvSpPr>
              <p:nvPr/>
            </p:nvSpPr>
            <p:spPr>
              <a:xfrm>
                <a:off x="791840" y="2483693"/>
                <a:ext cx="2689850" cy="307777"/>
              </a:xfrm>
              <a:prstGeom prst="rect">
                <a:avLst/>
              </a:prstGeom>
              <a:blipFill>
                <a:blip r:embed="rId5"/>
                <a:stretch>
                  <a:fillRect b="-784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9" name="CuadroTexto 48">
                <a:extLst>
                  <a:ext uri="{FF2B5EF4-FFF2-40B4-BE49-F238E27FC236}">
                    <a16:creationId xmlns:a16="http://schemas.microsoft.com/office/drawing/2014/main" id="{7B1E6CD0-7A21-4EF5-B73A-896B031D5F76}"/>
                  </a:ext>
                </a:extLst>
              </p:cNvPr>
              <p:cNvSpPr txBox="1"/>
              <p:nvPr/>
            </p:nvSpPr>
            <p:spPr>
              <a:xfrm>
                <a:off x="2405326" y="2483693"/>
                <a:ext cx="2689850"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400" i="1" smtClean="0">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rPr>
                            <m:t>𝑈</m:t>
                          </m:r>
                        </m:e>
                        <m:sub>
                          <m:r>
                            <a:rPr lang="es-ES" sz="1400" b="0" i="1" smtClean="0">
                              <a:solidFill>
                                <a:schemeClr val="tx1"/>
                              </a:solidFill>
                              <a:latin typeface="Cambria Math" panose="02040503050406030204" pitchFamily="18" charset="0"/>
                              <a:ea typeface="Cambria Math" panose="02040503050406030204" pitchFamily="18" charset="0"/>
                            </a:rPr>
                            <m:t>𝑒</m:t>
                          </m:r>
                        </m:sub>
                      </m:sSub>
                      <m:r>
                        <a:rPr lang="es-ES" sz="1400" b="0" i="1" smtClean="0">
                          <a:solidFill>
                            <a:schemeClr val="tx1"/>
                          </a:solidFill>
                          <a:latin typeface="Cambria Math" panose="02040503050406030204" pitchFamily="18" charset="0"/>
                        </a:rPr>
                        <m:t>=</m:t>
                      </m:r>
                      <m:sSub>
                        <m:sSubPr>
                          <m:ctrlPr>
                            <a:rPr lang="es-ES" sz="1400" i="1">
                              <a:solidFill>
                                <a:schemeClr val="tx1"/>
                              </a:solidFill>
                              <a:latin typeface="Cambria Math" panose="02040503050406030204" pitchFamily="18" charset="0"/>
                            </a:rPr>
                          </m:ctrlPr>
                        </m:sSubPr>
                        <m:e>
                          <m:r>
                            <a:rPr lang="es-ES" sz="1400" i="1">
                              <a:solidFill>
                                <a:schemeClr val="tx1"/>
                              </a:solidFill>
                              <a:latin typeface="Cambria Math" panose="02040503050406030204" pitchFamily="18" charset="0"/>
                            </a:rPr>
                            <m:t>𝑈</m:t>
                          </m:r>
                        </m:e>
                        <m:sub>
                          <m:r>
                            <a:rPr lang="es-ES" sz="1400" b="0" i="1" smtClean="0">
                              <a:solidFill>
                                <a:schemeClr val="tx1"/>
                              </a:solidFill>
                              <a:latin typeface="Cambria Math" panose="02040503050406030204" pitchFamily="18" charset="0"/>
                            </a:rPr>
                            <m:t>𝑚</m:t>
                          </m:r>
                        </m:sub>
                      </m:sSub>
                    </m:oMath>
                  </m:oMathPara>
                </a14:m>
                <a:endParaRPr lang="es-ES" sz="1400" dirty="0"/>
              </a:p>
            </p:txBody>
          </p:sp>
        </mc:Choice>
        <mc:Fallback xmlns="">
          <p:sp>
            <p:nvSpPr>
              <p:cNvPr id="49" name="CuadroTexto 48">
                <a:extLst>
                  <a:ext uri="{FF2B5EF4-FFF2-40B4-BE49-F238E27FC236}">
                    <a16:creationId xmlns:a16="http://schemas.microsoft.com/office/drawing/2014/main" id="{7B1E6CD0-7A21-4EF5-B73A-896B031D5F76}"/>
                  </a:ext>
                </a:extLst>
              </p:cNvPr>
              <p:cNvSpPr txBox="1">
                <a:spLocks noRot="1" noChangeAspect="1" noMove="1" noResize="1" noEditPoints="1" noAdjustHandles="1" noChangeArrowheads="1" noChangeShapeType="1" noTextEdit="1"/>
              </p:cNvSpPr>
              <p:nvPr/>
            </p:nvSpPr>
            <p:spPr>
              <a:xfrm>
                <a:off x="2405326" y="2483693"/>
                <a:ext cx="2689850" cy="307777"/>
              </a:xfrm>
              <a:prstGeom prst="rect">
                <a:avLst/>
              </a:prstGeom>
              <a:blipFill>
                <a:blip r:embed="rId6"/>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0" name="CuadroTexto 49">
                <a:extLst>
                  <a:ext uri="{FF2B5EF4-FFF2-40B4-BE49-F238E27FC236}">
                    <a16:creationId xmlns:a16="http://schemas.microsoft.com/office/drawing/2014/main" id="{4B6AFBBA-902C-4DEC-916C-219D82D82BF0}"/>
                  </a:ext>
                </a:extLst>
              </p:cNvPr>
              <p:cNvSpPr txBox="1"/>
              <p:nvPr/>
            </p:nvSpPr>
            <p:spPr>
              <a:xfrm>
                <a:off x="4016542" y="2483693"/>
                <a:ext cx="2689850"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400" i="1" smtClean="0">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rPr>
                            <m:t>𝑈</m:t>
                          </m:r>
                        </m:e>
                        <m:sub>
                          <m:r>
                            <a:rPr lang="es-ES" sz="1400" b="0" i="1" smtClean="0">
                              <a:solidFill>
                                <a:schemeClr val="tx1"/>
                              </a:solidFill>
                              <a:latin typeface="Cambria Math" panose="02040503050406030204" pitchFamily="18" charset="0"/>
                              <a:ea typeface="Cambria Math" panose="02040503050406030204" pitchFamily="18" charset="0"/>
                            </a:rPr>
                            <m:t>𝑒</m:t>
                          </m:r>
                        </m:sub>
                      </m:sSub>
                      <m:r>
                        <a:rPr lang="es-ES" sz="1400" b="0" i="1" smtClean="0">
                          <a:solidFill>
                            <a:schemeClr val="tx1"/>
                          </a:solidFill>
                          <a:latin typeface="Cambria Math" panose="02040503050406030204" pitchFamily="18" charset="0"/>
                        </a:rPr>
                        <m:t>=</m:t>
                      </m:r>
                      <m:sSub>
                        <m:sSubPr>
                          <m:ctrlPr>
                            <a:rPr lang="es-ES" sz="1400" i="1">
                              <a:solidFill>
                                <a:schemeClr val="tx1"/>
                              </a:solidFill>
                              <a:latin typeface="Cambria Math" panose="02040503050406030204" pitchFamily="18" charset="0"/>
                            </a:rPr>
                          </m:ctrlPr>
                        </m:sSubPr>
                        <m:e>
                          <m:r>
                            <a:rPr lang="es-ES" sz="1400" i="1">
                              <a:solidFill>
                                <a:schemeClr val="tx1"/>
                              </a:solidFill>
                              <a:latin typeface="Cambria Math" panose="02040503050406030204" pitchFamily="18" charset="0"/>
                            </a:rPr>
                            <m:t>𝑈</m:t>
                          </m:r>
                        </m:e>
                        <m:sub>
                          <m:r>
                            <a:rPr lang="es-ES" sz="1400" b="0" i="1" smtClean="0">
                              <a:solidFill>
                                <a:schemeClr val="tx1"/>
                              </a:solidFill>
                              <a:latin typeface="Cambria Math" panose="02040503050406030204" pitchFamily="18" charset="0"/>
                            </a:rPr>
                            <m:t>𝑚</m:t>
                          </m:r>
                        </m:sub>
                      </m:sSub>
                      <m:r>
                        <a:rPr lang="es-ES" sz="1400" b="0" i="1" smtClean="0">
                          <a:solidFill>
                            <a:schemeClr val="tx1"/>
                          </a:solidFill>
                          <a:latin typeface="Cambria Math" panose="02040503050406030204" pitchFamily="18" charset="0"/>
                          <a:ea typeface="Cambria Math" panose="02040503050406030204" pitchFamily="18" charset="0"/>
                        </a:rPr>
                        <m:t>=0.5 </m:t>
                      </m:r>
                      <m:r>
                        <a:rPr lang="es-ES" sz="1400" b="0" i="1" smtClean="0">
                          <a:solidFill>
                            <a:schemeClr val="tx1"/>
                          </a:solidFill>
                          <a:latin typeface="Cambria Math" panose="02040503050406030204" pitchFamily="18" charset="0"/>
                          <a:ea typeface="Cambria Math" panose="02040503050406030204" pitchFamily="18" charset="0"/>
                        </a:rPr>
                        <m:t>𝐽</m:t>
                      </m:r>
                    </m:oMath>
                  </m:oMathPara>
                </a14:m>
                <a:endParaRPr lang="es-ES" sz="1400" dirty="0"/>
              </a:p>
            </p:txBody>
          </p:sp>
        </mc:Choice>
        <mc:Fallback xmlns="">
          <p:sp>
            <p:nvSpPr>
              <p:cNvPr id="50" name="CuadroTexto 49">
                <a:extLst>
                  <a:ext uri="{FF2B5EF4-FFF2-40B4-BE49-F238E27FC236}">
                    <a16:creationId xmlns:a16="http://schemas.microsoft.com/office/drawing/2014/main" id="{4B6AFBBA-902C-4DEC-916C-219D82D82BF0}"/>
                  </a:ext>
                </a:extLst>
              </p:cNvPr>
              <p:cNvSpPr txBox="1">
                <a:spLocks noRot="1" noChangeAspect="1" noMove="1" noResize="1" noEditPoints="1" noAdjustHandles="1" noChangeArrowheads="1" noChangeShapeType="1" noTextEdit="1"/>
              </p:cNvSpPr>
              <p:nvPr/>
            </p:nvSpPr>
            <p:spPr>
              <a:xfrm>
                <a:off x="4016542" y="2483693"/>
                <a:ext cx="2689850" cy="307777"/>
              </a:xfrm>
              <a:prstGeom prst="rect">
                <a:avLst/>
              </a:prstGeom>
              <a:blipFill>
                <a:blip r:embed="rId7"/>
                <a:stretch>
                  <a:fillRect b="-3922"/>
                </a:stretch>
              </a:blipFill>
            </p:spPr>
            <p:txBody>
              <a:bodyPr/>
              <a:lstStyle/>
              <a:p>
                <a:r>
                  <a:rPr lang="es-ES">
                    <a:noFill/>
                  </a:rPr>
                  <a:t> </a:t>
                </a:r>
              </a:p>
            </p:txBody>
          </p:sp>
        </mc:Fallback>
      </mc:AlternateContent>
      <p:cxnSp>
        <p:nvCxnSpPr>
          <p:cNvPr id="6" name="Conector recto de flecha 5">
            <a:extLst>
              <a:ext uri="{FF2B5EF4-FFF2-40B4-BE49-F238E27FC236}">
                <a16:creationId xmlns:a16="http://schemas.microsoft.com/office/drawing/2014/main" id="{94F9BFC6-1F93-4954-8E0C-35B08AE8EF5B}"/>
              </a:ext>
            </a:extLst>
          </p:cNvPr>
          <p:cNvCxnSpPr/>
          <p:nvPr/>
        </p:nvCxnSpPr>
        <p:spPr bwMode="auto">
          <a:xfrm>
            <a:off x="4201770" y="2637581"/>
            <a:ext cx="339296"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51" name="CuadroTexto 50">
                <a:extLst>
                  <a:ext uri="{FF2B5EF4-FFF2-40B4-BE49-F238E27FC236}">
                    <a16:creationId xmlns:a16="http://schemas.microsoft.com/office/drawing/2014/main" id="{BE92FAD8-0E8D-4D45-B24A-670F37A52F38}"/>
                  </a:ext>
                </a:extLst>
              </p:cNvPr>
              <p:cNvSpPr txBox="1"/>
              <p:nvPr/>
            </p:nvSpPr>
            <p:spPr>
              <a:xfrm>
                <a:off x="6408464" y="2453969"/>
                <a:ext cx="3415173" cy="646331"/>
              </a:xfrm>
              <a:prstGeom prst="rect">
                <a:avLst/>
              </a:prstGeom>
              <a:noFill/>
            </p:spPr>
            <p:txBody>
              <a:bodyPr wrap="square">
                <a:spAutoFit/>
              </a:bodyPr>
              <a:lstStyle/>
              <a:p>
                <a14:m>
                  <m:oMath xmlns:m="http://schemas.openxmlformats.org/officeDocument/2006/math">
                    <m:sSub>
                      <m:sSubPr>
                        <m:ctrlPr>
                          <a:rPr lang="es-ES" sz="1200" i="1" smtClean="0">
                            <a:solidFill>
                              <a:schemeClr val="tx1"/>
                            </a:solidFill>
                            <a:latin typeface="Cambria Math" panose="02040503050406030204" pitchFamily="18" charset="0"/>
                          </a:rPr>
                        </m:ctrlPr>
                      </m:sSubPr>
                      <m:e>
                        <m:r>
                          <a:rPr lang="es-ES" sz="1200" i="1">
                            <a:solidFill>
                              <a:schemeClr val="tx1"/>
                            </a:solidFill>
                            <a:latin typeface="Cambria Math" panose="02040503050406030204" pitchFamily="18" charset="0"/>
                          </a:rPr>
                          <m:t>𝑈</m:t>
                        </m:r>
                      </m:e>
                      <m:sub>
                        <m:r>
                          <a:rPr lang="es-ES" sz="1200" i="1">
                            <a:solidFill>
                              <a:schemeClr val="tx1"/>
                            </a:solidFill>
                            <a:latin typeface="Cambria Math" panose="02040503050406030204" pitchFamily="18" charset="0"/>
                            <a:ea typeface="Cambria Math" panose="02040503050406030204" pitchFamily="18" charset="0"/>
                          </a:rPr>
                          <m:t>𝑒</m:t>
                        </m:r>
                      </m:sub>
                    </m:sSub>
                  </m:oMath>
                </a14:m>
                <a:r>
                  <a:rPr lang="es-ES" sz="1200" dirty="0">
                    <a:solidFill>
                      <a:schemeClr val="tx1"/>
                    </a:solidFill>
                  </a:rPr>
                  <a:t> energía almacenada por el campo eléctrico</a:t>
                </a:r>
              </a:p>
              <a:p>
                <a14:m>
                  <m:oMath xmlns:m="http://schemas.openxmlformats.org/officeDocument/2006/math">
                    <m:sSub>
                      <m:sSubPr>
                        <m:ctrlPr>
                          <a:rPr lang="es-ES" sz="1200" i="1" smtClean="0">
                            <a:solidFill>
                              <a:schemeClr val="tx1"/>
                            </a:solidFill>
                            <a:latin typeface="Cambria Math" panose="02040503050406030204" pitchFamily="18" charset="0"/>
                          </a:rPr>
                        </m:ctrlPr>
                      </m:sSubPr>
                      <m:e>
                        <m:r>
                          <a:rPr lang="es-ES" sz="1200" b="0" i="1" smtClean="0">
                            <a:solidFill>
                              <a:schemeClr val="tx1"/>
                            </a:solidFill>
                            <a:latin typeface="Cambria Math" panose="02040503050406030204" pitchFamily="18" charset="0"/>
                          </a:rPr>
                          <m:t>𝑈</m:t>
                        </m:r>
                      </m:e>
                      <m:sub>
                        <m:r>
                          <a:rPr lang="es-ES" sz="1200" b="0" i="1" smtClean="0">
                            <a:solidFill>
                              <a:schemeClr val="tx1"/>
                            </a:solidFill>
                            <a:latin typeface="Cambria Math" panose="02040503050406030204" pitchFamily="18" charset="0"/>
                          </a:rPr>
                          <m:t>𝑚</m:t>
                        </m:r>
                      </m:sub>
                    </m:sSub>
                  </m:oMath>
                </a14:m>
                <a:r>
                  <a:rPr lang="es-ES" sz="1200" dirty="0">
                    <a:solidFill>
                      <a:schemeClr val="tx1"/>
                    </a:solidFill>
                  </a:rPr>
                  <a:t> energía almacenada por el campo magnético</a:t>
                </a:r>
              </a:p>
            </p:txBody>
          </p:sp>
        </mc:Choice>
        <mc:Fallback xmlns="">
          <p:sp>
            <p:nvSpPr>
              <p:cNvPr id="51" name="CuadroTexto 50">
                <a:extLst>
                  <a:ext uri="{FF2B5EF4-FFF2-40B4-BE49-F238E27FC236}">
                    <a16:creationId xmlns:a16="http://schemas.microsoft.com/office/drawing/2014/main" id="{BE92FAD8-0E8D-4D45-B24A-670F37A52F38}"/>
                  </a:ext>
                </a:extLst>
              </p:cNvPr>
              <p:cNvSpPr txBox="1">
                <a:spLocks noRot="1" noChangeAspect="1" noMove="1" noResize="1" noEditPoints="1" noAdjustHandles="1" noChangeArrowheads="1" noChangeShapeType="1" noTextEdit="1"/>
              </p:cNvSpPr>
              <p:nvPr/>
            </p:nvSpPr>
            <p:spPr>
              <a:xfrm>
                <a:off x="6408464" y="2453969"/>
                <a:ext cx="3415173" cy="646331"/>
              </a:xfrm>
              <a:prstGeom prst="rect">
                <a:avLst/>
              </a:prstGeom>
              <a:blipFill>
                <a:blip r:embed="rId8"/>
                <a:stretch>
                  <a:fillRect t="-1887" b="-566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2" name="CuadroTexto 51">
                <a:extLst>
                  <a:ext uri="{FF2B5EF4-FFF2-40B4-BE49-F238E27FC236}">
                    <a16:creationId xmlns:a16="http://schemas.microsoft.com/office/drawing/2014/main" id="{8BAEB61A-013D-40E2-996B-9BB540B8B4F9}"/>
                  </a:ext>
                </a:extLst>
              </p:cNvPr>
              <p:cNvSpPr txBox="1"/>
              <p:nvPr/>
            </p:nvSpPr>
            <p:spPr>
              <a:xfrm>
                <a:off x="791840" y="2948012"/>
                <a:ext cx="2689850" cy="76052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400" i="1" smtClean="0">
                              <a:solidFill>
                                <a:schemeClr val="tx1"/>
                              </a:solidFill>
                              <a:latin typeface="Cambria Math" panose="02040503050406030204" pitchFamily="18" charset="0"/>
                            </a:rPr>
                          </m:ctrlPr>
                        </m:sSubPr>
                        <m:e>
                          <m:r>
                            <a:rPr lang="es-ES" sz="1400" i="1">
                              <a:solidFill>
                                <a:schemeClr val="tx1"/>
                              </a:solidFill>
                              <a:latin typeface="Cambria Math" panose="02040503050406030204" pitchFamily="18" charset="0"/>
                            </a:rPr>
                            <m:t>𝑈</m:t>
                          </m:r>
                        </m:e>
                        <m:sub>
                          <m:r>
                            <a:rPr lang="es-ES" sz="1400" i="1">
                              <a:solidFill>
                                <a:schemeClr val="tx1"/>
                              </a:solidFill>
                              <a:latin typeface="Cambria Math" panose="02040503050406030204" pitchFamily="18" charset="0"/>
                              <a:ea typeface="Cambria Math" panose="02040503050406030204" pitchFamily="18" charset="0"/>
                            </a:rPr>
                            <m:t>𝑒</m:t>
                          </m:r>
                        </m:sub>
                      </m:sSub>
                      <m:r>
                        <a:rPr lang="es-ES" sz="1400" b="0" i="1" smtClean="0">
                          <a:solidFill>
                            <a:schemeClr val="tx1"/>
                          </a:solidFill>
                          <a:latin typeface="Cambria Math" panose="02040503050406030204" pitchFamily="18" charset="0"/>
                          <a:ea typeface="Cambria Math" panose="02040503050406030204" pitchFamily="18" charset="0"/>
                        </a:rPr>
                        <m:t>=</m:t>
                      </m:r>
                      <m:f>
                        <m:fPr>
                          <m:ctrlPr>
                            <a:rPr lang="es-ES" sz="1400" b="0" i="1" smtClean="0">
                              <a:solidFill>
                                <a:schemeClr val="tx1"/>
                              </a:solidFill>
                              <a:latin typeface="Cambria Math" panose="02040503050406030204" pitchFamily="18" charset="0"/>
                              <a:ea typeface="Cambria Math" panose="02040503050406030204" pitchFamily="18" charset="0"/>
                            </a:rPr>
                          </m:ctrlPr>
                        </m:fPr>
                        <m:num>
                          <m:sSub>
                            <m:sSubPr>
                              <m:ctrlPr>
                                <a:rPr lang="es-ES" sz="1400" b="0" i="1" smtClean="0">
                                  <a:solidFill>
                                    <a:schemeClr val="tx1"/>
                                  </a:solidFill>
                                  <a:latin typeface="Cambria Math" panose="02040503050406030204" pitchFamily="18" charset="0"/>
                                  <a:ea typeface="Cambria Math" panose="02040503050406030204" pitchFamily="18" charset="0"/>
                                </a:rPr>
                              </m:ctrlPr>
                            </m:sSubPr>
                            <m:e>
                              <m:r>
                                <a:rPr lang="es-ES" sz="1400" b="0" i="1" smtClean="0">
                                  <a:solidFill>
                                    <a:schemeClr val="tx1"/>
                                  </a:solidFill>
                                  <a:latin typeface="Cambria Math" panose="02040503050406030204" pitchFamily="18" charset="0"/>
                                  <a:ea typeface="Cambria Math" panose="02040503050406030204" pitchFamily="18" charset="0"/>
                                </a:rPr>
                                <m:t>𝜀</m:t>
                              </m:r>
                            </m:e>
                            <m:sub>
                              <m:r>
                                <a:rPr lang="es-ES" sz="1400" b="0" i="1" smtClean="0">
                                  <a:solidFill>
                                    <a:schemeClr val="tx1"/>
                                  </a:solidFill>
                                  <a:latin typeface="Cambria Math" panose="02040503050406030204" pitchFamily="18" charset="0"/>
                                  <a:ea typeface="Cambria Math" panose="02040503050406030204" pitchFamily="18" charset="0"/>
                                </a:rPr>
                                <m:t>0</m:t>
                              </m:r>
                            </m:sub>
                          </m:sSub>
                        </m:num>
                        <m:den>
                          <m:r>
                            <a:rPr lang="es-ES" sz="1400" b="0" i="1" smtClean="0">
                              <a:solidFill>
                                <a:schemeClr val="tx1"/>
                              </a:solidFill>
                              <a:latin typeface="Cambria Math" panose="02040503050406030204" pitchFamily="18" charset="0"/>
                              <a:ea typeface="Cambria Math" panose="02040503050406030204" pitchFamily="18" charset="0"/>
                            </a:rPr>
                            <m:t>4</m:t>
                          </m:r>
                        </m:den>
                      </m:f>
                      <m:nary>
                        <m:naryPr>
                          <m:limLoc m:val="undOvr"/>
                          <m:ctrlPr>
                            <a:rPr lang="es-ES" sz="1400" i="1" smtClean="0">
                              <a:solidFill>
                                <a:schemeClr val="tx1"/>
                              </a:solidFill>
                              <a:latin typeface="Cambria Math" panose="02040503050406030204" pitchFamily="18" charset="0"/>
                            </a:rPr>
                          </m:ctrlPr>
                        </m:naryPr>
                        <m:sub>
                          <m:r>
                            <m:rPr>
                              <m:brk m:alnAt="24"/>
                            </m:rPr>
                            <a:rPr lang="es-ES" sz="1400" i="1">
                              <a:solidFill>
                                <a:schemeClr val="tx1"/>
                              </a:solidFill>
                              <a:latin typeface="Cambria Math" panose="02040503050406030204" pitchFamily="18" charset="0"/>
                            </a:rPr>
                            <m:t>𝑉</m:t>
                          </m:r>
                        </m:sub>
                        <m:sup/>
                        <m:e>
                          <m:sSup>
                            <m:sSupPr>
                              <m:ctrlPr>
                                <a:rPr lang="es-ES" sz="1400" i="1" smtClean="0">
                                  <a:solidFill>
                                    <a:schemeClr val="tx1"/>
                                  </a:solidFill>
                                  <a:latin typeface="Cambria Math" panose="02040503050406030204" pitchFamily="18" charset="0"/>
                                </a:rPr>
                              </m:ctrlPr>
                            </m:sSupPr>
                            <m:e>
                              <m:d>
                                <m:dPr>
                                  <m:begChr m:val="|"/>
                                  <m:endChr m:val="|"/>
                                  <m:ctrlPr>
                                    <a:rPr lang="es-ES" sz="1400" i="1" smtClean="0">
                                      <a:solidFill>
                                        <a:schemeClr val="tx1"/>
                                      </a:solidFill>
                                      <a:latin typeface="Cambria Math" panose="02040503050406030204" pitchFamily="18" charset="0"/>
                                    </a:rPr>
                                  </m:ctrlPr>
                                </m:dPr>
                                <m:e>
                                  <m:acc>
                                    <m:accPr>
                                      <m:chr m:val="⃗"/>
                                      <m:ctrlPr>
                                        <a:rPr lang="es-ES" sz="1400" i="1" smtClean="0">
                                          <a:solidFill>
                                            <a:schemeClr val="tx1"/>
                                          </a:solidFill>
                                          <a:latin typeface="Cambria Math" panose="02040503050406030204" pitchFamily="18" charset="0"/>
                                        </a:rPr>
                                      </m:ctrlPr>
                                    </m:accPr>
                                    <m:e>
                                      <m:r>
                                        <a:rPr lang="es-ES" sz="1400" b="0" i="1" smtClean="0">
                                          <a:solidFill>
                                            <a:schemeClr val="tx1"/>
                                          </a:solidFill>
                                          <a:latin typeface="Cambria Math" panose="02040503050406030204" pitchFamily="18" charset="0"/>
                                        </a:rPr>
                                        <m:t>𝐸</m:t>
                                      </m:r>
                                    </m:e>
                                  </m:acc>
                                </m:e>
                              </m:d>
                            </m:e>
                            <m:sup>
                              <m:r>
                                <a:rPr lang="es-ES" sz="1400" b="0" i="1" smtClean="0">
                                  <a:solidFill>
                                    <a:schemeClr val="tx1"/>
                                  </a:solidFill>
                                  <a:latin typeface="Cambria Math" panose="02040503050406030204" pitchFamily="18" charset="0"/>
                                </a:rPr>
                                <m:t>2</m:t>
                              </m:r>
                            </m:sup>
                          </m:sSup>
                          <m:r>
                            <a:rPr lang="es-ES" sz="1400" i="1">
                              <a:solidFill>
                                <a:schemeClr val="tx1"/>
                              </a:solidFill>
                              <a:latin typeface="Cambria Math" panose="02040503050406030204" pitchFamily="18" charset="0"/>
                            </a:rPr>
                            <m:t>𝑑𝑉</m:t>
                          </m:r>
                        </m:e>
                      </m:nary>
                    </m:oMath>
                  </m:oMathPara>
                </a14:m>
                <a:endParaRPr lang="es-ES" sz="1400" dirty="0"/>
              </a:p>
            </p:txBody>
          </p:sp>
        </mc:Choice>
        <mc:Fallback xmlns="">
          <p:sp>
            <p:nvSpPr>
              <p:cNvPr id="52" name="CuadroTexto 51">
                <a:extLst>
                  <a:ext uri="{FF2B5EF4-FFF2-40B4-BE49-F238E27FC236}">
                    <a16:creationId xmlns:a16="http://schemas.microsoft.com/office/drawing/2014/main" id="{8BAEB61A-013D-40E2-996B-9BB540B8B4F9}"/>
                  </a:ext>
                </a:extLst>
              </p:cNvPr>
              <p:cNvSpPr txBox="1">
                <a:spLocks noRot="1" noChangeAspect="1" noMove="1" noResize="1" noEditPoints="1" noAdjustHandles="1" noChangeArrowheads="1" noChangeShapeType="1" noTextEdit="1"/>
              </p:cNvSpPr>
              <p:nvPr/>
            </p:nvSpPr>
            <p:spPr>
              <a:xfrm>
                <a:off x="791840" y="2948012"/>
                <a:ext cx="2689850" cy="760529"/>
              </a:xfrm>
              <a:prstGeom prst="rect">
                <a:avLst/>
              </a:prstGeom>
              <a:blipFill>
                <a:blip r:embed="rId9"/>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3" name="CuadroTexto 52">
                <a:extLst>
                  <a:ext uri="{FF2B5EF4-FFF2-40B4-BE49-F238E27FC236}">
                    <a16:creationId xmlns:a16="http://schemas.microsoft.com/office/drawing/2014/main" id="{64D27B97-573C-43F9-9B26-4D5C5D75F1E3}"/>
                  </a:ext>
                </a:extLst>
              </p:cNvPr>
              <p:cNvSpPr txBox="1"/>
              <p:nvPr/>
            </p:nvSpPr>
            <p:spPr>
              <a:xfrm>
                <a:off x="3061970" y="2951214"/>
                <a:ext cx="2689850" cy="76052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400" i="1" smtClean="0">
                              <a:solidFill>
                                <a:schemeClr val="tx1"/>
                              </a:solidFill>
                              <a:latin typeface="Cambria Math" panose="02040503050406030204" pitchFamily="18" charset="0"/>
                            </a:rPr>
                          </m:ctrlPr>
                        </m:sSubPr>
                        <m:e>
                          <m:r>
                            <a:rPr lang="es-ES" sz="1400" i="1">
                              <a:solidFill>
                                <a:schemeClr val="tx1"/>
                              </a:solidFill>
                              <a:latin typeface="Cambria Math" panose="02040503050406030204" pitchFamily="18" charset="0"/>
                            </a:rPr>
                            <m:t>𝑈</m:t>
                          </m:r>
                        </m:e>
                        <m:sub>
                          <m:r>
                            <a:rPr lang="es-ES" sz="1400" b="0" i="1" smtClean="0">
                              <a:solidFill>
                                <a:schemeClr val="tx1"/>
                              </a:solidFill>
                              <a:latin typeface="Cambria Math" panose="02040503050406030204" pitchFamily="18" charset="0"/>
                            </a:rPr>
                            <m:t>𝑚</m:t>
                          </m:r>
                        </m:sub>
                      </m:sSub>
                      <m:r>
                        <a:rPr lang="es-ES" sz="1400" b="0" i="1" smtClean="0">
                          <a:solidFill>
                            <a:schemeClr val="tx1"/>
                          </a:solidFill>
                          <a:latin typeface="Cambria Math" panose="02040503050406030204" pitchFamily="18" charset="0"/>
                          <a:ea typeface="Cambria Math" panose="02040503050406030204" pitchFamily="18" charset="0"/>
                        </a:rPr>
                        <m:t>=</m:t>
                      </m:r>
                      <m:f>
                        <m:fPr>
                          <m:ctrlPr>
                            <a:rPr lang="es-ES" sz="1400" b="0" i="1" smtClean="0">
                              <a:solidFill>
                                <a:schemeClr val="tx1"/>
                              </a:solidFill>
                              <a:latin typeface="Cambria Math" panose="02040503050406030204" pitchFamily="18" charset="0"/>
                              <a:ea typeface="Cambria Math" panose="02040503050406030204" pitchFamily="18" charset="0"/>
                            </a:rPr>
                          </m:ctrlPr>
                        </m:fPr>
                        <m:num>
                          <m:sSub>
                            <m:sSubPr>
                              <m:ctrlPr>
                                <a:rPr lang="es-ES" sz="1400" b="0" i="1" smtClean="0">
                                  <a:solidFill>
                                    <a:schemeClr val="tx1"/>
                                  </a:solidFill>
                                  <a:latin typeface="Cambria Math" panose="02040503050406030204" pitchFamily="18" charset="0"/>
                                  <a:ea typeface="Cambria Math" panose="02040503050406030204" pitchFamily="18" charset="0"/>
                                </a:rPr>
                              </m:ctrlPr>
                            </m:sSubPr>
                            <m:e>
                              <m:r>
                                <a:rPr lang="es-ES" sz="1400" b="0" i="1" smtClean="0">
                                  <a:solidFill>
                                    <a:schemeClr val="tx1"/>
                                  </a:solidFill>
                                  <a:latin typeface="Cambria Math" panose="02040503050406030204" pitchFamily="18" charset="0"/>
                                  <a:ea typeface="Cambria Math" panose="02040503050406030204" pitchFamily="18" charset="0"/>
                                </a:rPr>
                                <m:t>𝜇</m:t>
                              </m:r>
                            </m:e>
                            <m:sub>
                              <m:r>
                                <a:rPr lang="es-ES" sz="1400" b="0" i="1" smtClean="0">
                                  <a:solidFill>
                                    <a:schemeClr val="tx1"/>
                                  </a:solidFill>
                                  <a:latin typeface="Cambria Math" panose="02040503050406030204" pitchFamily="18" charset="0"/>
                                  <a:ea typeface="Cambria Math" panose="02040503050406030204" pitchFamily="18" charset="0"/>
                                </a:rPr>
                                <m:t>0</m:t>
                              </m:r>
                            </m:sub>
                          </m:sSub>
                        </m:num>
                        <m:den>
                          <m:r>
                            <a:rPr lang="es-ES" sz="1400" b="0" i="1" smtClean="0">
                              <a:solidFill>
                                <a:schemeClr val="tx1"/>
                              </a:solidFill>
                              <a:latin typeface="Cambria Math" panose="02040503050406030204" pitchFamily="18" charset="0"/>
                              <a:ea typeface="Cambria Math" panose="02040503050406030204" pitchFamily="18" charset="0"/>
                            </a:rPr>
                            <m:t>4</m:t>
                          </m:r>
                        </m:den>
                      </m:f>
                      <m:nary>
                        <m:naryPr>
                          <m:limLoc m:val="undOvr"/>
                          <m:ctrlPr>
                            <a:rPr lang="es-ES" sz="1400" i="1" smtClean="0">
                              <a:solidFill>
                                <a:schemeClr val="tx1"/>
                              </a:solidFill>
                              <a:latin typeface="Cambria Math" panose="02040503050406030204" pitchFamily="18" charset="0"/>
                            </a:rPr>
                          </m:ctrlPr>
                        </m:naryPr>
                        <m:sub>
                          <m:r>
                            <m:rPr>
                              <m:brk m:alnAt="24"/>
                            </m:rPr>
                            <a:rPr lang="es-ES" sz="1400" i="1">
                              <a:solidFill>
                                <a:schemeClr val="tx1"/>
                              </a:solidFill>
                              <a:latin typeface="Cambria Math" panose="02040503050406030204" pitchFamily="18" charset="0"/>
                            </a:rPr>
                            <m:t>𝑉</m:t>
                          </m:r>
                        </m:sub>
                        <m:sup/>
                        <m:e>
                          <m:sSup>
                            <m:sSupPr>
                              <m:ctrlPr>
                                <a:rPr lang="es-ES" sz="1400" i="1" smtClean="0">
                                  <a:solidFill>
                                    <a:schemeClr val="tx1"/>
                                  </a:solidFill>
                                  <a:latin typeface="Cambria Math" panose="02040503050406030204" pitchFamily="18" charset="0"/>
                                </a:rPr>
                              </m:ctrlPr>
                            </m:sSupPr>
                            <m:e>
                              <m:d>
                                <m:dPr>
                                  <m:begChr m:val="|"/>
                                  <m:endChr m:val="|"/>
                                  <m:ctrlPr>
                                    <a:rPr lang="es-ES" sz="1400" i="1" smtClean="0">
                                      <a:solidFill>
                                        <a:schemeClr val="tx1"/>
                                      </a:solidFill>
                                      <a:latin typeface="Cambria Math" panose="02040503050406030204" pitchFamily="18" charset="0"/>
                                    </a:rPr>
                                  </m:ctrlPr>
                                </m:dPr>
                                <m:e>
                                  <m:acc>
                                    <m:accPr>
                                      <m:chr m:val="⃗"/>
                                      <m:ctrlPr>
                                        <a:rPr lang="es-ES" sz="1400" i="1" smtClean="0">
                                          <a:solidFill>
                                            <a:schemeClr val="tx1"/>
                                          </a:solidFill>
                                          <a:latin typeface="Cambria Math" panose="02040503050406030204" pitchFamily="18" charset="0"/>
                                        </a:rPr>
                                      </m:ctrlPr>
                                    </m:accPr>
                                    <m:e>
                                      <m:r>
                                        <a:rPr lang="es-ES" sz="1400" b="0" i="1" smtClean="0">
                                          <a:solidFill>
                                            <a:schemeClr val="tx1"/>
                                          </a:solidFill>
                                          <a:latin typeface="Cambria Math" panose="02040503050406030204" pitchFamily="18" charset="0"/>
                                        </a:rPr>
                                        <m:t>𝐻</m:t>
                                      </m:r>
                                    </m:e>
                                  </m:acc>
                                </m:e>
                              </m:d>
                            </m:e>
                            <m:sup>
                              <m:r>
                                <a:rPr lang="es-ES" sz="1400" b="0" i="1" smtClean="0">
                                  <a:solidFill>
                                    <a:schemeClr val="tx1"/>
                                  </a:solidFill>
                                  <a:latin typeface="Cambria Math" panose="02040503050406030204" pitchFamily="18" charset="0"/>
                                </a:rPr>
                                <m:t>2</m:t>
                              </m:r>
                            </m:sup>
                          </m:sSup>
                          <m:r>
                            <a:rPr lang="es-ES" sz="1400" i="1">
                              <a:solidFill>
                                <a:schemeClr val="tx1"/>
                              </a:solidFill>
                              <a:latin typeface="Cambria Math" panose="02040503050406030204" pitchFamily="18" charset="0"/>
                            </a:rPr>
                            <m:t>𝑑𝑉</m:t>
                          </m:r>
                        </m:e>
                      </m:nary>
                    </m:oMath>
                  </m:oMathPara>
                </a14:m>
                <a:endParaRPr lang="es-ES" sz="1400" dirty="0"/>
              </a:p>
            </p:txBody>
          </p:sp>
        </mc:Choice>
        <mc:Fallback xmlns="">
          <p:sp>
            <p:nvSpPr>
              <p:cNvPr id="53" name="CuadroTexto 52">
                <a:extLst>
                  <a:ext uri="{FF2B5EF4-FFF2-40B4-BE49-F238E27FC236}">
                    <a16:creationId xmlns:a16="http://schemas.microsoft.com/office/drawing/2014/main" id="{64D27B97-573C-43F9-9B26-4D5C5D75F1E3}"/>
                  </a:ext>
                </a:extLst>
              </p:cNvPr>
              <p:cNvSpPr txBox="1">
                <a:spLocks noRot="1" noChangeAspect="1" noMove="1" noResize="1" noEditPoints="1" noAdjustHandles="1" noChangeArrowheads="1" noChangeShapeType="1" noTextEdit="1"/>
              </p:cNvSpPr>
              <p:nvPr/>
            </p:nvSpPr>
            <p:spPr>
              <a:xfrm>
                <a:off x="3061970" y="2951214"/>
                <a:ext cx="2689850" cy="760529"/>
              </a:xfrm>
              <a:prstGeom prst="rect">
                <a:avLst/>
              </a:prstGeom>
              <a:blipFill>
                <a:blip r:embed="rId10"/>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4" name="CuadroTexto 53">
                <a:extLst>
                  <a:ext uri="{FF2B5EF4-FFF2-40B4-BE49-F238E27FC236}">
                    <a16:creationId xmlns:a16="http://schemas.microsoft.com/office/drawing/2014/main" id="{56CF9994-9E81-4C1B-8F0E-2A3235782EE6}"/>
                  </a:ext>
                </a:extLst>
              </p:cNvPr>
              <p:cNvSpPr txBox="1"/>
              <p:nvPr/>
            </p:nvSpPr>
            <p:spPr>
              <a:xfrm>
                <a:off x="2373263" y="4661535"/>
                <a:ext cx="2689850" cy="33393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400" i="1" smtClean="0">
                              <a:solidFill>
                                <a:schemeClr val="tx1"/>
                              </a:solidFill>
                              <a:latin typeface="Cambria Math" panose="02040503050406030204" pitchFamily="18" charset="0"/>
                            </a:rPr>
                          </m:ctrlPr>
                        </m:sSubPr>
                        <m:e>
                          <m:acc>
                            <m:accPr>
                              <m:chr m:val="⃗"/>
                              <m:ctrlPr>
                                <a:rPr lang="es-ES" sz="1400" i="1">
                                  <a:solidFill>
                                    <a:schemeClr val="tx1"/>
                                  </a:solidFill>
                                  <a:latin typeface="Cambria Math" panose="02040503050406030204" pitchFamily="18" charset="0"/>
                                </a:rPr>
                              </m:ctrlPr>
                            </m:accPr>
                            <m:e>
                              <m:r>
                                <a:rPr lang="es-ES" sz="1400" i="1">
                                  <a:solidFill>
                                    <a:schemeClr val="tx1"/>
                                  </a:solidFill>
                                  <a:latin typeface="Cambria Math" panose="02040503050406030204" pitchFamily="18" charset="0"/>
                                </a:rPr>
                                <m:t>𝐸</m:t>
                              </m:r>
                            </m:e>
                          </m:acc>
                        </m:e>
                        <m:sub>
                          <m:r>
                            <a:rPr lang="es-ES" sz="1400" b="0" i="1" smtClean="0">
                              <a:solidFill>
                                <a:schemeClr val="tx1"/>
                              </a:solidFill>
                              <a:latin typeface="Cambria Math" panose="02040503050406030204" pitchFamily="18" charset="0"/>
                            </a:rPr>
                            <m:t>𝐵𝐼𝑅</m:t>
                          </m:r>
                          <m:r>
                            <a:rPr lang="es-ES" sz="1400" b="0" i="1" smtClean="0">
                              <a:solidFill>
                                <a:schemeClr val="tx1"/>
                              </a:solidFill>
                              <a:latin typeface="Cambria Math" panose="02040503050406030204" pitchFamily="18" charset="0"/>
                            </a:rPr>
                            <m:t>−</m:t>
                          </m:r>
                          <m:r>
                            <a:rPr lang="es-ES" sz="1400" b="0" i="1" smtClean="0">
                              <a:solidFill>
                                <a:schemeClr val="tx1"/>
                              </a:solidFill>
                              <a:latin typeface="Cambria Math" panose="02040503050406030204" pitchFamily="18" charset="0"/>
                            </a:rPr>
                            <m:t>𝑀𝐸</m:t>
                          </m:r>
                        </m:sub>
                      </m:sSub>
                      <m:r>
                        <a:rPr lang="es-ES" sz="1400" b="0" i="1" smtClean="0">
                          <a:solidFill>
                            <a:schemeClr val="tx1"/>
                          </a:solidFill>
                          <a:latin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𝛼</m:t>
                      </m:r>
                      <m:sSub>
                        <m:sSubPr>
                          <m:ctrlPr>
                            <a:rPr lang="es-ES" sz="1400" i="1">
                              <a:solidFill>
                                <a:schemeClr val="tx1"/>
                              </a:solidFill>
                              <a:latin typeface="Cambria Math" panose="02040503050406030204" pitchFamily="18" charset="0"/>
                            </a:rPr>
                          </m:ctrlPr>
                        </m:sSubPr>
                        <m:e>
                          <m:acc>
                            <m:accPr>
                              <m:chr m:val="⃗"/>
                              <m:ctrlPr>
                                <a:rPr lang="es-ES" sz="1400" i="1">
                                  <a:solidFill>
                                    <a:schemeClr val="tx1"/>
                                  </a:solidFill>
                                  <a:latin typeface="Cambria Math" panose="02040503050406030204" pitchFamily="18" charset="0"/>
                                </a:rPr>
                              </m:ctrlPr>
                            </m:accPr>
                            <m:e>
                              <m:r>
                                <a:rPr lang="es-ES" sz="1400" i="1">
                                  <a:solidFill>
                                    <a:schemeClr val="tx1"/>
                                  </a:solidFill>
                                  <a:latin typeface="Cambria Math" panose="02040503050406030204" pitchFamily="18" charset="0"/>
                                </a:rPr>
                                <m:t>𝐸</m:t>
                              </m:r>
                            </m:e>
                          </m:acc>
                        </m:e>
                        <m:sub>
                          <m:r>
                            <a:rPr lang="es-ES" sz="1400" b="0" i="1" smtClean="0">
                              <a:solidFill>
                                <a:schemeClr val="tx1"/>
                              </a:solidFill>
                              <a:latin typeface="Cambria Math" panose="02040503050406030204" pitchFamily="18" charset="0"/>
                            </a:rPr>
                            <m:t>𝐶𝑆𝑇</m:t>
                          </m:r>
                        </m:sub>
                      </m:sSub>
                    </m:oMath>
                  </m:oMathPara>
                </a14:m>
                <a:endParaRPr lang="es-ES" sz="1400" dirty="0"/>
              </a:p>
            </p:txBody>
          </p:sp>
        </mc:Choice>
        <mc:Fallback xmlns="">
          <p:sp>
            <p:nvSpPr>
              <p:cNvPr id="54" name="CuadroTexto 53">
                <a:extLst>
                  <a:ext uri="{FF2B5EF4-FFF2-40B4-BE49-F238E27FC236}">
                    <a16:creationId xmlns:a16="http://schemas.microsoft.com/office/drawing/2014/main" id="{56CF9994-9E81-4C1B-8F0E-2A3235782EE6}"/>
                  </a:ext>
                </a:extLst>
              </p:cNvPr>
              <p:cNvSpPr txBox="1">
                <a:spLocks noRot="1" noChangeAspect="1" noMove="1" noResize="1" noEditPoints="1" noAdjustHandles="1" noChangeArrowheads="1" noChangeShapeType="1" noTextEdit="1"/>
              </p:cNvSpPr>
              <p:nvPr/>
            </p:nvSpPr>
            <p:spPr>
              <a:xfrm>
                <a:off x="2373263" y="4661535"/>
                <a:ext cx="2689850" cy="333938"/>
              </a:xfrm>
              <a:prstGeom prst="rect">
                <a:avLst/>
              </a:prstGeom>
              <a:blipFill>
                <a:blip r:embed="rId11"/>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5" name="CuadroTexto 54">
                <a:extLst>
                  <a:ext uri="{FF2B5EF4-FFF2-40B4-BE49-F238E27FC236}">
                    <a16:creationId xmlns:a16="http://schemas.microsoft.com/office/drawing/2014/main" id="{0A809571-04C8-476C-9A90-32D3AC037260}"/>
                  </a:ext>
                </a:extLst>
              </p:cNvPr>
              <p:cNvSpPr txBox="1"/>
              <p:nvPr/>
            </p:nvSpPr>
            <p:spPr>
              <a:xfrm>
                <a:off x="4968575" y="4673150"/>
                <a:ext cx="2689850" cy="33393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400" i="1" smtClean="0">
                              <a:solidFill>
                                <a:schemeClr val="tx1"/>
                              </a:solidFill>
                              <a:latin typeface="Cambria Math" panose="02040503050406030204" pitchFamily="18" charset="0"/>
                            </a:rPr>
                          </m:ctrlPr>
                        </m:sSubPr>
                        <m:e>
                          <m:acc>
                            <m:accPr>
                              <m:chr m:val="⃗"/>
                              <m:ctrlPr>
                                <a:rPr lang="es-ES" sz="1400" i="1">
                                  <a:solidFill>
                                    <a:schemeClr val="tx1"/>
                                  </a:solidFill>
                                  <a:latin typeface="Cambria Math" panose="02040503050406030204" pitchFamily="18" charset="0"/>
                                </a:rPr>
                              </m:ctrlPr>
                            </m:accPr>
                            <m:e>
                              <m:r>
                                <a:rPr lang="es-ES" sz="1400" b="0" i="1" smtClean="0">
                                  <a:solidFill>
                                    <a:schemeClr val="tx1"/>
                                  </a:solidFill>
                                  <a:latin typeface="Cambria Math" panose="02040503050406030204" pitchFamily="18" charset="0"/>
                                </a:rPr>
                                <m:t>𝐻</m:t>
                              </m:r>
                            </m:e>
                          </m:acc>
                        </m:e>
                        <m:sub>
                          <m:r>
                            <a:rPr lang="es-ES" sz="1400" b="0" i="1" smtClean="0">
                              <a:solidFill>
                                <a:schemeClr val="tx1"/>
                              </a:solidFill>
                              <a:latin typeface="Cambria Math" panose="02040503050406030204" pitchFamily="18" charset="0"/>
                            </a:rPr>
                            <m:t>𝐵𝐼𝑅</m:t>
                          </m:r>
                          <m:r>
                            <a:rPr lang="es-ES" sz="1400" b="0" i="1" smtClean="0">
                              <a:solidFill>
                                <a:schemeClr val="tx1"/>
                              </a:solidFill>
                              <a:latin typeface="Cambria Math" panose="02040503050406030204" pitchFamily="18" charset="0"/>
                            </a:rPr>
                            <m:t>−</m:t>
                          </m:r>
                          <m:r>
                            <a:rPr lang="es-ES" sz="1400" b="0" i="1" smtClean="0">
                              <a:solidFill>
                                <a:schemeClr val="tx1"/>
                              </a:solidFill>
                              <a:latin typeface="Cambria Math" panose="02040503050406030204" pitchFamily="18" charset="0"/>
                            </a:rPr>
                            <m:t>𝑀𝐸</m:t>
                          </m:r>
                        </m:sub>
                      </m:sSub>
                      <m:r>
                        <a:rPr lang="es-ES" sz="1400" b="0" i="1" smtClean="0">
                          <a:solidFill>
                            <a:schemeClr val="tx1"/>
                          </a:solidFill>
                          <a:latin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𝛽</m:t>
                      </m:r>
                      <m:sSub>
                        <m:sSubPr>
                          <m:ctrlPr>
                            <a:rPr lang="es-ES" sz="1400" i="1">
                              <a:solidFill>
                                <a:schemeClr val="tx1"/>
                              </a:solidFill>
                              <a:latin typeface="Cambria Math" panose="02040503050406030204" pitchFamily="18" charset="0"/>
                            </a:rPr>
                          </m:ctrlPr>
                        </m:sSubPr>
                        <m:e>
                          <m:acc>
                            <m:accPr>
                              <m:chr m:val="⃗"/>
                              <m:ctrlPr>
                                <a:rPr lang="es-ES" sz="1400" i="1">
                                  <a:solidFill>
                                    <a:schemeClr val="tx1"/>
                                  </a:solidFill>
                                  <a:latin typeface="Cambria Math" panose="02040503050406030204" pitchFamily="18" charset="0"/>
                                </a:rPr>
                              </m:ctrlPr>
                            </m:accPr>
                            <m:e>
                              <m:r>
                                <a:rPr lang="es-ES" sz="1400" b="0" i="1" smtClean="0">
                                  <a:solidFill>
                                    <a:schemeClr val="tx1"/>
                                  </a:solidFill>
                                  <a:latin typeface="Cambria Math" panose="02040503050406030204" pitchFamily="18" charset="0"/>
                                </a:rPr>
                                <m:t>𝐻</m:t>
                              </m:r>
                            </m:e>
                          </m:acc>
                        </m:e>
                        <m:sub>
                          <m:r>
                            <a:rPr lang="es-ES" sz="1400" b="0" i="1" smtClean="0">
                              <a:solidFill>
                                <a:schemeClr val="tx1"/>
                              </a:solidFill>
                              <a:latin typeface="Cambria Math" panose="02040503050406030204" pitchFamily="18" charset="0"/>
                            </a:rPr>
                            <m:t>𝐶𝑆𝑇</m:t>
                          </m:r>
                        </m:sub>
                      </m:sSub>
                    </m:oMath>
                  </m:oMathPara>
                </a14:m>
                <a:endParaRPr lang="es-ES" sz="1400" dirty="0"/>
              </a:p>
            </p:txBody>
          </p:sp>
        </mc:Choice>
        <mc:Fallback xmlns="">
          <p:sp>
            <p:nvSpPr>
              <p:cNvPr id="55" name="CuadroTexto 54">
                <a:extLst>
                  <a:ext uri="{FF2B5EF4-FFF2-40B4-BE49-F238E27FC236}">
                    <a16:creationId xmlns:a16="http://schemas.microsoft.com/office/drawing/2014/main" id="{0A809571-04C8-476C-9A90-32D3AC037260}"/>
                  </a:ext>
                </a:extLst>
              </p:cNvPr>
              <p:cNvSpPr txBox="1">
                <a:spLocks noRot="1" noChangeAspect="1" noMove="1" noResize="1" noEditPoints="1" noAdjustHandles="1" noChangeArrowheads="1" noChangeShapeType="1" noTextEdit="1"/>
              </p:cNvSpPr>
              <p:nvPr/>
            </p:nvSpPr>
            <p:spPr>
              <a:xfrm>
                <a:off x="4968575" y="4673150"/>
                <a:ext cx="2689850" cy="333938"/>
              </a:xfrm>
              <a:prstGeom prst="rect">
                <a:avLst/>
              </a:prstGeom>
              <a:blipFill>
                <a:blip r:embed="rId12"/>
                <a:stretch>
                  <a:fillRect b="-1111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6" name="CuadroTexto 55">
                <a:extLst>
                  <a:ext uri="{FF2B5EF4-FFF2-40B4-BE49-F238E27FC236}">
                    <a16:creationId xmlns:a16="http://schemas.microsoft.com/office/drawing/2014/main" id="{5A93B1D6-3B99-4383-BE84-1B42A6CD6EF7}"/>
                  </a:ext>
                </a:extLst>
              </p:cNvPr>
              <p:cNvSpPr txBox="1"/>
              <p:nvPr/>
            </p:nvSpPr>
            <p:spPr>
              <a:xfrm>
                <a:off x="503808" y="5233233"/>
                <a:ext cx="2689850" cy="76052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s-ES" sz="1400" i="1" smtClean="0">
                              <a:solidFill>
                                <a:schemeClr val="tx1"/>
                              </a:solidFill>
                              <a:latin typeface="Cambria Math" panose="02040503050406030204" pitchFamily="18" charset="0"/>
                              <a:ea typeface="Cambria Math" panose="02040503050406030204" pitchFamily="18" charset="0"/>
                            </a:rPr>
                          </m:ctrlPr>
                        </m:fPr>
                        <m:num>
                          <m:r>
                            <a:rPr lang="es-ES" sz="1400" b="0" i="1" smtClean="0">
                              <a:solidFill>
                                <a:schemeClr val="tx1"/>
                              </a:solidFill>
                              <a:latin typeface="Cambria Math" panose="02040503050406030204" pitchFamily="18" charset="0"/>
                              <a:ea typeface="Cambria Math" panose="02040503050406030204" pitchFamily="18" charset="0"/>
                            </a:rPr>
                            <m:t>1</m:t>
                          </m:r>
                        </m:num>
                        <m:den>
                          <m:r>
                            <a:rPr lang="es-ES" sz="1400" b="0" i="1" smtClean="0">
                              <a:solidFill>
                                <a:schemeClr val="tx1"/>
                              </a:solidFill>
                              <a:latin typeface="Cambria Math" panose="02040503050406030204" pitchFamily="18" charset="0"/>
                              <a:ea typeface="Cambria Math" panose="02040503050406030204" pitchFamily="18" charset="0"/>
                            </a:rPr>
                            <m:t>2</m:t>
                          </m:r>
                        </m:den>
                      </m:f>
                      <m:r>
                        <a:rPr lang="es-ES" sz="1400" b="0" i="1" smtClean="0">
                          <a:solidFill>
                            <a:schemeClr val="tx1"/>
                          </a:solidFill>
                          <a:latin typeface="Cambria Math" panose="02040503050406030204" pitchFamily="18" charset="0"/>
                          <a:ea typeface="Cambria Math" panose="02040503050406030204" pitchFamily="18" charset="0"/>
                        </a:rPr>
                        <m:t>=</m:t>
                      </m:r>
                      <m:f>
                        <m:fPr>
                          <m:ctrlPr>
                            <a:rPr lang="es-ES" sz="1400" b="0" i="1" smtClean="0">
                              <a:solidFill>
                                <a:schemeClr val="tx1"/>
                              </a:solidFill>
                              <a:latin typeface="Cambria Math" panose="02040503050406030204" pitchFamily="18" charset="0"/>
                              <a:ea typeface="Cambria Math" panose="02040503050406030204" pitchFamily="18" charset="0"/>
                            </a:rPr>
                          </m:ctrlPr>
                        </m:fPr>
                        <m:num>
                          <m:sSub>
                            <m:sSubPr>
                              <m:ctrlPr>
                                <a:rPr lang="es-ES" sz="1400" b="0" i="1" smtClean="0">
                                  <a:solidFill>
                                    <a:schemeClr val="tx1"/>
                                  </a:solidFill>
                                  <a:latin typeface="Cambria Math" panose="02040503050406030204" pitchFamily="18" charset="0"/>
                                  <a:ea typeface="Cambria Math" panose="02040503050406030204" pitchFamily="18" charset="0"/>
                                </a:rPr>
                              </m:ctrlPr>
                            </m:sSubPr>
                            <m:e>
                              <m:r>
                                <a:rPr lang="es-ES" sz="1400" b="0" i="1" smtClean="0">
                                  <a:solidFill>
                                    <a:schemeClr val="tx1"/>
                                  </a:solidFill>
                                  <a:latin typeface="Cambria Math" panose="02040503050406030204" pitchFamily="18" charset="0"/>
                                  <a:ea typeface="Cambria Math" panose="02040503050406030204" pitchFamily="18" charset="0"/>
                                </a:rPr>
                                <m:t>𝜀</m:t>
                              </m:r>
                            </m:e>
                            <m:sub>
                              <m:r>
                                <a:rPr lang="es-ES" sz="1400" b="0" i="1" smtClean="0">
                                  <a:solidFill>
                                    <a:schemeClr val="tx1"/>
                                  </a:solidFill>
                                  <a:latin typeface="Cambria Math" panose="02040503050406030204" pitchFamily="18" charset="0"/>
                                  <a:ea typeface="Cambria Math" panose="02040503050406030204" pitchFamily="18" charset="0"/>
                                </a:rPr>
                                <m:t>0</m:t>
                              </m:r>
                            </m:sub>
                          </m:sSub>
                        </m:num>
                        <m:den>
                          <m:r>
                            <a:rPr lang="es-ES" sz="1400" b="0" i="1" smtClean="0">
                              <a:solidFill>
                                <a:schemeClr val="tx1"/>
                              </a:solidFill>
                              <a:latin typeface="Cambria Math" panose="02040503050406030204" pitchFamily="18" charset="0"/>
                              <a:ea typeface="Cambria Math" panose="02040503050406030204" pitchFamily="18" charset="0"/>
                            </a:rPr>
                            <m:t>4</m:t>
                          </m:r>
                        </m:den>
                      </m:f>
                      <m:nary>
                        <m:naryPr>
                          <m:limLoc m:val="undOvr"/>
                          <m:ctrlPr>
                            <a:rPr lang="es-ES" sz="1400" i="1" smtClean="0">
                              <a:solidFill>
                                <a:schemeClr val="tx1"/>
                              </a:solidFill>
                              <a:latin typeface="Cambria Math" panose="02040503050406030204" pitchFamily="18" charset="0"/>
                            </a:rPr>
                          </m:ctrlPr>
                        </m:naryPr>
                        <m:sub>
                          <m:r>
                            <m:rPr>
                              <m:brk m:alnAt="24"/>
                            </m:rPr>
                            <a:rPr lang="es-ES" sz="1400" i="1">
                              <a:solidFill>
                                <a:schemeClr val="tx1"/>
                              </a:solidFill>
                              <a:latin typeface="Cambria Math" panose="02040503050406030204" pitchFamily="18" charset="0"/>
                            </a:rPr>
                            <m:t>𝑉</m:t>
                          </m:r>
                        </m:sub>
                        <m:sup/>
                        <m:e>
                          <m:sSup>
                            <m:sSupPr>
                              <m:ctrlPr>
                                <a:rPr lang="es-ES" sz="1400" i="1" smtClean="0">
                                  <a:solidFill>
                                    <a:schemeClr val="tx1"/>
                                  </a:solidFill>
                                  <a:latin typeface="Cambria Math" panose="02040503050406030204" pitchFamily="18" charset="0"/>
                                </a:rPr>
                              </m:ctrlPr>
                            </m:sSupPr>
                            <m:e>
                              <m:d>
                                <m:dPr>
                                  <m:begChr m:val="|"/>
                                  <m:endChr m:val="|"/>
                                  <m:ctrlPr>
                                    <a:rPr lang="es-ES" sz="1400" i="1" smtClean="0">
                                      <a:solidFill>
                                        <a:schemeClr val="tx1"/>
                                      </a:solidFill>
                                      <a:latin typeface="Cambria Math" panose="02040503050406030204" pitchFamily="18" charset="0"/>
                                    </a:rPr>
                                  </m:ctrlPr>
                                </m:dPr>
                                <m:e>
                                  <m:sSub>
                                    <m:sSubPr>
                                      <m:ctrlPr>
                                        <a:rPr lang="es-ES" sz="1400" i="1">
                                          <a:solidFill>
                                            <a:schemeClr val="tx1"/>
                                          </a:solidFill>
                                          <a:latin typeface="Cambria Math" panose="02040503050406030204" pitchFamily="18" charset="0"/>
                                        </a:rPr>
                                      </m:ctrlPr>
                                    </m:sSubPr>
                                    <m:e>
                                      <m:acc>
                                        <m:accPr>
                                          <m:chr m:val="⃗"/>
                                          <m:ctrlPr>
                                            <a:rPr lang="es-ES" sz="1400" i="1">
                                              <a:solidFill>
                                                <a:schemeClr val="tx1"/>
                                              </a:solidFill>
                                              <a:latin typeface="Cambria Math" panose="02040503050406030204" pitchFamily="18" charset="0"/>
                                            </a:rPr>
                                          </m:ctrlPr>
                                        </m:accPr>
                                        <m:e>
                                          <m:r>
                                            <a:rPr lang="es-ES" sz="1400" i="1">
                                              <a:solidFill>
                                                <a:schemeClr val="tx1"/>
                                              </a:solidFill>
                                              <a:latin typeface="Cambria Math" panose="02040503050406030204" pitchFamily="18" charset="0"/>
                                            </a:rPr>
                                            <m:t>𝐸</m:t>
                                          </m:r>
                                        </m:e>
                                      </m:acc>
                                    </m:e>
                                    <m:sub>
                                      <m:r>
                                        <a:rPr lang="es-ES" sz="1400" i="1">
                                          <a:solidFill>
                                            <a:schemeClr val="tx1"/>
                                          </a:solidFill>
                                          <a:latin typeface="Cambria Math" panose="02040503050406030204" pitchFamily="18" charset="0"/>
                                        </a:rPr>
                                        <m:t>𝐶𝑆𝑇</m:t>
                                      </m:r>
                                    </m:sub>
                                  </m:sSub>
                                </m:e>
                              </m:d>
                            </m:e>
                            <m:sup>
                              <m:r>
                                <a:rPr lang="es-ES" sz="1400" b="0" i="1" smtClean="0">
                                  <a:solidFill>
                                    <a:schemeClr val="tx1"/>
                                  </a:solidFill>
                                  <a:latin typeface="Cambria Math" panose="02040503050406030204" pitchFamily="18" charset="0"/>
                                </a:rPr>
                                <m:t>2</m:t>
                              </m:r>
                            </m:sup>
                          </m:sSup>
                          <m:r>
                            <a:rPr lang="es-ES" sz="1400" i="1">
                              <a:solidFill>
                                <a:schemeClr val="tx1"/>
                              </a:solidFill>
                              <a:latin typeface="Cambria Math" panose="02040503050406030204" pitchFamily="18" charset="0"/>
                            </a:rPr>
                            <m:t>𝑑𝑉</m:t>
                          </m:r>
                        </m:e>
                      </m:nary>
                    </m:oMath>
                  </m:oMathPara>
                </a14:m>
                <a:endParaRPr lang="es-ES" sz="1400" dirty="0"/>
              </a:p>
            </p:txBody>
          </p:sp>
        </mc:Choice>
        <mc:Fallback xmlns="">
          <p:sp>
            <p:nvSpPr>
              <p:cNvPr id="56" name="CuadroTexto 55">
                <a:extLst>
                  <a:ext uri="{FF2B5EF4-FFF2-40B4-BE49-F238E27FC236}">
                    <a16:creationId xmlns:a16="http://schemas.microsoft.com/office/drawing/2014/main" id="{5A93B1D6-3B99-4383-BE84-1B42A6CD6EF7}"/>
                  </a:ext>
                </a:extLst>
              </p:cNvPr>
              <p:cNvSpPr txBox="1">
                <a:spLocks noRot="1" noChangeAspect="1" noMove="1" noResize="1" noEditPoints="1" noAdjustHandles="1" noChangeArrowheads="1" noChangeShapeType="1" noTextEdit="1"/>
              </p:cNvSpPr>
              <p:nvPr/>
            </p:nvSpPr>
            <p:spPr>
              <a:xfrm>
                <a:off x="503808" y="5233233"/>
                <a:ext cx="2689850" cy="760529"/>
              </a:xfrm>
              <a:prstGeom prst="rect">
                <a:avLst/>
              </a:prstGeom>
              <a:blipFill>
                <a:blip r:embed="rId1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7" name="CuadroTexto 56">
                <a:extLst>
                  <a:ext uri="{FF2B5EF4-FFF2-40B4-BE49-F238E27FC236}">
                    <a16:creationId xmlns:a16="http://schemas.microsoft.com/office/drawing/2014/main" id="{7E4B3A83-85E9-4F96-A156-9634EBF5EC6C}"/>
                  </a:ext>
                </a:extLst>
              </p:cNvPr>
              <p:cNvSpPr txBox="1"/>
              <p:nvPr/>
            </p:nvSpPr>
            <p:spPr>
              <a:xfrm>
                <a:off x="3074964" y="5263904"/>
                <a:ext cx="3875578" cy="76052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s-ES" sz="1400" i="1" smtClean="0">
                              <a:solidFill>
                                <a:schemeClr val="tx1"/>
                              </a:solidFill>
                              <a:latin typeface="Cambria Math" panose="02040503050406030204" pitchFamily="18" charset="0"/>
                              <a:ea typeface="Cambria Math" panose="02040503050406030204" pitchFamily="18" charset="0"/>
                            </a:rPr>
                          </m:ctrlPr>
                        </m:fPr>
                        <m:num>
                          <m:r>
                            <a:rPr lang="es-ES" sz="1400" b="0" i="1" smtClean="0">
                              <a:solidFill>
                                <a:schemeClr val="tx1"/>
                              </a:solidFill>
                              <a:latin typeface="Cambria Math" panose="02040503050406030204" pitchFamily="18" charset="0"/>
                              <a:ea typeface="Cambria Math" panose="02040503050406030204" pitchFamily="18" charset="0"/>
                            </a:rPr>
                            <m:t>2</m:t>
                          </m:r>
                        </m:num>
                        <m:den>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𝜀</m:t>
                              </m:r>
                            </m:e>
                            <m:sub>
                              <m:r>
                                <a:rPr lang="es-ES" sz="1400" i="1">
                                  <a:solidFill>
                                    <a:schemeClr val="tx1"/>
                                  </a:solidFill>
                                  <a:latin typeface="Cambria Math" panose="02040503050406030204" pitchFamily="18" charset="0"/>
                                  <a:ea typeface="Cambria Math" panose="02040503050406030204" pitchFamily="18" charset="0"/>
                                </a:rPr>
                                <m:t>0</m:t>
                              </m:r>
                            </m:sub>
                          </m:sSub>
                        </m:den>
                      </m:f>
                      <m:r>
                        <a:rPr lang="es-ES" sz="1400" b="0" i="1" smtClean="0">
                          <a:solidFill>
                            <a:schemeClr val="tx1"/>
                          </a:solidFill>
                          <a:latin typeface="Cambria Math" panose="02040503050406030204" pitchFamily="18" charset="0"/>
                          <a:ea typeface="Cambria Math" panose="02040503050406030204" pitchFamily="18" charset="0"/>
                        </a:rPr>
                        <m:t>=</m:t>
                      </m:r>
                      <m:nary>
                        <m:naryPr>
                          <m:limLoc m:val="undOvr"/>
                          <m:ctrlPr>
                            <a:rPr lang="es-ES" sz="1400" i="1" smtClean="0">
                              <a:solidFill>
                                <a:schemeClr val="tx1"/>
                              </a:solidFill>
                              <a:latin typeface="Cambria Math" panose="02040503050406030204" pitchFamily="18" charset="0"/>
                            </a:rPr>
                          </m:ctrlPr>
                        </m:naryPr>
                        <m:sub>
                          <m:r>
                            <m:rPr>
                              <m:brk m:alnAt="24"/>
                            </m:rPr>
                            <a:rPr lang="es-ES" sz="1400" i="1">
                              <a:solidFill>
                                <a:schemeClr val="tx1"/>
                              </a:solidFill>
                              <a:latin typeface="Cambria Math" panose="02040503050406030204" pitchFamily="18" charset="0"/>
                            </a:rPr>
                            <m:t>𝑉</m:t>
                          </m:r>
                        </m:sub>
                        <m:sup/>
                        <m:e>
                          <m:sSup>
                            <m:sSupPr>
                              <m:ctrlPr>
                                <a:rPr lang="es-ES" sz="1400" i="1" smtClean="0">
                                  <a:solidFill>
                                    <a:schemeClr val="tx1"/>
                                  </a:solidFill>
                                  <a:latin typeface="Cambria Math" panose="02040503050406030204" pitchFamily="18" charset="0"/>
                                </a:rPr>
                              </m:ctrlPr>
                            </m:sSupPr>
                            <m:e>
                              <m:d>
                                <m:dPr>
                                  <m:begChr m:val="|"/>
                                  <m:endChr m:val="|"/>
                                  <m:ctrlPr>
                                    <a:rPr lang="es-ES" sz="1400" i="1" smtClean="0">
                                      <a:solidFill>
                                        <a:schemeClr val="tx1"/>
                                      </a:solidFill>
                                      <a:latin typeface="Cambria Math" panose="02040503050406030204" pitchFamily="18" charset="0"/>
                                    </a:rPr>
                                  </m:ctrlPr>
                                </m:dPr>
                                <m:e>
                                  <m:sSub>
                                    <m:sSubPr>
                                      <m:ctrlPr>
                                        <a:rPr lang="es-ES" sz="1400" i="1">
                                          <a:solidFill>
                                            <a:schemeClr val="tx1"/>
                                          </a:solidFill>
                                          <a:latin typeface="Cambria Math" panose="02040503050406030204" pitchFamily="18" charset="0"/>
                                        </a:rPr>
                                      </m:ctrlPr>
                                    </m:sSubPr>
                                    <m:e>
                                      <m:acc>
                                        <m:accPr>
                                          <m:chr m:val="⃗"/>
                                          <m:ctrlPr>
                                            <a:rPr lang="es-ES" sz="1400" i="1">
                                              <a:solidFill>
                                                <a:schemeClr val="tx1"/>
                                              </a:solidFill>
                                              <a:latin typeface="Cambria Math" panose="02040503050406030204" pitchFamily="18" charset="0"/>
                                            </a:rPr>
                                          </m:ctrlPr>
                                        </m:accPr>
                                        <m:e>
                                          <m:r>
                                            <a:rPr lang="es-ES" sz="1400" i="1">
                                              <a:solidFill>
                                                <a:schemeClr val="tx1"/>
                                              </a:solidFill>
                                              <a:latin typeface="Cambria Math" panose="02040503050406030204" pitchFamily="18" charset="0"/>
                                            </a:rPr>
                                            <m:t>𝐸</m:t>
                                          </m:r>
                                        </m:e>
                                      </m:acc>
                                    </m:e>
                                    <m:sub>
                                      <m:r>
                                        <a:rPr lang="es-ES" sz="1400" i="1">
                                          <a:solidFill>
                                            <a:schemeClr val="tx1"/>
                                          </a:solidFill>
                                          <a:latin typeface="Cambria Math" panose="02040503050406030204" pitchFamily="18" charset="0"/>
                                        </a:rPr>
                                        <m:t>𝐶𝑆𝑇</m:t>
                                      </m:r>
                                    </m:sub>
                                  </m:sSub>
                                </m:e>
                              </m:d>
                            </m:e>
                            <m:sup>
                              <m:r>
                                <a:rPr lang="es-ES" sz="1400" b="0" i="1" smtClean="0">
                                  <a:solidFill>
                                    <a:schemeClr val="tx1"/>
                                  </a:solidFill>
                                  <a:latin typeface="Cambria Math" panose="02040503050406030204" pitchFamily="18" charset="0"/>
                                </a:rPr>
                                <m:t>2</m:t>
                              </m:r>
                            </m:sup>
                          </m:sSup>
                          <m:r>
                            <a:rPr lang="es-ES" sz="1400" i="1">
                              <a:solidFill>
                                <a:schemeClr val="tx1"/>
                              </a:solidFill>
                              <a:latin typeface="Cambria Math" panose="02040503050406030204" pitchFamily="18" charset="0"/>
                            </a:rPr>
                            <m:t>𝑑𝑉</m:t>
                          </m:r>
                          <m:r>
                            <a:rPr lang="es-ES" sz="1400" b="0" i="1" smtClean="0">
                              <a:solidFill>
                                <a:schemeClr val="tx1"/>
                              </a:solidFill>
                              <a:latin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b="0" i="1" smtClean="0">
                                  <a:solidFill>
                                    <a:schemeClr val="tx1"/>
                                  </a:solidFill>
                                  <a:latin typeface="Cambria Math" panose="02040503050406030204" pitchFamily="18" charset="0"/>
                                  <a:ea typeface="Cambria Math" panose="02040503050406030204" pitchFamily="18" charset="0"/>
                                </a:rPr>
                                <m:t>1</m:t>
                              </m:r>
                            </m:num>
                            <m:den>
                              <m:sSup>
                                <m:sSupPr>
                                  <m:ctrlPr>
                                    <a:rPr lang="es-ES" sz="1400" i="1" smtClean="0">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𝛼</m:t>
                                  </m:r>
                                </m:e>
                                <m:sup>
                                  <m:r>
                                    <a:rPr lang="es-ES" sz="1400" b="0" i="1" smtClean="0">
                                      <a:solidFill>
                                        <a:schemeClr val="tx1"/>
                                      </a:solidFill>
                                      <a:latin typeface="Cambria Math" panose="02040503050406030204" pitchFamily="18" charset="0"/>
                                      <a:ea typeface="Cambria Math" panose="02040503050406030204" pitchFamily="18" charset="0"/>
                                    </a:rPr>
                                    <m:t>2</m:t>
                                  </m:r>
                                </m:sup>
                              </m:sSup>
                            </m:den>
                          </m:f>
                          <m:nary>
                            <m:naryPr>
                              <m:limLoc m:val="undOvr"/>
                              <m:ctrlPr>
                                <a:rPr lang="es-ES" sz="1400" i="1">
                                  <a:solidFill>
                                    <a:schemeClr val="tx1"/>
                                  </a:solidFill>
                                  <a:latin typeface="Cambria Math" panose="02040503050406030204" pitchFamily="18" charset="0"/>
                                </a:rPr>
                              </m:ctrlPr>
                            </m:naryPr>
                            <m:sub>
                              <m:r>
                                <m:rPr>
                                  <m:brk m:alnAt="24"/>
                                </m:rPr>
                                <a:rPr lang="es-ES" sz="1400" i="1">
                                  <a:solidFill>
                                    <a:schemeClr val="tx1"/>
                                  </a:solidFill>
                                  <a:latin typeface="Cambria Math" panose="02040503050406030204" pitchFamily="18" charset="0"/>
                                </a:rPr>
                                <m:t>𝑉</m:t>
                              </m:r>
                            </m:sub>
                            <m:sup/>
                            <m:e>
                              <m:sSup>
                                <m:sSupPr>
                                  <m:ctrlPr>
                                    <a:rPr lang="es-ES" sz="1400" i="1">
                                      <a:solidFill>
                                        <a:schemeClr val="tx1"/>
                                      </a:solidFill>
                                      <a:latin typeface="Cambria Math" panose="02040503050406030204" pitchFamily="18" charset="0"/>
                                    </a:rPr>
                                  </m:ctrlPr>
                                </m:sSupPr>
                                <m:e>
                                  <m:d>
                                    <m:dPr>
                                      <m:begChr m:val="|"/>
                                      <m:endChr m:val="|"/>
                                      <m:ctrlPr>
                                        <a:rPr lang="es-ES" sz="1400" i="1">
                                          <a:solidFill>
                                            <a:schemeClr val="tx1"/>
                                          </a:solidFill>
                                          <a:latin typeface="Cambria Math" panose="02040503050406030204" pitchFamily="18" charset="0"/>
                                        </a:rPr>
                                      </m:ctrlPr>
                                    </m:dPr>
                                    <m:e>
                                      <m:sSub>
                                        <m:sSubPr>
                                          <m:ctrlPr>
                                            <a:rPr lang="es-ES" sz="1400" i="1">
                                              <a:solidFill>
                                                <a:schemeClr val="tx1"/>
                                              </a:solidFill>
                                              <a:latin typeface="Cambria Math" panose="02040503050406030204" pitchFamily="18" charset="0"/>
                                            </a:rPr>
                                          </m:ctrlPr>
                                        </m:sSubPr>
                                        <m:e>
                                          <m:acc>
                                            <m:accPr>
                                              <m:chr m:val="⃗"/>
                                              <m:ctrlPr>
                                                <a:rPr lang="es-ES" sz="1400" i="1">
                                                  <a:solidFill>
                                                    <a:schemeClr val="tx1"/>
                                                  </a:solidFill>
                                                  <a:latin typeface="Cambria Math" panose="02040503050406030204" pitchFamily="18" charset="0"/>
                                                </a:rPr>
                                              </m:ctrlPr>
                                            </m:accPr>
                                            <m:e>
                                              <m:r>
                                                <a:rPr lang="es-ES" sz="1400" i="1">
                                                  <a:solidFill>
                                                    <a:schemeClr val="tx1"/>
                                                  </a:solidFill>
                                                  <a:latin typeface="Cambria Math" panose="02040503050406030204" pitchFamily="18" charset="0"/>
                                                </a:rPr>
                                                <m:t>𝐸</m:t>
                                              </m:r>
                                            </m:e>
                                          </m:acc>
                                        </m:e>
                                        <m:sub>
                                          <m:r>
                                            <a:rPr lang="es-ES" sz="1400" i="1">
                                              <a:solidFill>
                                                <a:schemeClr val="tx1"/>
                                              </a:solidFill>
                                              <a:latin typeface="Cambria Math" panose="02040503050406030204" pitchFamily="18" charset="0"/>
                                            </a:rPr>
                                            <m:t>𝐵𝐼𝑅</m:t>
                                          </m:r>
                                          <m:r>
                                            <a:rPr lang="es-ES" sz="1400" i="1">
                                              <a:solidFill>
                                                <a:schemeClr val="tx1"/>
                                              </a:solidFill>
                                              <a:latin typeface="Cambria Math" panose="02040503050406030204" pitchFamily="18" charset="0"/>
                                            </a:rPr>
                                            <m:t>−</m:t>
                                          </m:r>
                                          <m:r>
                                            <a:rPr lang="es-ES" sz="1400" i="1">
                                              <a:solidFill>
                                                <a:schemeClr val="tx1"/>
                                              </a:solidFill>
                                              <a:latin typeface="Cambria Math" panose="02040503050406030204" pitchFamily="18" charset="0"/>
                                            </a:rPr>
                                            <m:t>𝑀𝐸</m:t>
                                          </m:r>
                                        </m:sub>
                                      </m:sSub>
                                    </m:e>
                                  </m:d>
                                </m:e>
                                <m:sup>
                                  <m:r>
                                    <a:rPr lang="es-ES" sz="1400" i="1">
                                      <a:solidFill>
                                        <a:schemeClr val="tx1"/>
                                      </a:solidFill>
                                      <a:latin typeface="Cambria Math" panose="02040503050406030204" pitchFamily="18" charset="0"/>
                                    </a:rPr>
                                    <m:t>2</m:t>
                                  </m:r>
                                </m:sup>
                              </m:sSup>
                              <m:r>
                                <a:rPr lang="es-ES" sz="1400" i="1">
                                  <a:solidFill>
                                    <a:schemeClr val="tx1"/>
                                  </a:solidFill>
                                  <a:latin typeface="Cambria Math" panose="02040503050406030204" pitchFamily="18" charset="0"/>
                                </a:rPr>
                                <m:t>𝑑𝑉</m:t>
                              </m:r>
                              <m:r>
                                <a:rPr lang="es-ES" sz="1400" i="1">
                                  <a:solidFill>
                                    <a:schemeClr val="tx1"/>
                                  </a:solidFill>
                                  <a:latin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i="1">
                                      <a:solidFill>
                                        <a:schemeClr val="tx1"/>
                                      </a:solidFill>
                                      <a:latin typeface="Cambria Math" panose="02040503050406030204" pitchFamily="18" charset="0"/>
                                      <a:ea typeface="Cambria Math" panose="02040503050406030204" pitchFamily="18" charset="0"/>
                                    </a:rPr>
                                    <m:t>1</m:t>
                                  </m:r>
                                </m:num>
                                <m:den>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𝛼</m:t>
                                      </m:r>
                                    </m:e>
                                    <m:sup>
                                      <m:r>
                                        <a:rPr lang="es-ES" sz="1400" i="1">
                                          <a:solidFill>
                                            <a:schemeClr val="tx1"/>
                                          </a:solidFill>
                                          <a:latin typeface="Cambria Math" panose="02040503050406030204" pitchFamily="18" charset="0"/>
                                          <a:ea typeface="Cambria Math" panose="02040503050406030204" pitchFamily="18" charset="0"/>
                                        </a:rPr>
                                        <m:t>2</m:t>
                                      </m:r>
                                    </m:sup>
                                  </m:sSup>
                                </m:den>
                              </m:f>
                            </m:e>
                          </m:nary>
                        </m:e>
                      </m:nary>
                    </m:oMath>
                  </m:oMathPara>
                </a14:m>
                <a:endParaRPr lang="es-ES" sz="1400" dirty="0"/>
              </a:p>
            </p:txBody>
          </p:sp>
        </mc:Choice>
        <mc:Fallback xmlns="">
          <p:sp>
            <p:nvSpPr>
              <p:cNvPr id="57" name="CuadroTexto 56">
                <a:extLst>
                  <a:ext uri="{FF2B5EF4-FFF2-40B4-BE49-F238E27FC236}">
                    <a16:creationId xmlns:a16="http://schemas.microsoft.com/office/drawing/2014/main" id="{7E4B3A83-85E9-4F96-A156-9634EBF5EC6C}"/>
                  </a:ext>
                </a:extLst>
              </p:cNvPr>
              <p:cNvSpPr txBox="1">
                <a:spLocks noRot="1" noChangeAspect="1" noMove="1" noResize="1" noEditPoints="1" noAdjustHandles="1" noChangeArrowheads="1" noChangeShapeType="1" noTextEdit="1"/>
              </p:cNvSpPr>
              <p:nvPr/>
            </p:nvSpPr>
            <p:spPr>
              <a:xfrm>
                <a:off x="3074964" y="5263904"/>
                <a:ext cx="3875578" cy="760529"/>
              </a:xfrm>
              <a:prstGeom prst="rect">
                <a:avLst/>
              </a:prstGeom>
              <a:blipFill>
                <a:blip r:embed="rId14"/>
                <a:stretch>
                  <a:fillRect/>
                </a:stretch>
              </a:blipFill>
            </p:spPr>
            <p:txBody>
              <a:bodyPr/>
              <a:lstStyle/>
              <a:p>
                <a:r>
                  <a:rPr lang="es-ES">
                    <a:noFill/>
                  </a:rPr>
                  <a:t> </a:t>
                </a:r>
              </a:p>
            </p:txBody>
          </p:sp>
        </mc:Fallback>
      </mc:AlternateContent>
      <p:cxnSp>
        <p:nvCxnSpPr>
          <p:cNvPr id="58" name="Conector recto de flecha 57">
            <a:extLst>
              <a:ext uri="{FF2B5EF4-FFF2-40B4-BE49-F238E27FC236}">
                <a16:creationId xmlns:a16="http://schemas.microsoft.com/office/drawing/2014/main" id="{3596D66B-583F-4D37-8418-100BEB17B58E}"/>
              </a:ext>
            </a:extLst>
          </p:cNvPr>
          <p:cNvCxnSpPr/>
          <p:nvPr/>
        </p:nvCxnSpPr>
        <p:spPr bwMode="auto">
          <a:xfrm>
            <a:off x="2687197" y="5624445"/>
            <a:ext cx="339296"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59" name="CuadroTexto 58">
                <a:extLst>
                  <a:ext uri="{FF2B5EF4-FFF2-40B4-BE49-F238E27FC236}">
                    <a16:creationId xmlns:a16="http://schemas.microsoft.com/office/drawing/2014/main" id="{732DAB07-9CDF-42CF-B64A-B2F5C8845C2D}"/>
                  </a:ext>
                </a:extLst>
              </p:cNvPr>
              <p:cNvSpPr txBox="1"/>
              <p:nvPr/>
            </p:nvSpPr>
            <p:spPr>
              <a:xfrm>
                <a:off x="6430236" y="5441116"/>
                <a:ext cx="2359437" cy="45986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s-ES" sz="1400" i="1" smtClean="0">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𝛼</m:t>
                          </m:r>
                        </m:e>
                        <m:sup>
                          <m:r>
                            <a:rPr lang="es-ES" sz="1400" i="1">
                              <a:solidFill>
                                <a:schemeClr val="tx1"/>
                              </a:solidFill>
                              <a:latin typeface="Cambria Math" panose="02040503050406030204" pitchFamily="18" charset="0"/>
                              <a:ea typeface="Cambria Math" panose="02040503050406030204" pitchFamily="18" charset="0"/>
                            </a:rPr>
                            <m:t>2</m:t>
                          </m:r>
                        </m:sup>
                      </m:sSup>
                      <m:r>
                        <a:rPr lang="es-ES" sz="1400" b="0" i="1" smtClean="0">
                          <a:solidFill>
                            <a:schemeClr val="tx1"/>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𝜀</m:t>
                              </m:r>
                            </m:e>
                            <m:sub>
                              <m:r>
                                <a:rPr lang="es-ES" sz="1400" i="1">
                                  <a:solidFill>
                                    <a:schemeClr val="tx1"/>
                                  </a:solidFill>
                                  <a:latin typeface="Cambria Math" panose="02040503050406030204" pitchFamily="18" charset="0"/>
                                  <a:ea typeface="Cambria Math" panose="02040503050406030204" pitchFamily="18" charset="0"/>
                                </a:rPr>
                                <m:t>0</m:t>
                              </m:r>
                            </m:sub>
                          </m:sSub>
                        </m:num>
                        <m:den>
                          <m:r>
                            <a:rPr lang="es-ES" sz="1400" b="0" i="1" smtClean="0">
                              <a:solidFill>
                                <a:schemeClr val="tx1"/>
                              </a:solidFill>
                              <a:latin typeface="Cambria Math" panose="02040503050406030204" pitchFamily="18" charset="0"/>
                              <a:ea typeface="Cambria Math" panose="02040503050406030204" pitchFamily="18" charset="0"/>
                            </a:rPr>
                            <m:t>2</m:t>
                          </m:r>
                        </m:den>
                      </m:f>
                    </m:oMath>
                  </m:oMathPara>
                </a14:m>
                <a:endParaRPr lang="es-ES" sz="1400" dirty="0"/>
              </a:p>
            </p:txBody>
          </p:sp>
        </mc:Choice>
        <mc:Fallback xmlns="">
          <p:sp>
            <p:nvSpPr>
              <p:cNvPr id="59" name="CuadroTexto 58">
                <a:extLst>
                  <a:ext uri="{FF2B5EF4-FFF2-40B4-BE49-F238E27FC236}">
                    <a16:creationId xmlns:a16="http://schemas.microsoft.com/office/drawing/2014/main" id="{732DAB07-9CDF-42CF-B64A-B2F5C8845C2D}"/>
                  </a:ext>
                </a:extLst>
              </p:cNvPr>
              <p:cNvSpPr txBox="1">
                <a:spLocks noRot="1" noChangeAspect="1" noMove="1" noResize="1" noEditPoints="1" noAdjustHandles="1" noChangeArrowheads="1" noChangeShapeType="1" noTextEdit="1"/>
              </p:cNvSpPr>
              <p:nvPr/>
            </p:nvSpPr>
            <p:spPr>
              <a:xfrm>
                <a:off x="6430236" y="5441116"/>
                <a:ext cx="2359437" cy="459869"/>
              </a:xfrm>
              <a:prstGeom prst="rect">
                <a:avLst/>
              </a:prstGeom>
              <a:blipFill>
                <a:blip r:embed="rId15"/>
                <a:stretch>
                  <a:fillRect b="-1333"/>
                </a:stretch>
              </a:blipFill>
            </p:spPr>
            <p:txBody>
              <a:bodyPr/>
              <a:lstStyle/>
              <a:p>
                <a:r>
                  <a:rPr lang="es-ES">
                    <a:noFill/>
                  </a:rPr>
                  <a:t> </a:t>
                </a:r>
              </a:p>
            </p:txBody>
          </p:sp>
        </mc:Fallback>
      </mc:AlternateContent>
      <p:cxnSp>
        <p:nvCxnSpPr>
          <p:cNvPr id="8" name="Conector recto de flecha 7">
            <a:extLst>
              <a:ext uri="{FF2B5EF4-FFF2-40B4-BE49-F238E27FC236}">
                <a16:creationId xmlns:a16="http://schemas.microsoft.com/office/drawing/2014/main" id="{173A5F8F-A85B-4B79-BEFF-29316951E792}"/>
              </a:ext>
            </a:extLst>
          </p:cNvPr>
          <p:cNvCxnSpPr/>
          <p:nvPr/>
        </p:nvCxnSpPr>
        <p:spPr bwMode="auto">
          <a:xfrm>
            <a:off x="6804886" y="5644168"/>
            <a:ext cx="345492"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60" name="CuadroTexto 59">
                <a:extLst>
                  <a:ext uri="{FF2B5EF4-FFF2-40B4-BE49-F238E27FC236}">
                    <a16:creationId xmlns:a16="http://schemas.microsoft.com/office/drawing/2014/main" id="{797F1A65-20BC-4B77-AD30-F46E4C377E61}"/>
                  </a:ext>
                </a:extLst>
              </p:cNvPr>
              <p:cNvSpPr txBox="1"/>
              <p:nvPr/>
            </p:nvSpPr>
            <p:spPr>
              <a:xfrm>
                <a:off x="7658425" y="5414233"/>
                <a:ext cx="2359437" cy="53072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400" i="1">
                          <a:solidFill>
                            <a:schemeClr val="tx1"/>
                          </a:solidFill>
                          <a:latin typeface="Cambria Math" panose="02040503050406030204" pitchFamily="18" charset="0"/>
                          <a:ea typeface="Cambria Math" panose="02040503050406030204" pitchFamily="18" charset="0"/>
                        </a:rPr>
                        <m:t>𝛼</m:t>
                      </m:r>
                      <m:r>
                        <a:rPr lang="es-ES" sz="1400" b="0" i="1" smtClean="0">
                          <a:solidFill>
                            <a:schemeClr val="tx1"/>
                          </a:solidFill>
                          <a:latin typeface="Cambria Math" panose="02040503050406030204" pitchFamily="18" charset="0"/>
                          <a:ea typeface="Cambria Math" panose="02040503050406030204" pitchFamily="18" charset="0"/>
                        </a:rPr>
                        <m:t>=</m:t>
                      </m:r>
                      <m:rad>
                        <m:radPr>
                          <m:degHide m:val="on"/>
                          <m:ctrlPr>
                            <a:rPr lang="es-ES" sz="1400" b="0" i="1" smtClean="0">
                              <a:solidFill>
                                <a:schemeClr val="tx1"/>
                              </a:solidFill>
                              <a:latin typeface="Cambria Math" panose="02040503050406030204" pitchFamily="18" charset="0"/>
                              <a:ea typeface="Cambria Math" panose="02040503050406030204" pitchFamily="18" charset="0"/>
                            </a:rPr>
                          </m:ctrlPr>
                        </m:radPr>
                        <m:deg/>
                        <m:e>
                          <m:f>
                            <m:fPr>
                              <m:ctrlPr>
                                <a:rPr lang="es-ES" sz="1400" i="1">
                                  <a:solidFill>
                                    <a:schemeClr val="tx1"/>
                                  </a:solidFill>
                                  <a:latin typeface="Cambria Math" panose="02040503050406030204" pitchFamily="18" charset="0"/>
                                  <a:ea typeface="Cambria Math" panose="02040503050406030204" pitchFamily="18" charset="0"/>
                                </a:rPr>
                              </m:ctrlPr>
                            </m:fPr>
                            <m:num>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𝜀</m:t>
                                  </m:r>
                                </m:e>
                                <m:sub>
                                  <m:r>
                                    <a:rPr lang="es-ES" sz="1400" i="1">
                                      <a:solidFill>
                                        <a:schemeClr val="tx1"/>
                                      </a:solidFill>
                                      <a:latin typeface="Cambria Math" panose="02040503050406030204" pitchFamily="18" charset="0"/>
                                      <a:ea typeface="Cambria Math" panose="02040503050406030204" pitchFamily="18" charset="0"/>
                                    </a:rPr>
                                    <m:t>0</m:t>
                                  </m:r>
                                </m:sub>
                              </m:sSub>
                            </m:num>
                            <m:den>
                              <m:r>
                                <a:rPr lang="es-ES" sz="1400" i="1">
                                  <a:solidFill>
                                    <a:schemeClr val="tx1"/>
                                  </a:solidFill>
                                  <a:latin typeface="Cambria Math" panose="02040503050406030204" pitchFamily="18" charset="0"/>
                                  <a:ea typeface="Cambria Math" panose="02040503050406030204" pitchFamily="18" charset="0"/>
                                </a:rPr>
                                <m:t>2</m:t>
                              </m:r>
                            </m:den>
                          </m:f>
                        </m:e>
                      </m:rad>
                    </m:oMath>
                  </m:oMathPara>
                </a14:m>
                <a:endParaRPr lang="es-ES" sz="1400" dirty="0"/>
              </a:p>
            </p:txBody>
          </p:sp>
        </mc:Choice>
        <mc:Fallback xmlns="">
          <p:sp>
            <p:nvSpPr>
              <p:cNvPr id="60" name="CuadroTexto 59">
                <a:extLst>
                  <a:ext uri="{FF2B5EF4-FFF2-40B4-BE49-F238E27FC236}">
                    <a16:creationId xmlns:a16="http://schemas.microsoft.com/office/drawing/2014/main" id="{797F1A65-20BC-4B77-AD30-F46E4C377E61}"/>
                  </a:ext>
                </a:extLst>
              </p:cNvPr>
              <p:cNvSpPr txBox="1">
                <a:spLocks noRot="1" noChangeAspect="1" noMove="1" noResize="1" noEditPoints="1" noAdjustHandles="1" noChangeArrowheads="1" noChangeShapeType="1" noTextEdit="1"/>
              </p:cNvSpPr>
              <p:nvPr/>
            </p:nvSpPr>
            <p:spPr>
              <a:xfrm>
                <a:off x="7658425" y="5414233"/>
                <a:ext cx="2359437" cy="530723"/>
              </a:xfrm>
              <a:prstGeom prst="rect">
                <a:avLst/>
              </a:prstGeom>
              <a:blipFill>
                <a:blip r:embed="rId16"/>
                <a:stretch>
                  <a:fillRect/>
                </a:stretch>
              </a:blipFill>
            </p:spPr>
            <p:txBody>
              <a:bodyPr/>
              <a:lstStyle/>
              <a:p>
                <a:r>
                  <a:rPr lang="es-ES">
                    <a:noFill/>
                  </a:rPr>
                  <a:t> </a:t>
                </a:r>
              </a:p>
            </p:txBody>
          </p:sp>
        </mc:Fallback>
      </mc:AlternateContent>
      <p:cxnSp>
        <p:nvCxnSpPr>
          <p:cNvPr id="61" name="Conector recto de flecha 60">
            <a:extLst>
              <a:ext uri="{FF2B5EF4-FFF2-40B4-BE49-F238E27FC236}">
                <a16:creationId xmlns:a16="http://schemas.microsoft.com/office/drawing/2014/main" id="{9F91770B-52AD-4D34-97E8-F80008181CFD}"/>
              </a:ext>
            </a:extLst>
          </p:cNvPr>
          <p:cNvCxnSpPr/>
          <p:nvPr/>
        </p:nvCxnSpPr>
        <p:spPr bwMode="auto">
          <a:xfrm>
            <a:off x="8064648" y="5644168"/>
            <a:ext cx="345492"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62" name="CuadroTexto 61">
                <a:extLst>
                  <a:ext uri="{FF2B5EF4-FFF2-40B4-BE49-F238E27FC236}">
                    <a16:creationId xmlns:a16="http://schemas.microsoft.com/office/drawing/2014/main" id="{EA86EFC9-A09F-4EEA-9175-813DF32C34F8}"/>
                  </a:ext>
                </a:extLst>
              </p:cNvPr>
              <p:cNvSpPr txBox="1"/>
              <p:nvPr/>
            </p:nvSpPr>
            <p:spPr>
              <a:xfrm>
                <a:off x="431800" y="6084981"/>
                <a:ext cx="2689850" cy="76052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s-ES" sz="1400" i="1" smtClean="0">
                              <a:solidFill>
                                <a:schemeClr val="tx1"/>
                              </a:solidFill>
                              <a:latin typeface="Cambria Math" panose="02040503050406030204" pitchFamily="18" charset="0"/>
                              <a:ea typeface="Cambria Math" panose="02040503050406030204" pitchFamily="18" charset="0"/>
                            </a:rPr>
                          </m:ctrlPr>
                        </m:fPr>
                        <m:num>
                          <m:r>
                            <a:rPr lang="es-ES" sz="1400" b="0" i="1" smtClean="0">
                              <a:solidFill>
                                <a:schemeClr val="tx1"/>
                              </a:solidFill>
                              <a:latin typeface="Cambria Math" panose="02040503050406030204" pitchFamily="18" charset="0"/>
                              <a:ea typeface="Cambria Math" panose="02040503050406030204" pitchFamily="18" charset="0"/>
                            </a:rPr>
                            <m:t>1</m:t>
                          </m:r>
                        </m:num>
                        <m:den>
                          <m:r>
                            <a:rPr lang="es-ES" sz="1400" b="0" i="1" smtClean="0">
                              <a:solidFill>
                                <a:schemeClr val="tx1"/>
                              </a:solidFill>
                              <a:latin typeface="Cambria Math" panose="02040503050406030204" pitchFamily="18" charset="0"/>
                              <a:ea typeface="Cambria Math" panose="02040503050406030204" pitchFamily="18" charset="0"/>
                            </a:rPr>
                            <m:t>2</m:t>
                          </m:r>
                        </m:den>
                      </m:f>
                      <m:r>
                        <a:rPr lang="es-ES" sz="1400" b="0" i="1" smtClean="0">
                          <a:solidFill>
                            <a:schemeClr val="tx1"/>
                          </a:solidFill>
                          <a:latin typeface="Cambria Math" panose="02040503050406030204" pitchFamily="18" charset="0"/>
                          <a:ea typeface="Cambria Math" panose="02040503050406030204" pitchFamily="18" charset="0"/>
                        </a:rPr>
                        <m:t>=</m:t>
                      </m:r>
                      <m:f>
                        <m:fPr>
                          <m:ctrlPr>
                            <a:rPr lang="es-ES" sz="1400" b="0" i="1" smtClean="0">
                              <a:solidFill>
                                <a:schemeClr val="tx1"/>
                              </a:solidFill>
                              <a:latin typeface="Cambria Math" panose="02040503050406030204" pitchFamily="18" charset="0"/>
                              <a:ea typeface="Cambria Math" panose="02040503050406030204" pitchFamily="18" charset="0"/>
                            </a:rPr>
                          </m:ctrlPr>
                        </m:fPr>
                        <m:num>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𝜇</m:t>
                              </m:r>
                            </m:e>
                            <m:sub>
                              <m:r>
                                <a:rPr lang="es-ES" sz="1400" i="1">
                                  <a:solidFill>
                                    <a:schemeClr val="tx1"/>
                                  </a:solidFill>
                                  <a:latin typeface="Cambria Math" panose="02040503050406030204" pitchFamily="18" charset="0"/>
                                  <a:ea typeface="Cambria Math" panose="02040503050406030204" pitchFamily="18" charset="0"/>
                                </a:rPr>
                                <m:t>0</m:t>
                              </m:r>
                            </m:sub>
                          </m:sSub>
                        </m:num>
                        <m:den>
                          <m:r>
                            <a:rPr lang="es-ES" sz="1400" b="0" i="1" smtClean="0">
                              <a:solidFill>
                                <a:schemeClr val="tx1"/>
                              </a:solidFill>
                              <a:latin typeface="Cambria Math" panose="02040503050406030204" pitchFamily="18" charset="0"/>
                              <a:ea typeface="Cambria Math" panose="02040503050406030204" pitchFamily="18" charset="0"/>
                            </a:rPr>
                            <m:t>4</m:t>
                          </m:r>
                        </m:den>
                      </m:f>
                      <m:nary>
                        <m:naryPr>
                          <m:limLoc m:val="undOvr"/>
                          <m:ctrlPr>
                            <a:rPr lang="es-ES" sz="1400" i="1" smtClean="0">
                              <a:solidFill>
                                <a:schemeClr val="tx1"/>
                              </a:solidFill>
                              <a:latin typeface="Cambria Math" panose="02040503050406030204" pitchFamily="18" charset="0"/>
                            </a:rPr>
                          </m:ctrlPr>
                        </m:naryPr>
                        <m:sub>
                          <m:r>
                            <m:rPr>
                              <m:brk m:alnAt="24"/>
                            </m:rPr>
                            <a:rPr lang="es-ES" sz="1400" i="1">
                              <a:solidFill>
                                <a:schemeClr val="tx1"/>
                              </a:solidFill>
                              <a:latin typeface="Cambria Math" panose="02040503050406030204" pitchFamily="18" charset="0"/>
                            </a:rPr>
                            <m:t>𝑉</m:t>
                          </m:r>
                        </m:sub>
                        <m:sup/>
                        <m:e>
                          <m:sSup>
                            <m:sSupPr>
                              <m:ctrlPr>
                                <a:rPr lang="es-ES" sz="1400" i="1" smtClean="0">
                                  <a:solidFill>
                                    <a:schemeClr val="tx1"/>
                                  </a:solidFill>
                                  <a:latin typeface="Cambria Math" panose="02040503050406030204" pitchFamily="18" charset="0"/>
                                </a:rPr>
                              </m:ctrlPr>
                            </m:sSupPr>
                            <m:e>
                              <m:d>
                                <m:dPr>
                                  <m:begChr m:val="|"/>
                                  <m:endChr m:val="|"/>
                                  <m:ctrlPr>
                                    <a:rPr lang="es-ES" sz="1400" i="1" smtClean="0">
                                      <a:solidFill>
                                        <a:schemeClr val="tx1"/>
                                      </a:solidFill>
                                      <a:latin typeface="Cambria Math" panose="02040503050406030204" pitchFamily="18" charset="0"/>
                                    </a:rPr>
                                  </m:ctrlPr>
                                </m:dPr>
                                <m:e>
                                  <m:sSub>
                                    <m:sSubPr>
                                      <m:ctrlPr>
                                        <a:rPr lang="es-ES" sz="1400" i="1">
                                          <a:solidFill>
                                            <a:schemeClr val="tx1"/>
                                          </a:solidFill>
                                          <a:latin typeface="Cambria Math" panose="02040503050406030204" pitchFamily="18" charset="0"/>
                                        </a:rPr>
                                      </m:ctrlPr>
                                    </m:sSubPr>
                                    <m:e>
                                      <m:acc>
                                        <m:accPr>
                                          <m:chr m:val="⃗"/>
                                          <m:ctrlPr>
                                            <a:rPr lang="es-ES" sz="1400" i="1">
                                              <a:solidFill>
                                                <a:schemeClr val="tx1"/>
                                              </a:solidFill>
                                              <a:latin typeface="Cambria Math" panose="02040503050406030204" pitchFamily="18" charset="0"/>
                                            </a:rPr>
                                          </m:ctrlPr>
                                        </m:accPr>
                                        <m:e>
                                          <m:r>
                                            <a:rPr lang="es-ES" sz="1400" b="0" i="1" smtClean="0">
                                              <a:solidFill>
                                                <a:schemeClr val="tx1"/>
                                              </a:solidFill>
                                              <a:latin typeface="Cambria Math" panose="02040503050406030204" pitchFamily="18" charset="0"/>
                                            </a:rPr>
                                            <m:t>𝐻</m:t>
                                          </m:r>
                                        </m:e>
                                      </m:acc>
                                    </m:e>
                                    <m:sub>
                                      <m:r>
                                        <a:rPr lang="es-ES" sz="1400" i="1">
                                          <a:solidFill>
                                            <a:schemeClr val="tx1"/>
                                          </a:solidFill>
                                          <a:latin typeface="Cambria Math" panose="02040503050406030204" pitchFamily="18" charset="0"/>
                                        </a:rPr>
                                        <m:t>𝐶𝑆𝑇</m:t>
                                      </m:r>
                                    </m:sub>
                                  </m:sSub>
                                </m:e>
                              </m:d>
                            </m:e>
                            <m:sup>
                              <m:r>
                                <a:rPr lang="es-ES" sz="1400" b="0" i="1" smtClean="0">
                                  <a:solidFill>
                                    <a:schemeClr val="tx1"/>
                                  </a:solidFill>
                                  <a:latin typeface="Cambria Math" panose="02040503050406030204" pitchFamily="18" charset="0"/>
                                </a:rPr>
                                <m:t>2</m:t>
                              </m:r>
                            </m:sup>
                          </m:sSup>
                          <m:r>
                            <a:rPr lang="es-ES" sz="1400" i="1">
                              <a:solidFill>
                                <a:schemeClr val="tx1"/>
                              </a:solidFill>
                              <a:latin typeface="Cambria Math" panose="02040503050406030204" pitchFamily="18" charset="0"/>
                            </a:rPr>
                            <m:t>𝑑𝑉</m:t>
                          </m:r>
                        </m:e>
                      </m:nary>
                    </m:oMath>
                  </m:oMathPara>
                </a14:m>
                <a:endParaRPr lang="es-ES" sz="1400" dirty="0"/>
              </a:p>
            </p:txBody>
          </p:sp>
        </mc:Choice>
        <mc:Fallback xmlns="">
          <p:sp>
            <p:nvSpPr>
              <p:cNvPr id="62" name="CuadroTexto 61">
                <a:extLst>
                  <a:ext uri="{FF2B5EF4-FFF2-40B4-BE49-F238E27FC236}">
                    <a16:creationId xmlns:a16="http://schemas.microsoft.com/office/drawing/2014/main" id="{EA86EFC9-A09F-4EEA-9175-813DF32C34F8}"/>
                  </a:ext>
                </a:extLst>
              </p:cNvPr>
              <p:cNvSpPr txBox="1">
                <a:spLocks noRot="1" noChangeAspect="1" noMove="1" noResize="1" noEditPoints="1" noAdjustHandles="1" noChangeArrowheads="1" noChangeShapeType="1" noTextEdit="1"/>
              </p:cNvSpPr>
              <p:nvPr/>
            </p:nvSpPr>
            <p:spPr>
              <a:xfrm>
                <a:off x="431800" y="6084981"/>
                <a:ext cx="2689850" cy="760529"/>
              </a:xfrm>
              <a:prstGeom prst="rect">
                <a:avLst/>
              </a:prstGeom>
              <a:blipFill>
                <a:blip r:embed="rId17"/>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3" name="CuadroTexto 62">
                <a:extLst>
                  <a:ext uri="{FF2B5EF4-FFF2-40B4-BE49-F238E27FC236}">
                    <a16:creationId xmlns:a16="http://schemas.microsoft.com/office/drawing/2014/main" id="{345B73B7-6934-488D-BE04-0D63E0FD17BE}"/>
                  </a:ext>
                </a:extLst>
              </p:cNvPr>
              <p:cNvSpPr txBox="1"/>
              <p:nvPr/>
            </p:nvSpPr>
            <p:spPr>
              <a:xfrm>
                <a:off x="3002956" y="6115652"/>
                <a:ext cx="3875578" cy="76052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s-ES" sz="1400" i="1" smtClean="0">
                              <a:solidFill>
                                <a:schemeClr val="tx1"/>
                              </a:solidFill>
                              <a:latin typeface="Cambria Math" panose="02040503050406030204" pitchFamily="18" charset="0"/>
                              <a:ea typeface="Cambria Math" panose="02040503050406030204" pitchFamily="18" charset="0"/>
                            </a:rPr>
                          </m:ctrlPr>
                        </m:fPr>
                        <m:num>
                          <m:r>
                            <a:rPr lang="es-ES" sz="1400" b="0" i="1" smtClean="0">
                              <a:solidFill>
                                <a:schemeClr val="tx1"/>
                              </a:solidFill>
                              <a:latin typeface="Cambria Math" panose="02040503050406030204" pitchFamily="18" charset="0"/>
                              <a:ea typeface="Cambria Math" panose="02040503050406030204" pitchFamily="18" charset="0"/>
                            </a:rPr>
                            <m:t>2</m:t>
                          </m:r>
                        </m:num>
                        <m:den>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𝜇</m:t>
                              </m:r>
                            </m:e>
                            <m:sub>
                              <m:r>
                                <a:rPr lang="es-ES" sz="1400" i="1">
                                  <a:solidFill>
                                    <a:schemeClr val="tx1"/>
                                  </a:solidFill>
                                  <a:latin typeface="Cambria Math" panose="02040503050406030204" pitchFamily="18" charset="0"/>
                                  <a:ea typeface="Cambria Math" panose="02040503050406030204" pitchFamily="18" charset="0"/>
                                </a:rPr>
                                <m:t>0</m:t>
                              </m:r>
                            </m:sub>
                          </m:sSub>
                        </m:den>
                      </m:f>
                      <m:r>
                        <a:rPr lang="es-ES" sz="1400" b="0" i="1" smtClean="0">
                          <a:solidFill>
                            <a:schemeClr val="tx1"/>
                          </a:solidFill>
                          <a:latin typeface="Cambria Math" panose="02040503050406030204" pitchFamily="18" charset="0"/>
                          <a:ea typeface="Cambria Math" panose="02040503050406030204" pitchFamily="18" charset="0"/>
                        </a:rPr>
                        <m:t>=</m:t>
                      </m:r>
                      <m:nary>
                        <m:naryPr>
                          <m:limLoc m:val="undOvr"/>
                          <m:ctrlPr>
                            <a:rPr lang="es-ES" sz="1400" i="1" smtClean="0">
                              <a:solidFill>
                                <a:schemeClr val="tx1"/>
                              </a:solidFill>
                              <a:latin typeface="Cambria Math" panose="02040503050406030204" pitchFamily="18" charset="0"/>
                            </a:rPr>
                          </m:ctrlPr>
                        </m:naryPr>
                        <m:sub>
                          <m:r>
                            <m:rPr>
                              <m:brk m:alnAt="24"/>
                            </m:rPr>
                            <a:rPr lang="es-ES" sz="1400" i="1">
                              <a:solidFill>
                                <a:schemeClr val="tx1"/>
                              </a:solidFill>
                              <a:latin typeface="Cambria Math" panose="02040503050406030204" pitchFamily="18" charset="0"/>
                            </a:rPr>
                            <m:t>𝑉</m:t>
                          </m:r>
                        </m:sub>
                        <m:sup/>
                        <m:e>
                          <m:sSup>
                            <m:sSupPr>
                              <m:ctrlPr>
                                <a:rPr lang="es-ES" sz="1400" i="1" smtClean="0">
                                  <a:solidFill>
                                    <a:schemeClr val="tx1"/>
                                  </a:solidFill>
                                  <a:latin typeface="Cambria Math" panose="02040503050406030204" pitchFamily="18" charset="0"/>
                                </a:rPr>
                              </m:ctrlPr>
                            </m:sSupPr>
                            <m:e>
                              <m:d>
                                <m:dPr>
                                  <m:begChr m:val="|"/>
                                  <m:endChr m:val="|"/>
                                  <m:ctrlPr>
                                    <a:rPr lang="es-ES" sz="1400" i="1" smtClean="0">
                                      <a:solidFill>
                                        <a:schemeClr val="tx1"/>
                                      </a:solidFill>
                                      <a:latin typeface="Cambria Math" panose="02040503050406030204" pitchFamily="18" charset="0"/>
                                    </a:rPr>
                                  </m:ctrlPr>
                                </m:dPr>
                                <m:e>
                                  <m:sSub>
                                    <m:sSubPr>
                                      <m:ctrlPr>
                                        <a:rPr lang="es-ES" sz="1400" i="1" smtClean="0">
                                          <a:solidFill>
                                            <a:schemeClr val="tx1"/>
                                          </a:solidFill>
                                          <a:latin typeface="Cambria Math" panose="02040503050406030204" pitchFamily="18" charset="0"/>
                                        </a:rPr>
                                      </m:ctrlPr>
                                    </m:sSubPr>
                                    <m:e>
                                      <m:acc>
                                        <m:accPr>
                                          <m:chr m:val="⃗"/>
                                          <m:ctrlPr>
                                            <a:rPr lang="es-ES" sz="1400" i="1">
                                              <a:solidFill>
                                                <a:schemeClr val="tx1"/>
                                              </a:solidFill>
                                              <a:latin typeface="Cambria Math" panose="02040503050406030204" pitchFamily="18" charset="0"/>
                                            </a:rPr>
                                          </m:ctrlPr>
                                        </m:accPr>
                                        <m:e>
                                          <m:r>
                                            <a:rPr lang="es-ES" sz="1400" b="0" i="1" smtClean="0">
                                              <a:solidFill>
                                                <a:schemeClr val="tx1"/>
                                              </a:solidFill>
                                              <a:latin typeface="Cambria Math" panose="02040503050406030204" pitchFamily="18" charset="0"/>
                                            </a:rPr>
                                            <m:t>𝐻</m:t>
                                          </m:r>
                                        </m:e>
                                      </m:acc>
                                    </m:e>
                                    <m:sub>
                                      <m:r>
                                        <a:rPr lang="es-ES" sz="1400" i="1">
                                          <a:solidFill>
                                            <a:schemeClr val="tx1"/>
                                          </a:solidFill>
                                          <a:latin typeface="Cambria Math" panose="02040503050406030204" pitchFamily="18" charset="0"/>
                                        </a:rPr>
                                        <m:t>𝐶𝑆𝑇</m:t>
                                      </m:r>
                                    </m:sub>
                                  </m:sSub>
                                </m:e>
                              </m:d>
                            </m:e>
                            <m:sup>
                              <m:r>
                                <a:rPr lang="es-ES" sz="1400" b="0" i="1" smtClean="0">
                                  <a:solidFill>
                                    <a:schemeClr val="tx1"/>
                                  </a:solidFill>
                                  <a:latin typeface="Cambria Math" panose="02040503050406030204" pitchFamily="18" charset="0"/>
                                </a:rPr>
                                <m:t>2</m:t>
                              </m:r>
                            </m:sup>
                          </m:sSup>
                          <m:r>
                            <a:rPr lang="es-ES" sz="1400" i="1">
                              <a:solidFill>
                                <a:schemeClr val="tx1"/>
                              </a:solidFill>
                              <a:latin typeface="Cambria Math" panose="02040503050406030204" pitchFamily="18" charset="0"/>
                            </a:rPr>
                            <m:t>𝑑𝑉</m:t>
                          </m:r>
                          <m:r>
                            <a:rPr lang="es-ES" sz="1400" b="0" i="1" smtClean="0">
                              <a:solidFill>
                                <a:schemeClr val="tx1"/>
                              </a:solidFill>
                              <a:latin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b="0" i="1" smtClean="0">
                                  <a:solidFill>
                                    <a:schemeClr val="tx1"/>
                                  </a:solidFill>
                                  <a:latin typeface="Cambria Math" panose="02040503050406030204" pitchFamily="18" charset="0"/>
                                  <a:ea typeface="Cambria Math" panose="02040503050406030204" pitchFamily="18" charset="0"/>
                                </a:rPr>
                                <m:t>1</m:t>
                              </m:r>
                            </m:num>
                            <m:den>
                              <m:sSup>
                                <m:sSupPr>
                                  <m:ctrlPr>
                                    <a:rPr lang="es-ES" sz="1400" i="1" smtClean="0">
                                      <a:solidFill>
                                        <a:schemeClr val="tx1"/>
                                      </a:solidFill>
                                      <a:latin typeface="Cambria Math" panose="02040503050406030204" pitchFamily="18" charset="0"/>
                                      <a:ea typeface="Cambria Math" panose="02040503050406030204" pitchFamily="18" charset="0"/>
                                    </a:rPr>
                                  </m:ctrlPr>
                                </m:sSupPr>
                                <m:e>
                                  <m:r>
                                    <a:rPr lang="es-ES" sz="1400" i="1" smtClean="0">
                                      <a:solidFill>
                                        <a:schemeClr val="tx1"/>
                                      </a:solidFill>
                                      <a:latin typeface="Cambria Math" panose="02040503050406030204" pitchFamily="18" charset="0"/>
                                      <a:ea typeface="Cambria Math" panose="02040503050406030204" pitchFamily="18" charset="0"/>
                                    </a:rPr>
                                    <m:t>𝛽</m:t>
                                  </m:r>
                                </m:e>
                                <m:sup>
                                  <m:r>
                                    <a:rPr lang="es-ES" sz="1400" b="0" i="1" smtClean="0">
                                      <a:solidFill>
                                        <a:schemeClr val="tx1"/>
                                      </a:solidFill>
                                      <a:latin typeface="Cambria Math" panose="02040503050406030204" pitchFamily="18" charset="0"/>
                                      <a:ea typeface="Cambria Math" panose="02040503050406030204" pitchFamily="18" charset="0"/>
                                    </a:rPr>
                                    <m:t>2</m:t>
                                  </m:r>
                                </m:sup>
                              </m:sSup>
                            </m:den>
                          </m:f>
                          <m:nary>
                            <m:naryPr>
                              <m:limLoc m:val="undOvr"/>
                              <m:ctrlPr>
                                <a:rPr lang="es-ES" sz="1400" i="1">
                                  <a:solidFill>
                                    <a:schemeClr val="tx1"/>
                                  </a:solidFill>
                                  <a:latin typeface="Cambria Math" panose="02040503050406030204" pitchFamily="18" charset="0"/>
                                </a:rPr>
                              </m:ctrlPr>
                            </m:naryPr>
                            <m:sub>
                              <m:r>
                                <m:rPr>
                                  <m:brk m:alnAt="24"/>
                                </m:rPr>
                                <a:rPr lang="es-ES" sz="1400" i="1">
                                  <a:solidFill>
                                    <a:schemeClr val="tx1"/>
                                  </a:solidFill>
                                  <a:latin typeface="Cambria Math" panose="02040503050406030204" pitchFamily="18" charset="0"/>
                                </a:rPr>
                                <m:t>𝑉</m:t>
                              </m:r>
                            </m:sub>
                            <m:sup/>
                            <m:e>
                              <m:sSup>
                                <m:sSupPr>
                                  <m:ctrlPr>
                                    <a:rPr lang="es-ES" sz="1400" i="1">
                                      <a:solidFill>
                                        <a:schemeClr val="tx1"/>
                                      </a:solidFill>
                                      <a:latin typeface="Cambria Math" panose="02040503050406030204" pitchFamily="18" charset="0"/>
                                    </a:rPr>
                                  </m:ctrlPr>
                                </m:sSupPr>
                                <m:e>
                                  <m:d>
                                    <m:dPr>
                                      <m:begChr m:val="|"/>
                                      <m:endChr m:val="|"/>
                                      <m:ctrlPr>
                                        <a:rPr lang="es-ES" sz="1400" i="1">
                                          <a:solidFill>
                                            <a:schemeClr val="tx1"/>
                                          </a:solidFill>
                                          <a:latin typeface="Cambria Math" panose="02040503050406030204" pitchFamily="18" charset="0"/>
                                        </a:rPr>
                                      </m:ctrlPr>
                                    </m:dPr>
                                    <m:e>
                                      <m:sSub>
                                        <m:sSubPr>
                                          <m:ctrlPr>
                                            <a:rPr lang="es-ES" sz="1400" i="1">
                                              <a:solidFill>
                                                <a:schemeClr val="tx1"/>
                                              </a:solidFill>
                                              <a:latin typeface="Cambria Math" panose="02040503050406030204" pitchFamily="18" charset="0"/>
                                            </a:rPr>
                                          </m:ctrlPr>
                                        </m:sSubPr>
                                        <m:e>
                                          <m:acc>
                                            <m:accPr>
                                              <m:chr m:val="⃗"/>
                                              <m:ctrlPr>
                                                <a:rPr lang="es-ES" sz="1400" i="1">
                                                  <a:solidFill>
                                                    <a:schemeClr val="tx1"/>
                                                  </a:solidFill>
                                                  <a:latin typeface="Cambria Math" panose="02040503050406030204" pitchFamily="18" charset="0"/>
                                                </a:rPr>
                                              </m:ctrlPr>
                                            </m:accPr>
                                            <m:e>
                                              <m:r>
                                                <a:rPr lang="es-ES" sz="1400" b="0" i="1" smtClean="0">
                                                  <a:solidFill>
                                                    <a:schemeClr val="tx1"/>
                                                  </a:solidFill>
                                                  <a:latin typeface="Cambria Math" panose="02040503050406030204" pitchFamily="18" charset="0"/>
                                                </a:rPr>
                                                <m:t>𝐻</m:t>
                                              </m:r>
                                            </m:e>
                                          </m:acc>
                                        </m:e>
                                        <m:sub>
                                          <m:r>
                                            <a:rPr lang="es-ES" sz="1400" i="1">
                                              <a:solidFill>
                                                <a:schemeClr val="tx1"/>
                                              </a:solidFill>
                                              <a:latin typeface="Cambria Math" panose="02040503050406030204" pitchFamily="18" charset="0"/>
                                            </a:rPr>
                                            <m:t>𝐵𝐼𝑅</m:t>
                                          </m:r>
                                          <m:r>
                                            <a:rPr lang="es-ES" sz="1400" i="1">
                                              <a:solidFill>
                                                <a:schemeClr val="tx1"/>
                                              </a:solidFill>
                                              <a:latin typeface="Cambria Math" panose="02040503050406030204" pitchFamily="18" charset="0"/>
                                            </a:rPr>
                                            <m:t>−</m:t>
                                          </m:r>
                                          <m:r>
                                            <a:rPr lang="es-ES" sz="1400" i="1">
                                              <a:solidFill>
                                                <a:schemeClr val="tx1"/>
                                              </a:solidFill>
                                              <a:latin typeface="Cambria Math" panose="02040503050406030204" pitchFamily="18" charset="0"/>
                                            </a:rPr>
                                            <m:t>𝑀𝐸</m:t>
                                          </m:r>
                                        </m:sub>
                                      </m:sSub>
                                    </m:e>
                                  </m:d>
                                </m:e>
                                <m:sup>
                                  <m:r>
                                    <a:rPr lang="es-ES" sz="1400" i="1">
                                      <a:solidFill>
                                        <a:schemeClr val="tx1"/>
                                      </a:solidFill>
                                      <a:latin typeface="Cambria Math" panose="02040503050406030204" pitchFamily="18" charset="0"/>
                                    </a:rPr>
                                    <m:t>2</m:t>
                                  </m:r>
                                </m:sup>
                              </m:sSup>
                              <m:r>
                                <a:rPr lang="es-ES" sz="1400" i="1">
                                  <a:solidFill>
                                    <a:schemeClr val="tx1"/>
                                  </a:solidFill>
                                  <a:latin typeface="Cambria Math" panose="02040503050406030204" pitchFamily="18" charset="0"/>
                                </a:rPr>
                                <m:t>𝑑𝑉</m:t>
                              </m:r>
                              <m:r>
                                <a:rPr lang="es-ES" sz="1400" i="1">
                                  <a:solidFill>
                                    <a:schemeClr val="tx1"/>
                                  </a:solidFill>
                                  <a:latin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i="1">
                                      <a:solidFill>
                                        <a:schemeClr val="tx1"/>
                                      </a:solidFill>
                                      <a:latin typeface="Cambria Math" panose="02040503050406030204" pitchFamily="18" charset="0"/>
                                      <a:ea typeface="Cambria Math" panose="02040503050406030204" pitchFamily="18" charset="0"/>
                                    </a:rPr>
                                    <m:t>1</m:t>
                                  </m:r>
                                </m:num>
                                <m:den>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𝛽</m:t>
                                      </m:r>
                                    </m:e>
                                    <m:sup>
                                      <m:r>
                                        <a:rPr lang="es-ES" sz="1400" i="1">
                                          <a:solidFill>
                                            <a:schemeClr val="tx1"/>
                                          </a:solidFill>
                                          <a:latin typeface="Cambria Math" panose="02040503050406030204" pitchFamily="18" charset="0"/>
                                          <a:ea typeface="Cambria Math" panose="02040503050406030204" pitchFamily="18" charset="0"/>
                                        </a:rPr>
                                        <m:t>2</m:t>
                                      </m:r>
                                    </m:sup>
                                  </m:sSup>
                                </m:den>
                              </m:f>
                            </m:e>
                          </m:nary>
                        </m:e>
                      </m:nary>
                    </m:oMath>
                  </m:oMathPara>
                </a14:m>
                <a:endParaRPr lang="es-ES" sz="1400" dirty="0"/>
              </a:p>
            </p:txBody>
          </p:sp>
        </mc:Choice>
        <mc:Fallback xmlns="">
          <p:sp>
            <p:nvSpPr>
              <p:cNvPr id="63" name="CuadroTexto 62">
                <a:extLst>
                  <a:ext uri="{FF2B5EF4-FFF2-40B4-BE49-F238E27FC236}">
                    <a16:creationId xmlns:a16="http://schemas.microsoft.com/office/drawing/2014/main" id="{345B73B7-6934-488D-BE04-0D63E0FD17BE}"/>
                  </a:ext>
                </a:extLst>
              </p:cNvPr>
              <p:cNvSpPr txBox="1">
                <a:spLocks noRot="1" noChangeAspect="1" noMove="1" noResize="1" noEditPoints="1" noAdjustHandles="1" noChangeArrowheads="1" noChangeShapeType="1" noTextEdit="1"/>
              </p:cNvSpPr>
              <p:nvPr/>
            </p:nvSpPr>
            <p:spPr>
              <a:xfrm>
                <a:off x="3002956" y="6115652"/>
                <a:ext cx="3875578" cy="760529"/>
              </a:xfrm>
              <a:prstGeom prst="rect">
                <a:avLst/>
              </a:prstGeom>
              <a:blipFill>
                <a:blip r:embed="rId18"/>
                <a:stretch>
                  <a:fillRect/>
                </a:stretch>
              </a:blipFill>
            </p:spPr>
            <p:txBody>
              <a:bodyPr/>
              <a:lstStyle/>
              <a:p>
                <a:r>
                  <a:rPr lang="es-ES">
                    <a:noFill/>
                  </a:rPr>
                  <a:t> </a:t>
                </a:r>
              </a:p>
            </p:txBody>
          </p:sp>
        </mc:Fallback>
      </mc:AlternateContent>
      <p:cxnSp>
        <p:nvCxnSpPr>
          <p:cNvPr id="64" name="Conector recto de flecha 63">
            <a:extLst>
              <a:ext uri="{FF2B5EF4-FFF2-40B4-BE49-F238E27FC236}">
                <a16:creationId xmlns:a16="http://schemas.microsoft.com/office/drawing/2014/main" id="{89B97319-A9BA-417A-B239-EBA550E6D135}"/>
              </a:ext>
            </a:extLst>
          </p:cNvPr>
          <p:cNvCxnSpPr/>
          <p:nvPr/>
        </p:nvCxnSpPr>
        <p:spPr bwMode="auto">
          <a:xfrm>
            <a:off x="2615189" y="6476193"/>
            <a:ext cx="339296"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65" name="CuadroTexto 64">
                <a:extLst>
                  <a:ext uri="{FF2B5EF4-FFF2-40B4-BE49-F238E27FC236}">
                    <a16:creationId xmlns:a16="http://schemas.microsoft.com/office/drawing/2014/main" id="{A56DF5DA-01F5-4D45-82A0-A83C144587E8}"/>
                  </a:ext>
                </a:extLst>
              </p:cNvPr>
              <p:cNvSpPr txBox="1"/>
              <p:nvPr/>
            </p:nvSpPr>
            <p:spPr>
              <a:xfrm>
                <a:off x="6358228" y="6292864"/>
                <a:ext cx="2359437" cy="45986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s-ES" sz="1400" i="1" smtClean="0">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𝛽</m:t>
                          </m:r>
                        </m:e>
                        <m:sup>
                          <m:r>
                            <a:rPr lang="es-ES" sz="1400" i="1">
                              <a:solidFill>
                                <a:schemeClr val="tx1"/>
                              </a:solidFill>
                              <a:latin typeface="Cambria Math" panose="02040503050406030204" pitchFamily="18" charset="0"/>
                              <a:ea typeface="Cambria Math" panose="02040503050406030204" pitchFamily="18" charset="0"/>
                            </a:rPr>
                            <m:t>2</m:t>
                          </m:r>
                        </m:sup>
                      </m:sSup>
                      <m:r>
                        <a:rPr lang="es-ES" sz="1400" b="0" i="1" smtClean="0">
                          <a:solidFill>
                            <a:schemeClr val="tx1"/>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𝜇</m:t>
                              </m:r>
                            </m:e>
                            <m:sub>
                              <m:r>
                                <a:rPr lang="es-ES" sz="1400" i="1">
                                  <a:solidFill>
                                    <a:schemeClr val="tx1"/>
                                  </a:solidFill>
                                  <a:latin typeface="Cambria Math" panose="02040503050406030204" pitchFamily="18" charset="0"/>
                                  <a:ea typeface="Cambria Math" panose="02040503050406030204" pitchFamily="18" charset="0"/>
                                </a:rPr>
                                <m:t>0</m:t>
                              </m:r>
                            </m:sub>
                          </m:sSub>
                        </m:num>
                        <m:den>
                          <m:r>
                            <a:rPr lang="es-ES" sz="1400" b="0" i="1" smtClean="0">
                              <a:solidFill>
                                <a:schemeClr val="tx1"/>
                              </a:solidFill>
                              <a:latin typeface="Cambria Math" panose="02040503050406030204" pitchFamily="18" charset="0"/>
                              <a:ea typeface="Cambria Math" panose="02040503050406030204" pitchFamily="18" charset="0"/>
                            </a:rPr>
                            <m:t>2</m:t>
                          </m:r>
                        </m:den>
                      </m:f>
                    </m:oMath>
                  </m:oMathPara>
                </a14:m>
                <a:endParaRPr lang="es-ES" sz="1400" dirty="0"/>
              </a:p>
            </p:txBody>
          </p:sp>
        </mc:Choice>
        <mc:Fallback xmlns="">
          <p:sp>
            <p:nvSpPr>
              <p:cNvPr id="65" name="CuadroTexto 64">
                <a:extLst>
                  <a:ext uri="{FF2B5EF4-FFF2-40B4-BE49-F238E27FC236}">
                    <a16:creationId xmlns:a16="http://schemas.microsoft.com/office/drawing/2014/main" id="{A56DF5DA-01F5-4D45-82A0-A83C144587E8}"/>
                  </a:ext>
                </a:extLst>
              </p:cNvPr>
              <p:cNvSpPr txBox="1">
                <a:spLocks noRot="1" noChangeAspect="1" noMove="1" noResize="1" noEditPoints="1" noAdjustHandles="1" noChangeArrowheads="1" noChangeShapeType="1" noTextEdit="1"/>
              </p:cNvSpPr>
              <p:nvPr/>
            </p:nvSpPr>
            <p:spPr>
              <a:xfrm>
                <a:off x="6358228" y="6292864"/>
                <a:ext cx="2359437" cy="459869"/>
              </a:xfrm>
              <a:prstGeom prst="rect">
                <a:avLst/>
              </a:prstGeom>
              <a:blipFill>
                <a:blip r:embed="rId19"/>
                <a:stretch>
                  <a:fillRect b="-1316"/>
                </a:stretch>
              </a:blipFill>
            </p:spPr>
            <p:txBody>
              <a:bodyPr/>
              <a:lstStyle/>
              <a:p>
                <a:r>
                  <a:rPr lang="es-ES">
                    <a:noFill/>
                  </a:rPr>
                  <a:t> </a:t>
                </a:r>
              </a:p>
            </p:txBody>
          </p:sp>
        </mc:Fallback>
      </mc:AlternateContent>
      <p:cxnSp>
        <p:nvCxnSpPr>
          <p:cNvPr id="66" name="Conector recto de flecha 65">
            <a:extLst>
              <a:ext uri="{FF2B5EF4-FFF2-40B4-BE49-F238E27FC236}">
                <a16:creationId xmlns:a16="http://schemas.microsoft.com/office/drawing/2014/main" id="{3FAEB1B7-CE93-49AE-939B-8893E8A5BCF8}"/>
              </a:ext>
            </a:extLst>
          </p:cNvPr>
          <p:cNvCxnSpPr/>
          <p:nvPr/>
        </p:nvCxnSpPr>
        <p:spPr bwMode="auto">
          <a:xfrm>
            <a:off x="6732878" y="6495916"/>
            <a:ext cx="345492"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67" name="CuadroTexto 66">
                <a:extLst>
                  <a:ext uri="{FF2B5EF4-FFF2-40B4-BE49-F238E27FC236}">
                    <a16:creationId xmlns:a16="http://schemas.microsoft.com/office/drawing/2014/main" id="{02D37751-11A2-401E-AC89-4B5C04ECDB5B}"/>
                  </a:ext>
                </a:extLst>
              </p:cNvPr>
              <p:cNvSpPr txBox="1"/>
              <p:nvPr/>
            </p:nvSpPr>
            <p:spPr>
              <a:xfrm>
                <a:off x="7776616" y="6265981"/>
                <a:ext cx="2169238" cy="53072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400" i="1">
                          <a:solidFill>
                            <a:schemeClr val="tx1"/>
                          </a:solidFill>
                          <a:latin typeface="Cambria Math" panose="02040503050406030204" pitchFamily="18" charset="0"/>
                          <a:ea typeface="Cambria Math" panose="02040503050406030204" pitchFamily="18" charset="0"/>
                        </a:rPr>
                        <m:t>𝛽</m:t>
                      </m:r>
                      <m:r>
                        <a:rPr lang="es-ES" sz="1400" i="1">
                          <a:solidFill>
                            <a:schemeClr val="tx1"/>
                          </a:solidFill>
                          <a:latin typeface="Cambria Math" panose="02040503050406030204" pitchFamily="18" charset="0"/>
                          <a:ea typeface="Cambria Math" panose="02040503050406030204" pitchFamily="18" charset="0"/>
                        </a:rPr>
                        <m:t> =</m:t>
                      </m:r>
                      <m:rad>
                        <m:radPr>
                          <m:degHide m:val="on"/>
                          <m:ctrlPr>
                            <a:rPr lang="es-ES" sz="1400" b="0" i="1" smtClean="0">
                              <a:solidFill>
                                <a:schemeClr val="tx1"/>
                              </a:solidFill>
                              <a:latin typeface="Cambria Math" panose="02040503050406030204" pitchFamily="18" charset="0"/>
                              <a:ea typeface="Cambria Math" panose="02040503050406030204" pitchFamily="18" charset="0"/>
                            </a:rPr>
                          </m:ctrlPr>
                        </m:radPr>
                        <m:deg/>
                        <m:e>
                          <m:f>
                            <m:fPr>
                              <m:ctrlPr>
                                <a:rPr lang="es-ES" sz="1400" i="1">
                                  <a:solidFill>
                                    <a:schemeClr val="tx1"/>
                                  </a:solidFill>
                                  <a:latin typeface="Cambria Math" panose="02040503050406030204" pitchFamily="18" charset="0"/>
                                  <a:ea typeface="Cambria Math" panose="02040503050406030204" pitchFamily="18" charset="0"/>
                                </a:rPr>
                              </m:ctrlPr>
                            </m:fPr>
                            <m:num>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𝜇</m:t>
                                  </m:r>
                                </m:e>
                                <m:sub>
                                  <m:r>
                                    <a:rPr lang="es-ES" sz="1400" i="1">
                                      <a:solidFill>
                                        <a:schemeClr val="tx1"/>
                                      </a:solidFill>
                                      <a:latin typeface="Cambria Math" panose="02040503050406030204" pitchFamily="18" charset="0"/>
                                      <a:ea typeface="Cambria Math" panose="02040503050406030204" pitchFamily="18" charset="0"/>
                                    </a:rPr>
                                    <m:t>0</m:t>
                                  </m:r>
                                </m:sub>
                              </m:sSub>
                            </m:num>
                            <m:den>
                              <m:r>
                                <a:rPr lang="es-ES" sz="1400" i="1">
                                  <a:solidFill>
                                    <a:schemeClr val="tx1"/>
                                  </a:solidFill>
                                  <a:latin typeface="Cambria Math" panose="02040503050406030204" pitchFamily="18" charset="0"/>
                                  <a:ea typeface="Cambria Math" panose="02040503050406030204" pitchFamily="18" charset="0"/>
                                </a:rPr>
                                <m:t>2</m:t>
                              </m:r>
                            </m:den>
                          </m:f>
                        </m:e>
                      </m:rad>
                    </m:oMath>
                  </m:oMathPara>
                </a14:m>
                <a:endParaRPr lang="es-ES" sz="1400" dirty="0"/>
              </a:p>
            </p:txBody>
          </p:sp>
        </mc:Choice>
        <mc:Fallback xmlns="">
          <p:sp>
            <p:nvSpPr>
              <p:cNvPr id="67" name="CuadroTexto 66">
                <a:extLst>
                  <a:ext uri="{FF2B5EF4-FFF2-40B4-BE49-F238E27FC236}">
                    <a16:creationId xmlns:a16="http://schemas.microsoft.com/office/drawing/2014/main" id="{02D37751-11A2-401E-AC89-4B5C04ECDB5B}"/>
                  </a:ext>
                </a:extLst>
              </p:cNvPr>
              <p:cNvSpPr txBox="1">
                <a:spLocks noRot="1" noChangeAspect="1" noMove="1" noResize="1" noEditPoints="1" noAdjustHandles="1" noChangeArrowheads="1" noChangeShapeType="1" noTextEdit="1"/>
              </p:cNvSpPr>
              <p:nvPr/>
            </p:nvSpPr>
            <p:spPr>
              <a:xfrm>
                <a:off x="7776616" y="6265981"/>
                <a:ext cx="2169238" cy="530723"/>
              </a:xfrm>
              <a:prstGeom prst="rect">
                <a:avLst/>
              </a:prstGeom>
              <a:blipFill>
                <a:blip r:embed="rId20"/>
                <a:stretch>
                  <a:fillRect/>
                </a:stretch>
              </a:blipFill>
            </p:spPr>
            <p:txBody>
              <a:bodyPr/>
              <a:lstStyle/>
              <a:p>
                <a:r>
                  <a:rPr lang="es-ES">
                    <a:noFill/>
                  </a:rPr>
                  <a:t> </a:t>
                </a:r>
              </a:p>
            </p:txBody>
          </p:sp>
        </mc:Fallback>
      </mc:AlternateContent>
      <p:cxnSp>
        <p:nvCxnSpPr>
          <p:cNvPr id="68" name="Conector recto de flecha 67">
            <a:extLst>
              <a:ext uri="{FF2B5EF4-FFF2-40B4-BE49-F238E27FC236}">
                <a16:creationId xmlns:a16="http://schemas.microsoft.com/office/drawing/2014/main" id="{6853E859-7866-4B03-A709-5B54E00F1FBF}"/>
              </a:ext>
            </a:extLst>
          </p:cNvPr>
          <p:cNvCxnSpPr/>
          <p:nvPr/>
        </p:nvCxnSpPr>
        <p:spPr bwMode="auto">
          <a:xfrm>
            <a:off x="7992640" y="6495916"/>
            <a:ext cx="345492"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69447686"/>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p:cNvSpPr>
          <p:nvPr>
            <p:ph type="title"/>
          </p:nvPr>
        </p:nvSpPr>
        <p:spPr>
          <a:xfrm>
            <a:off x="647824" y="683493"/>
            <a:ext cx="9071610" cy="1259946"/>
          </a:xfrm>
        </p:spPr>
        <p:txBody>
          <a:bodyPr/>
          <a:lstStyle/>
          <a:p>
            <a:r>
              <a:rPr lang="es-ES" altLang="es-ES" dirty="0">
                <a:latin typeface="Gill Sans MT" panose="020B0502020104020203" pitchFamily="34" charset="0"/>
              </a:rPr>
              <a:t>Índice</a:t>
            </a:r>
          </a:p>
        </p:txBody>
      </p:sp>
      <p:sp>
        <p:nvSpPr>
          <p:cNvPr id="5123" name="Rectangle 3"/>
          <p:cNvSpPr>
            <a:spLocks noGrp="1"/>
          </p:cNvSpPr>
          <p:nvPr>
            <p:ph type="body" idx="1"/>
          </p:nvPr>
        </p:nvSpPr>
        <p:spPr>
          <a:xfrm>
            <a:off x="504507" y="1763613"/>
            <a:ext cx="9071610" cy="4752528"/>
          </a:xfrm>
        </p:spPr>
        <p:txBody>
          <a:bodyPr/>
          <a:lstStyle/>
          <a:p>
            <a:pPr marL="587967" indent="-587967">
              <a:lnSpc>
                <a:spcPct val="90000"/>
              </a:lnSpc>
              <a:buFont typeface="Wingdings" panose="05000000000000000000" pitchFamily="2" charset="2"/>
              <a:buChar char="Ø"/>
              <a:defRPr/>
            </a:pPr>
            <a:r>
              <a:rPr lang="es-ES" altLang="es-ES" sz="2000" dirty="0">
                <a:solidFill>
                  <a:schemeClr val="bg1">
                    <a:lumMod val="65000"/>
                  </a:schemeClr>
                </a:solidFill>
                <a:latin typeface="+mj-lt"/>
              </a:rPr>
              <a:t>Objetivos</a:t>
            </a:r>
          </a:p>
          <a:p>
            <a:pPr marL="342900" indent="-342900">
              <a:lnSpc>
                <a:spcPct val="90000"/>
              </a:lnSpc>
              <a:buFont typeface="Wingdings" panose="05000000000000000000" pitchFamily="2" charset="2"/>
              <a:buChar char="Ø"/>
              <a:defRPr/>
            </a:pPr>
            <a:endParaRPr lang="es-ES" altLang="es-ES" sz="2000" dirty="0">
              <a:latin typeface="+mj-lt"/>
            </a:endParaRPr>
          </a:p>
          <a:p>
            <a:pPr marL="587967" indent="-587967">
              <a:lnSpc>
                <a:spcPct val="90000"/>
              </a:lnSpc>
              <a:buFont typeface="Wingdings" panose="05000000000000000000" pitchFamily="2" charset="2"/>
              <a:buChar char="Ø"/>
              <a:defRPr/>
            </a:pPr>
            <a:r>
              <a:rPr lang="es-ES" altLang="es-ES" sz="2000" dirty="0">
                <a:solidFill>
                  <a:srgbClr val="A6A6A6"/>
                </a:solidFill>
                <a:latin typeface="+mj-lt"/>
              </a:rPr>
              <a:t>Descripción general del método BIR-ME</a:t>
            </a:r>
          </a:p>
          <a:p>
            <a:pPr marL="587967" indent="-587967">
              <a:lnSpc>
                <a:spcPct val="90000"/>
              </a:lnSpc>
              <a:buFont typeface="Wingdings" panose="05000000000000000000" pitchFamily="2" charset="2"/>
              <a:buChar char="Ø"/>
              <a:defRPr/>
            </a:pPr>
            <a:endParaRPr lang="es-ES" altLang="es-ES" sz="2000" dirty="0">
              <a:solidFill>
                <a:schemeClr val="bg1">
                  <a:lumMod val="65000"/>
                </a:schemeClr>
              </a:solidFill>
              <a:latin typeface="+mj-lt"/>
            </a:endParaRPr>
          </a:p>
          <a:p>
            <a:pPr marL="587967" indent="-587967">
              <a:lnSpc>
                <a:spcPct val="90000"/>
              </a:lnSpc>
              <a:buFont typeface="Wingdings" panose="05000000000000000000" pitchFamily="2" charset="2"/>
              <a:buChar char="Ø"/>
              <a:defRPr/>
            </a:pPr>
            <a:r>
              <a:rPr lang="es-ES" altLang="es-ES" sz="2000" dirty="0">
                <a:latin typeface="+mj-lt"/>
              </a:rPr>
              <a:t>Aplicación de BIR-ME para un </a:t>
            </a:r>
            <a:r>
              <a:rPr lang="es-ES" altLang="es-ES" sz="2000" dirty="0" err="1">
                <a:latin typeface="+mj-lt"/>
              </a:rPr>
              <a:t>haloscopio</a:t>
            </a:r>
            <a:r>
              <a:rPr lang="es-ES" altLang="es-ES" sz="2000" dirty="0">
                <a:latin typeface="+mj-lt"/>
              </a:rPr>
              <a:t> </a:t>
            </a:r>
          </a:p>
          <a:p>
            <a:pPr marL="342900" indent="-342900">
              <a:lnSpc>
                <a:spcPct val="90000"/>
              </a:lnSpc>
              <a:buFont typeface="Wingdings" panose="05000000000000000000" pitchFamily="2" charset="2"/>
              <a:buChar char="Ø"/>
              <a:defRPr/>
            </a:pPr>
            <a:endParaRPr lang="es-ES" altLang="es-ES" sz="2000" dirty="0">
              <a:solidFill>
                <a:schemeClr val="bg1">
                  <a:lumMod val="65000"/>
                </a:schemeClr>
              </a:solidFill>
              <a:latin typeface="+mj-lt"/>
            </a:endParaRPr>
          </a:p>
          <a:p>
            <a:pPr marL="587967" indent="-587967">
              <a:lnSpc>
                <a:spcPct val="90000"/>
              </a:lnSpc>
              <a:buFont typeface="Wingdings" panose="05000000000000000000" pitchFamily="2" charset="2"/>
              <a:buChar char="Ø"/>
              <a:defRPr/>
            </a:pPr>
            <a:r>
              <a:rPr lang="es-ES" altLang="es-ES" sz="2000" dirty="0">
                <a:solidFill>
                  <a:schemeClr val="bg1">
                    <a:lumMod val="65000"/>
                  </a:schemeClr>
                </a:solidFill>
                <a:latin typeface="+mj-lt"/>
              </a:rPr>
              <a:t>Fórmula teórica para la potencia de salida de un BPM</a:t>
            </a:r>
          </a:p>
          <a:p>
            <a:pPr marL="587967" indent="-587967">
              <a:lnSpc>
                <a:spcPct val="90000"/>
              </a:lnSpc>
              <a:buFont typeface="Wingdings" panose="05000000000000000000" pitchFamily="2" charset="2"/>
              <a:buChar char="Ø"/>
              <a:defRPr/>
            </a:pPr>
            <a:endParaRPr lang="es-ES" altLang="es-ES" sz="2000" dirty="0">
              <a:solidFill>
                <a:schemeClr val="bg1">
                  <a:lumMod val="65000"/>
                </a:schemeClr>
              </a:solidFill>
              <a:latin typeface="+mj-lt"/>
            </a:endParaRPr>
          </a:p>
          <a:p>
            <a:pPr marL="587967" indent="-587967">
              <a:lnSpc>
                <a:spcPct val="90000"/>
              </a:lnSpc>
              <a:buFont typeface="Wingdings" panose="05000000000000000000" pitchFamily="2" charset="2"/>
              <a:buChar char="Ø"/>
              <a:defRPr/>
            </a:pPr>
            <a:r>
              <a:rPr lang="es-ES" altLang="es-ES" sz="2000" dirty="0">
                <a:solidFill>
                  <a:schemeClr val="bg1">
                    <a:lumMod val="65000"/>
                  </a:schemeClr>
                </a:solidFill>
                <a:latin typeface="+mj-lt"/>
              </a:rPr>
              <a:t>Aplicación de BIR-ME para un BPM</a:t>
            </a:r>
          </a:p>
          <a:p>
            <a:pPr marL="587967" indent="-587967">
              <a:lnSpc>
                <a:spcPct val="90000"/>
              </a:lnSpc>
              <a:buFont typeface="Wingdings" panose="05000000000000000000" pitchFamily="2" charset="2"/>
              <a:buChar char="Ø"/>
              <a:defRPr/>
            </a:pPr>
            <a:endParaRPr lang="es-ES" altLang="es-ES" sz="2000" dirty="0">
              <a:solidFill>
                <a:schemeClr val="bg1">
                  <a:lumMod val="65000"/>
                </a:schemeClr>
              </a:solidFill>
              <a:latin typeface="+mj-lt"/>
            </a:endParaRPr>
          </a:p>
          <a:p>
            <a:pPr marL="587967" indent="-587967">
              <a:lnSpc>
                <a:spcPct val="90000"/>
              </a:lnSpc>
              <a:buFont typeface="Wingdings" panose="05000000000000000000" pitchFamily="2" charset="2"/>
              <a:buChar char="Ø"/>
              <a:defRPr/>
            </a:pPr>
            <a:r>
              <a:rPr lang="es-ES" altLang="es-ES" sz="2000" dirty="0">
                <a:solidFill>
                  <a:schemeClr val="bg1">
                    <a:lumMod val="65000"/>
                  </a:schemeClr>
                </a:solidFill>
                <a:latin typeface="+mj-lt"/>
              </a:rPr>
              <a:t>Conclusiones</a:t>
            </a:r>
          </a:p>
        </p:txBody>
      </p:sp>
    </p:spTree>
    <p:extLst>
      <p:ext uri="{BB962C8B-B14F-4D97-AF65-F5344CB8AC3E}">
        <p14:creationId xmlns:p14="http://schemas.microsoft.com/office/powerpoint/2010/main" val="37611916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a:xfrm>
            <a:off x="9836003" y="7301991"/>
            <a:ext cx="214312" cy="230188"/>
          </a:xfrm>
        </p:spPr>
        <p:txBody>
          <a:bodyPr/>
          <a:lstStyle/>
          <a:p>
            <a:fld id="{9FF39CA2-04EB-4CA6-BF9F-780F92DB7FFC}" type="slidenum">
              <a:rPr lang="it-IT" altLang="it-IT" smtClean="0"/>
              <a:pPr/>
              <a:t>10</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583928" y="38483"/>
            <a:ext cx="7920880" cy="500994"/>
          </a:xfrm>
        </p:spPr>
        <p:txBody>
          <a:bodyPr/>
          <a:lstStyle/>
          <a:p>
            <a:r>
              <a:rPr lang="es-ES" dirty="0">
                <a:solidFill>
                  <a:schemeClr val="tx1"/>
                </a:solidFill>
              </a:rPr>
              <a:t>Aplicación de BIR-ME para un </a:t>
            </a:r>
            <a:r>
              <a:rPr lang="es-ES" dirty="0" err="1">
                <a:solidFill>
                  <a:schemeClr val="tx1"/>
                </a:solidFill>
              </a:rPr>
              <a:t>haloscopio</a:t>
            </a:r>
            <a:r>
              <a:rPr lang="es-ES" dirty="0">
                <a:solidFill>
                  <a:schemeClr val="tx1"/>
                </a:solidFill>
              </a:rPr>
              <a:t> </a:t>
            </a:r>
          </a:p>
        </p:txBody>
      </p:sp>
      <p:sp>
        <p:nvSpPr>
          <p:cNvPr id="5" name="2 Marcador de contenido">
            <a:extLst>
              <a:ext uri="{FF2B5EF4-FFF2-40B4-BE49-F238E27FC236}">
                <a16:creationId xmlns:a16="http://schemas.microsoft.com/office/drawing/2014/main" id="{A27B1477-85EB-49B0-B896-0BB1A7564A8F}"/>
              </a:ext>
            </a:extLst>
          </p:cNvPr>
          <p:cNvSpPr txBox="1">
            <a:spLocks/>
          </p:cNvSpPr>
          <p:nvPr/>
        </p:nvSpPr>
        <p:spPr>
          <a:xfrm>
            <a:off x="287784" y="814411"/>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altLang="es-ES" sz="1600" kern="0" dirty="0"/>
              <a:t>El objetivo de este apartado es aplicar el método BIR-ME para un </a:t>
            </a:r>
            <a:r>
              <a:rPr lang="es-ES" altLang="es-ES" sz="1600" kern="0" dirty="0" err="1"/>
              <a:t>haloscopio</a:t>
            </a:r>
            <a:r>
              <a:rPr lang="es-ES" altLang="es-ES" sz="1600" kern="0" dirty="0"/>
              <a:t>, consistente en una cavidad cilíndrica acoplada por una guía coaxial, que se usa para detectar materia oscura</a:t>
            </a:r>
          </a:p>
          <a:p>
            <a:pPr algn="just">
              <a:buFont typeface="Wingdings" panose="05000000000000000000" pitchFamily="2" charset="2"/>
              <a:buChar char="Ø"/>
            </a:pPr>
            <a:r>
              <a:rPr lang="es-ES" altLang="es-ES" sz="1600" kern="0" dirty="0"/>
              <a:t>Esta estructura, de geometría sencilla y con un solo puerto, es ideal para verificar la correcta implementación del BIR-ME, ya que se disponen de resultados teóricos publicados en [1] para comparar con nuestros propios cálculos</a:t>
            </a:r>
            <a:endParaRPr lang="es-ES_tradnl" altLang="es-ES" sz="2000" kern="0" dirty="0"/>
          </a:p>
        </p:txBody>
      </p:sp>
      <p:sp>
        <p:nvSpPr>
          <p:cNvPr id="50" name="CuadroTexto 49">
            <a:extLst>
              <a:ext uri="{FF2B5EF4-FFF2-40B4-BE49-F238E27FC236}">
                <a16:creationId xmlns:a16="http://schemas.microsoft.com/office/drawing/2014/main" id="{FD80E777-0E5B-4CF6-83FD-3978FC556AC5}"/>
              </a:ext>
            </a:extLst>
          </p:cNvPr>
          <p:cNvSpPr txBox="1"/>
          <p:nvPr/>
        </p:nvSpPr>
        <p:spPr>
          <a:xfrm>
            <a:off x="110766" y="7132069"/>
            <a:ext cx="9646791" cy="400110"/>
          </a:xfrm>
          <a:prstGeom prst="rect">
            <a:avLst/>
          </a:prstGeom>
          <a:noFill/>
        </p:spPr>
        <p:txBody>
          <a:bodyPr wrap="square">
            <a:spAutoFit/>
          </a:bodyPr>
          <a:lstStyle/>
          <a:p>
            <a:pPr marR="0" lvl="0" algn="just" defTabSz="447675" rtl="0" eaLnBrk="0" fontAlgn="base" latinLnBrk="0" hangingPunct="0">
              <a:lnSpc>
                <a:spcPct val="100000"/>
              </a:lnSpc>
              <a:spcBef>
                <a:spcPct val="0"/>
              </a:spcBef>
              <a:spcAft>
                <a:spcPct val="0"/>
              </a:spcAft>
              <a:buClrTx/>
              <a:buSzTx/>
              <a:tabLst/>
              <a:defRPr/>
            </a:pPr>
            <a:r>
              <a:rPr kumimoji="0" lang="es-ES" altLang="es-ES" sz="1000" b="0" i="0" u="none" strike="noStrike" kern="0" cap="none" spc="0" normalizeH="0" baseline="0" noProof="0" dirty="0">
                <a:ln>
                  <a:noFill/>
                </a:ln>
                <a:solidFill>
                  <a:schemeClr val="tx1"/>
                </a:solidFill>
                <a:effectLst/>
                <a:uLnTx/>
                <a:uFillTx/>
                <a:latin typeface="Arial" pitchFamily="34" charset="0"/>
                <a:ea typeface="ＭＳ Ｐゴシック" pitchFamily="34" charset="-128"/>
                <a:cs typeface="+mn-cs"/>
              </a:rPr>
              <a:t>[1] P. Navarro et al., “Wide-band full-wave </a:t>
            </a:r>
            <a:r>
              <a:rPr kumimoji="0" lang="es-ES" altLang="es-ES" sz="1000" b="0" i="0" u="none" strike="noStrike" kern="0" cap="none" spc="0" normalizeH="0" baseline="0" noProof="0" dirty="0" err="1">
                <a:ln>
                  <a:noFill/>
                </a:ln>
                <a:solidFill>
                  <a:schemeClr val="tx1"/>
                </a:solidFill>
                <a:effectLst/>
                <a:uLnTx/>
                <a:uFillTx/>
                <a:latin typeface="Arial" pitchFamily="34" charset="0"/>
                <a:ea typeface="ＭＳ Ｐゴシック" pitchFamily="34" charset="-128"/>
                <a:cs typeface="+mn-cs"/>
              </a:rPr>
              <a:t>electromagnetic</a:t>
            </a:r>
            <a:r>
              <a:rPr kumimoji="0" lang="es-ES" altLang="es-ES" sz="1000" b="0" i="0" u="none" strike="noStrike" kern="0" cap="none" spc="0" normalizeH="0" baseline="0" noProof="0" dirty="0">
                <a:ln>
                  <a:noFill/>
                </a:ln>
                <a:solidFill>
                  <a:schemeClr val="tx1"/>
                </a:solidFill>
                <a:effectLst/>
                <a:uLnTx/>
                <a:uFillTx/>
                <a:latin typeface="Arial" pitchFamily="34" charset="0"/>
                <a:ea typeface="ＭＳ Ｐゴシック" pitchFamily="34" charset="-128"/>
                <a:cs typeface="+mn-cs"/>
              </a:rPr>
              <a:t> modal </a:t>
            </a:r>
            <a:r>
              <a:rPr kumimoji="0" lang="es-ES" altLang="es-ES" sz="1000" b="0" i="0" u="none" strike="noStrike" kern="0" cap="none" spc="0" normalizeH="0" baseline="0" noProof="0" dirty="0" err="1">
                <a:ln>
                  <a:noFill/>
                </a:ln>
                <a:solidFill>
                  <a:schemeClr val="tx1"/>
                </a:solidFill>
                <a:effectLst/>
                <a:uLnTx/>
                <a:uFillTx/>
                <a:latin typeface="Arial" pitchFamily="34" charset="0"/>
                <a:ea typeface="ＭＳ Ｐゴシック" pitchFamily="34" charset="-128"/>
                <a:cs typeface="+mn-cs"/>
              </a:rPr>
              <a:t>analysis</a:t>
            </a:r>
            <a:r>
              <a:rPr kumimoji="0" lang="es-ES" altLang="es-ES" sz="1000" b="0" i="0" u="none" strike="noStrike" kern="0" cap="none" spc="0" normalizeH="0" baseline="0" noProof="0" dirty="0">
                <a:ln>
                  <a:noFill/>
                </a:ln>
                <a:solidFill>
                  <a:schemeClr val="tx1"/>
                </a:solidFill>
                <a:effectLst/>
                <a:uLnTx/>
                <a:uFillTx/>
                <a:latin typeface="Arial" pitchFamily="34" charset="0"/>
                <a:ea typeface="ＭＳ Ｐゴシック" pitchFamily="34" charset="-128"/>
                <a:cs typeface="+mn-cs"/>
              </a:rPr>
              <a:t> </a:t>
            </a:r>
            <a:r>
              <a:rPr kumimoji="0" lang="es-ES" altLang="es-ES" sz="1000" b="0" i="0" u="none" strike="noStrike" kern="0" cap="none" spc="0" normalizeH="0" baseline="0" noProof="0" dirty="0" err="1">
                <a:ln>
                  <a:noFill/>
                </a:ln>
                <a:solidFill>
                  <a:schemeClr val="tx1"/>
                </a:solidFill>
                <a:effectLst/>
                <a:uLnTx/>
                <a:uFillTx/>
                <a:latin typeface="Arial" pitchFamily="34" charset="0"/>
                <a:ea typeface="ＭＳ Ｐゴシック" pitchFamily="34" charset="-128"/>
                <a:cs typeface="+mn-cs"/>
              </a:rPr>
              <a:t>of</a:t>
            </a:r>
            <a:r>
              <a:rPr kumimoji="0" lang="es-ES" altLang="es-ES" sz="1000" b="0" i="0" u="none" strike="noStrike" kern="0" cap="none" spc="0" normalizeH="0" baseline="0" noProof="0" dirty="0">
                <a:ln>
                  <a:noFill/>
                </a:ln>
                <a:solidFill>
                  <a:schemeClr val="tx1"/>
                </a:solidFill>
                <a:effectLst/>
                <a:uLnTx/>
                <a:uFillTx/>
                <a:latin typeface="Arial" pitchFamily="34" charset="0"/>
                <a:ea typeface="ＭＳ Ｐゴシック" pitchFamily="34" charset="-128"/>
                <a:cs typeface="+mn-cs"/>
              </a:rPr>
              <a:t> </a:t>
            </a:r>
            <a:r>
              <a:rPr kumimoji="0" lang="es-ES" altLang="es-ES" sz="1000" b="0" i="0" u="none" strike="noStrike" kern="0" cap="none" spc="0" normalizeH="0" baseline="0" noProof="0" dirty="0" err="1">
                <a:ln>
                  <a:noFill/>
                </a:ln>
                <a:solidFill>
                  <a:schemeClr val="tx1"/>
                </a:solidFill>
                <a:effectLst/>
                <a:uLnTx/>
                <a:uFillTx/>
                <a:latin typeface="Arial" pitchFamily="34" charset="0"/>
                <a:ea typeface="ＭＳ Ｐゴシック" pitchFamily="34" charset="-128"/>
                <a:cs typeface="+mn-cs"/>
              </a:rPr>
              <a:t>the</a:t>
            </a:r>
            <a:r>
              <a:rPr kumimoji="0" lang="es-ES" altLang="es-ES" sz="1000" b="0" i="0" u="none" strike="noStrike" kern="0" cap="none" spc="0" normalizeH="0" baseline="0" noProof="0" dirty="0">
                <a:ln>
                  <a:noFill/>
                </a:ln>
                <a:solidFill>
                  <a:schemeClr val="tx1"/>
                </a:solidFill>
                <a:effectLst/>
                <a:uLnTx/>
                <a:uFillTx/>
                <a:latin typeface="Arial" pitchFamily="34" charset="0"/>
                <a:ea typeface="ＭＳ Ｐゴシック" pitchFamily="34" charset="-128"/>
                <a:cs typeface="+mn-cs"/>
              </a:rPr>
              <a:t> </a:t>
            </a:r>
            <a:r>
              <a:rPr kumimoji="0" lang="es-ES" altLang="es-ES" sz="1000" b="0" i="0" u="none" strike="noStrike" kern="0" cap="none" spc="0" normalizeH="0" baseline="0" noProof="0" dirty="0" err="1">
                <a:ln>
                  <a:noFill/>
                </a:ln>
                <a:solidFill>
                  <a:schemeClr val="tx1"/>
                </a:solidFill>
                <a:effectLst/>
                <a:uLnTx/>
                <a:uFillTx/>
                <a:latin typeface="Arial" pitchFamily="34" charset="0"/>
                <a:ea typeface="ＭＳ Ｐゴシック" pitchFamily="34" charset="-128"/>
                <a:cs typeface="+mn-cs"/>
              </a:rPr>
              <a:t>coupling</a:t>
            </a:r>
            <a:r>
              <a:rPr kumimoji="0" lang="es-ES" altLang="es-ES" sz="1000" b="0" i="0" u="none" strike="noStrike" kern="0" cap="none" spc="0" normalizeH="0" baseline="0" noProof="0" dirty="0">
                <a:ln>
                  <a:noFill/>
                </a:ln>
                <a:solidFill>
                  <a:schemeClr val="tx1"/>
                </a:solidFill>
                <a:effectLst/>
                <a:uLnTx/>
                <a:uFillTx/>
                <a:latin typeface="Arial" pitchFamily="34" charset="0"/>
                <a:ea typeface="ＭＳ Ｐゴシック" pitchFamily="34" charset="-128"/>
                <a:cs typeface="+mn-cs"/>
              </a:rPr>
              <a:t> </a:t>
            </a:r>
            <a:r>
              <a:rPr kumimoji="0" lang="es-ES" altLang="es-ES" sz="1000" b="0" i="0" u="none" strike="noStrike" kern="0" cap="none" spc="0" normalizeH="0" baseline="0" noProof="0" dirty="0" err="1">
                <a:ln>
                  <a:noFill/>
                </a:ln>
                <a:solidFill>
                  <a:schemeClr val="tx1"/>
                </a:solidFill>
                <a:effectLst/>
                <a:uLnTx/>
                <a:uFillTx/>
                <a:latin typeface="Arial" pitchFamily="34" charset="0"/>
                <a:ea typeface="ＭＳ Ｐゴシック" pitchFamily="34" charset="-128"/>
                <a:cs typeface="+mn-cs"/>
              </a:rPr>
              <a:t>between</a:t>
            </a:r>
            <a:r>
              <a:rPr kumimoji="0" lang="es-ES" altLang="es-ES" sz="1000" b="0" i="0" u="none" strike="noStrike" kern="0" cap="none" spc="0" normalizeH="0" baseline="0" noProof="0" dirty="0">
                <a:ln>
                  <a:noFill/>
                </a:ln>
                <a:solidFill>
                  <a:schemeClr val="tx1"/>
                </a:solidFill>
                <a:effectLst/>
                <a:uLnTx/>
                <a:uFillTx/>
                <a:latin typeface="Arial" pitchFamily="34" charset="0"/>
                <a:ea typeface="ＭＳ Ｐゴシック" pitchFamily="34" charset="-128"/>
                <a:cs typeface="+mn-cs"/>
              </a:rPr>
              <a:t> </a:t>
            </a:r>
            <a:r>
              <a:rPr kumimoji="0" lang="es-ES" altLang="es-ES" sz="1000" b="0" i="0" u="none" strike="noStrike" kern="0" cap="none" spc="0" normalizeH="0" baseline="0" noProof="0" dirty="0" err="1">
                <a:ln>
                  <a:noFill/>
                </a:ln>
                <a:solidFill>
                  <a:schemeClr val="tx1"/>
                </a:solidFill>
                <a:effectLst/>
                <a:uLnTx/>
                <a:uFillTx/>
                <a:latin typeface="Arial" pitchFamily="34" charset="0"/>
                <a:ea typeface="ＭＳ Ｐゴシック" pitchFamily="34" charset="-128"/>
                <a:cs typeface="+mn-cs"/>
              </a:rPr>
              <a:t>dark-matter</a:t>
            </a:r>
            <a:r>
              <a:rPr kumimoji="0" lang="es-ES" altLang="es-ES" sz="1000" b="0" i="0" u="none" strike="noStrike" kern="0" cap="none" spc="0" normalizeH="0" baseline="0" noProof="0" dirty="0">
                <a:ln>
                  <a:noFill/>
                </a:ln>
                <a:solidFill>
                  <a:schemeClr val="tx1"/>
                </a:solidFill>
                <a:effectLst/>
                <a:uLnTx/>
                <a:uFillTx/>
                <a:latin typeface="Arial" pitchFamily="34" charset="0"/>
                <a:ea typeface="ＭＳ Ｐゴシック" pitchFamily="34" charset="-128"/>
                <a:cs typeface="+mn-cs"/>
              </a:rPr>
              <a:t> </a:t>
            </a:r>
            <a:r>
              <a:rPr kumimoji="0" lang="es-ES" altLang="es-ES" sz="1000" b="0" i="0" u="none" strike="noStrike" kern="0" cap="none" spc="0" normalizeH="0" baseline="0" noProof="0" dirty="0" err="1">
                <a:ln>
                  <a:noFill/>
                </a:ln>
                <a:solidFill>
                  <a:schemeClr val="tx1"/>
                </a:solidFill>
                <a:effectLst/>
                <a:uLnTx/>
                <a:uFillTx/>
                <a:latin typeface="Arial" pitchFamily="34" charset="0"/>
                <a:ea typeface="ＭＳ Ｐゴシック" pitchFamily="34" charset="-128"/>
                <a:cs typeface="+mn-cs"/>
              </a:rPr>
              <a:t>axions</a:t>
            </a:r>
            <a:r>
              <a:rPr kumimoji="0" lang="es-ES" altLang="es-ES" sz="1000" b="0" i="0" u="none" strike="noStrike" kern="0" cap="none" spc="0" normalizeH="0" baseline="0" noProof="0" dirty="0">
                <a:ln>
                  <a:noFill/>
                </a:ln>
                <a:solidFill>
                  <a:schemeClr val="tx1"/>
                </a:solidFill>
                <a:effectLst/>
                <a:uLnTx/>
                <a:uFillTx/>
                <a:latin typeface="Arial" pitchFamily="34" charset="0"/>
                <a:ea typeface="ＭＳ Ｐゴシック" pitchFamily="34" charset="-128"/>
                <a:cs typeface="+mn-cs"/>
              </a:rPr>
              <a:t> and </a:t>
            </a:r>
            <a:r>
              <a:rPr kumimoji="0" lang="es-ES" altLang="es-ES" sz="1000" b="0" i="0" u="none" strike="noStrike" kern="0" cap="none" spc="0" normalizeH="0" baseline="0" noProof="0" dirty="0" err="1">
                <a:ln>
                  <a:noFill/>
                </a:ln>
                <a:solidFill>
                  <a:schemeClr val="tx1"/>
                </a:solidFill>
                <a:effectLst/>
                <a:uLnTx/>
                <a:uFillTx/>
                <a:latin typeface="Arial" pitchFamily="34" charset="0"/>
                <a:ea typeface="ＭＳ Ｐゴシック" pitchFamily="34" charset="-128"/>
                <a:cs typeface="+mn-cs"/>
              </a:rPr>
              <a:t>photons</a:t>
            </a:r>
            <a:r>
              <a:rPr kumimoji="0" lang="es-ES" altLang="es-ES" sz="1000" b="0" i="0" u="none" strike="noStrike" kern="0" cap="none" spc="0" normalizeH="0" baseline="0" noProof="0" dirty="0">
                <a:ln>
                  <a:noFill/>
                </a:ln>
                <a:solidFill>
                  <a:schemeClr val="tx1"/>
                </a:solidFill>
                <a:effectLst/>
                <a:uLnTx/>
                <a:uFillTx/>
                <a:latin typeface="Arial" pitchFamily="34" charset="0"/>
                <a:ea typeface="ＭＳ Ｐゴシック" pitchFamily="34" charset="-128"/>
                <a:cs typeface="+mn-cs"/>
              </a:rPr>
              <a:t> in </a:t>
            </a:r>
            <a:r>
              <a:rPr kumimoji="0" lang="es-ES" altLang="es-ES" sz="1000" b="0" i="0" u="none" strike="noStrike" kern="0" cap="none" spc="0" normalizeH="0" baseline="0" noProof="0" dirty="0" err="1">
                <a:ln>
                  <a:noFill/>
                </a:ln>
                <a:solidFill>
                  <a:schemeClr val="tx1"/>
                </a:solidFill>
                <a:effectLst/>
                <a:uLnTx/>
                <a:uFillTx/>
                <a:latin typeface="Arial" pitchFamily="34" charset="0"/>
                <a:ea typeface="ＭＳ Ｐゴシック" pitchFamily="34" charset="-128"/>
                <a:cs typeface="+mn-cs"/>
              </a:rPr>
              <a:t>microwave</a:t>
            </a:r>
            <a:r>
              <a:rPr kumimoji="0" lang="es-ES" altLang="es-ES" sz="1000" b="0" i="0" u="none" strike="noStrike" kern="0" cap="none" spc="0" normalizeH="0" baseline="0" noProof="0" dirty="0">
                <a:ln>
                  <a:noFill/>
                </a:ln>
                <a:solidFill>
                  <a:schemeClr val="tx1"/>
                </a:solidFill>
                <a:effectLst/>
                <a:uLnTx/>
                <a:uFillTx/>
                <a:latin typeface="Arial" pitchFamily="34" charset="0"/>
                <a:ea typeface="ＭＳ Ｐゴシック" pitchFamily="34" charset="-128"/>
                <a:cs typeface="+mn-cs"/>
              </a:rPr>
              <a:t> </a:t>
            </a:r>
            <a:r>
              <a:rPr kumimoji="0" lang="es-ES" altLang="es-ES" sz="1000" b="0" i="0" u="none" strike="noStrike" kern="0" cap="none" spc="0" normalizeH="0" baseline="0" noProof="0" dirty="0" err="1">
                <a:ln>
                  <a:noFill/>
                </a:ln>
                <a:solidFill>
                  <a:schemeClr val="tx1"/>
                </a:solidFill>
                <a:effectLst/>
                <a:uLnTx/>
                <a:uFillTx/>
                <a:latin typeface="Arial" pitchFamily="34" charset="0"/>
                <a:ea typeface="ＭＳ Ｐゴシック" pitchFamily="34" charset="-128"/>
                <a:cs typeface="+mn-cs"/>
              </a:rPr>
              <a:t>resonators</a:t>
            </a:r>
            <a:r>
              <a:rPr lang="es-ES" altLang="es-ES" sz="1000" kern="0" dirty="0">
                <a:solidFill>
                  <a:schemeClr val="tx1"/>
                </a:solidFill>
              </a:rPr>
              <a:t>”</a:t>
            </a:r>
            <a:r>
              <a:rPr kumimoji="0" lang="es-ES" altLang="es-ES" sz="1000" b="0" i="0" u="none" strike="noStrike" kern="0" cap="none" spc="0" normalizeH="0" baseline="0" noProof="0" dirty="0">
                <a:ln>
                  <a:noFill/>
                </a:ln>
                <a:solidFill>
                  <a:schemeClr val="tx1"/>
                </a:solidFill>
                <a:effectLst/>
                <a:uLnTx/>
                <a:uFillTx/>
                <a:latin typeface="Arial" pitchFamily="34" charset="0"/>
                <a:ea typeface="ＭＳ Ｐゴシック" pitchFamily="34" charset="-128"/>
                <a:cs typeface="+mn-cs"/>
              </a:rPr>
              <a:t>, </a:t>
            </a:r>
            <a:r>
              <a:rPr kumimoji="0" lang="es-ES" altLang="es-ES" sz="1000" b="0" i="0" u="none" strike="noStrike" kern="0" cap="none" spc="0" normalizeH="0" baseline="0" noProof="0" dirty="0" err="1">
                <a:ln>
                  <a:noFill/>
                </a:ln>
                <a:solidFill>
                  <a:schemeClr val="tx1"/>
                </a:solidFill>
                <a:effectLst/>
                <a:uLnTx/>
                <a:uFillTx/>
                <a:latin typeface="Arial" pitchFamily="34" charset="0"/>
                <a:ea typeface="ＭＳ Ｐゴシック" pitchFamily="34" charset="-128"/>
                <a:cs typeface="+mn-cs"/>
              </a:rPr>
              <a:t>Physics</a:t>
            </a:r>
            <a:r>
              <a:rPr kumimoji="0" lang="es-ES" altLang="es-ES" sz="1000" b="0" i="0" u="none" strike="noStrike" kern="0" cap="none" spc="0" normalizeH="0" baseline="0" noProof="0" dirty="0">
                <a:ln>
                  <a:noFill/>
                </a:ln>
                <a:solidFill>
                  <a:schemeClr val="tx1"/>
                </a:solidFill>
                <a:effectLst/>
                <a:uLnTx/>
                <a:uFillTx/>
                <a:latin typeface="Arial" pitchFamily="34" charset="0"/>
                <a:ea typeface="ＭＳ Ｐゴシック" pitchFamily="34" charset="-128"/>
                <a:cs typeface="+mn-cs"/>
              </a:rPr>
              <a:t> </a:t>
            </a:r>
            <a:r>
              <a:rPr kumimoji="0" lang="es-ES" altLang="es-ES" sz="1000" b="0" i="0" u="none" strike="noStrike" kern="0" cap="none" spc="0" normalizeH="0" baseline="0" noProof="0" dirty="0" err="1">
                <a:ln>
                  <a:noFill/>
                </a:ln>
                <a:solidFill>
                  <a:schemeClr val="tx1"/>
                </a:solidFill>
                <a:effectLst/>
                <a:uLnTx/>
                <a:uFillTx/>
                <a:latin typeface="Arial" pitchFamily="34" charset="0"/>
                <a:ea typeface="ＭＳ Ｐゴシック" pitchFamily="34" charset="-128"/>
                <a:cs typeface="+mn-cs"/>
              </a:rPr>
              <a:t>of</a:t>
            </a:r>
            <a:r>
              <a:rPr kumimoji="0" lang="es-ES" altLang="es-ES" sz="1000" b="0" i="0" u="none" strike="noStrike" kern="0" cap="none" spc="0" normalizeH="0" baseline="0" noProof="0" dirty="0">
                <a:ln>
                  <a:noFill/>
                </a:ln>
                <a:solidFill>
                  <a:schemeClr val="tx1"/>
                </a:solidFill>
                <a:effectLst/>
                <a:uLnTx/>
                <a:uFillTx/>
                <a:latin typeface="Arial" pitchFamily="34" charset="0"/>
                <a:ea typeface="ＭＳ Ｐゴシック" pitchFamily="34" charset="-128"/>
                <a:cs typeface="+mn-cs"/>
              </a:rPr>
              <a:t> </a:t>
            </a:r>
            <a:r>
              <a:rPr kumimoji="0" lang="es-ES" altLang="es-ES" sz="1000" b="0" i="0" u="none" strike="noStrike" kern="0" cap="none" spc="0" normalizeH="0" baseline="0" noProof="0" dirty="0" err="1">
                <a:ln>
                  <a:noFill/>
                </a:ln>
                <a:solidFill>
                  <a:schemeClr val="tx1"/>
                </a:solidFill>
                <a:effectLst/>
                <a:uLnTx/>
                <a:uFillTx/>
                <a:latin typeface="Arial" pitchFamily="34" charset="0"/>
                <a:ea typeface="ＭＳ Ｐゴシック" pitchFamily="34" charset="-128"/>
                <a:cs typeface="+mn-cs"/>
              </a:rPr>
              <a:t>the</a:t>
            </a:r>
            <a:r>
              <a:rPr kumimoji="0" lang="es-ES" altLang="es-ES" sz="1000" b="0" i="0" u="none" strike="noStrike" kern="0" cap="none" spc="0" normalizeH="0" baseline="0" noProof="0" dirty="0">
                <a:ln>
                  <a:noFill/>
                </a:ln>
                <a:solidFill>
                  <a:schemeClr val="tx1"/>
                </a:solidFill>
                <a:effectLst/>
                <a:uLnTx/>
                <a:uFillTx/>
                <a:latin typeface="Arial" pitchFamily="34" charset="0"/>
                <a:ea typeface="ＭＳ Ｐゴシック" pitchFamily="34" charset="-128"/>
                <a:cs typeface="+mn-cs"/>
              </a:rPr>
              <a:t> </a:t>
            </a:r>
            <a:r>
              <a:rPr kumimoji="0" lang="es-ES" altLang="es-ES" sz="1000" b="0" i="0" u="none" strike="noStrike" kern="0" cap="none" spc="0" normalizeH="0" baseline="0" noProof="0" dirty="0" err="1">
                <a:ln>
                  <a:noFill/>
                </a:ln>
                <a:solidFill>
                  <a:schemeClr val="tx1"/>
                </a:solidFill>
                <a:effectLst/>
                <a:uLnTx/>
                <a:uFillTx/>
                <a:latin typeface="Arial" pitchFamily="34" charset="0"/>
                <a:ea typeface="ＭＳ Ｐゴシック" pitchFamily="34" charset="-128"/>
                <a:cs typeface="+mn-cs"/>
              </a:rPr>
              <a:t>Dark</a:t>
            </a:r>
            <a:r>
              <a:rPr kumimoji="0" lang="es-ES" altLang="es-ES" sz="1000" b="0" i="0" u="none" strike="noStrike" kern="0" cap="none" spc="0" normalizeH="0" baseline="0" noProof="0" dirty="0">
                <a:ln>
                  <a:noFill/>
                </a:ln>
                <a:solidFill>
                  <a:schemeClr val="tx1"/>
                </a:solidFill>
                <a:effectLst/>
                <a:uLnTx/>
                <a:uFillTx/>
                <a:latin typeface="Arial" pitchFamily="34" charset="0"/>
                <a:ea typeface="ＭＳ Ｐゴシック" pitchFamily="34" charset="-128"/>
                <a:cs typeface="+mn-cs"/>
              </a:rPr>
              <a:t> Universe, </a:t>
            </a:r>
            <a:r>
              <a:rPr kumimoji="0" lang="es-ES" altLang="es-ES" sz="1000" b="0" i="0" u="none" strike="noStrike" kern="0" cap="none" spc="0" normalizeH="0" baseline="0" noProof="0" dirty="0" err="1">
                <a:ln>
                  <a:noFill/>
                </a:ln>
                <a:solidFill>
                  <a:schemeClr val="tx1"/>
                </a:solidFill>
                <a:effectLst/>
                <a:uLnTx/>
                <a:uFillTx/>
                <a:latin typeface="Arial" pitchFamily="34" charset="0"/>
                <a:ea typeface="ＭＳ Ｐゴシック" pitchFamily="34" charset="-128"/>
                <a:cs typeface="+mn-cs"/>
              </a:rPr>
              <a:t>Volume</a:t>
            </a:r>
            <a:r>
              <a:rPr kumimoji="0" lang="es-ES" altLang="es-ES" sz="1000" b="0" i="0" u="none" strike="noStrike" kern="0" cap="none" spc="0" normalizeH="0" baseline="0" noProof="0" dirty="0">
                <a:ln>
                  <a:noFill/>
                </a:ln>
                <a:solidFill>
                  <a:schemeClr val="tx1"/>
                </a:solidFill>
                <a:effectLst/>
                <a:uLnTx/>
                <a:uFillTx/>
                <a:latin typeface="Arial" pitchFamily="34" charset="0"/>
                <a:ea typeface="ＭＳ Ｐゴシック" pitchFamily="34" charset="-128"/>
                <a:cs typeface="+mn-cs"/>
              </a:rPr>
              <a:t> 36, 2022</a:t>
            </a:r>
          </a:p>
        </p:txBody>
      </p:sp>
      <p:pic>
        <p:nvPicPr>
          <p:cNvPr id="52" name="Imagen 51">
            <a:extLst>
              <a:ext uri="{FF2B5EF4-FFF2-40B4-BE49-F238E27FC236}">
                <a16:creationId xmlns:a16="http://schemas.microsoft.com/office/drawing/2014/main" id="{9545F01F-8B3A-459C-9073-E1E75DF85E74}"/>
              </a:ext>
            </a:extLst>
          </p:cNvPr>
          <p:cNvPicPr>
            <a:picLocks noChangeAspect="1"/>
          </p:cNvPicPr>
          <p:nvPr/>
        </p:nvPicPr>
        <p:blipFill>
          <a:blip r:embed="rId2"/>
          <a:stretch>
            <a:fillRect/>
          </a:stretch>
        </p:blipFill>
        <p:spPr>
          <a:xfrm>
            <a:off x="5937860" y="2039059"/>
            <a:ext cx="3461487" cy="1273827"/>
          </a:xfrm>
          <a:prstGeom prst="rect">
            <a:avLst/>
          </a:prstGeom>
        </p:spPr>
      </p:pic>
      <p:sp>
        <p:nvSpPr>
          <p:cNvPr id="53" name="CuadroTexto 52">
            <a:extLst>
              <a:ext uri="{FF2B5EF4-FFF2-40B4-BE49-F238E27FC236}">
                <a16:creationId xmlns:a16="http://schemas.microsoft.com/office/drawing/2014/main" id="{56BBDD02-933A-4CF6-B917-B5BD2283ACA2}"/>
              </a:ext>
            </a:extLst>
          </p:cNvPr>
          <p:cNvSpPr txBox="1"/>
          <p:nvPr/>
        </p:nvSpPr>
        <p:spPr>
          <a:xfrm>
            <a:off x="5593760" y="3376460"/>
            <a:ext cx="4248473" cy="276999"/>
          </a:xfrm>
          <a:prstGeom prst="rect">
            <a:avLst/>
          </a:prstGeom>
          <a:noFill/>
        </p:spPr>
        <p:txBody>
          <a:bodyPr wrap="square" rtlCol="0">
            <a:spAutoFit/>
          </a:bodyPr>
          <a:lstStyle/>
          <a:p>
            <a:pPr algn="just"/>
            <a:r>
              <a:rPr kumimoji="0" lang="es-ES" altLang="es-ES" sz="1200" b="0" i="0" u="none" strike="noStrike" cap="none" normalizeH="0" baseline="0" dirty="0">
                <a:ln>
                  <a:noFill/>
                </a:ln>
                <a:solidFill>
                  <a:schemeClr val="tx1"/>
                </a:solidFill>
                <a:effectLst/>
                <a:latin typeface="Arial" panose="020B0604020202020204" pitchFamily="34" charset="0"/>
              </a:rPr>
              <a:t>Esquema de la cavidad cilíndrica acoplada por un coaxial</a:t>
            </a:r>
          </a:p>
        </p:txBody>
      </p:sp>
      <mc:AlternateContent xmlns:mc="http://schemas.openxmlformats.org/markup-compatibility/2006" xmlns:a14="http://schemas.microsoft.com/office/drawing/2010/main">
        <mc:Choice Requires="a14">
          <p:sp>
            <p:nvSpPr>
              <p:cNvPr id="54" name="CuadroTexto 53">
                <a:extLst>
                  <a:ext uri="{FF2B5EF4-FFF2-40B4-BE49-F238E27FC236}">
                    <a16:creationId xmlns:a16="http://schemas.microsoft.com/office/drawing/2014/main" id="{B03B146F-F649-4782-B886-93AC2B220821}"/>
                  </a:ext>
                </a:extLst>
              </p:cNvPr>
              <p:cNvSpPr txBox="1"/>
              <p:nvPr/>
            </p:nvSpPr>
            <p:spPr>
              <a:xfrm>
                <a:off x="791840" y="2249338"/>
                <a:ext cx="5244805" cy="1785104"/>
              </a:xfrm>
              <a:prstGeom prst="rect">
                <a:avLst/>
              </a:prstGeom>
              <a:noFill/>
            </p:spPr>
            <p:txBody>
              <a:bodyPr wrap="square">
                <a:spAutoFit/>
              </a:bodyPr>
              <a:lstStyle/>
              <a:p>
                <a:r>
                  <a:rPr lang="es-ES" sz="1200" dirty="0">
                    <a:solidFill>
                      <a:schemeClr val="tx1"/>
                    </a:solidFill>
                  </a:rPr>
                  <a:t>Longitud de la cavidad, </a:t>
                </a:r>
                <a14:m>
                  <m:oMath xmlns:m="http://schemas.openxmlformats.org/officeDocument/2006/math">
                    <m:r>
                      <a:rPr lang="es-ES" sz="1200" i="1" smtClean="0">
                        <a:solidFill>
                          <a:schemeClr val="tx1"/>
                        </a:solidFill>
                        <a:latin typeface="Cambria Math" panose="02040503050406030204" pitchFamily="18" charset="0"/>
                      </a:rPr>
                      <m:t>𝑙</m:t>
                    </m:r>
                    <m:r>
                      <a:rPr lang="es-ES" sz="1200" b="0" i="1" smtClean="0">
                        <a:solidFill>
                          <a:schemeClr val="tx1"/>
                        </a:solidFill>
                        <a:latin typeface="Cambria Math" panose="02040503050406030204" pitchFamily="18" charset="0"/>
                      </a:rPr>
                      <m:t>=1000 </m:t>
                    </m:r>
                  </m:oMath>
                </a14:m>
                <a:r>
                  <a:rPr lang="es-ES" sz="1200" dirty="0">
                    <a:solidFill>
                      <a:schemeClr val="tx1"/>
                    </a:solidFill>
                  </a:rPr>
                  <a:t>mm </a:t>
                </a:r>
              </a:p>
              <a:p>
                <a:r>
                  <a:rPr lang="es-ES" sz="1200" dirty="0">
                    <a:solidFill>
                      <a:schemeClr val="tx1"/>
                    </a:solidFill>
                  </a:rPr>
                  <a:t>Diámetro cavidad, d = 90 mm</a:t>
                </a:r>
              </a:p>
              <a:p>
                <a:r>
                  <a:rPr lang="es-ES" sz="1200" dirty="0">
                    <a:solidFill>
                      <a:schemeClr val="tx1"/>
                    </a:solidFill>
                    <a:sym typeface="Symbol" panose="05050102010706020507" pitchFamily="18" charset="2"/>
                  </a:rPr>
                  <a:t>Conductividad eléctrica, =6x10</a:t>
                </a:r>
                <a:r>
                  <a:rPr lang="es-ES" sz="1200" baseline="30000" dirty="0">
                    <a:solidFill>
                      <a:schemeClr val="tx1"/>
                    </a:solidFill>
                    <a:sym typeface="Symbol" panose="05050102010706020507" pitchFamily="18" charset="2"/>
                  </a:rPr>
                  <a:t>7</a:t>
                </a:r>
                <a:r>
                  <a:rPr lang="es-ES" sz="1200" dirty="0">
                    <a:solidFill>
                      <a:schemeClr val="tx1"/>
                    </a:solidFill>
                    <a:sym typeface="Symbol" panose="05050102010706020507" pitchFamily="18" charset="2"/>
                  </a:rPr>
                  <a:t> S/m</a:t>
                </a:r>
              </a:p>
              <a:p>
                <a:r>
                  <a:rPr lang="es-ES" sz="1200" dirty="0">
                    <a:solidFill>
                      <a:schemeClr val="tx1"/>
                    </a:solidFill>
                    <a:sym typeface="Symbol" panose="05050102010706020507" pitchFamily="18" charset="2"/>
                  </a:rPr>
                  <a:t>radio conductor externo coaxial, b = 2.11 mm</a:t>
                </a:r>
              </a:p>
              <a:p>
                <a:r>
                  <a:rPr lang="es-ES" sz="1200" dirty="0">
                    <a:solidFill>
                      <a:schemeClr val="tx1"/>
                    </a:solidFill>
                    <a:sym typeface="Symbol" panose="05050102010706020507" pitchFamily="18" charset="2"/>
                  </a:rPr>
                  <a:t>radio conductor interno coaxial, a = 0.635 mm</a:t>
                </a:r>
              </a:p>
              <a:p>
                <a:r>
                  <a:rPr lang="es-ES" sz="1200" dirty="0">
                    <a:solidFill>
                      <a:schemeClr val="tx1"/>
                    </a:solidFill>
                    <a:sym typeface="Symbol" panose="05050102010706020507" pitchFamily="18" charset="2"/>
                  </a:rPr>
                  <a:t>Conductividad dieléctrico coaxial, </a:t>
                </a:r>
                <a:r>
                  <a:rPr lang="es-ES" sz="1200" baseline="-25000" dirty="0">
                    <a:solidFill>
                      <a:schemeClr val="tx1"/>
                    </a:solidFill>
                    <a:sym typeface="Symbol" panose="05050102010706020507" pitchFamily="18" charset="2"/>
                  </a:rPr>
                  <a:t>r</a:t>
                </a:r>
                <a:r>
                  <a:rPr lang="es-ES" sz="1200" dirty="0">
                    <a:solidFill>
                      <a:schemeClr val="tx1"/>
                    </a:solidFill>
                    <a:sym typeface="Symbol" panose="05050102010706020507" pitchFamily="18" charset="2"/>
                  </a:rPr>
                  <a:t> = 2.08</a:t>
                </a:r>
              </a:p>
              <a:p>
                <a:r>
                  <a:rPr lang="es-ES" sz="1200" dirty="0">
                    <a:solidFill>
                      <a:schemeClr val="tx1"/>
                    </a:solidFill>
                    <a:sym typeface="Symbol" panose="05050102010706020507" pitchFamily="18" charset="2"/>
                  </a:rPr>
                  <a:t>Campo magnético, B</a:t>
                </a:r>
                <a:r>
                  <a:rPr lang="es-ES" sz="1200" baseline="-25000" dirty="0">
                    <a:solidFill>
                      <a:schemeClr val="tx1"/>
                    </a:solidFill>
                    <a:sym typeface="Symbol" panose="05050102010706020507" pitchFamily="18" charset="2"/>
                  </a:rPr>
                  <a:t>e</a:t>
                </a:r>
                <a:r>
                  <a:rPr lang="es-ES" sz="1200" dirty="0">
                    <a:solidFill>
                      <a:schemeClr val="tx1"/>
                    </a:solidFill>
                    <a:sym typeface="Symbol" panose="05050102010706020507" pitchFamily="18" charset="2"/>
                  </a:rPr>
                  <a:t>= 8T</a:t>
                </a:r>
              </a:p>
              <a:p>
                <a14:m>
                  <m:oMath xmlns:m="http://schemas.openxmlformats.org/officeDocument/2006/math">
                    <m:sSub>
                      <m:sSubPr>
                        <m:ctrlPr>
                          <a:rPr lang="es-ES" sz="1200" b="0" i="1" smtClean="0">
                            <a:solidFill>
                              <a:schemeClr val="tx1"/>
                            </a:solidFill>
                            <a:latin typeface="Cambria Math" panose="02040503050406030204" pitchFamily="18" charset="0"/>
                          </a:rPr>
                        </m:ctrlPr>
                      </m:sSubPr>
                      <m:e>
                        <m:r>
                          <a:rPr lang="es-ES" sz="1200" b="0" i="1" smtClean="0">
                            <a:solidFill>
                              <a:schemeClr val="tx1"/>
                            </a:solidFill>
                            <a:latin typeface="Cambria Math" panose="02040503050406030204" pitchFamily="18" charset="0"/>
                          </a:rPr>
                          <m:t>𝑔</m:t>
                        </m:r>
                      </m:e>
                      <m:sub>
                        <m:r>
                          <a:rPr lang="es-ES" sz="1200" b="0" i="1" smtClean="0">
                            <a:solidFill>
                              <a:schemeClr val="tx1"/>
                            </a:solidFill>
                            <a:latin typeface="Cambria Math" panose="02040503050406030204" pitchFamily="18" charset="0"/>
                          </a:rPr>
                          <m:t>𝑎</m:t>
                        </m:r>
                        <m:r>
                          <a:rPr lang="es-ES" sz="1200" b="0" i="1" smtClean="0">
                            <a:solidFill>
                              <a:schemeClr val="tx1"/>
                            </a:solidFill>
                            <a:latin typeface="Cambria Math" panose="02040503050406030204" pitchFamily="18" charset="0"/>
                            <a:ea typeface="Cambria Math" panose="02040503050406030204" pitchFamily="18" charset="0"/>
                          </a:rPr>
                          <m:t>𝛾𝛾</m:t>
                        </m:r>
                      </m:sub>
                    </m:sSub>
                    <m:sSub>
                      <m:sSubPr>
                        <m:ctrlPr>
                          <a:rPr lang="es-ES" sz="1200" b="0" i="1" smtClean="0">
                            <a:solidFill>
                              <a:schemeClr val="tx1"/>
                            </a:solidFill>
                            <a:latin typeface="Cambria Math" panose="02040503050406030204" pitchFamily="18" charset="0"/>
                          </a:rPr>
                        </m:ctrlPr>
                      </m:sSubPr>
                      <m:e>
                        <m:r>
                          <a:rPr lang="es-ES" sz="1200" b="0" i="1" smtClean="0">
                            <a:solidFill>
                              <a:schemeClr val="tx1"/>
                            </a:solidFill>
                            <a:latin typeface="Cambria Math" panose="02040503050406030204" pitchFamily="18" charset="0"/>
                          </a:rPr>
                          <m:t>𝑎</m:t>
                        </m:r>
                      </m:e>
                      <m:sub>
                        <m:r>
                          <a:rPr lang="es-ES" sz="1200" b="0" i="1" smtClean="0">
                            <a:solidFill>
                              <a:schemeClr val="tx1"/>
                            </a:solidFill>
                            <a:latin typeface="Cambria Math" panose="02040503050406030204" pitchFamily="18" charset="0"/>
                          </a:rPr>
                          <m:t>0</m:t>
                        </m:r>
                      </m:sub>
                    </m:sSub>
                  </m:oMath>
                </a14:m>
                <a:r>
                  <a:rPr lang="es-ES" sz="1200" dirty="0">
                    <a:solidFill>
                      <a:schemeClr val="tx1"/>
                    </a:solidFill>
                    <a:sym typeface="Symbol" panose="05050102010706020507" pitchFamily="18" charset="2"/>
                  </a:rPr>
                  <a:t>=-8.51x10</a:t>
                </a:r>
                <a:r>
                  <a:rPr lang="es-ES" sz="1200" baseline="30000" dirty="0">
                    <a:solidFill>
                      <a:schemeClr val="tx1"/>
                    </a:solidFill>
                    <a:sym typeface="Symbol" panose="05050102010706020507" pitchFamily="18" charset="2"/>
                  </a:rPr>
                  <a:t>-22</a:t>
                </a:r>
                <a:endParaRPr lang="es-ES" sz="1200" baseline="30000" dirty="0">
                  <a:solidFill>
                    <a:schemeClr val="tx1"/>
                  </a:solidFill>
                </a:endParaRPr>
              </a:p>
              <a:p>
                <a:endParaRPr lang="es-ES" sz="1400" dirty="0">
                  <a:solidFill>
                    <a:schemeClr val="tx1"/>
                  </a:solidFill>
                </a:endParaRPr>
              </a:p>
            </p:txBody>
          </p:sp>
        </mc:Choice>
        <mc:Fallback xmlns="">
          <p:sp>
            <p:nvSpPr>
              <p:cNvPr id="54" name="CuadroTexto 53">
                <a:extLst>
                  <a:ext uri="{FF2B5EF4-FFF2-40B4-BE49-F238E27FC236}">
                    <a16:creationId xmlns:a16="http://schemas.microsoft.com/office/drawing/2014/main" id="{B03B146F-F649-4782-B886-93AC2B220821}"/>
                  </a:ext>
                </a:extLst>
              </p:cNvPr>
              <p:cNvSpPr txBox="1">
                <a:spLocks noRot="1" noChangeAspect="1" noMove="1" noResize="1" noEditPoints="1" noAdjustHandles="1" noChangeArrowheads="1" noChangeShapeType="1" noTextEdit="1"/>
              </p:cNvSpPr>
              <p:nvPr/>
            </p:nvSpPr>
            <p:spPr>
              <a:xfrm>
                <a:off x="791840" y="2249338"/>
                <a:ext cx="5244805" cy="1785104"/>
              </a:xfrm>
              <a:prstGeom prst="rect">
                <a:avLst/>
              </a:prstGeom>
              <a:blipFill>
                <a:blip r:embed="rId3"/>
                <a:stretch>
                  <a:fillRect l="-116" t="-68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5" name="CuadroTexto 54">
                <a:extLst>
                  <a:ext uri="{FF2B5EF4-FFF2-40B4-BE49-F238E27FC236}">
                    <a16:creationId xmlns:a16="http://schemas.microsoft.com/office/drawing/2014/main" id="{759287F9-0C1B-4777-9D6F-71B4B0B7217F}"/>
                  </a:ext>
                </a:extLst>
              </p:cNvPr>
              <p:cNvSpPr txBox="1"/>
              <p:nvPr/>
            </p:nvSpPr>
            <p:spPr>
              <a:xfrm>
                <a:off x="-936288" y="5894393"/>
                <a:ext cx="7510866" cy="69140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200" i="1" smtClean="0">
                              <a:solidFill>
                                <a:schemeClr val="tx1"/>
                              </a:solidFill>
                              <a:latin typeface="Cambria Math" panose="02040503050406030204" pitchFamily="18" charset="0"/>
                            </a:rPr>
                          </m:ctrlPr>
                        </m:sSubPr>
                        <m:e>
                          <m:r>
                            <a:rPr lang="es-ES" sz="1200" b="0" i="1" smtClean="0">
                              <a:solidFill>
                                <a:schemeClr val="tx1"/>
                              </a:solidFill>
                              <a:latin typeface="Cambria Math" panose="02040503050406030204" pitchFamily="18" charset="0"/>
                            </a:rPr>
                            <m:t>𝐼</m:t>
                          </m:r>
                        </m:e>
                        <m:sub>
                          <m:r>
                            <a:rPr lang="es-ES" sz="1200" b="0" i="1" smtClean="0">
                              <a:solidFill>
                                <a:schemeClr val="tx1"/>
                              </a:solidFill>
                              <a:latin typeface="Cambria Math" panose="02040503050406030204" pitchFamily="18" charset="0"/>
                            </a:rPr>
                            <m:t>𝑎</m:t>
                          </m:r>
                        </m:sub>
                      </m:sSub>
                      <m:r>
                        <a:rPr lang="es-ES" sz="1200" b="0" i="1" smtClean="0">
                          <a:solidFill>
                            <a:schemeClr val="tx1"/>
                          </a:solidFill>
                          <a:latin typeface="Cambria Math" panose="02040503050406030204" pitchFamily="18" charset="0"/>
                        </a:rPr>
                        <m:t>=−</m:t>
                      </m:r>
                      <m:f>
                        <m:fPr>
                          <m:ctrlPr>
                            <a:rPr lang="es-ES" sz="1200" b="0" i="1" smtClean="0">
                              <a:solidFill>
                                <a:schemeClr val="tx1"/>
                              </a:solidFill>
                              <a:latin typeface="Cambria Math" panose="02040503050406030204" pitchFamily="18" charset="0"/>
                            </a:rPr>
                          </m:ctrlPr>
                        </m:fPr>
                        <m:num>
                          <m:r>
                            <a:rPr lang="es-ES" sz="1200" b="0" i="1" smtClean="0">
                              <a:solidFill>
                                <a:schemeClr val="tx1"/>
                              </a:solidFill>
                              <a:latin typeface="Cambria Math" panose="02040503050406030204" pitchFamily="18" charset="0"/>
                            </a:rPr>
                            <m:t>1</m:t>
                          </m:r>
                        </m:num>
                        <m:den>
                          <m:sSub>
                            <m:sSubPr>
                              <m:ctrlPr>
                                <a:rPr lang="es-ES" sz="1200" b="0" i="1" smtClean="0">
                                  <a:solidFill>
                                    <a:schemeClr val="tx1"/>
                                  </a:solidFill>
                                  <a:latin typeface="Cambria Math" panose="02040503050406030204" pitchFamily="18" charset="0"/>
                                </a:rPr>
                              </m:ctrlPr>
                            </m:sSubPr>
                            <m:e>
                              <m:r>
                                <a:rPr lang="es-ES" sz="1200" b="0" i="1" smtClean="0">
                                  <a:solidFill>
                                    <a:schemeClr val="tx1"/>
                                  </a:solidFill>
                                  <a:latin typeface="Cambria Math" panose="02040503050406030204" pitchFamily="18" charset="0"/>
                                  <a:ea typeface="Cambria Math" panose="02040503050406030204" pitchFamily="18" charset="0"/>
                                </a:rPr>
                                <m:t>𝜇</m:t>
                              </m:r>
                            </m:e>
                            <m:sub>
                              <m:r>
                                <a:rPr lang="es-ES" sz="1200" b="0" i="1" smtClean="0">
                                  <a:solidFill>
                                    <a:schemeClr val="tx1"/>
                                  </a:solidFill>
                                  <a:latin typeface="Cambria Math" panose="02040503050406030204" pitchFamily="18" charset="0"/>
                                </a:rPr>
                                <m:t>0</m:t>
                              </m:r>
                            </m:sub>
                          </m:sSub>
                        </m:den>
                      </m:f>
                      <m:sSub>
                        <m:sSubPr>
                          <m:ctrlPr>
                            <a:rPr lang="es-ES" sz="1200" b="0" i="1" smtClean="0">
                              <a:solidFill>
                                <a:schemeClr val="tx1"/>
                              </a:solidFill>
                              <a:latin typeface="Cambria Math" panose="02040503050406030204" pitchFamily="18" charset="0"/>
                            </a:rPr>
                          </m:ctrlPr>
                        </m:sSubPr>
                        <m:e>
                          <m:r>
                            <a:rPr lang="es-ES" sz="1200" b="0" i="1" smtClean="0">
                              <a:solidFill>
                                <a:schemeClr val="tx1"/>
                              </a:solidFill>
                              <a:latin typeface="Cambria Math" panose="02040503050406030204" pitchFamily="18" charset="0"/>
                            </a:rPr>
                            <m:t>𝑔</m:t>
                          </m:r>
                        </m:e>
                        <m:sub>
                          <m:r>
                            <a:rPr lang="es-ES" sz="1200" b="0" i="1" smtClean="0">
                              <a:solidFill>
                                <a:schemeClr val="tx1"/>
                              </a:solidFill>
                              <a:latin typeface="Cambria Math" panose="02040503050406030204" pitchFamily="18" charset="0"/>
                            </a:rPr>
                            <m:t>𝑎</m:t>
                          </m:r>
                          <m:r>
                            <a:rPr lang="es-ES" sz="1200" b="0" i="1" smtClean="0">
                              <a:solidFill>
                                <a:schemeClr val="tx1"/>
                              </a:solidFill>
                              <a:latin typeface="Cambria Math" panose="02040503050406030204" pitchFamily="18" charset="0"/>
                              <a:ea typeface="Cambria Math" panose="02040503050406030204" pitchFamily="18" charset="0"/>
                            </a:rPr>
                            <m:t>𝛾𝛾</m:t>
                          </m:r>
                        </m:sub>
                      </m:sSub>
                      <m:sSub>
                        <m:sSubPr>
                          <m:ctrlPr>
                            <a:rPr lang="es-ES" sz="1200" b="0" i="1" smtClean="0">
                              <a:solidFill>
                                <a:schemeClr val="tx1"/>
                              </a:solidFill>
                              <a:latin typeface="Cambria Math" panose="02040503050406030204" pitchFamily="18" charset="0"/>
                            </a:rPr>
                          </m:ctrlPr>
                        </m:sSubPr>
                        <m:e>
                          <m:r>
                            <a:rPr lang="es-ES" sz="1200" b="0" i="1" smtClean="0">
                              <a:solidFill>
                                <a:schemeClr val="tx1"/>
                              </a:solidFill>
                              <a:latin typeface="Cambria Math" panose="02040503050406030204" pitchFamily="18" charset="0"/>
                            </a:rPr>
                            <m:t>𝑎</m:t>
                          </m:r>
                        </m:e>
                        <m:sub>
                          <m:r>
                            <a:rPr lang="es-ES" sz="1200" b="0" i="1" smtClean="0">
                              <a:solidFill>
                                <a:schemeClr val="tx1"/>
                              </a:solidFill>
                              <a:latin typeface="Cambria Math" panose="02040503050406030204" pitchFamily="18" charset="0"/>
                            </a:rPr>
                            <m:t>0</m:t>
                          </m:r>
                        </m:sub>
                      </m:sSub>
                      <m:sSub>
                        <m:sSubPr>
                          <m:ctrlPr>
                            <a:rPr lang="es-ES" sz="1200" b="0" i="1" smtClean="0">
                              <a:solidFill>
                                <a:schemeClr val="tx1"/>
                              </a:solidFill>
                              <a:latin typeface="Cambria Math" panose="02040503050406030204" pitchFamily="18" charset="0"/>
                            </a:rPr>
                          </m:ctrlPr>
                        </m:sSubPr>
                        <m:e>
                          <m:r>
                            <a:rPr lang="es-ES" sz="1200" b="0" i="1" smtClean="0">
                              <a:solidFill>
                                <a:schemeClr val="tx1"/>
                              </a:solidFill>
                              <a:latin typeface="Cambria Math" panose="02040503050406030204" pitchFamily="18" charset="0"/>
                            </a:rPr>
                            <m:t>𝐵</m:t>
                          </m:r>
                        </m:e>
                        <m:sub>
                          <m:r>
                            <a:rPr lang="es-ES" sz="1200" b="0" i="1" smtClean="0">
                              <a:solidFill>
                                <a:schemeClr val="tx1"/>
                              </a:solidFill>
                              <a:latin typeface="Cambria Math" panose="02040503050406030204" pitchFamily="18" charset="0"/>
                            </a:rPr>
                            <m:t>𝑒</m:t>
                          </m:r>
                        </m:sub>
                      </m:sSub>
                      <m:r>
                        <a:rPr lang="es-ES" sz="1200" b="0" i="1" smtClean="0">
                          <a:solidFill>
                            <a:schemeClr val="tx1"/>
                          </a:solidFill>
                          <a:latin typeface="Cambria Math" panose="02040503050406030204" pitchFamily="18" charset="0"/>
                        </a:rPr>
                        <m:t>𝑗𝑘</m:t>
                      </m:r>
                      <m:nary>
                        <m:naryPr>
                          <m:chr m:val="∑"/>
                          <m:ctrlPr>
                            <a:rPr lang="es-ES" sz="1200" i="1">
                              <a:solidFill>
                                <a:schemeClr val="tx1"/>
                              </a:solidFill>
                              <a:latin typeface="Cambria Math" panose="02040503050406030204" pitchFamily="18" charset="0"/>
                            </a:rPr>
                          </m:ctrlPr>
                        </m:naryPr>
                        <m:sub>
                          <m:r>
                            <a:rPr lang="es-ES" sz="1200" i="1">
                              <a:solidFill>
                                <a:schemeClr val="tx1"/>
                              </a:solidFill>
                              <a:latin typeface="Cambria Math" panose="02040503050406030204" pitchFamily="18" charset="0"/>
                            </a:rPr>
                            <m:t>𝑚</m:t>
                          </m:r>
                          <m:r>
                            <a:rPr lang="es-ES" sz="1200" i="1">
                              <a:solidFill>
                                <a:schemeClr val="tx1"/>
                              </a:solidFill>
                              <a:latin typeface="Cambria Math" panose="02040503050406030204" pitchFamily="18" charset="0"/>
                            </a:rPr>
                            <m:t>=1</m:t>
                          </m:r>
                        </m:sub>
                        <m:sup>
                          <m:r>
                            <a:rPr lang="es-ES" sz="1200" i="1">
                              <a:solidFill>
                                <a:schemeClr val="tx1"/>
                              </a:solidFill>
                              <a:latin typeface="Cambria Math" panose="02040503050406030204" pitchFamily="18" charset="0"/>
                            </a:rPr>
                            <m:t>𝑀</m:t>
                          </m:r>
                        </m:sup>
                        <m:e>
                          <m:f>
                            <m:fPr>
                              <m:ctrlPr>
                                <a:rPr lang="es-ES" sz="1200" i="1">
                                  <a:solidFill>
                                    <a:schemeClr val="tx1"/>
                                  </a:solidFill>
                                  <a:latin typeface="Cambria Math" panose="02040503050406030204" pitchFamily="18" charset="0"/>
                                </a:rPr>
                              </m:ctrlPr>
                            </m:fPr>
                            <m:num>
                              <m:sSub>
                                <m:sSubPr>
                                  <m:ctrlPr>
                                    <a:rPr lang="es-ES" sz="1200" i="1">
                                      <a:solidFill>
                                        <a:schemeClr val="tx1"/>
                                      </a:solidFill>
                                      <a:latin typeface="Cambria Math" panose="02040503050406030204" pitchFamily="18" charset="0"/>
                                    </a:rPr>
                                  </m:ctrlPr>
                                </m:sSubPr>
                                <m:e>
                                  <m:r>
                                    <a:rPr lang="es-ES" sz="1200" i="1">
                                      <a:solidFill>
                                        <a:schemeClr val="tx1"/>
                                      </a:solidFill>
                                      <a:latin typeface="Cambria Math" panose="02040503050406030204" pitchFamily="18" charset="0"/>
                                    </a:rPr>
                                    <m:t>𝑘</m:t>
                                  </m:r>
                                </m:e>
                                <m:sub>
                                  <m:r>
                                    <a:rPr lang="es-ES" sz="1200" i="1">
                                      <a:solidFill>
                                        <a:schemeClr val="tx1"/>
                                      </a:solidFill>
                                      <a:latin typeface="Cambria Math" panose="02040503050406030204" pitchFamily="18" charset="0"/>
                                    </a:rPr>
                                    <m:t>𝑚</m:t>
                                  </m:r>
                                </m:sub>
                              </m:sSub>
                            </m:num>
                            <m:den>
                              <m:sSubSup>
                                <m:sSubSupPr>
                                  <m:ctrlPr>
                                    <a:rPr lang="es-ES" sz="1200" i="1">
                                      <a:solidFill>
                                        <a:schemeClr val="tx1"/>
                                      </a:solidFill>
                                      <a:latin typeface="Cambria Math" panose="02040503050406030204" pitchFamily="18" charset="0"/>
                                    </a:rPr>
                                  </m:ctrlPr>
                                </m:sSubSupPr>
                                <m:e>
                                  <m:r>
                                    <a:rPr lang="es-ES" sz="1200" i="1">
                                      <a:solidFill>
                                        <a:schemeClr val="tx1"/>
                                      </a:solidFill>
                                      <a:latin typeface="Cambria Math" panose="02040503050406030204" pitchFamily="18" charset="0"/>
                                    </a:rPr>
                                    <m:t>𝑘</m:t>
                                  </m:r>
                                </m:e>
                                <m:sub>
                                  <m:r>
                                    <a:rPr lang="es-ES" sz="1200" i="1">
                                      <a:solidFill>
                                        <a:schemeClr val="tx1"/>
                                      </a:solidFill>
                                      <a:latin typeface="Cambria Math" panose="02040503050406030204" pitchFamily="18" charset="0"/>
                                    </a:rPr>
                                    <m:t>𝑚</m:t>
                                  </m:r>
                                </m:sub>
                                <m:sup>
                                  <m:r>
                                    <a:rPr lang="es-ES" sz="1200" i="1">
                                      <a:solidFill>
                                        <a:schemeClr val="tx1"/>
                                      </a:solidFill>
                                      <a:latin typeface="Cambria Math" panose="02040503050406030204" pitchFamily="18" charset="0"/>
                                    </a:rPr>
                                    <m:t>2</m:t>
                                  </m:r>
                                </m:sup>
                              </m:sSubSup>
                              <m:r>
                                <a:rPr lang="es-ES" sz="1200" i="1">
                                  <a:solidFill>
                                    <a:schemeClr val="tx1"/>
                                  </a:solidFill>
                                  <a:latin typeface="Cambria Math" panose="02040503050406030204" pitchFamily="18" charset="0"/>
                                </a:rPr>
                                <m:t>−</m:t>
                              </m:r>
                              <m:sSup>
                                <m:sSupPr>
                                  <m:ctrlPr>
                                    <a:rPr lang="es-ES" sz="1200" i="1">
                                      <a:solidFill>
                                        <a:schemeClr val="tx1"/>
                                      </a:solidFill>
                                      <a:latin typeface="Cambria Math" panose="02040503050406030204" pitchFamily="18" charset="0"/>
                                    </a:rPr>
                                  </m:ctrlPr>
                                </m:sSupPr>
                                <m:e>
                                  <m:r>
                                    <a:rPr lang="es-ES" sz="1200" i="1">
                                      <a:solidFill>
                                        <a:schemeClr val="tx1"/>
                                      </a:solidFill>
                                      <a:latin typeface="Cambria Math" panose="02040503050406030204" pitchFamily="18" charset="0"/>
                                    </a:rPr>
                                    <m:t>𝑘</m:t>
                                  </m:r>
                                </m:e>
                                <m:sup>
                                  <m:r>
                                    <a:rPr lang="es-ES" sz="1200" i="1">
                                      <a:solidFill>
                                        <a:schemeClr val="tx1"/>
                                      </a:solidFill>
                                      <a:latin typeface="Cambria Math" panose="02040503050406030204" pitchFamily="18" charset="0"/>
                                    </a:rPr>
                                    <m:t>2</m:t>
                                  </m:r>
                                </m:sup>
                              </m:sSup>
                            </m:den>
                          </m:f>
                          <m:d>
                            <m:dPr>
                              <m:ctrlPr>
                                <a:rPr lang="es-ES" sz="1200" i="1">
                                  <a:solidFill>
                                    <a:schemeClr val="tx1"/>
                                  </a:solidFill>
                                  <a:latin typeface="Cambria Math" panose="02040503050406030204" pitchFamily="18" charset="0"/>
                                </a:rPr>
                              </m:ctrlPr>
                            </m:dPr>
                            <m:e>
                              <m:nary>
                                <m:naryPr>
                                  <m:limLoc m:val="undOvr"/>
                                  <m:ctrlPr>
                                    <a:rPr lang="es-ES" sz="1200" i="1">
                                      <a:solidFill>
                                        <a:schemeClr val="tx1"/>
                                      </a:solidFill>
                                      <a:latin typeface="Cambria Math" panose="02040503050406030204" pitchFamily="18" charset="0"/>
                                    </a:rPr>
                                  </m:ctrlPr>
                                </m:naryPr>
                                <m:sub>
                                  <m:r>
                                    <m:rPr>
                                      <m:brk m:alnAt="16"/>
                                    </m:rPr>
                                    <a:rPr lang="es-ES" sz="1200" i="1">
                                      <a:solidFill>
                                        <a:schemeClr val="tx1"/>
                                      </a:solidFill>
                                      <a:latin typeface="Cambria Math" panose="02040503050406030204" pitchFamily="18" charset="0"/>
                                    </a:rPr>
                                    <m:t>𝑆</m:t>
                                  </m:r>
                                  <m:r>
                                    <a:rPr lang="es-ES" sz="1200" i="1">
                                      <a:solidFill>
                                        <a:schemeClr val="tx1"/>
                                      </a:solidFill>
                                      <a:latin typeface="Cambria Math" panose="02040503050406030204" pitchFamily="18" charset="0"/>
                                    </a:rPr>
                                    <m:t>(</m:t>
                                  </m:r>
                                  <m:r>
                                    <a:rPr lang="es-ES" sz="1200" i="1">
                                      <a:solidFill>
                                        <a:schemeClr val="tx1"/>
                                      </a:solidFill>
                                      <a:latin typeface="Cambria Math" panose="02040503050406030204" pitchFamily="18" charset="0"/>
                                      <a:ea typeface="Cambria Math" panose="02040503050406030204" pitchFamily="18" charset="0"/>
                                    </a:rPr>
                                    <m:t>𝜇</m:t>
                                  </m:r>
                                  <m:r>
                                    <m:rPr>
                                      <m:brk m:alnAt="16"/>
                                    </m:rPr>
                                    <a:rPr lang="es-ES" sz="1200" i="1">
                                      <a:solidFill>
                                        <a:schemeClr val="tx1"/>
                                      </a:solidFill>
                                      <a:latin typeface="Cambria Math" panose="02040503050406030204" pitchFamily="18" charset="0"/>
                                    </a:rPr>
                                    <m:t>)</m:t>
                                  </m:r>
                                </m:sub>
                                <m:sup/>
                                <m:e>
                                  <m:sSub>
                                    <m:sSubPr>
                                      <m:ctrlPr>
                                        <a:rPr lang="es-ES" sz="1200" i="1">
                                          <a:solidFill>
                                            <a:schemeClr val="tx1"/>
                                          </a:solidFill>
                                          <a:latin typeface="Cambria Math" panose="02040503050406030204" pitchFamily="18" charset="0"/>
                                        </a:rPr>
                                      </m:ctrlPr>
                                    </m:sSubPr>
                                    <m:e>
                                      <m:acc>
                                        <m:accPr>
                                          <m:chr m:val="⃗"/>
                                          <m:ctrlPr>
                                            <a:rPr lang="es-ES" sz="1200" i="1">
                                              <a:solidFill>
                                                <a:schemeClr val="tx1"/>
                                              </a:solidFill>
                                              <a:latin typeface="Cambria Math" panose="02040503050406030204" pitchFamily="18" charset="0"/>
                                            </a:rPr>
                                          </m:ctrlPr>
                                        </m:accPr>
                                        <m:e>
                                          <m:r>
                                            <a:rPr lang="es-ES" sz="1200" i="1">
                                              <a:solidFill>
                                                <a:schemeClr val="tx1"/>
                                              </a:solidFill>
                                              <a:latin typeface="Cambria Math" panose="02040503050406030204" pitchFamily="18" charset="0"/>
                                            </a:rPr>
                                            <m:t>𝐻</m:t>
                                          </m:r>
                                        </m:e>
                                      </m:acc>
                                    </m:e>
                                    <m:sub>
                                      <m:r>
                                        <a:rPr lang="es-ES" sz="1200" i="1">
                                          <a:solidFill>
                                            <a:schemeClr val="tx1"/>
                                          </a:solidFill>
                                          <a:latin typeface="Cambria Math" panose="02040503050406030204" pitchFamily="18" charset="0"/>
                                        </a:rPr>
                                        <m:t>𝑚</m:t>
                                      </m:r>
                                    </m:sub>
                                  </m:sSub>
                                  <m:d>
                                    <m:dPr>
                                      <m:ctrlPr>
                                        <a:rPr lang="es-ES" sz="1200" i="1">
                                          <a:solidFill>
                                            <a:schemeClr val="tx1"/>
                                          </a:solidFill>
                                          <a:latin typeface="Cambria Math" panose="02040503050406030204" pitchFamily="18" charset="0"/>
                                        </a:rPr>
                                      </m:ctrlPr>
                                    </m:dPr>
                                    <m:e>
                                      <m:acc>
                                        <m:accPr>
                                          <m:chr m:val="⃗"/>
                                          <m:ctrlPr>
                                            <a:rPr lang="es-ES" sz="1200" i="1">
                                              <a:solidFill>
                                                <a:schemeClr val="tx1"/>
                                              </a:solidFill>
                                              <a:latin typeface="Cambria Math" panose="02040503050406030204" pitchFamily="18" charset="0"/>
                                            </a:rPr>
                                          </m:ctrlPr>
                                        </m:accPr>
                                        <m:e>
                                          <m:r>
                                            <a:rPr lang="es-ES" sz="1200" i="1">
                                              <a:solidFill>
                                                <a:schemeClr val="tx1"/>
                                              </a:solidFill>
                                              <a:latin typeface="Cambria Math" panose="02040503050406030204" pitchFamily="18" charset="0"/>
                                            </a:rPr>
                                            <m:t>𝑟</m:t>
                                          </m:r>
                                        </m:e>
                                      </m:acc>
                                    </m:e>
                                  </m:d>
                                  <m:r>
                                    <a:rPr lang="es-ES" sz="1200" i="1">
                                      <a:solidFill>
                                        <a:schemeClr val="tx1"/>
                                      </a:solidFill>
                                      <a:latin typeface="Cambria Math" panose="02040503050406030204" pitchFamily="18" charset="0"/>
                                      <a:ea typeface="Cambria Math" panose="02040503050406030204" pitchFamily="18" charset="0"/>
                                    </a:rPr>
                                    <m:t>⋅</m:t>
                                  </m:r>
                                  <m:sSub>
                                    <m:sSubPr>
                                      <m:ctrlPr>
                                        <a:rPr lang="es-ES" sz="1200" i="1">
                                          <a:solidFill>
                                            <a:schemeClr val="tx1"/>
                                          </a:solidFill>
                                          <a:latin typeface="Cambria Math" panose="02040503050406030204" pitchFamily="18" charset="0"/>
                                        </a:rPr>
                                      </m:ctrlPr>
                                    </m:sSubPr>
                                    <m:e>
                                      <m:acc>
                                        <m:accPr>
                                          <m:chr m:val="⃗"/>
                                          <m:ctrlPr>
                                            <a:rPr lang="es-ES" sz="1200" i="1">
                                              <a:solidFill>
                                                <a:schemeClr val="tx1"/>
                                              </a:solidFill>
                                              <a:latin typeface="Cambria Math" panose="02040503050406030204" pitchFamily="18" charset="0"/>
                                            </a:rPr>
                                          </m:ctrlPr>
                                        </m:accPr>
                                        <m:e>
                                          <m:r>
                                            <a:rPr lang="es-ES" sz="1200" i="1">
                                              <a:solidFill>
                                                <a:schemeClr val="tx1"/>
                                              </a:solidFill>
                                              <a:latin typeface="Cambria Math" panose="02040503050406030204" pitchFamily="18" charset="0"/>
                                            </a:rPr>
                                            <m:t>h</m:t>
                                          </m:r>
                                        </m:e>
                                      </m:acc>
                                    </m:e>
                                    <m:sub>
                                      <m:r>
                                        <a:rPr lang="es-ES" sz="1200" i="1">
                                          <a:solidFill>
                                            <a:schemeClr val="tx1"/>
                                          </a:solidFill>
                                          <a:latin typeface="Cambria Math" panose="02040503050406030204" pitchFamily="18" charset="0"/>
                                        </a:rPr>
                                        <m:t>𝑇𝐸𝑀</m:t>
                                      </m:r>
                                    </m:sub>
                                  </m:sSub>
                                  <m:d>
                                    <m:dPr>
                                      <m:ctrlPr>
                                        <a:rPr lang="es-ES" sz="1200" i="1">
                                          <a:solidFill>
                                            <a:schemeClr val="tx1"/>
                                          </a:solidFill>
                                          <a:latin typeface="Cambria Math" panose="02040503050406030204" pitchFamily="18" charset="0"/>
                                        </a:rPr>
                                      </m:ctrlPr>
                                    </m:dPr>
                                    <m:e>
                                      <m:acc>
                                        <m:accPr>
                                          <m:chr m:val="⃗"/>
                                          <m:ctrlPr>
                                            <a:rPr lang="es-ES" sz="1200" i="1">
                                              <a:solidFill>
                                                <a:schemeClr val="tx1"/>
                                              </a:solidFill>
                                              <a:latin typeface="Cambria Math" panose="02040503050406030204" pitchFamily="18" charset="0"/>
                                            </a:rPr>
                                          </m:ctrlPr>
                                        </m:accPr>
                                        <m:e>
                                          <m:r>
                                            <a:rPr lang="es-ES" sz="1200" i="1">
                                              <a:solidFill>
                                                <a:schemeClr val="tx1"/>
                                              </a:solidFill>
                                              <a:latin typeface="Cambria Math" panose="02040503050406030204" pitchFamily="18" charset="0"/>
                                            </a:rPr>
                                            <m:t>𝑟</m:t>
                                          </m:r>
                                        </m:e>
                                      </m:acc>
                                    </m:e>
                                  </m:d>
                                  <m:r>
                                    <a:rPr lang="es-ES" sz="1200" i="1">
                                      <a:solidFill>
                                        <a:schemeClr val="tx1"/>
                                      </a:solidFill>
                                      <a:latin typeface="Cambria Math" panose="02040503050406030204" pitchFamily="18" charset="0"/>
                                    </a:rPr>
                                    <m:t>𝑑𝑆</m:t>
                                  </m:r>
                                </m:e>
                              </m:nary>
                            </m:e>
                          </m:d>
                          <m:d>
                            <m:dPr>
                              <m:ctrlPr>
                                <a:rPr lang="es-ES" sz="1200" i="1">
                                  <a:solidFill>
                                    <a:schemeClr val="tx1"/>
                                  </a:solidFill>
                                  <a:latin typeface="Cambria Math" panose="02040503050406030204" pitchFamily="18" charset="0"/>
                                </a:rPr>
                              </m:ctrlPr>
                            </m:dPr>
                            <m:e>
                              <m:nary>
                                <m:naryPr>
                                  <m:limLoc m:val="undOvr"/>
                                  <m:ctrlPr>
                                    <a:rPr lang="es-ES" sz="1200" i="1">
                                      <a:solidFill>
                                        <a:schemeClr val="tx1"/>
                                      </a:solidFill>
                                      <a:latin typeface="Cambria Math" panose="02040503050406030204" pitchFamily="18" charset="0"/>
                                    </a:rPr>
                                  </m:ctrlPr>
                                </m:naryPr>
                                <m:sub>
                                  <m:r>
                                    <m:rPr>
                                      <m:brk m:alnAt="24"/>
                                    </m:rPr>
                                    <a:rPr lang="es-ES" sz="1200" i="1">
                                      <a:solidFill>
                                        <a:schemeClr val="tx1"/>
                                      </a:solidFill>
                                      <a:latin typeface="Cambria Math" panose="02040503050406030204" pitchFamily="18" charset="0"/>
                                    </a:rPr>
                                    <m:t>𝑉</m:t>
                                  </m:r>
                                </m:sub>
                                <m:sup/>
                                <m:e>
                                  <m:sSub>
                                    <m:sSubPr>
                                      <m:ctrlPr>
                                        <a:rPr lang="es-ES" sz="1200" i="1">
                                          <a:solidFill>
                                            <a:schemeClr val="tx1"/>
                                          </a:solidFill>
                                          <a:latin typeface="Cambria Math" panose="02040503050406030204" pitchFamily="18" charset="0"/>
                                        </a:rPr>
                                      </m:ctrlPr>
                                    </m:sSubPr>
                                    <m:e>
                                      <m:acc>
                                        <m:accPr>
                                          <m:chr m:val="⃗"/>
                                          <m:ctrlPr>
                                            <a:rPr lang="es-ES" sz="1200" i="1">
                                              <a:solidFill>
                                                <a:schemeClr val="tx1"/>
                                              </a:solidFill>
                                              <a:latin typeface="Cambria Math" panose="02040503050406030204" pitchFamily="18" charset="0"/>
                                            </a:rPr>
                                          </m:ctrlPr>
                                        </m:accPr>
                                        <m:e>
                                          <m:r>
                                            <a:rPr lang="es-ES" sz="1200" i="1">
                                              <a:solidFill>
                                                <a:schemeClr val="tx1"/>
                                              </a:solidFill>
                                              <a:latin typeface="Cambria Math" panose="02040503050406030204" pitchFamily="18" charset="0"/>
                                            </a:rPr>
                                            <m:t>𝐸</m:t>
                                          </m:r>
                                        </m:e>
                                      </m:acc>
                                    </m:e>
                                    <m:sub>
                                      <m:r>
                                        <a:rPr lang="es-ES" sz="1200" i="1">
                                          <a:solidFill>
                                            <a:schemeClr val="tx1"/>
                                          </a:solidFill>
                                          <a:latin typeface="Cambria Math" panose="02040503050406030204" pitchFamily="18" charset="0"/>
                                        </a:rPr>
                                        <m:t>𝑚</m:t>
                                      </m:r>
                                    </m:sub>
                                  </m:sSub>
                                  <m:d>
                                    <m:dPr>
                                      <m:ctrlPr>
                                        <a:rPr lang="es-ES" sz="1200" i="1">
                                          <a:solidFill>
                                            <a:schemeClr val="tx1"/>
                                          </a:solidFill>
                                          <a:latin typeface="Cambria Math" panose="02040503050406030204" pitchFamily="18" charset="0"/>
                                        </a:rPr>
                                      </m:ctrlPr>
                                    </m:dPr>
                                    <m:e>
                                      <m:acc>
                                        <m:accPr>
                                          <m:chr m:val="⃗"/>
                                          <m:ctrlPr>
                                            <a:rPr lang="es-ES" sz="1200" i="1">
                                              <a:solidFill>
                                                <a:schemeClr val="tx1"/>
                                              </a:solidFill>
                                              <a:latin typeface="Cambria Math" panose="02040503050406030204" pitchFamily="18" charset="0"/>
                                            </a:rPr>
                                          </m:ctrlPr>
                                        </m:accPr>
                                        <m:e>
                                          <m:r>
                                            <a:rPr lang="es-ES" sz="1200" i="1">
                                              <a:solidFill>
                                                <a:schemeClr val="tx1"/>
                                              </a:solidFill>
                                              <a:latin typeface="Cambria Math" panose="02040503050406030204" pitchFamily="18" charset="0"/>
                                            </a:rPr>
                                            <m:t>𝑟</m:t>
                                          </m:r>
                                        </m:e>
                                      </m:acc>
                                    </m:e>
                                  </m:d>
                                  <m:r>
                                    <a:rPr lang="es-ES" sz="1200" i="1">
                                      <a:solidFill>
                                        <a:schemeClr val="tx1"/>
                                      </a:solidFill>
                                      <a:latin typeface="Cambria Math" panose="02040503050406030204" pitchFamily="18" charset="0"/>
                                      <a:ea typeface="Cambria Math" panose="02040503050406030204" pitchFamily="18" charset="0"/>
                                    </a:rPr>
                                    <m:t>⋅</m:t>
                                  </m:r>
                                  <m:acc>
                                    <m:accPr>
                                      <m:chr m:val="̂"/>
                                      <m:ctrlPr>
                                        <a:rPr lang="es-ES" sz="1200" i="1">
                                          <a:solidFill>
                                            <a:schemeClr val="tx1"/>
                                          </a:solidFill>
                                          <a:latin typeface="Cambria Math" panose="02040503050406030204" pitchFamily="18" charset="0"/>
                                          <a:ea typeface="Cambria Math" panose="02040503050406030204" pitchFamily="18" charset="0"/>
                                        </a:rPr>
                                      </m:ctrlPr>
                                    </m:accPr>
                                    <m:e>
                                      <m:r>
                                        <a:rPr lang="es-ES" sz="1200" i="1">
                                          <a:solidFill>
                                            <a:schemeClr val="tx1"/>
                                          </a:solidFill>
                                          <a:latin typeface="Cambria Math" panose="02040503050406030204" pitchFamily="18" charset="0"/>
                                          <a:ea typeface="Cambria Math" panose="02040503050406030204" pitchFamily="18" charset="0"/>
                                        </a:rPr>
                                        <m:t>𝑧</m:t>
                                      </m:r>
                                    </m:e>
                                  </m:acc>
                                  <m:r>
                                    <a:rPr lang="es-ES" sz="1200" i="1">
                                      <a:solidFill>
                                        <a:schemeClr val="tx1"/>
                                      </a:solidFill>
                                      <a:latin typeface="Cambria Math" panose="02040503050406030204" pitchFamily="18" charset="0"/>
                                    </a:rPr>
                                    <m:t> </m:t>
                                  </m:r>
                                  <m:r>
                                    <a:rPr lang="es-ES" sz="1200" i="1">
                                      <a:solidFill>
                                        <a:schemeClr val="tx1"/>
                                      </a:solidFill>
                                      <a:latin typeface="Cambria Math" panose="02040503050406030204" pitchFamily="18" charset="0"/>
                                    </a:rPr>
                                    <m:t>𝑑𝑉</m:t>
                                  </m:r>
                                </m:e>
                              </m:nary>
                            </m:e>
                          </m:d>
                        </m:e>
                      </m:nary>
                    </m:oMath>
                  </m:oMathPara>
                </a14:m>
                <a:endParaRPr lang="es-ES" sz="1200" dirty="0"/>
              </a:p>
            </p:txBody>
          </p:sp>
        </mc:Choice>
        <mc:Fallback xmlns="">
          <p:sp>
            <p:nvSpPr>
              <p:cNvPr id="55" name="CuadroTexto 54">
                <a:extLst>
                  <a:ext uri="{FF2B5EF4-FFF2-40B4-BE49-F238E27FC236}">
                    <a16:creationId xmlns:a16="http://schemas.microsoft.com/office/drawing/2014/main" id="{759287F9-0C1B-4777-9D6F-71B4B0B7217F}"/>
                  </a:ext>
                </a:extLst>
              </p:cNvPr>
              <p:cNvSpPr txBox="1">
                <a:spLocks noRot="1" noChangeAspect="1" noMove="1" noResize="1" noEditPoints="1" noAdjustHandles="1" noChangeArrowheads="1" noChangeShapeType="1" noTextEdit="1"/>
              </p:cNvSpPr>
              <p:nvPr/>
            </p:nvSpPr>
            <p:spPr>
              <a:xfrm>
                <a:off x="-936288" y="5894393"/>
                <a:ext cx="7510866" cy="691408"/>
              </a:xfrm>
              <a:prstGeom prst="rect">
                <a:avLst/>
              </a:prstGeom>
              <a:blipFill>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74" name="CuadroTexto 73">
                <a:extLst>
                  <a:ext uri="{FF2B5EF4-FFF2-40B4-BE49-F238E27FC236}">
                    <a16:creationId xmlns:a16="http://schemas.microsoft.com/office/drawing/2014/main" id="{A36A6F28-C9B9-458E-A8E3-8D2159E24D13}"/>
                  </a:ext>
                </a:extLst>
              </p:cNvPr>
              <p:cNvSpPr txBox="1"/>
              <p:nvPr/>
            </p:nvSpPr>
            <p:spPr>
              <a:xfrm>
                <a:off x="2808375" y="4707388"/>
                <a:ext cx="2405709" cy="3385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i="1" smtClean="0">
                              <a:solidFill>
                                <a:schemeClr val="tx1"/>
                              </a:solidFill>
                              <a:latin typeface="Cambria Math" panose="02040503050406030204" pitchFamily="18" charset="0"/>
                            </a:rPr>
                          </m:ctrlPr>
                        </m:sSubPr>
                        <m:e>
                          <m:r>
                            <a:rPr lang="es-ES" sz="1600" i="1">
                              <a:solidFill>
                                <a:schemeClr val="tx1"/>
                              </a:solidFill>
                              <a:latin typeface="Cambria Math" panose="02040503050406030204" pitchFamily="18" charset="0"/>
                            </a:rPr>
                            <m:t>𝐼</m:t>
                          </m:r>
                        </m:e>
                        <m:sub>
                          <m:r>
                            <a:rPr lang="es-ES" sz="1600" i="1">
                              <a:solidFill>
                                <a:schemeClr val="tx1"/>
                              </a:solidFill>
                              <a:latin typeface="Cambria Math" panose="02040503050406030204" pitchFamily="18" charset="0"/>
                            </a:rPr>
                            <m:t>𝑤</m:t>
                          </m:r>
                        </m:sub>
                      </m:sSub>
                      <m:r>
                        <a:rPr lang="es-ES" sz="1600" b="0" i="1" smtClean="0">
                          <a:solidFill>
                            <a:schemeClr val="tx1"/>
                          </a:solidFill>
                          <a:latin typeface="Cambria Math" panose="02040503050406030204" pitchFamily="18" charset="0"/>
                        </a:rPr>
                        <m:t>=</m:t>
                      </m:r>
                      <m:sSub>
                        <m:sSubPr>
                          <m:ctrlPr>
                            <a:rPr lang="es-ES" sz="1600" i="1">
                              <a:solidFill>
                                <a:schemeClr val="tx1"/>
                              </a:solidFill>
                              <a:latin typeface="Cambria Math" panose="02040503050406030204" pitchFamily="18" charset="0"/>
                            </a:rPr>
                          </m:ctrlPr>
                        </m:sSubPr>
                        <m:e>
                          <m:r>
                            <a:rPr lang="es-ES" sz="1600" i="1">
                              <a:solidFill>
                                <a:schemeClr val="tx1"/>
                              </a:solidFill>
                              <a:latin typeface="Cambria Math" panose="02040503050406030204" pitchFamily="18" charset="0"/>
                            </a:rPr>
                            <m:t>𝐼</m:t>
                          </m:r>
                        </m:e>
                        <m:sub>
                          <m:r>
                            <a:rPr lang="es-ES" sz="1600" b="0" i="1" smtClean="0">
                              <a:solidFill>
                                <a:schemeClr val="tx1"/>
                              </a:solidFill>
                              <a:latin typeface="Cambria Math" panose="02040503050406030204" pitchFamily="18" charset="0"/>
                            </a:rPr>
                            <m:t>𝑐</m:t>
                          </m:r>
                        </m:sub>
                      </m:sSub>
                      <m:r>
                        <a:rPr lang="es-ES" sz="1600" b="0" i="1" smtClean="0">
                          <a:solidFill>
                            <a:schemeClr val="tx1"/>
                          </a:solidFill>
                          <a:latin typeface="Cambria Math" panose="02040503050406030204" pitchFamily="18" charset="0"/>
                        </a:rPr>
                        <m:t>+</m:t>
                      </m:r>
                      <m:sSub>
                        <m:sSubPr>
                          <m:ctrlPr>
                            <a:rPr lang="es-ES" sz="1600" i="1">
                              <a:solidFill>
                                <a:schemeClr val="tx1"/>
                              </a:solidFill>
                              <a:latin typeface="Cambria Math" panose="02040503050406030204" pitchFamily="18" charset="0"/>
                            </a:rPr>
                          </m:ctrlPr>
                        </m:sSubPr>
                        <m:e>
                          <m:r>
                            <a:rPr lang="es-ES" sz="1600" i="1">
                              <a:solidFill>
                                <a:schemeClr val="tx1"/>
                              </a:solidFill>
                              <a:latin typeface="Cambria Math" panose="02040503050406030204" pitchFamily="18" charset="0"/>
                            </a:rPr>
                            <m:t>𝐼</m:t>
                          </m:r>
                        </m:e>
                        <m:sub>
                          <m:r>
                            <a:rPr lang="es-ES" sz="1600" b="0" i="1" smtClean="0">
                              <a:solidFill>
                                <a:schemeClr val="tx1"/>
                              </a:solidFill>
                              <a:latin typeface="Cambria Math" panose="02040503050406030204" pitchFamily="18" charset="0"/>
                            </a:rPr>
                            <m:t>𝑎</m:t>
                          </m:r>
                        </m:sub>
                      </m:sSub>
                    </m:oMath>
                  </m:oMathPara>
                </a14:m>
                <a:endParaRPr lang="es-ES" sz="1600" dirty="0"/>
              </a:p>
            </p:txBody>
          </p:sp>
        </mc:Choice>
        <mc:Fallback xmlns="">
          <p:sp>
            <p:nvSpPr>
              <p:cNvPr id="74" name="CuadroTexto 73">
                <a:extLst>
                  <a:ext uri="{FF2B5EF4-FFF2-40B4-BE49-F238E27FC236}">
                    <a16:creationId xmlns:a16="http://schemas.microsoft.com/office/drawing/2014/main" id="{A36A6F28-C9B9-458E-A8E3-8D2159E24D13}"/>
                  </a:ext>
                </a:extLst>
              </p:cNvPr>
              <p:cNvSpPr txBox="1">
                <a:spLocks noRot="1" noChangeAspect="1" noMove="1" noResize="1" noEditPoints="1" noAdjustHandles="1" noChangeArrowheads="1" noChangeShapeType="1" noTextEdit="1"/>
              </p:cNvSpPr>
              <p:nvPr/>
            </p:nvSpPr>
            <p:spPr>
              <a:xfrm>
                <a:off x="2808375" y="4707388"/>
                <a:ext cx="2405709" cy="338554"/>
              </a:xfrm>
              <a:prstGeom prst="rect">
                <a:avLst/>
              </a:prstGeom>
              <a:blipFill>
                <a:blip r:embed="rId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75" name="CuadroTexto 74">
                <a:extLst>
                  <a:ext uri="{FF2B5EF4-FFF2-40B4-BE49-F238E27FC236}">
                    <a16:creationId xmlns:a16="http://schemas.microsoft.com/office/drawing/2014/main" id="{6F6ECF29-E0A5-48D0-862E-F19CAE7833E3}"/>
                  </a:ext>
                </a:extLst>
              </p:cNvPr>
              <p:cNvSpPr txBox="1"/>
              <p:nvPr/>
            </p:nvSpPr>
            <p:spPr>
              <a:xfrm>
                <a:off x="72654" y="5281290"/>
                <a:ext cx="3302861" cy="508922"/>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s-ES" sz="1600" i="1" smtClean="0">
                              <a:solidFill>
                                <a:schemeClr val="tx1"/>
                              </a:solidFill>
                              <a:latin typeface="Cambria Math" panose="02040503050406030204" pitchFamily="18" charset="0"/>
                            </a:rPr>
                          </m:ctrlPr>
                        </m:sSubSupPr>
                        <m:e>
                          <m:r>
                            <a:rPr lang="es-ES" sz="1600" i="1">
                              <a:solidFill>
                                <a:schemeClr val="tx1"/>
                              </a:solidFill>
                              <a:latin typeface="Cambria Math" panose="02040503050406030204" pitchFamily="18" charset="0"/>
                            </a:rPr>
                            <m:t>𝑉</m:t>
                          </m:r>
                        </m:e>
                        <m:sub>
                          <m:r>
                            <a:rPr lang="es-ES" sz="1600" i="1">
                              <a:solidFill>
                                <a:schemeClr val="tx1"/>
                              </a:solidFill>
                              <a:latin typeface="Cambria Math" panose="02040503050406030204" pitchFamily="18" charset="0"/>
                            </a:rPr>
                            <m:t>𝑙</m:t>
                          </m:r>
                        </m:sub>
                        <m:sup>
                          <m:d>
                            <m:dPr>
                              <m:ctrlPr>
                                <a:rPr lang="es-ES" sz="1600" i="1">
                                  <a:solidFill>
                                    <a:schemeClr val="tx1"/>
                                  </a:solidFill>
                                  <a:latin typeface="Cambria Math" panose="02040503050406030204" pitchFamily="18" charset="0"/>
                                  <a:ea typeface="Cambria Math" panose="02040503050406030204" pitchFamily="18" charset="0"/>
                                </a:rPr>
                              </m:ctrlPr>
                            </m:dPr>
                            <m:e>
                              <m:r>
                                <a:rPr lang="es-ES" sz="1600" i="1">
                                  <a:solidFill>
                                    <a:schemeClr val="tx1"/>
                                  </a:solidFill>
                                  <a:latin typeface="Cambria Math" panose="02040503050406030204" pitchFamily="18" charset="0"/>
                                  <a:ea typeface="Cambria Math" panose="02040503050406030204" pitchFamily="18" charset="0"/>
                                </a:rPr>
                                <m:t>𝜇</m:t>
                              </m:r>
                            </m:e>
                          </m:d>
                        </m:sup>
                      </m:sSubSup>
                      <m:r>
                        <a:rPr lang="es-ES" sz="1600" b="0" i="1" smtClean="0">
                          <a:solidFill>
                            <a:schemeClr val="tx1"/>
                          </a:solidFill>
                          <a:latin typeface="Cambria Math" panose="02040503050406030204" pitchFamily="18" charset="0"/>
                        </a:rPr>
                        <m:t>=</m:t>
                      </m:r>
                      <m:sSup>
                        <m:sSupPr>
                          <m:ctrlPr>
                            <a:rPr lang="es-ES" sz="1600" b="0" i="1" smtClean="0">
                              <a:solidFill>
                                <a:schemeClr val="tx1"/>
                              </a:solidFill>
                              <a:latin typeface="Cambria Math" panose="02040503050406030204" pitchFamily="18" charset="0"/>
                            </a:rPr>
                          </m:ctrlPr>
                        </m:sSupPr>
                        <m:e>
                          <m:d>
                            <m:dPr>
                              <m:ctrlPr>
                                <a:rPr lang="es-ES" sz="1600" b="0" i="1" smtClean="0">
                                  <a:solidFill>
                                    <a:schemeClr val="tx1"/>
                                  </a:solidFill>
                                  <a:latin typeface="Cambria Math" panose="02040503050406030204" pitchFamily="18" charset="0"/>
                                </a:rPr>
                              </m:ctrlPr>
                            </m:dPr>
                            <m:e>
                              <m:sSubSup>
                                <m:sSubSupPr>
                                  <m:ctrlPr>
                                    <a:rPr lang="es-ES" sz="1600" i="1">
                                      <a:solidFill>
                                        <a:schemeClr val="tx1"/>
                                      </a:solidFill>
                                      <a:latin typeface="Cambria Math" panose="02040503050406030204" pitchFamily="18" charset="0"/>
                                    </a:rPr>
                                  </m:ctrlPr>
                                </m:sSubSupPr>
                                <m:e>
                                  <m:r>
                                    <a:rPr lang="es-ES" sz="1600" i="1">
                                      <a:solidFill>
                                        <a:schemeClr val="tx1"/>
                                      </a:solidFill>
                                      <a:latin typeface="Cambria Math" panose="02040503050406030204" pitchFamily="18" charset="0"/>
                                    </a:rPr>
                                    <m:t>𝑌</m:t>
                                  </m:r>
                                </m:e>
                                <m:sub>
                                  <m:r>
                                    <a:rPr lang="es-ES" sz="1600" i="1">
                                      <a:solidFill>
                                        <a:schemeClr val="tx1"/>
                                      </a:solidFill>
                                      <a:latin typeface="Cambria Math" panose="02040503050406030204" pitchFamily="18" charset="0"/>
                                    </a:rPr>
                                    <m:t>𝑤</m:t>
                                  </m:r>
                                  <m:r>
                                    <a:rPr lang="es-ES" sz="1600" i="1">
                                      <a:solidFill>
                                        <a:schemeClr val="tx1"/>
                                      </a:solidFill>
                                      <a:latin typeface="Cambria Math" panose="02040503050406030204" pitchFamily="18" charset="0"/>
                                    </a:rPr>
                                    <m:t>,</m:t>
                                  </m:r>
                                  <m:r>
                                    <a:rPr lang="es-ES" sz="1600" i="1">
                                      <a:solidFill>
                                        <a:schemeClr val="tx1"/>
                                      </a:solidFill>
                                      <a:latin typeface="Cambria Math" panose="02040503050406030204" pitchFamily="18" charset="0"/>
                                    </a:rPr>
                                    <m:t>𝑙</m:t>
                                  </m:r>
                                </m:sub>
                                <m:sup>
                                  <m:d>
                                    <m:dPr>
                                      <m:ctrlPr>
                                        <a:rPr lang="es-ES" sz="1600" i="1">
                                          <a:solidFill>
                                            <a:schemeClr val="tx1"/>
                                          </a:solidFill>
                                          <a:latin typeface="Cambria Math" panose="02040503050406030204" pitchFamily="18" charset="0"/>
                                          <a:ea typeface="Cambria Math" panose="02040503050406030204" pitchFamily="18" charset="0"/>
                                        </a:rPr>
                                      </m:ctrlPr>
                                    </m:dPr>
                                    <m:e>
                                      <m:r>
                                        <a:rPr lang="es-ES" sz="1600" i="1">
                                          <a:solidFill>
                                            <a:schemeClr val="tx1"/>
                                          </a:solidFill>
                                          <a:latin typeface="Cambria Math" panose="02040503050406030204" pitchFamily="18" charset="0"/>
                                          <a:ea typeface="Cambria Math" panose="02040503050406030204" pitchFamily="18" charset="0"/>
                                        </a:rPr>
                                        <m:t>𝜇</m:t>
                                      </m:r>
                                    </m:e>
                                  </m:d>
                                </m:sup>
                              </m:sSubSup>
                              <m:r>
                                <a:rPr lang="es-ES" sz="1600" i="1">
                                  <a:solidFill>
                                    <a:schemeClr val="tx1"/>
                                  </a:solidFill>
                                  <a:latin typeface="Cambria Math" panose="02040503050406030204" pitchFamily="18" charset="0"/>
                                  <a:ea typeface="Cambria Math" panose="02040503050406030204" pitchFamily="18" charset="0"/>
                                </a:rPr>
                                <m:t>+</m:t>
                              </m:r>
                              <m:sSubSup>
                                <m:sSubSupPr>
                                  <m:ctrlPr>
                                    <a:rPr lang="es-ES" sz="1600" i="1">
                                      <a:solidFill>
                                        <a:schemeClr val="tx1"/>
                                      </a:solidFill>
                                      <a:latin typeface="Cambria Math" panose="02040503050406030204" pitchFamily="18" charset="0"/>
                                    </a:rPr>
                                  </m:ctrlPr>
                                </m:sSubSupPr>
                                <m:e>
                                  <m:r>
                                    <a:rPr lang="es-ES" sz="1600" i="1">
                                      <a:solidFill>
                                        <a:schemeClr val="tx1"/>
                                      </a:solidFill>
                                      <a:latin typeface="Cambria Math" panose="02040503050406030204" pitchFamily="18" charset="0"/>
                                    </a:rPr>
                                    <m:t>𝑌</m:t>
                                  </m:r>
                                </m:e>
                                <m:sub>
                                  <m:r>
                                    <a:rPr lang="es-ES" sz="1600" i="1">
                                      <a:solidFill>
                                        <a:schemeClr val="tx1"/>
                                      </a:solidFill>
                                      <a:latin typeface="Cambria Math" panose="02040503050406030204" pitchFamily="18" charset="0"/>
                                    </a:rPr>
                                    <m:t>𝑙𝑛</m:t>
                                  </m:r>
                                </m:sub>
                                <m:sup>
                                  <m:d>
                                    <m:dPr>
                                      <m:ctrlPr>
                                        <a:rPr lang="es-ES" sz="1600" i="1">
                                          <a:solidFill>
                                            <a:schemeClr val="tx1"/>
                                          </a:solidFill>
                                          <a:latin typeface="Cambria Math" panose="02040503050406030204" pitchFamily="18" charset="0"/>
                                          <a:ea typeface="Cambria Math" panose="02040503050406030204" pitchFamily="18" charset="0"/>
                                        </a:rPr>
                                      </m:ctrlPr>
                                    </m:dPr>
                                    <m:e>
                                      <m:r>
                                        <a:rPr lang="es-ES" sz="1600" i="1">
                                          <a:solidFill>
                                            <a:schemeClr val="tx1"/>
                                          </a:solidFill>
                                          <a:latin typeface="Cambria Math" panose="02040503050406030204" pitchFamily="18" charset="0"/>
                                          <a:ea typeface="Cambria Math" panose="02040503050406030204" pitchFamily="18" charset="0"/>
                                        </a:rPr>
                                        <m:t>𝜇</m:t>
                                      </m:r>
                                      <m:r>
                                        <a:rPr lang="es-ES" sz="1600" i="1">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𝜈</m:t>
                                      </m:r>
                                    </m:e>
                                  </m:d>
                                </m:sup>
                              </m:sSubSup>
                            </m:e>
                          </m:d>
                        </m:e>
                        <m:sup>
                          <m:r>
                            <a:rPr lang="es-ES" sz="1600" b="0" i="1" smtClean="0">
                              <a:solidFill>
                                <a:schemeClr val="tx1"/>
                              </a:solidFill>
                              <a:latin typeface="Cambria Math" panose="02040503050406030204" pitchFamily="18" charset="0"/>
                            </a:rPr>
                            <m:t>−1</m:t>
                          </m:r>
                        </m:sup>
                      </m:sSup>
                      <m:sSubSup>
                        <m:sSubSupPr>
                          <m:ctrlPr>
                            <a:rPr lang="es-ES" sz="1600" i="1">
                              <a:solidFill>
                                <a:schemeClr val="tx1"/>
                              </a:solidFill>
                              <a:latin typeface="Cambria Math" panose="02040503050406030204" pitchFamily="18" charset="0"/>
                            </a:rPr>
                          </m:ctrlPr>
                        </m:sSubSupPr>
                        <m:e>
                          <m:acc>
                            <m:accPr>
                              <m:chr m:val="̃"/>
                              <m:ctrlPr>
                                <a:rPr lang="es-ES" sz="1600" i="1">
                                  <a:solidFill>
                                    <a:schemeClr val="tx1"/>
                                  </a:solidFill>
                                  <a:latin typeface="Cambria Math" panose="02040503050406030204" pitchFamily="18" charset="0"/>
                                </a:rPr>
                              </m:ctrlPr>
                            </m:accPr>
                            <m:e>
                              <m:r>
                                <a:rPr lang="es-ES" sz="1600" i="1">
                                  <a:solidFill>
                                    <a:schemeClr val="tx1"/>
                                  </a:solidFill>
                                  <a:latin typeface="Cambria Math" panose="02040503050406030204" pitchFamily="18" charset="0"/>
                                </a:rPr>
                                <m:t>𝐼</m:t>
                              </m:r>
                            </m:e>
                          </m:acc>
                        </m:e>
                        <m:sub>
                          <m:r>
                            <a:rPr lang="es-ES" sz="1600" i="1">
                              <a:solidFill>
                                <a:schemeClr val="tx1"/>
                              </a:solidFill>
                              <a:latin typeface="Cambria Math" panose="02040503050406030204" pitchFamily="18" charset="0"/>
                            </a:rPr>
                            <m:t>𝑙</m:t>
                          </m:r>
                        </m:sub>
                        <m:sup>
                          <m:d>
                            <m:dPr>
                              <m:ctrlPr>
                                <a:rPr lang="es-ES" sz="1600" i="1">
                                  <a:solidFill>
                                    <a:schemeClr val="tx1"/>
                                  </a:solidFill>
                                  <a:latin typeface="Cambria Math" panose="02040503050406030204" pitchFamily="18" charset="0"/>
                                  <a:ea typeface="Cambria Math" panose="02040503050406030204" pitchFamily="18" charset="0"/>
                                </a:rPr>
                              </m:ctrlPr>
                            </m:dPr>
                            <m:e>
                              <m:r>
                                <a:rPr lang="es-ES" sz="1600" i="1">
                                  <a:solidFill>
                                    <a:schemeClr val="tx1"/>
                                  </a:solidFill>
                                  <a:latin typeface="Cambria Math" panose="02040503050406030204" pitchFamily="18" charset="0"/>
                                  <a:ea typeface="Cambria Math" panose="02040503050406030204" pitchFamily="18" charset="0"/>
                                </a:rPr>
                                <m:t>𝜇</m:t>
                              </m:r>
                            </m:e>
                          </m:d>
                        </m:sup>
                      </m:sSubSup>
                    </m:oMath>
                  </m:oMathPara>
                </a14:m>
                <a:endParaRPr lang="es-ES" sz="1600" dirty="0"/>
              </a:p>
            </p:txBody>
          </p:sp>
        </mc:Choice>
        <mc:Fallback xmlns="">
          <p:sp>
            <p:nvSpPr>
              <p:cNvPr id="75" name="CuadroTexto 74">
                <a:extLst>
                  <a:ext uri="{FF2B5EF4-FFF2-40B4-BE49-F238E27FC236}">
                    <a16:creationId xmlns:a16="http://schemas.microsoft.com/office/drawing/2014/main" id="{6F6ECF29-E0A5-48D0-862E-F19CAE7833E3}"/>
                  </a:ext>
                </a:extLst>
              </p:cNvPr>
              <p:cNvSpPr txBox="1">
                <a:spLocks noRot="1" noChangeAspect="1" noMove="1" noResize="1" noEditPoints="1" noAdjustHandles="1" noChangeArrowheads="1" noChangeShapeType="1" noTextEdit="1"/>
              </p:cNvSpPr>
              <p:nvPr/>
            </p:nvSpPr>
            <p:spPr>
              <a:xfrm>
                <a:off x="72654" y="5281290"/>
                <a:ext cx="3302861" cy="508922"/>
              </a:xfrm>
              <a:prstGeom prst="rect">
                <a:avLst/>
              </a:prstGeom>
              <a:blipFill>
                <a:blip r:embed="rId6"/>
                <a:stretch>
                  <a:fillRect/>
                </a:stretch>
              </a:blipFill>
              <a:ln>
                <a:noFill/>
              </a:ln>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76" name="CuadroTexto 75">
                <a:extLst>
                  <a:ext uri="{FF2B5EF4-FFF2-40B4-BE49-F238E27FC236}">
                    <a16:creationId xmlns:a16="http://schemas.microsoft.com/office/drawing/2014/main" id="{0AE4C856-DDF1-485D-B28E-886FB49A4F00}"/>
                  </a:ext>
                </a:extLst>
              </p:cNvPr>
              <p:cNvSpPr txBox="1"/>
              <p:nvPr/>
            </p:nvSpPr>
            <p:spPr>
              <a:xfrm>
                <a:off x="542682" y="3876960"/>
                <a:ext cx="4781878" cy="830997"/>
              </a:xfrm>
              <a:prstGeom prst="rect">
                <a:avLst/>
              </a:prstGeom>
              <a:noFill/>
            </p:spPr>
            <p:txBody>
              <a:bodyPr wrap="square">
                <a:spAutoFit/>
              </a:bodyPr>
              <a:lstStyle/>
              <a:p>
                <a:pPr marL="171450" marR="0" lvl="0" indent="-171450" algn="just" defTabSz="447675"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s-ES" altLang="es-ES" sz="1200" b="0" i="0" u="none" strike="noStrike" kern="0" cap="none" spc="0" normalizeH="0" baseline="0" noProof="0" dirty="0">
                    <a:ln>
                      <a:noFill/>
                    </a:ln>
                    <a:solidFill>
                      <a:schemeClr val="tx1"/>
                    </a:solidFill>
                    <a:effectLst/>
                    <a:uLnTx/>
                    <a:uFillTx/>
                    <a:latin typeface="Arial" pitchFamily="34" charset="0"/>
                    <a:ea typeface="ＭＳ Ｐゴシック" pitchFamily="34" charset="-128"/>
                    <a:cs typeface="+mn-cs"/>
                  </a:rPr>
                  <a:t>Solo hay un puerto (P=1) en el que solo consideramos el modo TEM fundamental </a:t>
                </a:r>
                <a14:m>
                  <m:oMath xmlns:m="http://schemas.openxmlformats.org/officeDocument/2006/math">
                    <m:sSub>
                      <m:sSubPr>
                        <m:ctrlPr>
                          <a:rPr lang="es-ES" sz="1200" b="0" i="1" smtClean="0">
                            <a:solidFill>
                              <a:schemeClr val="tx1"/>
                            </a:solidFill>
                            <a:latin typeface="Cambria Math" panose="02040503050406030204" pitchFamily="18" charset="0"/>
                          </a:rPr>
                        </m:ctrlPr>
                      </m:sSubPr>
                      <m:e>
                        <m:r>
                          <a:rPr lang="es-ES" sz="1200" b="0" i="1" smtClean="0">
                            <a:solidFill>
                              <a:schemeClr val="tx1"/>
                            </a:solidFill>
                            <a:latin typeface="Cambria Math" panose="02040503050406030204" pitchFamily="18" charset="0"/>
                          </a:rPr>
                          <m:t>𝑁</m:t>
                        </m:r>
                      </m:e>
                      <m:sub>
                        <m:r>
                          <a:rPr lang="es-ES" sz="1200" b="0" i="1" smtClean="0">
                            <a:solidFill>
                              <a:schemeClr val="tx1"/>
                            </a:solidFill>
                            <a:latin typeface="Cambria Math" panose="02040503050406030204" pitchFamily="18" charset="0"/>
                          </a:rPr>
                          <m:t>1</m:t>
                        </m:r>
                      </m:sub>
                    </m:sSub>
                  </m:oMath>
                </a14:m>
                <a:r>
                  <a:rPr lang="es-ES" sz="1200" dirty="0">
                    <a:solidFill>
                      <a:schemeClr val="tx1"/>
                    </a:solidFill>
                  </a:rPr>
                  <a:t> =1</a:t>
                </a:r>
              </a:p>
              <a:p>
                <a:pPr marL="171450" marR="0" lvl="0" indent="-171450" algn="just" defTabSz="447675"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s-ES" altLang="es-ES" sz="1200" b="0" i="0" u="none" strike="noStrike" kern="0" cap="none" spc="0" normalizeH="0" baseline="0" noProof="0" dirty="0">
                    <a:ln>
                      <a:noFill/>
                    </a:ln>
                    <a:solidFill>
                      <a:schemeClr val="tx1"/>
                    </a:solidFill>
                    <a:effectLst/>
                    <a:uLnTx/>
                    <a:uFillTx/>
                    <a:latin typeface="Arial" pitchFamily="34" charset="0"/>
                    <a:ea typeface="ＭＳ Ｐゴシック" pitchFamily="34" charset="-128"/>
                    <a:cs typeface="+mn-cs"/>
                  </a:rPr>
                  <a:t>Solo consideramos el primer </a:t>
                </a:r>
                <a:r>
                  <a:rPr lang="es-ES" altLang="es-ES" sz="1200" kern="0" dirty="0">
                    <a:solidFill>
                      <a:schemeClr val="tx1"/>
                    </a:solidFill>
                  </a:rPr>
                  <a:t>modo la cavidad (TM</a:t>
                </a:r>
                <a:r>
                  <a:rPr lang="es-ES" altLang="es-ES" sz="1200" kern="0" baseline="-25000" dirty="0">
                    <a:solidFill>
                      <a:schemeClr val="tx1"/>
                    </a:solidFill>
                  </a:rPr>
                  <a:t>010</a:t>
                </a:r>
                <a:r>
                  <a:rPr lang="es-ES" altLang="es-ES" sz="1200" kern="0" dirty="0">
                    <a:solidFill>
                      <a:schemeClr val="tx1"/>
                    </a:solidFill>
                  </a:rPr>
                  <a:t>), M=1 </a:t>
                </a:r>
                <a:endParaRPr kumimoji="0" lang="es-ES" altLang="es-ES" sz="1200" b="0" i="0" u="none" strike="noStrike" kern="0" cap="none" spc="0" normalizeH="0" baseline="0" noProof="0" dirty="0">
                  <a:ln>
                    <a:noFill/>
                  </a:ln>
                  <a:solidFill>
                    <a:schemeClr val="tx1"/>
                  </a:solidFill>
                  <a:effectLst/>
                  <a:uLnTx/>
                  <a:uFillTx/>
                  <a:latin typeface="Arial" pitchFamily="34" charset="0"/>
                  <a:ea typeface="ＭＳ Ｐゴシック" pitchFamily="34" charset="-128"/>
                  <a:cs typeface="+mn-cs"/>
                </a:endParaRPr>
              </a:p>
              <a:p>
                <a:pPr marR="0" lvl="0" algn="just" defTabSz="447675" rtl="0" eaLnBrk="0" fontAlgn="base" latinLnBrk="0" hangingPunct="0">
                  <a:lnSpc>
                    <a:spcPct val="100000"/>
                  </a:lnSpc>
                  <a:spcBef>
                    <a:spcPct val="0"/>
                  </a:spcBef>
                  <a:spcAft>
                    <a:spcPct val="0"/>
                  </a:spcAft>
                  <a:buClrTx/>
                  <a:buSzTx/>
                  <a:tabLst/>
                  <a:defRPr/>
                </a:pPr>
                <a:endParaRPr kumimoji="0" lang="es-ES" altLang="es-ES" sz="1200" b="0" i="0" u="none" strike="noStrike" kern="0" cap="none" spc="0" normalizeH="0" baseline="0" noProof="0" dirty="0">
                  <a:ln>
                    <a:noFill/>
                  </a:ln>
                  <a:solidFill>
                    <a:schemeClr val="tx1"/>
                  </a:solidFill>
                  <a:effectLst/>
                  <a:uLnTx/>
                  <a:uFillTx/>
                  <a:latin typeface="Arial" pitchFamily="34" charset="0"/>
                  <a:ea typeface="ＭＳ Ｐゴシック" pitchFamily="34" charset="-128"/>
                  <a:cs typeface="+mn-cs"/>
                </a:endParaRPr>
              </a:p>
            </p:txBody>
          </p:sp>
        </mc:Choice>
        <mc:Fallback xmlns="">
          <p:sp>
            <p:nvSpPr>
              <p:cNvPr id="76" name="CuadroTexto 75">
                <a:extLst>
                  <a:ext uri="{FF2B5EF4-FFF2-40B4-BE49-F238E27FC236}">
                    <a16:creationId xmlns:a16="http://schemas.microsoft.com/office/drawing/2014/main" id="{0AE4C856-DDF1-485D-B28E-886FB49A4F00}"/>
                  </a:ext>
                </a:extLst>
              </p:cNvPr>
              <p:cNvSpPr txBox="1">
                <a:spLocks noRot="1" noChangeAspect="1" noMove="1" noResize="1" noEditPoints="1" noAdjustHandles="1" noChangeArrowheads="1" noChangeShapeType="1" noTextEdit="1"/>
              </p:cNvSpPr>
              <p:nvPr/>
            </p:nvSpPr>
            <p:spPr>
              <a:xfrm>
                <a:off x="542682" y="3876960"/>
                <a:ext cx="4781878" cy="830997"/>
              </a:xfrm>
              <a:prstGeom prst="rect">
                <a:avLst/>
              </a:prstGeom>
              <a:blipFill>
                <a:blip r:embed="rId7"/>
                <a:stretch>
                  <a:fillRect t="-1471" r="-128"/>
                </a:stretch>
              </a:blipFill>
            </p:spPr>
            <p:txBody>
              <a:bodyPr/>
              <a:lstStyle/>
              <a:p>
                <a:r>
                  <a:rPr lang="es-ES">
                    <a:noFill/>
                  </a:rPr>
                  <a:t> </a:t>
                </a:r>
              </a:p>
            </p:txBody>
          </p:sp>
        </mc:Fallback>
      </mc:AlternateContent>
      <p:grpSp>
        <p:nvGrpSpPr>
          <p:cNvPr id="85" name="Grupo 84">
            <a:extLst>
              <a:ext uri="{FF2B5EF4-FFF2-40B4-BE49-F238E27FC236}">
                <a16:creationId xmlns:a16="http://schemas.microsoft.com/office/drawing/2014/main" id="{A8AF3C7E-2C31-4804-A7B8-6FDA078E43F6}"/>
              </a:ext>
            </a:extLst>
          </p:cNvPr>
          <p:cNvGrpSpPr/>
          <p:nvPr/>
        </p:nvGrpSpPr>
        <p:grpSpPr>
          <a:xfrm>
            <a:off x="6545823" y="5309334"/>
            <a:ext cx="3044431" cy="1659188"/>
            <a:chOff x="6384099" y="3995652"/>
            <a:chExt cx="3397809" cy="1770365"/>
          </a:xfrm>
        </p:grpSpPr>
        <p:grpSp>
          <p:nvGrpSpPr>
            <p:cNvPr id="56" name="Grupo 55">
              <a:extLst>
                <a:ext uri="{FF2B5EF4-FFF2-40B4-BE49-F238E27FC236}">
                  <a16:creationId xmlns:a16="http://schemas.microsoft.com/office/drawing/2014/main" id="{BCDE8945-9457-426A-BD5F-9BE0B9971EE3}"/>
                </a:ext>
              </a:extLst>
            </p:cNvPr>
            <p:cNvGrpSpPr/>
            <p:nvPr/>
          </p:nvGrpSpPr>
          <p:grpSpPr>
            <a:xfrm>
              <a:off x="6916940" y="3995652"/>
              <a:ext cx="2232731" cy="1770365"/>
              <a:chOff x="2560228" y="2658811"/>
              <a:chExt cx="2912132" cy="2363299"/>
            </a:xfrm>
          </p:grpSpPr>
          <p:sp>
            <p:nvSpPr>
              <p:cNvPr id="57" name="Rectángulo 56">
                <a:extLst>
                  <a:ext uri="{FF2B5EF4-FFF2-40B4-BE49-F238E27FC236}">
                    <a16:creationId xmlns:a16="http://schemas.microsoft.com/office/drawing/2014/main" id="{40951E5D-9081-41E2-BC93-EFFB937BF79A}"/>
                  </a:ext>
                </a:extLst>
              </p:cNvPr>
              <p:cNvSpPr/>
              <p:nvPr/>
            </p:nvSpPr>
            <p:spPr bwMode="auto">
              <a:xfrm>
                <a:off x="2736056" y="3275781"/>
                <a:ext cx="1296144" cy="1728192"/>
              </a:xfrm>
              <a:prstGeom prst="rect">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charset="0"/>
                  <a:buNone/>
                  <a:tabLst/>
                </a:pPr>
                <a:endParaRPr kumimoji="0" lang="es-ES" sz="2400" b="0" i="0" u="none" strike="noStrike" cap="none" normalizeH="0" baseline="0" dirty="0">
                  <a:ln>
                    <a:noFill/>
                  </a:ln>
                  <a:solidFill>
                    <a:schemeClr val="bg1"/>
                  </a:solidFill>
                  <a:effectLst/>
                  <a:latin typeface="Arial" charset="0"/>
                  <a:ea typeface="ＭＳ Ｐゴシック" charset="0"/>
                  <a:cs typeface="ＭＳ Ｐゴシック" charset="0"/>
                </a:endParaRPr>
              </a:p>
            </p:txBody>
          </p:sp>
          <p:sp>
            <p:nvSpPr>
              <p:cNvPr id="58" name="Rectángulo 57">
                <a:extLst>
                  <a:ext uri="{FF2B5EF4-FFF2-40B4-BE49-F238E27FC236}">
                    <a16:creationId xmlns:a16="http://schemas.microsoft.com/office/drawing/2014/main" id="{13B2FC0C-C494-4E23-996F-CCD1BABBFE04}"/>
                  </a:ext>
                </a:extLst>
              </p:cNvPr>
              <p:cNvSpPr/>
              <p:nvPr/>
            </p:nvSpPr>
            <p:spPr bwMode="auto">
              <a:xfrm>
                <a:off x="2560228" y="3779837"/>
                <a:ext cx="319844" cy="639688"/>
              </a:xfrm>
              <a:prstGeom prst="rect">
                <a:avLst/>
              </a:prstGeom>
              <a:solidFill>
                <a:srgbClr val="EDEDED"/>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charset="0"/>
                  <a:buNone/>
                  <a:tabLst/>
                </a:pPr>
                <a:endParaRPr kumimoji="0" lang="es-ES" sz="2400" b="0" i="0" u="none" strike="noStrike" cap="none" normalizeH="0" baseline="0" dirty="0">
                  <a:ln>
                    <a:noFill/>
                  </a:ln>
                  <a:solidFill>
                    <a:schemeClr val="bg1"/>
                  </a:solidFill>
                  <a:effectLst/>
                  <a:latin typeface="Arial" charset="0"/>
                  <a:ea typeface="ＭＳ Ｐゴシック" charset="0"/>
                  <a:cs typeface="ＭＳ Ｐゴシック" charset="0"/>
                </a:endParaRPr>
              </a:p>
            </p:txBody>
          </p:sp>
          <p:sp>
            <p:nvSpPr>
              <p:cNvPr id="59" name="Rectángulo 58">
                <a:extLst>
                  <a:ext uri="{FF2B5EF4-FFF2-40B4-BE49-F238E27FC236}">
                    <a16:creationId xmlns:a16="http://schemas.microsoft.com/office/drawing/2014/main" id="{DB216FC4-505A-4768-9BF8-536969424D73}"/>
                  </a:ext>
                </a:extLst>
              </p:cNvPr>
              <p:cNvSpPr/>
              <p:nvPr/>
            </p:nvSpPr>
            <p:spPr bwMode="auto">
              <a:xfrm>
                <a:off x="4037879" y="3275781"/>
                <a:ext cx="1296144" cy="1728192"/>
              </a:xfrm>
              <a:prstGeom prst="rect">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charset="0"/>
                  <a:buNone/>
                  <a:tabLst/>
                </a:pPr>
                <a:endParaRPr kumimoji="0" lang="es-ES" sz="2400" b="0" i="0" u="none" strike="noStrike" cap="none" normalizeH="0" baseline="0" dirty="0">
                  <a:ln>
                    <a:noFill/>
                  </a:ln>
                  <a:solidFill>
                    <a:schemeClr val="bg1"/>
                  </a:solidFill>
                  <a:effectLst/>
                  <a:latin typeface="Arial" charset="0"/>
                  <a:ea typeface="ＭＳ Ｐゴシック" charset="0"/>
                  <a:cs typeface="ＭＳ Ｐゴシック" charset="0"/>
                </a:endParaRPr>
              </a:p>
            </p:txBody>
          </p:sp>
          <p:sp>
            <p:nvSpPr>
              <p:cNvPr id="60" name="Rectángulo 59">
                <a:extLst>
                  <a:ext uri="{FF2B5EF4-FFF2-40B4-BE49-F238E27FC236}">
                    <a16:creationId xmlns:a16="http://schemas.microsoft.com/office/drawing/2014/main" id="{48A26F52-F258-41E0-96E2-74405D9C2F17}"/>
                  </a:ext>
                </a:extLst>
              </p:cNvPr>
              <p:cNvSpPr/>
              <p:nvPr/>
            </p:nvSpPr>
            <p:spPr bwMode="auto">
              <a:xfrm>
                <a:off x="5152516" y="3779837"/>
                <a:ext cx="319844" cy="639688"/>
              </a:xfrm>
              <a:prstGeom prst="rect">
                <a:avLst/>
              </a:prstGeom>
              <a:solidFill>
                <a:srgbClr val="EDEDED"/>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charset="0"/>
                  <a:buNone/>
                  <a:tabLst/>
                </a:pPr>
                <a:endParaRPr kumimoji="0" lang="es-ES" sz="2400" b="0" i="0" u="none" strike="noStrike" cap="none" normalizeH="0" baseline="0" dirty="0">
                  <a:ln>
                    <a:noFill/>
                  </a:ln>
                  <a:solidFill>
                    <a:schemeClr val="bg1"/>
                  </a:solidFill>
                  <a:effectLst/>
                  <a:latin typeface="Arial" charset="0"/>
                  <a:ea typeface="ＭＳ Ｐゴシック" charset="0"/>
                  <a:cs typeface="ＭＳ Ｐゴシック" charset="0"/>
                </a:endParaRPr>
              </a:p>
            </p:txBody>
          </p:sp>
          <p:sp>
            <p:nvSpPr>
              <p:cNvPr id="61" name="Elipse 60">
                <a:extLst>
                  <a:ext uri="{FF2B5EF4-FFF2-40B4-BE49-F238E27FC236}">
                    <a16:creationId xmlns:a16="http://schemas.microsoft.com/office/drawing/2014/main" id="{6C402FF7-9968-4CA8-BB8E-91EC80D2DB02}"/>
                  </a:ext>
                </a:extLst>
              </p:cNvPr>
              <p:cNvSpPr/>
              <p:nvPr/>
            </p:nvSpPr>
            <p:spPr bwMode="auto">
              <a:xfrm>
                <a:off x="3816176" y="3883657"/>
                <a:ext cx="432048" cy="432048"/>
              </a:xfrm>
              <a:prstGeom prst="ellipse">
                <a:avLst/>
              </a:prstGeom>
              <a:solidFill>
                <a:srgbClr val="EDEDED"/>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charset="0"/>
                  <a:buNone/>
                  <a:tabLst/>
                </a:pPr>
                <a:endParaRPr kumimoji="0" lang="es-ES" sz="2400" b="0" i="0" u="none" strike="noStrike" cap="none" normalizeH="0" baseline="0">
                  <a:ln>
                    <a:noFill/>
                  </a:ln>
                  <a:solidFill>
                    <a:schemeClr val="bg1"/>
                  </a:solidFill>
                  <a:effectLst/>
                  <a:latin typeface="Arial" charset="0"/>
                  <a:ea typeface="ＭＳ Ｐゴシック" charset="0"/>
                  <a:cs typeface="ＭＳ Ｐゴシック" charset="0"/>
                </a:endParaRPr>
              </a:p>
            </p:txBody>
          </p:sp>
          <p:cxnSp>
            <p:nvCxnSpPr>
              <p:cNvPr id="62" name="Conector recto de flecha 61">
                <a:extLst>
                  <a:ext uri="{FF2B5EF4-FFF2-40B4-BE49-F238E27FC236}">
                    <a16:creationId xmlns:a16="http://schemas.microsoft.com/office/drawing/2014/main" id="{7AC36A28-C333-43E2-BBD1-094F1EC90142}"/>
                  </a:ext>
                </a:extLst>
              </p:cNvPr>
              <p:cNvCxnSpPr/>
              <p:nvPr/>
            </p:nvCxnSpPr>
            <p:spPr bwMode="auto">
              <a:xfrm flipV="1">
                <a:off x="4032200" y="3939759"/>
                <a:ext cx="0" cy="319844"/>
              </a:xfrm>
              <a:prstGeom prst="straightConnector1">
                <a:avLst/>
              </a:prstGeom>
              <a:solidFill>
                <a:srgbClr val="00B8FF"/>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63" name="Conector recto de flecha 62">
                <a:extLst>
                  <a:ext uri="{FF2B5EF4-FFF2-40B4-BE49-F238E27FC236}">
                    <a16:creationId xmlns:a16="http://schemas.microsoft.com/office/drawing/2014/main" id="{45D26C52-EE62-47A3-AF10-285EDAAB9782}"/>
                  </a:ext>
                </a:extLst>
              </p:cNvPr>
              <p:cNvCxnSpPr/>
              <p:nvPr/>
            </p:nvCxnSpPr>
            <p:spPr bwMode="auto">
              <a:xfrm flipH="1">
                <a:off x="3096096" y="3203773"/>
                <a:ext cx="576064" cy="0"/>
              </a:xfrm>
              <a:prstGeom prst="straightConnector1">
                <a:avLst/>
              </a:prstGeom>
              <a:solidFill>
                <a:srgbClr val="00B8FF"/>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64" name="Conector recto de flecha 63">
                <a:extLst>
                  <a:ext uri="{FF2B5EF4-FFF2-40B4-BE49-F238E27FC236}">
                    <a16:creationId xmlns:a16="http://schemas.microsoft.com/office/drawing/2014/main" id="{45540E16-8A01-4E15-A3B5-989BC8D06DC3}"/>
                  </a:ext>
                </a:extLst>
              </p:cNvPr>
              <p:cNvCxnSpPr/>
              <p:nvPr/>
            </p:nvCxnSpPr>
            <p:spPr bwMode="auto">
              <a:xfrm flipV="1">
                <a:off x="4320232" y="3464329"/>
                <a:ext cx="0" cy="479766"/>
              </a:xfrm>
              <a:prstGeom prst="straightConnector1">
                <a:avLst/>
              </a:prstGeom>
              <a:solidFill>
                <a:srgbClr val="00B8FF"/>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65" name="Conector recto de flecha 64">
                <a:extLst>
                  <a:ext uri="{FF2B5EF4-FFF2-40B4-BE49-F238E27FC236}">
                    <a16:creationId xmlns:a16="http://schemas.microsoft.com/office/drawing/2014/main" id="{3F6499A2-91F3-41E2-99A4-988F673B68C5}"/>
                  </a:ext>
                </a:extLst>
              </p:cNvPr>
              <p:cNvCxnSpPr/>
              <p:nvPr/>
            </p:nvCxnSpPr>
            <p:spPr bwMode="auto">
              <a:xfrm flipH="1">
                <a:off x="4320232" y="3203773"/>
                <a:ext cx="576064" cy="0"/>
              </a:xfrm>
              <a:prstGeom prst="straightConnector1">
                <a:avLst/>
              </a:prstGeom>
              <a:solidFill>
                <a:srgbClr val="00B8FF"/>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69" name="CuadroTexto 68">
                    <a:extLst>
                      <a:ext uri="{FF2B5EF4-FFF2-40B4-BE49-F238E27FC236}">
                        <a16:creationId xmlns:a16="http://schemas.microsoft.com/office/drawing/2014/main" id="{F978FC32-47C6-430D-9687-9BBE948D0471}"/>
                      </a:ext>
                    </a:extLst>
                  </p:cNvPr>
                  <p:cNvSpPr txBox="1"/>
                  <p:nvPr/>
                </p:nvSpPr>
                <p:spPr>
                  <a:xfrm>
                    <a:off x="2895598" y="2658811"/>
                    <a:ext cx="966053" cy="45194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i="1" smtClean="0">
                                  <a:solidFill>
                                    <a:schemeClr val="tx1"/>
                                  </a:solidFill>
                                  <a:latin typeface="Cambria Math" panose="02040503050406030204" pitchFamily="18" charset="0"/>
                                </a:rPr>
                              </m:ctrlPr>
                            </m:sSubPr>
                            <m:e>
                              <m:r>
                                <a:rPr lang="es-ES" sz="1600" b="0" i="1" smtClean="0">
                                  <a:solidFill>
                                    <a:schemeClr val="tx1"/>
                                  </a:solidFill>
                                  <a:latin typeface="Cambria Math" panose="02040503050406030204" pitchFamily="18" charset="0"/>
                                </a:rPr>
                                <m:t>𝐼</m:t>
                              </m:r>
                            </m:e>
                            <m:sub>
                              <m:r>
                                <a:rPr lang="es-ES" sz="1600" b="0" i="1" smtClean="0">
                                  <a:solidFill>
                                    <a:schemeClr val="tx1"/>
                                  </a:solidFill>
                                  <a:latin typeface="Cambria Math" panose="02040503050406030204" pitchFamily="18" charset="0"/>
                                </a:rPr>
                                <m:t>𝑤</m:t>
                              </m:r>
                            </m:sub>
                          </m:sSub>
                        </m:oMath>
                      </m:oMathPara>
                    </a14:m>
                    <a:endParaRPr lang="es-ES" sz="1600" dirty="0"/>
                  </a:p>
                </p:txBody>
              </p:sp>
            </mc:Choice>
            <mc:Fallback xmlns="">
              <p:sp>
                <p:nvSpPr>
                  <p:cNvPr id="69" name="CuadroTexto 68">
                    <a:extLst>
                      <a:ext uri="{FF2B5EF4-FFF2-40B4-BE49-F238E27FC236}">
                        <a16:creationId xmlns:a16="http://schemas.microsoft.com/office/drawing/2014/main" id="{F978FC32-47C6-430D-9687-9BBE948D0471}"/>
                      </a:ext>
                    </a:extLst>
                  </p:cNvPr>
                  <p:cNvSpPr txBox="1">
                    <a:spLocks noRot="1" noChangeAspect="1" noMove="1" noResize="1" noEditPoints="1" noAdjustHandles="1" noChangeArrowheads="1" noChangeShapeType="1" noTextEdit="1"/>
                  </p:cNvSpPr>
                  <p:nvPr/>
                </p:nvSpPr>
                <p:spPr>
                  <a:xfrm>
                    <a:off x="2895598" y="2658811"/>
                    <a:ext cx="966053" cy="451943"/>
                  </a:xfrm>
                  <a:prstGeom prst="rect">
                    <a:avLst/>
                  </a:prstGeom>
                  <a:blipFill>
                    <a:blip r:embed="rId8"/>
                    <a:stretch>
                      <a:fillRect b="-192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72" name="CuadroTexto 71">
                    <a:extLst>
                      <a:ext uri="{FF2B5EF4-FFF2-40B4-BE49-F238E27FC236}">
                        <a16:creationId xmlns:a16="http://schemas.microsoft.com/office/drawing/2014/main" id="{6E1DEEA4-6BB5-4768-8CB9-479254934CC0}"/>
                      </a:ext>
                    </a:extLst>
                  </p:cNvPr>
                  <p:cNvSpPr txBox="1"/>
                  <p:nvPr/>
                </p:nvSpPr>
                <p:spPr>
                  <a:xfrm>
                    <a:off x="3818808" y="4745111"/>
                    <a:ext cx="161467"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s-ES" sz="1800" i="1" smtClean="0">
                              <a:solidFill>
                                <a:schemeClr val="tx1"/>
                              </a:solidFill>
                              <a:latin typeface="Cambria Math" panose="02040503050406030204" pitchFamily="18" charset="0"/>
                            </a:rPr>
                            <m:t>−</m:t>
                          </m:r>
                        </m:oMath>
                      </m:oMathPara>
                    </a14:m>
                    <a:endParaRPr lang="es-ES" sz="1800" dirty="0"/>
                  </a:p>
                </p:txBody>
              </p:sp>
            </mc:Choice>
            <mc:Fallback xmlns="">
              <p:sp>
                <p:nvSpPr>
                  <p:cNvPr id="72" name="CuadroTexto 71">
                    <a:extLst>
                      <a:ext uri="{FF2B5EF4-FFF2-40B4-BE49-F238E27FC236}">
                        <a16:creationId xmlns:a16="http://schemas.microsoft.com/office/drawing/2014/main" id="{6E1DEEA4-6BB5-4768-8CB9-479254934CC0}"/>
                      </a:ext>
                    </a:extLst>
                  </p:cNvPr>
                  <p:cNvSpPr txBox="1">
                    <a:spLocks noRot="1" noChangeAspect="1" noMove="1" noResize="1" noEditPoints="1" noAdjustHandles="1" noChangeArrowheads="1" noChangeShapeType="1" noTextEdit="1"/>
                  </p:cNvSpPr>
                  <p:nvPr/>
                </p:nvSpPr>
                <p:spPr>
                  <a:xfrm>
                    <a:off x="3818808" y="4745111"/>
                    <a:ext cx="161467" cy="276999"/>
                  </a:xfrm>
                  <a:prstGeom prst="rect">
                    <a:avLst/>
                  </a:prstGeom>
                  <a:blipFill>
                    <a:blip r:embed="rId9"/>
                    <a:stretch>
                      <a:fillRect l="-38889" r="-88889" b="-3437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73" name="CuadroTexto 72">
                    <a:extLst>
                      <a:ext uri="{FF2B5EF4-FFF2-40B4-BE49-F238E27FC236}">
                        <a16:creationId xmlns:a16="http://schemas.microsoft.com/office/drawing/2014/main" id="{69CEC5D2-A54E-4A1F-BC5B-AF44776E68CD}"/>
                      </a:ext>
                    </a:extLst>
                  </p:cNvPr>
                  <p:cNvSpPr txBox="1"/>
                  <p:nvPr/>
                </p:nvSpPr>
                <p:spPr>
                  <a:xfrm>
                    <a:off x="3794957" y="3254886"/>
                    <a:ext cx="23724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s-ES" sz="1800" i="1" smtClean="0">
                              <a:solidFill>
                                <a:schemeClr val="tx1"/>
                              </a:solidFill>
                              <a:latin typeface="Cambria Math" panose="02040503050406030204" pitchFamily="18" charset="0"/>
                            </a:rPr>
                            <m:t>+</m:t>
                          </m:r>
                        </m:oMath>
                      </m:oMathPara>
                    </a14:m>
                    <a:endParaRPr lang="es-ES" sz="1800" dirty="0"/>
                  </a:p>
                </p:txBody>
              </p:sp>
            </mc:Choice>
            <mc:Fallback xmlns="">
              <p:sp>
                <p:nvSpPr>
                  <p:cNvPr id="73" name="CuadroTexto 72">
                    <a:extLst>
                      <a:ext uri="{FF2B5EF4-FFF2-40B4-BE49-F238E27FC236}">
                        <a16:creationId xmlns:a16="http://schemas.microsoft.com/office/drawing/2014/main" id="{69CEC5D2-A54E-4A1F-BC5B-AF44776E68CD}"/>
                      </a:ext>
                    </a:extLst>
                  </p:cNvPr>
                  <p:cNvSpPr txBox="1">
                    <a:spLocks noRot="1" noChangeAspect="1" noMove="1" noResize="1" noEditPoints="1" noAdjustHandles="1" noChangeArrowheads="1" noChangeShapeType="1" noTextEdit="1"/>
                  </p:cNvSpPr>
                  <p:nvPr/>
                </p:nvSpPr>
                <p:spPr>
                  <a:xfrm>
                    <a:off x="3794957" y="3254886"/>
                    <a:ext cx="237244" cy="276999"/>
                  </a:xfrm>
                  <a:prstGeom prst="rect">
                    <a:avLst/>
                  </a:prstGeom>
                  <a:blipFill>
                    <a:blip r:embed="rId10"/>
                    <a:stretch>
                      <a:fillRect l="-44444" r="-51852" b="-53125"/>
                    </a:stretch>
                  </a:blipFill>
                </p:spPr>
                <p:txBody>
                  <a:bodyPr/>
                  <a:lstStyle/>
                  <a:p>
                    <a:r>
                      <a:rPr lang="es-ES">
                        <a:noFill/>
                      </a:rPr>
                      <a:t> </a:t>
                    </a:r>
                  </a:p>
                </p:txBody>
              </p:sp>
            </mc:Fallback>
          </mc:AlternateContent>
        </p:grpSp>
        <mc:AlternateContent xmlns:mc="http://schemas.openxmlformats.org/markup-compatibility/2006" xmlns:a14="http://schemas.microsoft.com/office/drawing/2010/main">
          <mc:Choice Requires="a14">
            <p:sp>
              <p:nvSpPr>
                <p:cNvPr id="77" name="CuadroTexto 76">
                  <a:extLst>
                    <a:ext uri="{FF2B5EF4-FFF2-40B4-BE49-F238E27FC236}">
                      <a16:creationId xmlns:a16="http://schemas.microsoft.com/office/drawing/2014/main" id="{D22D41FD-905F-477C-A81B-5E459FE23753}"/>
                    </a:ext>
                  </a:extLst>
                </p:cNvPr>
                <p:cNvSpPr txBox="1"/>
                <p:nvPr/>
              </p:nvSpPr>
              <p:spPr>
                <a:xfrm>
                  <a:off x="7344568" y="4521403"/>
                  <a:ext cx="740673" cy="3385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i="1" smtClean="0">
                                <a:solidFill>
                                  <a:schemeClr val="tx1"/>
                                </a:solidFill>
                                <a:latin typeface="Cambria Math" panose="02040503050406030204" pitchFamily="18" charset="0"/>
                              </a:rPr>
                            </m:ctrlPr>
                          </m:sSubPr>
                          <m:e>
                            <m:r>
                              <a:rPr lang="es-ES" sz="1600" b="0" i="1" smtClean="0">
                                <a:solidFill>
                                  <a:schemeClr val="tx1"/>
                                </a:solidFill>
                                <a:latin typeface="Cambria Math" panose="02040503050406030204" pitchFamily="18" charset="0"/>
                              </a:rPr>
                              <m:t>𝑉</m:t>
                            </m:r>
                          </m:e>
                          <m:sub>
                            <m:r>
                              <a:rPr lang="es-ES" sz="1600" b="0" i="1" smtClean="0">
                                <a:solidFill>
                                  <a:schemeClr val="tx1"/>
                                </a:solidFill>
                                <a:latin typeface="Cambria Math" panose="02040503050406030204" pitchFamily="18" charset="0"/>
                              </a:rPr>
                              <m:t>𝑐</m:t>
                            </m:r>
                          </m:sub>
                        </m:sSub>
                      </m:oMath>
                    </m:oMathPara>
                  </a14:m>
                  <a:endParaRPr lang="es-ES" sz="1600" dirty="0"/>
                </a:p>
              </p:txBody>
            </p:sp>
          </mc:Choice>
          <mc:Fallback xmlns="">
            <p:sp>
              <p:nvSpPr>
                <p:cNvPr id="77" name="CuadroTexto 76">
                  <a:extLst>
                    <a:ext uri="{FF2B5EF4-FFF2-40B4-BE49-F238E27FC236}">
                      <a16:creationId xmlns:a16="http://schemas.microsoft.com/office/drawing/2014/main" id="{D22D41FD-905F-477C-A81B-5E459FE23753}"/>
                    </a:ext>
                  </a:extLst>
                </p:cNvPr>
                <p:cNvSpPr txBox="1">
                  <a:spLocks noRot="1" noChangeAspect="1" noMove="1" noResize="1" noEditPoints="1" noAdjustHandles="1" noChangeArrowheads="1" noChangeShapeType="1" noTextEdit="1"/>
                </p:cNvSpPr>
                <p:nvPr/>
              </p:nvSpPr>
              <p:spPr>
                <a:xfrm>
                  <a:off x="7344568" y="4521403"/>
                  <a:ext cx="740673" cy="338554"/>
                </a:xfrm>
                <a:prstGeom prst="rect">
                  <a:avLst/>
                </a:prstGeom>
                <a:blipFill>
                  <a:blip r:embed="rId11"/>
                  <a:stretch>
                    <a:fillRect b="-192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78" name="CuadroTexto 77">
                  <a:extLst>
                    <a:ext uri="{FF2B5EF4-FFF2-40B4-BE49-F238E27FC236}">
                      <a16:creationId xmlns:a16="http://schemas.microsoft.com/office/drawing/2014/main" id="{F76F9183-931E-4B50-B387-1F0B4737DE2D}"/>
                    </a:ext>
                  </a:extLst>
                </p:cNvPr>
                <p:cNvSpPr txBox="1"/>
                <p:nvPr/>
              </p:nvSpPr>
              <p:spPr>
                <a:xfrm>
                  <a:off x="6384099" y="4928786"/>
                  <a:ext cx="740673" cy="3385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i="1" smtClean="0">
                                <a:solidFill>
                                  <a:schemeClr val="tx1"/>
                                </a:solidFill>
                                <a:latin typeface="Cambria Math" panose="02040503050406030204" pitchFamily="18" charset="0"/>
                              </a:rPr>
                            </m:ctrlPr>
                          </m:sSubPr>
                          <m:e>
                            <m:r>
                              <a:rPr lang="es-ES" sz="1600" b="0" i="1" smtClean="0">
                                <a:solidFill>
                                  <a:schemeClr val="tx1"/>
                                </a:solidFill>
                                <a:latin typeface="Cambria Math" panose="02040503050406030204" pitchFamily="18" charset="0"/>
                              </a:rPr>
                              <m:t>𝑍</m:t>
                            </m:r>
                          </m:e>
                          <m:sub>
                            <m:r>
                              <a:rPr lang="es-ES" sz="1600" b="0" i="1" smtClean="0">
                                <a:solidFill>
                                  <a:schemeClr val="tx1"/>
                                </a:solidFill>
                                <a:latin typeface="Cambria Math" panose="02040503050406030204" pitchFamily="18" charset="0"/>
                              </a:rPr>
                              <m:t>𝑤</m:t>
                            </m:r>
                          </m:sub>
                        </m:sSub>
                      </m:oMath>
                    </m:oMathPara>
                  </a14:m>
                  <a:endParaRPr lang="es-ES" sz="1600" dirty="0"/>
                </a:p>
              </p:txBody>
            </p:sp>
          </mc:Choice>
          <mc:Fallback xmlns="">
            <p:sp>
              <p:nvSpPr>
                <p:cNvPr id="78" name="CuadroTexto 77">
                  <a:extLst>
                    <a:ext uri="{FF2B5EF4-FFF2-40B4-BE49-F238E27FC236}">
                      <a16:creationId xmlns:a16="http://schemas.microsoft.com/office/drawing/2014/main" id="{F76F9183-931E-4B50-B387-1F0B4737DE2D}"/>
                    </a:ext>
                  </a:extLst>
                </p:cNvPr>
                <p:cNvSpPr txBox="1">
                  <a:spLocks noRot="1" noChangeAspect="1" noMove="1" noResize="1" noEditPoints="1" noAdjustHandles="1" noChangeArrowheads="1" noChangeShapeType="1" noTextEdit="1"/>
                </p:cNvSpPr>
                <p:nvPr/>
              </p:nvSpPr>
              <p:spPr>
                <a:xfrm>
                  <a:off x="6384099" y="4928786"/>
                  <a:ext cx="740673" cy="338554"/>
                </a:xfrm>
                <a:prstGeom prst="rect">
                  <a:avLst/>
                </a:prstGeom>
                <a:blipFill>
                  <a:blip r:embed="rId12"/>
                  <a:stretch>
                    <a:fillRect b="-192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79" name="CuadroTexto 78">
                  <a:extLst>
                    <a:ext uri="{FF2B5EF4-FFF2-40B4-BE49-F238E27FC236}">
                      <a16:creationId xmlns:a16="http://schemas.microsoft.com/office/drawing/2014/main" id="{777B0132-1A29-4445-A63E-10CB2EE35EB0}"/>
                    </a:ext>
                  </a:extLst>
                </p:cNvPr>
                <p:cNvSpPr txBox="1"/>
                <p:nvPr/>
              </p:nvSpPr>
              <p:spPr>
                <a:xfrm>
                  <a:off x="8163774" y="4047944"/>
                  <a:ext cx="740673" cy="3385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i="1" smtClean="0">
                                <a:solidFill>
                                  <a:schemeClr val="tx1"/>
                                </a:solidFill>
                                <a:latin typeface="Cambria Math" panose="02040503050406030204" pitchFamily="18" charset="0"/>
                              </a:rPr>
                            </m:ctrlPr>
                          </m:sSubPr>
                          <m:e>
                            <m:r>
                              <a:rPr lang="es-ES" sz="1600" b="0" i="1" smtClean="0">
                                <a:solidFill>
                                  <a:schemeClr val="tx1"/>
                                </a:solidFill>
                                <a:latin typeface="Cambria Math" panose="02040503050406030204" pitchFamily="18" charset="0"/>
                              </a:rPr>
                              <m:t>𝐼</m:t>
                            </m:r>
                          </m:e>
                          <m:sub>
                            <m:r>
                              <a:rPr lang="es-ES" sz="1600" b="0" i="1" smtClean="0">
                                <a:solidFill>
                                  <a:schemeClr val="tx1"/>
                                </a:solidFill>
                                <a:latin typeface="Cambria Math" panose="02040503050406030204" pitchFamily="18" charset="0"/>
                              </a:rPr>
                              <m:t>𝑐</m:t>
                            </m:r>
                          </m:sub>
                        </m:sSub>
                      </m:oMath>
                    </m:oMathPara>
                  </a14:m>
                  <a:endParaRPr lang="es-ES" sz="1600" dirty="0"/>
                </a:p>
              </p:txBody>
            </p:sp>
          </mc:Choice>
          <mc:Fallback xmlns="">
            <p:sp>
              <p:nvSpPr>
                <p:cNvPr id="79" name="CuadroTexto 78">
                  <a:extLst>
                    <a:ext uri="{FF2B5EF4-FFF2-40B4-BE49-F238E27FC236}">
                      <a16:creationId xmlns:a16="http://schemas.microsoft.com/office/drawing/2014/main" id="{777B0132-1A29-4445-A63E-10CB2EE35EB0}"/>
                    </a:ext>
                  </a:extLst>
                </p:cNvPr>
                <p:cNvSpPr txBox="1">
                  <a:spLocks noRot="1" noChangeAspect="1" noMove="1" noResize="1" noEditPoints="1" noAdjustHandles="1" noChangeArrowheads="1" noChangeShapeType="1" noTextEdit="1"/>
                </p:cNvSpPr>
                <p:nvPr/>
              </p:nvSpPr>
              <p:spPr>
                <a:xfrm>
                  <a:off x="8163774" y="4047944"/>
                  <a:ext cx="740673" cy="338554"/>
                </a:xfrm>
                <a:prstGeom prst="rect">
                  <a:avLst/>
                </a:prstGeom>
                <a:blipFill>
                  <a:blip r:embed="rId13"/>
                  <a:stretch>
                    <a:fillRect b="-192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80" name="CuadroTexto 79">
                  <a:extLst>
                    <a:ext uri="{FF2B5EF4-FFF2-40B4-BE49-F238E27FC236}">
                      <a16:creationId xmlns:a16="http://schemas.microsoft.com/office/drawing/2014/main" id="{040D441F-88D7-4093-9CFD-7E3B435D9B0D}"/>
                    </a:ext>
                  </a:extLst>
                </p:cNvPr>
                <p:cNvSpPr txBox="1"/>
                <p:nvPr/>
              </p:nvSpPr>
              <p:spPr>
                <a:xfrm>
                  <a:off x="8140450" y="4619914"/>
                  <a:ext cx="740673" cy="3385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i="1" smtClean="0">
                                <a:solidFill>
                                  <a:schemeClr val="tx1"/>
                                </a:solidFill>
                                <a:latin typeface="Cambria Math" panose="02040503050406030204" pitchFamily="18" charset="0"/>
                              </a:rPr>
                            </m:ctrlPr>
                          </m:sSubPr>
                          <m:e>
                            <m:r>
                              <a:rPr lang="es-ES" sz="1600" b="0" i="1" smtClean="0">
                                <a:solidFill>
                                  <a:schemeClr val="tx1"/>
                                </a:solidFill>
                                <a:latin typeface="Cambria Math" panose="02040503050406030204" pitchFamily="18" charset="0"/>
                              </a:rPr>
                              <m:t>𝐼</m:t>
                            </m:r>
                          </m:e>
                          <m:sub>
                            <m:r>
                              <a:rPr lang="es-ES" sz="1600" b="0" i="1" smtClean="0">
                                <a:solidFill>
                                  <a:schemeClr val="tx1"/>
                                </a:solidFill>
                                <a:latin typeface="Cambria Math" panose="02040503050406030204" pitchFamily="18" charset="0"/>
                              </a:rPr>
                              <m:t>𝑎</m:t>
                            </m:r>
                          </m:sub>
                        </m:sSub>
                      </m:oMath>
                    </m:oMathPara>
                  </a14:m>
                  <a:endParaRPr lang="es-ES" sz="1600" dirty="0"/>
                </a:p>
              </p:txBody>
            </p:sp>
          </mc:Choice>
          <mc:Fallback xmlns="">
            <p:sp>
              <p:nvSpPr>
                <p:cNvPr id="80" name="CuadroTexto 79">
                  <a:extLst>
                    <a:ext uri="{FF2B5EF4-FFF2-40B4-BE49-F238E27FC236}">
                      <a16:creationId xmlns:a16="http://schemas.microsoft.com/office/drawing/2014/main" id="{040D441F-88D7-4093-9CFD-7E3B435D9B0D}"/>
                    </a:ext>
                  </a:extLst>
                </p:cNvPr>
                <p:cNvSpPr txBox="1">
                  <a:spLocks noRot="1" noChangeAspect="1" noMove="1" noResize="1" noEditPoints="1" noAdjustHandles="1" noChangeArrowheads="1" noChangeShapeType="1" noTextEdit="1"/>
                </p:cNvSpPr>
                <p:nvPr/>
              </p:nvSpPr>
              <p:spPr>
                <a:xfrm>
                  <a:off x="8140450" y="4619914"/>
                  <a:ext cx="740673" cy="338554"/>
                </a:xfrm>
                <a:prstGeom prst="rect">
                  <a:avLst/>
                </a:prstGeom>
                <a:blipFill>
                  <a:blip r:embed="rId14"/>
                  <a:stretch>
                    <a:fillRect b="-192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81" name="CuadroTexto 80">
                  <a:extLst>
                    <a:ext uri="{FF2B5EF4-FFF2-40B4-BE49-F238E27FC236}">
                      <a16:creationId xmlns:a16="http://schemas.microsoft.com/office/drawing/2014/main" id="{9884F081-433D-4886-A8F6-56821992D90F}"/>
                    </a:ext>
                  </a:extLst>
                </p:cNvPr>
                <p:cNvSpPr txBox="1"/>
                <p:nvPr/>
              </p:nvSpPr>
              <p:spPr>
                <a:xfrm>
                  <a:off x="9041235" y="4917217"/>
                  <a:ext cx="740673" cy="3385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i="1" smtClean="0">
                                <a:solidFill>
                                  <a:schemeClr val="tx1"/>
                                </a:solidFill>
                                <a:latin typeface="Cambria Math" panose="02040503050406030204" pitchFamily="18" charset="0"/>
                              </a:rPr>
                            </m:ctrlPr>
                          </m:sSubPr>
                          <m:e>
                            <m:r>
                              <a:rPr lang="es-ES" sz="1600" b="0" i="1" smtClean="0">
                                <a:solidFill>
                                  <a:schemeClr val="tx1"/>
                                </a:solidFill>
                                <a:latin typeface="Cambria Math" panose="02040503050406030204" pitchFamily="18" charset="0"/>
                              </a:rPr>
                              <m:t>𝑍</m:t>
                            </m:r>
                          </m:e>
                          <m:sub>
                            <m:r>
                              <a:rPr lang="es-ES" sz="1600" b="0" i="1" smtClean="0">
                                <a:solidFill>
                                  <a:schemeClr val="tx1"/>
                                </a:solidFill>
                                <a:latin typeface="Cambria Math" panose="02040503050406030204" pitchFamily="18" charset="0"/>
                              </a:rPr>
                              <m:t>𝑐</m:t>
                            </m:r>
                          </m:sub>
                        </m:sSub>
                      </m:oMath>
                    </m:oMathPara>
                  </a14:m>
                  <a:endParaRPr lang="es-ES" sz="1600" dirty="0"/>
                </a:p>
              </p:txBody>
            </p:sp>
          </mc:Choice>
          <mc:Fallback xmlns="">
            <p:sp>
              <p:nvSpPr>
                <p:cNvPr id="81" name="CuadroTexto 80">
                  <a:extLst>
                    <a:ext uri="{FF2B5EF4-FFF2-40B4-BE49-F238E27FC236}">
                      <a16:creationId xmlns:a16="http://schemas.microsoft.com/office/drawing/2014/main" id="{9884F081-433D-4886-A8F6-56821992D90F}"/>
                    </a:ext>
                  </a:extLst>
                </p:cNvPr>
                <p:cNvSpPr txBox="1">
                  <a:spLocks noRot="1" noChangeAspect="1" noMove="1" noResize="1" noEditPoints="1" noAdjustHandles="1" noChangeArrowheads="1" noChangeShapeType="1" noTextEdit="1"/>
                </p:cNvSpPr>
                <p:nvPr/>
              </p:nvSpPr>
              <p:spPr>
                <a:xfrm>
                  <a:off x="9041235" y="4917217"/>
                  <a:ext cx="740673" cy="338554"/>
                </a:xfrm>
                <a:prstGeom prst="rect">
                  <a:avLst/>
                </a:prstGeom>
                <a:blipFill>
                  <a:blip r:embed="rId15"/>
                  <a:stretch>
                    <a:fillRect b="-1923"/>
                  </a:stretch>
                </a:blipFill>
              </p:spPr>
              <p:txBody>
                <a:bodyPr/>
                <a:lstStyle/>
                <a:p>
                  <a:r>
                    <a:rPr lang="es-ES">
                      <a:noFill/>
                    </a:rPr>
                    <a:t> </a:t>
                  </a:r>
                </a:p>
              </p:txBody>
            </p:sp>
          </mc:Fallback>
        </mc:AlternateContent>
      </p:grpSp>
      <p:cxnSp>
        <p:nvCxnSpPr>
          <p:cNvPr id="83" name="Conector recto de flecha 82">
            <a:extLst>
              <a:ext uri="{FF2B5EF4-FFF2-40B4-BE49-F238E27FC236}">
                <a16:creationId xmlns:a16="http://schemas.microsoft.com/office/drawing/2014/main" id="{5EE732B0-B14A-49FA-88FE-DD9A14FE1A5B}"/>
              </a:ext>
            </a:extLst>
          </p:cNvPr>
          <p:cNvCxnSpPr/>
          <p:nvPr/>
        </p:nvCxnSpPr>
        <p:spPr bwMode="auto">
          <a:xfrm>
            <a:off x="2872767" y="4859957"/>
            <a:ext cx="383619"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84" name="CuadroTexto 83">
                <a:extLst>
                  <a:ext uri="{FF2B5EF4-FFF2-40B4-BE49-F238E27FC236}">
                    <a16:creationId xmlns:a16="http://schemas.microsoft.com/office/drawing/2014/main" id="{1FE1FBFA-99CE-4AFF-8EF2-59184A3C30CA}"/>
                  </a:ext>
                </a:extLst>
              </p:cNvPr>
              <p:cNvSpPr txBox="1"/>
              <p:nvPr/>
            </p:nvSpPr>
            <p:spPr>
              <a:xfrm>
                <a:off x="1113075" y="4626964"/>
                <a:ext cx="1755817" cy="435376"/>
              </a:xfrm>
              <a:prstGeom prst="rect">
                <a:avLst/>
              </a:prstGeom>
              <a:noFill/>
            </p:spPr>
            <p:txBody>
              <a:bodyPr wrap="square">
                <a:spAutoFit/>
              </a:bodyPr>
              <a:lstStyle/>
              <a:p>
                <a14:m>
                  <m:oMath xmlns:m="http://schemas.openxmlformats.org/officeDocument/2006/math">
                    <m:sSup>
                      <m:sSupPr>
                        <m:ctrlPr>
                          <a:rPr lang="es-ES" sz="1600" i="1" smtClean="0">
                            <a:solidFill>
                              <a:schemeClr val="tx1"/>
                            </a:solidFill>
                            <a:latin typeface="Cambria Math" panose="02040503050406030204" pitchFamily="18" charset="0"/>
                          </a:rPr>
                        </m:ctrlPr>
                      </m:sSupPr>
                      <m:e>
                        <m:sSubSup>
                          <m:sSubSupPr>
                            <m:ctrlPr>
                              <a:rPr lang="es-ES" sz="1600" i="1">
                                <a:solidFill>
                                  <a:schemeClr val="tx1"/>
                                </a:solidFill>
                                <a:latin typeface="Cambria Math" panose="02040503050406030204" pitchFamily="18" charset="0"/>
                              </a:rPr>
                            </m:ctrlPr>
                          </m:sSubSupPr>
                          <m:e>
                            <m:sSubSup>
                              <m:sSubSupPr>
                                <m:ctrlPr>
                                  <a:rPr lang="es-ES" sz="1600" i="1">
                                    <a:solidFill>
                                      <a:schemeClr val="tx1"/>
                                    </a:solidFill>
                                    <a:latin typeface="Cambria Math" panose="02040503050406030204" pitchFamily="18" charset="0"/>
                                  </a:rPr>
                                </m:ctrlPr>
                              </m:sSubSupPr>
                              <m:e>
                                <m:r>
                                  <a:rPr lang="es-ES" sz="1600" i="1">
                                    <a:solidFill>
                                      <a:schemeClr val="tx1"/>
                                    </a:solidFill>
                                    <a:latin typeface="Cambria Math" panose="02040503050406030204" pitchFamily="18" charset="0"/>
                                  </a:rPr>
                                  <m:t>𝐼</m:t>
                                </m:r>
                              </m:e>
                              <m:sub>
                                <m:r>
                                  <a:rPr lang="es-ES" sz="1600" i="1">
                                    <a:solidFill>
                                      <a:schemeClr val="tx1"/>
                                    </a:solidFill>
                                    <a:latin typeface="Cambria Math" panose="02040503050406030204" pitchFamily="18" charset="0"/>
                                  </a:rPr>
                                  <m:t>𝑙</m:t>
                                </m:r>
                              </m:sub>
                              <m:sup>
                                <m:r>
                                  <a:rPr lang="es-ES" sz="1600" i="1">
                                    <a:solidFill>
                                      <a:schemeClr val="tx1"/>
                                    </a:solidFill>
                                    <a:latin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𝜇</m:t>
                                </m:r>
                                <m:r>
                                  <a:rPr lang="es-ES" sz="1600" i="1">
                                    <a:solidFill>
                                      <a:schemeClr val="tx1"/>
                                    </a:solidFill>
                                    <a:latin typeface="Cambria Math" panose="02040503050406030204" pitchFamily="18" charset="0"/>
                                  </a:rPr>
                                  <m:t>)</m:t>
                                </m:r>
                              </m:sup>
                            </m:sSubSup>
                            <m:r>
                              <a:rPr lang="es-ES" sz="1600" b="0" i="1" smtClean="0">
                                <a:solidFill>
                                  <a:schemeClr val="tx1"/>
                                </a:solidFill>
                                <a:latin typeface="Cambria Math" panose="02040503050406030204" pitchFamily="18" charset="0"/>
                              </a:rPr>
                              <m:t>=</m:t>
                            </m:r>
                            <m:r>
                              <a:rPr lang="es-ES" sz="1600" i="1">
                                <a:solidFill>
                                  <a:schemeClr val="tx1"/>
                                </a:solidFill>
                                <a:latin typeface="Cambria Math" panose="02040503050406030204" pitchFamily="18" charset="0"/>
                              </a:rPr>
                              <m:t>𝐼</m:t>
                            </m:r>
                          </m:e>
                          <m:sub>
                            <m:r>
                              <a:rPr lang="es-ES" sz="1600" i="1">
                                <a:solidFill>
                                  <a:schemeClr val="tx1"/>
                                </a:solidFill>
                                <a:latin typeface="Cambria Math" panose="02040503050406030204" pitchFamily="18" charset="0"/>
                              </a:rPr>
                              <m:t>𝑙</m:t>
                            </m:r>
                          </m:sub>
                          <m:sup>
                            <m:r>
                              <a:rPr lang="es-ES" sz="1600" i="1">
                                <a:solidFill>
                                  <a:schemeClr val="tx1"/>
                                </a:solidFill>
                                <a:latin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𝜇</m:t>
                            </m:r>
                            <m:r>
                              <a:rPr lang="es-ES" sz="1600" i="1">
                                <a:solidFill>
                                  <a:schemeClr val="tx1"/>
                                </a:solidFill>
                                <a:latin typeface="Cambria Math" panose="02040503050406030204" pitchFamily="18" charset="0"/>
                              </a:rPr>
                              <m:t>)</m:t>
                            </m:r>
                          </m:sup>
                        </m:sSubSup>
                      </m:e>
                      <m:sup>
                        <m:r>
                          <a:rPr lang="es-ES" sz="1600" i="1">
                            <a:solidFill>
                              <a:schemeClr val="tx1"/>
                            </a:solidFill>
                            <a:latin typeface="Cambria Math" panose="02040503050406030204" pitchFamily="18" charset="0"/>
                          </a:rPr>
                          <m:t>′</m:t>
                        </m:r>
                      </m:sup>
                    </m:sSup>
                    <m:r>
                      <a:rPr lang="es-ES" sz="1600" b="0" i="1" smtClean="0">
                        <a:solidFill>
                          <a:schemeClr val="tx1"/>
                        </a:solidFill>
                        <a:latin typeface="Cambria Math" panose="02040503050406030204" pitchFamily="18" charset="0"/>
                      </a:rPr>
                      <m:t>+</m:t>
                    </m:r>
                  </m:oMath>
                </a14:m>
                <a:r>
                  <a:rPr lang="es-ES" sz="1600" dirty="0">
                    <a:solidFill>
                      <a:schemeClr val="tx1"/>
                    </a:solidFill>
                  </a:rPr>
                  <a:t> </a:t>
                </a:r>
                <a14:m>
                  <m:oMath xmlns:m="http://schemas.openxmlformats.org/officeDocument/2006/math">
                    <m:sSubSup>
                      <m:sSubSupPr>
                        <m:ctrlPr>
                          <a:rPr lang="es-ES" sz="1600" i="1">
                            <a:solidFill>
                              <a:schemeClr val="tx1"/>
                            </a:solidFill>
                            <a:latin typeface="Cambria Math" panose="02040503050406030204" pitchFamily="18" charset="0"/>
                          </a:rPr>
                        </m:ctrlPr>
                      </m:sSubSupPr>
                      <m:e>
                        <m:acc>
                          <m:accPr>
                            <m:chr m:val="̃"/>
                            <m:ctrlPr>
                              <a:rPr lang="es-ES" sz="1600" i="1">
                                <a:solidFill>
                                  <a:schemeClr val="tx1"/>
                                </a:solidFill>
                                <a:latin typeface="Cambria Math" panose="02040503050406030204" pitchFamily="18" charset="0"/>
                              </a:rPr>
                            </m:ctrlPr>
                          </m:accPr>
                          <m:e>
                            <m:r>
                              <a:rPr lang="es-ES" sz="1600" i="1">
                                <a:solidFill>
                                  <a:schemeClr val="tx1"/>
                                </a:solidFill>
                                <a:latin typeface="Cambria Math" panose="02040503050406030204" pitchFamily="18" charset="0"/>
                              </a:rPr>
                              <m:t>𝐼</m:t>
                            </m:r>
                          </m:e>
                        </m:acc>
                      </m:e>
                      <m:sub>
                        <m:r>
                          <a:rPr lang="es-ES" sz="1600" i="1">
                            <a:solidFill>
                              <a:schemeClr val="tx1"/>
                            </a:solidFill>
                            <a:latin typeface="Cambria Math" panose="02040503050406030204" pitchFamily="18" charset="0"/>
                          </a:rPr>
                          <m:t>𝑙</m:t>
                        </m:r>
                      </m:sub>
                      <m:sup>
                        <m:r>
                          <a:rPr lang="es-ES" sz="1600" i="1">
                            <a:solidFill>
                              <a:schemeClr val="tx1"/>
                            </a:solidFill>
                            <a:latin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𝜇</m:t>
                        </m:r>
                        <m:r>
                          <a:rPr lang="es-ES" sz="1600" i="1">
                            <a:solidFill>
                              <a:schemeClr val="tx1"/>
                            </a:solidFill>
                            <a:latin typeface="Cambria Math" panose="02040503050406030204" pitchFamily="18" charset="0"/>
                          </a:rPr>
                          <m:t>)</m:t>
                        </m:r>
                      </m:sup>
                    </m:sSubSup>
                  </m:oMath>
                </a14:m>
                <a:endParaRPr lang="es-ES" sz="1600" dirty="0"/>
              </a:p>
            </p:txBody>
          </p:sp>
        </mc:Choice>
        <mc:Fallback xmlns="">
          <p:sp>
            <p:nvSpPr>
              <p:cNvPr id="84" name="CuadroTexto 83">
                <a:extLst>
                  <a:ext uri="{FF2B5EF4-FFF2-40B4-BE49-F238E27FC236}">
                    <a16:creationId xmlns:a16="http://schemas.microsoft.com/office/drawing/2014/main" id="{1FE1FBFA-99CE-4AFF-8EF2-59184A3C30CA}"/>
                  </a:ext>
                </a:extLst>
              </p:cNvPr>
              <p:cNvSpPr txBox="1">
                <a:spLocks noRot="1" noChangeAspect="1" noMove="1" noResize="1" noEditPoints="1" noAdjustHandles="1" noChangeArrowheads="1" noChangeShapeType="1" noTextEdit="1"/>
              </p:cNvSpPr>
              <p:nvPr/>
            </p:nvSpPr>
            <p:spPr>
              <a:xfrm>
                <a:off x="1113075" y="4626964"/>
                <a:ext cx="1755817" cy="435376"/>
              </a:xfrm>
              <a:prstGeom prst="rect">
                <a:avLst/>
              </a:prstGeom>
              <a:blipFill>
                <a:blip r:embed="rId16"/>
                <a:stretch>
                  <a:fillRect b="-1408"/>
                </a:stretch>
              </a:blipFill>
            </p:spPr>
            <p:txBody>
              <a:bodyPr/>
              <a:lstStyle/>
              <a:p>
                <a:r>
                  <a:rPr lang="es-ES">
                    <a:noFill/>
                  </a:rPr>
                  <a:t> </a:t>
                </a:r>
              </a:p>
            </p:txBody>
          </p:sp>
        </mc:Fallback>
      </mc:AlternateContent>
      <p:grpSp>
        <p:nvGrpSpPr>
          <p:cNvPr id="86" name="Grupo 85">
            <a:extLst>
              <a:ext uri="{FF2B5EF4-FFF2-40B4-BE49-F238E27FC236}">
                <a16:creationId xmlns:a16="http://schemas.microsoft.com/office/drawing/2014/main" id="{6AA538D3-8B55-4D7B-A2DD-7DB0F7F36473}"/>
              </a:ext>
            </a:extLst>
          </p:cNvPr>
          <p:cNvGrpSpPr/>
          <p:nvPr/>
        </p:nvGrpSpPr>
        <p:grpSpPr>
          <a:xfrm>
            <a:off x="6621279" y="3602361"/>
            <a:ext cx="2841558" cy="1476188"/>
            <a:chOff x="1923479" y="2538276"/>
            <a:chExt cx="4164115" cy="2483834"/>
          </a:xfrm>
        </p:grpSpPr>
        <p:sp>
          <p:nvSpPr>
            <p:cNvPr id="87" name="Rectángulo 86">
              <a:extLst>
                <a:ext uri="{FF2B5EF4-FFF2-40B4-BE49-F238E27FC236}">
                  <a16:creationId xmlns:a16="http://schemas.microsoft.com/office/drawing/2014/main" id="{DFEBF5BA-2A34-4DA9-A902-CCDEF372DE3B}"/>
                </a:ext>
              </a:extLst>
            </p:cNvPr>
            <p:cNvSpPr/>
            <p:nvPr/>
          </p:nvSpPr>
          <p:spPr bwMode="auto">
            <a:xfrm>
              <a:off x="2736056" y="3275781"/>
              <a:ext cx="1296144" cy="1728192"/>
            </a:xfrm>
            <a:prstGeom prst="rect">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charset="0"/>
                <a:buNone/>
                <a:tabLst/>
              </a:pPr>
              <a:endParaRPr kumimoji="0" lang="es-ES" sz="2400" b="0" i="0" u="none" strike="noStrike" cap="none" normalizeH="0" baseline="0" dirty="0">
                <a:ln>
                  <a:noFill/>
                </a:ln>
                <a:solidFill>
                  <a:schemeClr val="bg1"/>
                </a:solidFill>
                <a:effectLst/>
                <a:latin typeface="Arial" charset="0"/>
                <a:ea typeface="ＭＳ Ｐゴシック" charset="0"/>
                <a:cs typeface="ＭＳ Ｐゴシック" charset="0"/>
              </a:endParaRPr>
            </a:p>
          </p:txBody>
        </p:sp>
        <p:sp>
          <p:nvSpPr>
            <p:cNvPr id="88" name="Rectángulo 87">
              <a:extLst>
                <a:ext uri="{FF2B5EF4-FFF2-40B4-BE49-F238E27FC236}">
                  <a16:creationId xmlns:a16="http://schemas.microsoft.com/office/drawing/2014/main" id="{345806B6-4B2D-4729-BF63-BFD9B5732C63}"/>
                </a:ext>
              </a:extLst>
            </p:cNvPr>
            <p:cNvSpPr/>
            <p:nvPr/>
          </p:nvSpPr>
          <p:spPr bwMode="auto">
            <a:xfrm>
              <a:off x="2560228" y="3779837"/>
              <a:ext cx="319844" cy="639688"/>
            </a:xfrm>
            <a:prstGeom prst="rect">
              <a:avLst/>
            </a:prstGeom>
            <a:solidFill>
              <a:srgbClr val="EDEDED"/>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charset="0"/>
                <a:buNone/>
                <a:tabLst/>
              </a:pPr>
              <a:endParaRPr kumimoji="0" lang="es-ES" sz="2400" b="0" i="0" u="none" strike="noStrike" cap="none" normalizeH="0" baseline="0" dirty="0">
                <a:ln>
                  <a:noFill/>
                </a:ln>
                <a:solidFill>
                  <a:schemeClr val="bg1"/>
                </a:solidFill>
                <a:effectLst/>
                <a:latin typeface="Arial" charset="0"/>
                <a:ea typeface="ＭＳ Ｐゴシック" charset="0"/>
                <a:cs typeface="ＭＳ Ｐゴシック" charset="0"/>
              </a:endParaRPr>
            </a:p>
          </p:txBody>
        </p:sp>
        <p:sp>
          <p:nvSpPr>
            <p:cNvPr id="89" name="Rectángulo 88">
              <a:extLst>
                <a:ext uri="{FF2B5EF4-FFF2-40B4-BE49-F238E27FC236}">
                  <a16:creationId xmlns:a16="http://schemas.microsoft.com/office/drawing/2014/main" id="{77B58FA9-0921-4F38-BEDD-69D28D7D0424}"/>
                </a:ext>
              </a:extLst>
            </p:cNvPr>
            <p:cNvSpPr/>
            <p:nvPr/>
          </p:nvSpPr>
          <p:spPr bwMode="auto">
            <a:xfrm>
              <a:off x="4037879" y="3275781"/>
              <a:ext cx="1296144" cy="1728192"/>
            </a:xfrm>
            <a:prstGeom prst="rect">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charset="0"/>
                <a:buNone/>
                <a:tabLst/>
              </a:pPr>
              <a:endParaRPr kumimoji="0" lang="es-ES" sz="2400" b="0" i="0" u="none" strike="noStrike" cap="none" normalizeH="0" baseline="0" dirty="0">
                <a:ln>
                  <a:noFill/>
                </a:ln>
                <a:solidFill>
                  <a:schemeClr val="bg1"/>
                </a:solidFill>
                <a:effectLst/>
                <a:latin typeface="Arial" charset="0"/>
                <a:ea typeface="ＭＳ Ｐゴシック" charset="0"/>
                <a:cs typeface="ＭＳ Ｐゴシック" charset="0"/>
              </a:endParaRPr>
            </a:p>
          </p:txBody>
        </p:sp>
        <p:sp>
          <p:nvSpPr>
            <p:cNvPr id="90" name="Rectángulo 89">
              <a:extLst>
                <a:ext uri="{FF2B5EF4-FFF2-40B4-BE49-F238E27FC236}">
                  <a16:creationId xmlns:a16="http://schemas.microsoft.com/office/drawing/2014/main" id="{85E3C977-1CDF-4D10-8706-9EAF5ADF5E8A}"/>
                </a:ext>
              </a:extLst>
            </p:cNvPr>
            <p:cNvSpPr/>
            <p:nvPr/>
          </p:nvSpPr>
          <p:spPr bwMode="auto">
            <a:xfrm>
              <a:off x="5152516" y="3779837"/>
              <a:ext cx="319844" cy="639688"/>
            </a:xfrm>
            <a:prstGeom prst="rect">
              <a:avLst/>
            </a:prstGeom>
            <a:solidFill>
              <a:srgbClr val="EDEDED"/>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charset="0"/>
                <a:buNone/>
                <a:tabLst/>
              </a:pPr>
              <a:endParaRPr kumimoji="0" lang="es-ES" sz="2400" b="0" i="0" u="none" strike="noStrike" cap="none" normalizeH="0" baseline="0" dirty="0">
                <a:ln>
                  <a:noFill/>
                </a:ln>
                <a:solidFill>
                  <a:schemeClr val="bg1"/>
                </a:solidFill>
                <a:effectLst/>
                <a:latin typeface="Arial" charset="0"/>
                <a:ea typeface="ＭＳ Ｐゴシック" charset="0"/>
                <a:cs typeface="ＭＳ Ｐゴシック" charset="0"/>
              </a:endParaRPr>
            </a:p>
          </p:txBody>
        </p:sp>
        <p:sp>
          <p:nvSpPr>
            <p:cNvPr id="91" name="Elipse 90">
              <a:extLst>
                <a:ext uri="{FF2B5EF4-FFF2-40B4-BE49-F238E27FC236}">
                  <a16:creationId xmlns:a16="http://schemas.microsoft.com/office/drawing/2014/main" id="{8EC3FD19-3A63-435E-95BC-2410C3A547DC}"/>
                </a:ext>
              </a:extLst>
            </p:cNvPr>
            <p:cNvSpPr/>
            <p:nvPr/>
          </p:nvSpPr>
          <p:spPr bwMode="auto">
            <a:xfrm>
              <a:off x="3816176" y="3883657"/>
              <a:ext cx="432048" cy="432048"/>
            </a:xfrm>
            <a:prstGeom prst="ellipse">
              <a:avLst/>
            </a:prstGeom>
            <a:solidFill>
              <a:srgbClr val="EDEDED"/>
            </a:solid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charset="0"/>
                <a:buNone/>
                <a:tabLst/>
              </a:pPr>
              <a:endParaRPr kumimoji="0" lang="es-ES" sz="2400" b="0" i="0" u="none" strike="noStrike" cap="none" normalizeH="0" baseline="0">
                <a:ln>
                  <a:noFill/>
                </a:ln>
                <a:solidFill>
                  <a:schemeClr val="bg1"/>
                </a:solidFill>
                <a:effectLst/>
                <a:latin typeface="Arial" charset="0"/>
                <a:ea typeface="ＭＳ Ｐゴシック" charset="0"/>
                <a:cs typeface="ＭＳ Ｐゴシック" charset="0"/>
              </a:endParaRPr>
            </a:p>
          </p:txBody>
        </p:sp>
        <p:cxnSp>
          <p:nvCxnSpPr>
            <p:cNvPr id="92" name="Conector recto de flecha 91">
              <a:extLst>
                <a:ext uri="{FF2B5EF4-FFF2-40B4-BE49-F238E27FC236}">
                  <a16:creationId xmlns:a16="http://schemas.microsoft.com/office/drawing/2014/main" id="{4AB21A7F-6024-4804-B190-1210D8DADE4B}"/>
                </a:ext>
              </a:extLst>
            </p:cNvPr>
            <p:cNvCxnSpPr/>
            <p:nvPr/>
          </p:nvCxnSpPr>
          <p:spPr bwMode="auto">
            <a:xfrm flipV="1">
              <a:off x="4032200" y="3939759"/>
              <a:ext cx="0" cy="319844"/>
            </a:xfrm>
            <a:prstGeom prst="straightConnector1">
              <a:avLst/>
            </a:prstGeom>
            <a:solidFill>
              <a:srgbClr val="00B8FF"/>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93" name="Conector recto de flecha 92">
              <a:extLst>
                <a:ext uri="{FF2B5EF4-FFF2-40B4-BE49-F238E27FC236}">
                  <a16:creationId xmlns:a16="http://schemas.microsoft.com/office/drawing/2014/main" id="{3946E7F3-3F2F-4AC2-819B-BF7F13896B95}"/>
                </a:ext>
              </a:extLst>
            </p:cNvPr>
            <p:cNvCxnSpPr/>
            <p:nvPr/>
          </p:nvCxnSpPr>
          <p:spPr bwMode="auto">
            <a:xfrm flipH="1">
              <a:off x="3096096" y="3203773"/>
              <a:ext cx="576064" cy="0"/>
            </a:xfrm>
            <a:prstGeom prst="straightConnector1">
              <a:avLst/>
            </a:prstGeom>
            <a:solidFill>
              <a:srgbClr val="00B8FF"/>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94" name="Conector recto de flecha 93">
              <a:extLst>
                <a:ext uri="{FF2B5EF4-FFF2-40B4-BE49-F238E27FC236}">
                  <a16:creationId xmlns:a16="http://schemas.microsoft.com/office/drawing/2014/main" id="{A278759F-B78C-4450-B5AE-D116016D3A08}"/>
                </a:ext>
              </a:extLst>
            </p:cNvPr>
            <p:cNvCxnSpPr/>
            <p:nvPr/>
          </p:nvCxnSpPr>
          <p:spPr bwMode="auto">
            <a:xfrm flipV="1">
              <a:off x="4320232" y="3464329"/>
              <a:ext cx="0" cy="479766"/>
            </a:xfrm>
            <a:prstGeom prst="straightConnector1">
              <a:avLst/>
            </a:prstGeom>
            <a:solidFill>
              <a:srgbClr val="00B8FF"/>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95" name="Conector recto de flecha 94">
              <a:extLst>
                <a:ext uri="{FF2B5EF4-FFF2-40B4-BE49-F238E27FC236}">
                  <a16:creationId xmlns:a16="http://schemas.microsoft.com/office/drawing/2014/main" id="{23256CEF-C297-431D-B50A-E884EE151F1C}"/>
                </a:ext>
              </a:extLst>
            </p:cNvPr>
            <p:cNvCxnSpPr/>
            <p:nvPr/>
          </p:nvCxnSpPr>
          <p:spPr bwMode="auto">
            <a:xfrm flipH="1">
              <a:off x="4320232" y="3203773"/>
              <a:ext cx="576064" cy="0"/>
            </a:xfrm>
            <a:prstGeom prst="straightConnector1">
              <a:avLst/>
            </a:prstGeom>
            <a:solidFill>
              <a:srgbClr val="00B8FF"/>
            </a:solidFill>
            <a:ln w="2857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96" name="CuadroTexto 95">
                  <a:extLst>
                    <a:ext uri="{FF2B5EF4-FFF2-40B4-BE49-F238E27FC236}">
                      <a16:creationId xmlns:a16="http://schemas.microsoft.com/office/drawing/2014/main" id="{7FE1FA68-4CC1-4DF7-808D-31EB00DA6A2A}"/>
                    </a:ext>
                  </a:extLst>
                </p:cNvPr>
                <p:cNvSpPr txBox="1"/>
                <p:nvPr/>
              </p:nvSpPr>
              <p:spPr>
                <a:xfrm>
                  <a:off x="5544368" y="3848269"/>
                  <a:ext cx="543226" cy="31162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s-ES" sz="1600" i="1" smtClean="0">
                                <a:solidFill>
                                  <a:schemeClr val="tx1"/>
                                </a:solidFill>
                                <a:latin typeface="Cambria Math" panose="02040503050406030204" pitchFamily="18" charset="0"/>
                              </a:rPr>
                            </m:ctrlPr>
                          </m:sSubSupPr>
                          <m:e>
                            <m:r>
                              <a:rPr lang="es-ES" sz="1600" b="0" i="1" smtClean="0">
                                <a:solidFill>
                                  <a:schemeClr val="tx1"/>
                                </a:solidFill>
                                <a:latin typeface="Cambria Math" panose="02040503050406030204" pitchFamily="18" charset="0"/>
                              </a:rPr>
                              <m:t>𝑍</m:t>
                            </m:r>
                          </m:e>
                          <m:sub>
                            <m:r>
                              <a:rPr lang="es-ES" sz="1600" b="0" i="1" smtClean="0">
                                <a:solidFill>
                                  <a:schemeClr val="tx1"/>
                                </a:solidFill>
                                <a:latin typeface="Cambria Math" panose="02040503050406030204" pitchFamily="18" charset="0"/>
                              </a:rPr>
                              <m:t>𝑙𝑛</m:t>
                            </m:r>
                          </m:sub>
                          <m:sup>
                            <m:r>
                              <a:rPr lang="es-ES" sz="1600" b="0" i="1" smtClean="0">
                                <a:solidFill>
                                  <a:schemeClr val="tx1"/>
                                </a:solidFill>
                                <a:latin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𝜇</m:t>
                            </m:r>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𝜈</m:t>
                            </m:r>
                            <m:r>
                              <a:rPr lang="es-ES" sz="1600" b="0" i="1" smtClean="0">
                                <a:solidFill>
                                  <a:schemeClr val="tx1"/>
                                </a:solidFill>
                                <a:latin typeface="Cambria Math" panose="02040503050406030204" pitchFamily="18" charset="0"/>
                              </a:rPr>
                              <m:t>)</m:t>
                            </m:r>
                          </m:sup>
                        </m:sSubSup>
                      </m:oMath>
                    </m:oMathPara>
                  </a14:m>
                  <a:endParaRPr lang="es-ES" sz="1600" dirty="0"/>
                </a:p>
              </p:txBody>
            </p:sp>
          </mc:Choice>
          <mc:Fallback xmlns="">
            <p:sp>
              <p:nvSpPr>
                <p:cNvPr id="96" name="CuadroTexto 95">
                  <a:extLst>
                    <a:ext uri="{FF2B5EF4-FFF2-40B4-BE49-F238E27FC236}">
                      <a16:creationId xmlns:a16="http://schemas.microsoft.com/office/drawing/2014/main" id="{7FE1FA68-4CC1-4DF7-808D-31EB00DA6A2A}"/>
                    </a:ext>
                  </a:extLst>
                </p:cNvPr>
                <p:cNvSpPr txBox="1">
                  <a:spLocks noRot="1" noChangeAspect="1" noMove="1" noResize="1" noEditPoints="1" noAdjustHandles="1" noChangeArrowheads="1" noChangeShapeType="1" noTextEdit="1"/>
                </p:cNvSpPr>
                <p:nvPr/>
              </p:nvSpPr>
              <p:spPr>
                <a:xfrm>
                  <a:off x="5544368" y="3848269"/>
                  <a:ext cx="543226" cy="311624"/>
                </a:xfrm>
                <a:prstGeom prst="rect">
                  <a:avLst/>
                </a:prstGeom>
                <a:blipFill>
                  <a:blip r:embed="rId17"/>
                  <a:stretch>
                    <a:fillRect l="-18033" r="-45902" b="-9666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97" name="CuadroTexto 96">
                  <a:extLst>
                    <a:ext uri="{FF2B5EF4-FFF2-40B4-BE49-F238E27FC236}">
                      <a16:creationId xmlns:a16="http://schemas.microsoft.com/office/drawing/2014/main" id="{E0313216-4DEB-4D4E-951F-058ADB02B5D4}"/>
                    </a:ext>
                  </a:extLst>
                </p:cNvPr>
                <p:cNvSpPr txBox="1"/>
                <p:nvPr/>
              </p:nvSpPr>
              <p:spPr>
                <a:xfrm>
                  <a:off x="3219047" y="3314190"/>
                  <a:ext cx="645297" cy="31162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s-ES" sz="1600" i="1" smtClean="0">
                                <a:solidFill>
                                  <a:schemeClr val="tx1"/>
                                </a:solidFill>
                                <a:latin typeface="Cambria Math" panose="02040503050406030204" pitchFamily="18" charset="0"/>
                              </a:rPr>
                            </m:ctrlPr>
                          </m:sSubSupPr>
                          <m:e>
                            <m:r>
                              <a:rPr lang="es-ES" sz="1600" b="0" i="1" smtClean="0">
                                <a:solidFill>
                                  <a:schemeClr val="tx1"/>
                                </a:solidFill>
                                <a:latin typeface="Cambria Math" panose="02040503050406030204" pitchFamily="18" charset="0"/>
                              </a:rPr>
                              <m:t>𝑉</m:t>
                            </m:r>
                          </m:e>
                          <m:sub>
                            <m:r>
                              <a:rPr lang="es-ES" sz="1600" b="0" i="1" smtClean="0">
                                <a:solidFill>
                                  <a:schemeClr val="tx1"/>
                                </a:solidFill>
                                <a:latin typeface="Cambria Math" panose="02040503050406030204" pitchFamily="18" charset="0"/>
                              </a:rPr>
                              <m:t>𝑙</m:t>
                            </m:r>
                          </m:sub>
                          <m:sup>
                            <m:r>
                              <a:rPr lang="es-ES" sz="1600" b="0" i="1" smtClean="0">
                                <a:solidFill>
                                  <a:schemeClr val="tx1"/>
                                </a:solidFill>
                                <a:latin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𝜇</m:t>
                            </m:r>
                            <m:r>
                              <a:rPr lang="es-ES" sz="1600" b="0" i="1" smtClean="0">
                                <a:solidFill>
                                  <a:schemeClr val="tx1"/>
                                </a:solidFill>
                                <a:latin typeface="Cambria Math" panose="02040503050406030204" pitchFamily="18" charset="0"/>
                              </a:rPr>
                              <m:t>)</m:t>
                            </m:r>
                          </m:sup>
                        </m:sSubSup>
                      </m:oMath>
                    </m:oMathPara>
                  </a14:m>
                  <a:endParaRPr lang="es-ES" sz="1600" dirty="0"/>
                </a:p>
              </p:txBody>
            </p:sp>
          </mc:Choice>
          <mc:Fallback xmlns="">
            <p:sp>
              <p:nvSpPr>
                <p:cNvPr id="97" name="CuadroTexto 96">
                  <a:extLst>
                    <a:ext uri="{FF2B5EF4-FFF2-40B4-BE49-F238E27FC236}">
                      <a16:creationId xmlns:a16="http://schemas.microsoft.com/office/drawing/2014/main" id="{E0313216-4DEB-4D4E-951F-058ADB02B5D4}"/>
                    </a:ext>
                  </a:extLst>
                </p:cNvPr>
                <p:cNvSpPr txBox="1">
                  <a:spLocks noRot="1" noChangeAspect="1" noMove="1" noResize="1" noEditPoints="1" noAdjustHandles="1" noChangeArrowheads="1" noChangeShapeType="1" noTextEdit="1"/>
                </p:cNvSpPr>
                <p:nvPr/>
              </p:nvSpPr>
              <p:spPr>
                <a:xfrm>
                  <a:off x="3219047" y="3314190"/>
                  <a:ext cx="645297" cy="311624"/>
                </a:xfrm>
                <a:prstGeom prst="rect">
                  <a:avLst/>
                </a:prstGeom>
                <a:blipFill>
                  <a:blip r:embed="rId18"/>
                  <a:stretch>
                    <a:fillRect l="-6944" r="-6944" b="-9666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98" name="CuadroTexto 97">
                  <a:extLst>
                    <a:ext uri="{FF2B5EF4-FFF2-40B4-BE49-F238E27FC236}">
                      <a16:creationId xmlns:a16="http://schemas.microsoft.com/office/drawing/2014/main" id="{B8824051-B4E4-4A47-889E-5701B6B83120}"/>
                    </a:ext>
                  </a:extLst>
                </p:cNvPr>
                <p:cNvSpPr txBox="1"/>
                <p:nvPr/>
              </p:nvSpPr>
              <p:spPr>
                <a:xfrm>
                  <a:off x="4508054" y="2556936"/>
                  <a:ext cx="438005" cy="3430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s-ES" sz="1600" i="1" smtClean="0">
                                <a:solidFill>
                                  <a:schemeClr val="tx1"/>
                                </a:solidFill>
                                <a:latin typeface="Cambria Math" panose="02040503050406030204" pitchFamily="18" charset="0"/>
                              </a:rPr>
                            </m:ctrlPr>
                          </m:sSupPr>
                          <m:e>
                            <m:sSubSup>
                              <m:sSubSupPr>
                                <m:ctrlPr>
                                  <a:rPr lang="es-ES" sz="1600" i="1">
                                    <a:solidFill>
                                      <a:schemeClr val="tx1"/>
                                    </a:solidFill>
                                    <a:latin typeface="Cambria Math" panose="02040503050406030204" pitchFamily="18" charset="0"/>
                                  </a:rPr>
                                </m:ctrlPr>
                              </m:sSubSupPr>
                              <m:e>
                                <m:r>
                                  <a:rPr lang="es-ES" sz="1600" i="1">
                                    <a:solidFill>
                                      <a:schemeClr val="tx1"/>
                                    </a:solidFill>
                                    <a:latin typeface="Cambria Math" panose="02040503050406030204" pitchFamily="18" charset="0"/>
                                  </a:rPr>
                                  <m:t>𝐼</m:t>
                                </m:r>
                              </m:e>
                              <m:sub>
                                <m:r>
                                  <a:rPr lang="es-ES" sz="1600" i="1">
                                    <a:solidFill>
                                      <a:schemeClr val="tx1"/>
                                    </a:solidFill>
                                    <a:latin typeface="Cambria Math" panose="02040503050406030204" pitchFamily="18" charset="0"/>
                                  </a:rPr>
                                  <m:t>𝑙</m:t>
                                </m:r>
                              </m:sub>
                              <m:sup>
                                <m:r>
                                  <a:rPr lang="es-ES" sz="1600" i="1">
                                    <a:solidFill>
                                      <a:schemeClr val="tx1"/>
                                    </a:solidFill>
                                    <a:latin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𝜇</m:t>
                                </m:r>
                                <m:r>
                                  <a:rPr lang="es-ES" sz="1600" i="1">
                                    <a:solidFill>
                                      <a:schemeClr val="tx1"/>
                                    </a:solidFill>
                                    <a:latin typeface="Cambria Math" panose="02040503050406030204" pitchFamily="18" charset="0"/>
                                  </a:rPr>
                                  <m:t>)</m:t>
                                </m:r>
                              </m:sup>
                            </m:sSubSup>
                          </m:e>
                          <m:sup>
                            <m:r>
                              <a:rPr lang="es-ES" sz="1600" b="0" i="1" smtClean="0">
                                <a:solidFill>
                                  <a:schemeClr val="tx1"/>
                                </a:solidFill>
                                <a:latin typeface="Cambria Math" panose="02040503050406030204" pitchFamily="18" charset="0"/>
                              </a:rPr>
                              <m:t>′</m:t>
                            </m:r>
                          </m:sup>
                        </m:sSup>
                      </m:oMath>
                    </m:oMathPara>
                  </a14:m>
                  <a:endParaRPr lang="es-ES" sz="1600" dirty="0"/>
                </a:p>
              </p:txBody>
            </p:sp>
          </mc:Choice>
          <mc:Fallback xmlns="">
            <p:sp>
              <p:nvSpPr>
                <p:cNvPr id="98" name="CuadroTexto 97">
                  <a:extLst>
                    <a:ext uri="{FF2B5EF4-FFF2-40B4-BE49-F238E27FC236}">
                      <a16:creationId xmlns:a16="http://schemas.microsoft.com/office/drawing/2014/main" id="{B8824051-B4E4-4A47-889E-5701B6B83120}"/>
                    </a:ext>
                  </a:extLst>
                </p:cNvPr>
                <p:cNvSpPr txBox="1">
                  <a:spLocks noRot="1" noChangeAspect="1" noMove="1" noResize="1" noEditPoints="1" noAdjustHandles="1" noChangeArrowheads="1" noChangeShapeType="1" noTextEdit="1"/>
                </p:cNvSpPr>
                <p:nvPr/>
              </p:nvSpPr>
              <p:spPr>
                <a:xfrm>
                  <a:off x="4508054" y="2556936"/>
                  <a:ext cx="438005" cy="343043"/>
                </a:xfrm>
                <a:prstGeom prst="rect">
                  <a:avLst/>
                </a:prstGeom>
                <a:blipFill>
                  <a:blip r:embed="rId19"/>
                  <a:stretch>
                    <a:fillRect l="-22000" r="-36000" b="-93939"/>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99" name="CuadroTexto 98">
                  <a:extLst>
                    <a:ext uri="{FF2B5EF4-FFF2-40B4-BE49-F238E27FC236}">
                      <a16:creationId xmlns:a16="http://schemas.microsoft.com/office/drawing/2014/main" id="{13AC0D40-1372-4BE4-87B0-007B8FEF8135}"/>
                    </a:ext>
                  </a:extLst>
                </p:cNvPr>
                <p:cNvSpPr txBox="1"/>
                <p:nvPr/>
              </p:nvSpPr>
              <p:spPr>
                <a:xfrm>
                  <a:off x="3058667" y="2538276"/>
                  <a:ext cx="966053" cy="40395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s-ES" sz="1600" i="1" smtClean="0">
                                <a:solidFill>
                                  <a:schemeClr val="tx1"/>
                                </a:solidFill>
                                <a:latin typeface="Cambria Math" panose="02040503050406030204" pitchFamily="18" charset="0"/>
                              </a:rPr>
                            </m:ctrlPr>
                          </m:sSubSupPr>
                          <m:e>
                            <m:r>
                              <a:rPr lang="es-ES" sz="1600" i="1">
                                <a:solidFill>
                                  <a:schemeClr val="tx1"/>
                                </a:solidFill>
                                <a:latin typeface="Cambria Math" panose="02040503050406030204" pitchFamily="18" charset="0"/>
                              </a:rPr>
                              <m:t>𝐼</m:t>
                            </m:r>
                          </m:e>
                          <m:sub>
                            <m:r>
                              <a:rPr lang="es-ES" sz="1600" i="1">
                                <a:solidFill>
                                  <a:schemeClr val="tx1"/>
                                </a:solidFill>
                                <a:latin typeface="Cambria Math" panose="02040503050406030204" pitchFamily="18" charset="0"/>
                              </a:rPr>
                              <m:t>𝑙</m:t>
                            </m:r>
                          </m:sub>
                          <m:sup>
                            <m:r>
                              <a:rPr lang="es-ES" sz="1600" i="1">
                                <a:solidFill>
                                  <a:schemeClr val="tx1"/>
                                </a:solidFill>
                                <a:latin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𝜇</m:t>
                            </m:r>
                            <m:r>
                              <a:rPr lang="es-ES" sz="1600" i="1">
                                <a:solidFill>
                                  <a:schemeClr val="tx1"/>
                                </a:solidFill>
                                <a:latin typeface="Cambria Math" panose="02040503050406030204" pitchFamily="18" charset="0"/>
                              </a:rPr>
                              <m:t>)</m:t>
                            </m:r>
                          </m:sup>
                        </m:sSubSup>
                      </m:oMath>
                    </m:oMathPara>
                  </a14:m>
                  <a:endParaRPr lang="es-ES" sz="1600" dirty="0"/>
                </a:p>
              </p:txBody>
            </p:sp>
          </mc:Choice>
          <mc:Fallback xmlns="">
            <p:sp>
              <p:nvSpPr>
                <p:cNvPr id="99" name="CuadroTexto 98">
                  <a:extLst>
                    <a:ext uri="{FF2B5EF4-FFF2-40B4-BE49-F238E27FC236}">
                      <a16:creationId xmlns:a16="http://schemas.microsoft.com/office/drawing/2014/main" id="{13AC0D40-1372-4BE4-87B0-007B8FEF8135}"/>
                    </a:ext>
                  </a:extLst>
                </p:cNvPr>
                <p:cNvSpPr txBox="1">
                  <a:spLocks noRot="1" noChangeAspect="1" noMove="1" noResize="1" noEditPoints="1" noAdjustHandles="1" noChangeArrowheads="1" noChangeShapeType="1" noTextEdit="1"/>
                </p:cNvSpPr>
                <p:nvPr/>
              </p:nvSpPr>
              <p:spPr>
                <a:xfrm>
                  <a:off x="3058667" y="2538276"/>
                  <a:ext cx="966053" cy="403957"/>
                </a:xfrm>
                <a:prstGeom prst="rect">
                  <a:avLst/>
                </a:prstGeom>
                <a:blipFill>
                  <a:blip r:embed="rId20"/>
                  <a:stretch>
                    <a:fillRect b="-7179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00" name="CuadroTexto 99">
                  <a:extLst>
                    <a:ext uri="{FF2B5EF4-FFF2-40B4-BE49-F238E27FC236}">
                      <a16:creationId xmlns:a16="http://schemas.microsoft.com/office/drawing/2014/main" id="{65C00E54-8135-4CB1-8EB7-E3D3160D7901}"/>
                    </a:ext>
                  </a:extLst>
                </p:cNvPr>
                <p:cNvSpPr txBox="1"/>
                <p:nvPr/>
              </p:nvSpPr>
              <p:spPr>
                <a:xfrm>
                  <a:off x="4244032" y="3383995"/>
                  <a:ext cx="966053" cy="40395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s-ES" sz="1600" i="1" smtClean="0">
                                <a:solidFill>
                                  <a:schemeClr val="tx1"/>
                                </a:solidFill>
                                <a:latin typeface="Cambria Math" panose="02040503050406030204" pitchFamily="18" charset="0"/>
                              </a:rPr>
                            </m:ctrlPr>
                          </m:sSubSupPr>
                          <m:e>
                            <m:acc>
                              <m:accPr>
                                <m:chr m:val="̃"/>
                                <m:ctrlPr>
                                  <a:rPr lang="es-ES" sz="1600" i="1" smtClean="0">
                                    <a:solidFill>
                                      <a:schemeClr val="tx1"/>
                                    </a:solidFill>
                                    <a:latin typeface="Cambria Math" panose="02040503050406030204" pitchFamily="18" charset="0"/>
                                  </a:rPr>
                                </m:ctrlPr>
                              </m:accPr>
                              <m:e>
                                <m:r>
                                  <a:rPr lang="es-ES" sz="1600" b="0" i="1" smtClean="0">
                                    <a:solidFill>
                                      <a:schemeClr val="tx1"/>
                                    </a:solidFill>
                                    <a:latin typeface="Cambria Math" panose="02040503050406030204" pitchFamily="18" charset="0"/>
                                  </a:rPr>
                                  <m:t>𝐼</m:t>
                                </m:r>
                              </m:e>
                            </m:acc>
                          </m:e>
                          <m:sub>
                            <m:r>
                              <a:rPr lang="es-ES" sz="1600" b="0" i="1" smtClean="0">
                                <a:solidFill>
                                  <a:schemeClr val="tx1"/>
                                </a:solidFill>
                                <a:latin typeface="Cambria Math" panose="02040503050406030204" pitchFamily="18" charset="0"/>
                              </a:rPr>
                              <m:t>𝑙</m:t>
                            </m:r>
                          </m:sub>
                          <m:sup>
                            <m:r>
                              <a:rPr lang="es-ES" sz="1600" i="1">
                                <a:solidFill>
                                  <a:schemeClr val="tx1"/>
                                </a:solidFill>
                                <a:latin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𝜇</m:t>
                            </m:r>
                            <m:r>
                              <a:rPr lang="es-ES" sz="1600" i="1">
                                <a:solidFill>
                                  <a:schemeClr val="tx1"/>
                                </a:solidFill>
                                <a:latin typeface="Cambria Math" panose="02040503050406030204" pitchFamily="18" charset="0"/>
                              </a:rPr>
                              <m:t>)</m:t>
                            </m:r>
                          </m:sup>
                        </m:sSubSup>
                      </m:oMath>
                    </m:oMathPara>
                  </a14:m>
                  <a:endParaRPr lang="es-ES" sz="1600" dirty="0"/>
                </a:p>
              </p:txBody>
            </p:sp>
          </mc:Choice>
          <mc:Fallback xmlns="">
            <p:sp>
              <p:nvSpPr>
                <p:cNvPr id="100" name="CuadroTexto 99">
                  <a:extLst>
                    <a:ext uri="{FF2B5EF4-FFF2-40B4-BE49-F238E27FC236}">
                      <a16:creationId xmlns:a16="http://schemas.microsoft.com/office/drawing/2014/main" id="{65C00E54-8135-4CB1-8EB7-E3D3160D7901}"/>
                    </a:ext>
                  </a:extLst>
                </p:cNvPr>
                <p:cNvSpPr txBox="1">
                  <a:spLocks noRot="1" noChangeAspect="1" noMove="1" noResize="1" noEditPoints="1" noAdjustHandles="1" noChangeArrowheads="1" noChangeShapeType="1" noTextEdit="1"/>
                </p:cNvSpPr>
                <p:nvPr/>
              </p:nvSpPr>
              <p:spPr>
                <a:xfrm>
                  <a:off x="4244032" y="3383995"/>
                  <a:ext cx="966053" cy="403957"/>
                </a:xfrm>
                <a:prstGeom prst="rect">
                  <a:avLst/>
                </a:prstGeom>
                <a:blipFill>
                  <a:blip r:embed="rId21"/>
                  <a:stretch>
                    <a:fillRect b="-675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01" name="CuadroTexto 100">
                  <a:extLst>
                    <a:ext uri="{FF2B5EF4-FFF2-40B4-BE49-F238E27FC236}">
                      <a16:creationId xmlns:a16="http://schemas.microsoft.com/office/drawing/2014/main" id="{4BB668C4-EC7A-4E20-8FD9-1F17AE2149AD}"/>
                    </a:ext>
                  </a:extLst>
                </p:cNvPr>
                <p:cNvSpPr txBox="1"/>
                <p:nvPr/>
              </p:nvSpPr>
              <p:spPr>
                <a:xfrm>
                  <a:off x="1923479" y="3859475"/>
                  <a:ext cx="421846" cy="33047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s-ES" sz="1600" i="1" smtClean="0">
                                <a:solidFill>
                                  <a:schemeClr val="tx1"/>
                                </a:solidFill>
                                <a:latin typeface="Cambria Math" panose="02040503050406030204" pitchFamily="18" charset="0"/>
                              </a:rPr>
                            </m:ctrlPr>
                          </m:sSubSupPr>
                          <m:e>
                            <m:r>
                              <a:rPr lang="es-ES" sz="1600" b="0" i="1" smtClean="0">
                                <a:solidFill>
                                  <a:schemeClr val="tx1"/>
                                </a:solidFill>
                                <a:latin typeface="Cambria Math" panose="02040503050406030204" pitchFamily="18" charset="0"/>
                              </a:rPr>
                              <m:t>𝑍</m:t>
                            </m:r>
                          </m:e>
                          <m:sub>
                            <m:r>
                              <a:rPr lang="es-ES" sz="1600" b="0" i="1" smtClean="0">
                                <a:solidFill>
                                  <a:schemeClr val="tx1"/>
                                </a:solidFill>
                                <a:latin typeface="Cambria Math" panose="02040503050406030204" pitchFamily="18" charset="0"/>
                              </a:rPr>
                              <m:t>𝑤</m:t>
                            </m:r>
                            <m:r>
                              <a:rPr lang="es-ES" sz="1600" b="0" i="1" smtClean="0">
                                <a:solidFill>
                                  <a:schemeClr val="tx1"/>
                                </a:solidFill>
                                <a:latin typeface="Cambria Math" panose="02040503050406030204" pitchFamily="18" charset="0"/>
                              </a:rPr>
                              <m:t>,</m:t>
                            </m:r>
                            <m:r>
                              <a:rPr lang="es-ES" sz="1600" b="0" i="1" smtClean="0">
                                <a:solidFill>
                                  <a:schemeClr val="tx1"/>
                                </a:solidFill>
                                <a:latin typeface="Cambria Math" panose="02040503050406030204" pitchFamily="18" charset="0"/>
                              </a:rPr>
                              <m:t>𝑙</m:t>
                            </m:r>
                          </m:sub>
                          <m:sup>
                            <m:r>
                              <a:rPr lang="es-ES" sz="1600" b="0" i="1" smtClean="0">
                                <a:solidFill>
                                  <a:schemeClr val="tx1"/>
                                </a:solidFill>
                                <a:latin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𝜇</m:t>
                            </m:r>
                            <m:r>
                              <a:rPr lang="es-ES" sz="1600" b="0" i="1" smtClean="0">
                                <a:solidFill>
                                  <a:schemeClr val="tx1"/>
                                </a:solidFill>
                                <a:latin typeface="Cambria Math" panose="02040503050406030204" pitchFamily="18" charset="0"/>
                              </a:rPr>
                              <m:t>)</m:t>
                            </m:r>
                          </m:sup>
                        </m:sSubSup>
                      </m:oMath>
                    </m:oMathPara>
                  </a14:m>
                  <a:endParaRPr lang="es-ES" sz="1600" dirty="0"/>
                </a:p>
              </p:txBody>
            </p:sp>
          </mc:Choice>
          <mc:Fallback xmlns="">
            <p:sp>
              <p:nvSpPr>
                <p:cNvPr id="101" name="CuadroTexto 100">
                  <a:extLst>
                    <a:ext uri="{FF2B5EF4-FFF2-40B4-BE49-F238E27FC236}">
                      <a16:creationId xmlns:a16="http://schemas.microsoft.com/office/drawing/2014/main" id="{4BB668C4-EC7A-4E20-8FD9-1F17AE2149AD}"/>
                    </a:ext>
                  </a:extLst>
                </p:cNvPr>
                <p:cNvSpPr txBox="1">
                  <a:spLocks noRot="1" noChangeAspect="1" noMove="1" noResize="1" noEditPoints="1" noAdjustHandles="1" noChangeArrowheads="1" noChangeShapeType="1" noTextEdit="1"/>
                </p:cNvSpPr>
                <p:nvPr/>
              </p:nvSpPr>
              <p:spPr>
                <a:xfrm>
                  <a:off x="1923479" y="3859475"/>
                  <a:ext cx="421846" cy="330475"/>
                </a:xfrm>
                <a:prstGeom prst="rect">
                  <a:avLst/>
                </a:prstGeom>
                <a:blipFill>
                  <a:blip r:embed="rId22"/>
                  <a:stretch>
                    <a:fillRect l="-23404" r="-48936" b="-8437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02" name="CuadroTexto 101">
                  <a:extLst>
                    <a:ext uri="{FF2B5EF4-FFF2-40B4-BE49-F238E27FC236}">
                      <a16:creationId xmlns:a16="http://schemas.microsoft.com/office/drawing/2014/main" id="{8DE60259-42C2-4EE5-893D-239F201242E5}"/>
                    </a:ext>
                  </a:extLst>
                </p:cNvPr>
                <p:cNvSpPr txBox="1"/>
                <p:nvPr/>
              </p:nvSpPr>
              <p:spPr>
                <a:xfrm>
                  <a:off x="3818808" y="4745111"/>
                  <a:ext cx="161467"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s-ES" sz="1800" i="1" smtClean="0">
                            <a:solidFill>
                              <a:schemeClr val="tx1"/>
                            </a:solidFill>
                            <a:latin typeface="Cambria Math" panose="02040503050406030204" pitchFamily="18" charset="0"/>
                          </a:rPr>
                          <m:t>−</m:t>
                        </m:r>
                      </m:oMath>
                    </m:oMathPara>
                  </a14:m>
                  <a:endParaRPr lang="es-ES" sz="1800" dirty="0"/>
                </a:p>
              </p:txBody>
            </p:sp>
          </mc:Choice>
          <mc:Fallback xmlns="">
            <p:sp>
              <p:nvSpPr>
                <p:cNvPr id="102" name="CuadroTexto 101">
                  <a:extLst>
                    <a:ext uri="{FF2B5EF4-FFF2-40B4-BE49-F238E27FC236}">
                      <a16:creationId xmlns:a16="http://schemas.microsoft.com/office/drawing/2014/main" id="{8DE60259-42C2-4EE5-893D-239F201242E5}"/>
                    </a:ext>
                  </a:extLst>
                </p:cNvPr>
                <p:cNvSpPr txBox="1">
                  <a:spLocks noRot="1" noChangeAspect="1" noMove="1" noResize="1" noEditPoints="1" noAdjustHandles="1" noChangeArrowheads="1" noChangeShapeType="1" noTextEdit="1"/>
                </p:cNvSpPr>
                <p:nvPr/>
              </p:nvSpPr>
              <p:spPr>
                <a:xfrm>
                  <a:off x="3818808" y="4745111"/>
                  <a:ext cx="161467" cy="276999"/>
                </a:xfrm>
                <a:prstGeom prst="rect">
                  <a:avLst/>
                </a:prstGeom>
                <a:blipFill>
                  <a:blip r:embed="rId23"/>
                  <a:stretch>
                    <a:fillRect l="-33333" r="-94444" b="-59259"/>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03" name="CuadroTexto 102">
                  <a:extLst>
                    <a:ext uri="{FF2B5EF4-FFF2-40B4-BE49-F238E27FC236}">
                      <a16:creationId xmlns:a16="http://schemas.microsoft.com/office/drawing/2014/main" id="{846D9957-7F97-48A5-BCFE-683CE853637A}"/>
                    </a:ext>
                  </a:extLst>
                </p:cNvPr>
                <p:cNvSpPr txBox="1"/>
                <p:nvPr/>
              </p:nvSpPr>
              <p:spPr>
                <a:xfrm>
                  <a:off x="3794957" y="3254886"/>
                  <a:ext cx="237244"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s-ES" sz="1800" i="1" smtClean="0">
                            <a:solidFill>
                              <a:schemeClr val="tx1"/>
                            </a:solidFill>
                            <a:latin typeface="Cambria Math" panose="02040503050406030204" pitchFamily="18" charset="0"/>
                          </a:rPr>
                          <m:t>+</m:t>
                        </m:r>
                      </m:oMath>
                    </m:oMathPara>
                  </a14:m>
                  <a:endParaRPr lang="es-ES" sz="1800" dirty="0"/>
                </a:p>
              </p:txBody>
            </p:sp>
          </mc:Choice>
          <mc:Fallback xmlns="">
            <p:sp>
              <p:nvSpPr>
                <p:cNvPr id="103" name="CuadroTexto 102">
                  <a:extLst>
                    <a:ext uri="{FF2B5EF4-FFF2-40B4-BE49-F238E27FC236}">
                      <a16:creationId xmlns:a16="http://schemas.microsoft.com/office/drawing/2014/main" id="{846D9957-7F97-48A5-BCFE-683CE853637A}"/>
                    </a:ext>
                  </a:extLst>
                </p:cNvPr>
                <p:cNvSpPr txBox="1">
                  <a:spLocks noRot="1" noChangeAspect="1" noMove="1" noResize="1" noEditPoints="1" noAdjustHandles="1" noChangeArrowheads="1" noChangeShapeType="1" noTextEdit="1"/>
                </p:cNvSpPr>
                <p:nvPr/>
              </p:nvSpPr>
              <p:spPr>
                <a:xfrm>
                  <a:off x="3794957" y="3254886"/>
                  <a:ext cx="237244" cy="276999"/>
                </a:xfrm>
                <a:prstGeom prst="rect">
                  <a:avLst/>
                </a:prstGeom>
                <a:blipFill>
                  <a:blip r:embed="rId24"/>
                  <a:stretch>
                    <a:fillRect l="-50000" r="-53846" b="-81481"/>
                  </a:stretch>
                </a:blipFill>
              </p:spPr>
              <p:txBody>
                <a:bodyPr/>
                <a:lstStyle/>
                <a:p>
                  <a:r>
                    <a:rPr lang="es-ES">
                      <a:noFill/>
                    </a:rPr>
                    <a:t> </a:t>
                  </a:r>
                </a:p>
              </p:txBody>
            </p:sp>
          </mc:Fallback>
        </mc:AlternateContent>
      </p:grpSp>
      <p:sp>
        <p:nvSpPr>
          <p:cNvPr id="106" name="Flecha: hacia abajo 105">
            <a:extLst>
              <a:ext uri="{FF2B5EF4-FFF2-40B4-BE49-F238E27FC236}">
                <a16:creationId xmlns:a16="http://schemas.microsoft.com/office/drawing/2014/main" id="{A96C335D-6EBF-45AD-8E90-4121007323EB}"/>
              </a:ext>
            </a:extLst>
          </p:cNvPr>
          <p:cNvSpPr/>
          <p:nvPr/>
        </p:nvSpPr>
        <p:spPr bwMode="auto">
          <a:xfrm>
            <a:off x="7952948" y="5223411"/>
            <a:ext cx="196551" cy="348862"/>
          </a:xfrm>
          <a:prstGeom prst="downArrow">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charset="0"/>
              <a:buNone/>
              <a:tabLst/>
            </a:pPr>
            <a:endParaRPr kumimoji="0" lang="es-ES" sz="2400" b="0" i="0" u="none" strike="noStrike" cap="none" normalizeH="0" baseline="0">
              <a:ln>
                <a:noFill/>
              </a:ln>
              <a:solidFill>
                <a:schemeClr val="bg1"/>
              </a:solidFill>
              <a:effectLst/>
              <a:latin typeface="Arial" charset="0"/>
              <a:ea typeface="ＭＳ Ｐゴシック" charset="0"/>
              <a:cs typeface="ＭＳ Ｐゴシック" charset="0"/>
            </a:endParaRPr>
          </a:p>
        </p:txBody>
      </p:sp>
      <mc:AlternateContent xmlns:mc="http://schemas.openxmlformats.org/markup-compatibility/2006" xmlns:a14="http://schemas.microsoft.com/office/drawing/2010/main">
        <mc:Choice Requires="a14">
          <p:sp>
            <p:nvSpPr>
              <p:cNvPr id="125" name="CuadroTexto 124">
                <a:extLst>
                  <a:ext uri="{FF2B5EF4-FFF2-40B4-BE49-F238E27FC236}">
                    <a16:creationId xmlns:a16="http://schemas.microsoft.com/office/drawing/2014/main" id="{E9459A30-0688-40E8-B6C1-8B51D392014E}"/>
                  </a:ext>
                </a:extLst>
              </p:cNvPr>
              <p:cNvSpPr txBox="1"/>
              <p:nvPr/>
            </p:nvSpPr>
            <p:spPr>
              <a:xfrm>
                <a:off x="5440300" y="4088907"/>
                <a:ext cx="906791" cy="4110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s-ES" sz="1600" i="1" smtClean="0">
                              <a:solidFill>
                                <a:schemeClr val="tx1"/>
                              </a:solidFill>
                              <a:latin typeface="Cambria Math" panose="02040503050406030204" pitchFamily="18" charset="0"/>
                            </a:rPr>
                          </m:ctrlPr>
                        </m:sSubSupPr>
                        <m:e>
                          <m:sSub>
                            <m:sSubPr>
                              <m:ctrlPr>
                                <a:rPr lang="es-ES" sz="1600" i="1">
                                  <a:solidFill>
                                    <a:schemeClr val="tx1"/>
                                  </a:solidFill>
                                  <a:latin typeface="Cambria Math" panose="02040503050406030204" pitchFamily="18" charset="0"/>
                                </a:rPr>
                              </m:ctrlPr>
                            </m:sSubPr>
                            <m:e>
                              <m:r>
                                <a:rPr lang="es-ES" sz="1600" i="1">
                                  <a:solidFill>
                                    <a:schemeClr val="tx1"/>
                                  </a:solidFill>
                                  <a:latin typeface="Cambria Math" panose="02040503050406030204" pitchFamily="18" charset="0"/>
                                </a:rPr>
                                <m:t>𝐼</m:t>
                              </m:r>
                            </m:e>
                            <m:sub>
                              <m:r>
                                <a:rPr lang="es-ES" sz="1600" i="1">
                                  <a:solidFill>
                                    <a:schemeClr val="tx1"/>
                                  </a:solidFill>
                                  <a:latin typeface="Cambria Math" panose="02040503050406030204" pitchFamily="18" charset="0"/>
                                </a:rPr>
                                <m:t>𝑤</m:t>
                              </m:r>
                            </m:sub>
                          </m:sSub>
                          <m:r>
                            <a:rPr lang="es-ES" sz="1600" i="1" smtClean="0">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rPr>
                            <m:t>𝐼</m:t>
                          </m:r>
                        </m:e>
                        <m:sub>
                          <m:r>
                            <a:rPr lang="es-ES" sz="1600" b="0" i="1" smtClean="0">
                              <a:solidFill>
                                <a:schemeClr val="tx1"/>
                              </a:solidFill>
                              <a:latin typeface="Cambria Math" panose="02040503050406030204" pitchFamily="18" charset="0"/>
                            </a:rPr>
                            <m:t>1</m:t>
                          </m:r>
                        </m:sub>
                        <m:sup>
                          <m:r>
                            <a:rPr lang="es-ES" sz="1600" i="1">
                              <a:solidFill>
                                <a:schemeClr val="tx1"/>
                              </a:solidFill>
                              <a:latin typeface="Cambria Math" panose="02040503050406030204" pitchFamily="18" charset="0"/>
                            </a:rPr>
                            <m:t>(</m:t>
                          </m:r>
                          <m:r>
                            <a:rPr lang="es-ES" sz="1600" b="0" i="1" smtClean="0">
                              <a:solidFill>
                                <a:schemeClr val="tx1"/>
                              </a:solidFill>
                              <a:latin typeface="Cambria Math" panose="02040503050406030204" pitchFamily="18" charset="0"/>
                            </a:rPr>
                            <m:t>1</m:t>
                          </m:r>
                          <m:r>
                            <a:rPr lang="es-ES" sz="1600" i="1">
                              <a:solidFill>
                                <a:schemeClr val="tx1"/>
                              </a:solidFill>
                              <a:latin typeface="Cambria Math" panose="02040503050406030204" pitchFamily="18" charset="0"/>
                            </a:rPr>
                            <m:t>)</m:t>
                          </m:r>
                        </m:sup>
                      </m:sSubSup>
                    </m:oMath>
                  </m:oMathPara>
                </a14:m>
                <a:endParaRPr lang="es-ES" sz="1600" dirty="0"/>
              </a:p>
            </p:txBody>
          </p:sp>
        </mc:Choice>
        <mc:Fallback xmlns="">
          <p:sp>
            <p:nvSpPr>
              <p:cNvPr id="125" name="CuadroTexto 124">
                <a:extLst>
                  <a:ext uri="{FF2B5EF4-FFF2-40B4-BE49-F238E27FC236}">
                    <a16:creationId xmlns:a16="http://schemas.microsoft.com/office/drawing/2014/main" id="{E9459A30-0688-40E8-B6C1-8B51D392014E}"/>
                  </a:ext>
                </a:extLst>
              </p:cNvPr>
              <p:cNvSpPr txBox="1">
                <a:spLocks noRot="1" noChangeAspect="1" noMove="1" noResize="1" noEditPoints="1" noAdjustHandles="1" noChangeArrowheads="1" noChangeShapeType="1" noTextEdit="1"/>
              </p:cNvSpPr>
              <p:nvPr/>
            </p:nvSpPr>
            <p:spPr>
              <a:xfrm>
                <a:off x="5440300" y="4088907"/>
                <a:ext cx="906791" cy="411010"/>
              </a:xfrm>
              <a:prstGeom prst="rect">
                <a:avLst/>
              </a:prstGeom>
              <a:blipFill>
                <a:blip r:embed="rId25"/>
                <a:stretch>
                  <a:fillRect r="-1342"/>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26" name="CuadroTexto 125">
                <a:extLst>
                  <a:ext uri="{FF2B5EF4-FFF2-40B4-BE49-F238E27FC236}">
                    <a16:creationId xmlns:a16="http://schemas.microsoft.com/office/drawing/2014/main" id="{D18E9ED0-B043-45E9-B80C-083194E736DF}"/>
                  </a:ext>
                </a:extLst>
              </p:cNvPr>
              <p:cNvSpPr txBox="1"/>
              <p:nvPr/>
            </p:nvSpPr>
            <p:spPr>
              <a:xfrm>
                <a:off x="5481020" y="4427909"/>
                <a:ext cx="847411" cy="33893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s-ES" sz="1600" i="1" smtClean="0">
                              <a:solidFill>
                                <a:schemeClr val="tx1"/>
                              </a:solidFill>
                              <a:latin typeface="Cambria Math" panose="02040503050406030204" pitchFamily="18" charset="0"/>
                            </a:rPr>
                          </m:ctrlPr>
                        </m:sSupPr>
                        <m:e>
                          <m:sSub>
                            <m:sSubPr>
                              <m:ctrlPr>
                                <a:rPr lang="es-ES" sz="1600" i="1">
                                  <a:solidFill>
                                    <a:schemeClr val="tx1"/>
                                  </a:solidFill>
                                  <a:latin typeface="Cambria Math" panose="02040503050406030204" pitchFamily="18" charset="0"/>
                                </a:rPr>
                              </m:ctrlPr>
                            </m:sSubPr>
                            <m:e>
                              <m:r>
                                <a:rPr lang="es-ES" sz="1600" i="1">
                                  <a:solidFill>
                                    <a:schemeClr val="tx1"/>
                                  </a:solidFill>
                                  <a:latin typeface="Cambria Math" panose="02040503050406030204" pitchFamily="18" charset="0"/>
                                </a:rPr>
                                <m:t>𝐼</m:t>
                              </m:r>
                            </m:e>
                            <m:sub>
                              <m:r>
                                <a:rPr lang="es-ES" sz="1600" i="1">
                                  <a:solidFill>
                                    <a:schemeClr val="tx1"/>
                                  </a:solidFill>
                                  <a:latin typeface="Cambria Math" panose="02040503050406030204" pitchFamily="18" charset="0"/>
                                </a:rPr>
                                <m:t>𝑐</m:t>
                              </m:r>
                            </m:sub>
                          </m:sSub>
                          <m:r>
                            <a:rPr lang="es-ES" sz="1600" i="1">
                              <a:solidFill>
                                <a:schemeClr val="tx1"/>
                              </a:solidFill>
                              <a:latin typeface="Cambria Math" panose="02040503050406030204" pitchFamily="18" charset="0"/>
                              <a:ea typeface="Cambria Math" panose="02040503050406030204" pitchFamily="18" charset="0"/>
                            </a:rPr>
                            <m:t>≡</m:t>
                          </m:r>
                          <m:sSubSup>
                            <m:sSubSupPr>
                              <m:ctrlPr>
                                <a:rPr lang="es-ES" sz="1600" i="1">
                                  <a:solidFill>
                                    <a:schemeClr val="tx1"/>
                                  </a:solidFill>
                                  <a:latin typeface="Cambria Math" panose="02040503050406030204" pitchFamily="18" charset="0"/>
                                </a:rPr>
                              </m:ctrlPr>
                            </m:sSubSupPr>
                            <m:e>
                              <m:r>
                                <a:rPr lang="es-ES" sz="1600" i="1">
                                  <a:solidFill>
                                    <a:schemeClr val="tx1"/>
                                  </a:solidFill>
                                  <a:latin typeface="Cambria Math" panose="02040503050406030204" pitchFamily="18" charset="0"/>
                                </a:rPr>
                                <m:t>𝐼</m:t>
                              </m:r>
                            </m:e>
                            <m:sub>
                              <m:r>
                                <a:rPr lang="es-ES" sz="1600" b="0" i="1" smtClean="0">
                                  <a:solidFill>
                                    <a:schemeClr val="tx1"/>
                                  </a:solidFill>
                                  <a:latin typeface="Cambria Math" panose="02040503050406030204" pitchFamily="18" charset="0"/>
                                </a:rPr>
                                <m:t>1</m:t>
                              </m:r>
                            </m:sub>
                            <m:sup>
                              <m:r>
                                <a:rPr lang="es-ES" sz="1600" i="1">
                                  <a:solidFill>
                                    <a:schemeClr val="tx1"/>
                                  </a:solidFill>
                                  <a:latin typeface="Cambria Math" panose="02040503050406030204" pitchFamily="18" charset="0"/>
                                </a:rPr>
                                <m:t>(</m:t>
                              </m:r>
                              <m:r>
                                <a:rPr lang="es-ES" sz="1600" b="0" i="1" smtClean="0">
                                  <a:solidFill>
                                    <a:schemeClr val="tx1"/>
                                  </a:solidFill>
                                  <a:latin typeface="Cambria Math" panose="02040503050406030204" pitchFamily="18" charset="0"/>
                                </a:rPr>
                                <m:t>1</m:t>
                              </m:r>
                              <m:r>
                                <a:rPr lang="es-ES" sz="1600" i="1">
                                  <a:solidFill>
                                    <a:schemeClr val="tx1"/>
                                  </a:solidFill>
                                  <a:latin typeface="Cambria Math" panose="02040503050406030204" pitchFamily="18" charset="0"/>
                                </a:rPr>
                                <m:t>)</m:t>
                              </m:r>
                            </m:sup>
                          </m:sSubSup>
                        </m:e>
                        <m:sup>
                          <m:r>
                            <a:rPr lang="es-ES" sz="1600" b="0" i="1" smtClean="0">
                              <a:solidFill>
                                <a:schemeClr val="tx1"/>
                              </a:solidFill>
                              <a:latin typeface="Cambria Math" panose="02040503050406030204" pitchFamily="18" charset="0"/>
                            </a:rPr>
                            <m:t>′</m:t>
                          </m:r>
                        </m:sup>
                      </m:sSup>
                    </m:oMath>
                  </m:oMathPara>
                </a14:m>
                <a:endParaRPr lang="es-ES" sz="1600" dirty="0"/>
              </a:p>
            </p:txBody>
          </p:sp>
        </mc:Choice>
        <mc:Fallback xmlns="">
          <p:sp>
            <p:nvSpPr>
              <p:cNvPr id="126" name="CuadroTexto 125">
                <a:extLst>
                  <a:ext uri="{FF2B5EF4-FFF2-40B4-BE49-F238E27FC236}">
                    <a16:creationId xmlns:a16="http://schemas.microsoft.com/office/drawing/2014/main" id="{D18E9ED0-B043-45E9-B80C-083194E736DF}"/>
                  </a:ext>
                </a:extLst>
              </p:cNvPr>
              <p:cNvSpPr txBox="1">
                <a:spLocks noRot="1" noChangeAspect="1" noMove="1" noResize="1" noEditPoints="1" noAdjustHandles="1" noChangeArrowheads="1" noChangeShapeType="1" noTextEdit="1"/>
              </p:cNvSpPr>
              <p:nvPr/>
            </p:nvSpPr>
            <p:spPr>
              <a:xfrm>
                <a:off x="5481020" y="4427909"/>
                <a:ext cx="847411" cy="338939"/>
              </a:xfrm>
              <a:prstGeom prst="rect">
                <a:avLst/>
              </a:prstGeom>
              <a:blipFill>
                <a:blip r:embed="rId26"/>
                <a:stretch>
                  <a:fillRect l="-4317" r="-719" b="-125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27" name="CuadroTexto 126">
                <a:extLst>
                  <a:ext uri="{FF2B5EF4-FFF2-40B4-BE49-F238E27FC236}">
                    <a16:creationId xmlns:a16="http://schemas.microsoft.com/office/drawing/2014/main" id="{EB2BD989-BD72-4C1B-A451-8BFB65448071}"/>
                  </a:ext>
                </a:extLst>
              </p:cNvPr>
              <p:cNvSpPr txBox="1"/>
              <p:nvPr/>
            </p:nvSpPr>
            <p:spPr>
              <a:xfrm>
                <a:off x="5390093" y="4787949"/>
                <a:ext cx="847411" cy="41101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s-ES" sz="1600" i="1" smtClean="0">
                              <a:solidFill>
                                <a:schemeClr val="tx1"/>
                              </a:solidFill>
                              <a:latin typeface="Cambria Math" panose="02040503050406030204" pitchFamily="18" charset="0"/>
                            </a:rPr>
                          </m:ctrlPr>
                        </m:sSubSupPr>
                        <m:e>
                          <m:sSub>
                            <m:sSubPr>
                              <m:ctrlPr>
                                <a:rPr lang="es-ES" sz="1600" i="1">
                                  <a:solidFill>
                                    <a:schemeClr val="tx1"/>
                                  </a:solidFill>
                                  <a:latin typeface="Cambria Math" panose="02040503050406030204" pitchFamily="18" charset="0"/>
                                </a:rPr>
                              </m:ctrlPr>
                            </m:sSubPr>
                            <m:e>
                              <m:r>
                                <a:rPr lang="es-ES" sz="1600" i="1">
                                  <a:solidFill>
                                    <a:schemeClr val="tx1"/>
                                  </a:solidFill>
                                  <a:latin typeface="Cambria Math" panose="02040503050406030204" pitchFamily="18" charset="0"/>
                                </a:rPr>
                                <m:t>𝐼</m:t>
                              </m:r>
                            </m:e>
                            <m:sub>
                              <m:r>
                                <a:rPr lang="es-ES" sz="1600" b="0" i="1" smtClean="0">
                                  <a:solidFill>
                                    <a:schemeClr val="tx1"/>
                                  </a:solidFill>
                                  <a:latin typeface="Cambria Math" panose="02040503050406030204" pitchFamily="18" charset="0"/>
                                </a:rPr>
                                <m:t>𝑎</m:t>
                              </m:r>
                            </m:sub>
                          </m:sSub>
                          <m:r>
                            <a:rPr lang="es-ES" sz="1600" i="1">
                              <a:solidFill>
                                <a:schemeClr val="tx1"/>
                              </a:solidFill>
                              <a:latin typeface="Cambria Math" panose="02040503050406030204" pitchFamily="18" charset="0"/>
                              <a:ea typeface="Cambria Math" panose="02040503050406030204" pitchFamily="18" charset="0"/>
                            </a:rPr>
                            <m:t>≡</m:t>
                          </m:r>
                          <m:acc>
                            <m:accPr>
                              <m:chr m:val="̃"/>
                              <m:ctrlPr>
                                <a:rPr lang="es-ES" sz="1600" i="1" smtClean="0">
                                  <a:solidFill>
                                    <a:schemeClr val="tx1"/>
                                  </a:solidFill>
                                  <a:latin typeface="Cambria Math" panose="02040503050406030204" pitchFamily="18" charset="0"/>
                                </a:rPr>
                              </m:ctrlPr>
                            </m:accPr>
                            <m:e>
                              <m:r>
                                <a:rPr lang="es-ES" sz="1600" b="0" i="1" smtClean="0">
                                  <a:solidFill>
                                    <a:schemeClr val="tx1"/>
                                  </a:solidFill>
                                  <a:latin typeface="Cambria Math" panose="02040503050406030204" pitchFamily="18" charset="0"/>
                                </a:rPr>
                                <m:t>𝐼</m:t>
                              </m:r>
                            </m:e>
                          </m:acc>
                        </m:e>
                        <m:sub>
                          <m:r>
                            <a:rPr lang="es-ES" sz="1600" b="0" i="1" smtClean="0">
                              <a:solidFill>
                                <a:schemeClr val="tx1"/>
                              </a:solidFill>
                              <a:latin typeface="Cambria Math" panose="02040503050406030204" pitchFamily="18" charset="0"/>
                            </a:rPr>
                            <m:t>1</m:t>
                          </m:r>
                        </m:sub>
                        <m:sup>
                          <m:r>
                            <a:rPr lang="es-ES" sz="1600" i="1">
                              <a:solidFill>
                                <a:schemeClr val="tx1"/>
                              </a:solidFill>
                              <a:latin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1</m:t>
                          </m:r>
                          <m:r>
                            <a:rPr lang="es-ES" sz="1600" i="1">
                              <a:solidFill>
                                <a:schemeClr val="tx1"/>
                              </a:solidFill>
                              <a:latin typeface="Cambria Math" panose="02040503050406030204" pitchFamily="18" charset="0"/>
                            </a:rPr>
                            <m:t>)</m:t>
                          </m:r>
                        </m:sup>
                      </m:sSubSup>
                    </m:oMath>
                  </m:oMathPara>
                </a14:m>
                <a:endParaRPr lang="es-ES" sz="1600" dirty="0"/>
              </a:p>
            </p:txBody>
          </p:sp>
        </mc:Choice>
        <mc:Fallback xmlns="">
          <p:sp>
            <p:nvSpPr>
              <p:cNvPr id="127" name="CuadroTexto 126">
                <a:extLst>
                  <a:ext uri="{FF2B5EF4-FFF2-40B4-BE49-F238E27FC236}">
                    <a16:creationId xmlns:a16="http://schemas.microsoft.com/office/drawing/2014/main" id="{EB2BD989-BD72-4C1B-A451-8BFB65448071}"/>
                  </a:ext>
                </a:extLst>
              </p:cNvPr>
              <p:cNvSpPr txBox="1">
                <a:spLocks noRot="1" noChangeAspect="1" noMove="1" noResize="1" noEditPoints="1" noAdjustHandles="1" noChangeArrowheads="1" noChangeShapeType="1" noTextEdit="1"/>
              </p:cNvSpPr>
              <p:nvPr/>
            </p:nvSpPr>
            <p:spPr>
              <a:xfrm>
                <a:off x="5390093" y="4787949"/>
                <a:ext cx="847411" cy="411010"/>
              </a:xfrm>
              <a:prstGeom prst="rect">
                <a:avLst/>
              </a:prstGeom>
              <a:blipFill>
                <a:blip r:embed="rId27"/>
                <a:stretch>
                  <a:fillRect r="-5036"/>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28" name="CuadroTexto 127">
                <a:extLst>
                  <a:ext uri="{FF2B5EF4-FFF2-40B4-BE49-F238E27FC236}">
                    <a16:creationId xmlns:a16="http://schemas.microsoft.com/office/drawing/2014/main" id="{C2690330-90CF-4341-BF23-FF10D786C59E}"/>
                  </a:ext>
                </a:extLst>
              </p:cNvPr>
              <p:cNvSpPr txBox="1"/>
              <p:nvPr/>
            </p:nvSpPr>
            <p:spPr>
              <a:xfrm>
                <a:off x="5448839" y="5219997"/>
                <a:ext cx="869970" cy="318677"/>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s-ES" sz="1600" i="1" smtClean="0">
                              <a:solidFill>
                                <a:schemeClr val="tx1"/>
                              </a:solidFill>
                              <a:latin typeface="Cambria Math" panose="02040503050406030204" pitchFamily="18" charset="0"/>
                            </a:rPr>
                          </m:ctrlPr>
                        </m:sSubSupPr>
                        <m:e>
                          <m:sSub>
                            <m:sSubPr>
                              <m:ctrlPr>
                                <a:rPr lang="es-ES" sz="1600" i="1">
                                  <a:solidFill>
                                    <a:schemeClr val="tx1"/>
                                  </a:solidFill>
                                  <a:latin typeface="Cambria Math" panose="02040503050406030204" pitchFamily="18" charset="0"/>
                                </a:rPr>
                              </m:ctrlPr>
                            </m:sSubPr>
                            <m:e>
                              <m:r>
                                <a:rPr lang="es-ES" sz="1600" b="0" i="1" smtClean="0">
                                  <a:solidFill>
                                    <a:schemeClr val="tx1"/>
                                  </a:solidFill>
                                  <a:latin typeface="Cambria Math" panose="02040503050406030204" pitchFamily="18" charset="0"/>
                                </a:rPr>
                                <m:t>𝑉</m:t>
                              </m:r>
                            </m:e>
                            <m:sub>
                              <m:r>
                                <a:rPr lang="es-ES" sz="1600" b="0" i="1" smtClean="0">
                                  <a:solidFill>
                                    <a:schemeClr val="tx1"/>
                                  </a:solidFill>
                                  <a:latin typeface="Cambria Math" panose="02040503050406030204" pitchFamily="18" charset="0"/>
                                </a:rPr>
                                <m:t>𝑐</m:t>
                              </m:r>
                            </m:sub>
                          </m:sSub>
                          <m:r>
                            <a:rPr lang="es-ES" sz="1600" i="1">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rPr>
                            <m:t>𝑉</m:t>
                          </m:r>
                        </m:e>
                        <m:sub>
                          <m:r>
                            <a:rPr lang="es-ES" sz="1600" b="0" i="1" smtClean="0">
                              <a:solidFill>
                                <a:schemeClr val="tx1"/>
                              </a:solidFill>
                              <a:latin typeface="Cambria Math" panose="02040503050406030204" pitchFamily="18" charset="0"/>
                            </a:rPr>
                            <m:t>1</m:t>
                          </m:r>
                        </m:sub>
                        <m:sup>
                          <m:r>
                            <a:rPr lang="es-ES" sz="1600" b="0" i="1" smtClean="0">
                              <a:solidFill>
                                <a:schemeClr val="tx1"/>
                              </a:solidFill>
                              <a:latin typeface="Cambria Math" panose="02040503050406030204" pitchFamily="18" charset="0"/>
                            </a:rPr>
                            <m:t>(1)</m:t>
                          </m:r>
                        </m:sup>
                      </m:sSubSup>
                    </m:oMath>
                  </m:oMathPara>
                </a14:m>
                <a:endParaRPr lang="es-ES" sz="1600" dirty="0"/>
              </a:p>
            </p:txBody>
          </p:sp>
        </mc:Choice>
        <mc:Fallback xmlns="">
          <p:sp>
            <p:nvSpPr>
              <p:cNvPr id="128" name="CuadroTexto 127">
                <a:extLst>
                  <a:ext uri="{FF2B5EF4-FFF2-40B4-BE49-F238E27FC236}">
                    <a16:creationId xmlns:a16="http://schemas.microsoft.com/office/drawing/2014/main" id="{C2690330-90CF-4341-BF23-FF10D786C59E}"/>
                  </a:ext>
                </a:extLst>
              </p:cNvPr>
              <p:cNvSpPr txBox="1">
                <a:spLocks noRot="1" noChangeAspect="1" noMove="1" noResize="1" noEditPoints="1" noAdjustHandles="1" noChangeArrowheads="1" noChangeShapeType="1" noTextEdit="1"/>
              </p:cNvSpPr>
              <p:nvPr/>
            </p:nvSpPr>
            <p:spPr>
              <a:xfrm>
                <a:off x="5448839" y="5219997"/>
                <a:ext cx="869970" cy="318677"/>
              </a:xfrm>
              <a:prstGeom prst="rect">
                <a:avLst/>
              </a:prstGeom>
              <a:blipFill>
                <a:blip r:embed="rId28"/>
                <a:stretch>
                  <a:fillRect l="-3497" r="-2098" b="-943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29" name="CuadroTexto 128">
                <a:extLst>
                  <a:ext uri="{FF2B5EF4-FFF2-40B4-BE49-F238E27FC236}">
                    <a16:creationId xmlns:a16="http://schemas.microsoft.com/office/drawing/2014/main" id="{70DF621F-6496-49FD-A764-ED0DE8371726}"/>
                  </a:ext>
                </a:extLst>
              </p:cNvPr>
              <p:cNvSpPr txBox="1"/>
              <p:nvPr/>
            </p:nvSpPr>
            <p:spPr>
              <a:xfrm>
                <a:off x="5451733" y="5632557"/>
                <a:ext cx="997517" cy="30752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s-ES" sz="1600" i="1" smtClean="0">
                              <a:solidFill>
                                <a:schemeClr val="tx1"/>
                              </a:solidFill>
                              <a:latin typeface="Cambria Math" panose="02040503050406030204" pitchFamily="18" charset="0"/>
                            </a:rPr>
                          </m:ctrlPr>
                        </m:sSubSupPr>
                        <m:e>
                          <m:sSub>
                            <m:sSubPr>
                              <m:ctrlPr>
                                <a:rPr lang="es-ES" sz="1600" i="1">
                                  <a:solidFill>
                                    <a:schemeClr val="tx1"/>
                                  </a:solidFill>
                                  <a:latin typeface="Cambria Math" panose="02040503050406030204" pitchFamily="18" charset="0"/>
                                </a:rPr>
                              </m:ctrlPr>
                            </m:sSubPr>
                            <m:e>
                              <m:r>
                                <a:rPr lang="es-ES" sz="1600" b="0" i="1" smtClean="0">
                                  <a:solidFill>
                                    <a:schemeClr val="tx1"/>
                                  </a:solidFill>
                                  <a:latin typeface="Cambria Math" panose="02040503050406030204" pitchFamily="18" charset="0"/>
                                </a:rPr>
                                <m:t>𝑍</m:t>
                              </m:r>
                            </m:e>
                            <m:sub>
                              <m:r>
                                <a:rPr lang="es-ES" sz="1600" i="1">
                                  <a:solidFill>
                                    <a:schemeClr val="tx1"/>
                                  </a:solidFill>
                                  <a:latin typeface="Cambria Math" panose="02040503050406030204" pitchFamily="18" charset="0"/>
                                </a:rPr>
                                <m:t>𝑐</m:t>
                              </m:r>
                            </m:sub>
                          </m:sSub>
                          <m:r>
                            <a:rPr lang="es-ES" sz="1600" i="1">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rPr>
                            <m:t>𝑍</m:t>
                          </m:r>
                        </m:e>
                        <m:sub>
                          <m:r>
                            <a:rPr lang="es-ES" sz="1600" b="0" i="1" smtClean="0">
                              <a:solidFill>
                                <a:schemeClr val="tx1"/>
                              </a:solidFill>
                              <a:latin typeface="Cambria Math" panose="02040503050406030204" pitchFamily="18" charset="0"/>
                            </a:rPr>
                            <m:t>11</m:t>
                          </m:r>
                        </m:sub>
                        <m:sup>
                          <m:r>
                            <a:rPr lang="es-ES" sz="1600" b="0" i="1" smtClean="0">
                              <a:solidFill>
                                <a:schemeClr val="tx1"/>
                              </a:solidFill>
                              <a:latin typeface="Cambria Math" panose="02040503050406030204" pitchFamily="18" charset="0"/>
                            </a:rPr>
                            <m:t>(1</m:t>
                          </m:r>
                          <m:r>
                            <a:rPr lang="es-ES" sz="1600" b="0" i="1" smtClean="0">
                              <a:solidFill>
                                <a:schemeClr val="tx1"/>
                              </a:solidFill>
                              <a:latin typeface="Cambria Math" panose="02040503050406030204" pitchFamily="18" charset="0"/>
                              <a:ea typeface="Cambria Math" panose="02040503050406030204" pitchFamily="18" charset="0"/>
                            </a:rPr>
                            <m:t>,1</m:t>
                          </m:r>
                          <m:r>
                            <a:rPr lang="es-ES" sz="1600" b="0" i="1" smtClean="0">
                              <a:solidFill>
                                <a:schemeClr val="tx1"/>
                              </a:solidFill>
                              <a:latin typeface="Cambria Math" panose="02040503050406030204" pitchFamily="18" charset="0"/>
                            </a:rPr>
                            <m:t>)</m:t>
                          </m:r>
                        </m:sup>
                      </m:sSubSup>
                    </m:oMath>
                  </m:oMathPara>
                </a14:m>
                <a:endParaRPr lang="es-ES" sz="1600" dirty="0"/>
              </a:p>
            </p:txBody>
          </p:sp>
        </mc:Choice>
        <mc:Fallback xmlns="">
          <p:sp>
            <p:nvSpPr>
              <p:cNvPr id="129" name="CuadroTexto 128">
                <a:extLst>
                  <a:ext uri="{FF2B5EF4-FFF2-40B4-BE49-F238E27FC236}">
                    <a16:creationId xmlns:a16="http://schemas.microsoft.com/office/drawing/2014/main" id="{70DF621F-6496-49FD-A764-ED0DE8371726}"/>
                  </a:ext>
                </a:extLst>
              </p:cNvPr>
              <p:cNvSpPr txBox="1">
                <a:spLocks noRot="1" noChangeAspect="1" noMove="1" noResize="1" noEditPoints="1" noAdjustHandles="1" noChangeArrowheads="1" noChangeShapeType="1" noTextEdit="1"/>
              </p:cNvSpPr>
              <p:nvPr/>
            </p:nvSpPr>
            <p:spPr>
              <a:xfrm>
                <a:off x="5451733" y="5632557"/>
                <a:ext cx="997517" cy="307520"/>
              </a:xfrm>
              <a:prstGeom prst="rect">
                <a:avLst/>
              </a:prstGeom>
              <a:blipFill>
                <a:blip r:embed="rId29"/>
                <a:stretch>
                  <a:fillRect l="-3659" r="-3049" b="-16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30" name="CuadroTexto 129">
                <a:extLst>
                  <a:ext uri="{FF2B5EF4-FFF2-40B4-BE49-F238E27FC236}">
                    <a16:creationId xmlns:a16="http://schemas.microsoft.com/office/drawing/2014/main" id="{C1AC1F86-A466-449C-9035-C0DBD0EE3F36}"/>
                  </a:ext>
                </a:extLst>
              </p:cNvPr>
              <p:cNvSpPr txBox="1"/>
              <p:nvPr/>
            </p:nvSpPr>
            <p:spPr>
              <a:xfrm>
                <a:off x="5450162" y="6012085"/>
                <a:ext cx="972770" cy="32765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Sup>
                        <m:sSubSupPr>
                          <m:ctrlPr>
                            <a:rPr lang="es-ES" sz="1600" i="1" smtClean="0">
                              <a:solidFill>
                                <a:schemeClr val="tx1"/>
                              </a:solidFill>
                              <a:latin typeface="Cambria Math" panose="02040503050406030204" pitchFamily="18" charset="0"/>
                            </a:rPr>
                          </m:ctrlPr>
                        </m:sSubSupPr>
                        <m:e>
                          <m:sSub>
                            <m:sSubPr>
                              <m:ctrlPr>
                                <a:rPr lang="es-ES" sz="1600" i="1">
                                  <a:solidFill>
                                    <a:schemeClr val="tx1"/>
                                  </a:solidFill>
                                  <a:latin typeface="Cambria Math" panose="02040503050406030204" pitchFamily="18" charset="0"/>
                                </a:rPr>
                              </m:ctrlPr>
                            </m:sSubPr>
                            <m:e>
                              <m:r>
                                <a:rPr lang="es-ES" sz="1600" i="1">
                                  <a:solidFill>
                                    <a:schemeClr val="tx1"/>
                                  </a:solidFill>
                                  <a:latin typeface="Cambria Math" panose="02040503050406030204" pitchFamily="18" charset="0"/>
                                </a:rPr>
                                <m:t>𝑍</m:t>
                              </m:r>
                            </m:e>
                            <m:sub>
                              <m:r>
                                <a:rPr lang="es-ES" sz="1600" b="0" i="1" smtClean="0">
                                  <a:solidFill>
                                    <a:schemeClr val="tx1"/>
                                  </a:solidFill>
                                  <a:latin typeface="Cambria Math" panose="02040503050406030204" pitchFamily="18" charset="0"/>
                                </a:rPr>
                                <m:t>𝑤</m:t>
                              </m:r>
                            </m:sub>
                          </m:sSub>
                          <m:r>
                            <a:rPr lang="es-ES" sz="1600" i="1">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rPr>
                            <m:t>𝑍</m:t>
                          </m:r>
                        </m:e>
                        <m:sub>
                          <m:r>
                            <a:rPr lang="es-ES" sz="1600" b="0" i="1" smtClean="0">
                              <a:solidFill>
                                <a:schemeClr val="tx1"/>
                              </a:solidFill>
                              <a:latin typeface="Cambria Math" panose="02040503050406030204" pitchFamily="18" charset="0"/>
                            </a:rPr>
                            <m:t>𝑤</m:t>
                          </m:r>
                          <m:r>
                            <a:rPr lang="es-ES" sz="1600" b="0" i="1" smtClean="0">
                              <a:solidFill>
                                <a:schemeClr val="tx1"/>
                              </a:solidFill>
                              <a:latin typeface="Cambria Math" panose="02040503050406030204" pitchFamily="18" charset="0"/>
                            </a:rPr>
                            <m:t>,1</m:t>
                          </m:r>
                        </m:sub>
                        <m:sup>
                          <m:r>
                            <a:rPr lang="es-ES" sz="1600" b="0" i="1" smtClean="0">
                              <a:solidFill>
                                <a:schemeClr val="tx1"/>
                              </a:solidFill>
                              <a:latin typeface="Cambria Math" panose="02040503050406030204" pitchFamily="18" charset="0"/>
                            </a:rPr>
                            <m:t>(1)</m:t>
                          </m:r>
                        </m:sup>
                      </m:sSubSup>
                    </m:oMath>
                  </m:oMathPara>
                </a14:m>
                <a:endParaRPr lang="es-ES" sz="1600" dirty="0"/>
              </a:p>
            </p:txBody>
          </p:sp>
        </mc:Choice>
        <mc:Fallback xmlns="">
          <p:sp>
            <p:nvSpPr>
              <p:cNvPr id="130" name="CuadroTexto 129">
                <a:extLst>
                  <a:ext uri="{FF2B5EF4-FFF2-40B4-BE49-F238E27FC236}">
                    <a16:creationId xmlns:a16="http://schemas.microsoft.com/office/drawing/2014/main" id="{C1AC1F86-A466-449C-9035-C0DBD0EE3F36}"/>
                  </a:ext>
                </a:extLst>
              </p:cNvPr>
              <p:cNvSpPr txBox="1">
                <a:spLocks noRot="1" noChangeAspect="1" noMove="1" noResize="1" noEditPoints="1" noAdjustHandles="1" noChangeArrowheads="1" noChangeShapeType="1" noTextEdit="1"/>
              </p:cNvSpPr>
              <p:nvPr/>
            </p:nvSpPr>
            <p:spPr>
              <a:xfrm>
                <a:off x="5450162" y="6012085"/>
                <a:ext cx="972770" cy="327654"/>
              </a:xfrm>
              <a:prstGeom prst="rect">
                <a:avLst/>
              </a:prstGeom>
              <a:blipFill>
                <a:blip r:embed="rId30"/>
                <a:stretch>
                  <a:fillRect l="-1875" b="-7407"/>
                </a:stretch>
              </a:blipFill>
            </p:spPr>
            <p:txBody>
              <a:bodyPr/>
              <a:lstStyle/>
              <a:p>
                <a:r>
                  <a:rPr lang="es-ES">
                    <a:noFill/>
                  </a:rPr>
                  <a:t> </a:t>
                </a:r>
              </a:p>
            </p:txBody>
          </p:sp>
        </mc:Fallback>
      </mc:AlternateContent>
      <p:cxnSp>
        <p:nvCxnSpPr>
          <p:cNvPr id="131" name="Conector recto de flecha 130">
            <a:extLst>
              <a:ext uri="{FF2B5EF4-FFF2-40B4-BE49-F238E27FC236}">
                <a16:creationId xmlns:a16="http://schemas.microsoft.com/office/drawing/2014/main" id="{FA757520-3AB2-4AA1-8C6E-46AF103653AA}"/>
              </a:ext>
            </a:extLst>
          </p:cNvPr>
          <p:cNvCxnSpPr/>
          <p:nvPr/>
        </p:nvCxnSpPr>
        <p:spPr bwMode="auto">
          <a:xfrm>
            <a:off x="3064576" y="5554627"/>
            <a:ext cx="383619"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132" name="CuadroTexto 131">
                <a:extLst>
                  <a:ext uri="{FF2B5EF4-FFF2-40B4-BE49-F238E27FC236}">
                    <a16:creationId xmlns:a16="http://schemas.microsoft.com/office/drawing/2014/main" id="{5CF0B40F-82DF-4D9B-AD05-4A0C29E07810}"/>
                  </a:ext>
                </a:extLst>
              </p:cNvPr>
              <p:cNvSpPr txBox="1"/>
              <p:nvPr/>
            </p:nvSpPr>
            <p:spPr>
              <a:xfrm>
                <a:off x="3320423" y="5266218"/>
                <a:ext cx="1809445" cy="594906"/>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i="1" smtClean="0">
                              <a:solidFill>
                                <a:schemeClr val="tx1"/>
                              </a:solidFill>
                              <a:latin typeface="Cambria Math" panose="02040503050406030204" pitchFamily="18" charset="0"/>
                            </a:rPr>
                          </m:ctrlPr>
                        </m:sSubPr>
                        <m:e>
                          <m:r>
                            <a:rPr lang="es-ES" sz="1600" i="1">
                              <a:solidFill>
                                <a:schemeClr val="tx1"/>
                              </a:solidFill>
                              <a:latin typeface="Cambria Math" panose="02040503050406030204" pitchFamily="18" charset="0"/>
                            </a:rPr>
                            <m:t>𝑉</m:t>
                          </m:r>
                        </m:e>
                        <m:sub>
                          <m:r>
                            <a:rPr lang="es-ES" sz="1600" i="1">
                              <a:solidFill>
                                <a:schemeClr val="tx1"/>
                              </a:solidFill>
                              <a:latin typeface="Cambria Math" panose="02040503050406030204" pitchFamily="18" charset="0"/>
                            </a:rPr>
                            <m:t>𝑐</m:t>
                          </m:r>
                        </m:sub>
                      </m:sSub>
                      <m:r>
                        <a:rPr lang="es-ES" sz="1600" b="0" i="1" smtClean="0">
                          <a:solidFill>
                            <a:schemeClr val="tx1"/>
                          </a:solidFill>
                          <a:latin typeface="Cambria Math" panose="02040503050406030204" pitchFamily="18" charset="0"/>
                        </a:rPr>
                        <m:t>=</m:t>
                      </m:r>
                      <m:f>
                        <m:fPr>
                          <m:ctrlPr>
                            <a:rPr lang="es-ES" sz="1600" b="0" i="1" smtClean="0">
                              <a:solidFill>
                                <a:schemeClr val="tx1"/>
                              </a:solidFill>
                              <a:latin typeface="Cambria Math" panose="02040503050406030204" pitchFamily="18" charset="0"/>
                            </a:rPr>
                          </m:ctrlPr>
                        </m:fPr>
                        <m:num>
                          <m:sSub>
                            <m:sSubPr>
                              <m:ctrlPr>
                                <a:rPr lang="es-ES" sz="1600" i="1">
                                  <a:solidFill>
                                    <a:schemeClr val="tx1"/>
                                  </a:solidFill>
                                  <a:latin typeface="Cambria Math" panose="02040503050406030204" pitchFamily="18" charset="0"/>
                                </a:rPr>
                              </m:ctrlPr>
                            </m:sSubPr>
                            <m:e>
                              <m:r>
                                <a:rPr lang="es-ES" sz="1600" b="0" i="1" smtClean="0">
                                  <a:solidFill>
                                    <a:schemeClr val="tx1"/>
                                  </a:solidFill>
                                  <a:latin typeface="Cambria Math" panose="02040503050406030204" pitchFamily="18" charset="0"/>
                                </a:rPr>
                                <m:t>𝐼</m:t>
                              </m:r>
                            </m:e>
                            <m:sub>
                              <m:r>
                                <a:rPr lang="es-ES" sz="1600" b="0" i="1" smtClean="0">
                                  <a:solidFill>
                                    <a:schemeClr val="tx1"/>
                                  </a:solidFill>
                                  <a:latin typeface="Cambria Math" panose="02040503050406030204" pitchFamily="18" charset="0"/>
                                </a:rPr>
                                <m:t>𝑎</m:t>
                              </m:r>
                            </m:sub>
                          </m:sSub>
                        </m:num>
                        <m:den>
                          <m:sSub>
                            <m:sSubPr>
                              <m:ctrlPr>
                                <a:rPr lang="es-ES" sz="1600" i="1">
                                  <a:solidFill>
                                    <a:schemeClr val="tx1"/>
                                  </a:solidFill>
                                  <a:latin typeface="Cambria Math" panose="02040503050406030204" pitchFamily="18" charset="0"/>
                                </a:rPr>
                              </m:ctrlPr>
                            </m:sSubPr>
                            <m:e>
                              <m:r>
                                <a:rPr lang="es-ES" sz="1600" b="0" i="1" smtClean="0">
                                  <a:solidFill>
                                    <a:schemeClr val="tx1"/>
                                  </a:solidFill>
                                  <a:latin typeface="Cambria Math" panose="02040503050406030204" pitchFamily="18" charset="0"/>
                                </a:rPr>
                                <m:t>𝑌</m:t>
                              </m:r>
                            </m:e>
                            <m:sub>
                              <m:r>
                                <a:rPr lang="es-ES" sz="1600" b="0" i="1" smtClean="0">
                                  <a:solidFill>
                                    <a:schemeClr val="tx1"/>
                                  </a:solidFill>
                                  <a:latin typeface="Cambria Math" panose="02040503050406030204" pitchFamily="18" charset="0"/>
                                </a:rPr>
                                <m:t>𝑤</m:t>
                              </m:r>
                            </m:sub>
                          </m:sSub>
                          <m:r>
                            <a:rPr lang="es-ES" sz="1600" b="0" i="1" smtClean="0">
                              <a:solidFill>
                                <a:schemeClr val="tx1"/>
                              </a:solidFill>
                              <a:latin typeface="Cambria Math" panose="02040503050406030204" pitchFamily="18" charset="0"/>
                            </a:rPr>
                            <m:t>+</m:t>
                          </m:r>
                          <m:sSub>
                            <m:sSubPr>
                              <m:ctrlPr>
                                <a:rPr lang="es-ES" sz="1600" i="1">
                                  <a:solidFill>
                                    <a:schemeClr val="tx1"/>
                                  </a:solidFill>
                                  <a:latin typeface="Cambria Math" panose="02040503050406030204" pitchFamily="18" charset="0"/>
                                </a:rPr>
                              </m:ctrlPr>
                            </m:sSubPr>
                            <m:e>
                              <m:r>
                                <a:rPr lang="es-ES" sz="1600" b="0" i="1" smtClean="0">
                                  <a:solidFill>
                                    <a:schemeClr val="tx1"/>
                                  </a:solidFill>
                                  <a:latin typeface="Cambria Math" panose="02040503050406030204" pitchFamily="18" charset="0"/>
                                </a:rPr>
                                <m:t>𝑌</m:t>
                              </m:r>
                            </m:e>
                            <m:sub>
                              <m:r>
                                <a:rPr lang="es-ES" sz="1600" i="1">
                                  <a:solidFill>
                                    <a:schemeClr val="tx1"/>
                                  </a:solidFill>
                                  <a:latin typeface="Cambria Math" panose="02040503050406030204" pitchFamily="18" charset="0"/>
                                </a:rPr>
                                <m:t>𝑐</m:t>
                              </m:r>
                            </m:sub>
                          </m:sSub>
                        </m:den>
                      </m:f>
                    </m:oMath>
                  </m:oMathPara>
                </a14:m>
                <a:endParaRPr lang="es-ES" sz="1600" dirty="0"/>
              </a:p>
            </p:txBody>
          </p:sp>
        </mc:Choice>
        <mc:Fallback xmlns="">
          <p:sp>
            <p:nvSpPr>
              <p:cNvPr id="132" name="CuadroTexto 131">
                <a:extLst>
                  <a:ext uri="{FF2B5EF4-FFF2-40B4-BE49-F238E27FC236}">
                    <a16:creationId xmlns:a16="http://schemas.microsoft.com/office/drawing/2014/main" id="{5CF0B40F-82DF-4D9B-AD05-4A0C29E07810}"/>
                  </a:ext>
                </a:extLst>
              </p:cNvPr>
              <p:cNvSpPr txBox="1">
                <a:spLocks noRot="1" noChangeAspect="1" noMove="1" noResize="1" noEditPoints="1" noAdjustHandles="1" noChangeArrowheads="1" noChangeShapeType="1" noTextEdit="1"/>
              </p:cNvSpPr>
              <p:nvPr/>
            </p:nvSpPr>
            <p:spPr>
              <a:xfrm>
                <a:off x="3320423" y="5266218"/>
                <a:ext cx="1809445" cy="594906"/>
              </a:xfrm>
              <a:prstGeom prst="rect">
                <a:avLst/>
              </a:prstGeom>
              <a:blipFill>
                <a:blip r:embed="rId31"/>
                <a:stretch>
                  <a:fillRect/>
                </a:stretch>
              </a:blipFill>
              <a:ln>
                <a:noFill/>
              </a:ln>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33" name="CuadroTexto 132">
                <a:extLst>
                  <a:ext uri="{FF2B5EF4-FFF2-40B4-BE49-F238E27FC236}">
                    <a16:creationId xmlns:a16="http://schemas.microsoft.com/office/drawing/2014/main" id="{F251AFBA-6F64-4462-B3BF-91657DCAE0E1}"/>
                  </a:ext>
                </a:extLst>
              </p:cNvPr>
              <p:cNvSpPr txBox="1"/>
              <p:nvPr/>
            </p:nvSpPr>
            <p:spPr>
              <a:xfrm>
                <a:off x="3676583" y="6645829"/>
                <a:ext cx="3120060" cy="474938"/>
              </a:xfrm>
              <a:prstGeom prst="rect">
                <a:avLst/>
              </a:prstGeom>
              <a:noFill/>
              <a:ln>
                <a:noFill/>
              </a:ln>
            </p:spPr>
            <p:txBody>
              <a:bodyPr wrap="square">
                <a:spAutoFit/>
              </a:bodyPr>
              <a:lstStyle/>
              <a:p>
                <a14:m>
                  <m:oMath xmlns:m="http://schemas.openxmlformats.org/officeDocument/2006/math">
                    <m:sSub>
                      <m:sSubPr>
                        <m:ctrlPr>
                          <a:rPr lang="es-ES" sz="1600" i="1" smtClean="0">
                            <a:solidFill>
                              <a:schemeClr val="tx1"/>
                            </a:solidFill>
                            <a:latin typeface="Cambria Math" panose="02040503050406030204" pitchFamily="18" charset="0"/>
                          </a:rPr>
                        </m:ctrlPr>
                      </m:sSubPr>
                      <m:e>
                        <m:r>
                          <a:rPr lang="es-ES" sz="1600" b="0" i="1" smtClean="0">
                            <a:solidFill>
                              <a:schemeClr val="tx1"/>
                            </a:solidFill>
                            <a:latin typeface="Cambria Math" panose="02040503050406030204" pitchFamily="18" charset="0"/>
                          </a:rPr>
                          <m:t>𝑃</m:t>
                        </m:r>
                      </m:e>
                      <m:sub>
                        <m:r>
                          <a:rPr lang="es-ES" sz="1600" b="0" i="1" smtClean="0">
                            <a:solidFill>
                              <a:schemeClr val="tx1"/>
                            </a:solidFill>
                            <a:latin typeface="Cambria Math" panose="02040503050406030204" pitchFamily="18" charset="0"/>
                          </a:rPr>
                          <m:t>𝑤</m:t>
                        </m:r>
                      </m:sub>
                    </m:sSub>
                    <m:r>
                      <a:rPr lang="es-ES" sz="1600" b="0" i="1" smtClean="0">
                        <a:solidFill>
                          <a:schemeClr val="tx1"/>
                        </a:solidFill>
                        <a:latin typeface="Cambria Math" panose="02040503050406030204" pitchFamily="18" charset="0"/>
                      </a:rPr>
                      <m:t>=</m:t>
                    </m:r>
                    <m:f>
                      <m:fPr>
                        <m:ctrlPr>
                          <a:rPr lang="es-ES" sz="1600" b="0" i="1" smtClean="0">
                            <a:solidFill>
                              <a:schemeClr val="tx1"/>
                            </a:solidFill>
                            <a:latin typeface="Cambria Math" panose="02040503050406030204" pitchFamily="18" charset="0"/>
                          </a:rPr>
                        </m:ctrlPr>
                      </m:fPr>
                      <m:num>
                        <m:r>
                          <a:rPr lang="es-ES" sz="1600" i="1" smtClean="0">
                            <a:solidFill>
                              <a:schemeClr val="tx1"/>
                            </a:solidFill>
                            <a:latin typeface="Cambria Math" panose="02040503050406030204" pitchFamily="18" charset="0"/>
                          </a:rPr>
                          <m:t>1</m:t>
                        </m:r>
                      </m:num>
                      <m:den>
                        <m:r>
                          <a:rPr lang="es-ES" sz="1600" i="1" smtClean="0">
                            <a:solidFill>
                              <a:schemeClr val="tx1"/>
                            </a:solidFill>
                            <a:latin typeface="Cambria Math" panose="02040503050406030204" pitchFamily="18" charset="0"/>
                          </a:rPr>
                          <m:t>2</m:t>
                        </m:r>
                      </m:den>
                    </m:f>
                    <m:r>
                      <a:rPr lang="es-ES" sz="1600" b="0" i="1" smtClean="0">
                        <a:solidFill>
                          <a:schemeClr val="tx1"/>
                        </a:solidFill>
                        <a:latin typeface="Cambria Math" panose="02040503050406030204" pitchFamily="18" charset="0"/>
                      </a:rPr>
                      <m:t>𝑅𝑒</m:t>
                    </m:r>
                    <m:d>
                      <m:dPr>
                        <m:ctrlPr>
                          <a:rPr lang="es-ES" sz="1600" b="0" i="1" smtClean="0">
                            <a:solidFill>
                              <a:schemeClr val="tx1"/>
                            </a:solidFill>
                            <a:latin typeface="Cambria Math" panose="02040503050406030204" pitchFamily="18" charset="0"/>
                          </a:rPr>
                        </m:ctrlPr>
                      </m:dPr>
                      <m:e>
                        <m:sSub>
                          <m:sSubPr>
                            <m:ctrlPr>
                              <a:rPr lang="es-ES" sz="1600" b="0" i="1" smtClean="0">
                                <a:solidFill>
                                  <a:schemeClr val="tx1"/>
                                </a:solidFill>
                                <a:latin typeface="Cambria Math" panose="02040503050406030204" pitchFamily="18" charset="0"/>
                              </a:rPr>
                            </m:ctrlPr>
                          </m:sSubPr>
                          <m:e>
                            <m:r>
                              <a:rPr lang="es-ES" sz="1600" b="0" i="1" smtClean="0">
                                <a:solidFill>
                                  <a:schemeClr val="tx1"/>
                                </a:solidFill>
                                <a:latin typeface="Cambria Math" panose="02040503050406030204" pitchFamily="18" charset="0"/>
                              </a:rPr>
                              <m:t>𝑉</m:t>
                            </m:r>
                          </m:e>
                          <m:sub>
                            <m:r>
                              <a:rPr lang="es-ES" sz="1600" b="0" i="1" smtClean="0">
                                <a:solidFill>
                                  <a:schemeClr val="tx1"/>
                                </a:solidFill>
                                <a:latin typeface="Cambria Math" panose="02040503050406030204" pitchFamily="18" charset="0"/>
                              </a:rPr>
                              <m:t>𝑐</m:t>
                            </m:r>
                          </m:sub>
                        </m:sSub>
                        <m:sSubSup>
                          <m:sSubSupPr>
                            <m:ctrlPr>
                              <a:rPr lang="es-ES" sz="1600" b="0" i="1" smtClean="0">
                                <a:solidFill>
                                  <a:schemeClr val="tx1"/>
                                </a:solidFill>
                                <a:latin typeface="Cambria Math" panose="02040503050406030204" pitchFamily="18" charset="0"/>
                              </a:rPr>
                            </m:ctrlPr>
                          </m:sSubSupPr>
                          <m:e>
                            <m:r>
                              <a:rPr lang="es-ES" sz="1600" b="0" i="1" smtClean="0">
                                <a:solidFill>
                                  <a:schemeClr val="tx1"/>
                                </a:solidFill>
                                <a:latin typeface="Cambria Math" panose="02040503050406030204" pitchFamily="18" charset="0"/>
                              </a:rPr>
                              <m:t>𝐼</m:t>
                            </m:r>
                          </m:e>
                          <m:sub>
                            <m:r>
                              <a:rPr lang="es-ES" sz="1600" b="0" i="1" smtClean="0">
                                <a:solidFill>
                                  <a:schemeClr val="tx1"/>
                                </a:solidFill>
                                <a:latin typeface="Cambria Math" panose="02040503050406030204" pitchFamily="18" charset="0"/>
                              </a:rPr>
                              <m:t>𝑤</m:t>
                            </m:r>
                          </m:sub>
                          <m:sup>
                            <m:r>
                              <a:rPr lang="es-ES" sz="1600" b="0" i="1" smtClean="0">
                                <a:solidFill>
                                  <a:schemeClr val="tx1"/>
                                </a:solidFill>
                                <a:latin typeface="Cambria Math" panose="02040503050406030204" pitchFamily="18" charset="0"/>
                              </a:rPr>
                              <m:t>∗</m:t>
                            </m:r>
                          </m:sup>
                        </m:sSubSup>
                      </m:e>
                    </m:d>
                    <m:r>
                      <a:rPr lang="es-ES" sz="1600" b="0" i="1" smtClean="0">
                        <a:solidFill>
                          <a:schemeClr val="tx1"/>
                        </a:solidFill>
                        <a:latin typeface="Cambria Math" panose="02040503050406030204" pitchFamily="18" charset="0"/>
                      </a:rPr>
                      <m:t>=</m:t>
                    </m:r>
                    <m:f>
                      <m:fPr>
                        <m:ctrlPr>
                          <a:rPr lang="es-ES" sz="1600" b="0" i="1" smtClean="0">
                            <a:solidFill>
                              <a:schemeClr val="tx1"/>
                            </a:solidFill>
                            <a:latin typeface="Cambria Math" panose="02040503050406030204" pitchFamily="18" charset="0"/>
                          </a:rPr>
                        </m:ctrlPr>
                      </m:fPr>
                      <m:num>
                        <m:sSup>
                          <m:sSupPr>
                            <m:ctrlPr>
                              <a:rPr lang="es-ES" sz="1600" b="0" i="1" smtClean="0">
                                <a:solidFill>
                                  <a:schemeClr val="tx1"/>
                                </a:solidFill>
                                <a:latin typeface="Cambria Math" panose="02040503050406030204" pitchFamily="18" charset="0"/>
                              </a:rPr>
                            </m:ctrlPr>
                          </m:sSupPr>
                          <m:e>
                            <m:d>
                              <m:dPr>
                                <m:begChr m:val="|"/>
                                <m:endChr m:val="|"/>
                                <m:ctrlPr>
                                  <a:rPr lang="es-ES" sz="1600" b="0" i="1" smtClean="0">
                                    <a:solidFill>
                                      <a:schemeClr val="tx1"/>
                                    </a:solidFill>
                                    <a:latin typeface="Cambria Math" panose="02040503050406030204" pitchFamily="18" charset="0"/>
                                  </a:rPr>
                                </m:ctrlPr>
                              </m:dPr>
                              <m:e>
                                <m:sSub>
                                  <m:sSubPr>
                                    <m:ctrlPr>
                                      <a:rPr lang="es-ES" sz="1600" b="0" i="1" smtClean="0">
                                        <a:solidFill>
                                          <a:schemeClr val="tx1"/>
                                        </a:solidFill>
                                        <a:latin typeface="Cambria Math" panose="02040503050406030204" pitchFamily="18" charset="0"/>
                                      </a:rPr>
                                    </m:ctrlPr>
                                  </m:sSubPr>
                                  <m:e>
                                    <m:r>
                                      <a:rPr lang="es-ES" sz="1600" b="0" i="1" smtClean="0">
                                        <a:solidFill>
                                          <a:schemeClr val="tx1"/>
                                        </a:solidFill>
                                        <a:latin typeface="Cambria Math" panose="02040503050406030204" pitchFamily="18" charset="0"/>
                                      </a:rPr>
                                      <m:t>𝑉</m:t>
                                    </m:r>
                                  </m:e>
                                  <m:sub>
                                    <m:r>
                                      <a:rPr lang="es-ES" sz="1600" b="0" i="1" smtClean="0">
                                        <a:solidFill>
                                          <a:schemeClr val="tx1"/>
                                        </a:solidFill>
                                        <a:latin typeface="Cambria Math" panose="02040503050406030204" pitchFamily="18" charset="0"/>
                                      </a:rPr>
                                      <m:t>𝑐</m:t>
                                    </m:r>
                                  </m:sub>
                                </m:sSub>
                              </m:e>
                            </m:d>
                          </m:e>
                          <m:sup>
                            <m:r>
                              <a:rPr lang="es-ES" sz="1600" b="0" i="1" smtClean="0">
                                <a:solidFill>
                                  <a:schemeClr val="tx1"/>
                                </a:solidFill>
                                <a:latin typeface="Cambria Math" panose="02040503050406030204" pitchFamily="18" charset="0"/>
                              </a:rPr>
                              <m:t>2</m:t>
                            </m:r>
                          </m:sup>
                        </m:sSup>
                      </m:num>
                      <m:den>
                        <m:r>
                          <a:rPr lang="es-ES" sz="1600" b="0" i="1" smtClean="0">
                            <a:solidFill>
                              <a:schemeClr val="tx1"/>
                            </a:solidFill>
                            <a:latin typeface="Cambria Math" panose="02040503050406030204" pitchFamily="18" charset="0"/>
                          </a:rPr>
                          <m:t>2</m:t>
                        </m:r>
                      </m:den>
                    </m:f>
                  </m:oMath>
                </a14:m>
                <a:r>
                  <a:rPr lang="es-ES" sz="1600" dirty="0">
                    <a:solidFill>
                      <a:schemeClr val="tx1"/>
                    </a:solidFill>
                  </a:rPr>
                  <a:t> </a:t>
                </a:r>
                <a14:m>
                  <m:oMath xmlns:m="http://schemas.openxmlformats.org/officeDocument/2006/math">
                    <m:r>
                      <a:rPr lang="es-ES" sz="1600" i="1">
                        <a:solidFill>
                          <a:schemeClr val="tx1"/>
                        </a:solidFill>
                        <a:latin typeface="Cambria Math" panose="02040503050406030204" pitchFamily="18" charset="0"/>
                      </a:rPr>
                      <m:t>𝑅𝑒</m:t>
                    </m:r>
                    <m:d>
                      <m:dPr>
                        <m:ctrlPr>
                          <a:rPr lang="es-ES" sz="1600" i="1">
                            <a:solidFill>
                              <a:schemeClr val="tx1"/>
                            </a:solidFill>
                            <a:latin typeface="Cambria Math" panose="02040503050406030204" pitchFamily="18" charset="0"/>
                          </a:rPr>
                        </m:ctrlPr>
                      </m:dPr>
                      <m:e>
                        <m:sSubSup>
                          <m:sSubSupPr>
                            <m:ctrlPr>
                              <a:rPr lang="es-ES" sz="1600" i="1">
                                <a:solidFill>
                                  <a:schemeClr val="tx1"/>
                                </a:solidFill>
                                <a:latin typeface="Cambria Math" panose="02040503050406030204" pitchFamily="18" charset="0"/>
                              </a:rPr>
                            </m:ctrlPr>
                          </m:sSubSupPr>
                          <m:e>
                            <m:r>
                              <a:rPr lang="es-ES" sz="1600" b="0" i="1" smtClean="0">
                                <a:solidFill>
                                  <a:schemeClr val="tx1"/>
                                </a:solidFill>
                                <a:latin typeface="Cambria Math" panose="02040503050406030204" pitchFamily="18" charset="0"/>
                              </a:rPr>
                              <m:t>𝑌</m:t>
                            </m:r>
                          </m:e>
                          <m:sub>
                            <m:r>
                              <a:rPr lang="es-ES" sz="1600" i="1">
                                <a:solidFill>
                                  <a:schemeClr val="tx1"/>
                                </a:solidFill>
                                <a:latin typeface="Cambria Math" panose="02040503050406030204" pitchFamily="18" charset="0"/>
                              </a:rPr>
                              <m:t>𝑤</m:t>
                            </m:r>
                          </m:sub>
                          <m:sup>
                            <m:r>
                              <a:rPr lang="es-ES" sz="1600" i="1">
                                <a:solidFill>
                                  <a:schemeClr val="tx1"/>
                                </a:solidFill>
                                <a:latin typeface="Cambria Math" panose="02040503050406030204" pitchFamily="18" charset="0"/>
                              </a:rPr>
                              <m:t>∗</m:t>
                            </m:r>
                          </m:sup>
                        </m:sSubSup>
                      </m:e>
                    </m:d>
                  </m:oMath>
                </a14:m>
                <a:endParaRPr lang="es-ES" sz="1600" dirty="0"/>
              </a:p>
            </p:txBody>
          </p:sp>
        </mc:Choice>
        <mc:Fallback xmlns="">
          <p:sp>
            <p:nvSpPr>
              <p:cNvPr id="133" name="CuadroTexto 132">
                <a:extLst>
                  <a:ext uri="{FF2B5EF4-FFF2-40B4-BE49-F238E27FC236}">
                    <a16:creationId xmlns:a16="http://schemas.microsoft.com/office/drawing/2014/main" id="{F251AFBA-6F64-4462-B3BF-91657DCAE0E1}"/>
                  </a:ext>
                </a:extLst>
              </p:cNvPr>
              <p:cNvSpPr txBox="1">
                <a:spLocks noRot="1" noChangeAspect="1" noMove="1" noResize="1" noEditPoints="1" noAdjustHandles="1" noChangeArrowheads="1" noChangeShapeType="1" noTextEdit="1"/>
              </p:cNvSpPr>
              <p:nvPr/>
            </p:nvSpPr>
            <p:spPr>
              <a:xfrm>
                <a:off x="3676583" y="6645829"/>
                <a:ext cx="3120060" cy="474938"/>
              </a:xfrm>
              <a:prstGeom prst="rect">
                <a:avLst/>
              </a:prstGeom>
              <a:blipFill>
                <a:blip r:embed="rId32"/>
                <a:stretch>
                  <a:fillRect/>
                </a:stretch>
              </a:blipFill>
              <a:ln>
                <a:noFill/>
              </a:ln>
            </p:spPr>
            <p:txBody>
              <a:bodyPr/>
              <a:lstStyle/>
              <a:p>
                <a:r>
                  <a:rPr lang="es-ES">
                    <a:noFill/>
                  </a:rPr>
                  <a:t> </a:t>
                </a:r>
              </a:p>
            </p:txBody>
          </p:sp>
        </mc:Fallback>
      </mc:AlternateContent>
      <p:sp>
        <p:nvSpPr>
          <p:cNvPr id="134" name="CuadroTexto 133">
            <a:extLst>
              <a:ext uri="{FF2B5EF4-FFF2-40B4-BE49-F238E27FC236}">
                <a16:creationId xmlns:a16="http://schemas.microsoft.com/office/drawing/2014/main" id="{E2F0107D-0967-4448-9F13-A71E434881F9}"/>
              </a:ext>
            </a:extLst>
          </p:cNvPr>
          <p:cNvSpPr txBox="1"/>
          <p:nvPr/>
        </p:nvSpPr>
        <p:spPr>
          <a:xfrm>
            <a:off x="334939" y="6749348"/>
            <a:ext cx="2868818" cy="276999"/>
          </a:xfrm>
          <a:prstGeom prst="rect">
            <a:avLst/>
          </a:prstGeom>
          <a:noFill/>
        </p:spPr>
        <p:txBody>
          <a:bodyPr wrap="square" rtlCol="0">
            <a:spAutoFit/>
          </a:bodyPr>
          <a:lstStyle/>
          <a:p>
            <a:pPr algn="just"/>
            <a:r>
              <a:rPr kumimoji="0" lang="es-ES" altLang="es-ES" sz="1200" b="0" i="0" u="none" strike="noStrike" cap="none" normalizeH="0" baseline="0" dirty="0">
                <a:ln>
                  <a:noFill/>
                </a:ln>
                <a:solidFill>
                  <a:schemeClr val="tx1"/>
                </a:solidFill>
                <a:effectLst/>
                <a:latin typeface="Arial" panose="020B0604020202020204" pitchFamily="34" charset="0"/>
              </a:rPr>
              <a:t>Potencia de salida por el puerto coaxial</a:t>
            </a:r>
          </a:p>
        </p:txBody>
      </p:sp>
      <p:cxnSp>
        <p:nvCxnSpPr>
          <p:cNvPr id="138" name="Conector recto de flecha 137">
            <a:extLst>
              <a:ext uri="{FF2B5EF4-FFF2-40B4-BE49-F238E27FC236}">
                <a16:creationId xmlns:a16="http://schemas.microsoft.com/office/drawing/2014/main" id="{73C81EB7-8B07-4DFD-97C6-3DF0E1CE3C66}"/>
              </a:ext>
            </a:extLst>
          </p:cNvPr>
          <p:cNvCxnSpPr/>
          <p:nvPr/>
        </p:nvCxnSpPr>
        <p:spPr bwMode="auto">
          <a:xfrm>
            <a:off x="3201958" y="6883298"/>
            <a:ext cx="383619"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1309022703"/>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a:xfrm>
            <a:off x="9836003" y="7301991"/>
            <a:ext cx="214312" cy="230188"/>
          </a:xfrm>
        </p:spPr>
        <p:txBody>
          <a:bodyPr/>
          <a:lstStyle/>
          <a:p>
            <a:fld id="{9FF39CA2-04EB-4CA6-BF9F-780F92DB7FFC}" type="slidenum">
              <a:rPr lang="it-IT" altLang="it-IT" smtClean="0"/>
              <a:pPr/>
              <a:t>11</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583928" y="38483"/>
            <a:ext cx="7920880" cy="500994"/>
          </a:xfrm>
        </p:spPr>
        <p:txBody>
          <a:bodyPr/>
          <a:lstStyle/>
          <a:p>
            <a:r>
              <a:rPr lang="es-ES" dirty="0">
                <a:solidFill>
                  <a:schemeClr val="tx1"/>
                </a:solidFill>
              </a:rPr>
              <a:t>Aplicación de BIR-ME para un </a:t>
            </a:r>
            <a:r>
              <a:rPr lang="es-ES" dirty="0" err="1">
                <a:solidFill>
                  <a:schemeClr val="tx1"/>
                </a:solidFill>
              </a:rPr>
              <a:t>haloscopio</a:t>
            </a:r>
            <a:r>
              <a:rPr lang="es-ES" dirty="0">
                <a:solidFill>
                  <a:schemeClr val="tx1"/>
                </a:solidFill>
              </a:rPr>
              <a:t> </a:t>
            </a:r>
          </a:p>
        </p:txBody>
      </p:sp>
      <p:sp>
        <p:nvSpPr>
          <p:cNvPr id="5" name="2 Marcador de contenido">
            <a:extLst>
              <a:ext uri="{FF2B5EF4-FFF2-40B4-BE49-F238E27FC236}">
                <a16:creationId xmlns:a16="http://schemas.microsoft.com/office/drawing/2014/main" id="{A27B1477-85EB-49B0-B896-0BB1A7564A8F}"/>
              </a:ext>
            </a:extLst>
          </p:cNvPr>
          <p:cNvSpPr txBox="1">
            <a:spLocks/>
          </p:cNvSpPr>
          <p:nvPr/>
        </p:nvSpPr>
        <p:spPr>
          <a:xfrm>
            <a:off x="189212" y="716149"/>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altLang="es-ES" sz="1600" kern="0" dirty="0"/>
              <a:t>Tras aplicar BIR-ME se obtienen los siguiente resultados en términos de la potencia de salida por el puerto acoplado a la guía coaxial. Se incluyen además los resultados de la Fig. 8 de [1] (artículo Pablo), de la </a:t>
            </a:r>
            <a:r>
              <a:rPr lang="es-ES" altLang="es-ES" sz="1600" kern="0" dirty="0" err="1"/>
              <a:t>Ref</a:t>
            </a:r>
            <a:r>
              <a:rPr lang="es-ES" altLang="es-ES" sz="1600" kern="0" dirty="0"/>
              <a:t> [16] de [1]</a:t>
            </a:r>
            <a:endParaRPr lang="es-ES_tradnl" altLang="es-ES" sz="2000" kern="0" dirty="0"/>
          </a:p>
        </p:txBody>
      </p:sp>
      <p:pic>
        <p:nvPicPr>
          <p:cNvPr id="6" name="Imagen 5">
            <a:extLst>
              <a:ext uri="{FF2B5EF4-FFF2-40B4-BE49-F238E27FC236}">
                <a16:creationId xmlns:a16="http://schemas.microsoft.com/office/drawing/2014/main" id="{032BBAE4-2588-454A-81D1-387EAD88DD47}"/>
              </a:ext>
            </a:extLst>
          </p:cNvPr>
          <p:cNvPicPr>
            <a:picLocks noChangeAspect="1"/>
          </p:cNvPicPr>
          <p:nvPr/>
        </p:nvPicPr>
        <p:blipFill>
          <a:blip r:embed="rId2"/>
          <a:stretch>
            <a:fillRect/>
          </a:stretch>
        </p:blipFill>
        <p:spPr>
          <a:xfrm>
            <a:off x="109259" y="1822183"/>
            <a:ext cx="6789661" cy="4951723"/>
          </a:xfrm>
          <a:prstGeom prst="rect">
            <a:avLst/>
          </a:prstGeom>
        </p:spPr>
      </p:pic>
      <p:sp>
        <p:nvSpPr>
          <p:cNvPr id="66" name="CuadroTexto 65">
            <a:extLst>
              <a:ext uri="{FF2B5EF4-FFF2-40B4-BE49-F238E27FC236}">
                <a16:creationId xmlns:a16="http://schemas.microsoft.com/office/drawing/2014/main" id="{B946D26B-42B5-4C5B-9ACD-2836BF7FFCD0}"/>
              </a:ext>
            </a:extLst>
          </p:cNvPr>
          <p:cNvSpPr txBox="1"/>
          <p:nvPr/>
        </p:nvSpPr>
        <p:spPr>
          <a:xfrm>
            <a:off x="185516" y="6862242"/>
            <a:ext cx="6789661" cy="461665"/>
          </a:xfrm>
          <a:prstGeom prst="rect">
            <a:avLst/>
          </a:prstGeom>
          <a:noFill/>
        </p:spPr>
        <p:txBody>
          <a:bodyPr wrap="square" rtlCol="0">
            <a:spAutoFit/>
          </a:bodyPr>
          <a:lstStyle/>
          <a:p>
            <a:pPr algn="just"/>
            <a:r>
              <a:rPr lang="es-ES" altLang="es-ES" sz="1200" dirty="0">
                <a:solidFill>
                  <a:schemeClr val="tx1"/>
                </a:solidFill>
              </a:rPr>
              <a:t>Potencia extraída de la cavidad excitada por los </a:t>
            </a:r>
            <a:r>
              <a:rPr lang="es-ES" altLang="es-ES" sz="1200" dirty="0" err="1">
                <a:solidFill>
                  <a:schemeClr val="tx1"/>
                </a:solidFill>
              </a:rPr>
              <a:t>axiones</a:t>
            </a:r>
            <a:r>
              <a:rPr lang="es-ES" altLang="es-ES" sz="1200" dirty="0">
                <a:solidFill>
                  <a:schemeClr val="tx1"/>
                </a:solidFill>
              </a:rPr>
              <a:t> a través del puerto coaxial en función de la frecuencia</a:t>
            </a:r>
            <a:endParaRPr kumimoji="0" lang="es-ES" altLang="es-ES" sz="1200" b="0" i="0" u="none" strike="noStrike" cap="none" normalizeH="0" baseline="0" dirty="0">
              <a:ln>
                <a:noFill/>
              </a:ln>
              <a:solidFill>
                <a:schemeClr val="tx1"/>
              </a:solidFill>
              <a:effectLst/>
              <a:latin typeface="Arial" panose="020B0604020202020204" pitchFamily="34" charset="0"/>
            </a:endParaRPr>
          </a:p>
        </p:txBody>
      </p:sp>
      <p:sp>
        <p:nvSpPr>
          <p:cNvPr id="68" name="CuadroTexto 67">
            <a:extLst>
              <a:ext uri="{FF2B5EF4-FFF2-40B4-BE49-F238E27FC236}">
                <a16:creationId xmlns:a16="http://schemas.microsoft.com/office/drawing/2014/main" id="{C61DFF2E-F13C-48C4-A740-B09DF7AC6871}"/>
              </a:ext>
            </a:extLst>
          </p:cNvPr>
          <p:cNvSpPr txBox="1"/>
          <p:nvPr/>
        </p:nvSpPr>
        <p:spPr>
          <a:xfrm>
            <a:off x="6919382" y="1563957"/>
            <a:ext cx="2972031" cy="5478423"/>
          </a:xfrm>
          <a:prstGeom prst="rect">
            <a:avLst/>
          </a:prstGeom>
          <a:noFill/>
        </p:spPr>
        <p:txBody>
          <a:bodyPr wrap="square">
            <a:spAutoFit/>
          </a:bodyPr>
          <a:lstStyle/>
          <a:p>
            <a:pPr marL="285750" indent="-285750" algn="just">
              <a:buFont typeface="Wingdings" panose="05000000000000000000" pitchFamily="2" charset="2"/>
              <a:buChar char="Ø"/>
            </a:pPr>
            <a:r>
              <a:rPr lang="es-ES" sz="1400" dirty="0">
                <a:solidFill>
                  <a:schemeClr val="tx1"/>
                </a:solidFill>
              </a:rPr>
              <a:t>En los resultados de BIR-ME, ha sido necesario añadir un offset a la frecuencia para hacer coincidir la resonancia con el resto de resultados</a:t>
            </a:r>
          </a:p>
          <a:p>
            <a:pPr marL="285750" indent="-285750" algn="just">
              <a:buFont typeface="Wingdings" panose="05000000000000000000" pitchFamily="2" charset="2"/>
              <a:buChar char="Ø"/>
            </a:pPr>
            <a:endParaRPr lang="es-ES" sz="1400" dirty="0">
              <a:solidFill>
                <a:schemeClr val="tx1"/>
              </a:solidFill>
            </a:endParaRPr>
          </a:p>
          <a:p>
            <a:pPr marL="285750" indent="-285750" algn="just">
              <a:buFont typeface="Wingdings" panose="05000000000000000000" pitchFamily="2" charset="2"/>
              <a:buChar char="Ø"/>
            </a:pPr>
            <a:r>
              <a:rPr lang="es-ES" sz="1400" dirty="0">
                <a:solidFill>
                  <a:schemeClr val="tx1"/>
                </a:solidFill>
              </a:rPr>
              <a:t>Esta pequeña diferencia entre ambos resultados es debido a que la frecuencia resonante proporcionada por CST MS no coincide con las de los otros datos. </a:t>
            </a:r>
            <a:r>
              <a:rPr lang="es-ES" sz="1400">
                <a:solidFill>
                  <a:schemeClr val="tx1"/>
                </a:solidFill>
              </a:rPr>
              <a:t>La causa </a:t>
            </a:r>
            <a:r>
              <a:rPr lang="es-ES" sz="1400" dirty="0">
                <a:solidFill>
                  <a:schemeClr val="tx1"/>
                </a:solidFill>
              </a:rPr>
              <a:t>de esto es la falta de precisión en los cálculos de CST MS con los recursos computaciones disponibles (no es un problema de BIR-ME)</a:t>
            </a:r>
          </a:p>
          <a:p>
            <a:pPr marL="285750" indent="-285750" algn="just">
              <a:buFont typeface="Wingdings" panose="05000000000000000000" pitchFamily="2" charset="2"/>
              <a:buChar char="Ø"/>
            </a:pPr>
            <a:endParaRPr lang="es-ES" sz="1400" dirty="0">
              <a:solidFill>
                <a:schemeClr val="tx1"/>
              </a:solidFill>
            </a:endParaRPr>
          </a:p>
          <a:p>
            <a:pPr marL="285750" indent="-285750" algn="just">
              <a:buFont typeface="Wingdings" panose="05000000000000000000" pitchFamily="2" charset="2"/>
              <a:buChar char="Ø"/>
            </a:pPr>
            <a:r>
              <a:rPr lang="es-ES" sz="1400" dirty="0">
                <a:solidFill>
                  <a:schemeClr val="tx1"/>
                </a:solidFill>
              </a:rPr>
              <a:t>Teniendo en cuenta esta salvedad, que solo afecta a la posición de la resonancia, se constata el excelente acuerdo, tanto con los resultados de la </a:t>
            </a:r>
            <a:r>
              <a:rPr lang="es-ES" sz="1400" dirty="0" err="1">
                <a:solidFill>
                  <a:schemeClr val="tx1"/>
                </a:solidFill>
              </a:rPr>
              <a:t>Ref</a:t>
            </a:r>
            <a:r>
              <a:rPr lang="es-ES" sz="1400" dirty="0">
                <a:solidFill>
                  <a:schemeClr val="tx1"/>
                </a:solidFill>
              </a:rPr>
              <a:t> [16] como con los del art. de Pablo</a:t>
            </a:r>
          </a:p>
        </p:txBody>
      </p:sp>
    </p:spTree>
    <p:extLst>
      <p:ext uri="{BB962C8B-B14F-4D97-AF65-F5344CB8AC3E}">
        <p14:creationId xmlns:p14="http://schemas.microsoft.com/office/powerpoint/2010/main" val="837049080"/>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p:cNvSpPr>
          <p:nvPr>
            <p:ph type="title"/>
          </p:nvPr>
        </p:nvSpPr>
        <p:spPr>
          <a:xfrm>
            <a:off x="647824" y="683493"/>
            <a:ext cx="9071610" cy="1259946"/>
          </a:xfrm>
        </p:spPr>
        <p:txBody>
          <a:bodyPr/>
          <a:lstStyle/>
          <a:p>
            <a:r>
              <a:rPr lang="es-ES" altLang="es-ES" dirty="0">
                <a:latin typeface="Gill Sans MT" panose="020B0502020104020203" pitchFamily="34" charset="0"/>
              </a:rPr>
              <a:t>Índice</a:t>
            </a:r>
          </a:p>
        </p:txBody>
      </p:sp>
      <p:sp>
        <p:nvSpPr>
          <p:cNvPr id="5123" name="Rectangle 3"/>
          <p:cNvSpPr>
            <a:spLocks noGrp="1"/>
          </p:cNvSpPr>
          <p:nvPr>
            <p:ph type="body" idx="1"/>
          </p:nvPr>
        </p:nvSpPr>
        <p:spPr>
          <a:xfrm>
            <a:off x="504507" y="1763613"/>
            <a:ext cx="9071610" cy="4752528"/>
          </a:xfrm>
        </p:spPr>
        <p:txBody>
          <a:bodyPr/>
          <a:lstStyle/>
          <a:p>
            <a:pPr marL="587967" indent="-587967">
              <a:lnSpc>
                <a:spcPct val="90000"/>
              </a:lnSpc>
              <a:buFont typeface="Wingdings" panose="05000000000000000000" pitchFamily="2" charset="2"/>
              <a:buChar char="Ø"/>
              <a:defRPr/>
            </a:pPr>
            <a:r>
              <a:rPr lang="es-ES" altLang="es-ES" sz="2000" dirty="0">
                <a:solidFill>
                  <a:schemeClr val="bg1">
                    <a:lumMod val="65000"/>
                  </a:schemeClr>
                </a:solidFill>
                <a:latin typeface="+mj-lt"/>
              </a:rPr>
              <a:t>Objetivos</a:t>
            </a:r>
          </a:p>
          <a:p>
            <a:pPr marL="342900" indent="-342900">
              <a:lnSpc>
                <a:spcPct val="90000"/>
              </a:lnSpc>
              <a:buFont typeface="Wingdings" panose="05000000000000000000" pitchFamily="2" charset="2"/>
              <a:buChar char="Ø"/>
              <a:defRPr/>
            </a:pPr>
            <a:endParaRPr lang="es-ES" altLang="es-ES" sz="2000" dirty="0">
              <a:latin typeface="+mj-lt"/>
            </a:endParaRPr>
          </a:p>
          <a:p>
            <a:pPr marL="587967" indent="-587967">
              <a:lnSpc>
                <a:spcPct val="90000"/>
              </a:lnSpc>
              <a:buFont typeface="Wingdings" panose="05000000000000000000" pitchFamily="2" charset="2"/>
              <a:buChar char="Ø"/>
              <a:defRPr/>
            </a:pPr>
            <a:r>
              <a:rPr lang="es-ES" altLang="es-ES" sz="2000" dirty="0">
                <a:solidFill>
                  <a:srgbClr val="A6A6A6"/>
                </a:solidFill>
                <a:latin typeface="+mj-lt"/>
              </a:rPr>
              <a:t>Descripción </a:t>
            </a:r>
            <a:r>
              <a:rPr lang="es-ES" altLang="es-ES" sz="2000" dirty="0">
                <a:solidFill>
                  <a:schemeClr val="bg1">
                    <a:lumMod val="65000"/>
                  </a:schemeClr>
                </a:solidFill>
                <a:latin typeface="+mj-lt"/>
              </a:rPr>
              <a:t>general del </a:t>
            </a:r>
            <a:r>
              <a:rPr lang="es-ES" altLang="es-ES" sz="2000" dirty="0">
                <a:solidFill>
                  <a:srgbClr val="A6A6A6"/>
                </a:solidFill>
                <a:latin typeface="+mj-lt"/>
              </a:rPr>
              <a:t>método BIR-ME</a:t>
            </a:r>
          </a:p>
          <a:p>
            <a:pPr marL="587967" indent="-587967">
              <a:lnSpc>
                <a:spcPct val="90000"/>
              </a:lnSpc>
              <a:buFont typeface="Wingdings" panose="05000000000000000000" pitchFamily="2" charset="2"/>
              <a:buChar char="Ø"/>
              <a:defRPr/>
            </a:pPr>
            <a:endParaRPr lang="es-ES" altLang="es-ES" sz="2000" dirty="0">
              <a:solidFill>
                <a:schemeClr val="bg1">
                  <a:lumMod val="65000"/>
                </a:schemeClr>
              </a:solidFill>
              <a:latin typeface="+mj-lt"/>
            </a:endParaRPr>
          </a:p>
          <a:p>
            <a:pPr marL="587967" indent="-587967">
              <a:lnSpc>
                <a:spcPct val="90000"/>
              </a:lnSpc>
              <a:buFont typeface="Wingdings" panose="05000000000000000000" pitchFamily="2" charset="2"/>
              <a:buChar char="Ø"/>
              <a:defRPr/>
            </a:pPr>
            <a:r>
              <a:rPr lang="es-ES" altLang="es-ES" sz="2000" dirty="0">
                <a:solidFill>
                  <a:srgbClr val="A6A6A6"/>
                </a:solidFill>
                <a:latin typeface="+mj-lt"/>
              </a:rPr>
              <a:t>Aplicación de BIR-ME para un </a:t>
            </a:r>
            <a:r>
              <a:rPr lang="es-ES" altLang="es-ES" sz="2000" dirty="0" err="1">
                <a:solidFill>
                  <a:srgbClr val="A6A6A6"/>
                </a:solidFill>
                <a:latin typeface="+mj-lt"/>
              </a:rPr>
              <a:t>haloscopio</a:t>
            </a:r>
            <a:r>
              <a:rPr lang="es-ES" altLang="es-ES" sz="2000" dirty="0">
                <a:solidFill>
                  <a:srgbClr val="A6A6A6"/>
                </a:solidFill>
                <a:latin typeface="+mj-lt"/>
              </a:rPr>
              <a:t> </a:t>
            </a:r>
          </a:p>
          <a:p>
            <a:pPr marL="342900" indent="-342900">
              <a:lnSpc>
                <a:spcPct val="90000"/>
              </a:lnSpc>
              <a:buFont typeface="Wingdings" panose="05000000000000000000" pitchFamily="2" charset="2"/>
              <a:buChar char="Ø"/>
              <a:defRPr/>
            </a:pPr>
            <a:endParaRPr lang="es-ES" altLang="es-ES" sz="2000" dirty="0">
              <a:solidFill>
                <a:schemeClr val="bg1">
                  <a:lumMod val="65000"/>
                </a:schemeClr>
              </a:solidFill>
              <a:latin typeface="+mj-lt"/>
            </a:endParaRPr>
          </a:p>
          <a:p>
            <a:pPr marL="587967" indent="-587967">
              <a:lnSpc>
                <a:spcPct val="90000"/>
              </a:lnSpc>
              <a:buFont typeface="Wingdings" panose="05000000000000000000" pitchFamily="2" charset="2"/>
              <a:buChar char="Ø"/>
              <a:defRPr/>
            </a:pPr>
            <a:r>
              <a:rPr lang="es-ES" altLang="es-ES" sz="2000" dirty="0">
                <a:latin typeface="+mj-lt"/>
              </a:rPr>
              <a:t>Fórmula teórica para la potencia de salida de un BPM</a:t>
            </a:r>
          </a:p>
          <a:p>
            <a:pPr marL="587967" indent="-587967">
              <a:lnSpc>
                <a:spcPct val="90000"/>
              </a:lnSpc>
              <a:buFont typeface="Wingdings" panose="05000000000000000000" pitchFamily="2" charset="2"/>
              <a:buChar char="Ø"/>
              <a:defRPr/>
            </a:pPr>
            <a:endParaRPr lang="es-ES" altLang="es-ES" sz="2000" dirty="0">
              <a:solidFill>
                <a:schemeClr val="bg1">
                  <a:lumMod val="65000"/>
                </a:schemeClr>
              </a:solidFill>
              <a:latin typeface="+mj-lt"/>
            </a:endParaRPr>
          </a:p>
          <a:p>
            <a:pPr marL="587967" indent="-587967">
              <a:lnSpc>
                <a:spcPct val="90000"/>
              </a:lnSpc>
              <a:buFont typeface="Wingdings" panose="05000000000000000000" pitchFamily="2" charset="2"/>
              <a:buChar char="Ø"/>
              <a:defRPr/>
            </a:pPr>
            <a:r>
              <a:rPr lang="es-ES" altLang="es-ES" sz="2000" dirty="0">
                <a:solidFill>
                  <a:schemeClr val="bg1">
                    <a:lumMod val="65000"/>
                  </a:schemeClr>
                </a:solidFill>
                <a:latin typeface="+mj-lt"/>
              </a:rPr>
              <a:t>Aplicación de BIR-ME para un BPM</a:t>
            </a:r>
          </a:p>
          <a:p>
            <a:pPr marL="587967" indent="-587967">
              <a:lnSpc>
                <a:spcPct val="90000"/>
              </a:lnSpc>
              <a:buFont typeface="Wingdings" panose="05000000000000000000" pitchFamily="2" charset="2"/>
              <a:buChar char="Ø"/>
              <a:defRPr/>
            </a:pPr>
            <a:endParaRPr lang="es-ES" altLang="es-ES" sz="2000" dirty="0">
              <a:solidFill>
                <a:schemeClr val="bg1">
                  <a:lumMod val="65000"/>
                </a:schemeClr>
              </a:solidFill>
              <a:latin typeface="+mj-lt"/>
            </a:endParaRPr>
          </a:p>
          <a:p>
            <a:pPr marL="587967" indent="-587967">
              <a:lnSpc>
                <a:spcPct val="90000"/>
              </a:lnSpc>
              <a:buFont typeface="Wingdings" panose="05000000000000000000" pitchFamily="2" charset="2"/>
              <a:buChar char="Ø"/>
              <a:defRPr/>
            </a:pPr>
            <a:r>
              <a:rPr lang="es-ES" altLang="es-ES" sz="2000" dirty="0">
                <a:solidFill>
                  <a:schemeClr val="bg1">
                    <a:lumMod val="65000"/>
                  </a:schemeClr>
                </a:solidFill>
                <a:latin typeface="+mj-lt"/>
              </a:rPr>
              <a:t>Conclusiones</a:t>
            </a:r>
          </a:p>
        </p:txBody>
      </p:sp>
    </p:spTree>
    <p:extLst>
      <p:ext uri="{BB962C8B-B14F-4D97-AF65-F5344CB8AC3E}">
        <p14:creationId xmlns:p14="http://schemas.microsoft.com/office/powerpoint/2010/main" val="8650514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CuadroTexto 95">
            <a:extLst>
              <a:ext uri="{FF2B5EF4-FFF2-40B4-BE49-F238E27FC236}">
                <a16:creationId xmlns:a16="http://schemas.microsoft.com/office/drawing/2014/main" id="{43B90BE0-8410-45AD-B31A-BBA77FD4AC4A}"/>
              </a:ext>
            </a:extLst>
          </p:cNvPr>
          <p:cNvSpPr txBox="1"/>
          <p:nvPr/>
        </p:nvSpPr>
        <p:spPr>
          <a:xfrm>
            <a:off x="284261" y="1489363"/>
            <a:ext cx="4796122" cy="1600438"/>
          </a:xfrm>
          <a:prstGeom prst="rect">
            <a:avLst/>
          </a:prstGeom>
          <a:noFill/>
        </p:spPr>
        <p:txBody>
          <a:bodyPr wrap="square">
            <a:spAutoFit/>
          </a:bodyPr>
          <a:lstStyle/>
          <a:p>
            <a:pPr marL="285750" indent="-285750" algn="just">
              <a:buFont typeface="Wingdings" panose="05000000000000000000" pitchFamily="2" charset="2"/>
              <a:buChar char="Ø"/>
            </a:pPr>
            <a:r>
              <a:rPr kumimoji="0" lang="es-ES" altLang="es-ES" sz="1400" b="0" i="0" u="none" strike="noStrike" kern="0" cap="none" spc="0" normalizeH="0" baseline="0" noProof="0" dirty="0">
                <a:ln>
                  <a:noFill/>
                </a:ln>
                <a:solidFill>
                  <a:schemeClr val="tx1"/>
                </a:solidFill>
                <a:effectLst/>
                <a:uLnTx/>
                <a:uFillTx/>
                <a:latin typeface="Arial" pitchFamily="34" charset="0"/>
                <a:ea typeface="ＭＳ Ｐゴシック" pitchFamily="34" charset="-128"/>
                <a:cs typeface="+mn-cs"/>
              </a:rPr>
              <a:t>La corriente que excita el circuito representa la corriente del haz de electrones que excita los modos de la cavidad</a:t>
            </a:r>
          </a:p>
          <a:p>
            <a:pPr marL="285750" indent="-285750" algn="just">
              <a:buFont typeface="Wingdings" panose="05000000000000000000" pitchFamily="2" charset="2"/>
              <a:buChar char="Ø"/>
            </a:pPr>
            <a:endParaRPr lang="es-ES" altLang="es-ES" sz="1400" kern="0" dirty="0">
              <a:solidFill>
                <a:schemeClr val="tx1"/>
              </a:solidFill>
            </a:endParaRPr>
          </a:p>
          <a:p>
            <a:pPr marL="285750" indent="-285750" algn="just">
              <a:buFont typeface="Wingdings" panose="05000000000000000000" pitchFamily="2" charset="2"/>
              <a:buChar char="Ø"/>
            </a:pPr>
            <a:r>
              <a:rPr kumimoji="0" lang="es-ES" altLang="es-ES" sz="1400" b="0" i="0" u="none" strike="noStrike" kern="0" cap="none" spc="0" normalizeH="0" baseline="0" noProof="0" dirty="0">
                <a:ln>
                  <a:noFill/>
                </a:ln>
                <a:solidFill>
                  <a:schemeClr val="tx1"/>
                </a:solidFill>
                <a:effectLst/>
                <a:uLnTx/>
                <a:uFillTx/>
                <a:latin typeface="Arial" pitchFamily="34" charset="0"/>
                <a:ea typeface="ＭＳ Ｐゴシック" pitchFamily="34" charset="-128"/>
                <a:cs typeface="+mn-cs"/>
              </a:rPr>
              <a:t>La resistencia representa tanto las pérdidas óhmicas como la energía que sale por los puertos acoplados a la cavidad </a:t>
            </a:r>
            <a:endParaRPr lang="es-ES" sz="1400" dirty="0">
              <a:solidFill>
                <a:schemeClr val="tx1"/>
              </a:solidFill>
            </a:endParaRPr>
          </a:p>
        </p:txBody>
      </p:sp>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13</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783295" y="49138"/>
            <a:ext cx="9097416" cy="500994"/>
          </a:xfrm>
        </p:spPr>
        <p:txBody>
          <a:bodyPr/>
          <a:lstStyle/>
          <a:p>
            <a:r>
              <a:rPr lang="es-ES" dirty="0">
                <a:solidFill>
                  <a:schemeClr val="tx1"/>
                </a:solidFill>
              </a:rPr>
              <a:t>Fórmula teórica para la potencia de salida de un BPM</a:t>
            </a:r>
          </a:p>
        </p:txBody>
      </p:sp>
      <p:sp>
        <p:nvSpPr>
          <p:cNvPr id="5" name="2 Marcador de contenido">
            <a:extLst>
              <a:ext uri="{FF2B5EF4-FFF2-40B4-BE49-F238E27FC236}">
                <a16:creationId xmlns:a16="http://schemas.microsoft.com/office/drawing/2014/main" id="{A27B1477-85EB-49B0-B896-0BB1A7564A8F}"/>
              </a:ext>
            </a:extLst>
          </p:cNvPr>
          <p:cNvSpPr txBox="1">
            <a:spLocks/>
          </p:cNvSpPr>
          <p:nvPr/>
        </p:nvSpPr>
        <p:spPr>
          <a:xfrm>
            <a:off x="256988" y="676755"/>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altLang="es-ES" sz="1400" kern="0" dirty="0"/>
              <a:t>La fórmula teórica para el voltaje y la potencia de salida a través de los puertos de un BPM se puede obtener usando una modelización </a:t>
            </a:r>
            <a:r>
              <a:rPr lang="es-ES" altLang="es-ES" sz="1400" kern="0" dirty="0" err="1"/>
              <a:t>circuital</a:t>
            </a:r>
            <a:r>
              <a:rPr lang="es-ES" altLang="es-ES" sz="1400" kern="0" dirty="0"/>
              <a:t> de la cavidad resonante de microondas</a:t>
            </a:r>
            <a:endParaRPr lang="es-ES_tradnl" altLang="es-ES" sz="1400" kern="0" dirty="0"/>
          </a:p>
        </p:txBody>
      </p:sp>
      <mc:AlternateContent xmlns:mc="http://schemas.openxmlformats.org/markup-compatibility/2006" xmlns:a14="http://schemas.microsoft.com/office/drawing/2010/main">
        <mc:Choice Requires="a14">
          <p:sp>
            <p:nvSpPr>
              <p:cNvPr id="20" name="CuadroTexto 19">
                <a:extLst>
                  <a:ext uri="{FF2B5EF4-FFF2-40B4-BE49-F238E27FC236}">
                    <a16:creationId xmlns:a16="http://schemas.microsoft.com/office/drawing/2014/main" id="{995051AF-E3C6-4872-87C1-BD8C2B0D1CD5}"/>
                  </a:ext>
                </a:extLst>
              </p:cNvPr>
              <p:cNvSpPr txBox="1"/>
              <p:nvPr/>
            </p:nvSpPr>
            <p:spPr>
              <a:xfrm>
                <a:off x="2038684" y="3280579"/>
                <a:ext cx="1287275" cy="246221"/>
              </a:xfrm>
              <a:prstGeom prst="rect">
                <a:avLst/>
              </a:prstGeom>
              <a:noFill/>
            </p:spPr>
            <p:txBody>
              <a:bodyPr wrap="none" lIns="0" tIns="0" rIns="0" bIns="0" rtlCol="0">
                <a:spAutoFit/>
              </a:bodyPr>
              <a:lstStyle/>
              <a:p>
                <a:pPr defTabSz="914400" eaLnBrk="1" hangingPunct="1"/>
                <a14:m>
                  <m:oMath xmlns:m="http://schemas.openxmlformats.org/officeDocument/2006/math">
                    <m:r>
                      <a:rPr lang="es-ES" sz="1600" b="0" i="1" smtClean="0">
                        <a:solidFill>
                          <a:prstClr val="black"/>
                        </a:solidFill>
                        <a:latin typeface="Cambria Math" panose="02040503050406030204" pitchFamily="18" charset="0"/>
                        <a:ea typeface="+mn-ea"/>
                      </a:rPr>
                      <m:t>𝐼</m:t>
                    </m:r>
                    <m:r>
                      <a:rPr lang="es-ES" sz="1600" b="0" i="1" smtClean="0">
                        <a:solidFill>
                          <a:prstClr val="black"/>
                        </a:solidFill>
                        <a:latin typeface="Cambria Math" panose="02040503050406030204" pitchFamily="18" charset="0"/>
                        <a:ea typeface="+mn-ea"/>
                      </a:rPr>
                      <m:t>=</m:t>
                    </m:r>
                    <m:sSub>
                      <m:sSubPr>
                        <m:ctrlPr>
                          <a:rPr lang="es-ES" sz="1600" b="0" i="1" smtClean="0">
                            <a:solidFill>
                              <a:prstClr val="black"/>
                            </a:solidFill>
                            <a:latin typeface="Cambria Math" panose="02040503050406030204" pitchFamily="18" charset="0"/>
                            <a:ea typeface="+mn-ea"/>
                          </a:rPr>
                        </m:ctrlPr>
                      </m:sSubPr>
                      <m:e>
                        <m:r>
                          <a:rPr lang="es-ES" sz="1600" b="0" i="1" smtClean="0">
                            <a:solidFill>
                              <a:prstClr val="black"/>
                            </a:solidFill>
                            <a:latin typeface="Cambria Math" panose="02040503050406030204" pitchFamily="18" charset="0"/>
                            <a:ea typeface="+mn-ea"/>
                          </a:rPr>
                          <m:t>𝐼</m:t>
                        </m:r>
                      </m:e>
                      <m:sub>
                        <m:r>
                          <a:rPr lang="es-ES" sz="1600" b="0" i="1" smtClean="0">
                            <a:solidFill>
                              <a:prstClr val="black"/>
                            </a:solidFill>
                            <a:latin typeface="Cambria Math" panose="02040503050406030204" pitchFamily="18" charset="0"/>
                            <a:ea typeface="+mn-ea"/>
                          </a:rPr>
                          <m:t>𝐶</m:t>
                        </m:r>
                      </m:sub>
                    </m:sSub>
                    <m:r>
                      <a:rPr lang="es-ES" sz="1600" b="0" i="1" smtClean="0">
                        <a:solidFill>
                          <a:prstClr val="black"/>
                        </a:solidFill>
                        <a:latin typeface="Cambria Math" panose="02040503050406030204" pitchFamily="18" charset="0"/>
                        <a:ea typeface="+mn-ea"/>
                      </a:rPr>
                      <m:t>+</m:t>
                    </m:r>
                    <m:sSub>
                      <m:sSubPr>
                        <m:ctrlPr>
                          <a:rPr lang="es-ES" sz="1600" i="1">
                            <a:solidFill>
                              <a:prstClr val="black"/>
                            </a:solidFill>
                            <a:latin typeface="Cambria Math" panose="02040503050406030204" pitchFamily="18" charset="0"/>
                          </a:rPr>
                        </m:ctrlPr>
                      </m:sSubPr>
                      <m:e>
                        <m:r>
                          <a:rPr lang="es-ES" sz="1600" i="1">
                            <a:solidFill>
                              <a:prstClr val="black"/>
                            </a:solidFill>
                            <a:latin typeface="Cambria Math" panose="02040503050406030204" pitchFamily="18" charset="0"/>
                          </a:rPr>
                          <m:t>𝐼</m:t>
                        </m:r>
                      </m:e>
                      <m:sub>
                        <m:r>
                          <a:rPr lang="es-ES" sz="1600" b="0" i="1" smtClean="0">
                            <a:solidFill>
                              <a:prstClr val="black"/>
                            </a:solidFill>
                            <a:latin typeface="Cambria Math" panose="02040503050406030204" pitchFamily="18" charset="0"/>
                          </a:rPr>
                          <m:t>𝑅</m:t>
                        </m:r>
                      </m:sub>
                    </m:sSub>
                  </m:oMath>
                </a14:m>
                <a:r>
                  <a:rPr lang="es-ES" sz="1600" i="1" dirty="0">
                    <a:solidFill>
                      <a:prstClr val="black"/>
                    </a:solidFill>
                    <a:latin typeface="Arial" charset="0"/>
                    <a:ea typeface="+mn-ea"/>
                  </a:rPr>
                  <a:t>+</a:t>
                </a:r>
                <a:r>
                  <a:rPr lang="es-ES" sz="1600" dirty="0">
                    <a:solidFill>
                      <a:prstClr val="black"/>
                    </a:solidFill>
                  </a:rPr>
                  <a:t> </a:t>
                </a:r>
                <a14:m>
                  <m:oMath xmlns:m="http://schemas.openxmlformats.org/officeDocument/2006/math">
                    <m:sSub>
                      <m:sSubPr>
                        <m:ctrlPr>
                          <a:rPr lang="es-ES" sz="1600" i="1">
                            <a:solidFill>
                              <a:prstClr val="black"/>
                            </a:solidFill>
                            <a:latin typeface="Cambria Math" panose="02040503050406030204" pitchFamily="18" charset="0"/>
                          </a:rPr>
                        </m:ctrlPr>
                      </m:sSubPr>
                      <m:e>
                        <m:r>
                          <a:rPr lang="es-ES" sz="1600" i="1">
                            <a:solidFill>
                              <a:prstClr val="black"/>
                            </a:solidFill>
                            <a:latin typeface="Cambria Math" panose="02040503050406030204" pitchFamily="18" charset="0"/>
                          </a:rPr>
                          <m:t>𝐼</m:t>
                        </m:r>
                      </m:e>
                      <m:sub>
                        <m:r>
                          <a:rPr lang="es-ES" sz="1600" b="0" i="1" smtClean="0">
                            <a:solidFill>
                              <a:prstClr val="black"/>
                            </a:solidFill>
                            <a:latin typeface="Cambria Math" panose="02040503050406030204" pitchFamily="18" charset="0"/>
                          </a:rPr>
                          <m:t>𝐿</m:t>
                        </m:r>
                      </m:sub>
                    </m:sSub>
                  </m:oMath>
                </a14:m>
                <a:endParaRPr lang="es-ES" sz="1600" i="1" dirty="0">
                  <a:solidFill>
                    <a:prstClr val="black"/>
                  </a:solidFill>
                  <a:latin typeface="Arial" charset="0"/>
                  <a:ea typeface="+mn-ea"/>
                </a:endParaRPr>
              </a:p>
            </p:txBody>
          </p:sp>
        </mc:Choice>
        <mc:Fallback xmlns="">
          <p:sp>
            <p:nvSpPr>
              <p:cNvPr id="20" name="CuadroTexto 19">
                <a:extLst>
                  <a:ext uri="{FF2B5EF4-FFF2-40B4-BE49-F238E27FC236}">
                    <a16:creationId xmlns:a16="http://schemas.microsoft.com/office/drawing/2014/main" id="{995051AF-E3C6-4872-87C1-BD8C2B0D1CD5}"/>
                  </a:ext>
                </a:extLst>
              </p:cNvPr>
              <p:cNvSpPr txBox="1">
                <a:spLocks noRot="1" noChangeAspect="1" noMove="1" noResize="1" noEditPoints="1" noAdjustHandles="1" noChangeArrowheads="1" noChangeShapeType="1" noTextEdit="1"/>
              </p:cNvSpPr>
              <p:nvPr/>
            </p:nvSpPr>
            <p:spPr>
              <a:xfrm>
                <a:off x="2038684" y="3280579"/>
                <a:ext cx="1287275" cy="246221"/>
              </a:xfrm>
              <a:prstGeom prst="rect">
                <a:avLst/>
              </a:prstGeom>
              <a:blipFill>
                <a:blip r:embed="rId2"/>
                <a:stretch>
                  <a:fillRect l="-5189" t="-24390" r="-1415" b="-48780"/>
                </a:stretch>
              </a:blipFill>
            </p:spPr>
            <p:txBody>
              <a:bodyPr/>
              <a:lstStyle/>
              <a:p>
                <a:r>
                  <a:rPr lang="es-ES">
                    <a:noFill/>
                  </a:rPr>
                  <a:t> </a:t>
                </a:r>
              </a:p>
            </p:txBody>
          </p:sp>
        </mc:Fallback>
      </mc:AlternateContent>
      <p:pic>
        <p:nvPicPr>
          <p:cNvPr id="19" name="Imagen 18">
            <a:extLst>
              <a:ext uri="{FF2B5EF4-FFF2-40B4-BE49-F238E27FC236}">
                <a16:creationId xmlns:a16="http://schemas.microsoft.com/office/drawing/2014/main" id="{8BD4E00F-9A50-4C48-AD14-2D753ABFC562}"/>
              </a:ext>
            </a:extLst>
          </p:cNvPr>
          <p:cNvPicPr>
            <a:picLocks noChangeAspect="1"/>
          </p:cNvPicPr>
          <p:nvPr/>
        </p:nvPicPr>
        <p:blipFill>
          <a:blip r:embed="rId3"/>
          <a:stretch>
            <a:fillRect/>
          </a:stretch>
        </p:blipFill>
        <p:spPr>
          <a:xfrm>
            <a:off x="5345571" y="1452688"/>
            <a:ext cx="4491543" cy="1728192"/>
          </a:xfrm>
          <a:prstGeom prst="rect">
            <a:avLst/>
          </a:prstGeom>
        </p:spPr>
      </p:pic>
      <p:sp>
        <p:nvSpPr>
          <p:cNvPr id="63" name="CuadroTexto 62">
            <a:extLst>
              <a:ext uri="{FF2B5EF4-FFF2-40B4-BE49-F238E27FC236}">
                <a16:creationId xmlns:a16="http://schemas.microsoft.com/office/drawing/2014/main" id="{0BAD6985-A42F-454F-A6FD-8EA6E4FB3A63}"/>
              </a:ext>
            </a:extLst>
          </p:cNvPr>
          <p:cNvSpPr txBox="1"/>
          <p:nvPr/>
        </p:nvSpPr>
        <p:spPr>
          <a:xfrm>
            <a:off x="5361452" y="3172858"/>
            <a:ext cx="4634397" cy="461665"/>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s-ES" altLang="es-ES" sz="1200" b="0" i="0" u="none" strike="noStrike" kern="0" cap="none" spc="0" normalizeH="0" baseline="0" noProof="0" dirty="0">
                <a:ln>
                  <a:noFill/>
                </a:ln>
                <a:solidFill>
                  <a:prstClr val="black"/>
                </a:solidFill>
                <a:effectLst/>
                <a:uLnTx/>
                <a:uFillTx/>
                <a:ea typeface="+mn-ea"/>
              </a:rPr>
              <a:t>Modelo </a:t>
            </a:r>
            <a:r>
              <a:rPr kumimoji="0" lang="es-ES" altLang="es-ES" sz="1200" b="0" i="0" u="none" strike="noStrike" kern="0" cap="none" spc="0" normalizeH="0" baseline="0" noProof="0" dirty="0" err="1">
                <a:ln>
                  <a:noFill/>
                </a:ln>
                <a:solidFill>
                  <a:prstClr val="black"/>
                </a:solidFill>
                <a:effectLst/>
                <a:uLnTx/>
                <a:uFillTx/>
                <a:ea typeface="+mn-ea"/>
              </a:rPr>
              <a:t>circuital</a:t>
            </a:r>
            <a:r>
              <a:rPr kumimoji="0" lang="es-ES" altLang="es-ES" sz="1200" b="0" i="0" u="none" strike="noStrike" kern="0" cap="none" spc="0" normalizeH="0" baseline="0" noProof="0" dirty="0">
                <a:ln>
                  <a:noFill/>
                </a:ln>
                <a:solidFill>
                  <a:prstClr val="black"/>
                </a:solidFill>
                <a:effectLst/>
                <a:uLnTx/>
                <a:uFillTx/>
                <a:ea typeface="+mn-ea"/>
              </a:rPr>
              <a:t> equivalente para una cavidad resonante de microondas</a:t>
            </a:r>
          </a:p>
        </p:txBody>
      </p:sp>
      <mc:AlternateContent xmlns:mc="http://schemas.openxmlformats.org/markup-compatibility/2006" xmlns:a14="http://schemas.microsoft.com/office/drawing/2010/main">
        <mc:Choice Requires="a14">
          <p:sp>
            <p:nvSpPr>
              <p:cNvPr id="66" name="CuadroTexto 65">
                <a:extLst>
                  <a:ext uri="{FF2B5EF4-FFF2-40B4-BE49-F238E27FC236}">
                    <a16:creationId xmlns:a16="http://schemas.microsoft.com/office/drawing/2014/main" id="{62BBE95F-EFE1-4BE5-8FF4-54C33D27BCEC}"/>
                  </a:ext>
                </a:extLst>
              </p:cNvPr>
              <p:cNvSpPr txBox="1"/>
              <p:nvPr/>
            </p:nvSpPr>
            <p:spPr>
              <a:xfrm>
                <a:off x="819693" y="3812450"/>
                <a:ext cx="2689850" cy="65742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ea typeface="Cambria Math" panose="02040503050406030204" pitchFamily="18" charset="0"/>
                        </a:rPr>
                        <m:t>𝐼</m:t>
                      </m:r>
                      <m:r>
                        <a:rPr lang="es-ES" sz="1400" b="0" i="1" smtClean="0">
                          <a:solidFill>
                            <a:schemeClr val="tx1"/>
                          </a:solidFill>
                          <a:latin typeface="Cambria Math" panose="02040503050406030204" pitchFamily="18" charset="0"/>
                          <a:ea typeface="Cambria Math" panose="02040503050406030204" pitchFamily="18" charset="0"/>
                        </a:rPr>
                        <m:t>=</m:t>
                      </m:r>
                      <m:r>
                        <a:rPr lang="es-ES" sz="1400" i="1" smtClean="0">
                          <a:solidFill>
                            <a:schemeClr val="tx1"/>
                          </a:solidFill>
                          <a:latin typeface="Cambria Math" panose="02040503050406030204" pitchFamily="18" charset="0"/>
                          <a:ea typeface="Cambria Math" panose="02040503050406030204" pitchFamily="18" charset="0"/>
                        </a:rPr>
                        <m:t>𝐶</m:t>
                      </m:r>
                      <m:f>
                        <m:fPr>
                          <m:ctrlPr>
                            <a:rPr lang="es-ES" sz="1400" b="0" i="1" smtClean="0">
                              <a:solidFill>
                                <a:schemeClr val="tx1"/>
                              </a:solidFill>
                              <a:latin typeface="Cambria Math" panose="02040503050406030204" pitchFamily="18" charset="0"/>
                              <a:ea typeface="Cambria Math" panose="02040503050406030204" pitchFamily="18" charset="0"/>
                            </a:rPr>
                          </m:ctrlPr>
                        </m:fPr>
                        <m:num>
                          <m:r>
                            <a:rPr lang="es-ES" sz="1400" b="0" i="1" smtClean="0">
                              <a:solidFill>
                                <a:schemeClr val="tx1"/>
                              </a:solidFill>
                              <a:latin typeface="Cambria Math" panose="02040503050406030204" pitchFamily="18" charset="0"/>
                              <a:ea typeface="Cambria Math" panose="02040503050406030204" pitchFamily="18" charset="0"/>
                            </a:rPr>
                            <m:t>𝑑𝑉</m:t>
                          </m:r>
                        </m:num>
                        <m:den>
                          <m:r>
                            <a:rPr lang="es-ES" sz="1400" b="0" i="1" smtClean="0">
                              <a:solidFill>
                                <a:schemeClr val="tx1"/>
                              </a:solidFill>
                              <a:latin typeface="Cambria Math" panose="02040503050406030204" pitchFamily="18" charset="0"/>
                              <a:ea typeface="Cambria Math" panose="02040503050406030204" pitchFamily="18" charset="0"/>
                            </a:rPr>
                            <m:t>𝑑𝑡</m:t>
                          </m:r>
                        </m:den>
                      </m:f>
                      <m:r>
                        <a:rPr lang="es-ES" sz="1400" b="0" i="1" smtClean="0">
                          <a:solidFill>
                            <a:schemeClr val="tx1"/>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b="0" i="1" smtClean="0">
                              <a:solidFill>
                                <a:schemeClr val="tx1"/>
                              </a:solidFill>
                              <a:latin typeface="Cambria Math" panose="02040503050406030204" pitchFamily="18" charset="0"/>
                              <a:ea typeface="Cambria Math" panose="02040503050406030204" pitchFamily="18" charset="0"/>
                            </a:rPr>
                            <m:t>𝑉</m:t>
                          </m:r>
                        </m:num>
                        <m:den>
                          <m:r>
                            <a:rPr lang="es-ES" sz="1400" b="0" i="1" smtClean="0">
                              <a:solidFill>
                                <a:schemeClr val="tx1"/>
                              </a:solidFill>
                              <a:latin typeface="Cambria Math" panose="02040503050406030204" pitchFamily="18" charset="0"/>
                              <a:ea typeface="Cambria Math" panose="02040503050406030204" pitchFamily="18" charset="0"/>
                            </a:rPr>
                            <m:t>𝑅</m:t>
                          </m:r>
                        </m:den>
                      </m:f>
                      <m:r>
                        <a:rPr lang="es-ES" sz="1400" b="0" i="1" smtClean="0">
                          <a:solidFill>
                            <a:schemeClr val="tx1"/>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i="1">
                              <a:solidFill>
                                <a:schemeClr val="tx1"/>
                              </a:solidFill>
                              <a:latin typeface="Cambria Math" panose="02040503050406030204" pitchFamily="18" charset="0"/>
                              <a:ea typeface="Cambria Math" panose="02040503050406030204" pitchFamily="18" charset="0"/>
                            </a:rPr>
                            <m:t>1</m:t>
                          </m:r>
                        </m:num>
                        <m:den>
                          <m:r>
                            <a:rPr lang="es-ES" sz="1400" b="0" i="1" smtClean="0">
                              <a:solidFill>
                                <a:schemeClr val="tx1"/>
                              </a:solidFill>
                              <a:latin typeface="Cambria Math" panose="02040503050406030204" pitchFamily="18" charset="0"/>
                              <a:ea typeface="Cambria Math" panose="02040503050406030204" pitchFamily="18" charset="0"/>
                            </a:rPr>
                            <m:t>𝐿</m:t>
                          </m:r>
                        </m:den>
                      </m:f>
                      <m:nary>
                        <m:naryPr>
                          <m:limLoc m:val="undOvr"/>
                          <m:subHide m:val="on"/>
                          <m:supHide m:val="on"/>
                          <m:ctrlPr>
                            <a:rPr lang="es-ES" sz="1400" i="1" smtClean="0">
                              <a:solidFill>
                                <a:schemeClr val="tx1"/>
                              </a:solidFill>
                              <a:latin typeface="Cambria Math" panose="02040503050406030204" pitchFamily="18" charset="0"/>
                              <a:ea typeface="Cambria Math" panose="02040503050406030204" pitchFamily="18" charset="0"/>
                            </a:rPr>
                          </m:ctrlPr>
                        </m:naryPr>
                        <m:sub/>
                        <m:sup/>
                        <m:e>
                          <m:r>
                            <a:rPr lang="es-ES" sz="1400" b="0" i="1" smtClean="0">
                              <a:solidFill>
                                <a:schemeClr val="tx1"/>
                              </a:solidFill>
                              <a:latin typeface="Cambria Math" panose="02040503050406030204" pitchFamily="18" charset="0"/>
                              <a:ea typeface="Cambria Math" panose="02040503050406030204" pitchFamily="18" charset="0"/>
                            </a:rPr>
                            <m:t>𝑉𝑑𝑡</m:t>
                          </m:r>
                        </m:e>
                      </m:nary>
                    </m:oMath>
                  </m:oMathPara>
                </a14:m>
                <a:endParaRPr lang="es-ES" sz="1400" dirty="0"/>
              </a:p>
            </p:txBody>
          </p:sp>
        </mc:Choice>
        <mc:Fallback xmlns="">
          <p:sp>
            <p:nvSpPr>
              <p:cNvPr id="66" name="CuadroTexto 65">
                <a:extLst>
                  <a:ext uri="{FF2B5EF4-FFF2-40B4-BE49-F238E27FC236}">
                    <a16:creationId xmlns:a16="http://schemas.microsoft.com/office/drawing/2014/main" id="{62BBE95F-EFE1-4BE5-8FF4-54C33D27BCEC}"/>
                  </a:ext>
                </a:extLst>
              </p:cNvPr>
              <p:cNvSpPr txBox="1">
                <a:spLocks noRot="1" noChangeAspect="1" noMove="1" noResize="1" noEditPoints="1" noAdjustHandles="1" noChangeArrowheads="1" noChangeShapeType="1" noTextEdit="1"/>
              </p:cNvSpPr>
              <p:nvPr/>
            </p:nvSpPr>
            <p:spPr>
              <a:xfrm>
                <a:off x="819693" y="3812450"/>
                <a:ext cx="2689850" cy="657424"/>
              </a:xfrm>
              <a:prstGeom prst="rect">
                <a:avLst/>
              </a:prstGeom>
              <a:blipFill>
                <a:blip r:embed="rId4"/>
                <a:stretch>
                  <a:fillRect/>
                </a:stretch>
              </a:blipFill>
            </p:spPr>
            <p:txBody>
              <a:bodyPr/>
              <a:lstStyle/>
              <a:p>
                <a:r>
                  <a:rPr lang="es-ES">
                    <a:noFill/>
                  </a:rPr>
                  <a:t> </a:t>
                </a:r>
              </a:p>
            </p:txBody>
          </p:sp>
        </mc:Fallback>
      </mc:AlternateContent>
      <p:cxnSp>
        <p:nvCxnSpPr>
          <p:cNvPr id="99" name="Conector recto de flecha 98">
            <a:extLst>
              <a:ext uri="{FF2B5EF4-FFF2-40B4-BE49-F238E27FC236}">
                <a16:creationId xmlns:a16="http://schemas.microsoft.com/office/drawing/2014/main" id="{490D5722-0BC7-4E7A-B12B-925E10746633}"/>
              </a:ext>
            </a:extLst>
          </p:cNvPr>
          <p:cNvCxnSpPr/>
          <p:nvPr/>
        </p:nvCxnSpPr>
        <p:spPr bwMode="auto">
          <a:xfrm>
            <a:off x="3325959" y="4141162"/>
            <a:ext cx="490217"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100" name="CuadroTexto 99">
                <a:extLst>
                  <a:ext uri="{FF2B5EF4-FFF2-40B4-BE49-F238E27FC236}">
                    <a16:creationId xmlns:a16="http://schemas.microsoft.com/office/drawing/2014/main" id="{17D6F134-01EB-405C-BD5E-B5214AEC0C57}"/>
                  </a:ext>
                </a:extLst>
              </p:cNvPr>
              <p:cNvSpPr txBox="1"/>
              <p:nvPr/>
            </p:nvSpPr>
            <p:spPr>
              <a:xfrm>
                <a:off x="3735458" y="3854228"/>
                <a:ext cx="2689850" cy="52456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s-ES" sz="1400" i="1" smtClean="0">
                              <a:solidFill>
                                <a:schemeClr val="tx1"/>
                              </a:solidFill>
                              <a:latin typeface="Cambria Math" panose="02040503050406030204" pitchFamily="18" charset="0"/>
                              <a:ea typeface="Cambria Math" panose="02040503050406030204" pitchFamily="18" charset="0"/>
                            </a:rPr>
                          </m:ctrlPr>
                        </m:fPr>
                        <m:num>
                          <m:r>
                            <a:rPr lang="es-ES" sz="1400" i="1">
                              <a:solidFill>
                                <a:schemeClr val="tx1"/>
                              </a:solidFill>
                              <a:latin typeface="Cambria Math" panose="02040503050406030204" pitchFamily="18" charset="0"/>
                              <a:ea typeface="Cambria Math" panose="02040503050406030204" pitchFamily="18" charset="0"/>
                            </a:rPr>
                            <m:t>1</m:t>
                          </m:r>
                        </m:num>
                        <m:den>
                          <m:r>
                            <a:rPr lang="es-ES" sz="1400" b="0" i="1" smtClean="0">
                              <a:solidFill>
                                <a:schemeClr val="tx1"/>
                              </a:solidFill>
                              <a:latin typeface="Cambria Math" panose="02040503050406030204" pitchFamily="18" charset="0"/>
                              <a:ea typeface="Cambria Math" panose="02040503050406030204" pitchFamily="18" charset="0"/>
                            </a:rPr>
                            <m:t>𝐶</m:t>
                          </m:r>
                        </m:den>
                      </m:f>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i="1">
                              <a:solidFill>
                                <a:schemeClr val="tx1"/>
                              </a:solidFill>
                              <a:latin typeface="Cambria Math" panose="02040503050406030204" pitchFamily="18" charset="0"/>
                              <a:ea typeface="Cambria Math" panose="02040503050406030204" pitchFamily="18" charset="0"/>
                            </a:rPr>
                            <m:t>𝑑</m:t>
                          </m:r>
                          <m:r>
                            <a:rPr lang="es-ES" sz="1400" b="0" i="1" smtClean="0">
                              <a:solidFill>
                                <a:schemeClr val="tx1"/>
                              </a:solidFill>
                              <a:latin typeface="Cambria Math" panose="02040503050406030204" pitchFamily="18" charset="0"/>
                              <a:ea typeface="Cambria Math" panose="02040503050406030204" pitchFamily="18" charset="0"/>
                            </a:rPr>
                            <m:t>𝐼</m:t>
                          </m:r>
                        </m:num>
                        <m:den>
                          <m:r>
                            <a:rPr lang="es-ES" sz="1400" i="1">
                              <a:solidFill>
                                <a:schemeClr val="tx1"/>
                              </a:solidFill>
                              <a:latin typeface="Cambria Math" panose="02040503050406030204" pitchFamily="18" charset="0"/>
                              <a:ea typeface="Cambria Math" panose="02040503050406030204" pitchFamily="18" charset="0"/>
                            </a:rPr>
                            <m:t>𝑑𝑡</m:t>
                          </m:r>
                        </m:den>
                      </m:f>
                      <m:r>
                        <a:rPr lang="es-ES" sz="1400" b="0" i="1" smtClean="0">
                          <a:solidFill>
                            <a:schemeClr val="tx1"/>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𝑑</m:t>
                              </m:r>
                            </m:e>
                            <m:sup>
                              <m:r>
                                <a:rPr lang="es-ES" sz="1400" i="1">
                                  <a:solidFill>
                                    <a:schemeClr val="tx1"/>
                                  </a:solidFill>
                                  <a:latin typeface="Cambria Math" panose="02040503050406030204" pitchFamily="18" charset="0"/>
                                  <a:ea typeface="Cambria Math" panose="02040503050406030204" pitchFamily="18" charset="0"/>
                                </a:rPr>
                                <m:t>2</m:t>
                              </m:r>
                            </m:sup>
                          </m:sSup>
                          <m:r>
                            <a:rPr lang="es-ES" sz="1400" i="1">
                              <a:solidFill>
                                <a:schemeClr val="tx1"/>
                              </a:solidFill>
                              <a:latin typeface="Cambria Math" panose="02040503050406030204" pitchFamily="18" charset="0"/>
                              <a:ea typeface="Cambria Math" panose="02040503050406030204" pitchFamily="18" charset="0"/>
                            </a:rPr>
                            <m:t>𝑉</m:t>
                          </m:r>
                        </m:num>
                        <m:den>
                          <m:r>
                            <a:rPr lang="es-ES" sz="1400" i="1">
                              <a:solidFill>
                                <a:schemeClr val="tx1"/>
                              </a:solidFill>
                              <a:latin typeface="Cambria Math" panose="02040503050406030204" pitchFamily="18" charset="0"/>
                              <a:ea typeface="Cambria Math" panose="02040503050406030204" pitchFamily="18" charset="0"/>
                            </a:rPr>
                            <m:t>𝑑</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𝑡</m:t>
                              </m:r>
                            </m:e>
                            <m:sup>
                              <m:r>
                                <a:rPr lang="es-ES" sz="1400" i="1">
                                  <a:solidFill>
                                    <a:schemeClr val="tx1"/>
                                  </a:solidFill>
                                  <a:latin typeface="Cambria Math" panose="02040503050406030204" pitchFamily="18" charset="0"/>
                                  <a:ea typeface="Cambria Math" panose="02040503050406030204" pitchFamily="18" charset="0"/>
                                </a:rPr>
                                <m:t>2</m:t>
                              </m:r>
                            </m:sup>
                          </m:sSup>
                        </m:den>
                      </m:f>
                      <m:r>
                        <a:rPr lang="es-ES" sz="1400" i="1">
                          <a:solidFill>
                            <a:schemeClr val="tx1"/>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i="1">
                              <a:solidFill>
                                <a:schemeClr val="tx1"/>
                              </a:solidFill>
                              <a:latin typeface="Cambria Math" panose="02040503050406030204" pitchFamily="18" charset="0"/>
                              <a:ea typeface="Cambria Math" panose="02040503050406030204" pitchFamily="18" charset="0"/>
                            </a:rPr>
                            <m:t>1</m:t>
                          </m:r>
                        </m:num>
                        <m:den>
                          <m:r>
                            <a:rPr lang="es-ES" sz="1400" i="1">
                              <a:solidFill>
                                <a:schemeClr val="tx1"/>
                              </a:solidFill>
                              <a:latin typeface="Cambria Math" panose="02040503050406030204" pitchFamily="18" charset="0"/>
                              <a:ea typeface="Cambria Math" panose="02040503050406030204" pitchFamily="18" charset="0"/>
                            </a:rPr>
                            <m:t>𝑅</m:t>
                          </m:r>
                          <m:r>
                            <a:rPr lang="es-ES" sz="1400" b="0" i="1" smtClean="0">
                              <a:solidFill>
                                <a:schemeClr val="tx1"/>
                              </a:solidFill>
                              <a:latin typeface="Cambria Math" panose="02040503050406030204" pitchFamily="18" charset="0"/>
                              <a:ea typeface="Cambria Math" panose="02040503050406030204" pitchFamily="18" charset="0"/>
                            </a:rPr>
                            <m:t>𝐶</m:t>
                          </m:r>
                        </m:den>
                      </m:f>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i="1">
                              <a:solidFill>
                                <a:schemeClr val="tx1"/>
                              </a:solidFill>
                              <a:latin typeface="Cambria Math" panose="02040503050406030204" pitchFamily="18" charset="0"/>
                              <a:ea typeface="Cambria Math" panose="02040503050406030204" pitchFamily="18" charset="0"/>
                            </a:rPr>
                            <m:t>𝑑𝑉</m:t>
                          </m:r>
                        </m:num>
                        <m:den>
                          <m:r>
                            <a:rPr lang="es-ES" sz="1400" i="1">
                              <a:solidFill>
                                <a:schemeClr val="tx1"/>
                              </a:solidFill>
                              <a:latin typeface="Cambria Math" panose="02040503050406030204" pitchFamily="18" charset="0"/>
                              <a:ea typeface="Cambria Math" panose="02040503050406030204" pitchFamily="18" charset="0"/>
                            </a:rPr>
                            <m:t>𝑑𝑡</m:t>
                          </m:r>
                        </m:den>
                      </m:f>
                      <m:r>
                        <a:rPr lang="es-ES" sz="1400" i="1">
                          <a:solidFill>
                            <a:schemeClr val="tx1"/>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i="1">
                              <a:solidFill>
                                <a:schemeClr val="tx1"/>
                              </a:solidFill>
                              <a:latin typeface="Cambria Math" panose="02040503050406030204" pitchFamily="18" charset="0"/>
                              <a:ea typeface="Cambria Math" panose="02040503050406030204" pitchFamily="18" charset="0"/>
                            </a:rPr>
                            <m:t>1</m:t>
                          </m:r>
                        </m:num>
                        <m:den>
                          <m:r>
                            <a:rPr lang="es-ES" sz="1400" i="1">
                              <a:solidFill>
                                <a:schemeClr val="tx1"/>
                              </a:solidFill>
                              <a:latin typeface="Cambria Math" panose="02040503050406030204" pitchFamily="18" charset="0"/>
                              <a:ea typeface="Cambria Math" panose="02040503050406030204" pitchFamily="18" charset="0"/>
                            </a:rPr>
                            <m:t>𝐿</m:t>
                          </m:r>
                          <m:r>
                            <a:rPr lang="es-ES" sz="1400" b="0" i="1" smtClean="0">
                              <a:solidFill>
                                <a:schemeClr val="tx1"/>
                              </a:solidFill>
                              <a:latin typeface="Cambria Math" panose="02040503050406030204" pitchFamily="18" charset="0"/>
                              <a:ea typeface="Cambria Math" panose="02040503050406030204" pitchFamily="18" charset="0"/>
                            </a:rPr>
                            <m:t>𝐶</m:t>
                          </m:r>
                        </m:den>
                      </m:f>
                      <m:r>
                        <a:rPr lang="es-ES" sz="1400" i="1">
                          <a:solidFill>
                            <a:schemeClr val="tx1"/>
                          </a:solidFill>
                          <a:latin typeface="Cambria Math" panose="02040503050406030204" pitchFamily="18" charset="0"/>
                          <a:ea typeface="Cambria Math" panose="02040503050406030204" pitchFamily="18" charset="0"/>
                        </a:rPr>
                        <m:t>𝑉</m:t>
                      </m:r>
                    </m:oMath>
                  </m:oMathPara>
                </a14:m>
                <a:endParaRPr lang="es-ES" sz="1400" dirty="0"/>
              </a:p>
            </p:txBody>
          </p:sp>
        </mc:Choice>
        <mc:Fallback xmlns="">
          <p:sp>
            <p:nvSpPr>
              <p:cNvPr id="100" name="CuadroTexto 99">
                <a:extLst>
                  <a:ext uri="{FF2B5EF4-FFF2-40B4-BE49-F238E27FC236}">
                    <a16:creationId xmlns:a16="http://schemas.microsoft.com/office/drawing/2014/main" id="{17D6F134-01EB-405C-BD5E-B5214AEC0C57}"/>
                  </a:ext>
                </a:extLst>
              </p:cNvPr>
              <p:cNvSpPr txBox="1">
                <a:spLocks noRot="1" noChangeAspect="1" noMove="1" noResize="1" noEditPoints="1" noAdjustHandles="1" noChangeArrowheads="1" noChangeShapeType="1" noTextEdit="1"/>
              </p:cNvSpPr>
              <p:nvPr/>
            </p:nvSpPr>
            <p:spPr>
              <a:xfrm>
                <a:off x="3735458" y="3854228"/>
                <a:ext cx="2689850" cy="524567"/>
              </a:xfrm>
              <a:prstGeom prst="rect">
                <a:avLst/>
              </a:prstGeom>
              <a:blipFill>
                <a:blip r:embed="rId5"/>
                <a:stretch>
                  <a:fillRect/>
                </a:stretch>
              </a:blipFill>
            </p:spPr>
            <p:txBody>
              <a:bodyPr/>
              <a:lstStyle/>
              <a:p>
                <a:r>
                  <a:rPr lang="es-ES">
                    <a:noFill/>
                  </a:rPr>
                  <a:t> </a:t>
                </a:r>
              </a:p>
            </p:txBody>
          </p:sp>
        </mc:Fallback>
      </mc:AlternateContent>
      <p:cxnSp>
        <p:nvCxnSpPr>
          <p:cNvPr id="101" name="Conector recto de flecha 100">
            <a:extLst>
              <a:ext uri="{FF2B5EF4-FFF2-40B4-BE49-F238E27FC236}">
                <a16:creationId xmlns:a16="http://schemas.microsoft.com/office/drawing/2014/main" id="{70002224-DF54-411B-BE46-2CAB86123233}"/>
              </a:ext>
            </a:extLst>
          </p:cNvPr>
          <p:cNvCxnSpPr/>
          <p:nvPr/>
        </p:nvCxnSpPr>
        <p:spPr bwMode="auto">
          <a:xfrm>
            <a:off x="6336456" y="4141162"/>
            <a:ext cx="490217"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102" name="CuadroTexto 101">
                <a:extLst>
                  <a:ext uri="{FF2B5EF4-FFF2-40B4-BE49-F238E27FC236}">
                    <a16:creationId xmlns:a16="http://schemas.microsoft.com/office/drawing/2014/main" id="{BA8095AF-8A0F-47A7-9B4D-F5000FEEABB6}"/>
                  </a:ext>
                </a:extLst>
              </p:cNvPr>
              <p:cNvSpPr txBox="1"/>
              <p:nvPr/>
            </p:nvSpPr>
            <p:spPr>
              <a:xfrm>
                <a:off x="6692944" y="3861277"/>
                <a:ext cx="2689850" cy="55976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s-ES" sz="1400" i="1" smtClean="0">
                              <a:solidFill>
                                <a:schemeClr val="tx1"/>
                              </a:solidFill>
                              <a:latin typeface="Cambria Math" panose="02040503050406030204" pitchFamily="18" charset="0"/>
                              <a:ea typeface="Cambria Math" panose="02040503050406030204" pitchFamily="18" charset="0"/>
                            </a:rPr>
                          </m:ctrlPr>
                        </m:fPr>
                        <m:num>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𝑑</m:t>
                              </m:r>
                            </m:e>
                            <m:sup>
                              <m:r>
                                <a:rPr lang="es-ES" sz="1400" i="1">
                                  <a:solidFill>
                                    <a:schemeClr val="tx1"/>
                                  </a:solidFill>
                                  <a:latin typeface="Cambria Math" panose="02040503050406030204" pitchFamily="18" charset="0"/>
                                  <a:ea typeface="Cambria Math" panose="02040503050406030204" pitchFamily="18" charset="0"/>
                                </a:rPr>
                                <m:t>2</m:t>
                              </m:r>
                            </m:sup>
                          </m:sSup>
                          <m:r>
                            <a:rPr lang="es-ES" sz="1400" i="1">
                              <a:solidFill>
                                <a:schemeClr val="tx1"/>
                              </a:solidFill>
                              <a:latin typeface="Cambria Math" panose="02040503050406030204" pitchFamily="18" charset="0"/>
                              <a:ea typeface="Cambria Math" panose="02040503050406030204" pitchFamily="18" charset="0"/>
                            </a:rPr>
                            <m:t>𝑉</m:t>
                          </m:r>
                        </m:num>
                        <m:den>
                          <m:r>
                            <a:rPr lang="es-ES" sz="1400" i="1">
                              <a:solidFill>
                                <a:schemeClr val="tx1"/>
                              </a:solidFill>
                              <a:latin typeface="Cambria Math" panose="02040503050406030204" pitchFamily="18" charset="0"/>
                              <a:ea typeface="Cambria Math" panose="02040503050406030204" pitchFamily="18" charset="0"/>
                            </a:rPr>
                            <m:t>𝑑</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𝑡</m:t>
                              </m:r>
                            </m:e>
                            <m:sup>
                              <m:r>
                                <a:rPr lang="es-ES" sz="1400" i="1">
                                  <a:solidFill>
                                    <a:schemeClr val="tx1"/>
                                  </a:solidFill>
                                  <a:latin typeface="Cambria Math" panose="02040503050406030204" pitchFamily="18" charset="0"/>
                                  <a:ea typeface="Cambria Math" panose="02040503050406030204" pitchFamily="18" charset="0"/>
                                </a:rPr>
                                <m:t>2</m:t>
                              </m:r>
                            </m:sup>
                          </m:sSup>
                        </m:den>
                      </m:f>
                      <m:r>
                        <a:rPr lang="es-ES" sz="1400" i="1">
                          <a:solidFill>
                            <a:schemeClr val="tx1"/>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Sub>
                        </m:num>
                        <m:den>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𝑄</m:t>
                              </m:r>
                            </m:e>
                            <m:sub>
                              <m:r>
                                <a:rPr lang="es-ES" sz="1400" i="1">
                                  <a:solidFill>
                                    <a:schemeClr val="tx1"/>
                                  </a:solidFill>
                                  <a:latin typeface="Cambria Math" panose="02040503050406030204" pitchFamily="18" charset="0"/>
                                  <a:ea typeface="Cambria Math" panose="02040503050406030204" pitchFamily="18" charset="0"/>
                                </a:rPr>
                                <m:t>𝐿</m:t>
                              </m:r>
                            </m:sub>
                          </m:sSub>
                        </m:den>
                      </m:f>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i="1">
                              <a:solidFill>
                                <a:schemeClr val="tx1"/>
                              </a:solidFill>
                              <a:latin typeface="Cambria Math" panose="02040503050406030204" pitchFamily="18" charset="0"/>
                              <a:ea typeface="Cambria Math" panose="02040503050406030204" pitchFamily="18" charset="0"/>
                            </a:rPr>
                            <m:t>𝑑𝑉</m:t>
                          </m:r>
                        </m:num>
                        <m:den>
                          <m:r>
                            <a:rPr lang="es-ES" sz="1400" i="1">
                              <a:solidFill>
                                <a:schemeClr val="tx1"/>
                              </a:solidFill>
                              <a:latin typeface="Cambria Math" panose="02040503050406030204" pitchFamily="18" charset="0"/>
                              <a:ea typeface="Cambria Math" panose="02040503050406030204" pitchFamily="18" charset="0"/>
                            </a:rPr>
                            <m:t>𝑑𝑡</m:t>
                          </m:r>
                        </m:den>
                      </m:f>
                      <m:r>
                        <a:rPr lang="es-ES" sz="1400" i="1">
                          <a:solidFill>
                            <a:schemeClr val="tx1"/>
                          </a:solidFill>
                          <a:latin typeface="Cambria Math" panose="02040503050406030204" pitchFamily="18" charset="0"/>
                          <a:ea typeface="Cambria Math" panose="02040503050406030204" pitchFamily="18" charset="0"/>
                        </a:rPr>
                        <m:t>+</m:t>
                      </m:r>
                      <m:sSubSup>
                        <m:sSubSupPr>
                          <m:ctrlPr>
                            <a:rPr lang="es-ES" sz="1400" i="1" smtClean="0">
                              <a:solidFill>
                                <a:schemeClr val="tx1"/>
                              </a:solidFill>
                              <a:latin typeface="Cambria Math" panose="02040503050406030204" pitchFamily="18" charset="0"/>
                              <a:ea typeface="Cambria Math" panose="02040503050406030204" pitchFamily="18" charset="0"/>
                            </a:rPr>
                          </m:ctrlPr>
                        </m:sSubSupPr>
                        <m:e>
                          <m:r>
                            <a:rPr lang="es-ES" sz="1400" i="1">
                              <a:solidFill>
                                <a:schemeClr val="tx1"/>
                              </a:solidFill>
                              <a:latin typeface="Cambria Math" panose="02040503050406030204" pitchFamily="18" charset="0"/>
                              <a:ea typeface="Cambria Math" panose="02040503050406030204" pitchFamily="18" charset="0"/>
                            </a:rPr>
                            <m:t>𝜔</m:t>
                          </m:r>
                        </m:e>
                        <m:sub>
                          <m:r>
                            <a:rPr lang="es-ES" sz="1400" b="0" i="1" smtClean="0">
                              <a:solidFill>
                                <a:schemeClr val="tx1"/>
                              </a:solidFill>
                              <a:latin typeface="Cambria Math" panose="02040503050406030204" pitchFamily="18" charset="0"/>
                              <a:ea typeface="Cambria Math" panose="02040503050406030204" pitchFamily="18" charset="0"/>
                            </a:rPr>
                            <m:t>0</m:t>
                          </m:r>
                        </m:sub>
                        <m:sup>
                          <m:r>
                            <a:rPr lang="es-ES" sz="1400" b="0" i="1" smtClean="0">
                              <a:solidFill>
                                <a:schemeClr val="tx1"/>
                              </a:solidFill>
                              <a:latin typeface="Cambria Math" panose="02040503050406030204" pitchFamily="18" charset="0"/>
                              <a:ea typeface="Cambria Math" panose="02040503050406030204" pitchFamily="18" charset="0"/>
                            </a:rPr>
                            <m:t>2</m:t>
                          </m:r>
                        </m:sup>
                      </m:sSubSup>
                      <m:r>
                        <a:rPr lang="es-ES" sz="1400" i="1">
                          <a:solidFill>
                            <a:schemeClr val="tx1"/>
                          </a:solidFill>
                          <a:latin typeface="Cambria Math" panose="02040503050406030204" pitchFamily="18" charset="0"/>
                          <a:ea typeface="Cambria Math" panose="02040503050406030204" pitchFamily="18" charset="0"/>
                        </a:rPr>
                        <m:t>𝑉</m:t>
                      </m:r>
                      <m:r>
                        <a:rPr lang="es-ES" sz="1400" b="0" i="1" smtClean="0">
                          <a:solidFill>
                            <a:schemeClr val="tx1"/>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i="1">
                              <a:solidFill>
                                <a:schemeClr val="tx1"/>
                              </a:solidFill>
                              <a:latin typeface="Cambria Math" panose="02040503050406030204" pitchFamily="18" charset="0"/>
                              <a:ea typeface="Cambria Math" panose="02040503050406030204" pitchFamily="18" charset="0"/>
                            </a:rPr>
                            <m:t>1</m:t>
                          </m:r>
                        </m:num>
                        <m:den>
                          <m:r>
                            <a:rPr lang="es-ES" sz="1400" i="1">
                              <a:solidFill>
                                <a:schemeClr val="tx1"/>
                              </a:solidFill>
                              <a:latin typeface="Cambria Math" panose="02040503050406030204" pitchFamily="18" charset="0"/>
                              <a:ea typeface="Cambria Math" panose="02040503050406030204" pitchFamily="18" charset="0"/>
                            </a:rPr>
                            <m:t>𝐶</m:t>
                          </m:r>
                        </m:den>
                      </m:f>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i="1">
                              <a:solidFill>
                                <a:schemeClr val="tx1"/>
                              </a:solidFill>
                              <a:latin typeface="Cambria Math" panose="02040503050406030204" pitchFamily="18" charset="0"/>
                              <a:ea typeface="Cambria Math" panose="02040503050406030204" pitchFamily="18" charset="0"/>
                            </a:rPr>
                            <m:t>𝑑𝐼</m:t>
                          </m:r>
                        </m:num>
                        <m:den>
                          <m:r>
                            <a:rPr lang="es-ES" sz="1400" i="1">
                              <a:solidFill>
                                <a:schemeClr val="tx1"/>
                              </a:solidFill>
                              <a:latin typeface="Cambria Math" panose="02040503050406030204" pitchFamily="18" charset="0"/>
                              <a:ea typeface="Cambria Math" panose="02040503050406030204" pitchFamily="18" charset="0"/>
                            </a:rPr>
                            <m:t>𝑑𝑡</m:t>
                          </m:r>
                        </m:den>
                      </m:f>
                    </m:oMath>
                  </m:oMathPara>
                </a14:m>
                <a:endParaRPr lang="es-ES" sz="1400" dirty="0"/>
              </a:p>
            </p:txBody>
          </p:sp>
        </mc:Choice>
        <mc:Fallback xmlns="">
          <p:sp>
            <p:nvSpPr>
              <p:cNvPr id="102" name="CuadroTexto 101">
                <a:extLst>
                  <a:ext uri="{FF2B5EF4-FFF2-40B4-BE49-F238E27FC236}">
                    <a16:creationId xmlns:a16="http://schemas.microsoft.com/office/drawing/2014/main" id="{BA8095AF-8A0F-47A7-9B4D-F5000FEEABB6}"/>
                  </a:ext>
                </a:extLst>
              </p:cNvPr>
              <p:cNvSpPr txBox="1">
                <a:spLocks noRot="1" noChangeAspect="1" noMove="1" noResize="1" noEditPoints="1" noAdjustHandles="1" noChangeArrowheads="1" noChangeShapeType="1" noTextEdit="1"/>
              </p:cNvSpPr>
              <p:nvPr/>
            </p:nvSpPr>
            <p:spPr>
              <a:xfrm>
                <a:off x="6692944" y="3861277"/>
                <a:ext cx="2689850" cy="559769"/>
              </a:xfrm>
              <a:prstGeom prst="rect">
                <a:avLst/>
              </a:prstGeom>
              <a:blipFill>
                <a:blip r:embed="rId6"/>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03" name="CuadroTexto 102">
                <a:extLst>
                  <a:ext uri="{FF2B5EF4-FFF2-40B4-BE49-F238E27FC236}">
                    <a16:creationId xmlns:a16="http://schemas.microsoft.com/office/drawing/2014/main" id="{6B34EC6F-9C5F-47BD-BAA6-96E5D4F4D1B3}"/>
                  </a:ext>
                </a:extLst>
              </p:cNvPr>
              <p:cNvSpPr txBox="1"/>
              <p:nvPr/>
            </p:nvSpPr>
            <p:spPr>
              <a:xfrm>
                <a:off x="560001" y="4596497"/>
                <a:ext cx="1619948" cy="49423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400" i="1" smtClean="0">
                              <a:solidFill>
                                <a:schemeClr val="tx1"/>
                              </a:solidFill>
                              <a:latin typeface="Cambria Math" panose="02040503050406030204" pitchFamily="18" charset="0"/>
                              <a:ea typeface="Cambria Math" panose="02040503050406030204" pitchFamily="18" charset="0"/>
                            </a:rPr>
                          </m:ctrlPr>
                        </m:sSubPr>
                        <m:e>
                          <m:r>
                            <a:rPr lang="es-ES" sz="1400" b="0" i="1" smtClean="0">
                              <a:solidFill>
                                <a:schemeClr val="tx1"/>
                              </a:solidFill>
                              <a:latin typeface="Cambria Math" panose="02040503050406030204" pitchFamily="18" charset="0"/>
                              <a:ea typeface="Cambria Math" panose="02040503050406030204" pitchFamily="18" charset="0"/>
                            </a:rPr>
                            <m:t>𝑄</m:t>
                          </m:r>
                        </m:e>
                        <m:sub>
                          <m:r>
                            <a:rPr lang="es-ES" sz="1400" b="0" i="1" smtClean="0">
                              <a:solidFill>
                                <a:schemeClr val="tx1"/>
                              </a:solidFill>
                              <a:latin typeface="Cambria Math" panose="02040503050406030204" pitchFamily="18" charset="0"/>
                              <a:ea typeface="Cambria Math" panose="02040503050406030204" pitchFamily="18" charset="0"/>
                            </a:rPr>
                            <m:t>𝐿</m:t>
                          </m:r>
                        </m:sub>
                      </m:sSub>
                      <m:r>
                        <a:rPr lang="es-ES" sz="1400" b="0" i="1" smtClean="0">
                          <a:solidFill>
                            <a:schemeClr val="tx1"/>
                          </a:solidFill>
                          <a:latin typeface="Cambria Math" panose="02040503050406030204" pitchFamily="18" charset="0"/>
                          <a:ea typeface="Cambria Math" panose="02040503050406030204" pitchFamily="18" charset="0"/>
                        </a:rPr>
                        <m:t>=</m:t>
                      </m:r>
                      <m:f>
                        <m:fPr>
                          <m:ctrlPr>
                            <a:rPr lang="es-ES" sz="1400" b="0" i="1" smtClean="0">
                              <a:solidFill>
                                <a:schemeClr val="tx1"/>
                              </a:solidFill>
                              <a:latin typeface="Cambria Math" panose="02040503050406030204" pitchFamily="18" charset="0"/>
                              <a:ea typeface="Cambria Math" panose="02040503050406030204" pitchFamily="18" charset="0"/>
                            </a:rPr>
                          </m:ctrlPr>
                        </m:fPr>
                        <m:num>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Sub>
                          <m:r>
                            <a:rPr lang="es-ES" sz="1400" b="0" i="1" smtClean="0">
                              <a:solidFill>
                                <a:schemeClr val="tx1"/>
                              </a:solidFill>
                              <a:latin typeface="Cambria Math" panose="02040503050406030204" pitchFamily="18" charset="0"/>
                              <a:ea typeface="Cambria Math" panose="02040503050406030204" pitchFamily="18" charset="0"/>
                            </a:rPr>
                            <m:t>𝑈</m:t>
                          </m:r>
                        </m:num>
                        <m:den>
                          <m:r>
                            <a:rPr lang="es-ES" sz="1400" b="0" i="1" smtClean="0">
                              <a:solidFill>
                                <a:schemeClr val="tx1"/>
                              </a:solidFill>
                              <a:latin typeface="Cambria Math" panose="02040503050406030204" pitchFamily="18" charset="0"/>
                              <a:ea typeface="Cambria Math" panose="02040503050406030204" pitchFamily="18" charset="0"/>
                            </a:rPr>
                            <m:t>𝑃</m:t>
                          </m:r>
                        </m:den>
                      </m:f>
                    </m:oMath>
                  </m:oMathPara>
                </a14:m>
                <a:endParaRPr lang="es-ES" sz="1400" dirty="0"/>
              </a:p>
            </p:txBody>
          </p:sp>
        </mc:Choice>
        <mc:Fallback xmlns="">
          <p:sp>
            <p:nvSpPr>
              <p:cNvPr id="103" name="CuadroTexto 102">
                <a:extLst>
                  <a:ext uri="{FF2B5EF4-FFF2-40B4-BE49-F238E27FC236}">
                    <a16:creationId xmlns:a16="http://schemas.microsoft.com/office/drawing/2014/main" id="{6B34EC6F-9C5F-47BD-BAA6-96E5D4F4D1B3}"/>
                  </a:ext>
                </a:extLst>
              </p:cNvPr>
              <p:cNvSpPr txBox="1">
                <a:spLocks noRot="1" noChangeAspect="1" noMove="1" noResize="1" noEditPoints="1" noAdjustHandles="1" noChangeArrowheads="1" noChangeShapeType="1" noTextEdit="1"/>
              </p:cNvSpPr>
              <p:nvPr/>
            </p:nvSpPr>
            <p:spPr>
              <a:xfrm>
                <a:off x="560001" y="4596497"/>
                <a:ext cx="1619948" cy="494238"/>
              </a:xfrm>
              <a:prstGeom prst="rect">
                <a:avLst/>
              </a:prstGeom>
              <a:blipFill>
                <a:blip r:embed="rId7"/>
                <a:stretch>
                  <a:fillRect b="-2469"/>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04" name="CuadroTexto 103">
                <a:extLst>
                  <a:ext uri="{FF2B5EF4-FFF2-40B4-BE49-F238E27FC236}">
                    <a16:creationId xmlns:a16="http://schemas.microsoft.com/office/drawing/2014/main" id="{3C1CC726-A42E-4B45-B5F8-3A9D20EE4275}"/>
                  </a:ext>
                </a:extLst>
              </p:cNvPr>
              <p:cNvSpPr txBox="1"/>
              <p:nvPr/>
            </p:nvSpPr>
            <p:spPr>
              <a:xfrm>
                <a:off x="2018015" y="4590875"/>
                <a:ext cx="2082370" cy="49564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ea typeface="Cambria Math" panose="02040503050406030204" pitchFamily="18" charset="0"/>
                        </a:rPr>
                        <m:t>𝑈</m:t>
                      </m:r>
                      <m:r>
                        <a:rPr lang="es-ES" sz="1400" b="0" i="1" smtClean="0">
                          <a:solidFill>
                            <a:schemeClr val="tx1"/>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b="0" i="1" smtClean="0">
                              <a:solidFill>
                                <a:schemeClr val="tx1"/>
                              </a:solidFill>
                              <a:latin typeface="Cambria Math" panose="02040503050406030204" pitchFamily="18" charset="0"/>
                              <a:ea typeface="Cambria Math" panose="02040503050406030204" pitchFamily="18" charset="0"/>
                            </a:rPr>
                            <m:t>1</m:t>
                          </m:r>
                        </m:num>
                        <m:den>
                          <m:r>
                            <a:rPr lang="es-ES" sz="1400" b="0" i="1" smtClean="0">
                              <a:solidFill>
                                <a:schemeClr val="tx1"/>
                              </a:solidFill>
                              <a:latin typeface="Cambria Math" panose="02040503050406030204" pitchFamily="18" charset="0"/>
                              <a:ea typeface="Cambria Math" panose="02040503050406030204" pitchFamily="18" charset="0"/>
                            </a:rPr>
                            <m:t>2</m:t>
                          </m:r>
                        </m:den>
                      </m:f>
                      <m:r>
                        <a:rPr lang="es-ES" sz="1400" b="0" i="1" smtClean="0">
                          <a:solidFill>
                            <a:schemeClr val="tx1"/>
                          </a:solidFill>
                          <a:latin typeface="Cambria Math" panose="02040503050406030204" pitchFamily="18" charset="0"/>
                          <a:ea typeface="Cambria Math" panose="02040503050406030204" pitchFamily="18" charset="0"/>
                        </a:rPr>
                        <m:t>𝐶</m:t>
                      </m:r>
                      <m:sSubSup>
                        <m:sSubSupPr>
                          <m:ctrlPr>
                            <a:rPr lang="es-ES" sz="1400" b="0" i="1" smtClean="0">
                              <a:solidFill>
                                <a:schemeClr val="tx1"/>
                              </a:solidFill>
                              <a:latin typeface="Cambria Math" panose="02040503050406030204" pitchFamily="18" charset="0"/>
                              <a:ea typeface="Cambria Math" panose="02040503050406030204" pitchFamily="18" charset="0"/>
                            </a:rPr>
                          </m:ctrlPr>
                        </m:sSubSupPr>
                        <m:e>
                          <m:r>
                            <a:rPr lang="es-ES" sz="1400" b="0" i="1" smtClean="0">
                              <a:solidFill>
                                <a:schemeClr val="tx1"/>
                              </a:solidFill>
                              <a:latin typeface="Cambria Math" panose="02040503050406030204" pitchFamily="18" charset="0"/>
                              <a:ea typeface="Cambria Math" panose="02040503050406030204" pitchFamily="18" charset="0"/>
                            </a:rPr>
                            <m:t>𝑉</m:t>
                          </m:r>
                        </m:e>
                        <m:sub>
                          <m:r>
                            <a:rPr lang="es-ES" sz="1400" b="0" i="1" smtClean="0">
                              <a:solidFill>
                                <a:schemeClr val="tx1"/>
                              </a:solidFill>
                              <a:latin typeface="Cambria Math" panose="02040503050406030204" pitchFamily="18" charset="0"/>
                              <a:ea typeface="Cambria Math" panose="02040503050406030204" pitchFamily="18" charset="0"/>
                            </a:rPr>
                            <m:t>0</m:t>
                          </m:r>
                        </m:sub>
                        <m:sup>
                          <m:r>
                            <a:rPr lang="es-ES" sz="1400" b="0" i="1" smtClean="0">
                              <a:solidFill>
                                <a:schemeClr val="tx1"/>
                              </a:solidFill>
                              <a:latin typeface="Cambria Math" panose="02040503050406030204" pitchFamily="18" charset="0"/>
                              <a:ea typeface="Cambria Math" panose="02040503050406030204" pitchFamily="18" charset="0"/>
                            </a:rPr>
                            <m:t>2</m:t>
                          </m:r>
                        </m:sup>
                      </m:sSubSup>
                      <m:r>
                        <a:rPr lang="es-ES" sz="1400" b="0" i="1" smtClean="0">
                          <a:solidFill>
                            <a:schemeClr val="tx1"/>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i="1">
                              <a:solidFill>
                                <a:schemeClr val="tx1"/>
                              </a:solidFill>
                              <a:latin typeface="Cambria Math" panose="02040503050406030204" pitchFamily="18" charset="0"/>
                              <a:ea typeface="Cambria Math" panose="02040503050406030204" pitchFamily="18" charset="0"/>
                            </a:rPr>
                            <m:t>1</m:t>
                          </m:r>
                        </m:num>
                        <m:den>
                          <m:r>
                            <a:rPr lang="es-ES" sz="1400" i="1">
                              <a:solidFill>
                                <a:schemeClr val="tx1"/>
                              </a:solidFill>
                              <a:latin typeface="Cambria Math" panose="02040503050406030204" pitchFamily="18" charset="0"/>
                              <a:ea typeface="Cambria Math" panose="02040503050406030204" pitchFamily="18" charset="0"/>
                            </a:rPr>
                            <m:t>2</m:t>
                          </m:r>
                        </m:den>
                      </m:f>
                      <m:r>
                        <a:rPr lang="es-ES" sz="1400" b="0" i="1" smtClean="0">
                          <a:solidFill>
                            <a:schemeClr val="tx1"/>
                          </a:solidFill>
                          <a:latin typeface="Cambria Math" panose="02040503050406030204" pitchFamily="18" charset="0"/>
                          <a:ea typeface="Cambria Math" panose="02040503050406030204" pitchFamily="18" charset="0"/>
                        </a:rPr>
                        <m:t>𝐿</m:t>
                      </m:r>
                      <m:sSubSup>
                        <m:sSubSupPr>
                          <m:ctrlPr>
                            <a:rPr lang="es-ES" sz="1400" i="1">
                              <a:solidFill>
                                <a:schemeClr val="tx1"/>
                              </a:solidFill>
                              <a:latin typeface="Cambria Math" panose="02040503050406030204" pitchFamily="18" charset="0"/>
                              <a:ea typeface="Cambria Math" panose="02040503050406030204" pitchFamily="18" charset="0"/>
                            </a:rPr>
                          </m:ctrlPr>
                        </m:sSubSupPr>
                        <m:e>
                          <m:r>
                            <a:rPr lang="es-ES" sz="1400" b="0" i="1" smtClean="0">
                              <a:solidFill>
                                <a:schemeClr val="tx1"/>
                              </a:solidFill>
                              <a:latin typeface="Cambria Math" panose="02040503050406030204" pitchFamily="18" charset="0"/>
                              <a:ea typeface="Cambria Math" panose="02040503050406030204" pitchFamily="18" charset="0"/>
                            </a:rPr>
                            <m:t>𝐼</m:t>
                          </m:r>
                        </m:e>
                        <m:sub>
                          <m:r>
                            <a:rPr lang="es-ES" sz="1400" i="1">
                              <a:solidFill>
                                <a:schemeClr val="tx1"/>
                              </a:solidFill>
                              <a:latin typeface="Cambria Math" panose="02040503050406030204" pitchFamily="18" charset="0"/>
                              <a:ea typeface="Cambria Math" panose="02040503050406030204" pitchFamily="18" charset="0"/>
                            </a:rPr>
                            <m:t>0</m:t>
                          </m:r>
                        </m:sub>
                        <m:sup>
                          <m:r>
                            <a:rPr lang="es-ES" sz="1400" i="1">
                              <a:solidFill>
                                <a:schemeClr val="tx1"/>
                              </a:solidFill>
                              <a:latin typeface="Cambria Math" panose="02040503050406030204" pitchFamily="18" charset="0"/>
                              <a:ea typeface="Cambria Math" panose="02040503050406030204" pitchFamily="18" charset="0"/>
                            </a:rPr>
                            <m:t>2</m:t>
                          </m:r>
                        </m:sup>
                      </m:sSubSup>
                    </m:oMath>
                  </m:oMathPara>
                </a14:m>
                <a:endParaRPr lang="es-ES" sz="1400" dirty="0"/>
              </a:p>
            </p:txBody>
          </p:sp>
        </mc:Choice>
        <mc:Fallback xmlns="">
          <p:sp>
            <p:nvSpPr>
              <p:cNvPr id="104" name="CuadroTexto 103">
                <a:extLst>
                  <a:ext uri="{FF2B5EF4-FFF2-40B4-BE49-F238E27FC236}">
                    <a16:creationId xmlns:a16="http://schemas.microsoft.com/office/drawing/2014/main" id="{3C1CC726-A42E-4B45-B5F8-3A9D20EE4275}"/>
                  </a:ext>
                </a:extLst>
              </p:cNvPr>
              <p:cNvSpPr txBox="1">
                <a:spLocks noRot="1" noChangeAspect="1" noMove="1" noResize="1" noEditPoints="1" noAdjustHandles="1" noChangeArrowheads="1" noChangeShapeType="1" noTextEdit="1"/>
              </p:cNvSpPr>
              <p:nvPr/>
            </p:nvSpPr>
            <p:spPr>
              <a:xfrm>
                <a:off x="2018015" y="4590875"/>
                <a:ext cx="2082370" cy="495649"/>
              </a:xfrm>
              <a:prstGeom prst="rect">
                <a:avLst/>
              </a:prstGeom>
              <a:blipFill>
                <a:blip r:embed="rId8"/>
                <a:stretch>
                  <a:fillRect b="-2469"/>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05" name="CuadroTexto 104">
                <a:extLst>
                  <a:ext uri="{FF2B5EF4-FFF2-40B4-BE49-F238E27FC236}">
                    <a16:creationId xmlns:a16="http://schemas.microsoft.com/office/drawing/2014/main" id="{0DCBDCB6-06B9-4B74-B57C-54CF525BF26E}"/>
                  </a:ext>
                </a:extLst>
              </p:cNvPr>
              <p:cNvSpPr txBox="1"/>
              <p:nvPr/>
            </p:nvSpPr>
            <p:spPr>
              <a:xfrm>
                <a:off x="3442575" y="4722798"/>
                <a:ext cx="2082370" cy="31194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ea typeface="Cambria Math" panose="02040503050406030204" pitchFamily="18" charset="0"/>
                        </a:rPr>
                        <m:t>𝑈</m:t>
                      </m:r>
                      <m:r>
                        <a:rPr lang="es-ES" sz="1400" b="0" i="1" smtClean="0">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𝐶</m:t>
                      </m:r>
                      <m:sSubSup>
                        <m:sSubSupPr>
                          <m:ctrlPr>
                            <a:rPr lang="es-ES" sz="1400" b="0" i="1" smtClean="0">
                              <a:solidFill>
                                <a:schemeClr val="tx1"/>
                              </a:solidFill>
                              <a:latin typeface="Cambria Math" panose="02040503050406030204" pitchFamily="18" charset="0"/>
                              <a:ea typeface="Cambria Math" panose="02040503050406030204" pitchFamily="18" charset="0"/>
                            </a:rPr>
                          </m:ctrlPr>
                        </m:sSubSupPr>
                        <m:e>
                          <m:r>
                            <a:rPr lang="es-ES" sz="1400" b="0" i="1" smtClean="0">
                              <a:solidFill>
                                <a:schemeClr val="tx1"/>
                              </a:solidFill>
                              <a:latin typeface="Cambria Math" panose="02040503050406030204" pitchFamily="18" charset="0"/>
                              <a:ea typeface="Cambria Math" panose="02040503050406030204" pitchFamily="18" charset="0"/>
                            </a:rPr>
                            <m:t>𝑉</m:t>
                          </m:r>
                        </m:e>
                        <m:sub>
                          <m:r>
                            <a:rPr lang="es-ES" sz="1400" b="0" i="1" smtClean="0">
                              <a:solidFill>
                                <a:schemeClr val="tx1"/>
                              </a:solidFill>
                              <a:latin typeface="Cambria Math" panose="02040503050406030204" pitchFamily="18" charset="0"/>
                              <a:ea typeface="Cambria Math" panose="02040503050406030204" pitchFamily="18" charset="0"/>
                            </a:rPr>
                            <m:t>0</m:t>
                          </m:r>
                        </m:sub>
                        <m:sup>
                          <m:r>
                            <a:rPr lang="es-ES" sz="1400" b="0" i="1" smtClean="0">
                              <a:solidFill>
                                <a:schemeClr val="tx1"/>
                              </a:solidFill>
                              <a:latin typeface="Cambria Math" panose="02040503050406030204" pitchFamily="18" charset="0"/>
                              <a:ea typeface="Cambria Math" panose="02040503050406030204" pitchFamily="18" charset="0"/>
                            </a:rPr>
                            <m:t>2</m:t>
                          </m:r>
                        </m:sup>
                      </m:sSubSup>
                    </m:oMath>
                  </m:oMathPara>
                </a14:m>
                <a:endParaRPr lang="es-ES" sz="1400" dirty="0"/>
              </a:p>
            </p:txBody>
          </p:sp>
        </mc:Choice>
        <mc:Fallback xmlns="">
          <p:sp>
            <p:nvSpPr>
              <p:cNvPr id="105" name="CuadroTexto 104">
                <a:extLst>
                  <a:ext uri="{FF2B5EF4-FFF2-40B4-BE49-F238E27FC236}">
                    <a16:creationId xmlns:a16="http://schemas.microsoft.com/office/drawing/2014/main" id="{0DCBDCB6-06B9-4B74-B57C-54CF525BF26E}"/>
                  </a:ext>
                </a:extLst>
              </p:cNvPr>
              <p:cNvSpPr txBox="1">
                <a:spLocks noRot="1" noChangeAspect="1" noMove="1" noResize="1" noEditPoints="1" noAdjustHandles="1" noChangeArrowheads="1" noChangeShapeType="1" noTextEdit="1"/>
              </p:cNvSpPr>
              <p:nvPr/>
            </p:nvSpPr>
            <p:spPr>
              <a:xfrm>
                <a:off x="3442575" y="4722798"/>
                <a:ext cx="2082370" cy="311945"/>
              </a:xfrm>
              <a:prstGeom prst="rect">
                <a:avLst/>
              </a:prstGeom>
              <a:blipFill>
                <a:blip r:embed="rId9"/>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06" name="CuadroTexto 105">
                <a:extLst>
                  <a:ext uri="{FF2B5EF4-FFF2-40B4-BE49-F238E27FC236}">
                    <a16:creationId xmlns:a16="http://schemas.microsoft.com/office/drawing/2014/main" id="{34193859-519F-4AEC-AC0C-AF2DD45233F1}"/>
                  </a:ext>
                </a:extLst>
              </p:cNvPr>
              <p:cNvSpPr txBox="1"/>
              <p:nvPr/>
            </p:nvSpPr>
            <p:spPr>
              <a:xfrm>
                <a:off x="764945" y="5264351"/>
                <a:ext cx="2547478" cy="74001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400" i="1" smtClean="0">
                              <a:solidFill>
                                <a:schemeClr val="tx1"/>
                              </a:solidFill>
                              <a:latin typeface="Cambria Math" panose="02040503050406030204" pitchFamily="18" charset="0"/>
                              <a:ea typeface="Cambria Math" panose="02040503050406030204" pitchFamily="18" charset="0"/>
                            </a:rPr>
                          </m:ctrlPr>
                        </m:sSubPr>
                        <m:e>
                          <m:r>
                            <a:rPr lang="es-ES" sz="1400" b="0" i="1" smtClean="0">
                              <a:solidFill>
                                <a:schemeClr val="tx1"/>
                              </a:solidFill>
                              <a:latin typeface="Cambria Math" panose="02040503050406030204" pitchFamily="18" charset="0"/>
                              <a:ea typeface="Cambria Math" panose="02040503050406030204" pitchFamily="18" charset="0"/>
                            </a:rPr>
                            <m:t>𝑄</m:t>
                          </m:r>
                        </m:e>
                        <m:sub>
                          <m:r>
                            <a:rPr lang="es-ES" sz="1400" b="0" i="1" smtClean="0">
                              <a:solidFill>
                                <a:schemeClr val="tx1"/>
                              </a:solidFill>
                              <a:latin typeface="Cambria Math" panose="02040503050406030204" pitchFamily="18" charset="0"/>
                              <a:ea typeface="Cambria Math" panose="02040503050406030204" pitchFamily="18" charset="0"/>
                            </a:rPr>
                            <m:t>𝐿</m:t>
                          </m:r>
                        </m:sub>
                      </m:sSub>
                      <m:r>
                        <a:rPr lang="es-ES" sz="1400" b="0" i="1" smtClean="0">
                          <a:solidFill>
                            <a:schemeClr val="tx1"/>
                          </a:solidFill>
                          <a:latin typeface="Cambria Math" panose="02040503050406030204" pitchFamily="18" charset="0"/>
                          <a:ea typeface="Cambria Math" panose="02040503050406030204" pitchFamily="18" charset="0"/>
                        </a:rPr>
                        <m:t>=</m:t>
                      </m:r>
                      <m:f>
                        <m:fPr>
                          <m:ctrlPr>
                            <a:rPr lang="es-ES" sz="1400" b="0" i="1" smtClean="0">
                              <a:solidFill>
                                <a:schemeClr val="tx1"/>
                              </a:solidFill>
                              <a:latin typeface="Cambria Math" panose="02040503050406030204" pitchFamily="18" charset="0"/>
                              <a:ea typeface="Cambria Math" panose="02040503050406030204" pitchFamily="18" charset="0"/>
                            </a:rPr>
                          </m:ctrlPr>
                        </m:fPr>
                        <m:num>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Sub>
                          <m:r>
                            <a:rPr lang="es-ES" sz="1400" b="0" i="1" smtClean="0">
                              <a:solidFill>
                                <a:schemeClr val="tx1"/>
                              </a:solidFill>
                              <a:latin typeface="Cambria Math" panose="02040503050406030204" pitchFamily="18" charset="0"/>
                              <a:ea typeface="Cambria Math" panose="02040503050406030204" pitchFamily="18" charset="0"/>
                            </a:rPr>
                            <m:t>𝑈</m:t>
                          </m:r>
                        </m:num>
                        <m:den>
                          <m:r>
                            <a:rPr lang="es-ES" sz="1400" b="0" i="1" smtClean="0">
                              <a:solidFill>
                                <a:schemeClr val="tx1"/>
                              </a:solidFill>
                              <a:latin typeface="Cambria Math" panose="02040503050406030204" pitchFamily="18" charset="0"/>
                              <a:ea typeface="Cambria Math" panose="02040503050406030204" pitchFamily="18" charset="0"/>
                            </a:rPr>
                            <m:t>𝑃</m:t>
                          </m:r>
                        </m:den>
                      </m:f>
                      <m:r>
                        <a:rPr lang="es-ES" sz="1400" b="0" i="1" smtClean="0">
                          <a:solidFill>
                            <a:schemeClr val="tx1"/>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Sub>
                          <m:r>
                            <a:rPr lang="es-ES" sz="1400" i="1">
                              <a:solidFill>
                                <a:schemeClr val="tx1"/>
                              </a:solidFill>
                              <a:latin typeface="Cambria Math" panose="02040503050406030204" pitchFamily="18" charset="0"/>
                              <a:ea typeface="Cambria Math" panose="02040503050406030204" pitchFamily="18" charset="0"/>
                            </a:rPr>
                            <m:t>𝐶</m:t>
                          </m:r>
                          <m:sSubSup>
                            <m:sSubSupPr>
                              <m:ctrlPr>
                                <a:rPr lang="es-ES" sz="1400" i="1">
                                  <a:solidFill>
                                    <a:schemeClr val="tx1"/>
                                  </a:solidFill>
                                  <a:latin typeface="Cambria Math" panose="02040503050406030204" pitchFamily="18" charset="0"/>
                                  <a:ea typeface="Cambria Math" panose="02040503050406030204" pitchFamily="18" charset="0"/>
                                </a:rPr>
                              </m:ctrlPr>
                            </m:sSubSupPr>
                            <m:e>
                              <m:r>
                                <a:rPr lang="es-ES" sz="1400" i="1">
                                  <a:solidFill>
                                    <a:schemeClr val="tx1"/>
                                  </a:solidFill>
                                  <a:latin typeface="Cambria Math" panose="02040503050406030204" pitchFamily="18" charset="0"/>
                                  <a:ea typeface="Cambria Math" panose="02040503050406030204" pitchFamily="18" charset="0"/>
                                </a:rPr>
                                <m:t>𝑉</m:t>
                              </m:r>
                            </m:e>
                            <m:sub>
                              <m:r>
                                <a:rPr lang="es-ES" sz="1400" i="1">
                                  <a:solidFill>
                                    <a:schemeClr val="tx1"/>
                                  </a:solidFill>
                                  <a:latin typeface="Cambria Math" panose="02040503050406030204" pitchFamily="18" charset="0"/>
                                  <a:ea typeface="Cambria Math" panose="02040503050406030204" pitchFamily="18" charset="0"/>
                                </a:rPr>
                                <m:t>0</m:t>
                              </m:r>
                            </m:sub>
                            <m:sup>
                              <m:r>
                                <a:rPr lang="es-ES" sz="1400" i="1">
                                  <a:solidFill>
                                    <a:schemeClr val="tx1"/>
                                  </a:solidFill>
                                  <a:latin typeface="Cambria Math" panose="02040503050406030204" pitchFamily="18" charset="0"/>
                                  <a:ea typeface="Cambria Math" panose="02040503050406030204" pitchFamily="18" charset="0"/>
                                </a:rPr>
                                <m:t>2</m:t>
                              </m:r>
                            </m:sup>
                          </m:sSubSup>
                        </m:num>
                        <m:den>
                          <m:f>
                            <m:fPr>
                              <m:ctrlPr>
                                <a:rPr lang="es-ES" sz="1400" i="1">
                                  <a:solidFill>
                                    <a:schemeClr val="tx1"/>
                                  </a:solidFill>
                                  <a:latin typeface="Cambria Math" panose="02040503050406030204" pitchFamily="18" charset="0"/>
                                  <a:ea typeface="Cambria Math" panose="02040503050406030204" pitchFamily="18" charset="0"/>
                                </a:rPr>
                              </m:ctrlPr>
                            </m:fPr>
                            <m:num>
                              <m:sSubSup>
                                <m:sSubSupPr>
                                  <m:ctrlPr>
                                    <a:rPr lang="es-ES" sz="1400" i="1">
                                      <a:solidFill>
                                        <a:schemeClr val="tx1"/>
                                      </a:solidFill>
                                      <a:latin typeface="Cambria Math" panose="02040503050406030204" pitchFamily="18" charset="0"/>
                                      <a:ea typeface="Cambria Math" panose="02040503050406030204" pitchFamily="18" charset="0"/>
                                    </a:rPr>
                                  </m:ctrlPr>
                                </m:sSubSupPr>
                                <m:e>
                                  <m:r>
                                    <a:rPr lang="es-ES" sz="1400" i="1">
                                      <a:solidFill>
                                        <a:schemeClr val="tx1"/>
                                      </a:solidFill>
                                      <a:latin typeface="Cambria Math" panose="02040503050406030204" pitchFamily="18" charset="0"/>
                                      <a:ea typeface="Cambria Math" panose="02040503050406030204" pitchFamily="18" charset="0"/>
                                    </a:rPr>
                                    <m:t>𝑉</m:t>
                                  </m:r>
                                </m:e>
                                <m:sub>
                                  <m:r>
                                    <a:rPr lang="es-ES" sz="1400" i="1">
                                      <a:solidFill>
                                        <a:schemeClr val="tx1"/>
                                      </a:solidFill>
                                      <a:latin typeface="Cambria Math" panose="02040503050406030204" pitchFamily="18" charset="0"/>
                                      <a:ea typeface="Cambria Math" panose="02040503050406030204" pitchFamily="18" charset="0"/>
                                    </a:rPr>
                                    <m:t>0</m:t>
                                  </m:r>
                                </m:sub>
                                <m:sup>
                                  <m:r>
                                    <a:rPr lang="es-ES" sz="1400" i="1">
                                      <a:solidFill>
                                        <a:schemeClr val="tx1"/>
                                      </a:solidFill>
                                      <a:latin typeface="Cambria Math" panose="02040503050406030204" pitchFamily="18" charset="0"/>
                                      <a:ea typeface="Cambria Math" panose="02040503050406030204" pitchFamily="18" charset="0"/>
                                    </a:rPr>
                                    <m:t>2</m:t>
                                  </m:r>
                                </m:sup>
                              </m:sSubSup>
                            </m:num>
                            <m:den>
                              <m:r>
                                <a:rPr lang="es-ES" sz="1400" i="1">
                                  <a:solidFill>
                                    <a:schemeClr val="tx1"/>
                                  </a:solidFill>
                                  <a:latin typeface="Cambria Math" panose="02040503050406030204" pitchFamily="18" charset="0"/>
                                  <a:ea typeface="Cambria Math" panose="02040503050406030204" pitchFamily="18" charset="0"/>
                                </a:rPr>
                                <m:t>𝑅</m:t>
                              </m:r>
                            </m:den>
                          </m:f>
                        </m:den>
                      </m:f>
                      <m:r>
                        <a:rPr lang="es-ES" sz="1400" b="0" i="1" smtClean="0">
                          <a:solidFill>
                            <a:schemeClr val="tx1"/>
                          </a:solidFill>
                          <a:latin typeface="Cambria Math" panose="02040503050406030204" pitchFamily="18" charset="0"/>
                          <a:ea typeface="Cambria Math" panose="02040503050406030204" pitchFamily="18" charset="0"/>
                        </a:rPr>
                        <m:t>=</m:t>
                      </m:r>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Sub>
                      <m:r>
                        <a:rPr lang="es-ES" sz="1400" i="1">
                          <a:solidFill>
                            <a:schemeClr val="tx1"/>
                          </a:solidFill>
                          <a:latin typeface="Cambria Math" panose="02040503050406030204" pitchFamily="18" charset="0"/>
                          <a:ea typeface="Cambria Math" panose="02040503050406030204" pitchFamily="18" charset="0"/>
                        </a:rPr>
                        <m:t>𝐶</m:t>
                      </m:r>
                      <m:r>
                        <a:rPr lang="es-ES" sz="1400" b="0" i="1" smtClean="0">
                          <a:solidFill>
                            <a:schemeClr val="tx1"/>
                          </a:solidFill>
                          <a:latin typeface="Cambria Math" panose="02040503050406030204" pitchFamily="18" charset="0"/>
                          <a:ea typeface="Cambria Math" panose="02040503050406030204" pitchFamily="18" charset="0"/>
                        </a:rPr>
                        <m:t>𝑅</m:t>
                      </m:r>
                    </m:oMath>
                  </m:oMathPara>
                </a14:m>
                <a:endParaRPr lang="es-ES" sz="1400" dirty="0"/>
              </a:p>
            </p:txBody>
          </p:sp>
        </mc:Choice>
        <mc:Fallback xmlns="">
          <p:sp>
            <p:nvSpPr>
              <p:cNvPr id="106" name="CuadroTexto 105">
                <a:extLst>
                  <a:ext uri="{FF2B5EF4-FFF2-40B4-BE49-F238E27FC236}">
                    <a16:creationId xmlns:a16="http://schemas.microsoft.com/office/drawing/2014/main" id="{34193859-519F-4AEC-AC0C-AF2DD45233F1}"/>
                  </a:ext>
                </a:extLst>
              </p:cNvPr>
              <p:cNvSpPr txBox="1">
                <a:spLocks noRot="1" noChangeAspect="1" noMove="1" noResize="1" noEditPoints="1" noAdjustHandles="1" noChangeArrowheads="1" noChangeShapeType="1" noTextEdit="1"/>
              </p:cNvSpPr>
              <p:nvPr/>
            </p:nvSpPr>
            <p:spPr>
              <a:xfrm>
                <a:off x="764945" y="5264351"/>
                <a:ext cx="2547478" cy="740011"/>
              </a:xfrm>
              <a:prstGeom prst="rect">
                <a:avLst/>
              </a:prstGeom>
              <a:blipFill>
                <a:blip r:embed="rId10"/>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07" name="CuadroTexto 106">
                <a:extLst>
                  <a:ext uri="{FF2B5EF4-FFF2-40B4-BE49-F238E27FC236}">
                    <a16:creationId xmlns:a16="http://schemas.microsoft.com/office/drawing/2014/main" id="{DF698414-1368-4C6C-BA74-EC3D52168977}"/>
                  </a:ext>
                </a:extLst>
              </p:cNvPr>
              <p:cNvSpPr txBox="1"/>
              <p:nvPr/>
            </p:nvSpPr>
            <p:spPr>
              <a:xfrm>
                <a:off x="4657811" y="4575422"/>
                <a:ext cx="1619948" cy="5265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400" i="1" smtClean="0">
                          <a:solidFill>
                            <a:schemeClr val="tx1"/>
                          </a:solidFill>
                          <a:latin typeface="Cambria Math" panose="02040503050406030204" pitchFamily="18" charset="0"/>
                          <a:ea typeface="Cambria Math" panose="02040503050406030204" pitchFamily="18" charset="0"/>
                        </a:rPr>
                        <m:t>𝑃</m:t>
                      </m:r>
                      <m:r>
                        <a:rPr lang="es-ES" sz="1400" b="0" i="1" smtClean="0">
                          <a:solidFill>
                            <a:schemeClr val="tx1"/>
                          </a:solidFill>
                          <a:latin typeface="Cambria Math" panose="02040503050406030204" pitchFamily="18" charset="0"/>
                          <a:ea typeface="Cambria Math" panose="02040503050406030204" pitchFamily="18" charset="0"/>
                        </a:rPr>
                        <m:t>=</m:t>
                      </m:r>
                      <m:f>
                        <m:fPr>
                          <m:ctrlPr>
                            <a:rPr lang="es-ES" sz="1400" b="0" i="1" smtClean="0">
                              <a:solidFill>
                                <a:schemeClr val="tx1"/>
                              </a:solidFill>
                              <a:latin typeface="Cambria Math" panose="02040503050406030204" pitchFamily="18" charset="0"/>
                              <a:ea typeface="Cambria Math" panose="02040503050406030204" pitchFamily="18" charset="0"/>
                            </a:rPr>
                          </m:ctrlPr>
                        </m:fPr>
                        <m:num>
                          <m:sSubSup>
                            <m:sSubSupPr>
                              <m:ctrlPr>
                                <a:rPr lang="es-ES" sz="1400" i="1">
                                  <a:solidFill>
                                    <a:schemeClr val="tx1"/>
                                  </a:solidFill>
                                  <a:latin typeface="Cambria Math" panose="02040503050406030204" pitchFamily="18" charset="0"/>
                                  <a:ea typeface="Cambria Math" panose="02040503050406030204" pitchFamily="18" charset="0"/>
                                </a:rPr>
                              </m:ctrlPr>
                            </m:sSubSupPr>
                            <m:e>
                              <m:r>
                                <a:rPr lang="es-ES" sz="1400" i="1">
                                  <a:solidFill>
                                    <a:schemeClr val="tx1"/>
                                  </a:solidFill>
                                  <a:latin typeface="Cambria Math" panose="02040503050406030204" pitchFamily="18" charset="0"/>
                                  <a:ea typeface="Cambria Math" panose="02040503050406030204" pitchFamily="18" charset="0"/>
                                </a:rPr>
                                <m:t>𝑉</m:t>
                              </m:r>
                            </m:e>
                            <m:sub>
                              <m:r>
                                <a:rPr lang="es-ES" sz="1400" i="1">
                                  <a:solidFill>
                                    <a:schemeClr val="tx1"/>
                                  </a:solidFill>
                                  <a:latin typeface="Cambria Math" panose="02040503050406030204" pitchFamily="18" charset="0"/>
                                  <a:ea typeface="Cambria Math" panose="02040503050406030204" pitchFamily="18" charset="0"/>
                                </a:rPr>
                                <m:t>0</m:t>
                              </m:r>
                            </m:sub>
                            <m:sup>
                              <m:r>
                                <a:rPr lang="es-ES" sz="1400" i="1">
                                  <a:solidFill>
                                    <a:schemeClr val="tx1"/>
                                  </a:solidFill>
                                  <a:latin typeface="Cambria Math" panose="02040503050406030204" pitchFamily="18" charset="0"/>
                                  <a:ea typeface="Cambria Math" panose="02040503050406030204" pitchFamily="18" charset="0"/>
                                </a:rPr>
                                <m:t>2</m:t>
                              </m:r>
                            </m:sup>
                          </m:sSubSup>
                        </m:num>
                        <m:den>
                          <m:r>
                            <a:rPr lang="es-ES" sz="1400" b="0" i="1" smtClean="0">
                              <a:solidFill>
                                <a:schemeClr val="tx1"/>
                              </a:solidFill>
                              <a:latin typeface="Cambria Math" panose="02040503050406030204" pitchFamily="18" charset="0"/>
                              <a:ea typeface="Cambria Math" panose="02040503050406030204" pitchFamily="18" charset="0"/>
                            </a:rPr>
                            <m:t>𝑅</m:t>
                          </m:r>
                        </m:den>
                      </m:f>
                    </m:oMath>
                  </m:oMathPara>
                </a14:m>
                <a:endParaRPr lang="es-ES" sz="1400" dirty="0"/>
              </a:p>
            </p:txBody>
          </p:sp>
        </mc:Choice>
        <mc:Fallback xmlns="">
          <p:sp>
            <p:nvSpPr>
              <p:cNvPr id="107" name="CuadroTexto 106">
                <a:extLst>
                  <a:ext uri="{FF2B5EF4-FFF2-40B4-BE49-F238E27FC236}">
                    <a16:creationId xmlns:a16="http://schemas.microsoft.com/office/drawing/2014/main" id="{DF698414-1368-4C6C-BA74-EC3D52168977}"/>
                  </a:ext>
                </a:extLst>
              </p:cNvPr>
              <p:cNvSpPr txBox="1">
                <a:spLocks noRot="1" noChangeAspect="1" noMove="1" noResize="1" noEditPoints="1" noAdjustHandles="1" noChangeArrowheads="1" noChangeShapeType="1" noTextEdit="1"/>
              </p:cNvSpPr>
              <p:nvPr/>
            </p:nvSpPr>
            <p:spPr>
              <a:xfrm>
                <a:off x="4657811" y="4575422"/>
                <a:ext cx="1619948" cy="526554"/>
              </a:xfrm>
              <a:prstGeom prst="rect">
                <a:avLst/>
              </a:prstGeom>
              <a:blipFill>
                <a:blip r:embed="rId11"/>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08" name="CuadroTexto 107">
                <a:extLst>
                  <a:ext uri="{FF2B5EF4-FFF2-40B4-BE49-F238E27FC236}">
                    <a16:creationId xmlns:a16="http://schemas.microsoft.com/office/drawing/2014/main" id="{D7D0C1D1-6844-438A-BA27-02D1DCC9146A}"/>
                  </a:ext>
                </a:extLst>
              </p:cNvPr>
              <p:cNvSpPr txBox="1"/>
              <p:nvPr/>
            </p:nvSpPr>
            <p:spPr>
              <a:xfrm>
                <a:off x="2682321" y="5325421"/>
                <a:ext cx="2547478" cy="53226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s-ES" sz="1400" b="0" i="1" smtClean="0">
                              <a:solidFill>
                                <a:schemeClr val="tx1"/>
                              </a:solidFill>
                              <a:latin typeface="Cambria Math" panose="02040503050406030204" pitchFamily="18" charset="0"/>
                              <a:ea typeface="Cambria Math" panose="02040503050406030204" pitchFamily="18" charset="0"/>
                            </a:rPr>
                          </m:ctrlPr>
                        </m:fPr>
                        <m:num>
                          <m:r>
                            <a:rPr lang="es-ES" sz="1400" i="1" smtClean="0">
                              <a:solidFill>
                                <a:schemeClr val="tx1"/>
                              </a:solidFill>
                              <a:latin typeface="Cambria Math" panose="02040503050406030204" pitchFamily="18" charset="0"/>
                              <a:ea typeface="Cambria Math" panose="02040503050406030204" pitchFamily="18" charset="0"/>
                            </a:rPr>
                            <m:t>1</m:t>
                          </m:r>
                        </m:num>
                        <m:den>
                          <m:r>
                            <a:rPr lang="es-ES" sz="1400" b="0" i="1" smtClean="0">
                              <a:solidFill>
                                <a:schemeClr val="tx1"/>
                              </a:solidFill>
                              <a:latin typeface="Cambria Math" panose="02040503050406030204" pitchFamily="18" charset="0"/>
                              <a:ea typeface="Cambria Math" panose="02040503050406030204" pitchFamily="18" charset="0"/>
                            </a:rPr>
                            <m:t>𝑅𝐶</m:t>
                          </m:r>
                        </m:den>
                      </m:f>
                      <m:r>
                        <a:rPr lang="es-ES" sz="1400" b="0" i="1" smtClean="0">
                          <a:solidFill>
                            <a:schemeClr val="tx1"/>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Sub>
                        </m:num>
                        <m:den>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𝑄</m:t>
                              </m:r>
                            </m:e>
                            <m:sub>
                              <m:r>
                                <a:rPr lang="es-ES" sz="1400" i="1">
                                  <a:solidFill>
                                    <a:schemeClr val="tx1"/>
                                  </a:solidFill>
                                  <a:latin typeface="Cambria Math" panose="02040503050406030204" pitchFamily="18" charset="0"/>
                                  <a:ea typeface="Cambria Math" panose="02040503050406030204" pitchFamily="18" charset="0"/>
                                </a:rPr>
                                <m:t>𝐿</m:t>
                              </m:r>
                            </m:sub>
                          </m:sSub>
                        </m:den>
                      </m:f>
                    </m:oMath>
                  </m:oMathPara>
                </a14:m>
                <a:endParaRPr lang="es-ES" sz="1400" dirty="0"/>
              </a:p>
            </p:txBody>
          </p:sp>
        </mc:Choice>
        <mc:Fallback xmlns="">
          <p:sp>
            <p:nvSpPr>
              <p:cNvPr id="108" name="CuadroTexto 107">
                <a:extLst>
                  <a:ext uri="{FF2B5EF4-FFF2-40B4-BE49-F238E27FC236}">
                    <a16:creationId xmlns:a16="http://schemas.microsoft.com/office/drawing/2014/main" id="{D7D0C1D1-6844-438A-BA27-02D1DCC9146A}"/>
                  </a:ext>
                </a:extLst>
              </p:cNvPr>
              <p:cNvSpPr txBox="1">
                <a:spLocks noRot="1" noChangeAspect="1" noMove="1" noResize="1" noEditPoints="1" noAdjustHandles="1" noChangeArrowheads="1" noChangeShapeType="1" noTextEdit="1"/>
              </p:cNvSpPr>
              <p:nvPr/>
            </p:nvSpPr>
            <p:spPr>
              <a:xfrm>
                <a:off x="2682321" y="5325421"/>
                <a:ext cx="2547478" cy="532262"/>
              </a:xfrm>
              <a:prstGeom prst="rect">
                <a:avLst/>
              </a:prstGeom>
              <a:blipFill>
                <a:blip r:embed="rId12"/>
                <a:stretch>
                  <a:fillRect b="-4598"/>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09" name="CuadroTexto 108">
                <a:extLst>
                  <a:ext uri="{FF2B5EF4-FFF2-40B4-BE49-F238E27FC236}">
                    <a16:creationId xmlns:a16="http://schemas.microsoft.com/office/drawing/2014/main" id="{1DFE75C0-919D-4323-A706-23A333658299}"/>
                  </a:ext>
                </a:extLst>
              </p:cNvPr>
              <p:cNvSpPr txBox="1"/>
              <p:nvPr/>
            </p:nvSpPr>
            <p:spPr>
              <a:xfrm>
                <a:off x="6601088" y="4568987"/>
                <a:ext cx="3267376" cy="2462213"/>
              </a:xfrm>
              <a:prstGeom prst="rect">
                <a:avLst/>
              </a:prstGeom>
              <a:noFill/>
            </p:spPr>
            <p:txBody>
              <a:bodyPr wrap="square" rtlCol="0">
                <a:spAutoFit/>
              </a:bodyPr>
              <a:lstStyle/>
              <a:p>
                <a:pPr algn="just" defTabSz="914400" eaLnBrk="1" hangingPunct="1"/>
                <a:r>
                  <a:rPr lang="es-ES" sz="1100" dirty="0">
                    <a:solidFill>
                      <a:prstClr val="black"/>
                    </a:solidFill>
                    <a:latin typeface="Arial" charset="0"/>
                    <a:ea typeface="+mn-ea"/>
                    <a:sym typeface="Symbol" panose="05050102010706020507" pitchFamily="18" charset="2"/>
                  </a:rPr>
                  <a:t>Q</a:t>
                </a:r>
                <a:r>
                  <a:rPr lang="es-ES" sz="1100" baseline="-25000" dirty="0">
                    <a:solidFill>
                      <a:prstClr val="black"/>
                    </a:solidFill>
                    <a:latin typeface="Arial" charset="0"/>
                    <a:ea typeface="+mn-ea"/>
                    <a:sym typeface="Symbol" panose="05050102010706020507" pitchFamily="18" charset="2"/>
                  </a:rPr>
                  <a:t>L</a:t>
                </a:r>
                <a:r>
                  <a:rPr lang="es-ES" sz="1100" dirty="0">
                    <a:solidFill>
                      <a:prstClr val="black"/>
                    </a:solidFill>
                    <a:latin typeface="Arial" charset="0"/>
                    <a:ea typeface="+mn-ea"/>
                    <a:sym typeface="Symbol" panose="05050102010706020507" pitchFamily="18" charset="2"/>
                  </a:rPr>
                  <a:t> es el factor de calidad de la cavidad cargada</a:t>
                </a:r>
              </a:p>
              <a:p>
                <a:pPr algn="just" defTabSz="914400" eaLnBrk="1" hangingPunct="1"/>
                <a:r>
                  <a:rPr lang="es-ES" sz="1100" dirty="0">
                    <a:solidFill>
                      <a:prstClr val="black"/>
                    </a:solidFill>
                    <a:latin typeface="Arial" charset="0"/>
                    <a:ea typeface="+mn-ea"/>
                    <a:sym typeface="Symbol" panose="05050102010706020507" pitchFamily="18" charset="2"/>
                  </a:rPr>
                  <a:t>C es la capacidad</a:t>
                </a:r>
              </a:p>
              <a:p>
                <a:pPr algn="just" defTabSz="914400" eaLnBrk="1" hangingPunct="1"/>
                <a:r>
                  <a:rPr lang="es-ES" sz="1100" dirty="0">
                    <a:solidFill>
                      <a:prstClr val="black"/>
                    </a:solidFill>
                    <a:latin typeface="Arial" charset="0"/>
                    <a:ea typeface="+mn-ea"/>
                    <a:sym typeface="Symbol" panose="05050102010706020507" pitchFamily="18" charset="2"/>
                  </a:rPr>
                  <a:t>L es la autoinductancia</a:t>
                </a:r>
              </a:p>
              <a:p>
                <a:pPr algn="just" defTabSz="914400" eaLnBrk="1" hangingPunct="1"/>
                <a:r>
                  <a:rPr lang="es-ES" sz="1100" dirty="0">
                    <a:solidFill>
                      <a:prstClr val="black"/>
                    </a:solidFill>
                    <a:latin typeface="Arial" charset="0"/>
                    <a:ea typeface="+mn-ea"/>
                    <a:sym typeface="Symbol" panose="05050102010706020507" pitchFamily="18" charset="2"/>
                  </a:rPr>
                  <a:t>R es la resistencia (representa pérdidas óhmicas más energía extraída por los puertos)</a:t>
                </a:r>
              </a:p>
              <a:p>
                <a:pPr algn="just" defTabSz="914400" eaLnBrk="1" hangingPunct="1"/>
                <a:r>
                  <a:rPr lang="es-ES" sz="1100" dirty="0">
                    <a:solidFill>
                      <a:prstClr val="black"/>
                    </a:solidFill>
                    <a:latin typeface="Arial" charset="0"/>
                    <a:ea typeface="+mn-ea"/>
                    <a:sym typeface="Symbol" panose="05050102010706020507" pitchFamily="18" charset="2"/>
                  </a:rPr>
                  <a:t>P es la potencia total disipada en el circuito (pérdidas óhmicas más potencia extraída por los puertos)</a:t>
                </a:r>
              </a:p>
              <a:p>
                <a:pPr algn="just" defTabSz="914400" eaLnBrk="1" hangingPunct="1"/>
                <a14:m>
                  <m:oMath xmlns:m="http://schemas.openxmlformats.org/officeDocument/2006/math">
                    <m:sSub>
                      <m:sSubPr>
                        <m:ctrlPr>
                          <a:rPr lang="es-ES" sz="1100" i="1" smtClean="0">
                            <a:solidFill>
                              <a:schemeClr val="tx1"/>
                            </a:solidFill>
                            <a:latin typeface="Cambria Math" panose="02040503050406030204" pitchFamily="18" charset="0"/>
                            <a:ea typeface="Cambria Math" panose="02040503050406030204" pitchFamily="18" charset="0"/>
                          </a:rPr>
                        </m:ctrlPr>
                      </m:sSubPr>
                      <m:e>
                        <m:r>
                          <a:rPr lang="es-ES" sz="1100" i="1">
                            <a:solidFill>
                              <a:schemeClr val="tx1"/>
                            </a:solidFill>
                            <a:latin typeface="Cambria Math" panose="02040503050406030204" pitchFamily="18" charset="0"/>
                            <a:ea typeface="Cambria Math" panose="02040503050406030204" pitchFamily="18" charset="0"/>
                          </a:rPr>
                          <m:t>𝜔</m:t>
                        </m:r>
                      </m:e>
                      <m:sub>
                        <m:r>
                          <a:rPr lang="es-ES" sz="1100" i="1">
                            <a:solidFill>
                              <a:schemeClr val="tx1"/>
                            </a:solidFill>
                            <a:latin typeface="Cambria Math" panose="02040503050406030204" pitchFamily="18" charset="0"/>
                            <a:ea typeface="Cambria Math" panose="02040503050406030204" pitchFamily="18" charset="0"/>
                          </a:rPr>
                          <m:t>0</m:t>
                        </m:r>
                      </m:sub>
                    </m:sSub>
                  </m:oMath>
                </a14:m>
                <a:r>
                  <a:rPr lang="es-ES" sz="1100" dirty="0">
                    <a:solidFill>
                      <a:prstClr val="black"/>
                    </a:solidFill>
                    <a:latin typeface="Arial" charset="0"/>
                    <a:ea typeface="+mn-ea"/>
                    <a:sym typeface="Symbol" panose="05050102010706020507" pitchFamily="18" charset="2"/>
                  </a:rPr>
                  <a:t> es la frecuencia de resonancia</a:t>
                </a:r>
              </a:p>
              <a:p>
                <a:pPr algn="just" defTabSz="914400" eaLnBrk="1" hangingPunct="1"/>
                <a:r>
                  <a:rPr lang="es-ES" sz="1100" dirty="0">
                    <a:solidFill>
                      <a:prstClr val="black"/>
                    </a:solidFill>
                    <a:latin typeface="Arial" charset="0"/>
                    <a:ea typeface="+mn-ea"/>
                    <a:sym typeface="Symbol" panose="05050102010706020507" pitchFamily="18" charset="2"/>
                  </a:rPr>
                  <a:t>V</a:t>
                </a:r>
                <a:r>
                  <a:rPr lang="es-ES" sz="1100" baseline="-25000" dirty="0">
                    <a:solidFill>
                      <a:prstClr val="black"/>
                    </a:solidFill>
                    <a:latin typeface="Arial" charset="0"/>
                    <a:ea typeface="+mn-ea"/>
                    <a:sym typeface="Symbol" panose="05050102010706020507" pitchFamily="18" charset="2"/>
                  </a:rPr>
                  <a:t>0</a:t>
                </a:r>
                <a:r>
                  <a:rPr lang="es-ES" sz="1100" dirty="0">
                    <a:solidFill>
                      <a:prstClr val="black"/>
                    </a:solidFill>
                    <a:latin typeface="Arial" charset="0"/>
                    <a:ea typeface="+mn-ea"/>
                    <a:sym typeface="Symbol" panose="05050102010706020507" pitchFamily="18" charset="2"/>
                  </a:rPr>
                  <a:t> e I</a:t>
                </a:r>
                <a:r>
                  <a:rPr lang="es-ES" sz="1100" baseline="-25000" dirty="0">
                    <a:solidFill>
                      <a:prstClr val="black"/>
                    </a:solidFill>
                    <a:latin typeface="Arial" charset="0"/>
                    <a:ea typeface="+mn-ea"/>
                    <a:sym typeface="Symbol" panose="05050102010706020507" pitchFamily="18" charset="2"/>
                  </a:rPr>
                  <a:t>0</a:t>
                </a:r>
                <a:r>
                  <a:rPr lang="es-ES" sz="1100" dirty="0">
                    <a:solidFill>
                      <a:prstClr val="black"/>
                    </a:solidFill>
                    <a:latin typeface="Arial" charset="0"/>
                    <a:ea typeface="+mn-ea"/>
                    <a:sym typeface="Symbol" panose="05050102010706020507" pitchFamily="18" charset="2"/>
                  </a:rPr>
                  <a:t> son las amplitudes del voltaje y corriente, respectivamente</a:t>
                </a:r>
              </a:p>
              <a:p>
                <a:pPr algn="just" defTabSz="914400" eaLnBrk="1" hangingPunct="1"/>
                <a:r>
                  <a:rPr lang="es-ES" sz="1100" dirty="0">
                    <a:solidFill>
                      <a:prstClr val="black"/>
                    </a:solidFill>
                    <a:latin typeface="Arial" charset="0"/>
                    <a:ea typeface="+mn-ea"/>
                    <a:sym typeface="Symbol" panose="05050102010706020507" pitchFamily="18" charset="2"/>
                  </a:rPr>
                  <a:t>U es la energía electromagnética total almacenada en la cavidad</a:t>
                </a:r>
              </a:p>
              <a:p>
                <a:pPr algn="just" defTabSz="914400" eaLnBrk="1" hangingPunct="1"/>
                <a:endParaRPr lang="es-ES" sz="1100" dirty="0">
                  <a:solidFill>
                    <a:prstClr val="black"/>
                  </a:solidFill>
                  <a:latin typeface="Arial" charset="0"/>
                  <a:ea typeface="+mn-ea"/>
                  <a:sym typeface="Symbol" panose="05050102010706020507" pitchFamily="18" charset="2"/>
                </a:endParaRPr>
              </a:p>
            </p:txBody>
          </p:sp>
        </mc:Choice>
        <mc:Fallback xmlns="">
          <p:sp>
            <p:nvSpPr>
              <p:cNvPr id="109" name="CuadroTexto 108">
                <a:extLst>
                  <a:ext uri="{FF2B5EF4-FFF2-40B4-BE49-F238E27FC236}">
                    <a16:creationId xmlns:a16="http://schemas.microsoft.com/office/drawing/2014/main" id="{1DFE75C0-919D-4323-A706-23A333658299}"/>
                  </a:ext>
                </a:extLst>
              </p:cNvPr>
              <p:cNvSpPr txBox="1">
                <a:spLocks noRot="1" noChangeAspect="1" noMove="1" noResize="1" noEditPoints="1" noAdjustHandles="1" noChangeArrowheads="1" noChangeShapeType="1" noTextEdit="1"/>
              </p:cNvSpPr>
              <p:nvPr/>
            </p:nvSpPr>
            <p:spPr>
              <a:xfrm>
                <a:off x="6601088" y="4568987"/>
                <a:ext cx="3267376" cy="2462213"/>
              </a:xfrm>
              <a:prstGeom prst="rect">
                <a:avLst/>
              </a:prstGeom>
              <a:blipFill>
                <a:blip r:embed="rId13"/>
                <a:stretch>
                  <a:fillRect t="-248"/>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10" name="CuadroTexto 109">
                <a:extLst>
                  <a:ext uri="{FF2B5EF4-FFF2-40B4-BE49-F238E27FC236}">
                    <a16:creationId xmlns:a16="http://schemas.microsoft.com/office/drawing/2014/main" id="{8D1E20D0-2C4B-468E-8B1A-5E3CA2DE0E12}"/>
                  </a:ext>
                </a:extLst>
              </p:cNvPr>
              <p:cNvSpPr txBox="1"/>
              <p:nvPr/>
            </p:nvSpPr>
            <p:spPr>
              <a:xfrm>
                <a:off x="4016527" y="5309969"/>
                <a:ext cx="2689850" cy="54162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400" b="0" i="1" smtClean="0">
                              <a:solidFill>
                                <a:schemeClr val="tx1"/>
                              </a:solidFill>
                              <a:latin typeface="Cambria Math" panose="02040503050406030204" pitchFamily="18" charset="0"/>
                              <a:ea typeface="Cambria Math" panose="02040503050406030204" pitchFamily="18" charset="0"/>
                            </a:rPr>
                          </m:ctrlPr>
                        </m:sSubPr>
                        <m:e>
                          <m:r>
                            <a:rPr lang="es-ES" sz="1400" b="0" i="1" smtClean="0">
                              <a:solidFill>
                                <a:schemeClr val="tx1"/>
                              </a:solidFill>
                              <a:latin typeface="Cambria Math" panose="02040503050406030204" pitchFamily="18" charset="0"/>
                              <a:ea typeface="Cambria Math" panose="02040503050406030204" pitchFamily="18" charset="0"/>
                            </a:rPr>
                            <m:t>𝜔</m:t>
                          </m:r>
                        </m:e>
                        <m:sub>
                          <m:r>
                            <a:rPr lang="es-ES" sz="1400" b="0" i="1" smtClean="0">
                              <a:solidFill>
                                <a:schemeClr val="tx1"/>
                              </a:solidFill>
                              <a:latin typeface="Cambria Math" panose="02040503050406030204" pitchFamily="18" charset="0"/>
                              <a:ea typeface="Cambria Math" panose="02040503050406030204" pitchFamily="18" charset="0"/>
                            </a:rPr>
                            <m:t>0</m:t>
                          </m:r>
                        </m:sub>
                      </m:sSub>
                      <m:r>
                        <a:rPr lang="es-ES" sz="1400" b="0" i="1" smtClean="0">
                          <a:solidFill>
                            <a:schemeClr val="tx1"/>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i="1">
                              <a:solidFill>
                                <a:schemeClr val="tx1"/>
                              </a:solidFill>
                              <a:latin typeface="Cambria Math" panose="02040503050406030204" pitchFamily="18" charset="0"/>
                              <a:ea typeface="Cambria Math" panose="02040503050406030204" pitchFamily="18" charset="0"/>
                            </a:rPr>
                            <m:t>1</m:t>
                          </m:r>
                        </m:num>
                        <m:den>
                          <m:rad>
                            <m:radPr>
                              <m:degHide m:val="on"/>
                              <m:ctrlPr>
                                <a:rPr lang="es-ES" sz="1400" i="1" smtClean="0">
                                  <a:solidFill>
                                    <a:schemeClr val="tx1"/>
                                  </a:solidFill>
                                  <a:latin typeface="Cambria Math" panose="02040503050406030204" pitchFamily="18" charset="0"/>
                                  <a:ea typeface="Cambria Math" panose="02040503050406030204" pitchFamily="18" charset="0"/>
                                </a:rPr>
                              </m:ctrlPr>
                            </m:radPr>
                            <m:deg/>
                            <m:e>
                              <m:r>
                                <a:rPr lang="es-ES" sz="1400" b="0" i="1" smtClean="0">
                                  <a:solidFill>
                                    <a:schemeClr val="tx1"/>
                                  </a:solidFill>
                                  <a:latin typeface="Cambria Math" panose="02040503050406030204" pitchFamily="18" charset="0"/>
                                  <a:ea typeface="Cambria Math" panose="02040503050406030204" pitchFamily="18" charset="0"/>
                                </a:rPr>
                                <m:t>𝐿𝐶</m:t>
                              </m:r>
                            </m:e>
                          </m:rad>
                        </m:den>
                      </m:f>
                    </m:oMath>
                  </m:oMathPara>
                </a14:m>
                <a:endParaRPr lang="es-ES" sz="1400" dirty="0"/>
              </a:p>
            </p:txBody>
          </p:sp>
        </mc:Choice>
        <mc:Fallback xmlns="">
          <p:sp>
            <p:nvSpPr>
              <p:cNvPr id="110" name="CuadroTexto 109">
                <a:extLst>
                  <a:ext uri="{FF2B5EF4-FFF2-40B4-BE49-F238E27FC236}">
                    <a16:creationId xmlns:a16="http://schemas.microsoft.com/office/drawing/2014/main" id="{8D1E20D0-2C4B-468E-8B1A-5E3CA2DE0E12}"/>
                  </a:ext>
                </a:extLst>
              </p:cNvPr>
              <p:cNvSpPr txBox="1">
                <a:spLocks noRot="1" noChangeAspect="1" noMove="1" noResize="1" noEditPoints="1" noAdjustHandles="1" noChangeArrowheads="1" noChangeShapeType="1" noTextEdit="1"/>
              </p:cNvSpPr>
              <p:nvPr/>
            </p:nvSpPr>
            <p:spPr>
              <a:xfrm>
                <a:off x="4016527" y="5309969"/>
                <a:ext cx="2689850" cy="541623"/>
              </a:xfrm>
              <a:prstGeom prst="rect">
                <a:avLst/>
              </a:prstGeom>
              <a:blipFill>
                <a:blip r:embed="rId14"/>
                <a:stretch>
                  <a:fillRect/>
                </a:stretch>
              </a:blipFill>
            </p:spPr>
            <p:txBody>
              <a:bodyPr/>
              <a:lstStyle/>
              <a:p>
                <a:r>
                  <a:rPr lang="es-ES">
                    <a:noFill/>
                  </a:rPr>
                  <a:t> </a:t>
                </a:r>
              </a:p>
            </p:txBody>
          </p:sp>
        </mc:Fallback>
      </mc:AlternateContent>
      <p:sp>
        <p:nvSpPr>
          <p:cNvPr id="111" name="CuadroTexto 110">
            <a:extLst>
              <a:ext uri="{FF2B5EF4-FFF2-40B4-BE49-F238E27FC236}">
                <a16:creationId xmlns:a16="http://schemas.microsoft.com/office/drawing/2014/main" id="{9211B134-6F6D-460E-A5D1-CDF082923E3D}"/>
              </a:ext>
            </a:extLst>
          </p:cNvPr>
          <p:cNvSpPr txBox="1"/>
          <p:nvPr/>
        </p:nvSpPr>
        <p:spPr>
          <a:xfrm>
            <a:off x="523226" y="6332556"/>
            <a:ext cx="5912622" cy="523220"/>
          </a:xfrm>
          <a:prstGeom prst="rect">
            <a:avLst/>
          </a:prstGeom>
          <a:noFill/>
        </p:spPr>
        <p:txBody>
          <a:bodyPr wrap="square">
            <a:spAutoFit/>
          </a:bodyPr>
          <a:lstStyle/>
          <a:p>
            <a:pPr marL="285750" indent="-285750" algn="just">
              <a:buFont typeface="Wingdings" panose="05000000000000000000" pitchFamily="2" charset="2"/>
              <a:buChar char="Ø"/>
            </a:pPr>
            <a:r>
              <a:rPr kumimoji="0" lang="es-ES" altLang="es-ES" sz="1400" b="0" i="0" u="none" strike="noStrike" kern="0" cap="none" spc="0" normalizeH="0" baseline="0" noProof="0" dirty="0">
                <a:ln>
                  <a:noFill/>
                </a:ln>
                <a:solidFill>
                  <a:schemeClr val="tx1"/>
                </a:solidFill>
                <a:effectLst/>
                <a:uLnTx/>
                <a:uFillTx/>
                <a:latin typeface="Arial" pitchFamily="34" charset="0"/>
                <a:ea typeface="ＭＳ Ｐゴシック" pitchFamily="34" charset="-128"/>
                <a:cs typeface="+mn-cs"/>
              </a:rPr>
              <a:t>Para resolver la ecuación diferencial del circuito usaremos el truco de pasar al espacio de Fourier</a:t>
            </a:r>
            <a:endParaRPr lang="es-ES" sz="1400" dirty="0">
              <a:solidFill>
                <a:schemeClr val="tx1"/>
              </a:solidFill>
            </a:endParaRPr>
          </a:p>
        </p:txBody>
      </p:sp>
    </p:spTree>
    <p:extLst>
      <p:ext uri="{BB962C8B-B14F-4D97-AF65-F5344CB8AC3E}">
        <p14:creationId xmlns:p14="http://schemas.microsoft.com/office/powerpoint/2010/main" val="3195332906"/>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4" name="CuadroTexto 33">
                <a:extLst>
                  <a:ext uri="{FF2B5EF4-FFF2-40B4-BE49-F238E27FC236}">
                    <a16:creationId xmlns:a16="http://schemas.microsoft.com/office/drawing/2014/main" id="{A4DB01A9-30F2-4EBC-BF5B-3EDAA93254C2}"/>
                  </a:ext>
                </a:extLst>
              </p:cNvPr>
              <p:cNvSpPr txBox="1"/>
              <p:nvPr/>
            </p:nvSpPr>
            <p:spPr>
              <a:xfrm>
                <a:off x="4199181" y="5913096"/>
                <a:ext cx="4329015" cy="215444"/>
              </a:xfrm>
              <a:prstGeom prst="rect">
                <a:avLst/>
              </a:prstGeom>
              <a:noFill/>
            </p:spPr>
            <p:txBody>
              <a:bodyPr wrap="squar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r>
                        <a:rPr lang="es-ES" sz="1400" b="0" i="1" smtClean="0">
                          <a:solidFill>
                            <a:prstClr val="black"/>
                          </a:solidFill>
                          <a:latin typeface="Cambria Math" panose="02040503050406030204" pitchFamily="18" charset="0"/>
                          <a:ea typeface="Cambria Math" panose="02040503050406030204" pitchFamily="18" charset="0"/>
                        </a:rPr>
                        <m:t>𝑣</m:t>
                      </m:r>
                      <m:sSub>
                        <m:sSubPr>
                          <m:ctrlPr>
                            <a:rPr lang="es-ES" sz="1400" i="1" smtClean="0">
                              <a:solidFill>
                                <a:prstClr val="black"/>
                              </a:solidFill>
                              <a:latin typeface="Cambria Math" panose="02040503050406030204" pitchFamily="18" charset="0"/>
                              <a:ea typeface="Cambria Math" panose="02040503050406030204" pitchFamily="18" charset="0"/>
                            </a:rPr>
                          </m:ctrlPr>
                        </m:sSubPr>
                        <m:e>
                          <m:r>
                            <a:rPr lang="es-ES" sz="1400" b="0" i="1" smtClean="0">
                              <a:solidFill>
                                <a:prstClr val="black"/>
                              </a:solidFill>
                              <a:latin typeface="Cambria Math" panose="02040503050406030204" pitchFamily="18" charset="0"/>
                              <a:ea typeface="Cambria Math" panose="02040503050406030204" pitchFamily="18" charset="0"/>
                            </a:rPr>
                            <m:t>𝑡</m:t>
                          </m:r>
                        </m:e>
                        <m:sub>
                          <m:r>
                            <a:rPr lang="es-ES" sz="1400" b="0" i="1" smtClean="0">
                              <a:solidFill>
                                <a:prstClr val="black"/>
                              </a:solidFill>
                              <a:latin typeface="Cambria Math" panose="02040503050406030204" pitchFamily="18" charset="0"/>
                              <a:ea typeface="Cambria Math" panose="02040503050406030204" pitchFamily="18" charset="0"/>
                            </a:rPr>
                            <m:t>0</m:t>
                          </m:r>
                        </m:sub>
                      </m:sSub>
                      <m:r>
                        <a:rPr lang="es-ES" sz="1400" i="1" smtClean="0">
                          <a:solidFill>
                            <a:prstClr val="black"/>
                          </a:solidFill>
                          <a:latin typeface="Cambria Math" panose="02040503050406030204" pitchFamily="18" charset="0"/>
                          <a:ea typeface="Cambria Math" panose="02040503050406030204" pitchFamily="18" charset="0"/>
                        </a:rPr>
                        <m:t>⟷</m:t>
                      </m:r>
                      <m:r>
                        <a:rPr lang="es-ES" sz="1400" b="0" i="1" smtClean="0">
                          <a:solidFill>
                            <a:prstClr val="black"/>
                          </a:solidFill>
                          <a:latin typeface="Cambria Math" panose="02040503050406030204" pitchFamily="18" charset="0"/>
                          <a:ea typeface="Cambria Math" panose="02040503050406030204" pitchFamily="18" charset="0"/>
                        </a:rPr>
                        <m:t>𝑧</m:t>
                      </m:r>
                    </m:oMath>
                  </m:oMathPara>
                </a14:m>
                <a:endParaRPr lang="es-ES" sz="1400" i="1" dirty="0">
                  <a:solidFill>
                    <a:prstClr val="black"/>
                  </a:solidFill>
                  <a:latin typeface="Arial" charset="0"/>
                  <a:ea typeface="+mn-ea"/>
                </a:endParaRPr>
              </a:p>
            </p:txBody>
          </p:sp>
        </mc:Choice>
        <mc:Fallback xmlns="">
          <p:sp>
            <p:nvSpPr>
              <p:cNvPr id="34" name="CuadroTexto 33">
                <a:extLst>
                  <a:ext uri="{FF2B5EF4-FFF2-40B4-BE49-F238E27FC236}">
                    <a16:creationId xmlns:a16="http://schemas.microsoft.com/office/drawing/2014/main" id="{A4DB01A9-30F2-4EBC-BF5B-3EDAA93254C2}"/>
                  </a:ext>
                </a:extLst>
              </p:cNvPr>
              <p:cNvSpPr txBox="1">
                <a:spLocks noRot="1" noChangeAspect="1" noMove="1" noResize="1" noEditPoints="1" noAdjustHandles="1" noChangeArrowheads="1" noChangeShapeType="1" noTextEdit="1"/>
              </p:cNvSpPr>
              <p:nvPr/>
            </p:nvSpPr>
            <p:spPr>
              <a:xfrm>
                <a:off x="4199181" y="5913096"/>
                <a:ext cx="4329015" cy="215444"/>
              </a:xfrm>
              <a:prstGeom prst="rect">
                <a:avLst/>
              </a:prstGeom>
              <a:blipFill>
                <a:blip r:embed="rId2"/>
                <a:stretch>
                  <a:fillRect b="-17143"/>
                </a:stretch>
              </a:blipFill>
            </p:spPr>
            <p:txBody>
              <a:bodyPr/>
              <a:lstStyle/>
              <a:p>
                <a:r>
                  <a:rPr lang="es-ES">
                    <a:noFill/>
                  </a:rPr>
                  <a:t> </a:t>
                </a:r>
              </a:p>
            </p:txBody>
          </p:sp>
        </mc:Fallback>
      </mc:AlternateContent>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14</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783295" y="49138"/>
            <a:ext cx="9097416" cy="500994"/>
          </a:xfrm>
        </p:spPr>
        <p:txBody>
          <a:bodyPr/>
          <a:lstStyle/>
          <a:p>
            <a:r>
              <a:rPr lang="es-ES" dirty="0">
                <a:solidFill>
                  <a:schemeClr val="tx1"/>
                </a:solidFill>
              </a:rPr>
              <a:t>Fórmula teórica para la potencia de salida de un BPM</a:t>
            </a:r>
          </a:p>
        </p:txBody>
      </p:sp>
      <p:sp>
        <p:nvSpPr>
          <p:cNvPr id="5" name="2 Marcador de contenido">
            <a:extLst>
              <a:ext uri="{FF2B5EF4-FFF2-40B4-BE49-F238E27FC236}">
                <a16:creationId xmlns:a16="http://schemas.microsoft.com/office/drawing/2014/main" id="{A27B1477-85EB-49B0-B896-0BB1A7564A8F}"/>
              </a:ext>
            </a:extLst>
          </p:cNvPr>
          <p:cNvSpPr txBox="1">
            <a:spLocks/>
          </p:cNvSpPr>
          <p:nvPr/>
        </p:nvSpPr>
        <p:spPr>
          <a:xfrm>
            <a:off x="256988" y="676755"/>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altLang="es-ES" sz="1400" kern="0" dirty="0"/>
              <a:t>Usaremos la definición de transformada de Fourier y se lo aplicamos a la ecuación diferencial</a:t>
            </a:r>
          </a:p>
          <a:p>
            <a:pPr algn="just">
              <a:buFont typeface="Wingdings" panose="05000000000000000000" pitchFamily="2" charset="2"/>
              <a:buChar char="Ø"/>
            </a:pPr>
            <a:endParaRPr lang="es-ES" altLang="es-ES" sz="1400" kern="0" dirty="0"/>
          </a:p>
          <a:p>
            <a:pPr algn="just">
              <a:buFont typeface="Wingdings" panose="05000000000000000000" pitchFamily="2" charset="2"/>
              <a:buChar char="Ø"/>
            </a:pPr>
            <a:endParaRPr lang="es-ES" altLang="es-ES" sz="1400" kern="0" dirty="0"/>
          </a:p>
          <a:p>
            <a:pPr algn="just">
              <a:buFont typeface="Wingdings" panose="05000000000000000000" pitchFamily="2" charset="2"/>
              <a:buChar char="Ø"/>
            </a:pPr>
            <a:endParaRPr lang="es-ES" altLang="es-ES" sz="1400" kern="0" dirty="0"/>
          </a:p>
          <a:p>
            <a:pPr algn="just">
              <a:buFont typeface="Wingdings" panose="05000000000000000000" pitchFamily="2" charset="2"/>
              <a:buChar char="Ø"/>
            </a:pPr>
            <a:endParaRPr lang="es-ES" altLang="es-ES" sz="1400" kern="0" dirty="0"/>
          </a:p>
          <a:p>
            <a:pPr algn="just">
              <a:buFont typeface="Wingdings" panose="05000000000000000000" pitchFamily="2" charset="2"/>
              <a:buChar char="Ø"/>
            </a:pPr>
            <a:endParaRPr lang="es-ES" altLang="es-ES" sz="1400" kern="0" dirty="0"/>
          </a:p>
          <a:p>
            <a:pPr algn="just">
              <a:buFont typeface="Wingdings" panose="05000000000000000000" pitchFamily="2" charset="2"/>
              <a:buChar char="Ø"/>
            </a:pPr>
            <a:r>
              <a:rPr lang="es-ES" altLang="es-ES" sz="1400" kern="0" dirty="0"/>
              <a:t>La ecuación diferencial se ha transformado en una ecuación algebraica en el espacio de Fourier</a:t>
            </a:r>
          </a:p>
          <a:p>
            <a:pPr algn="just">
              <a:buFont typeface="Wingdings" panose="05000000000000000000" pitchFamily="2" charset="2"/>
              <a:buChar char="Ø"/>
            </a:pPr>
            <a:r>
              <a:rPr lang="es-ES" altLang="es-ES" sz="1400" kern="0" dirty="0"/>
              <a:t>Ahora tenemos que calcular la transformada de la corriente del circuito, que supondremos que en el dominio temporal es de tipo gaussiano, en consonancia con la distribución del haz de electrones que usaremos posteriormente en BIR-ME</a:t>
            </a:r>
          </a:p>
          <a:p>
            <a:pPr algn="just">
              <a:buFont typeface="Wingdings" panose="05000000000000000000" pitchFamily="2" charset="2"/>
              <a:buChar char="Ø"/>
            </a:pPr>
            <a:endParaRPr lang="es-ES" altLang="es-ES" sz="1400" kern="0" dirty="0"/>
          </a:p>
          <a:p>
            <a:pPr algn="just">
              <a:buFont typeface="Wingdings" panose="05000000000000000000" pitchFamily="2" charset="2"/>
              <a:buChar char="Ø"/>
            </a:pPr>
            <a:endParaRPr lang="es-ES" altLang="es-ES" sz="1400" kern="0" dirty="0"/>
          </a:p>
          <a:p>
            <a:pPr algn="just">
              <a:buFont typeface="Wingdings" panose="05000000000000000000" pitchFamily="2" charset="2"/>
              <a:buChar char="Ø"/>
            </a:pPr>
            <a:endParaRPr lang="es-ES" altLang="es-ES" sz="1400" kern="0" dirty="0"/>
          </a:p>
          <a:p>
            <a:pPr algn="just">
              <a:buFont typeface="Wingdings" panose="05000000000000000000" pitchFamily="2" charset="2"/>
              <a:buChar char="Ø"/>
            </a:pPr>
            <a:endParaRPr lang="es-ES" altLang="es-ES" sz="1400" kern="0" dirty="0"/>
          </a:p>
          <a:p>
            <a:pPr algn="just">
              <a:buFont typeface="Wingdings" panose="05000000000000000000" pitchFamily="2" charset="2"/>
              <a:buChar char="Ø"/>
            </a:pPr>
            <a:endParaRPr lang="es-ES" altLang="es-ES" sz="1400" kern="0" dirty="0"/>
          </a:p>
          <a:p>
            <a:pPr algn="just">
              <a:buFont typeface="Wingdings" panose="05000000000000000000" pitchFamily="2" charset="2"/>
              <a:buChar char="Ø"/>
            </a:pPr>
            <a:endParaRPr lang="es-ES" altLang="es-ES" sz="1400" kern="0" dirty="0"/>
          </a:p>
          <a:p>
            <a:pPr algn="just">
              <a:buFont typeface="Wingdings" panose="05000000000000000000" pitchFamily="2" charset="2"/>
              <a:buChar char="Ø"/>
            </a:pPr>
            <a:endParaRPr lang="es-ES" altLang="es-ES" sz="1400" kern="0" dirty="0"/>
          </a:p>
          <a:p>
            <a:pPr algn="just">
              <a:buFont typeface="Wingdings" panose="05000000000000000000" pitchFamily="2" charset="2"/>
              <a:buChar char="Ø"/>
            </a:pPr>
            <a:r>
              <a:rPr lang="es-ES" altLang="es-ES" sz="1400" kern="0" dirty="0"/>
              <a:t>Llegamos finalmente a                                                          cuya transformada inversa nos proporciona V(t)</a:t>
            </a:r>
          </a:p>
          <a:p>
            <a:pPr algn="just">
              <a:buFont typeface="Wingdings" panose="05000000000000000000" pitchFamily="2" charset="2"/>
              <a:buChar char="Ø"/>
            </a:pPr>
            <a:endParaRPr lang="es-ES" altLang="es-ES" sz="1400" kern="0" dirty="0"/>
          </a:p>
          <a:p>
            <a:pPr algn="just">
              <a:buFont typeface="Wingdings" panose="05000000000000000000" pitchFamily="2" charset="2"/>
              <a:buChar char="Ø"/>
            </a:pPr>
            <a:endParaRPr lang="es-ES" altLang="es-ES" sz="1400" kern="0" dirty="0"/>
          </a:p>
          <a:p>
            <a:pPr algn="just">
              <a:buFont typeface="Wingdings" panose="05000000000000000000" pitchFamily="2" charset="2"/>
              <a:buChar char="Ø"/>
            </a:pPr>
            <a:endParaRPr lang="es-ES" altLang="es-ES" sz="1400" kern="0" dirty="0"/>
          </a:p>
          <a:p>
            <a:pPr algn="just">
              <a:buFont typeface="Wingdings" panose="05000000000000000000" pitchFamily="2" charset="2"/>
              <a:buChar char="Ø"/>
            </a:pPr>
            <a:endParaRPr lang="es-ES" altLang="es-ES" sz="1400" kern="0" dirty="0"/>
          </a:p>
          <a:p>
            <a:pPr algn="just">
              <a:buFont typeface="Wingdings" panose="05000000000000000000" pitchFamily="2" charset="2"/>
              <a:buChar char="Ø"/>
            </a:pPr>
            <a:endParaRPr lang="es-ES" altLang="es-ES" sz="1400" kern="0" dirty="0"/>
          </a:p>
          <a:p>
            <a:pPr algn="just">
              <a:buFont typeface="Wingdings" panose="05000000000000000000" pitchFamily="2" charset="2"/>
              <a:buChar char="Ø"/>
            </a:pPr>
            <a:endParaRPr lang="es-ES_tradnl" altLang="es-ES" sz="1400" kern="0" dirty="0"/>
          </a:p>
        </p:txBody>
      </p:sp>
      <mc:AlternateContent xmlns:mc="http://schemas.openxmlformats.org/markup-compatibility/2006" xmlns:a14="http://schemas.microsoft.com/office/drawing/2010/main">
        <mc:Choice Requires="a14">
          <p:sp>
            <p:nvSpPr>
              <p:cNvPr id="102" name="CuadroTexto 101">
                <a:extLst>
                  <a:ext uri="{FF2B5EF4-FFF2-40B4-BE49-F238E27FC236}">
                    <a16:creationId xmlns:a16="http://schemas.microsoft.com/office/drawing/2014/main" id="{BA8095AF-8A0F-47A7-9B4D-F5000FEEABB6}"/>
                  </a:ext>
                </a:extLst>
              </p:cNvPr>
              <p:cNvSpPr txBox="1"/>
              <p:nvPr/>
            </p:nvSpPr>
            <p:spPr>
              <a:xfrm>
                <a:off x="137055" y="2015319"/>
                <a:ext cx="2689850" cy="55976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s-ES" sz="1400" i="1" smtClean="0">
                              <a:solidFill>
                                <a:schemeClr val="tx1"/>
                              </a:solidFill>
                              <a:latin typeface="Cambria Math" panose="02040503050406030204" pitchFamily="18" charset="0"/>
                              <a:ea typeface="Cambria Math" panose="02040503050406030204" pitchFamily="18" charset="0"/>
                            </a:rPr>
                          </m:ctrlPr>
                        </m:fPr>
                        <m:num>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𝑑</m:t>
                              </m:r>
                            </m:e>
                            <m:sup>
                              <m:r>
                                <a:rPr lang="es-ES" sz="1400" i="1">
                                  <a:solidFill>
                                    <a:schemeClr val="tx1"/>
                                  </a:solidFill>
                                  <a:latin typeface="Cambria Math" panose="02040503050406030204" pitchFamily="18" charset="0"/>
                                  <a:ea typeface="Cambria Math" panose="02040503050406030204" pitchFamily="18" charset="0"/>
                                </a:rPr>
                                <m:t>2</m:t>
                              </m:r>
                            </m:sup>
                          </m:sSup>
                          <m:r>
                            <a:rPr lang="es-ES" sz="1400" i="1">
                              <a:solidFill>
                                <a:schemeClr val="tx1"/>
                              </a:solidFill>
                              <a:latin typeface="Cambria Math" panose="02040503050406030204" pitchFamily="18" charset="0"/>
                              <a:ea typeface="Cambria Math" panose="02040503050406030204" pitchFamily="18" charset="0"/>
                            </a:rPr>
                            <m:t>𝑉</m:t>
                          </m:r>
                        </m:num>
                        <m:den>
                          <m:r>
                            <a:rPr lang="es-ES" sz="1400" i="1">
                              <a:solidFill>
                                <a:schemeClr val="tx1"/>
                              </a:solidFill>
                              <a:latin typeface="Cambria Math" panose="02040503050406030204" pitchFamily="18" charset="0"/>
                              <a:ea typeface="Cambria Math" panose="02040503050406030204" pitchFamily="18" charset="0"/>
                            </a:rPr>
                            <m:t>𝑑</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𝑡</m:t>
                              </m:r>
                            </m:e>
                            <m:sup>
                              <m:r>
                                <a:rPr lang="es-ES" sz="1400" i="1">
                                  <a:solidFill>
                                    <a:schemeClr val="tx1"/>
                                  </a:solidFill>
                                  <a:latin typeface="Cambria Math" panose="02040503050406030204" pitchFamily="18" charset="0"/>
                                  <a:ea typeface="Cambria Math" panose="02040503050406030204" pitchFamily="18" charset="0"/>
                                </a:rPr>
                                <m:t>2</m:t>
                              </m:r>
                            </m:sup>
                          </m:sSup>
                        </m:den>
                      </m:f>
                      <m:r>
                        <a:rPr lang="es-ES" sz="1400" i="1">
                          <a:solidFill>
                            <a:schemeClr val="tx1"/>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Sub>
                        </m:num>
                        <m:den>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𝑄</m:t>
                              </m:r>
                            </m:e>
                            <m:sub>
                              <m:r>
                                <a:rPr lang="es-ES" sz="1400" i="1">
                                  <a:solidFill>
                                    <a:schemeClr val="tx1"/>
                                  </a:solidFill>
                                  <a:latin typeface="Cambria Math" panose="02040503050406030204" pitchFamily="18" charset="0"/>
                                  <a:ea typeface="Cambria Math" panose="02040503050406030204" pitchFamily="18" charset="0"/>
                                </a:rPr>
                                <m:t>𝐿</m:t>
                              </m:r>
                            </m:sub>
                          </m:sSub>
                        </m:den>
                      </m:f>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i="1">
                              <a:solidFill>
                                <a:schemeClr val="tx1"/>
                              </a:solidFill>
                              <a:latin typeface="Cambria Math" panose="02040503050406030204" pitchFamily="18" charset="0"/>
                              <a:ea typeface="Cambria Math" panose="02040503050406030204" pitchFamily="18" charset="0"/>
                            </a:rPr>
                            <m:t>𝑑𝑉</m:t>
                          </m:r>
                        </m:num>
                        <m:den>
                          <m:r>
                            <a:rPr lang="es-ES" sz="1400" i="1">
                              <a:solidFill>
                                <a:schemeClr val="tx1"/>
                              </a:solidFill>
                              <a:latin typeface="Cambria Math" panose="02040503050406030204" pitchFamily="18" charset="0"/>
                              <a:ea typeface="Cambria Math" panose="02040503050406030204" pitchFamily="18" charset="0"/>
                            </a:rPr>
                            <m:t>𝑑𝑡</m:t>
                          </m:r>
                        </m:den>
                      </m:f>
                      <m:r>
                        <a:rPr lang="es-ES" sz="1400" i="1">
                          <a:solidFill>
                            <a:schemeClr val="tx1"/>
                          </a:solidFill>
                          <a:latin typeface="Cambria Math" panose="02040503050406030204" pitchFamily="18" charset="0"/>
                          <a:ea typeface="Cambria Math" panose="02040503050406030204" pitchFamily="18" charset="0"/>
                        </a:rPr>
                        <m:t>+</m:t>
                      </m:r>
                      <m:sSubSup>
                        <m:sSubSupPr>
                          <m:ctrlPr>
                            <a:rPr lang="es-ES" sz="1400" i="1" smtClean="0">
                              <a:solidFill>
                                <a:schemeClr val="tx1"/>
                              </a:solidFill>
                              <a:latin typeface="Cambria Math" panose="02040503050406030204" pitchFamily="18" charset="0"/>
                              <a:ea typeface="Cambria Math" panose="02040503050406030204" pitchFamily="18" charset="0"/>
                            </a:rPr>
                          </m:ctrlPr>
                        </m:sSubSupPr>
                        <m:e>
                          <m:r>
                            <a:rPr lang="es-ES" sz="1400" i="1">
                              <a:solidFill>
                                <a:schemeClr val="tx1"/>
                              </a:solidFill>
                              <a:latin typeface="Cambria Math" panose="02040503050406030204" pitchFamily="18" charset="0"/>
                              <a:ea typeface="Cambria Math" panose="02040503050406030204" pitchFamily="18" charset="0"/>
                            </a:rPr>
                            <m:t>𝜔</m:t>
                          </m:r>
                        </m:e>
                        <m:sub>
                          <m:r>
                            <a:rPr lang="es-ES" sz="1400" b="0" i="1" smtClean="0">
                              <a:solidFill>
                                <a:schemeClr val="tx1"/>
                              </a:solidFill>
                              <a:latin typeface="Cambria Math" panose="02040503050406030204" pitchFamily="18" charset="0"/>
                              <a:ea typeface="Cambria Math" panose="02040503050406030204" pitchFamily="18" charset="0"/>
                            </a:rPr>
                            <m:t>0</m:t>
                          </m:r>
                        </m:sub>
                        <m:sup>
                          <m:r>
                            <a:rPr lang="es-ES" sz="1400" b="0" i="1" smtClean="0">
                              <a:solidFill>
                                <a:schemeClr val="tx1"/>
                              </a:solidFill>
                              <a:latin typeface="Cambria Math" panose="02040503050406030204" pitchFamily="18" charset="0"/>
                              <a:ea typeface="Cambria Math" panose="02040503050406030204" pitchFamily="18" charset="0"/>
                            </a:rPr>
                            <m:t>2</m:t>
                          </m:r>
                        </m:sup>
                      </m:sSubSup>
                      <m:r>
                        <a:rPr lang="es-ES" sz="1400" i="1">
                          <a:solidFill>
                            <a:schemeClr val="tx1"/>
                          </a:solidFill>
                          <a:latin typeface="Cambria Math" panose="02040503050406030204" pitchFamily="18" charset="0"/>
                          <a:ea typeface="Cambria Math" panose="02040503050406030204" pitchFamily="18" charset="0"/>
                        </a:rPr>
                        <m:t>𝑉</m:t>
                      </m:r>
                      <m:r>
                        <a:rPr lang="es-ES" sz="1400" b="0" i="1" smtClean="0">
                          <a:solidFill>
                            <a:schemeClr val="tx1"/>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i="1">
                              <a:solidFill>
                                <a:schemeClr val="tx1"/>
                              </a:solidFill>
                              <a:latin typeface="Cambria Math" panose="02040503050406030204" pitchFamily="18" charset="0"/>
                              <a:ea typeface="Cambria Math" panose="02040503050406030204" pitchFamily="18" charset="0"/>
                            </a:rPr>
                            <m:t>1</m:t>
                          </m:r>
                        </m:num>
                        <m:den>
                          <m:r>
                            <a:rPr lang="es-ES" sz="1400" i="1">
                              <a:solidFill>
                                <a:schemeClr val="tx1"/>
                              </a:solidFill>
                              <a:latin typeface="Cambria Math" panose="02040503050406030204" pitchFamily="18" charset="0"/>
                              <a:ea typeface="Cambria Math" panose="02040503050406030204" pitchFamily="18" charset="0"/>
                            </a:rPr>
                            <m:t>𝐶</m:t>
                          </m:r>
                        </m:den>
                      </m:f>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i="1">
                              <a:solidFill>
                                <a:schemeClr val="tx1"/>
                              </a:solidFill>
                              <a:latin typeface="Cambria Math" panose="02040503050406030204" pitchFamily="18" charset="0"/>
                              <a:ea typeface="Cambria Math" panose="02040503050406030204" pitchFamily="18" charset="0"/>
                            </a:rPr>
                            <m:t>𝑑𝐼</m:t>
                          </m:r>
                        </m:num>
                        <m:den>
                          <m:r>
                            <a:rPr lang="es-ES" sz="1400" i="1">
                              <a:solidFill>
                                <a:schemeClr val="tx1"/>
                              </a:solidFill>
                              <a:latin typeface="Cambria Math" panose="02040503050406030204" pitchFamily="18" charset="0"/>
                              <a:ea typeface="Cambria Math" panose="02040503050406030204" pitchFamily="18" charset="0"/>
                            </a:rPr>
                            <m:t>𝑑𝑡</m:t>
                          </m:r>
                        </m:den>
                      </m:f>
                    </m:oMath>
                  </m:oMathPara>
                </a14:m>
                <a:endParaRPr lang="es-ES" sz="1400" dirty="0"/>
              </a:p>
            </p:txBody>
          </p:sp>
        </mc:Choice>
        <mc:Fallback xmlns="">
          <p:sp>
            <p:nvSpPr>
              <p:cNvPr id="102" name="CuadroTexto 101">
                <a:extLst>
                  <a:ext uri="{FF2B5EF4-FFF2-40B4-BE49-F238E27FC236}">
                    <a16:creationId xmlns:a16="http://schemas.microsoft.com/office/drawing/2014/main" id="{BA8095AF-8A0F-47A7-9B4D-F5000FEEABB6}"/>
                  </a:ext>
                </a:extLst>
              </p:cNvPr>
              <p:cNvSpPr txBox="1">
                <a:spLocks noRot="1" noChangeAspect="1" noMove="1" noResize="1" noEditPoints="1" noAdjustHandles="1" noChangeArrowheads="1" noChangeShapeType="1" noTextEdit="1"/>
              </p:cNvSpPr>
              <p:nvPr/>
            </p:nvSpPr>
            <p:spPr>
              <a:xfrm>
                <a:off x="137055" y="2015319"/>
                <a:ext cx="2689850" cy="559769"/>
              </a:xfrm>
              <a:prstGeom prst="rect">
                <a:avLst/>
              </a:prstGeom>
              <a:blipFill>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3" name="CuadroTexto 22">
                <a:extLst>
                  <a:ext uri="{FF2B5EF4-FFF2-40B4-BE49-F238E27FC236}">
                    <a16:creationId xmlns:a16="http://schemas.microsoft.com/office/drawing/2014/main" id="{F5E9F13A-A86F-4831-A8C4-2945993B7E2F}"/>
                  </a:ext>
                </a:extLst>
              </p:cNvPr>
              <p:cNvSpPr txBox="1"/>
              <p:nvPr/>
            </p:nvSpPr>
            <p:spPr>
              <a:xfrm>
                <a:off x="647824" y="1119742"/>
                <a:ext cx="2210733" cy="641073"/>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rPr>
                        <m:t>𝑉</m:t>
                      </m:r>
                      <m:d>
                        <m:dPr>
                          <m:ctrlPr>
                            <a:rPr lang="es-ES" sz="1400" i="1">
                              <a:solidFill>
                                <a:schemeClr val="tx1"/>
                              </a:solidFill>
                              <a:latin typeface="Cambria Math" panose="02040503050406030204" pitchFamily="18" charset="0"/>
                            </a:rPr>
                          </m:ctrlPr>
                        </m:dPr>
                        <m:e>
                          <m:r>
                            <a:rPr lang="es-ES" sz="1400" b="0" i="1" smtClean="0">
                              <a:solidFill>
                                <a:schemeClr val="tx1"/>
                              </a:solidFill>
                              <a:latin typeface="Cambria Math" panose="02040503050406030204" pitchFamily="18" charset="0"/>
                            </a:rPr>
                            <m:t>𝑡</m:t>
                          </m:r>
                        </m:e>
                      </m:d>
                      <m:r>
                        <a:rPr lang="es-ES" sz="1400" i="1">
                          <a:solidFill>
                            <a:schemeClr val="tx1"/>
                          </a:solidFill>
                          <a:latin typeface="Cambria Math" panose="02040503050406030204" pitchFamily="18" charset="0"/>
                        </a:rPr>
                        <m:t>=</m:t>
                      </m:r>
                      <m:f>
                        <m:fPr>
                          <m:ctrlPr>
                            <a:rPr lang="es-ES" sz="1400" i="1" smtClean="0">
                              <a:solidFill>
                                <a:schemeClr val="tx1"/>
                              </a:solidFill>
                              <a:latin typeface="Cambria Math" panose="02040503050406030204" pitchFamily="18" charset="0"/>
                            </a:rPr>
                          </m:ctrlPr>
                        </m:fPr>
                        <m:num>
                          <m:r>
                            <a:rPr lang="es-ES" sz="1400" b="0" i="1" smtClean="0">
                              <a:solidFill>
                                <a:schemeClr val="tx1"/>
                              </a:solidFill>
                              <a:latin typeface="Cambria Math" panose="02040503050406030204" pitchFamily="18" charset="0"/>
                            </a:rPr>
                            <m:t>1</m:t>
                          </m:r>
                        </m:num>
                        <m:den>
                          <m:r>
                            <a:rPr lang="es-ES" sz="1400" b="0" i="1" smtClean="0">
                              <a:solidFill>
                                <a:schemeClr val="tx1"/>
                              </a:solidFill>
                              <a:latin typeface="Cambria Math" panose="02040503050406030204" pitchFamily="18" charset="0"/>
                            </a:rPr>
                            <m:t>2</m:t>
                          </m:r>
                          <m:r>
                            <a:rPr lang="es-ES" sz="1400" b="0" i="1" smtClean="0">
                              <a:solidFill>
                                <a:schemeClr val="tx1"/>
                              </a:solidFill>
                              <a:latin typeface="Cambria Math" panose="02040503050406030204" pitchFamily="18" charset="0"/>
                              <a:ea typeface="Cambria Math" panose="02040503050406030204" pitchFamily="18" charset="0"/>
                            </a:rPr>
                            <m:t>𝜋</m:t>
                          </m:r>
                        </m:den>
                      </m:f>
                      <m:nary>
                        <m:naryPr>
                          <m:limLoc m:val="undOvr"/>
                          <m:ctrlPr>
                            <a:rPr lang="es-ES" sz="1400" i="1" smtClean="0">
                              <a:solidFill>
                                <a:prstClr val="black"/>
                              </a:solidFill>
                              <a:latin typeface="Cambria Math" panose="02040503050406030204" pitchFamily="18" charset="0"/>
                              <a:ea typeface="Cambria Math" panose="02040503050406030204" pitchFamily="18" charset="0"/>
                            </a:rPr>
                          </m:ctrlPr>
                        </m:naryPr>
                        <m:sub>
                          <m:r>
                            <m:rPr>
                              <m:brk m:alnAt="24"/>
                            </m:rPr>
                            <a:rPr lang="es-ES" sz="1400" i="1" smtClean="0">
                              <a:solidFill>
                                <a:prstClr val="black"/>
                              </a:solidFill>
                              <a:latin typeface="Cambria Math" panose="02040503050406030204" pitchFamily="18" charset="0"/>
                              <a:ea typeface="Cambria Math" panose="02040503050406030204" pitchFamily="18" charset="0"/>
                            </a:rPr>
                            <m:t>−</m:t>
                          </m:r>
                          <m:r>
                            <a:rPr lang="es-ES" sz="1400" i="1" smtClean="0">
                              <a:solidFill>
                                <a:prstClr val="black"/>
                              </a:solidFill>
                              <a:latin typeface="Cambria Math" panose="02040503050406030204" pitchFamily="18" charset="0"/>
                              <a:ea typeface="Cambria Math" panose="02040503050406030204" pitchFamily="18" charset="0"/>
                            </a:rPr>
                            <m:t>∞</m:t>
                          </m:r>
                        </m:sub>
                        <m:sup>
                          <m:r>
                            <a:rPr lang="es-ES" sz="1400" i="1" smtClean="0">
                              <a:solidFill>
                                <a:prstClr val="black"/>
                              </a:solidFill>
                              <a:latin typeface="Cambria Math" panose="02040503050406030204" pitchFamily="18" charset="0"/>
                              <a:ea typeface="Cambria Math" panose="02040503050406030204" pitchFamily="18" charset="0"/>
                            </a:rPr>
                            <m:t>+</m:t>
                          </m:r>
                          <m:r>
                            <m:rPr>
                              <m:brk m:alnAt="24"/>
                            </m:rPr>
                            <a:rPr lang="es-ES" sz="1400" i="1">
                              <a:solidFill>
                                <a:prstClr val="black"/>
                              </a:solidFill>
                              <a:latin typeface="Cambria Math" panose="02040503050406030204" pitchFamily="18" charset="0"/>
                              <a:ea typeface="Cambria Math" panose="02040503050406030204" pitchFamily="18" charset="0"/>
                            </a:rPr>
                            <m:t>∞</m:t>
                          </m:r>
                        </m:sup>
                        <m:e>
                          <m:acc>
                            <m:accPr>
                              <m:chr m:val="̃"/>
                              <m:ctrlPr>
                                <a:rPr lang="es-ES" sz="1400" b="0" i="1" smtClean="0">
                                  <a:solidFill>
                                    <a:prstClr val="black"/>
                                  </a:solidFill>
                                  <a:latin typeface="Cambria Math" panose="02040503050406030204" pitchFamily="18" charset="0"/>
                                  <a:ea typeface="Cambria Math" panose="02040503050406030204" pitchFamily="18" charset="0"/>
                                </a:rPr>
                              </m:ctrlPr>
                            </m:accPr>
                            <m:e>
                              <m:r>
                                <a:rPr lang="es-ES" sz="1400" b="0" i="1" smtClean="0">
                                  <a:solidFill>
                                    <a:prstClr val="black"/>
                                  </a:solidFill>
                                  <a:latin typeface="Cambria Math" panose="02040503050406030204" pitchFamily="18" charset="0"/>
                                  <a:ea typeface="Cambria Math" panose="02040503050406030204" pitchFamily="18" charset="0"/>
                                </a:rPr>
                                <m:t>𝑉</m:t>
                              </m:r>
                            </m:e>
                          </m:acc>
                          <m:d>
                            <m:dPr>
                              <m:ctrlPr>
                                <a:rPr lang="es-ES" sz="1400" b="0" i="1" smtClean="0">
                                  <a:solidFill>
                                    <a:schemeClr val="tx1"/>
                                  </a:solidFill>
                                  <a:latin typeface="Cambria Math" panose="02040503050406030204" pitchFamily="18" charset="0"/>
                                </a:rPr>
                              </m:ctrlPr>
                            </m:dPr>
                            <m:e>
                              <m:r>
                                <a:rPr lang="es-ES" sz="1400" b="0" i="1" smtClean="0">
                                  <a:solidFill>
                                    <a:schemeClr val="tx1"/>
                                  </a:solidFill>
                                  <a:latin typeface="Cambria Math" panose="02040503050406030204" pitchFamily="18" charset="0"/>
                                  <a:ea typeface="Cambria Math" panose="02040503050406030204" pitchFamily="18" charset="0"/>
                                </a:rPr>
                                <m:t>𝜔</m:t>
                              </m:r>
                            </m:e>
                          </m:d>
                          <m:sSup>
                            <m:sSupPr>
                              <m:ctrlPr>
                                <a:rPr lang="es-ES" sz="1400" i="1">
                                  <a:solidFill>
                                    <a:prstClr val="black"/>
                                  </a:solidFill>
                                  <a:latin typeface="Cambria Math" panose="02040503050406030204" pitchFamily="18" charset="0"/>
                                </a:rPr>
                              </m:ctrlPr>
                            </m:sSupPr>
                            <m:e>
                              <m:r>
                                <a:rPr lang="es-ES" sz="1400" i="1">
                                  <a:solidFill>
                                    <a:prstClr val="black"/>
                                  </a:solidFill>
                                  <a:latin typeface="Cambria Math" panose="02040503050406030204" pitchFamily="18" charset="0"/>
                                </a:rPr>
                                <m:t>𝑒</m:t>
                              </m:r>
                            </m:e>
                            <m:sup>
                              <m:r>
                                <a:rPr lang="es-ES" sz="1400" i="1">
                                  <a:solidFill>
                                    <a:prstClr val="black"/>
                                  </a:solidFill>
                                  <a:latin typeface="Cambria Math" panose="02040503050406030204" pitchFamily="18" charset="0"/>
                                </a:rPr>
                                <m:t>𝑗</m:t>
                              </m:r>
                              <m:r>
                                <a:rPr lang="es-ES" sz="1400" i="1">
                                  <a:solidFill>
                                    <a:prstClr val="black"/>
                                  </a:solidFill>
                                  <a:latin typeface="Cambria Math" panose="02040503050406030204" pitchFamily="18" charset="0"/>
                                  <a:ea typeface="Cambria Math" panose="02040503050406030204" pitchFamily="18" charset="0"/>
                                </a:rPr>
                                <m:t>𝜔</m:t>
                              </m:r>
                              <m:r>
                                <a:rPr lang="es-ES" sz="1400" i="1">
                                  <a:solidFill>
                                    <a:prstClr val="black"/>
                                  </a:solidFill>
                                  <a:latin typeface="Cambria Math" panose="02040503050406030204" pitchFamily="18" charset="0"/>
                                  <a:ea typeface="Cambria Math" panose="02040503050406030204" pitchFamily="18" charset="0"/>
                                </a:rPr>
                                <m:t>𝑡</m:t>
                              </m:r>
                            </m:sup>
                          </m:sSup>
                        </m:e>
                      </m:nary>
                      <m:r>
                        <a:rPr lang="es-ES" sz="1400" i="1" smtClean="0">
                          <a:solidFill>
                            <a:prstClr val="black"/>
                          </a:solidFill>
                          <a:latin typeface="Cambria Math" panose="02040503050406030204" pitchFamily="18" charset="0"/>
                          <a:ea typeface="Cambria Math" panose="02040503050406030204" pitchFamily="18" charset="0"/>
                        </a:rPr>
                        <m:t>𝑑</m:t>
                      </m:r>
                      <m:r>
                        <a:rPr lang="es-ES" sz="1400" i="1">
                          <a:solidFill>
                            <a:prstClr val="black"/>
                          </a:solidFill>
                          <a:latin typeface="Cambria Math" panose="02040503050406030204" pitchFamily="18" charset="0"/>
                          <a:ea typeface="Cambria Math" panose="02040503050406030204" pitchFamily="18" charset="0"/>
                        </a:rPr>
                        <m:t>𝜔</m:t>
                      </m:r>
                    </m:oMath>
                  </m:oMathPara>
                </a14:m>
                <a:endParaRPr lang="es-ES" sz="1400" i="1" dirty="0">
                  <a:solidFill>
                    <a:prstClr val="black"/>
                  </a:solidFill>
                  <a:latin typeface="Arial" charset="0"/>
                  <a:ea typeface="+mn-ea"/>
                </a:endParaRPr>
              </a:p>
            </p:txBody>
          </p:sp>
        </mc:Choice>
        <mc:Fallback xmlns="">
          <p:sp>
            <p:nvSpPr>
              <p:cNvPr id="23" name="CuadroTexto 22">
                <a:extLst>
                  <a:ext uri="{FF2B5EF4-FFF2-40B4-BE49-F238E27FC236}">
                    <a16:creationId xmlns:a16="http://schemas.microsoft.com/office/drawing/2014/main" id="{F5E9F13A-A86F-4831-A8C4-2945993B7E2F}"/>
                  </a:ext>
                </a:extLst>
              </p:cNvPr>
              <p:cNvSpPr txBox="1">
                <a:spLocks noRot="1" noChangeAspect="1" noMove="1" noResize="1" noEditPoints="1" noAdjustHandles="1" noChangeArrowheads="1" noChangeShapeType="1" noTextEdit="1"/>
              </p:cNvSpPr>
              <p:nvPr/>
            </p:nvSpPr>
            <p:spPr>
              <a:xfrm>
                <a:off x="647824" y="1119742"/>
                <a:ext cx="2210733" cy="641073"/>
              </a:xfrm>
              <a:prstGeom prst="rect">
                <a:avLst/>
              </a:prstGeom>
              <a:blipFill>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4" name="CuadroTexto 23">
                <a:extLst>
                  <a:ext uri="{FF2B5EF4-FFF2-40B4-BE49-F238E27FC236}">
                    <a16:creationId xmlns:a16="http://schemas.microsoft.com/office/drawing/2014/main" id="{E169A136-C9D4-488F-8A7D-41B4CDF8D062}"/>
                  </a:ext>
                </a:extLst>
              </p:cNvPr>
              <p:cNvSpPr txBox="1"/>
              <p:nvPr/>
            </p:nvSpPr>
            <p:spPr>
              <a:xfrm>
                <a:off x="3672160" y="1278865"/>
                <a:ext cx="1144993" cy="409023"/>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f>
                        <m:fPr>
                          <m:ctrlPr>
                            <a:rPr lang="es-ES" sz="1400" i="1" smtClean="0">
                              <a:solidFill>
                                <a:schemeClr val="tx1"/>
                              </a:solidFill>
                              <a:latin typeface="Cambria Math" panose="02040503050406030204" pitchFamily="18" charset="0"/>
                              <a:ea typeface="Cambria Math" panose="02040503050406030204" pitchFamily="18" charset="0"/>
                            </a:rPr>
                          </m:ctrlPr>
                        </m:fPr>
                        <m:num>
                          <m:r>
                            <a:rPr lang="es-ES" sz="1400" i="1">
                              <a:solidFill>
                                <a:schemeClr val="tx1"/>
                              </a:solidFill>
                              <a:latin typeface="Cambria Math" panose="02040503050406030204" pitchFamily="18" charset="0"/>
                              <a:ea typeface="Cambria Math" panose="02040503050406030204" pitchFamily="18" charset="0"/>
                            </a:rPr>
                            <m:t>𝑑𝑉</m:t>
                          </m:r>
                        </m:num>
                        <m:den>
                          <m:r>
                            <a:rPr lang="es-ES" sz="1400" i="1">
                              <a:solidFill>
                                <a:schemeClr val="tx1"/>
                              </a:solidFill>
                              <a:latin typeface="Cambria Math" panose="02040503050406030204" pitchFamily="18" charset="0"/>
                              <a:ea typeface="Cambria Math" panose="02040503050406030204" pitchFamily="18" charset="0"/>
                            </a:rPr>
                            <m:t>𝑑𝑡</m:t>
                          </m:r>
                        </m:den>
                      </m:f>
                      <m:r>
                        <a:rPr lang="es-ES" sz="1400" i="1">
                          <a:solidFill>
                            <a:schemeClr val="tx1"/>
                          </a:solidFill>
                          <a:latin typeface="Cambria Math" panose="02040503050406030204" pitchFamily="18" charset="0"/>
                          <a:ea typeface="Cambria Math" panose="02040503050406030204" pitchFamily="18" charset="0"/>
                        </a:rPr>
                        <m:t> </m:t>
                      </m:r>
                      <m:r>
                        <a:rPr lang="es-ES" sz="1400" i="1">
                          <a:solidFill>
                            <a:schemeClr val="tx1"/>
                          </a:solidFill>
                          <a:latin typeface="Cambria Math" panose="02040503050406030204" pitchFamily="18" charset="0"/>
                        </a:rPr>
                        <m:t>=</m:t>
                      </m:r>
                      <m:r>
                        <a:rPr lang="es-ES" sz="1400" b="0" i="1" smtClean="0">
                          <a:solidFill>
                            <a:schemeClr val="tx1"/>
                          </a:solidFill>
                          <a:latin typeface="Cambria Math" panose="02040503050406030204" pitchFamily="18" charset="0"/>
                        </a:rPr>
                        <m:t>𝑗</m:t>
                      </m:r>
                      <m:r>
                        <a:rPr lang="es-ES" sz="1400" i="1">
                          <a:solidFill>
                            <a:prstClr val="black"/>
                          </a:solidFill>
                          <a:latin typeface="Cambria Math" panose="02040503050406030204" pitchFamily="18" charset="0"/>
                          <a:ea typeface="Cambria Math" panose="02040503050406030204" pitchFamily="18" charset="0"/>
                        </a:rPr>
                        <m:t>𝜔</m:t>
                      </m:r>
                      <m:acc>
                        <m:accPr>
                          <m:chr m:val="̃"/>
                          <m:ctrlPr>
                            <a:rPr lang="es-ES" sz="1400" i="1">
                              <a:solidFill>
                                <a:prstClr val="black"/>
                              </a:solidFill>
                              <a:latin typeface="Cambria Math" panose="02040503050406030204" pitchFamily="18" charset="0"/>
                              <a:ea typeface="Cambria Math" panose="02040503050406030204" pitchFamily="18" charset="0"/>
                            </a:rPr>
                          </m:ctrlPr>
                        </m:accPr>
                        <m:e>
                          <m:r>
                            <a:rPr lang="es-ES" sz="1400" i="1">
                              <a:solidFill>
                                <a:prstClr val="black"/>
                              </a:solidFill>
                              <a:latin typeface="Cambria Math" panose="02040503050406030204" pitchFamily="18" charset="0"/>
                              <a:ea typeface="Cambria Math" panose="02040503050406030204" pitchFamily="18" charset="0"/>
                            </a:rPr>
                            <m:t>𝑉</m:t>
                          </m:r>
                        </m:e>
                      </m:acc>
                      <m:d>
                        <m:dPr>
                          <m:ctrlPr>
                            <a:rPr lang="es-ES" sz="1400" i="1">
                              <a:solidFill>
                                <a:schemeClr val="tx1"/>
                              </a:solidFill>
                              <a:latin typeface="Cambria Math" panose="02040503050406030204" pitchFamily="18" charset="0"/>
                            </a:rPr>
                          </m:ctrlPr>
                        </m:dPr>
                        <m:e>
                          <m:r>
                            <a:rPr lang="es-ES" sz="1400" i="1">
                              <a:solidFill>
                                <a:schemeClr val="tx1"/>
                              </a:solidFill>
                              <a:latin typeface="Cambria Math" panose="02040503050406030204" pitchFamily="18" charset="0"/>
                              <a:ea typeface="Cambria Math" panose="02040503050406030204" pitchFamily="18" charset="0"/>
                            </a:rPr>
                            <m:t>𝜔</m:t>
                          </m:r>
                        </m:e>
                      </m:d>
                    </m:oMath>
                  </m:oMathPara>
                </a14:m>
                <a:endParaRPr lang="es-ES" sz="1400" i="1" dirty="0">
                  <a:solidFill>
                    <a:prstClr val="black"/>
                  </a:solidFill>
                  <a:latin typeface="Arial" charset="0"/>
                  <a:ea typeface="+mn-ea"/>
                </a:endParaRPr>
              </a:p>
            </p:txBody>
          </p:sp>
        </mc:Choice>
        <mc:Fallback xmlns="">
          <p:sp>
            <p:nvSpPr>
              <p:cNvPr id="24" name="CuadroTexto 23">
                <a:extLst>
                  <a:ext uri="{FF2B5EF4-FFF2-40B4-BE49-F238E27FC236}">
                    <a16:creationId xmlns:a16="http://schemas.microsoft.com/office/drawing/2014/main" id="{E169A136-C9D4-488F-8A7D-41B4CDF8D062}"/>
                  </a:ext>
                </a:extLst>
              </p:cNvPr>
              <p:cNvSpPr txBox="1">
                <a:spLocks noRot="1" noChangeAspect="1" noMove="1" noResize="1" noEditPoints="1" noAdjustHandles="1" noChangeArrowheads="1" noChangeShapeType="1" noTextEdit="1"/>
              </p:cNvSpPr>
              <p:nvPr/>
            </p:nvSpPr>
            <p:spPr>
              <a:xfrm>
                <a:off x="3672160" y="1278865"/>
                <a:ext cx="1144993" cy="409023"/>
              </a:xfrm>
              <a:prstGeom prst="rect">
                <a:avLst/>
              </a:prstGeom>
              <a:blipFill>
                <a:blip r:embed="rId5"/>
                <a:stretch>
                  <a:fillRect l="-2660" t="-1493" b="-1343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5" name="CuadroTexto 24">
                <a:extLst>
                  <a:ext uri="{FF2B5EF4-FFF2-40B4-BE49-F238E27FC236}">
                    <a16:creationId xmlns:a16="http://schemas.microsoft.com/office/drawing/2014/main" id="{C4A76425-465A-48BA-9A76-4CF4EBAFCE82}"/>
                  </a:ext>
                </a:extLst>
              </p:cNvPr>
              <p:cNvSpPr txBox="1"/>
              <p:nvPr/>
            </p:nvSpPr>
            <p:spPr>
              <a:xfrm>
                <a:off x="5340393" y="1255654"/>
                <a:ext cx="1346715" cy="432234"/>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f>
                        <m:fPr>
                          <m:ctrlPr>
                            <a:rPr lang="es-ES" sz="1400" i="1" smtClean="0">
                              <a:solidFill>
                                <a:schemeClr val="tx1"/>
                              </a:solidFill>
                              <a:latin typeface="Cambria Math" panose="02040503050406030204" pitchFamily="18" charset="0"/>
                              <a:ea typeface="Cambria Math" panose="02040503050406030204" pitchFamily="18" charset="0"/>
                            </a:rPr>
                          </m:ctrlPr>
                        </m:fPr>
                        <m:num>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𝑑</m:t>
                              </m:r>
                            </m:e>
                            <m:sup>
                              <m:r>
                                <a:rPr lang="es-ES" sz="1400" i="1">
                                  <a:solidFill>
                                    <a:schemeClr val="tx1"/>
                                  </a:solidFill>
                                  <a:latin typeface="Cambria Math" panose="02040503050406030204" pitchFamily="18" charset="0"/>
                                  <a:ea typeface="Cambria Math" panose="02040503050406030204" pitchFamily="18" charset="0"/>
                                </a:rPr>
                                <m:t>2</m:t>
                              </m:r>
                            </m:sup>
                          </m:sSup>
                          <m:r>
                            <a:rPr lang="es-ES" sz="1400" i="1">
                              <a:solidFill>
                                <a:schemeClr val="tx1"/>
                              </a:solidFill>
                              <a:latin typeface="Cambria Math" panose="02040503050406030204" pitchFamily="18" charset="0"/>
                              <a:ea typeface="Cambria Math" panose="02040503050406030204" pitchFamily="18" charset="0"/>
                            </a:rPr>
                            <m:t>𝑉</m:t>
                          </m:r>
                        </m:num>
                        <m:den>
                          <m:r>
                            <a:rPr lang="es-ES" sz="1400" i="1">
                              <a:solidFill>
                                <a:schemeClr val="tx1"/>
                              </a:solidFill>
                              <a:latin typeface="Cambria Math" panose="02040503050406030204" pitchFamily="18" charset="0"/>
                              <a:ea typeface="Cambria Math" panose="02040503050406030204" pitchFamily="18" charset="0"/>
                            </a:rPr>
                            <m:t>𝑑</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𝑡</m:t>
                              </m:r>
                            </m:e>
                            <m:sup>
                              <m:r>
                                <a:rPr lang="es-ES" sz="1400" i="1">
                                  <a:solidFill>
                                    <a:schemeClr val="tx1"/>
                                  </a:solidFill>
                                  <a:latin typeface="Cambria Math" panose="02040503050406030204" pitchFamily="18" charset="0"/>
                                  <a:ea typeface="Cambria Math" panose="02040503050406030204" pitchFamily="18" charset="0"/>
                                </a:rPr>
                                <m:t>2</m:t>
                              </m:r>
                            </m:sup>
                          </m:sSup>
                        </m:den>
                      </m:f>
                      <m:r>
                        <a:rPr lang="es-ES" sz="1400" i="1">
                          <a:solidFill>
                            <a:schemeClr val="tx1"/>
                          </a:solidFill>
                          <a:latin typeface="Cambria Math" panose="02040503050406030204" pitchFamily="18" charset="0"/>
                        </a:rPr>
                        <m:t>=</m:t>
                      </m:r>
                      <m:r>
                        <a:rPr lang="es-ES" sz="1400" b="0" i="1" smtClean="0">
                          <a:solidFill>
                            <a:schemeClr val="tx1"/>
                          </a:solidFill>
                          <a:latin typeface="Cambria Math" panose="02040503050406030204" pitchFamily="18" charset="0"/>
                        </a:rPr>
                        <m:t>−</m:t>
                      </m:r>
                      <m:sSup>
                        <m:sSupPr>
                          <m:ctrlPr>
                            <a:rPr lang="es-ES" sz="1400" b="0" i="1" smtClean="0">
                              <a:solidFill>
                                <a:schemeClr val="tx1"/>
                              </a:solidFill>
                              <a:latin typeface="Cambria Math" panose="02040503050406030204" pitchFamily="18" charset="0"/>
                            </a:rPr>
                          </m:ctrlPr>
                        </m:sSupPr>
                        <m:e>
                          <m:r>
                            <a:rPr lang="es-ES" sz="1400" b="0" i="1" smtClean="0">
                              <a:solidFill>
                                <a:schemeClr val="tx1"/>
                              </a:solidFill>
                              <a:latin typeface="Cambria Math" panose="02040503050406030204" pitchFamily="18" charset="0"/>
                              <a:ea typeface="Cambria Math" panose="02040503050406030204" pitchFamily="18" charset="0"/>
                            </a:rPr>
                            <m:t>𝜔</m:t>
                          </m:r>
                        </m:e>
                        <m:sup>
                          <m:r>
                            <a:rPr lang="es-ES" sz="1400" b="0" i="1" smtClean="0">
                              <a:solidFill>
                                <a:schemeClr val="tx1"/>
                              </a:solidFill>
                              <a:latin typeface="Cambria Math" panose="02040503050406030204" pitchFamily="18" charset="0"/>
                            </a:rPr>
                            <m:t>2</m:t>
                          </m:r>
                        </m:sup>
                      </m:sSup>
                      <m:acc>
                        <m:accPr>
                          <m:chr m:val="̃"/>
                          <m:ctrlPr>
                            <a:rPr lang="es-ES" sz="1400" i="1">
                              <a:solidFill>
                                <a:prstClr val="black"/>
                              </a:solidFill>
                              <a:latin typeface="Cambria Math" panose="02040503050406030204" pitchFamily="18" charset="0"/>
                              <a:ea typeface="Cambria Math" panose="02040503050406030204" pitchFamily="18" charset="0"/>
                            </a:rPr>
                          </m:ctrlPr>
                        </m:accPr>
                        <m:e>
                          <m:r>
                            <a:rPr lang="es-ES" sz="1400" i="1">
                              <a:solidFill>
                                <a:prstClr val="black"/>
                              </a:solidFill>
                              <a:latin typeface="Cambria Math" panose="02040503050406030204" pitchFamily="18" charset="0"/>
                              <a:ea typeface="Cambria Math" panose="02040503050406030204" pitchFamily="18" charset="0"/>
                            </a:rPr>
                            <m:t>𝑉</m:t>
                          </m:r>
                        </m:e>
                      </m:acc>
                      <m:d>
                        <m:dPr>
                          <m:ctrlPr>
                            <a:rPr lang="es-ES" sz="1400" i="1">
                              <a:solidFill>
                                <a:schemeClr val="tx1"/>
                              </a:solidFill>
                              <a:latin typeface="Cambria Math" panose="02040503050406030204" pitchFamily="18" charset="0"/>
                            </a:rPr>
                          </m:ctrlPr>
                        </m:dPr>
                        <m:e>
                          <m:r>
                            <a:rPr lang="es-ES" sz="1400" i="1">
                              <a:solidFill>
                                <a:schemeClr val="tx1"/>
                              </a:solidFill>
                              <a:latin typeface="Cambria Math" panose="02040503050406030204" pitchFamily="18" charset="0"/>
                              <a:ea typeface="Cambria Math" panose="02040503050406030204" pitchFamily="18" charset="0"/>
                            </a:rPr>
                            <m:t>𝜔</m:t>
                          </m:r>
                        </m:e>
                      </m:d>
                    </m:oMath>
                  </m:oMathPara>
                </a14:m>
                <a:endParaRPr lang="es-ES" sz="1400" i="1" dirty="0">
                  <a:solidFill>
                    <a:prstClr val="black"/>
                  </a:solidFill>
                  <a:latin typeface="Arial" charset="0"/>
                  <a:ea typeface="+mn-ea"/>
                </a:endParaRPr>
              </a:p>
            </p:txBody>
          </p:sp>
        </mc:Choice>
        <mc:Fallback xmlns="">
          <p:sp>
            <p:nvSpPr>
              <p:cNvPr id="25" name="CuadroTexto 24">
                <a:extLst>
                  <a:ext uri="{FF2B5EF4-FFF2-40B4-BE49-F238E27FC236}">
                    <a16:creationId xmlns:a16="http://schemas.microsoft.com/office/drawing/2014/main" id="{C4A76425-465A-48BA-9A76-4CF4EBAFCE82}"/>
                  </a:ext>
                </a:extLst>
              </p:cNvPr>
              <p:cNvSpPr txBox="1">
                <a:spLocks noRot="1" noChangeAspect="1" noMove="1" noResize="1" noEditPoints="1" noAdjustHandles="1" noChangeArrowheads="1" noChangeShapeType="1" noTextEdit="1"/>
              </p:cNvSpPr>
              <p:nvPr/>
            </p:nvSpPr>
            <p:spPr>
              <a:xfrm>
                <a:off x="5340393" y="1255654"/>
                <a:ext cx="1346715" cy="432234"/>
              </a:xfrm>
              <a:prstGeom prst="rect">
                <a:avLst/>
              </a:prstGeom>
              <a:blipFill>
                <a:blip r:embed="rId6"/>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6" name="CuadroTexto 25">
                <a:extLst>
                  <a:ext uri="{FF2B5EF4-FFF2-40B4-BE49-F238E27FC236}">
                    <a16:creationId xmlns:a16="http://schemas.microsoft.com/office/drawing/2014/main" id="{2E4433E2-2576-4E37-9705-726AE2915B76}"/>
                  </a:ext>
                </a:extLst>
              </p:cNvPr>
              <p:cNvSpPr txBox="1"/>
              <p:nvPr/>
            </p:nvSpPr>
            <p:spPr>
              <a:xfrm>
                <a:off x="2880072" y="2030516"/>
                <a:ext cx="4168941" cy="52937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400" i="1" smtClean="0">
                          <a:solidFill>
                            <a:schemeClr val="tx1"/>
                          </a:solidFill>
                          <a:latin typeface="Cambria Math" panose="02040503050406030204" pitchFamily="18" charset="0"/>
                        </a:rPr>
                        <m:t>−</m:t>
                      </m:r>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𝜔</m:t>
                          </m:r>
                        </m:e>
                        <m:sup>
                          <m:r>
                            <a:rPr lang="es-ES" sz="1400" i="1">
                              <a:solidFill>
                                <a:schemeClr val="tx1"/>
                              </a:solidFill>
                              <a:latin typeface="Cambria Math" panose="02040503050406030204" pitchFamily="18" charset="0"/>
                            </a:rPr>
                            <m:t>2</m:t>
                          </m:r>
                        </m:sup>
                      </m:sSup>
                      <m:acc>
                        <m:accPr>
                          <m:chr m:val="̃"/>
                          <m:ctrlPr>
                            <a:rPr lang="es-ES" sz="1400" i="1">
                              <a:solidFill>
                                <a:prstClr val="black"/>
                              </a:solidFill>
                              <a:latin typeface="Cambria Math" panose="02040503050406030204" pitchFamily="18" charset="0"/>
                              <a:ea typeface="Cambria Math" panose="02040503050406030204" pitchFamily="18" charset="0"/>
                            </a:rPr>
                          </m:ctrlPr>
                        </m:accPr>
                        <m:e>
                          <m:r>
                            <a:rPr lang="es-ES" sz="1400" i="1">
                              <a:solidFill>
                                <a:prstClr val="black"/>
                              </a:solidFill>
                              <a:latin typeface="Cambria Math" panose="02040503050406030204" pitchFamily="18" charset="0"/>
                              <a:ea typeface="Cambria Math" panose="02040503050406030204" pitchFamily="18" charset="0"/>
                            </a:rPr>
                            <m:t>𝑉</m:t>
                          </m:r>
                        </m:e>
                      </m:acc>
                      <m:d>
                        <m:dPr>
                          <m:ctrlPr>
                            <a:rPr lang="es-ES" sz="1400" i="1">
                              <a:solidFill>
                                <a:schemeClr val="tx1"/>
                              </a:solidFill>
                              <a:latin typeface="Cambria Math" panose="02040503050406030204" pitchFamily="18" charset="0"/>
                            </a:rPr>
                          </m:ctrlPr>
                        </m:dPr>
                        <m:e>
                          <m:r>
                            <a:rPr lang="es-ES" sz="1400" i="1">
                              <a:solidFill>
                                <a:schemeClr val="tx1"/>
                              </a:solidFill>
                              <a:latin typeface="Cambria Math" panose="02040503050406030204" pitchFamily="18" charset="0"/>
                              <a:ea typeface="Cambria Math" panose="02040503050406030204" pitchFamily="18" charset="0"/>
                            </a:rPr>
                            <m:t>𝜔</m:t>
                          </m:r>
                        </m:e>
                      </m:d>
                      <m:r>
                        <a:rPr lang="es-ES" sz="1400" i="1">
                          <a:solidFill>
                            <a:schemeClr val="tx1"/>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Sub>
                        </m:num>
                        <m:den>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𝑄</m:t>
                              </m:r>
                            </m:e>
                            <m:sub>
                              <m:r>
                                <a:rPr lang="es-ES" sz="1400" i="1">
                                  <a:solidFill>
                                    <a:schemeClr val="tx1"/>
                                  </a:solidFill>
                                  <a:latin typeface="Cambria Math" panose="02040503050406030204" pitchFamily="18" charset="0"/>
                                  <a:ea typeface="Cambria Math" panose="02040503050406030204" pitchFamily="18" charset="0"/>
                                </a:rPr>
                                <m:t>𝐿</m:t>
                              </m:r>
                            </m:sub>
                          </m:sSub>
                        </m:den>
                      </m:f>
                      <m:r>
                        <a:rPr lang="es-ES" sz="1400" i="1">
                          <a:solidFill>
                            <a:schemeClr val="tx1"/>
                          </a:solidFill>
                          <a:latin typeface="Cambria Math" panose="02040503050406030204" pitchFamily="18" charset="0"/>
                        </a:rPr>
                        <m:t>𝑗</m:t>
                      </m:r>
                      <m:r>
                        <a:rPr lang="es-ES" sz="1400" i="1">
                          <a:solidFill>
                            <a:prstClr val="black"/>
                          </a:solidFill>
                          <a:latin typeface="Cambria Math" panose="02040503050406030204" pitchFamily="18" charset="0"/>
                          <a:ea typeface="Cambria Math" panose="02040503050406030204" pitchFamily="18" charset="0"/>
                        </a:rPr>
                        <m:t>𝜔</m:t>
                      </m:r>
                      <m:acc>
                        <m:accPr>
                          <m:chr m:val="̃"/>
                          <m:ctrlPr>
                            <a:rPr lang="es-ES" sz="1400" i="1">
                              <a:solidFill>
                                <a:prstClr val="black"/>
                              </a:solidFill>
                              <a:latin typeface="Cambria Math" panose="02040503050406030204" pitchFamily="18" charset="0"/>
                              <a:ea typeface="Cambria Math" panose="02040503050406030204" pitchFamily="18" charset="0"/>
                            </a:rPr>
                          </m:ctrlPr>
                        </m:accPr>
                        <m:e>
                          <m:r>
                            <a:rPr lang="es-ES" sz="1400" i="1">
                              <a:solidFill>
                                <a:prstClr val="black"/>
                              </a:solidFill>
                              <a:latin typeface="Cambria Math" panose="02040503050406030204" pitchFamily="18" charset="0"/>
                              <a:ea typeface="Cambria Math" panose="02040503050406030204" pitchFamily="18" charset="0"/>
                            </a:rPr>
                            <m:t>𝑉</m:t>
                          </m:r>
                        </m:e>
                      </m:acc>
                      <m:d>
                        <m:dPr>
                          <m:ctrlPr>
                            <a:rPr lang="es-ES" sz="1400" i="1">
                              <a:solidFill>
                                <a:schemeClr val="tx1"/>
                              </a:solidFill>
                              <a:latin typeface="Cambria Math" panose="02040503050406030204" pitchFamily="18" charset="0"/>
                            </a:rPr>
                          </m:ctrlPr>
                        </m:dPr>
                        <m:e>
                          <m:r>
                            <a:rPr lang="es-ES" sz="1400" i="1">
                              <a:solidFill>
                                <a:schemeClr val="tx1"/>
                              </a:solidFill>
                              <a:latin typeface="Cambria Math" panose="02040503050406030204" pitchFamily="18" charset="0"/>
                              <a:ea typeface="Cambria Math" panose="02040503050406030204" pitchFamily="18" charset="0"/>
                            </a:rPr>
                            <m:t>𝜔</m:t>
                          </m:r>
                        </m:e>
                      </m:d>
                      <m:r>
                        <a:rPr lang="es-ES" sz="1400" i="1">
                          <a:solidFill>
                            <a:schemeClr val="tx1"/>
                          </a:solidFill>
                          <a:latin typeface="Cambria Math" panose="02040503050406030204" pitchFamily="18" charset="0"/>
                          <a:ea typeface="Cambria Math" panose="02040503050406030204" pitchFamily="18" charset="0"/>
                        </a:rPr>
                        <m:t>+</m:t>
                      </m:r>
                      <m:sSubSup>
                        <m:sSubSupPr>
                          <m:ctrlPr>
                            <a:rPr lang="es-ES" sz="1400" i="1" smtClean="0">
                              <a:solidFill>
                                <a:schemeClr val="tx1"/>
                              </a:solidFill>
                              <a:latin typeface="Cambria Math" panose="02040503050406030204" pitchFamily="18" charset="0"/>
                              <a:ea typeface="Cambria Math" panose="02040503050406030204" pitchFamily="18" charset="0"/>
                            </a:rPr>
                          </m:ctrlPr>
                        </m:sSubSupPr>
                        <m:e>
                          <m:r>
                            <a:rPr lang="es-ES" sz="1400" i="1">
                              <a:solidFill>
                                <a:schemeClr val="tx1"/>
                              </a:solidFill>
                              <a:latin typeface="Cambria Math" panose="02040503050406030204" pitchFamily="18" charset="0"/>
                              <a:ea typeface="Cambria Math" panose="02040503050406030204" pitchFamily="18" charset="0"/>
                            </a:rPr>
                            <m:t>𝜔</m:t>
                          </m:r>
                        </m:e>
                        <m:sub>
                          <m:r>
                            <a:rPr lang="es-ES" sz="1400" b="0" i="1" smtClean="0">
                              <a:solidFill>
                                <a:schemeClr val="tx1"/>
                              </a:solidFill>
                              <a:latin typeface="Cambria Math" panose="02040503050406030204" pitchFamily="18" charset="0"/>
                              <a:ea typeface="Cambria Math" panose="02040503050406030204" pitchFamily="18" charset="0"/>
                            </a:rPr>
                            <m:t>0</m:t>
                          </m:r>
                        </m:sub>
                        <m:sup>
                          <m:r>
                            <a:rPr lang="es-ES" sz="1400" b="0" i="1" smtClean="0">
                              <a:solidFill>
                                <a:schemeClr val="tx1"/>
                              </a:solidFill>
                              <a:latin typeface="Cambria Math" panose="02040503050406030204" pitchFamily="18" charset="0"/>
                              <a:ea typeface="Cambria Math" panose="02040503050406030204" pitchFamily="18" charset="0"/>
                            </a:rPr>
                            <m:t>2</m:t>
                          </m:r>
                        </m:sup>
                      </m:sSubSup>
                      <m:acc>
                        <m:accPr>
                          <m:chr m:val="̃"/>
                          <m:ctrlPr>
                            <a:rPr lang="es-ES" sz="1400" i="1">
                              <a:solidFill>
                                <a:prstClr val="black"/>
                              </a:solidFill>
                              <a:latin typeface="Cambria Math" panose="02040503050406030204" pitchFamily="18" charset="0"/>
                              <a:ea typeface="Cambria Math" panose="02040503050406030204" pitchFamily="18" charset="0"/>
                            </a:rPr>
                          </m:ctrlPr>
                        </m:accPr>
                        <m:e>
                          <m:r>
                            <a:rPr lang="es-ES" sz="1400" i="1">
                              <a:solidFill>
                                <a:prstClr val="black"/>
                              </a:solidFill>
                              <a:latin typeface="Cambria Math" panose="02040503050406030204" pitchFamily="18" charset="0"/>
                              <a:ea typeface="Cambria Math" panose="02040503050406030204" pitchFamily="18" charset="0"/>
                            </a:rPr>
                            <m:t>𝑉</m:t>
                          </m:r>
                        </m:e>
                      </m:acc>
                      <m:d>
                        <m:dPr>
                          <m:ctrlPr>
                            <a:rPr lang="es-ES" sz="1400" i="1">
                              <a:solidFill>
                                <a:schemeClr val="tx1"/>
                              </a:solidFill>
                              <a:latin typeface="Cambria Math" panose="02040503050406030204" pitchFamily="18" charset="0"/>
                            </a:rPr>
                          </m:ctrlPr>
                        </m:dPr>
                        <m:e>
                          <m:r>
                            <a:rPr lang="es-ES" sz="1400" i="1">
                              <a:solidFill>
                                <a:schemeClr val="tx1"/>
                              </a:solidFill>
                              <a:latin typeface="Cambria Math" panose="02040503050406030204" pitchFamily="18" charset="0"/>
                              <a:ea typeface="Cambria Math" panose="02040503050406030204" pitchFamily="18" charset="0"/>
                            </a:rPr>
                            <m:t>𝜔</m:t>
                          </m:r>
                        </m:e>
                      </m:d>
                      <m:r>
                        <a:rPr lang="es-ES" sz="1400" b="0" i="1" smtClean="0">
                          <a:solidFill>
                            <a:schemeClr val="tx1"/>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i="1">
                              <a:solidFill>
                                <a:schemeClr val="tx1"/>
                              </a:solidFill>
                              <a:latin typeface="Cambria Math" panose="02040503050406030204" pitchFamily="18" charset="0"/>
                            </a:rPr>
                            <m:t>𝑗</m:t>
                          </m:r>
                          <m:r>
                            <a:rPr lang="es-ES" sz="1400" i="1">
                              <a:solidFill>
                                <a:prstClr val="black"/>
                              </a:solidFill>
                              <a:latin typeface="Cambria Math" panose="02040503050406030204" pitchFamily="18" charset="0"/>
                              <a:ea typeface="Cambria Math" panose="02040503050406030204" pitchFamily="18" charset="0"/>
                            </a:rPr>
                            <m:t>𝜔</m:t>
                          </m:r>
                        </m:num>
                        <m:den>
                          <m:r>
                            <a:rPr lang="es-ES" sz="1400" i="1">
                              <a:solidFill>
                                <a:schemeClr val="tx1"/>
                              </a:solidFill>
                              <a:latin typeface="Cambria Math" panose="02040503050406030204" pitchFamily="18" charset="0"/>
                              <a:ea typeface="Cambria Math" panose="02040503050406030204" pitchFamily="18" charset="0"/>
                            </a:rPr>
                            <m:t>𝐶</m:t>
                          </m:r>
                        </m:den>
                      </m:f>
                      <m:acc>
                        <m:accPr>
                          <m:chr m:val="̃"/>
                          <m:ctrlPr>
                            <a:rPr lang="es-ES" sz="1400" i="1">
                              <a:solidFill>
                                <a:prstClr val="black"/>
                              </a:solidFill>
                              <a:latin typeface="Cambria Math" panose="02040503050406030204" pitchFamily="18" charset="0"/>
                              <a:ea typeface="Cambria Math" panose="02040503050406030204" pitchFamily="18" charset="0"/>
                            </a:rPr>
                          </m:ctrlPr>
                        </m:accPr>
                        <m:e>
                          <m:r>
                            <a:rPr lang="es-ES" sz="1400" i="1">
                              <a:solidFill>
                                <a:prstClr val="black"/>
                              </a:solidFill>
                              <a:latin typeface="Cambria Math" panose="02040503050406030204" pitchFamily="18" charset="0"/>
                              <a:ea typeface="Cambria Math" panose="02040503050406030204" pitchFamily="18" charset="0"/>
                            </a:rPr>
                            <m:t>𝐼</m:t>
                          </m:r>
                        </m:e>
                      </m:acc>
                      <m:d>
                        <m:dPr>
                          <m:ctrlPr>
                            <a:rPr lang="es-ES" sz="1400" i="1">
                              <a:solidFill>
                                <a:schemeClr val="tx1"/>
                              </a:solidFill>
                              <a:latin typeface="Cambria Math" panose="02040503050406030204" pitchFamily="18" charset="0"/>
                            </a:rPr>
                          </m:ctrlPr>
                        </m:dPr>
                        <m:e>
                          <m:r>
                            <a:rPr lang="es-ES" sz="1400" i="1">
                              <a:solidFill>
                                <a:schemeClr val="tx1"/>
                              </a:solidFill>
                              <a:latin typeface="Cambria Math" panose="02040503050406030204" pitchFamily="18" charset="0"/>
                              <a:ea typeface="Cambria Math" panose="02040503050406030204" pitchFamily="18" charset="0"/>
                            </a:rPr>
                            <m:t>𝜔</m:t>
                          </m:r>
                        </m:e>
                      </m:d>
                    </m:oMath>
                  </m:oMathPara>
                </a14:m>
                <a:endParaRPr lang="es-ES" sz="1400" dirty="0"/>
              </a:p>
            </p:txBody>
          </p:sp>
        </mc:Choice>
        <mc:Fallback xmlns="">
          <p:sp>
            <p:nvSpPr>
              <p:cNvPr id="26" name="CuadroTexto 25">
                <a:extLst>
                  <a:ext uri="{FF2B5EF4-FFF2-40B4-BE49-F238E27FC236}">
                    <a16:creationId xmlns:a16="http://schemas.microsoft.com/office/drawing/2014/main" id="{2E4433E2-2576-4E37-9705-726AE2915B76}"/>
                  </a:ext>
                </a:extLst>
              </p:cNvPr>
              <p:cNvSpPr txBox="1">
                <a:spLocks noRot="1" noChangeAspect="1" noMove="1" noResize="1" noEditPoints="1" noAdjustHandles="1" noChangeArrowheads="1" noChangeShapeType="1" noTextEdit="1"/>
              </p:cNvSpPr>
              <p:nvPr/>
            </p:nvSpPr>
            <p:spPr>
              <a:xfrm>
                <a:off x="2880072" y="2030516"/>
                <a:ext cx="4168941" cy="529376"/>
              </a:xfrm>
              <a:prstGeom prst="rect">
                <a:avLst/>
              </a:prstGeom>
              <a:blipFill>
                <a:blip r:embed="rId7"/>
                <a:stretch>
                  <a:fillRect b="-574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7" name="CuadroTexto 26">
                <a:extLst>
                  <a:ext uri="{FF2B5EF4-FFF2-40B4-BE49-F238E27FC236}">
                    <a16:creationId xmlns:a16="http://schemas.microsoft.com/office/drawing/2014/main" id="{59355FA7-885A-43CD-81F2-C60306E88772}"/>
                  </a:ext>
                </a:extLst>
              </p:cNvPr>
              <p:cNvSpPr txBox="1"/>
              <p:nvPr/>
            </p:nvSpPr>
            <p:spPr>
              <a:xfrm>
                <a:off x="5458979" y="1943696"/>
                <a:ext cx="6138435" cy="70301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s-ES" sz="1400" i="1" smtClean="0">
                              <a:solidFill>
                                <a:prstClr val="black"/>
                              </a:solidFill>
                              <a:latin typeface="Cambria Math" panose="02040503050406030204" pitchFamily="18" charset="0"/>
                              <a:ea typeface="Cambria Math" panose="02040503050406030204" pitchFamily="18" charset="0"/>
                            </a:rPr>
                          </m:ctrlPr>
                        </m:accPr>
                        <m:e>
                          <m:r>
                            <a:rPr lang="es-ES" sz="1400" i="1">
                              <a:solidFill>
                                <a:prstClr val="black"/>
                              </a:solidFill>
                              <a:latin typeface="Cambria Math" panose="02040503050406030204" pitchFamily="18" charset="0"/>
                              <a:ea typeface="Cambria Math" panose="02040503050406030204" pitchFamily="18" charset="0"/>
                            </a:rPr>
                            <m:t>𝑉</m:t>
                          </m:r>
                        </m:e>
                      </m:acc>
                      <m:d>
                        <m:dPr>
                          <m:ctrlPr>
                            <a:rPr lang="es-ES" sz="1400" i="1">
                              <a:solidFill>
                                <a:schemeClr val="tx1"/>
                              </a:solidFill>
                              <a:latin typeface="Cambria Math" panose="02040503050406030204" pitchFamily="18" charset="0"/>
                            </a:rPr>
                          </m:ctrlPr>
                        </m:dPr>
                        <m:e>
                          <m:r>
                            <a:rPr lang="es-ES" sz="1400" i="1">
                              <a:solidFill>
                                <a:schemeClr val="tx1"/>
                              </a:solidFill>
                              <a:latin typeface="Cambria Math" panose="02040503050406030204" pitchFamily="18" charset="0"/>
                              <a:ea typeface="Cambria Math" panose="02040503050406030204" pitchFamily="18" charset="0"/>
                            </a:rPr>
                            <m:t>𝜔</m:t>
                          </m:r>
                        </m:e>
                      </m:d>
                      <m:r>
                        <a:rPr lang="es-ES" sz="1400" b="0" i="1" smtClean="0">
                          <a:solidFill>
                            <a:schemeClr val="tx1"/>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i="1">
                              <a:solidFill>
                                <a:schemeClr val="tx1"/>
                              </a:solidFill>
                              <a:latin typeface="Cambria Math" panose="02040503050406030204" pitchFamily="18" charset="0"/>
                            </a:rPr>
                            <m:t>𝑗</m:t>
                          </m:r>
                          <m:r>
                            <a:rPr lang="es-ES" sz="1400" i="1">
                              <a:solidFill>
                                <a:prstClr val="black"/>
                              </a:solidFill>
                              <a:latin typeface="Cambria Math" panose="02040503050406030204" pitchFamily="18" charset="0"/>
                              <a:ea typeface="Cambria Math" panose="02040503050406030204" pitchFamily="18" charset="0"/>
                            </a:rPr>
                            <m:t>𝜔</m:t>
                          </m:r>
                          <m:acc>
                            <m:accPr>
                              <m:chr m:val="̃"/>
                              <m:ctrlPr>
                                <a:rPr lang="es-ES" sz="1400" i="1">
                                  <a:solidFill>
                                    <a:prstClr val="black"/>
                                  </a:solidFill>
                                  <a:latin typeface="Cambria Math" panose="02040503050406030204" pitchFamily="18" charset="0"/>
                                  <a:ea typeface="Cambria Math" panose="02040503050406030204" pitchFamily="18" charset="0"/>
                                </a:rPr>
                              </m:ctrlPr>
                            </m:accPr>
                            <m:e>
                              <m:r>
                                <a:rPr lang="es-ES" sz="1400" i="1">
                                  <a:solidFill>
                                    <a:prstClr val="black"/>
                                  </a:solidFill>
                                  <a:latin typeface="Cambria Math" panose="02040503050406030204" pitchFamily="18" charset="0"/>
                                  <a:ea typeface="Cambria Math" panose="02040503050406030204" pitchFamily="18" charset="0"/>
                                </a:rPr>
                                <m:t>𝐼</m:t>
                              </m:r>
                            </m:e>
                          </m:acc>
                          <m:d>
                            <m:dPr>
                              <m:ctrlPr>
                                <a:rPr lang="es-ES" sz="1400" i="1">
                                  <a:solidFill>
                                    <a:schemeClr val="tx1"/>
                                  </a:solidFill>
                                  <a:latin typeface="Cambria Math" panose="02040503050406030204" pitchFamily="18" charset="0"/>
                                </a:rPr>
                              </m:ctrlPr>
                            </m:dPr>
                            <m:e>
                              <m:r>
                                <a:rPr lang="es-ES" sz="1400" i="1">
                                  <a:solidFill>
                                    <a:schemeClr val="tx1"/>
                                  </a:solidFill>
                                  <a:latin typeface="Cambria Math" panose="02040503050406030204" pitchFamily="18" charset="0"/>
                                  <a:ea typeface="Cambria Math" panose="02040503050406030204" pitchFamily="18" charset="0"/>
                                </a:rPr>
                                <m:t>𝜔</m:t>
                              </m:r>
                            </m:e>
                          </m:d>
                        </m:num>
                        <m:den>
                          <m:r>
                            <a:rPr lang="es-ES" sz="1400" i="1">
                              <a:solidFill>
                                <a:schemeClr val="tx1"/>
                              </a:solidFill>
                              <a:latin typeface="Cambria Math" panose="02040503050406030204" pitchFamily="18" charset="0"/>
                              <a:ea typeface="Cambria Math" panose="02040503050406030204" pitchFamily="18" charset="0"/>
                            </a:rPr>
                            <m:t>𝐶</m:t>
                          </m:r>
                        </m:den>
                      </m:f>
                      <m:f>
                        <m:fPr>
                          <m:ctrlPr>
                            <a:rPr lang="es-ES" sz="1400" i="1" smtClean="0">
                              <a:solidFill>
                                <a:schemeClr val="tx1"/>
                              </a:solidFill>
                              <a:latin typeface="Cambria Math" panose="02040503050406030204" pitchFamily="18" charset="0"/>
                              <a:ea typeface="Cambria Math" panose="02040503050406030204" pitchFamily="18" charset="0"/>
                            </a:rPr>
                          </m:ctrlPr>
                        </m:fPr>
                        <m:num>
                          <m:r>
                            <a:rPr lang="es-ES" sz="1400" b="0" i="1" smtClean="0">
                              <a:solidFill>
                                <a:schemeClr val="tx1"/>
                              </a:solidFill>
                              <a:latin typeface="Cambria Math" panose="02040503050406030204" pitchFamily="18" charset="0"/>
                              <a:ea typeface="Cambria Math" panose="02040503050406030204" pitchFamily="18" charset="0"/>
                            </a:rPr>
                            <m:t>1</m:t>
                          </m:r>
                        </m:num>
                        <m:den>
                          <m:sSup>
                            <m:sSupPr>
                              <m:ctrlPr>
                                <a:rPr lang="es-ES" sz="1400" i="1">
                                  <a:solidFill>
                                    <a:schemeClr val="tx1"/>
                                  </a:solidFill>
                                  <a:latin typeface="Cambria Math" panose="02040503050406030204" pitchFamily="18" charset="0"/>
                                </a:rPr>
                              </m:ctrlPr>
                            </m:sSupPr>
                            <m:e>
                              <m:sSubSup>
                                <m:sSubSupPr>
                                  <m:ctrlPr>
                                    <a:rPr lang="es-ES" sz="1400" i="1">
                                      <a:solidFill>
                                        <a:schemeClr val="tx1"/>
                                      </a:solidFill>
                                      <a:latin typeface="Cambria Math" panose="02040503050406030204" pitchFamily="18" charset="0"/>
                                      <a:ea typeface="Cambria Math" panose="02040503050406030204" pitchFamily="18" charset="0"/>
                                    </a:rPr>
                                  </m:ctrlPr>
                                </m:sSubSup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up>
                                  <m:r>
                                    <a:rPr lang="es-ES" sz="1400" i="1">
                                      <a:solidFill>
                                        <a:schemeClr val="tx1"/>
                                      </a:solidFill>
                                      <a:latin typeface="Cambria Math" panose="02040503050406030204" pitchFamily="18" charset="0"/>
                                      <a:ea typeface="Cambria Math" panose="02040503050406030204" pitchFamily="18" charset="0"/>
                                    </a:rPr>
                                    <m:t>2</m:t>
                                  </m:r>
                                </m:sup>
                              </m:sSubSup>
                              <m:r>
                                <a:rPr lang="es-ES" sz="1400" b="0" i="1" smtClean="0">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𝜔</m:t>
                              </m:r>
                            </m:e>
                            <m:sup>
                              <m:r>
                                <a:rPr lang="es-ES" sz="1400" i="1">
                                  <a:solidFill>
                                    <a:schemeClr val="tx1"/>
                                  </a:solidFill>
                                  <a:latin typeface="Cambria Math" panose="02040503050406030204" pitchFamily="18" charset="0"/>
                                </a:rPr>
                                <m:t>2</m:t>
                              </m:r>
                            </m:sup>
                          </m:sSup>
                          <m:r>
                            <a:rPr lang="es-ES" sz="1400" i="1">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𝑗</m:t>
                          </m:r>
                          <m:f>
                            <m:fPr>
                              <m:ctrlPr>
                                <a:rPr lang="es-ES" sz="1400" i="1">
                                  <a:solidFill>
                                    <a:schemeClr val="tx1"/>
                                  </a:solidFill>
                                  <a:latin typeface="Cambria Math" panose="02040503050406030204" pitchFamily="18" charset="0"/>
                                  <a:ea typeface="Cambria Math" panose="02040503050406030204" pitchFamily="18" charset="0"/>
                                </a:rPr>
                              </m:ctrlPr>
                            </m:fPr>
                            <m:num>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Sub>
                              <m:r>
                                <a:rPr lang="es-ES" sz="1400" i="1" smtClean="0">
                                  <a:solidFill>
                                    <a:schemeClr val="tx1"/>
                                  </a:solidFill>
                                  <a:latin typeface="Cambria Math" panose="02040503050406030204" pitchFamily="18" charset="0"/>
                                  <a:ea typeface="Cambria Math" panose="02040503050406030204" pitchFamily="18" charset="0"/>
                                </a:rPr>
                                <m:t>𝜔</m:t>
                              </m:r>
                            </m:num>
                            <m:den>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𝑄</m:t>
                                  </m:r>
                                </m:e>
                                <m:sub>
                                  <m:r>
                                    <a:rPr lang="es-ES" sz="1400" i="1">
                                      <a:solidFill>
                                        <a:schemeClr val="tx1"/>
                                      </a:solidFill>
                                      <a:latin typeface="Cambria Math" panose="02040503050406030204" pitchFamily="18" charset="0"/>
                                      <a:ea typeface="Cambria Math" panose="02040503050406030204" pitchFamily="18" charset="0"/>
                                    </a:rPr>
                                    <m:t>𝐿</m:t>
                                  </m:r>
                                </m:sub>
                              </m:sSub>
                            </m:den>
                          </m:f>
                        </m:den>
                      </m:f>
                    </m:oMath>
                  </m:oMathPara>
                </a14:m>
                <a:endParaRPr lang="es-ES" sz="1400" dirty="0"/>
              </a:p>
            </p:txBody>
          </p:sp>
        </mc:Choice>
        <mc:Fallback xmlns="">
          <p:sp>
            <p:nvSpPr>
              <p:cNvPr id="27" name="CuadroTexto 26">
                <a:extLst>
                  <a:ext uri="{FF2B5EF4-FFF2-40B4-BE49-F238E27FC236}">
                    <a16:creationId xmlns:a16="http://schemas.microsoft.com/office/drawing/2014/main" id="{59355FA7-885A-43CD-81F2-C60306E88772}"/>
                  </a:ext>
                </a:extLst>
              </p:cNvPr>
              <p:cNvSpPr txBox="1">
                <a:spLocks noRot="1" noChangeAspect="1" noMove="1" noResize="1" noEditPoints="1" noAdjustHandles="1" noChangeArrowheads="1" noChangeShapeType="1" noTextEdit="1"/>
              </p:cNvSpPr>
              <p:nvPr/>
            </p:nvSpPr>
            <p:spPr>
              <a:xfrm>
                <a:off x="5458979" y="1943696"/>
                <a:ext cx="6138435" cy="703013"/>
              </a:xfrm>
              <a:prstGeom prst="rect">
                <a:avLst/>
              </a:prstGeom>
              <a:blipFill>
                <a:blip r:embed="rId8"/>
                <a:stretch>
                  <a:fillRect/>
                </a:stretch>
              </a:blipFill>
            </p:spPr>
            <p:txBody>
              <a:bodyPr/>
              <a:lstStyle/>
              <a:p>
                <a:r>
                  <a:rPr lang="es-ES">
                    <a:noFill/>
                  </a:rPr>
                  <a:t> </a:t>
                </a:r>
              </a:p>
            </p:txBody>
          </p:sp>
        </mc:Fallback>
      </mc:AlternateContent>
      <p:cxnSp>
        <p:nvCxnSpPr>
          <p:cNvPr id="28" name="Conector recto de flecha 27">
            <a:extLst>
              <a:ext uri="{FF2B5EF4-FFF2-40B4-BE49-F238E27FC236}">
                <a16:creationId xmlns:a16="http://schemas.microsoft.com/office/drawing/2014/main" id="{B152FA68-99A2-4B6F-9664-998490852D1D}"/>
              </a:ext>
            </a:extLst>
          </p:cNvPr>
          <p:cNvCxnSpPr/>
          <p:nvPr/>
        </p:nvCxnSpPr>
        <p:spPr bwMode="auto">
          <a:xfrm>
            <a:off x="2664048" y="2295204"/>
            <a:ext cx="490217"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29" name="Conector recto de flecha 28">
            <a:extLst>
              <a:ext uri="{FF2B5EF4-FFF2-40B4-BE49-F238E27FC236}">
                <a16:creationId xmlns:a16="http://schemas.microsoft.com/office/drawing/2014/main" id="{9F7026DE-3D97-4DFB-869E-00AB44E043F9}"/>
              </a:ext>
            </a:extLst>
          </p:cNvPr>
          <p:cNvCxnSpPr/>
          <p:nvPr/>
        </p:nvCxnSpPr>
        <p:spPr bwMode="auto">
          <a:xfrm>
            <a:off x="6696496" y="2295204"/>
            <a:ext cx="490217"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30" name="CuadroTexto 29">
                <a:extLst>
                  <a:ext uri="{FF2B5EF4-FFF2-40B4-BE49-F238E27FC236}">
                    <a16:creationId xmlns:a16="http://schemas.microsoft.com/office/drawing/2014/main" id="{DC06C65C-BEBB-493E-A594-3C4D99DB3F90}"/>
                  </a:ext>
                </a:extLst>
              </p:cNvPr>
              <p:cNvSpPr txBox="1"/>
              <p:nvPr/>
            </p:nvSpPr>
            <p:spPr>
              <a:xfrm>
                <a:off x="2444781" y="4032436"/>
                <a:ext cx="2547478" cy="59061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ea typeface="Cambria Math" panose="02040503050406030204" pitchFamily="18" charset="0"/>
                        </a:rPr>
                        <m:t>𝐼</m:t>
                      </m:r>
                      <m:r>
                        <a:rPr lang="es-ES" sz="1400" b="0" i="1" smtClean="0">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𝑡</m:t>
                      </m:r>
                      <m:r>
                        <a:rPr lang="es-ES" sz="1400" b="0" i="1" smtClean="0">
                          <a:solidFill>
                            <a:schemeClr val="tx1"/>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b="0" i="1" smtClean="0">
                              <a:solidFill>
                                <a:schemeClr val="tx1"/>
                              </a:solidFill>
                              <a:latin typeface="Cambria Math" panose="02040503050406030204" pitchFamily="18" charset="0"/>
                              <a:ea typeface="Cambria Math" panose="02040503050406030204" pitchFamily="18" charset="0"/>
                            </a:rPr>
                            <m:t>𝑞𝑣</m:t>
                          </m:r>
                        </m:num>
                        <m:den>
                          <m:r>
                            <a:rPr lang="es-ES" sz="1400" i="1" smtClean="0">
                              <a:solidFill>
                                <a:schemeClr val="tx1"/>
                              </a:solidFill>
                              <a:latin typeface="Cambria Math" panose="02040503050406030204" pitchFamily="18" charset="0"/>
                              <a:ea typeface="Cambria Math" panose="02040503050406030204" pitchFamily="18" charset="0"/>
                            </a:rPr>
                            <m:t>𝜎</m:t>
                          </m:r>
                          <m:rad>
                            <m:radPr>
                              <m:degHide m:val="on"/>
                              <m:ctrlPr>
                                <a:rPr lang="es-ES" sz="1400" i="1" smtClean="0">
                                  <a:solidFill>
                                    <a:schemeClr val="tx1"/>
                                  </a:solidFill>
                                  <a:latin typeface="Cambria Math" panose="02040503050406030204" pitchFamily="18" charset="0"/>
                                  <a:ea typeface="Cambria Math" panose="02040503050406030204" pitchFamily="18" charset="0"/>
                                </a:rPr>
                              </m:ctrlPr>
                            </m:radPr>
                            <m:deg/>
                            <m:e>
                              <m:r>
                                <a:rPr lang="es-ES" sz="1400" b="0" i="1" smtClean="0">
                                  <a:solidFill>
                                    <a:schemeClr val="tx1"/>
                                  </a:solidFill>
                                  <a:latin typeface="Cambria Math" panose="02040503050406030204" pitchFamily="18" charset="0"/>
                                  <a:ea typeface="Cambria Math" panose="02040503050406030204" pitchFamily="18" charset="0"/>
                                </a:rPr>
                                <m:t>2</m:t>
                              </m:r>
                              <m:r>
                                <a:rPr lang="es-ES" sz="1400" b="0" i="1" smtClean="0">
                                  <a:solidFill>
                                    <a:schemeClr val="tx1"/>
                                  </a:solidFill>
                                  <a:latin typeface="Cambria Math" panose="02040503050406030204" pitchFamily="18" charset="0"/>
                                  <a:ea typeface="Cambria Math" panose="02040503050406030204" pitchFamily="18" charset="0"/>
                                </a:rPr>
                                <m:t>𝜋</m:t>
                              </m:r>
                            </m:e>
                          </m:rad>
                        </m:den>
                      </m:f>
                      <m:sSup>
                        <m:sSupPr>
                          <m:ctrlPr>
                            <a:rPr lang="es-ES" sz="1400" i="1" smtClean="0">
                              <a:solidFill>
                                <a:schemeClr val="tx1"/>
                              </a:solidFill>
                              <a:latin typeface="Cambria Math" panose="02040503050406030204" pitchFamily="18" charset="0"/>
                              <a:ea typeface="Cambria Math" panose="02040503050406030204" pitchFamily="18" charset="0"/>
                            </a:rPr>
                          </m:ctrlPr>
                        </m:sSupPr>
                        <m:e>
                          <m:r>
                            <a:rPr lang="es-ES" sz="1400" b="0" i="1" smtClean="0">
                              <a:solidFill>
                                <a:schemeClr val="tx1"/>
                              </a:solidFill>
                              <a:latin typeface="Cambria Math" panose="02040503050406030204" pitchFamily="18" charset="0"/>
                              <a:ea typeface="Cambria Math" panose="02040503050406030204" pitchFamily="18" charset="0"/>
                            </a:rPr>
                            <m:t>𝑒</m:t>
                          </m:r>
                        </m:e>
                        <m:sup>
                          <m:r>
                            <a:rPr lang="es-ES" sz="1400" b="0" i="1" smtClean="0">
                              <a:solidFill>
                                <a:schemeClr val="tx1"/>
                              </a:solidFill>
                              <a:latin typeface="Cambria Math" panose="02040503050406030204" pitchFamily="18" charset="0"/>
                              <a:ea typeface="Cambria Math" panose="02040503050406030204" pitchFamily="18" charset="0"/>
                            </a:rPr>
                            <m:t>−</m:t>
                          </m:r>
                          <m:f>
                            <m:fPr>
                              <m:ctrlPr>
                                <a:rPr lang="es-ES" sz="1400" b="0" i="1" smtClean="0">
                                  <a:solidFill>
                                    <a:schemeClr val="tx1"/>
                                  </a:solidFill>
                                  <a:latin typeface="Cambria Math" panose="02040503050406030204" pitchFamily="18" charset="0"/>
                                  <a:ea typeface="Cambria Math" panose="02040503050406030204" pitchFamily="18" charset="0"/>
                                </a:rPr>
                              </m:ctrlPr>
                            </m:fPr>
                            <m:num>
                              <m:sSup>
                                <m:sSupPr>
                                  <m:ctrlPr>
                                    <a:rPr lang="es-ES" sz="1400" b="0" i="1" smtClean="0">
                                      <a:solidFill>
                                        <a:schemeClr val="tx1"/>
                                      </a:solidFill>
                                      <a:latin typeface="Cambria Math" panose="02040503050406030204" pitchFamily="18" charset="0"/>
                                      <a:ea typeface="Cambria Math" panose="02040503050406030204" pitchFamily="18" charset="0"/>
                                    </a:rPr>
                                  </m:ctrlPr>
                                </m:sSupPr>
                                <m:e>
                                  <m:d>
                                    <m:dPr>
                                      <m:ctrlPr>
                                        <a:rPr lang="es-ES" sz="1400" b="0" i="1" smtClean="0">
                                          <a:solidFill>
                                            <a:schemeClr val="tx1"/>
                                          </a:solidFill>
                                          <a:latin typeface="Cambria Math" panose="02040503050406030204" pitchFamily="18" charset="0"/>
                                          <a:ea typeface="Cambria Math" panose="02040503050406030204" pitchFamily="18" charset="0"/>
                                        </a:rPr>
                                      </m:ctrlPr>
                                    </m:dPr>
                                    <m:e>
                                      <m:r>
                                        <a:rPr lang="es-ES" sz="1400" b="0" i="1" smtClean="0">
                                          <a:solidFill>
                                            <a:schemeClr val="tx1"/>
                                          </a:solidFill>
                                          <a:latin typeface="Cambria Math" panose="02040503050406030204" pitchFamily="18" charset="0"/>
                                          <a:ea typeface="Cambria Math" panose="02040503050406030204" pitchFamily="18" charset="0"/>
                                        </a:rPr>
                                        <m:t>𝑡</m:t>
                                      </m:r>
                                      <m:r>
                                        <a:rPr lang="es-ES" sz="1400" b="0" i="1" smtClean="0">
                                          <a:solidFill>
                                            <a:schemeClr val="tx1"/>
                                          </a:solidFill>
                                          <a:latin typeface="Cambria Math" panose="02040503050406030204" pitchFamily="18" charset="0"/>
                                          <a:ea typeface="Cambria Math" panose="02040503050406030204" pitchFamily="18" charset="0"/>
                                        </a:rPr>
                                        <m:t>−</m:t>
                                      </m:r>
                                      <m:sSub>
                                        <m:sSubPr>
                                          <m:ctrlPr>
                                            <a:rPr lang="es-ES" sz="1400" b="0" i="1" smtClean="0">
                                              <a:solidFill>
                                                <a:schemeClr val="tx1"/>
                                              </a:solidFill>
                                              <a:latin typeface="Cambria Math" panose="02040503050406030204" pitchFamily="18" charset="0"/>
                                              <a:ea typeface="Cambria Math" panose="02040503050406030204" pitchFamily="18" charset="0"/>
                                            </a:rPr>
                                          </m:ctrlPr>
                                        </m:sSubPr>
                                        <m:e>
                                          <m:r>
                                            <a:rPr lang="es-ES" sz="1400" b="0" i="1" smtClean="0">
                                              <a:solidFill>
                                                <a:schemeClr val="tx1"/>
                                              </a:solidFill>
                                              <a:latin typeface="Cambria Math" panose="02040503050406030204" pitchFamily="18" charset="0"/>
                                              <a:ea typeface="Cambria Math" panose="02040503050406030204" pitchFamily="18" charset="0"/>
                                            </a:rPr>
                                            <m:t>𝑡</m:t>
                                          </m:r>
                                        </m:e>
                                        <m:sub>
                                          <m:r>
                                            <a:rPr lang="es-ES" sz="1400" b="0" i="1" smtClean="0">
                                              <a:solidFill>
                                                <a:schemeClr val="tx1"/>
                                              </a:solidFill>
                                              <a:latin typeface="Cambria Math" panose="02040503050406030204" pitchFamily="18" charset="0"/>
                                              <a:ea typeface="Cambria Math" panose="02040503050406030204" pitchFamily="18" charset="0"/>
                                            </a:rPr>
                                            <m:t>0</m:t>
                                          </m:r>
                                        </m:sub>
                                      </m:sSub>
                                    </m:e>
                                  </m:d>
                                </m:e>
                                <m:sup>
                                  <m:r>
                                    <a:rPr lang="es-ES" sz="1400" b="0" i="1" smtClean="0">
                                      <a:solidFill>
                                        <a:schemeClr val="tx1"/>
                                      </a:solidFill>
                                      <a:latin typeface="Cambria Math" panose="02040503050406030204" pitchFamily="18" charset="0"/>
                                      <a:ea typeface="Cambria Math" panose="02040503050406030204" pitchFamily="18" charset="0"/>
                                    </a:rPr>
                                    <m:t>2</m:t>
                                  </m:r>
                                </m:sup>
                              </m:sSup>
                              <m:sSup>
                                <m:sSupPr>
                                  <m:ctrlPr>
                                    <a:rPr lang="es-ES" sz="1400" b="0" i="1" smtClean="0">
                                      <a:solidFill>
                                        <a:schemeClr val="tx1"/>
                                      </a:solidFill>
                                      <a:latin typeface="Cambria Math" panose="02040503050406030204" pitchFamily="18" charset="0"/>
                                      <a:ea typeface="Cambria Math" panose="02040503050406030204" pitchFamily="18" charset="0"/>
                                    </a:rPr>
                                  </m:ctrlPr>
                                </m:sSupPr>
                                <m:e>
                                  <m:r>
                                    <a:rPr lang="es-ES" sz="1400" b="0" i="1" smtClean="0">
                                      <a:solidFill>
                                        <a:schemeClr val="tx1"/>
                                      </a:solidFill>
                                      <a:latin typeface="Cambria Math" panose="02040503050406030204" pitchFamily="18" charset="0"/>
                                      <a:ea typeface="Cambria Math" panose="02040503050406030204" pitchFamily="18" charset="0"/>
                                    </a:rPr>
                                    <m:t>𝑣</m:t>
                                  </m:r>
                                </m:e>
                                <m:sup>
                                  <m:r>
                                    <a:rPr lang="es-ES" sz="1400" b="0" i="1" smtClean="0">
                                      <a:solidFill>
                                        <a:schemeClr val="tx1"/>
                                      </a:solidFill>
                                      <a:latin typeface="Cambria Math" panose="02040503050406030204" pitchFamily="18" charset="0"/>
                                      <a:ea typeface="Cambria Math" panose="02040503050406030204" pitchFamily="18" charset="0"/>
                                    </a:rPr>
                                    <m:t>2</m:t>
                                  </m:r>
                                </m:sup>
                              </m:sSup>
                            </m:num>
                            <m:den>
                              <m:r>
                                <a:rPr lang="es-ES" sz="1400" b="0" i="1" smtClean="0">
                                  <a:solidFill>
                                    <a:schemeClr val="tx1"/>
                                  </a:solidFill>
                                  <a:latin typeface="Cambria Math" panose="02040503050406030204" pitchFamily="18" charset="0"/>
                                  <a:ea typeface="Cambria Math" panose="02040503050406030204" pitchFamily="18" charset="0"/>
                                </a:rPr>
                                <m:t>2</m:t>
                              </m:r>
                              <m:sSup>
                                <m:sSupPr>
                                  <m:ctrlPr>
                                    <a:rPr lang="es-ES" sz="1400" b="0" i="1" smtClean="0">
                                      <a:solidFill>
                                        <a:schemeClr val="tx1"/>
                                      </a:solidFill>
                                      <a:latin typeface="Cambria Math" panose="02040503050406030204" pitchFamily="18" charset="0"/>
                                      <a:ea typeface="Cambria Math" panose="02040503050406030204" pitchFamily="18" charset="0"/>
                                    </a:rPr>
                                  </m:ctrlPr>
                                </m:sSupPr>
                                <m:e>
                                  <m:r>
                                    <a:rPr lang="es-ES" sz="1400" b="0" i="1" smtClean="0">
                                      <a:solidFill>
                                        <a:schemeClr val="tx1"/>
                                      </a:solidFill>
                                      <a:latin typeface="Cambria Math" panose="02040503050406030204" pitchFamily="18" charset="0"/>
                                      <a:ea typeface="Cambria Math" panose="02040503050406030204" pitchFamily="18" charset="0"/>
                                    </a:rPr>
                                    <m:t>𝜎</m:t>
                                  </m:r>
                                </m:e>
                                <m:sup>
                                  <m:r>
                                    <a:rPr lang="es-ES" sz="1400" b="0" i="1" smtClean="0">
                                      <a:solidFill>
                                        <a:schemeClr val="tx1"/>
                                      </a:solidFill>
                                      <a:latin typeface="Cambria Math" panose="02040503050406030204" pitchFamily="18" charset="0"/>
                                      <a:ea typeface="Cambria Math" panose="02040503050406030204" pitchFamily="18" charset="0"/>
                                    </a:rPr>
                                    <m:t>2</m:t>
                                  </m:r>
                                </m:sup>
                              </m:sSup>
                            </m:den>
                          </m:f>
                        </m:sup>
                      </m:sSup>
                    </m:oMath>
                  </m:oMathPara>
                </a14:m>
                <a:endParaRPr lang="es-ES" sz="1400" dirty="0"/>
              </a:p>
            </p:txBody>
          </p:sp>
        </mc:Choice>
        <mc:Fallback xmlns="">
          <p:sp>
            <p:nvSpPr>
              <p:cNvPr id="30" name="CuadroTexto 29">
                <a:extLst>
                  <a:ext uri="{FF2B5EF4-FFF2-40B4-BE49-F238E27FC236}">
                    <a16:creationId xmlns:a16="http://schemas.microsoft.com/office/drawing/2014/main" id="{DC06C65C-BEBB-493E-A594-3C4D99DB3F90}"/>
                  </a:ext>
                </a:extLst>
              </p:cNvPr>
              <p:cNvSpPr txBox="1">
                <a:spLocks noRot="1" noChangeAspect="1" noMove="1" noResize="1" noEditPoints="1" noAdjustHandles="1" noChangeArrowheads="1" noChangeShapeType="1" noTextEdit="1"/>
              </p:cNvSpPr>
              <p:nvPr/>
            </p:nvSpPr>
            <p:spPr>
              <a:xfrm>
                <a:off x="2444781" y="4032436"/>
                <a:ext cx="2547478" cy="590611"/>
              </a:xfrm>
              <a:prstGeom prst="rect">
                <a:avLst/>
              </a:prstGeom>
              <a:blipFill>
                <a:blip r:embed="rId9"/>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1" name="CuadroTexto 30">
                <a:extLst>
                  <a:ext uri="{FF2B5EF4-FFF2-40B4-BE49-F238E27FC236}">
                    <a16:creationId xmlns:a16="http://schemas.microsoft.com/office/drawing/2014/main" id="{0872B95E-CB7E-44B4-9A6C-4399E40AE6BF}"/>
                  </a:ext>
                </a:extLst>
              </p:cNvPr>
              <p:cNvSpPr txBox="1"/>
              <p:nvPr/>
            </p:nvSpPr>
            <p:spPr>
              <a:xfrm>
                <a:off x="6687108" y="4015933"/>
                <a:ext cx="3267376" cy="938719"/>
              </a:xfrm>
              <a:prstGeom prst="rect">
                <a:avLst/>
              </a:prstGeom>
              <a:noFill/>
            </p:spPr>
            <p:txBody>
              <a:bodyPr wrap="square" rtlCol="0">
                <a:spAutoFit/>
              </a:bodyPr>
              <a:lstStyle/>
              <a:p>
                <a:pPr algn="just" defTabSz="914400" eaLnBrk="1" hangingPunct="1"/>
                <a:r>
                  <a:rPr lang="es-ES" sz="1100" dirty="0">
                    <a:solidFill>
                      <a:prstClr val="black"/>
                    </a:solidFill>
                    <a:latin typeface="Arial" charset="0"/>
                    <a:ea typeface="+mn-ea"/>
                    <a:sym typeface="Symbol" panose="05050102010706020507" pitchFamily="18" charset="2"/>
                  </a:rPr>
                  <a:t>v es la velocidad de propagación de la corriente</a:t>
                </a:r>
              </a:p>
              <a:p>
                <a:pPr algn="just" defTabSz="914400" eaLnBrk="1" hangingPunct="1"/>
                <a14:m>
                  <m:oMath xmlns:m="http://schemas.openxmlformats.org/officeDocument/2006/math">
                    <m:r>
                      <a:rPr lang="es-ES" sz="1100" i="1" smtClean="0">
                        <a:solidFill>
                          <a:schemeClr val="tx1"/>
                        </a:solidFill>
                        <a:latin typeface="Cambria Math" panose="02040503050406030204" pitchFamily="18" charset="0"/>
                        <a:ea typeface="Cambria Math" panose="02040503050406030204" pitchFamily="18" charset="0"/>
                      </a:rPr>
                      <m:t>𝜎</m:t>
                    </m:r>
                  </m:oMath>
                </a14:m>
                <a:r>
                  <a:rPr lang="es-ES" sz="1100" dirty="0">
                    <a:solidFill>
                      <a:prstClr val="black"/>
                    </a:solidFill>
                    <a:latin typeface="Arial" charset="0"/>
                    <a:ea typeface="+mn-ea"/>
                    <a:sym typeface="Symbol" panose="05050102010706020507" pitchFamily="18" charset="2"/>
                  </a:rPr>
                  <a:t> es la anchura temporal del haz</a:t>
                </a:r>
              </a:p>
              <a:p>
                <a:pPr algn="just" defTabSz="914400" eaLnBrk="1" hangingPunct="1"/>
                <a:r>
                  <a:rPr lang="es-ES" sz="1100" dirty="0">
                    <a:solidFill>
                      <a:prstClr val="black"/>
                    </a:solidFill>
                    <a:latin typeface="Arial" charset="0"/>
                    <a:ea typeface="+mn-ea"/>
                    <a:sym typeface="Symbol" panose="05050102010706020507" pitchFamily="18" charset="2"/>
                  </a:rPr>
                  <a:t>t</a:t>
                </a:r>
                <a:r>
                  <a:rPr lang="es-ES" sz="1100" baseline="-25000" dirty="0">
                    <a:solidFill>
                      <a:prstClr val="black"/>
                    </a:solidFill>
                    <a:latin typeface="Arial" charset="0"/>
                    <a:ea typeface="+mn-ea"/>
                    <a:sym typeface="Symbol" panose="05050102010706020507" pitchFamily="18" charset="2"/>
                  </a:rPr>
                  <a:t>0</a:t>
                </a:r>
                <a:r>
                  <a:rPr lang="es-ES" sz="1100" dirty="0">
                    <a:solidFill>
                      <a:prstClr val="black"/>
                    </a:solidFill>
                    <a:latin typeface="Arial" charset="0"/>
                    <a:ea typeface="+mn-ea"/>
                    <a:sym typeface="Symbol" panose="05050102010706020507" pitchFamily="18" charset="2"/>
                  </a:rPr>
                  <a:t> es el tiempo en el que la corriente del haz es máxima</a:t>
                </a:r>
              </a:p>
              <a:p>
                <a:pPr algn="just" defTabSz="914400" eaLnBrk="1" hangingPunct="1"/>
                <a:endParaRPr lang="es-ES" sz="1100" dirty="0">
                  <a:solidFill>
                    <a:prstClr val="black"/>
                  </a:solidFill>
                  <a:latin typeface="Arial" charset="0"/>
                  <a:ea typeface="+mn-ea"/>
                  <a:sym typeface="Symbol" panose="05050102010706020507" pitchFamily="18" charset="2"/>
                </a:endParaRPr>
              </a:p>
            </p:txBody>
          </p:sp>
        </mc:Choice>
        <mc:Fallback xmlns="">
          <p:sp>
            <p:nvSpPr>
              <p:cNvPr id="31" name="CuadroTexto 30">
                <a:extLst>
                  <a:ext uri="{FF2B5EF4-FFF2-40B4-BE49-F238E27FC236}">
                    <a16:creationId xmlns:a16="http://schemas.microsoft.com/office/drawing/2014/main" id="{0872B95E-CB7E-44B4-9A6C-4399E40AE6BF}"/>
                  </a:ext>
                </a:extLst>
              </p:cNvPr>
              <p:cNvSpPr txBox="1">
                <a:spLocks noRot="1" noChangeAspect="1" noMove="1" noResize="1" noEditPoints="1" noAdjustHandles="1" noChangeArrowheads="1" noChangeShapeType="1" noTextEdit="1"/>
              </p:cNvSpPr>
              <p:nvPr/>
            </p:nvSpPr>
            <p:spPr>
              <a:xfrm>
                <a:off x="6687108" y="4015933"/>
                <a:ext cx="3267376" cy="938719"/>
              </a:xfrm>
              <a:prstGeom prst="rect">
                <a:avLst/>
              </a:prstGeom>
              <a:blipFill>
                <a:blip r:embed="rId10"/>
                <a:stretch>
                  <a:fillRect t="-649"/>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2" name="CuadroTexto 31">
                <a:extLst>
                  <a:ext uri="{FF2B5EF4-FFF2-40B4-BE49-F238E27FC236}">
                    <a16:creationId xmlns:a16="http://schemas.microsoft.com/office/drawing/2014/main" id="{A633DEED-7573-41FC-8E00-0DD41BB5401A}"/>
                  </a:ext>
                </a:extLst>
              </p:cNvPr>
              <p:cNvSpPr txBox="1"/>
              <p:nvPr/>
            </p:nvSpPr>
            <p:spPr>
              <a:xfrm>
                <a:off x="248590" y="4859957"/>
                <a:ext cx="4539768" cy="641073"/>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acc>
                        <m:accPr>
                          <m:chr m:val="̃"/>
                          <m:ctrlPr>
                            <a:rPr lang="es-ES" sz="1400" i="1" smtClean="0">
                              <a:solidFill>
                                <a:prstClr val="black"/>
                              </a:solidFill>
                              <a:latin typeface="Cambria Math" panose="02040503050406030204" pitchFamily="18" charset="0"/>
                              <a:ea typeface="Cambria Math" panose="02040503050406030204" pitchFamily="18" charset="0"/>
                            </a:rPr>
                          </m:ctrlPr>
                        </m:accPr>
                        <m:e>
                          <m:r>
                            <a:rPr lang="es-ES" sz="1400" i="1">
                              <a:solidFill>
                                <a:prstClr val="black"/>
                              </a:solidFill>
                              <a:latin typeface="Cambria Math" panose="02040503050406030204" pitchFamily="18" charset="0"/>
                              <a:ea typeface="Cambria Math" panose="02040503050406030204" pitchFamily="18" charset="0"/>
                            </a:rPr>
                            <m:t>𝐼</m:t>
                          </m:r>
                        </m:e>
                      </m:acc>
                      <m:d>
                        <m:dPr>
                          <m:ctrlPr>
                            <a:rPr lang="es-ES" sz="1400" i="1">
                              <a:solidFill>
                                <a:schemeClr val="tx1"/>
                              </a:solidFill>
                              <a:latin typeface="Cambria Math" panose="02040503050406030204" pitchFamily="18" charset="0"/>
                            </a:rPr>
                          </m:ctrlPr>
                        </m:dPr>
                        <m:e>
                          <m:r>
                            <a:rPr lang="es-ES" sz="1400" i="1">
                              <a:solidFill>
                                <a:schemeClr val="tx1"/>
                              </a:solidFill>
                              <a:latin typeface="Cambria Math" panose="02040503050406030204" pitchFamily="18" charset="0"/>
                              <a:ea typeface="Cambria Math" panose="02040503050406030204" pitchFamily="18" charset="0"/>
                            </a:rPr>
                            <m:t>𝜔</m:t>
                          </m:r>
                        </m:e>
                      </m:d>
                      <m:r>
                        <a:rPr lang="es-ES" sz="1400" i="1">
                          <a:solidFill>
                            <a:schemeClr val="tx1"/>
                          </a:solidFill>
                          <a:latin typeface="Cambria Math" panose="02040503050406030204" pitchFamily="18" charset="0"/>
                          <a:ea typeface="Cambria Math" panose="02040503050406030204" pitchFamily="18" charset="0"/>
                        </a:rPr>
                        <m:t> </m:t>
                      </m:r>
                      <m:r>
                        <a:rPr lang="es-ES" sz="1400" i="1">
                          <a:solidFill>
                            <a:schemeClr val="tx1"/>
                          </a:solidFill>
                          <a:latin typeface="Cambria Math" panose="02040503050406030204" pitchFamily="18" charset="0"/>
                        </a:rPr>
                        <m:t>=</m:t>
                      </m:r>
                      <m:nary>
                        <m:naryPr>
                          <m:limLoc m:val="undOvr"/>
                          <m:ctrlPr>
                            <a:rPr lang="es-ES" sz="1400" i="1" smtClean="0">
                              <a:solidFill>
                                <a:prstClr val="black"/>
                              </a:solidFill>
                              <a:latin typeface="Cambria Math" panose="02040503050406030204" pitchFamily="18" charset="0"/>
                              <a:ea typeface="Cambria Math" panose="02040503050406030204" pitchFamily="18" charset="0"/>
                            </a:rPr>
                          </m:ctrlPr>
                        </m:naryPr>
                        <m:sub>
                          <m:r>
                            <m:rPr>
                              <m:brk m:alnAt="24"/>
                            </m:rPr>
                            <a:rPr lang="es-ES" sz="1400" i="1" smtClean="0">
                              <a:solidFill>
                                <a:prstClr val="black"/>
                              </a:solidFill>
                              <a:latin typeface="Cambria Math" panose="02040503050406030204" pitchFamily="18" charset="0"/>
                              <a:ea typeface="Cambria Math" panose="02040503050406030204" pitchFamily="18" charset="0"/>
                            </a:rPr>
                            <m:t>−</m:t>
                          </m:r>
                          <m:r>
                            <a:rPr lang="es-ES" sz="1400" i="1" smtClean="0">
                              <a:solidFill>
                                <a:prstClr val="black"/>
                              </a:solidFill>
                              <a:latin typeface="Cambria Math" panose="02040503050406030204" pitchFamily="18" charset="0"/>
                              <a:ea typeface="Cambria Math" panose="02040503050406030204" pitchFamily="18" charset="0"/>
                            </a:rPr>
                            <m:t>∞</m:t>
                          </m:r>
                        </m:sub>
                        <m:sup>
                          <m:r>
                            <a:rPr lang="es-ES" sz="1400" i="1" smtClean="0">
                              <a:solidFill>
                                <a:prstClr val="black"/>
                              </a:solidFill>
                              <a:latin typeface="Cambria Math" panose="02040503050406030204" pitchFamily="18" charset="0"/>
                              <a:ea typeface="Cambria Math" panose="02040503050406030204" pitchFamily="18" charset="0"/>
                            </a:rPr>
                            <m:t>+</m:t>
                          </m:r>
                          <m:r>
                            <m:rPr>
                              <m:brk m:alnAt="24"/>
                            </m:rPr>
                            <a:rPr lang="es-ES" sz="1400" i="1">
                              <a:solidFill>
                                <a:prstClr val="black"/>
                              </a:solidFill>
                              <a:latin typeface="Cambria Math" panose="02040503050406030204" pitchFamily="18" charset="0"/>
                              <a:ea typeface="Cambria Math" panose="02040503050406030204" pitchFamily="18" charset="0"/>
                            </a:rPr>
                            <m:t>∞</m:t>
                          </m:r>
                        </m:sup>
                        <m:e>
                          <m:r>
                            <a:rPr lang="es-ES" sz="1400" b="0" i="1" smtClean="0">
                              <a:solidFill>
                                <a:prstClr val="black"/>
                              </a:solidFill>
                              <a:latin typeface="Cambria Math" panose="02040503050406030204" pitchFamily="18" charset="0"/>
                              <a:ea typeface="Cambria Math" panose="02040503050406030204" pitchFamily="18" charset="0"/>
                            </a:rPr>
                            <m:t>𝐼</m:t>
                          </m:r>
                          <m:d>
                            <m:dPr>
                              <m:ctrlPr>
                                <a:rPr lang="es-ES" sz="1400" b="0" i="1" smtClean="0">
                                  <a:solidFill>
                                    <a:schemeClr val="tx1"/>
                                  </a:solidFill>
                                  <a:latin typeface="Cambria Math" panose="02040503050406030204" pitchFamily="18" charset="0"/>
                                </a:rPr>
                              </m:ctrlPr>
                            </m:dPr>
                            <m:e>
                              <m:r>
                                <a:rPr lang="es-ES" sz="1400" b="0" i="1" smtClean="0">
                                  <a:solidFill>
                                    <a:schemeClr val="tx1"/>
                                  </a:solidFill>
                                  <a:latin typeface="Cambria Math" panose="02040503050406030204" pitchFamily="18" charset="0"/>
                                </a:rPr>
                                <m:t>𝑡</m:t>
                              </m:r>
                            </m:e>
                          </m:d>
                          <m:sSup>
                            <m:sSupPr>
                              <m:ctrlPr>
                                <a:rPr lang="es-ES" sz="1400" i="1">
                                  <a:solidFill>
                                    <a:prstClr val="black"/>
                                  </a:solidFill>
                                  <a:latin typeface="Cambria Math" panose="02040503050406030204" pitchFamily="18" charset="0"/>
                                </a:rPr>
                              </m:ctrlPr>
                            </m:sSupPr>
                            <m:e>
                              <m:r>
                                <a:rPr lang="es-ES" sz="1400" i="1">
                                  <a:solidFill>
                                    <a:prstClr val="black"/>
                                  </a:solidFill>
                                  <a:latin typeface="Cambria Math" panose="02040503050406030204" pitchFamily="18" charset="0"/>
                                </a:rPr>
                                <m:t>𝑒</m:t>
                              </m:r>
                            </m:e>
                            <m:sup>
                              <m:r>
                                <a:rPr lang="es-ES" sz="1400" b="0" i="1" smtClean="0">
                                  <a:solidFill>
                                    <a:prstClr val="black"/>
                                  </a:solidFill>
                                  <a:latin typeface="Cambria Math" panose="02040503050406030204" pitchFamily="18" charset="0"/>
                                </a:rPr>
                                <m:t>−</m:t>
                              </m:r>
                              <m:r>
                                <a:rPr lang="es-ES" sz="1400" i="1">
                                  <a:solidFill>
                                    <a:prstClr val="black"/>
                                  </a:solidFill>
                                  <a:latin typeface="Cambria Math" panose="02040503050406030204" pitchFamily="18" charset="0"/>
                                </a:rPr>
                                <m:t>𝑗</m:t>
                              </m:r>
                              <m:r>
                                <a:rPr lang="es-ES" sz="1400" i="1">
                                  <a:solidFill>
                                    <a:prstClr val="black"/>
                                  </a:solidFill>
                                  <a:latin typeface="Cambria Math" panose="02040503050406030204" pitchFamily="18" charset="0"/>
                                  <a:ea typeface="Cambria Math" panose="02040503050406030204" pitchFamily="18" charset="0"/>
                                </a:rPr>
                                <m:t>𝜔</m:t>
                              </m:r>
                              <m:r>
                                <a:rPr lang="es-ES" sz="1400" i="1">
                                  <a:solidFill>
                                    <a:prstClr val="black"/>
                                  </a:solidFill>
                                  <a:latin typeface="Cambria Math" panose="02040503050406030204" pitchFamily="18" charset="0"/>
                                  <a:ea typeface="Cambria Math" panose="02040503050406030204" pitchFamily="18" charset="0"/>
                                </a:rPr>
                                <m:t>𝑡</m:t>
                              </m:r>
                            </m:sup>
                          </m:sSup>
                        </m:e>
                      </m:nary>
                      <m:r>
                        <a:rPr lang="es-ES" sz="1400" i="1" smtClean="0">
                          <a:solidFill>
                            <a:prstClr val="black"/>
                          </a:solidFill>
                          <a:latin typeface="Cambria Math" panose="02040503050406030204" pitchFamily="18" charset="0"/>
                          <a:ea typeface="Cambria Math" panose="02040503050406030204" pitchFamily="18" charset="0"/>
                        </a:rPr>
                        <m:t>𝑑</m:t>
                      </m:r>
                      <m:r>
                        <a:rPr lang="es-ES" sz="1400" b="0" i="1" smtClean="0">
                          <a:solidFill>
                            <a:prstClr val="black"/>
                          </a:solidFill>
                          <a:latin typeface="Cambria Math" panose="02040503050406030204" pitchFamily="18" charset="0"/>
                          <a:ea typeface="Cambria Math" panose="02040503050406030204" pitchFamily="18" charset="0"/>
                        </a:rPr>
                        <m:t>𝑡</m:t>
                      </m:r>
                      <m:r>
                        <a:rPr lang="es-ES" sz="1400" b="0" i="1" smtClean="0">
                          <a:solidFill>
                            <a:prstClr val="black"/>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i="1">
                              <a:solidFill>
                                <a:schemeClr val="tx1"/>
                              </a:solidFill>
                              <a:latin typeface="Cambria Math" panose="02040503050406030204" pitchFamily="18" charset="0"/>
                              <a:ea typeface="Cambria Math" panose="02040503050406030204" pitchFamily="18" charset="0"/>
                            </a:rPr>
                            <m:t>𝑞𝑣</m:t>
                          </m:r>
                        </m:num>
                        <m:den>
                          <m:r>
                            <a:rPr lang="es-ES" sz="1400" i="1">
                              <a:solidFill>
                                <a:schemeClr val="tx1"/>
                              </a:solidFill>
                              <a:latin typeface="Cambria Math" panose="02040503050406030204" pitchFamily="18" charset="0"/>
                              <a:ea typeface="Cambria Math" panose="02040503050406030204" pitchFamily="18" charset="0"/>
                            </a:rPr>
                            <m:t>𝜎</m:t>
                          </m:r>
                          <m:rad>
                            <m:radPr>
                              <m:degHide m:val="on"/>
                              <m:ctrlPr>
                                <a:rPr lang="es-ES" sz="1400" i="1">
                                  <a:solidFill>
                                    <a:schemeClr val="tx1"/>
                                  </a:solidFill>
                                  <a:latin typeface="Cambria Math" panose="02040503050406030204" pitchFamily="18" charset="0"/>
                                  <a:ea typeface="Cambria Math" panose="02040503050406030204" pitchFamily="18" charset="0"/>
                                </a:rPr>
                              </m:ctrlPr>
                            </m:radPr>
                            <m:deg/>
                            <m:e>
                              <m:r>
                                <a:rPr lang="es-ES" sz="1400" i="1">
                                  <a:solidFill>
                                    <a:schemeClr val="tx1"/>
                                  </a:solidFill>
                                  <a:latin typeface="Cambria Math" panose="02040503050406030204" pitchFamily="18" charset="0"/>
                                  <a:ea typeface="Cambria Math" panose="02040503050406030204" pitchFamily="18" charset="0"/>
                                </a:rPr>
                                <m:t>2</m:t>
                              </m:r>
                              <m:r>
                                <a:rPr lang="es-ES" sz="1400" i="1">
                                  <a:solidFill>
                                    <a:schemeClr val="tx1"/>
                                  </a:solidFill>
                                  <a:latin typeface="Cambria Math" panose="02040503050406030204" pitchFamily="18" charset="0"/>
                                  <a:ea typeface="Cambria Math" panose="02040503050406030204" pitchFamily="18" charset="0"/>
                                </a:rPr>
                                <m:t>𝜋</m:t>
                              </m:r>
                            </m:e>
                          </m:rad>
                        </m:den>
                      </m:f>
                      <m:nary>
                        <m:naryPr>
                          <m:limLoc m:val="undOvr"/>
                          <m:ctrlPr>
                            <a:rPr lang="es-ES" sz="1400" i="1">
                              <a:solidFill>
                                <a:prstClr val="black"/>
                              </a:solidFill>
                              <a:latin typeface="Cambria Math" panose="02040503050406030204" pitchFamily="18" charset="0"/>
                              <a:ea typeface="Cambria Math" panose="02040503050406030204" pitchFamily="18" charset="0"/>
                            </a:rPr>
                          </m:ctrlPr>
                        </m:naryPr>
                        <m:sub>
                          <m:r>
                            <m:rPr>
                              <m:brk m:alnAt="24"/>
                            </m:rPr>
                            <a:rPr lang="es-ES" sz="1400" i="1">
                              <a:solidFill>
                                <a:prstClr val="black"/>
                              </a:solidFill>
                              <a:latin typeface="Cambria Math" panose="02040503050406030204" pitchFamily="18" charset="0"/>
                              <a:ea typeface="Cambria Math" panose="02040503050406030204" pitchFamily="18" charset="0"/>
                            </a:rPr>
                            <m:t>−</m:t>
                          </m:r>
                          <m:r>
                            <a:rPr lang="es-ES" sz="1400" i="1">
                              <a:solidFill>
                                <a:prstClr val="black"/>
                              </a:solidFill>
                              <a:latin typeface="Cambria Math" panose="02040503050406030204" pitchFamily="18" charset="0"/>
                              <a:ea typeface="Cambria Math" panose="02040503050406030204" pitchFamily="18" charset="0"/>
                            </a:rPr>
                            <m:t>∞</m:t>
                          </m:r>
                        </m:sub>
                        <m:sup>
                          <m:r>
                            <a:rPr lang="es-ES" sz="1400" i="1">
                              <a:solidFill>
                                <a:prstClr val="black"/>
                              </a:solidFill>
                              <a:latin typeface="Cambria Math" panose="02040503050406030204" pitchFamily="18" charset="0"/>
                              <a:ea typeface="Cambria Math" panose="02040503050406030204" pitchFamily="18" charset="0"/>
                            </a:rPr>
                            <m:t>+</m:t>
                          </m:r>
                          <m:r>
                            <m:rPr>
                              <m:brk m:alnAt="24"/>
                            </m:rPr>
                            <a:rPr lang="es-ES" sz="1400" i="1">
                              <a:solidFill>
                                <a:prstClr val="black"/>
                              </a:solidFill>
                              <a:latin typeface="Cambria Math" panose="02040503050406030204" pitchFamily="18" charset="0"/>
                              <a:ea typeface="Cambria Math" panose="02040503050406030204" pitchFamily="18" charset="0"/>
                            </a:rPr>
                            <m:t>∞</m:t>
                          </m:r>
                        </m:sup>
                        <m:e>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𝑒</m:t>
                              </m:r>
                            </m:e>
                            <m:sup>
                              <m:r>
                                <a:rPr lang="es-ES" sz="1400" i="1">
                                  <a:solidFill>
                                    <a:schemeClr val="tx1"/>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sSup>
                                    <m:sSupPr>
                                      <m:ctrlPr>
                                        <a:rPr lang="es-ES" sz="1400" i="1">
                                          <a:solidFill>
                                            <a:schemeClr val="tx1"/>
                                          </a:solidFill>
                                          <a:latin typeface="Cambria Math" panose="02040503050406030204" pitchFamily="18" charset="0"/>
                                          <a:ea typeface="Cambria Math" panose="02040503050406030204" pitchFamily="18" charset="0"/>
                                        </a:rPr>
                                      </m:ctrlPr>
                                    </m:sSupPr>
                                    <m:e>
                                      <m:d>
                                        <m:dPr>
                                          <m:ctrlPr>
                                            <a:rPr lang="es-ES" sz="1400" i="1">
                                              <a:solidFill>
                                                <a:schemeClr val="tx1"/>
                                              </a:solidFill>
                                              <a:latin typeface="Cambria Math" panose="02040503050406030204" pitchFamily="18" charset="0"/>
                                              <a:ea typeface="Cambria Math" panose="02040503050406030204" pitchFamily="18" charset="0"/>
                                            </a:rPr>
                                          </m:ctrlPr>
                                        </m:dPr>
                                        <m:e>
                                          <m:r>
                                            <a:rPr lang="es-ES" sz="1400" b="0" i="1" smtClean="0">
                                              <a:solidFill>
                                                <a:schemeClr val="tx1"/>
                                              </a:solidFill>
                                              <a:latin typeface="Cambria Math" panose="02040503050406030204" pitchFamily="18" charset="0"/>
                                              <a:ea typeface="Cambria Math" panose="02040503050406030204" pitchFamily="18" charset="0"/>
                                            </a:rPr>
                                            <m:t>𝑣</m:t>
                                          </m:r>
                                          <m:r>
                                            <a:rPr lang="es-ES" sz="1400" i="1">
                                              <a:solidFill>
                                                <a:schemeClr val="tx1"/>
                                              </a:solidFill>
                                              <a:latin typeface="Cambria Math" panose="02040503050406030204" pitchFamily="18" charset="0"/>
                                              <a:ea typeface="Cambria Math" panose="02040503050406030204" pitchFamily="18" charset="0"/>
                                            </a:rPr>
                                            <m:t>𝑡</m:t>
                                          </m:r>
                                          <m:r>
                                            <a:rPr lang="es-ES" sz="1400" i="1">
                                              <a:solidFill>
                                                <a:schemeClr val="tx1"/>
                                              </a:solidFill>
                                              <a:latin typeface="Cambria Math" panose="02040503050406030204" pitchFamily="18" charset="0"/>
                                              <a:ea typeface="Cambria Math" panose="02040503050406030204" pitchFamily="18" charset="0"/>
                                            </a:rPr>
                                            <m:t>−</m:t>
                                          </m:r>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b="0" i="1" smtClean="0">
                                                  <a:solidFill>
                                                    <a:schemeClr val="tx1"/>
                                                  </a:solidFill>
                                                  <a:latin typeface="Cambria Math" panose="02040503050406030204" pitchFamily="18" charset="0"/>
                                                  <a:ea typeface="Cambria Math" panose="02040503050406030204" pitchFamily="18" charset="0"/>
                                                </a:rPr>
                                                <m:t>𝑣</m:t>
                                              </m:r>
                                              <m:r>
                                                <a:rPr lang="es-ES" sz="1400" i="1">
                                                  <a:solidFill>
                                                    <a:schemeClr val="tx1"/>
                                                  </a:solidFill>
                                                  <a:latin typeface="Cambria Math" panose="02040503050406030204" pitchFamily="18" charset="0"/>
                                                  <a:ea typeface="Cambria Math" panose="02040503050406030204" pitchFamily="18" charset="0"/>
                                                </a:rPr>
                                                <m:t>𝑡</m:t>
                                              </m:r>
                                            </m:e>
                                            <m:sub>
                                              <m:r>
                                                <a:rPr lang="es-ES" sz="1400" i="1">
                                                  <a:solidFill>
                                                    <a:schemeClr val="tx1"/>
                                                  </a:solidFill>
                                                  <a:latin typeface="Cambria Math" panose="02040503050406030204" pitchFamily="18" charset="0"/>
                                                  <a:ea typeface="Cambria Math" panose="02040503050406030204" pitchFamily="18" charset="0"/>
                                                </a:rPr>
                                                <m:t>0</m:t>
                                              </m:r>
                                            </m:sub>
                                          </m:sSub>
                                        </m:e>
                                      </m:d>
                                    </m:e>
                                    <m:sup>
                                      <m:r>
                                        <a:rPr lang="es-ES" sz="1400" i="1">
                                          <a:solidFill>
                                            <a:schemeClr val="tx1"/>
                                          </a:solidFill>
                                          <a:latin typeface="Cambria Math" panose="02040503050406030204" pitchFamily="18" charset="0"/>
                                          <a:ea typeface="Cambria Math" panose="02040503050406030204" pitchFamily="18" charset="0"/>
                                        </a:rPr>
                                        <m:t>2</m:t>
                                      </m:r>
                                    </m:sup>
                                  </m:sSup>
                                </m:num>
                                <m:den>
                                  <m:r>
                                    <a:rPr lang="es-ES" sz="1400" i="1">
                                      <a:solidFill>
                                        <a:schemeClr val="tx1"/>
                                      </a:solidFill>
                                      <a:latin typeface="Cambria Math" panose="02040503050406030204" pitchFamily="18" charset="0"/>
                                      <a:ea typeface="Cambria Math" panose="02040503050406030204" pitchFamily="18" charset="0"/>
                                    </a:rPr>
                                    <m:t>2</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𝜎</m:t>
                                      </m:r>
                                    </m:e>
                                    <m:sup>
                                      <m:r>
                                        <a:rPr lang="es-ES" sz="1400" i="1">
                                          <a:solidFill>
                                            <a:schemeClr val="tx1"/>
                                          </a:solidFill>
                                          <a:latin typeface="Cambria Math" panose="02040503050406030204" pitchFamily="18" charset="0"/>
                                          <a:ea typeface="Cambria Math" panose="02040503050406030204" pitchFamily="18" charset="0"/>
                                        </a:rPr>
                                        <m:t>2</m:t>
                                      </m:r>
                                    </m:sup>
                                  </m:sSup>
                                </m:den>
                              </m:f>
                            </m:sup>
                          </m:sSup>
                          <m:sSup>
                            <m:sSupPr>
                              <m:ctrlPr>
                                <a:rPr lang="es-ES" sz="1400" i="1" smtClean="0">
                                  <a:solidFill>
                                    <a:prstClr val="black"/>
                                  </a:solidFill>
                                  <a:latin typeface="Cambria Math" panose="02040503050406030204" pitchFamily="18" charset="0"/>
                                </a:rPr>
                              </m:ctrlPr>
                            </m:sSupPr>
                            <m:e>
                              <m:r>
                                <a:rPr lang="es-ES" sz="1400" i="1">
                                  <a:solidFill>
                                    <a:prstClr val="black"/>
                                  </a:solidFill>
                                  <a:latin typeface="Cambria Math" panose="02040503050406030204" pitchFamily="18" charset="0"/>
                                </a:rPr>
                                <m:t>𝑒</m:t>
                              </m:r>
                            </m:e>
                            <m:sup>
                              <m:r>
                                <a:rPr lang="es-ES" sz="1400" i="1">
                                  <a:solidFill>
                                    <a:prstClr val="black"/>
                                  </a:solidFill>
                                  <a:latin typeface="Cambria Math" panose="02040503050406030204" pitchFamily="18" charset="0"/>
                                </a:rPr>
                                <m:t>−</m:t>
                              </m:r>
                              <m:r>
                                <a:rPr lang="es-ES" sz="1400" i="1">
                                  <a:solidFill>
                                    <a:prstClr val="black"/>
                                  </a:solidFill>
                                  <a:latin typeface="Cambria Math" panose="02040503050406030204" pitchFamily="18" charset="0"/>
                                </a:rPr>
                                <m:t>𝑗</m:t>
                              </m:r>
                              <m:r>
                                <a:rPr lang="es-ES" sz="1400" i="1">
                                  <a:solidFill>
                                    <a:prstClr val="black"/>
                                  </a:solidFill>
                                  <a:latin typeface="Cambria Math" panose="02040503050406030204" pitchFamily="18" charset="0"/>
                                  <a:ea typeface="Cambria Math" panose="02040503050406030204" pitchFamily="18" charset="0"/>
                                </a:rPr>
                                <m:t>𝜔</m:t>
                              </m:r>
                              <m:r>
                                <a:rPr lang="es-ES" sz="1400" i="1">
                                  <a:solidFill>
                                    <a:prstClr val="black"/>
                                  </a:solidFill>
                                  <a:latin typeface="Cambria Math" panose="02040503050406030204" pitchFamily="18" charset="0"/>
                                  <a:ea typeface="Cambria Math" panose="02040503050406030204" pitchFamily="18" charset="0"/>
                                </a:rPr>
                                <m:t>𝑡</m:t>
                              </m:r>
                            </m:sup>
                          </m:sSup>
                        </m:e>
                      </m:nary>
                      <m:r>
                        <a:rPr lang="es-ES" sz="1400" i="1">
                          <a:solidFill>
                            <a:prstClr val="black"/>
                          </a:solidFill>
                          <a:latin typeface="Cambria Math" panose="02040503050406030204" pitchFamily="18" charset="0"/>
                          <a:ea typeface="Cambria Math" panose="02040503050406030204" pitchFamily="18" charset="0"/>
                        </a:rPr>
                        <m:t>𝑑𝑡</m:t>
                      </m:r>
                    </m:oMath>
                  </m:oMathPara>
                </a14:m>
                <a:endParaRPr lang="es-ES" sz="1400" i="1" dirty="0">
                  <a:solidFill>
                    <a:prstClr val="black"/>
                  </a:solidFill>
                  <a:latin typeface="Arial" charset="0"/>
                  <a:ea typeface="+mn-ea"/>
                </a:endParaRPr>
              </a:p>
            </p:txBody>
          </p:sp>
        </mc:Choice>
        <mc:Fallback xmlns="">
          <p:sp>
            <p:nvSpPr>
              <p:cNvPr id="32" name="CuadroTexto 31">
                <a:extLst>
                  <a:ext uri="{FF2B5EF4-FFF2-40B4-BE49-F238E27FC236}">
                    <a16:creationId xmlns:a16="http://schemas.microsoft.com/office/drawing/2014/main" id="{A633DEED-7573-41FC-8E00-0DD41BB5401A}"/>
                  </a:ext>
                </a:extLst>
              </p:cNvPr>
              <p:cNvSpPr txBox="1">
                <a:spLocks noRot="1" noChangeAspect="1" noMove="1" noResize="1" noEditPoints="1" noAdjustHandles="1" noChangeArrowheads="1" noChangeShapeType="1" noTextEdit="1"/>
              </p:cNvSpPr>
              <p:nvPr/>
            </p:nvSpPr>
            <p:spPr>
              <a:xfrm>
                <a:off x="248590" y="4859957"/>
                <a:ext cx="4539768" cy="641073"/>
              </a:xfrm>
              <a:prstGeom prst="rect">
                <a:avLst/>
              </a:prstGeom>
              <a:blipFill>
                <a:blip r:embed="rId11"/>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3" name="CuadroTexto 32">
                <a:extLst>
                  <a:ext uri="{FF2B5EF4-FFF2-40B4-BE49-F238E27FC236}">
                    <a16:creationId xmlns:a16="http://schemas.microsoft.com/office/drawing/2014/main" id="{DF3F1618-000A-4717-8C71-3FD4981D7956}"/>
                  </a:ext>
                </a:extLst>
              </p:cNvPr>
              <p:cNvSpPr txBox="1"/>
              <p:nvPr/>
            </p:nvSpPr>
            <p:spPr>
              <a:xfrm>
                <a:off x="1648675" y="5775054"/>
                <a:ext cx="4329015" cy="641073"/>
              </a:xfrm>
              <a:prstGeom prst="rect">
                <a:avLst/>
              </a:prstGeom>
              <a:noFill/>
            </p:spPr>
            <p:txBody>
              <a:bodyPr wrap="squar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nary>
                        <m:naryPr>
                          <m:limLoc m:val="undOvr"/>
                          <m:ctrlPr>
                            <a:rPr lang="es-ES" sz="1400" i="1" smtClean="0">
                              <a:solidFill>
                                <a:prstClr val="black"/>
                              </a:solidFill>
                              <a:latin typeface="Cambria Math" panose="02040503050406030204" pitchFamily="18" charset="0"/>
                              <a:ea typeface="Cambria Math" panose="02040503050406030204" pitchFamily="18" charset="0"/>
                            </a:rPr>
                          </m:ctrlPr>
                        </m:naryPr>
                        <m:sub>
                          <m:r>
                            <m:rPr>
                              <m:brk m:alnAt="24"/>
                            </m:rPr>
                            <a:rPr lang="es-ES" sz="1400" i="1">
                              <a:solidFill>
                                <a:prstClr val="black"/>
                              </a:solidFill>
                              <a:latin typeface="Cambria Math" panose="02040503050406030204" pitchFamily="18" charset="0"/>
                              <a:ea typeface="Cambria Math" panose="02040503050406030204" pitchFamily="18" charset="0"/>
                            </a:rPr>
                            <m:t>−</m:t>
                          </m:r>
                          <m:r>
                            <a:rPr lang="es-ES" sz="1400" i="1">
                              <a:solidFill>
                                <a:prstClr val="black"/>
                              </a:solidFill>
                              <a:latin typeface="Cambria Math" panose="02040503050406030204" pitchFamily="18" charset="0"/>
                              <a:ea typeface="Cambria Math" panose="02040503050406030204" pitchFamily="18" charset="0"/>
                            </a:rPr>
                            <m:t>∞</m:t>
                          </m:r>
                        </m:sub>
                        <m:sup>
                          <m:r>
                            <a:rPr lang="es-ES" sz="1400" i="1">
                              <a:solidFill>
                                <a:prstClr val="black"/>
                              </a:solidFill>
                              <a:latin typeface="Cambria Math" panose="02040503050406030204" pitchFamily="18" charset="0"/>
                              <a:ea typeface="Cambria Math" panose="02040503050406030204" pitchFamily="18" charset="0"/>
                            </a:rPr>
                            <m:t>+</m:t>
                          </m:r>
                          <m:r>
                            <m:rPr>
                              <m:brk m:alnAt="24"/>
                            </m:rPr>
                            <a:rPr lang="es-ES" sz="1400" i="1">
                              <a:solidFill>
                                <a:prstClr val="black"/>
                              </a:solidFill>
                              <a:latin typeface="Cambria Math" panose="02040503050406030204" pitchFamily="18" charset="0"/>
                              <a:ea typeface="Cambria Math" panose="02040503050406030204" pitchFamily="18" charset="0"/>
                            </a:rPr>
                            <m:t>∞</m:t>
                          </m:r>
                        </m:sup>
                        <m:e>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𝑒</m:t>
                              </m:r>
                            </m:e>
                            <m:sup>
                              <m:r>
                                <a:rPr lang="es-ES" sz="1400" i="1">
                                  <a:solidFill>
                                    <a:schemeClr val="tx1"/>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sSup>
                                    <m:sSupPr>
                                      <m:ctrlPr>
                                        <a:rPr lang="es-ES" sz="1400" i="1">
                                          <a:solidFill>
                                            <a:schemeClr val="tx1"/>
                                          </a:solidFill>
                                          <a:latin typeface="Cambria Math" panose="02040503050406030204" pitchFamily="18" charset="0"/>
                                          <a:ea typeface="Cambria Math" panose="02040503050406030204" pitchFamily="18" charset="0"/>
                                        </a:rPr>
                                      </m:ctrlPr>
                                    </m:sSupPr>
                                    <m:e>
                                      <m:d>
                                        <m:dPr>
                                          <m:ctrlPr>
                                            <a:rPr lang="es-ES" sz="1400" i="1">
                                              <a:solidFill>
                                                <a:schemeClr val="tx1"/>
                                              </a:solidFill>
                                              <a:latin typeface="Cambria Math" panose="02040503050406030204" pitchFamily="18" charset="0"/>
                                              <a:ea typeface="Cambria Math" panose="02040503050406030204" pitchFamily="18" charset="0"/>
                                            </a:rPr>
                                          </m:ctrlPr>
                                        </m:dPr>
                                        <m:e>
                                          <m:r>
                                            <a:rPr lang="es-ES" sz="1400" b="0" i="1" smtClean="0">
                                              <a:solidFill>
                                                <a:schemeClr val="tx1"/>
                                              </a:solidFill>
                                              <a:latin typeface="Cambria Math" panose="02040503050406030204" pitchFamily="18" charset="0"/>
                                              <a:ea typeface="Cambria Math" panose="02040503050406030204" pitchFamily="18" charset="0"/>
                                            </a:rPr>
                                            <m:t>𝑣</m:t>
                                          </m:r>
                                          <m:r>
                                            <a:rPr lang="es-ES" sz="1400" i="1">
                                              <a:solidFill>
                                                <a:schemeClr val="tx1"/>
                                              </a:solidFill>
                                              <a:latin typeface="Cambria Math" panose="02040503050406030204" pitchFamily="18" charset="0"/>
                                              <a:ea typeface="Cambria Math" panose="02040503050406030204" pitchFamily="18" charset="0"/>
                                            </a:rPr>
                                            <m:t>𝑡</m:t>
                                          </m:r>
                                          <m:r>
                                            <a:rPr lang="es-ES" sz="1400" i="1">
                                              <a:solidFill>
                                                <a:schemeClr val="tx1"/>
                                              </a:solidFill>
                                              <a:latin typeface="Cambria Math" panose="02040503050406030204" pitchFamily="18" charset="0"/>
                                              <a:ea typeface="Cambria Math" panose="02040503050406030204" pitchFamily="18" charset="0"/>
                                            </a:rPr>
                                            <m:t>−</m:t>
                                          </m:r>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b="0" i="1" smtClean="0">
                                                  <a:solidFill>
                                                    <a:schemeClr val="tx1"/>
                                                  </a:solidFill>
                                                  <a:latin typeface="Cambria Math" panose="02040503050406030204" pitchFamily="18" charset="0"/>
                                                  <a:ea typeface="Cambria Math" panose="02040503050406030204" pitchFamily="18" charset="0"/>
                                                </a:rPr>
                                                <m:t>𝑣</m:t>
                                              </m:r>
                                              <m:r>
                                                <a:rPr lang="es-ES" sz="1400" i="1">
                                                  <a:solidFill>
                                                    <a:schemeClr val="tx1"/>
                                                  </a:solidFill>
                                                  <a:latin typeface="Cambria Math" panose="02040503050406030204" pitchFamily="18" charset="0"/>
                                                  <a:ea typeface="Cambria Math" panose="02040503050406030204" pitchFamily="18" charset="0"/>
                                                </a:rPr>
                                                <m:t>𝑡</m:t>
                                              </m:r>
                                            </m:e>
                                            <m:sub>
                                              <m:r>
                                                <a:rPr lang="es-ES" sz="1400" i="1">
                                                  <a:solidFill>
                                                    <a:schemeClr val="tx1"/>
                                                  </a:solidFill>
                                                  <a:latin typeface="Cambria Math" panose="02040503050406030204" pitchFamily="18" charset="0"/>
                                                  <a:ea typeface="Cambria Math" panose="02040503050406030204" pitchFamily="18" charset="0"/>
                                                </a:rPr>
                                                <m:t>0</m:t>
                                              </m:r>
                                            </m:sub>
                                          </m:sSub>
                                        </m:e>
                                      </m:d>
                                    </m:e>
                                    <m:sup>
                                      <m:r>
                                        <a:rPr lang="es-ES" sz="1400" i="1">
                                          <a:solidFill>
                                            <a:schemeClr val="tx1"/>
                                          </a:solidFill>
                                          <a:latin typeface="Cambria Math" panose="02040503050406030204" pitchFamily="18" charset="0"/>
                                          <a:ea typeface="Cambria Math" panose="02040503050406030204" pitchFamily="18" charset="0"/>
                                        </a:rPr>
                                        <m:t>2</m:t>
                                      </m:r>
                                    </m:sup>
                                  </m:sSup>
                                </m:num>
                                <m:den>
                                  <m:r>
                                    <a:rPr lang="es-ES" sz="1400" i="1">
                                      <a:solidFill>
                                        <a:schemeClr val="tx1"/>
                                      </a:solidFill>
                                      <a:latin typeface="Cambria Math" panose="02040503050406030204" pitchFamily="18" charset="0"/>
                                      <a:ea typeface="Cambria Math" panose="02040503050406030204" pitchFamily="18" charset="0"/>
                                    </a:rPr>
                                    <m:t>2</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𝜎</m:t>
                                      </m:r>
                                    </m:e>
                                    <m:sup>
                                      <m:r>
                                        <a:rPr lang="es-ES" sz="1400" i="1">
                                          <a:solidFill>
                                            <a:schemeClr val="tx1"/>
                                          </a:solidFill>
                                          <a:latin typeface="Cambria Math" panose="02040503050406030204" pitchFamily="18" charset="0"/>
                                          <a:ea typeface="Cambria Math" panose="02040503050406030204" pitchFamily="18" charset="0"/>
                                        </a:rPr>
                                        <m:t>2</m:t>
                                      </m:r>
                                    </m:sup>
                                  </m:sSup>
                                </m:den>
                              </m:f>
                            </m:sup>
                          </m:sSup>
                          <m:sSup>
                            <m:sSupPr>
                              <m:ctrlPr>
                                <a:rPr lang="es-ES" sz="1400" i="1" smtClean="0">
                                  <a:solidFill>
                                    <a:prstClr val="black"/>
                                  </a:solidFill>
                                  <a:latin typeface="Cambria Math" panose="02040503050406030204" pitchFamily="18" charset="0"/>
                                </a:rPr>
                              </m:ctrlPr>
                            </m:sSupPr>
                            <m:e>
                              <m:r>
                                <a:rPr lang="es-ES" sz="1400" i="1">
                                  <a:solidFill>
                                    <a:prstClr val="black"/>
                                  </a:solidFill>
                                  <a:latin typeface="Cambria Math" panose="02040503050406030204" pitchFamily="18" charset="0"/>
                                </a:rPr>
                                <m:t>𝑒</m:t>
                              </m:r>
                            </m:e>
                            <m:sup>
                              <m:r>
                                <a:rPr lang="es-ES" sz="1400" i="1">
                                  <a:solidFill>
                                    <a:prstClr val="black"/>
                                  </a:solidFill>
                                  <a:latin typeface="Cambria Math" panose="02040503050406030204" pitchFamily="18" charset="0"/>
                                </a:rPr>
                                <m:t>−</m:t>
                              </m:r>
                              <m:r>
                                <a:rPr lang="es-ES" sz="1400" i="1">
                                  <a:solidFill>
                                    <a:prstClr val="black"/>
                                  </a:solidFill>
                                  <a:latin typeface="Cambria Math" panose="02040503050406030204" pitchFamily="18" charset="0"/>
                                </a:rPr>
                                <m:t>𝑗</m:t>
                              </m:r>
                              <m:r>
                                <a:rPr lang="es-ES" sz="1400" i="1">
                                  <a:solidFill>
                                    <a:prstClr val="black"/>
                                  </a:solidFill>
                                  <a:latin typeface="Cambria Math" panose="02040503050406030204" pitchFamily="18" charset="0"/>
                                  <a:ea typeface="Cambria Math" panose="02040503050406030204" pitchFamily="18" charset="0"/>
                                </a:rPr>
                                <m:t>𝜔</m:t>
                              </m:r>
                              <m:r>
                                <a:rPr lang="es-ES" sz="1400" i="1">
                                  <a:solidFill>
                                    <a:prstClr val="black"/>
                                  </a:solidFill>
                                  <a:latin typeface="Cambria Math" panose="02040503050406030204" pitchFamily="18" charset="0"/>
                                  <a:ea typeface="Cambria Math" panose="02040503050406030204" pitchFamily="18" charset="0"/>
                                </a:rPr>
                                <m:t>𝑡</m:t>
                              </m:r>
                            </m:sup>
                          </m:sSup>
                        </m:e>
                      </m:nary>
                      <m:r>
                        <a:rPr lang="es-ES" sz="1400" i="1">
                          <a:solidFill>
                            <a:prstClr val="black"/>
                          </a:solidFill>
                          <a:latin typeface="Cambria Math" panose="02040503050406030204" pitchFamily="18" charset="0"/>
                          <a:ea typeface="Cambria Math" panose="02040503050406030204" pitchFamily="18" charset="0"/>
                        </a:rPr>
                        <m:t>𝑑𝑡</m:t>
                      </m:r>
                      <m:r>
                        <a:rPr lang="es-ES" sz="1400" b="0" i="1" smtClean="0">
                          <a:solidFill>
                            <a:prstClr val="black"/>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i="1">
                              <a:solidFill>
                                <a:schemeClr val="tx1"/>
                              </a:solidFill>
                              <a:latin typeface="Cambria Math" panose="02040503050406030204" pitchFamily="18" charset="0"/>
                              <a:ea typeface="Cambria Math" panose="02040503050406030204" pitchFamily="18" charset="0"/>
                            </a:rPr>
                            <m:t>𝜎</m:t>
                          </m:r>
                          <m:rad>
                            <m:radPr>
                              <m:degHide m:val="on"/>
                              <m:ctrlPr>
                                <a:rPr lang="es-ES" sz="1400" i="1">
                                  <a:solidFill>
                                    <a:schemeClr val="tx1"/>
                                  </a:solidFill>
                                  <a:latin typeface="Cambria Math" panose="02040503050406030204" pitchFamily="18" charset="0"/>
                                  <a:ea typeface="Cambria Math" panose="02040503050406030204" pitchFamily="18" charset="0"/>
                                </a:rPr>
                              </m:ctrlPr>
                            </m:radPr>
                            <m:deg/>
                            <m:e>
                              <m:r>
                                <a:rPr lang="es-ES" sz="1400" i="1">
                                  <a:solidFill>
                                    <a:schemeClr val="tx1"/>
                                  </a:solidFill>
                                  <a:latin typeface="Cambria Math" panose="02040503050406030204" pitchFamily="18" charset="0"/>
                                  <a:ea typeface="Cambria Math" panose="02040503050406030204" pitchFamily="18" charset="0"/>
                                </a:rPr>
                                <m:t>2</m:t>
                              </m:r>
                              <m:r>
                                <a:rPr lang="es-ES" sz="1400" i="1">
                                  <a:solidFill>
                                    <a:schemeClr val="tx1"/>
                                  </a:solidFill>
                                  <a:latin typeface="Cambria Math" panose="02040503050406030204" pitchFamily="18" charset="0"/>
                                  <a:ea typeface="Cambria Math" panose="02040503050406030204" pitchFamily="18" charset="0"/>
                                </a:rPr>
                                <m:t>𝜋</m:t>
                              </m:r>
                            </m:e>
                          </m:rad>
                        </m:num>
                        <m:den>
                          <m:r>
                            <a:rPr lang="es-ES" sz="1400" b="0" i="1" smtClean="0">
                              <a:solidFill>
                                <a:schemeClr val="tx1"/>
                              </a:solidFill>
                              <a:latin typeface="Cambria Math" panose="02040503050406030204" pitchFamily="18" charset="0"/>
                              <a:ea typeface="Cambria Math" panose="02040503050406030204" pitchFamily="18" charset="0"/>
                            </a:rPr>
                            <m:t>𝑣</m:t>
                          </m:r>
                        </m:den>
                      </m:f>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𝑒</m:t>
                          </m:r>
                        </m:e>
                        <m:sup>
                          <m:r>
                            <a:rPr lang="es-ES" sz="1400" i="1">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𝑗</m:t>
                          </m:r>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Sub>
                          <m:r>
                            <a:rPr lang="es-ES" sz="1400" i="1">
                              <a:solidFill>
                                <a:schemeClr val="tx1"/>
                              </a:solidFill>
                              <a:latin typeface="Cambria Math" panose="02040503050406030204" pitchFamily="18" charset="0"/>
                              <a:ea typeface="Cambria Math" panose="02040503050406030204" pitchFamily="18" charset="0"/>
                            </a:rPr>
                            <m:t>𝑡</m:t>
                          </m:r>
                        </m:sup>
                      </m:sSup>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𝑒</m:t>
                          </m:r>
                        </m:e>
                        <m:sup>
                          <m:r>
                            <a:rPr lang="es-ES" sz="1400" i="1">
                              <a:solidFill>
                                <a:schemeClr val="tx1"/>
                              </a:solidFill>
                              <a:latin typeface="Cambria Math" panose="02040503050406030204" pitchFamily="18" charset="0"/>
                              <a:ea typeface="Cambria Math" panose="02040503050406030204" pitchFamily="18" charset="0"/>
                            </a:rPr>
                            <m:t>−</m:t>
                          </m:r>
                          <m:f>
                            <m:fPr>
                              <m:ctrlPr>
                                <a:rPr lang="es-ES" sz="1400" i="1" smtClean="0">
                                  <a:solidFill>
                                    <a:schemeClr val="tx1"/>
                                  </a:solidFill>
                                  <a:latin typeface="Cambria Math" panose="02040503050406030204" pitchFamily="18" charset="0"/>
                                  <a:ea typeface="Cambria Math" panose="02040503050406030204" pitchFamily="18" charset="0"/>
                                </a:rPr>
                              </m:ctrlPr>
                            </m:fPr>
                            <m:num>
                              <m:sSup>
                                <m:sSupPr>
                                  <m:ctrlPr>
                                    <a:rPr lang="es-ES" sz="1400" i="1" smtClean="0">
                                      <a:solidFill>
                                        <a:schemeClr val="tx1"/>
                                      </a:solidFill>
                                      <a:latin typeface="Cambria Math" panose="02040503050406030204" pitchFamily="18" charset="0"/>
                                      <a:ea typeface="Cambria Math" panose="02040503050406030204" pitchFamily="18" charset="0"/>
                                    </a:rPr>
                                  </m:ctrlPr>
                                </m:sSupPr>
                                <m:e>
                                  <m:r>
                                    <a:rPr lang="es-ES" sz="1400" i="1" smtClean="0">
                                      <a:solidFill>
                                        <a:schemeClr val="tx1"/>
                                      </a:solidFill>
                                      <a:latin typeface="Cambria Math" panose="02040503050406030204" pitchFamily="18" charset="0"/>
                                      <a:ea typeface="Cambria Math" panose="02040503050406030204" pitchFamily="18" charset="0"/>
                                    </a:rPr>
                                    <m:t>𝜎</m:t>
                                  </m:r>
                                </m:e>
                                <m:sup>
                                  <m:r>
                                    <a:rPr lang="es-ES" sz="1400" b="0" i="1" smtClean="0">
                                      <a:solidFill>
                                        <a:schemeClr val="tx1"/>
                                      </a:solidFill>
                                      <a:latin typeface="Cambria Math" panose="02040503050406030204" pitchFamily="18" charset="0"/>
                                      <a:ea typeface="Cambria Math" panose="02040503050406030204" pitchFamily="18" charset="0"/>
                                    </a:rPr>
                                    <m:t>2</m:t>
                                  </m:r>
                                </m:sup>
                              </m:sSup>
                              <m:sSup>
                                <m:sSupPr>
                                  <m:ctrlPr>
                                    <a:rPr lang="es-ES" sz="1400" i="1" smtClean="0">
                                      <a:solidFill>
                                        <a:schemeClr val="tx1"/>
                                      </a:solidFill>
                                      <a:latin typeface="Cambria Math" panose="02040503050406030204" pitchFamily="18" charset="0"/>
                                      <a:ea typeface="Cambria Math" panose="02040503050406030204" pitchFamily="18" charset="0"/>
                                    </a:rPr>
                                  </m:ctrlPr>
                                </m:sSupPr>
                                <m:e>
                                  <m:r>
                                    <a:rPr lang="es-ES" sz="1400" i="1" smtClean="0">
                                      <a:solidFill>
                                        <a:schemeClr val="tx1"/>
                                      </a:solidFill>
                                      <a:latin typeface="Cambria Math" panose="02040503050406030204" pitchFamily="18" charset="0"/>
                                      <a:ea typeface="Cambria Math" panose="02040503050406030204" pitchFamily="18" charset="0"/>
                                    </a:rPr>
                                    <m:t>𝜔</m:t>
                                  </m:r>
                                </m:e>
                                <m:sup>
                                  <m:r>
                                    <a:rPr lang="es-ES" sz="1400" b="0" i="1" smtClean="0">
                                      <a:solidFill>
                                        <a:schemeClr val="tx1"/>
                                      </a:solidFill>
                                      <a:latin typeface="Cambria Math" panose="02040503050406030204" pitchFamily="18" charset="0"/>
                                      <a:ea typeface="Cambria Math" panose="02040503050406030204" pitchFamily="18" charset="0"/>
                                    </a:rPr>
                                    <m:t>2</m:t>
                                  </m:r>
                                </m:sup>
                              </m:sSup>
                            </m:num>
                            <m:den>
                              <m:r>
                                <a:rPr lang="es-ES" sz="1400" b="0" i="1" smtClean="0">
                                  <a:solidFill>
                                    <a:schemeClr val="tx1"/>
                                  </a:solidFill>
                                  <a:latin typeface="Cambria Math" panose="02040503050406030204" pitchFamily="18" charset="0"/>
                                  <a:ea typeface="Cambria Math" panose="02040503050406030204" pitchFamily="18" charset="0"/>
                                </a:rPr>
                                <m:t>2</m:t>
                              </m:r>
                              <m:sSup>
                                <m:sSupPr>
                                  <m:ctrlPr>
                                    <a:rPr lang="es-ES" sz="1400" b="0" i="1" smtClean="0">
                                      <a:solidFill>
                                        <a:schemeClr val="tx1"/>
                                      </a:solidFill>
                                      <a:latin typeface="Cambria Math" panose="02040503050406030204" pitchFamily="18" charset="0"/>
                                      <a:ea typeface="Cambria Math" panose="02040503050406030204" pitchFamily="18" charset="0"/>
                                    </a:rPr>
                                  </m:ctrlPr>
                                </m:sSupPr>
                                <m:e>
                                  <m:r>
                                    <a:rPr lang="es-ES" sz="1400" b="0" i="1" smtClean="0">
                                      <a:solidFill>
                                        <a:schemeClr val="tx1"/>
                                      </a:solidFill>
                                      <a:latin typeface="Cambria Math" panose="02040503050406030204" pitchFamily="18" charset="0"/>
                                      <a:ea typeface="Cambria Math" panose="02040503050406030204" pitchFamily="18" charset="0"/>
                                    </a:rPr>
                                    <m:t>𝑣</m:t>
                                  </m:r>
                                </m:e>
                                <m:sup>
                                  <m:r>
                                    <a:rPr lang="es-ES" sz="1400" b="0" i="1" smtClean="0">
                                      <a:solidFill>
                                        <a:schemeClr val="tx1"/>
                                      </a:solidFill>
                                      <a:latin typeface="Cambria Math" panose="02040503050406030204" pitchFamily="18" charset="0"/>
                                      <a:ea typeface="Cambria Math" panose="02040503050406030204" pitchFamily="18" charset="0"/>
                                    </a:rPr>
                                    <m:t>2</m:t>
                                  </m:r>
                                </m:sup>
                              </m:sSup>
                            </m:den>
                          </m:f>
                        </m:sup>
                      </m:sSup>
                    </m:oMath>
                  </m:oMathPara>
                </a14:m>
                <a:endParaRPr lang="es-ES" sz="1400" i="1" dirty="0">
                  <a:solidFill>
                    <a:prstClr val="black"/>
                  </a:solidFill>
                  <a:latin typeface="Arial" charset="0"/>
                  <a:ea typeface="+mn-ea"/>
                </a:endParaRPr>
              </a:p>
            </p:txBody>
          </p:sp>
        </mc:Choice>
        <mc:Fallback xmlns="">
          <p:sp>
            <p:nvSpPr>
              <p:cNvPr id="33" name="CuadroTexto 32">
                <a:extLst>
                  <a:ext uri="{FF2B5EF4-FFF2-40B4-BE49-F238E27FC236}">
                    <a16:creationId xmlns:a16="http://schemas.microsoft.com/office/drawing/2014/main" id="{DF3F1618-000A-4717-8C71-3FD4981D7956}"/>
                  </a:ext>
                </a:extLst>
              </p:cNvPr>
              <p:cNvSpPr txBox="1">
                <a:spLocks noRot="1" noChangeAspect="1" noMove="1" noResize="1" noEditPoints="1" noAdjustHandles="1" noChangeArrowheads="1" noChangeShapeType="1" noTextEdit="1"/>
              </p:cNvSpPr>
              <p:nvPr/>
            </p:nvSpPr>
            <p:spPr>
              <a:xfrm>
                <a:off x="1648675" y="5775054"/>
                <a:ext cx="4329015" cy="641073"/>
              </a:xfrm>
              <a:prstGeom prst="rect">
                <a:avLst/>
              </a:prstGeom>
              <a:blipFill>
                <a:blip r:embed="rId12"/>
                <a:stretch>
                  <a:fillRect/>
                </a:stretch>
              </a:blipFill>
            </p:spPr>
            <p:txBody>
              <a:bodyPr/>
              <a:lstStyle/>
              <a:p>
                <a:r>
                  <a:rPr lang="es-ES">
                    <a:noFill/>
                  </a:rPr>
                  <a:t> </a:t>
                </a:r>
              </a:p>
            </p:txBody>
          </p:sp>
        </mc:Fallback>
      </mc:AlternateContent>
      <p:sp>
        <p:nvSpPr>
          <p:cNvPr id="37" name="CuadroTexto 36">
            <a:extLst>
              <a:ext uri="{FF2B5EF4-FFF2-40B4-BE49-F238E27FC236}">
                <a16:creationId xmlns:a16="http://schemas.microsoft.com/office/drawing/2014/main" id="{412D0FAC-099A-495E-87AF-16D0227DAD70}"/>
              </a:ext>
            </a:extLst>
          </p:cNvPr>
          <p:cNvSpPr txBox="1"/>
          <p:nvPr/>
        </p:nvSpPr>
        <p:spPr>
          <a:xfrm>
            <a:off x="503808" y="5997735"/>
            <a:ext cx="1547794" cy="261610"/>
          </a:xfrm>
          <a:prstGeom prst="rect">
            <a:avLst/>
          </a:prstGeom>
          <a:noFill/>
        </p:spPr>
        <p:txBody>
          <a:bodyPr wrap="square" rtlCol="0">
            <a:spAutoFit/>
          </a:bodyPr>
          <a:lstStyle/>
          <a:p>
            <a:pPr algn="just" defTabSz="914400" eaLnBrk="1" hangingPunct="1"/>
            <a:r>
              <a:rPr lang="es-ES" sz="1100" dirty="0">
                <a:solidFill>
                  <a:prstClr val="black"/>
                </a:solidFill>
                <a:latin typeface="Arial" charset="0"/>
                <a:ea typeface="+mn-ea"/>
                <a:sym typeface="Symbol" panose="05050102010706020507" pitchFamily="18" charset="2"/>
              </a:rPr>
              <a:t>Resultado conocido</a:t>
            </a:r>
          </a:p>
        </p:txBody>
      </p:sp>
      <mc:AlternateContent xmlns:mc="http://schemas.openxmlformats.org/markup-compatibility/2006" xmlns:a14="http://schemas.microsoft.com/office/drawing/2010/main">
        <mc:Choice Requires="a14">
          <p:sp>
            <p:nvSpPr>
              <p:cNvPr id="38" name="CuadroTexto 37">
                <a:extLst>
                  <a:ext uri="{FF2B5EF4-FFF2-40B4-BE49-F238E27FC236}">
                    <a16:creationId xmlns:a16="http://schemas.microsoft.com/office/drawing/2014/main" id="{E11BC11E-182B-429D-85D7-50AA3CFC5257}"/>
                  </a:ext>
                </a:extLst>
              </p:cNvPr>
              <p:cNvSpPr txBox="1"/>
              <p:nvPr/>
            </p:nvSpPr>
            <p:spPr>
              <a:xfrm>
                <a:off x="5775320" y="4903050"/>
                <a:ext cx="1823576" cy="357662"/>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acc>
                        <m:accPr>
                          <m:chr m:val="̃"/>
                          <m:ctrlPr>
                            <a:rPr lang="es-ES" sz="1400" i="1" smtClean="0">
                              <a:solidFill>
                                <a:prstClr val="black"/>
                              </a:solidFill>
                              <a:latin typeface="Cambria Math" panose="02040503050406030204" pitchFamily="18" charset="0"/>
                              <a:ea typeface="Cambria Math" panose="02040503050406030204" pitchFamily="18" charset="0"/>
                            </a:rPr>
                          </m:ctrlPr>
                        </m:accPr>
                        <m:e>
                          <m:r>
                            <a:rPr lang="es-ES" sz="1400" i="1">
                              <a:solidFill>
                                <a:prstClr val="black"/>
                              </a:solidFill>
                              <a:latin typeface="Cambria Math" panose="02040503050406030204" pitchFamily="18" charset="0"/>
                              <a:ea typeface="Cambria Math" panose="02040503050406030204" pitchFamily="18" charset="0"/>
                            </a:rPr>
                            <m:t>𝐼</m:t>
                          </m:r>
                        </m:e>
                      </m:acc>
                      <m:d>
                        <m:dPr>
                          <m:ctrlPr>
                            <a:rPr lang="es-ES" sz="1400" i="1">
                              <a:solidFill>
                                <a:schemeClr val="tx1"/>
                              </a:solidFill>
                              <a:latin typeface="Cambria Math" panose="02040503050406030204" pitchFamily="18" charset="0"/>
                            </a:rPr>
                          </m:ctrlPr>
                        </m:dPr>
                        <m:e>
                          <m:r>
                            <a:rPr lang="es-ES" sz="1400" i="1">
                              <a:solidFill>
                                <a:schemeClr val="tx1"/>
                              </a:solidFill>
                              <a:latin typeface="Cambria Math" panose="02040503050406030204" pitchFamily="18" charset="0"/>
                              <a:ea typeface="Cambria Math" panose="02040503050406030204" pitchFamily="18" charset="0"/>
                            </a:rPr>
                            <m:t>𝜔</m:t>
                          </m:r>
                        </m:e>
                      </m:d>
                      <m:r>
                        <a:rPr lang="es-ES" sz="1400" i="1">
                          <a:solidFill>
                            <a:schemeClr val="tx1"/>
                          </a:solidFill>
                          <a:latin typeface="Cambria Math" panose="02040503050406030204" pitchFamily="18" charset="0"/>
                          <a:ea typeface="Cambria Math" panose="02040503050406030204" pitchFamily="18" charset="0"/>
                        </a:rPr>
                        <m:t> </m:t>
                      </m:r>
                      <m:r>
                        <a:rPr lang="es-ES" sz="1400" i="1">
                          <a:solidFill>
                            <a:schemeClr val="tx1"/>
                          </a:solidFill>
                          <a:latin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𝑞</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𝑒</m:t>
                          </m:r>
                        </m:e>
                        <m:sup>
                          <m:r>
                            <a:rPr lang="es-ES" sz="1400" i="1">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𝑗</m:t>
                          </m:r>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Sub>
                          <m:r>
                            <a:rPr lang="es-ES" sz="1400" i="1">
                              <a:solidFill>
                                <a:schemeClr val="tx1"/>
                              </a:solidFill>
                              <a:latin typeface="Cambria Math" panose="02040503050406030204" pitchFamily="18" charset="0"/>
                              <a:ea typeface="Cambria Math" panose="02040503050406030204" pitchFamily="18" charset="0"/>
                            </a:rPr>
                            <m:t>𝑡</m:t>
                          </m:r>
                        </m:sup>
                      </m:sSup>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𝑒</m:t>
                          </m:r>
                        </m:e>
                        <m:sup>
                          <m:r>
                            <a:rPr lang="es-ES" sz="1400" i="1">
                              <a:solidFill>
                                <a:schemeClr val="tx1"/>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𝜎</m:t>
                                  </m:r>
                                </m:e>
                                <m:sup>
                                  <m:r>
                                    <a:rPr lang="es-ES" sz="1400" i="1">
                                      <a:solidFill>
                                        <a:schemeClr val="tx1"/>
                                      </a:solidFill>
                                      <a:latin typeface="Cambria Math" panose="02040503050406030204" pitchFamily="18" charset="0"/>
                                      <a:ea typeface="Cambria Math" panose="02040503050406030204" pitchFamily="18" charset="0"/>
                                    </a:rPr>
                                    <m:t>2</m:t>
                                  </m:r>
                                </m:sup>
                              </m:sSup>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𝜔</m:t>
                                  </m:r>
                                </m:e>
                                <m:sup>
                                  <m:r>
                                    <a:rPr lang="es-ES" sz="1400" i="1">
                                      <a:solidFill>
                                        <a:schemeClr val="tx1"/>
                                      </a:solidFill>
                                      <a:latin typeface="Cambria Math" panose="02040503050406030204" pitchFamily="18" charset="0"/>
                                      <a:ea typeface="Cambria Math" panose="02040503050406030204" pitchFamily="18" charset="0"/>
                                    </a:rPr>
                                    <m:t>2</m:t>
                                  </m:r>
                                </m:sup>
                              </m:sSup>
                            </m:num>
                            <m:den>
                              <m:r>
                                <a:rPr lang="es-ES" sz="1400" i="1">
                                  <a:solidFill>
                                    <a:schemeClr val="tx1"/>
                                  </a:solidFill>
                                  <a:latin typeface="Cambria Math" panose="02040503050406030204" pitchFamily="18" charset="0"/>
                                  <a:ea typeface="Cambria Math" panose="02040503050406030204" pitchFamily="18" charset="0"/>
                                </a:rPr>
                                <m:t>2</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𝑣</m:t>
                                  </m:r>
                                </m:e>
                                <m:sup>
                                  <m:r>
                                    <a:rPr lang="es-ES" sz="1400" i="1">
                                      <a:solidFill>
                                        <a:schemeClr val="tx1"/>
                                      </a:solidFill>
                                      <a:latin typeface="Cambria Math" panose="02040503050406030204" pitchFamily="18" charset="0"/>
                                      <a:ea typeface="Cambria Math" panose="02040503050406030204" pitchFamily="18" charset="0"/>
                                    </a:rPr>
                                    <m:t>2</m:t>
                                  </m:r>
                                </m:sup>
                              </m:sSup>
                            </m:den>
                          </m:f>
                        </m:sup>
                      </m:sSup>
                    </m:oMath>
                  </m:oMathPara>
                </a14:m>
                <a:endParaRPr lang="es-ES" sz="1400" i="1" dirty="0">
                  <a:solidFill>
                    <a:prstClr val="black"/>
                  </a:solidFill>
                  <a:latin typeface="Arial" charset="0"/>
                  <a:ea typeface="+mn-ea"/>
                </a:endParaRPr>
              </a:p>
            </p:txBody>
          </p:sp>
        </mc:Choice>
        <mc:Fallback xmlns="">
          <p:sp>
            <p:nvSpPr>
              <p:cNvPr id="38" name="CuadroTexto 37">
                <a:extLst>
                  <a:ext uri="{FF2B5EF4-FFF2-40B4-BE49-F238E27FC236}">
                    <a16:creationId xmlns:a16="http://schemas.microsoft.com/office/drawing/2014/main" id="{E11BC11E-182B-429D-85D7-50AA3CFC5257}"/>
                  </a:ext>
                </a:extLst>
              </p:cNvPr>
              <p:cNvSpPr txBox="1">
                <a:spLocks noRot="1" noChangeAspect="1" noMove="1" noResize="1" noEditPoints="1" noAdjustHandles="1" noChangeArrowheads="1" noChangeShapeType="1" noTextEdit="1"/>
              </p:cNvSpPr>
              <p:nvPr/>
            </p:nvSpPr>
            <p:spPr>
              <a:xfrm>
                <a:off x="5775320" y="4903050"/>
                <a:ext cx="1823576" cy="357662"/>
              </a:xfrm>
              <a:prstGeom prst="rect">
                <a:avLst/>
              </a:prstGeom>
              <a:blipFill>
                <a:blip r:embed="rId13"/>
                <a:stretch>
                  <a:fillRect/>
                </a:stretch>
              </a:blipFill>
            </p:spPr>
            <p:txBody>
              <a:bodyPr/>
              <a:lstStyle/>
              <a:p>
                <a:r>
                  <a:rPr lang="es-ES">
                    <a:noFill/>
                  </a:rPr>
                  <a:t> </a:t>
                </a:r>
              </a:p>
            </p:txBody>
          </p:sp>
        </mc:Fallback>
      </mc:AlternateContent>
      <p:cxnSp>
        <p:nvCxnSpPr>
          <p:cNvPr id="6" name="Conector recto de flecha 5">
            <a:extLst>
              <a:ext uri="{FF2B5EF4-FFF2-40B4-BE49-F238E27FC236}">
                <a16:creationId xmlns:a16="http://schemas.microsoft.com/office/drawing/2014/main" id="{048B38DA-1BC3-45C0-9BED-9ED2B6821347}"/>
              </a:ext>
            </a:extLst>
          </p:cNvPr>
          <p:cNvCxnSpPr/>
          <p:nvPr/>
        </p:nvCxnSpPr>
        <p:spPr bwMode="auto">
          <a:xfrm flipV="1">
            <a:off x="3960192" y="5452090"/>
            <a:ext cx="0" cy="545645"/>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42" name="Conector recto de flecha 41">
            <a:extLst>
              <a:ext uri="{FF2B5EF4-FFF2-40B4-BE49-F238E27FC236}">
                <a16:creationId xmlns:a16="http://schemas.microsoft.com/office/drawing/2014/main" id="{0D750165-7C51-4B30-B1AA-78861EB985AD}"/>
              </a:ext>
            </a:extLst>
          </p:cNvPr>
          <p:cNvCxnSpPr/>
          <p:nvPr/>
        </p:nvCxnSpPr>
        <p:spPr bwMode="auto">
          <a:xfrm>
            <a:off x="4964542" y="5137816"/>
            <a:ext cx="490217"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43" name="CuadroTexto 42">
                <a:extLst>
                  <a:ext uri="{FF2B5EF4-FFF2-40B4-BE49-F238E27FC236}">
                    <a16:creationId xmlns:a16="http://schemas.microsoft.com/office/drawing/2014/main" id="{5F516999-3087-4E27-8F34-4B173D450BF3}"/>
                  </a:ext>
                </a:extLst>
              </p:cNvPr>
              <p:cNvSpPr txBox="1"/>
              <p:nvPr/>
            </p:nvSpPr>
            <p:spPr>
              <a:xfrm>
                <a:off x="783295" y="6403776"/>
                <a:ext cx="6138435" cy="84221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s-ES" sz="1400" i="1" smtClean="0">
                              <a:solidFill>
                                <a:prstClr val="black"/>
                              </a:solidFill>
                              <a:latin typeface="Cambria Math" panose="02040503050406030204" pitchFamily="18" charset="0"/>
                              <a:ea typeface="Cambria Math" panose="02040503050406030204" pitchFamily="18" charset="0"/>
                            </a:rPr>
                          </m:ctrlPr>
                        </m:accPr>
                        <m:e>
                          <m:r>
                            <a:rPr lang="es-ES" sz="1400" i="1">
                              <a:solidFill>
                                <a:prstClr val="black"/>
                              </a:solidFill>
                              <a:latin typeface="Cambria Math" panose="02040503050406030204" pitchFamily="18" charset="0"/>
                              <a:ea typeface="Cambria Math" panose="02040503050406030204" pitchFamily="18" charset="0"/>
                            </a:rPr>
                            <m:t>𝑉</m:t>
                          </m:r>
                        </m:e>
                      </m:acc>
                      <m:d>
                        <m:dPr>
                          <m:ctrlPr>
                            <a:rPr lang="es-ES" sz="1400" i="1">
                              <a:solidFill>
                                <a:schemeClr val="tx1"/>
                              </a:solidFill>
                              <a:latin typeface="Cambria Math" panose="02040503050406030204" pitchFamily="18" charset="0"/>
                            </a:rPr>
                          </m:ctrlPr>
                        </m:dPr>
                        <m:e>
                          <m:r>
                            <a:rPr lang="es-ES" sz="1400" i="1">
                              <a:solidFill>
                                <a:schemeClr val="tx1"/>
                              </a:solidFill>
                              <a:latin typeface="Cambria Math" panose="02040503050406030204" pitchFamily="18" charset="0"/>
                              <a:ea typeface="Cambria Math" panose="02040503050406030204" pitchFamily="18" charset="0"/>
                            </a:rPr>
                            <m:t>𝜔</m:t>
                          </m:r>
                        </m:e>
                      </m:d>
                      <m:r>
                        <a:rPr lang="es-ES" sz="1400" b="0" i="1" smtClean="0">
                          <a:solidFill>
                            <a:schemeClr val="tx1"/>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i="1">
                              <a:solidFill>
                                <a:schemeClr val="tx1"/>
                              </a:solidFill>
                              <a:latin typeface="Cambria Math" panose="02040503050406030204" pitchFamily="18" charset="0"/>
                            </a:rPr>
                            <m:t>𝑗</m:t>
                          </m:r>
                          <m:r>
                            <a:rPr lang="es-ES" sz="1400" b="0" i="1" smtClean="0">
                              <a:solidFill>
                                <a:schemeClr val="tx1"/>
                              </a:solidFill>
                              <a:latin typeface="Cambria Math" panose="02040503050406030204" pitchFamily="18" charset="0"/>
                            </a:rPr>
                            <m:t>𝑞</m:t>
                          </m:r>
                        </m:num>
                        <m:den>
                          <m:r>
                            <a:rPr lang="es-ES" sz="1400" i="1">
                              <a:solidFill>
                                <a:schemeClr val="tx1"/>
                              </a:solidFill>
                              <a:latin typeface="Cambria Math" panose="02040503050406030204" pitchFamily="18" charset="0"/>
                              <a:ea typeface="Cambria Math" panose="02040503050406030204" pitchFamily="18" charset="0"/>
                            </a:rPr>
                            <m:t>𝐶</m:t>
                          </m:r>
                        </m:den>
                      </m:f>
                      <m:f>
                        <m:fPr>
                          <m:ctrlPr>
                            <a:rPr lang="es-ES" sz="1400" i="1" smtClean="0">
                              <a:solidFill>
                                <a:schemeClr val="tx1"/>
                              </a:solidFill>
                              <a:latin typeface="Cambria Math" panose="02040503050406030204" pitchFamily="18" charset="0"/>
                              <a:ea typeface="Cambria Math" panose="02040503050406030204" pitchFamily="18" charset="0"/>
                            </a:rPr>
                          </m:ctrlPr>
                        </m:fPr>
                        <m:num>
                          <m:r>
                            <a:rPr lang="es-ES" sz="1400" i="1">
                              <a:solidFill>
                                <a:schemeClr val="tx1"/>
                              </a:solidFill>
                              <a:latin typeface="Cambria Math" panose="02040503050406030204" pitchFamily="18" charset="0"/>
                              <a:ea typeface="Cambria Math" panose="02040503050406030204" pitchFamily="18" charset="0"/>
                            </a:rPr>
                            <m:t>𝜔</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𝑒</m:t>
                              </m:r>
                            </m:e>
                            <m:sup>
                              <m:r>
                                <a:rPr lang="es-ES" sz="1400" i="1">
                                  <a:solidFill>
                                    <a:schemeClr val="tx1"/>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𝜎</m:t>
                                      </m:r>
                                    </m:e>
                                    <m:sup>
                                      <m:r>
                                        <a:rPr lang="es-ES" sz="1400" i="1">
                                          <a:solidFill>
                                            <a:schemeClr val="tx1"/>
                                          </a:solidFill>
                                          <a:latin typeface="Cambria Math" panose="02040503050406030204" pitchFamily="18" charset="0"/>
                                          <a:ea typeface="Cambria Math" panose="02040503050406030204" pitchFamily="18" charset="0"/>
                                        </a:rPr>
                                        <m:t>2</m:t>
                                      </m:r>
                                    </m:sup>
                                  </m:sSup>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𝜔</m:t>
                                      </m:r>
                                    </m:e>
                                    <m:sup>
                                      <m:r>
                                        <a:rPr lang="es-ES" sz="1400" i="1">
                                          <a:solidFill>
                                            <a:schemeClr val="tx1"/>
                                          </a:solidFill>
                                          <a:latin typeface="Cambria Math" panose="02040503050406030204" pitchFamily="18" charset="0"/>
                                          <a:ea typeface="Cambria Math" panose="02040503050406030204" pitchFamily="18" charset="0"/>
                                        </a:rPr>
                                        <m:t>2</m:t>
                                      </m:r>
                                    </m:sup>
                                  </m:sSup>
                                </m:num>
                                <m:den>
                                  <m:r>
                                    <a:rPr lang="es-ES" sz="1400" i="1">
                                      <a:solidFill>
                                        <a:schemeClr val="tx1"/>
                                      </a:solidFill>
                                      <a:latin typeface="Cambria Math" panose="02040503050406030204" pitchFamily="18" charset="0"/>
                                      <a:ea typeface="Cambria Math" panose="02040503050406030204" pitchFamily="18" charset="0"/>
                                    </a:rPr>
                                    <m:t>2</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𝑣</m:t>
                                      </m:r>
                                    </m:e>
                                    <m:sup>
                                      <m:r>
                                        <a:rPr lang="es-ES" sz="1400" i="1">
                                          <a:solidFill>
                                            <a:schemeClr val="tx1"/>
                                          </a:solidFill>
                                          <a:latin typeface="Cambria Math" panose="02040503050406030204" pitchFamily="18" charset="0"/>
                                          <a:ea typeface="Cambria Math" panose="02040503050406030204" pitchFamily="18" charset="0"/>
                                        </a:rPr>
                                        <m:t>2</m:t>
                                      </m:r>
                                    </m:sup>
                                  </m:sSup>
                                </m:den>
                              </m:f>
                            </m:sup>
                          </m:sSup>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𝑒</m:t>
                              </m:r>
                            </m:e>
                            <m:sup>
                              <m:r>
                                <a:rPr lang="es-ES" sz="1400" i="1">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𝑗</m:t>
                              </m:r>
                              <m:r>
                                <a:rPr lang="es-ES" sz="1400" i="1">
                                  <a:solidFill>
                                    <a:schemeClr val="tx1"/>
                                  </a:solidFill>
                                  <a:latin typeface="Cambria Math" panose="02040503050406030204" pitchFamily="18" charset="0"/>
                                  <a:ea typeface="Cambria Math" panose="02040503050406030204" pitchFamily="18" charset="0"/>
                                </a:rPr>
                                <m:t>𝜔</m:t>
                              </m:r>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b="0" i="1" smtClean="0">
                                      <a:solidFill>
                                        <a:schemeClr val="tx1"/>
                                      </a:solidFill>
                                      <a:latin typeface="Cambria Math" panose="02040503050406030204" pitchFamily="18" charset="0"/>
                                      <a:ea typeface="Cambria Math" panose="02040503050406030204" pitchFamily="18" charset="0"/>
                                    </a:rPr>
                                    <m:t>𝑡</m:t>
                                  </m:r>
                                </m:e>
                                <m:sub>
                                  <m:r>
                                    <a:rPr lang="es-ES" sz="1400" i="1">
                                      <a:solidFill>
                                        <a:schemeClr val="tx1"/>
                                      </a:solidFill>
                                      <a:latin typeface="Cambria Math" panose="02040503050406030204" pitchFamily="18" charset="0"/>
                                      <a:ea typeface="Cambria Math" panose="02040503050406030204" pitchFamily="18" charset="0"/>
                                    </a:rPr>
                                    <m:t>0</m:t>
                                  </m:r>
                                </m:sub>
                              </m:sSub>
                            </m:sup>
                          </m:sSup>
                        </m:num>
                        <m:den>
                          <m:sSup>
                            <m:sSupPr>
                              <m:ctrlPr>
                                <a:rPr lang="es-ES" sz="1400" i="1">
                                  <a:solidFill>
                                    <a:schemeClr val="tx1"/>
                                  </a:solidFill>
                                  <a:latin typeface="Cambria Math" panose="02040503050406030204" pitchFamily="18" charset="0"/>
                                </a:rPr>
                              </m:ctrlPr>
                            </m:sSupPr>
                            <m:e>
                              <m:sSubSup>
                                <m:sSubSupPr>
                                  <m:ctrlPr>
                                    <a:rPr lang="es-ES" sz="1400" i="1">
                                      <a:solidFill>
                                        <a:schemeClr val="tx1"/>
                                      </a:solidFill>
                                      <a:latin typeface="Cambria Math" panose="02040503050406030204" pitchFamily="18" charset="0"/>
                                      <a:ea typeface="Cambria Math" panose="02040503050406030204" pitchFamily="18" charset="0"/>
                                    </a:rPr>
                                  </m:ctrlPr>
                                </m:sSubSup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up>
                                  <m:r>
                                    <a:rPr lang="es-ES" sz="1400" i="1">
                                      <a:solidFill>
                                        <a:schemeClr val="tx1"/>
                                      </a:solidFill>
                                      <a:latin typeface="Cambria Math" panose="02040503050406030204" pitchFamily="18" charset="0"/>
                                      <a:ea typeface="Cambria Math" panose="02040503050406030204" pitchFamily="18" charset="0"/>
                                    </a:rPr>
                                    <m:t>2</m:t>
                                  </m:r>
                                </m:sup>
                              </m:sSubSup>
                              <m:r>
                                <a:rPr lang="es-ES" sz="1400" b="0" i="1" smtClean="0">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𝜔</m:t>
                              </m:r>
                            </m:e>
                            <m:sup>
                              <m:r>
                                <a:rPr lang="es-ES" sz="1400" i="1">
                                  <a:solidFill>
                                    <a:schemeClr val="tx1"/>
                                  </a:solidFill>
                                  <a:latin typeface="Cambria Math" panose="02040503050406030204" pitchFamily="18" charset="0"/>
                                </a:rPr>
                                <m:t>2</m:t>
                              </m:r>
                            </m:sup>
                          </m:sSup>
                          <m:r>
                            <a:rPr lang="es-ES" sz="1400" i="1">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𝑗</m:t>
                          </m:r>
                          <m:f>
                            <m:fPr>
                              <m:ctrlPr>
                                <a:rPr lang="es-ES" sz="1400" i="1">
                                  <a:solidFill>
                                    <a:schemeClr val="tx1"/>
                                  </a:solidFill>
                                  <a:latin typeface="Cambria Math" panose="02040503050406030204" pitchFamily="18" charset="0"/>
                                  <a:ea typeface="Cambria Math" panose="02040503050406030204" pitchFamily="18" charset="0"/>
                                </a:rPr>
                              </m:ctrlPr>
                            </m:fPr>
                            <m:num>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Sub>
                              <m:r>
                                <a:rPr lang="es-ES" sz="1400" i="1" smtClean="0">
                                  <a:solidFill>
                                    <a:schemeClr val="tx1"/>
                                  </a:solidFill>
                                  <a:latin typeface="Cambria Math" panose="02040503050406030204" pitchFamily="18" charset="0"/>
                                  <a:ea typeface="Cambria Math" panose="02040503050406030204" pitchFamily="18" charset="0"/>
                                </a:rPr>
                                <m:t>𝜔</m:t>
                              </m:r>
                            </m:num>
                            <m:den>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𝑄</m:t>
                                  </m:r>
                                </m:e>
                                <m:sub>
                                  <m:r>
                                    <a:rPr lang="es-ES" sz="1400" i="1">
                                      <a:solidFill>
                                        <a:schemeClr val="tx1"/>
                                      </a:solidFill>
                                      <a:latin typeface="Cambria Math" panose="02040503050406030204" pitchFamily="18" charset="0"/>
                                      <a:ea typeface="Cambria Math" panose="02040503050406030204" pitchFamily="18" charset="0"/>
                                    </a:rPr>
                                    <m:t>𝐿</m:t>
                                  </m:r>
                                </m:sub>
                              </m:sSub>
                            </m:den>
                          </m:f>
                        </m:den>
                      </m:f>
                    </m:oMath>
                  </m:oMathPara>
                </a14:m>
                <a:endParaRPr lang="es-ES" sz="1400" dirty="0"/>
              </a:p>
            </p:txBody>
          </p:sp>
        </mc:Choice>
        <mc:Fallback xmlns="">
          <p:sp>
            <p:nvSpPr>
              <p:cNvPr id="43" name="CuadroTexto 42">
                <a:extLst>
                  <a:ext uri="{FF2B5EF4-FFF2-40B4-BE49-F238E27FC236}">
                    <a16:creationId xmlns:a16="http://schemas.microsoft.com/office/drawing/2014/main" id="{5F516999-3087-4E27-8F34-4B173D450BF3}"/>
                  </a:ext>
                </a:extLst>
              </p:cNvPr>
              <p:cNvSpPr txBox="1">
                <a:spLocks noRot="1" noChangeAspect="1" noMove="1" noResize="1" noEditPoints="1" noAdjustHandles="1" noChangeArrowheads="1" noChangeShapeType="1" noTextEdit="1"/>
              </p:cNvSpPr>
              <p:nvPr/>
            </p:nvSpPr>
            <p:spPr>
              <a:xfrm>
                <a:off x="783295" y="6403776"/>
                <a:ext cx="6138435" cy="842218"/>
              </a:xfrm>
              <a:prstGeom prst="rect">
                <a:avLst/>
              </a:prstGeom>
              <a:blipFill>
                <a:blip r:embed="rId14"/>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1086949494"/>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2 Marcador de contenido">
                <a:extLst>
                  <a:ext uri="{FF2B5EF4-FFF2-40B4-BE49-F238E27FC236}">
                    <a16:creationId xmlns:a16="http://schemas.microsoft.com/office/drawing/2014/main" id="{A27B1477-85EB-49B0-B896-0BB1A7564A8F}"/>
                  </a:ext>
                </a:extLst>
              </p:cNvPr>
              <p:cNvSpPr txBox="1">
                <a:spLocks/>
              </p:cNvSpPr>
              <p:nvPr/>
            </p:nvSpPr>
            <p:spPr>
              <a:xfrm>
                <a:off x="233920" y="794984"/>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altLang="es-ES" sz="1400" kern="0" dirty="0"/>
                  <a:t>En primer lugar, nos damos cuenta de que podemos usar la siguiente propiedad de las transformadas de Fourier </a:t>
                </a:r>
              </a:p>
              <a:p>
                <a:pPr algn="just">
                  <a:buFont typeface="Wingdings" panose="05000000000000000000" pitchFamily="2" charset="2"/>
                  <a:buChar char="Ø"/>
                </a:pPr>
                <a:endParaRPr lang="es-ES" altLang="es-ES" sz="1400" kern="0" dirty="0"/>
              </a:p>
              <a:p>
                <a:pPr marL="0" indent="0" algn="just"/>
                <a:endParaRPr lang="es-ES" altLang="es-ES" sz="1400" kern="0" dirty="0"/>
              </a:p>
              <a:p>
                <a:pPr marL="0" indent="0" algn="just"/>
                <a:endParaRPr lang="es-ES" altLang="es-ES" sz="600" kern="0" dirty="0"/>
              </a:p>
              <a:p>
                <a:pPr algn="just">
                  <a:buFont typeface="Wingdings" panose="05000000000000000000" pitchFamily="2" charset="2"/>
                  <a:buChar char="Ø"/>
                </a:pPr>
                <a:r>
                  <a:rPr lang="es-ES" altLang="es-ES" sz="1400" kern="0" dirty="0"/>
                  <a:t>Aun así, obtener la transformada inversa de </a:t>
                </a:r>
                <a14:m>
                  <m:oMath xmlns:m="http://schemas.openxmlformats.org/officeDocument/2006/math">
                    <m:r>
                      <a:rPr lang="es-ES" sz="1400" i="1">
                        <a:latin typeface="Cambria Math" panose="02040503050406030204" pitchFamily="18" charset="0"/>
                        <a:ea typeface="Cambria Math" panose="02040503050406030204" pitchFamily="18" charset="0"/>
                      </a:rPr>
                      <m:t>𝐹</m:t>
                    </m:r>
                    <m:d>
                      <m:dPr>
                        <m:ctrlPr>
                          <a:rPr lang="es-ES" sz="1400" i="1">
                            <a:latin typeface="Cambria Math" panose="02040503050406030204" pitchFamily="18" charset="0"/>
                            <a:ea typeface="Cambria Math" panose="02040503050406030204" pitchFamily="18" charset="0"/>
                          </a:rPr>
                        </m:ctrlPr>
                      </m:dPr>
                      <m:e>
                        <m:r>
                          <a:rPr lang="es-ES" sz="1400" i="1">
                            <a:latin typeface="Cambria Math" panose="02040503050406030204" pitchFamily="18" charset="0"/>
                            <a:ea typeface="Cambria Math" panose="02040503050406030204" pitchFamily="18" charset="0"/>
                          </a:rPr>
                          <m:t>𝜔</m:t>
                        </m:r>
                      </m:e>
                    </m:d>
                    <m:r>
                      <a:rPr lang="es-ES" sz="1400" i="1">
                        <a:latin typeface="Cambria Math" panose="02040503050406030204" pitchFamily="18" charset="0"/>
                        <a:ea typeface="Cambria Math" panose="02040503050406030204" pitchFamily="18" charset="0"/>
                      </a:rPr>
                      <m:t> </m:t>
                    </m:r>
                  </m:oMath>
                </a14:m>
                <a:r>
                  <a:rPr lang="es-ES" altLang="es-ES" sz="1400" kern="0" dirty="0"/>
                  <a:t>presenta una significativa complejidad. Sin embargo, podemos hacer una aproximación razonable que nos permite simplificar este cálculo</a:t>
                </a:r>
              </a:p>
              <a:p>
                <a:pPr algn="just">
                  <a:buFont typeface="Wingdings" panose="05000000000000000000" pitchFamily="2" charset="2"/>
                  <a:buChar char="Ø"/>
                </a:pPr>
                <a:endParaRPr lang="es-ES" altLang="es-ES" sz="1400" kern="0" dirty="0"/>
              </a:p>
              <a:p>
                <a:pPr algn="just">
                  <a:buFont typeface="Wingdings" panose="05000000000000000000" pitchFamily="2" charset="2"/>
                  <a:buChar char="Ø"/>
                </a:pPr>
                <a:endParaRPr lang="es-ES" altLang="es-ES" sz="1400" kern="0" dirty="0"/>
              </a:p>
              <a:p>
                <a:pPr algn="just">
                  <a:buFont typeface="Wingdings" panose="05000000000000000000" pitchFamily="2" charset="2"/>
                  <a:buChar char="Ø"/>
                </a:pPr>
                <a:endParaRPr lang="es-ES" altLang="es-ES" sz="1400" kern="0" dirty="0"/>
              </a:p>
              <a:p>
                <a:pPr algn="just">
                  <a:buFont typeface="Wingdings" panose="05000000000000000000" pitchFamily="2" charset="2"/>
                  <a:buChar char="Ø"/>
                </a:pPr>
                <a:endParaRPr lang="es-ES" altLang="es-ES" sz="1400" kern="0" dirty="0"/>
              </a:p>
              <a:p>
                <a:pPr algn="just">
                  <a:buFont typeface="Wingdings" panose="05000000000000000000" pitchFamily="2" charset="2"/>
                  <a:buChar char="Ø"/>
                </a:pPr>
                <a:endParaRPr lang="es-ES" altLang="es-ES" sz="1400" kern="0" dirty="0"/>
              </a:p>
              <a:p>
                <a:pPr algn="just">
                  <a:buFont typeface="Wingdings" panose="05000000000000000000" pitchFamily="2" charset="2"/>
                  <a:buChar char="Ø"/>
                </a:pPr>
                <a:endParaRPr lang="es-ES" altLang="es-ES" sz="1400" kern="0" dirty="0"/>
              </a:p>
              <a:p>
                <a:pPr algn="just">
                  <a:buFont typeface="Wingdings" panose="05000000000000000000" pitchFamily="2" charset="2"/>
                  <a:buChar char="Ø"/>
                </a:pPr>
                <a:endParaRPr lang="es-ES_tradnl" altLang="es-ES" sz="1400" kern="0" dirty="0"/>
              </a:p>
            </p:txBody>
          </p:sp>
        </mc:Choice>
        <mc:Fallback xmlns="">
          <p:sp>
            <p:nvSpPr>
              <p:cNvPr id="5" name="2 Marcador de contenido">
                <a:extLst>
                  <a:ext uri="{FF2B5EF4-FFF2-40B4-BE49-F238E27FC236}">
                    <a16:creationId xmlns:a16="http://schemas.microsoft.com/office/drawing/2014/main" id="{A27B1477-85EB-49B0-B896-0BB1A7564A8F}"/>
                  </a:ext>
                </a:extLst>
              </p:cNvPr>
              <p:cNvSpPr txBox="1">
                <a:spLocks noRot="1" noChangeAspect="1" noMove="1" noResize="1" noEditPoints="1" noAdjustHandles="1" noChangeArrowheads="1" noChangeShapeType="1" noTextEdit="1"/>
              </p:cNvSpPr>
              <p:nvPr/>
            </p:nvSpPr>
            <p:spPr>
              <a:xfrm>
                <a:off x="233920" y="794984"/>
                <a:ext cx="9646791" cy="6585842"/>
              </a:xfrm>
              <a:prstGeom prst="rect">
                <a:avLst/>
              </a:prstGeom>
              <a:blipFill>
                <a:blip r:embed="rId2"/>
                <a:stretch>
                  <a:fillRect l="-63" t="-278" r="-126"/>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1" name="CuadroTexto 50">
                <a:extLst>
                  <a:ext uri="{FF2B5EF4-FFF2-40B4-BE49-F238E27FC236}">
                    <a16:creationId xmlns:a16="http://schemas.microsoft.com/office/drawing/2014/main" id="{0E42A33F-F502-4E74-AABB-4E8A58A9D1BF}"/>
                  </a:ext>
                </a:extLst>
              </p:cNvPr>
              <p:cNvSpPr txBox="1"/>
              <p:nvPr/>
            </p:nvSpPr>
            <p:spPr>
              <a:xfrm>
                <a:off x="5189425" y="1127842"/>
                <a:ext cx="3947826" cy="84221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400" i="1">
                          <a:solidFill>
                            <a:schemeClr val="tx1"/>
                          </a:solidFill>
                          <a:latin typeface="Cambria Math" panose="02040503050406030204" pitchFamily="18" charset="0"/>
                          <a:ea typeface="Cambria Math" panose="02040503050406030204" pitchFamily="18" charset="0"/>
                        </a:rPr>
                        <m:t>𝐹</m:t>
                      </m:r>
                      <m:d>
                        <m:dPr>
                          <m:ctrlPr>
                            <a:rPr lang="es-ES" sz="1400" i="1">
                              <a:solidFill>
                                <a:schemeClr val="tx1"/>
                              </a:solidFill>
                              <a:latin typeface="Cambria Math" panose="02040503050406030204" pitchFamily="18" charset="0"/>
                              <a:ea typeface="Cambria Math" panose="02040503050406030204" pitchFamily="18" charset="0"/>
                            </a:rPr>
                          </m:ctrlPr>
                        </m:dPr>
                        <m:e>
                          <m:r>
                            <a:rPr lang="es-ES" sz="1400" i="1">
                              <a:solidFill>
                                <a:schemeClr val="tx1"/>
                              </a:solidFill>
                              <a:latin typeface="Cambria Math" panose="02040503050406030204" pitchFamily="18" charset="0"/>
                              <a:ea typeface="Cambria Math" panose="02040503050406030204" pitchFamily="18" charset="0"/>
                            </a:rPr>
                            <m:t>𝜔</m:t>
                          </m:r>
                        </m:e>
                      </m:d>
                      <m:r>
                        <a:rPr lang="es-ES" sz="1400" i="1">
                          <a:solidFill>
                            <a:schemeClr val="tx1"/>
                          </a:solidFill>
                          <a:latin typeface="Cambria Math" panose="02040503050406030204" pitchFamily="18" charset="0"/>
                          <a:ea typeface="Cambria Math" panose="02040503050406030204" pitchFamily="18" charset="0"/>
                        </a:rPr>
                        <m:t> </m:t>
                      </m:r>
                      <m:r>
                        <a:rPr lang="es-ES" sz="1400" b="0" i="1" smtClean="0">
                          <a:solidFill>
                            <a:schemeClr val="tx1"/>
                          </a:solidFill>
                          <a:latin typeface="Cambria Math" panose="02040503050406030204" pitchFamily="18" charset="0"/>
                          <a:ea typeface="Cambria Math" panose="02040503050406030204" pitchFamily="18" charset="0"/>
                        </a:rPr>
                        <m:t>=</m:t>
                      </m:r>
                      <m:f>
                        <m:fPr>
                          <m:ctrlPr>
                            <a:rPr lang="es-ES" sz="1400" i="1" smtClean="0">
                              <a:solidFill>
                                <a:schemeClr val="tx1"/>
                              </a:solidFill>
                              <a:latin typeface="Cambria Math" panose="02040503050406030204" pitchFamily="18" charset="0"/>
                              <a:ea typeface="Cambria Math" panose="02040503050406030204" pitchFamily="18" charset="0"/>
                            </a:rPr>
                          </m:ctrlPr>
                        </m:fPr>
                        <m:num>
                          <m:r>
                            <a:rPr lang="es-ES" sz="1400" i="1">
                              <a:solidFill>
                                <a:schemeClr val="tx1"/>
                              </a:solidFill>
                              <a:latin typeface="Cambria Math" panose="02040503050406030204" pitchFamily="18" charset="0"/>
                              <a:ea typeface="Cambria Math" panose="02040503050406030204" pitchFamily="18" charset="0"/>
                            </a:rPr>
                            <m:t>𝜔</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𝑒</m:t>
                              </m:r>
                            </m:e>
                            <m:sup>
                              <m:r>
                                <a:rPr lang="es-ES" sz="1400" i="1">
                                  <a:solidFill>
                                    <a:schemeClr val="tx1"/>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𝜎</m:t>
                                      </m:r>
                                    </m:e>
                                    <m:sup>
                                      <m:r>
                                        <a:rPr lang="es-ES" sz="1400" i="1">
                                          <a:solidFill>
                                            <a:schemeClr val="tx1"/>
                                          </a:solidFill>
                                          <a:latin typeface="Cambria Math" panose="02040503050406030204" pitchFamily="18" charset="0"/>
                                          <a:ea typeface="Cambria Math" panose="02040503050406030204" pitchFamily="18" charset="0"/>
                                        </a:rPr>
                                        <m:t>2</m:t>
                                      </m:r>
                                    </m:sup>
                                  </m:sSup>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𝜔</m:t>
                                      </m:r>
                                    </m:e>
                                    <m:sup>
                                      <m:r>
                                        <a:rPr lang="es-ES" sz="1400" i="1">
                                          <a:solidFill>
                                            <a:schemeClr val="tx1"/>
                                          </a:solidFill>
                                          <a:latin typeface="Cambria Math" panose="02040503050406030204" pitchFamily="18" charset="0"/>
                                          <a:ea typeface="Cambria Math" panose="02040503050406030204" pitchFamily="18" charset="0"/>
                                        </a:rPr>
                                        <m:t>2</m:t>
                                      </m:r>
                                    </m:sup>
                                  </m:sSup>
                                </m:num>
                                <m:den>
                                  <m:r>
                                    <a:rPr lang="es-ES" sz="1400" i="1">
                                      <a:solidFill>
                                        <a:schemeClr val="tx1"/>
                                      </a:solidFill>
                                      <a:latin typeface="Cambria Math" panose="02040503050406030204" pitchFamily="18" charset="0"/>
                                      <a:ea typeface="Cambria Math" panose="02040503050406030204" pitchFamily="18" charset="0"/>
                                    </a:rPr>
                                    <m:t>2</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𝑣</m:t>
                                      </m:r>
                                    </m:e>
                                    <m:sup>
                                      <m:r>
                                        <a:rPr lang="es-ES" sz="1400" i="1">
                                          <a:solidFill>
                                            <a:schemeClr val="tx1"/>
                                          </a:solidFill>
                                          <a:latin typeface="Cambria Math" panose="02040503050406030204" pitchFamily="18" charset="0"/>
                                          <a:ea typeface="Cambria Math" panose="02040503050406030204" pitchFamily="18" charset="0"/>
                                        </a:rPr>
                                        <m:t>2</m:t>
                                      </m:r>
                                    </m:sup>
                                  </m:sSup>
                                </m:den>
                              </m:f>
                            </m:sup>
                          </m:sSup>
                        </m:num>
                        <m:den>
                          <m:sSup>
                            <m:sSupPr>
                              <m:ctrlPr>
                                <a:rPr lang="es-ES" sz="1400" i="1">
                                  <a:solidFill>
                                    <a:schemeClr val="tx1"/>
                                  </a:solidFill>
                                  <a:latin typeface="Cambria Math" panose="02040503050406030204" pitchFamily="18" charset="0"/>
                                </a:rPr>
                              </m:ctrlPr>
                            </m:sSupPr>
                            <m:e>
                              <m:sSubSup>
                                <m:sSubSupPr>
                                  <m:ctrlPr>
                                    <a:rPr lang="es-ES" sz="1400" i="1">
                                      <a:solidFill>
                                        <a:schemeClr val="tx1"/>
                                      </a:solidFill>
                                      <a:latin typeface="Cambria Math" panose="02040503050406030204" pitchFamily="18" charset="0"/>
                                      <a:ea typeface="Cambria Math" panose="02040503050406030204" pitchFamily="18" charset="0"/>
                                    </a:rPr>
                                  </m:ctrlPr>
                                </m:sSubSup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up>
                                  <m:r>
                                    <a:rPr lang="es-ES" sz="1400" i="1">
                                      <a:solidFill>
                                        <a:schemeClr val="tx1"/>
                                      </a:solidFill>
                                      <a:latin typeface="Cambria Math" panose="02040503050406030204" pitchFamily="18" charset="0"/>
                                      <a:ea typeface="Cambria Math" panose="02040503050406030204" pitchFamily="18" charset="0"/>
                                    </a:rPr>
                                    <m:t>2</m:t>
                                  </m:r>
                                </m:sup>
                              </m:sSubSup>
                              <m:r>
                                <a:rPr lang="es-ES" sz="1400" b="0" i="1" smtClean="0">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𝜔</m:t>
                              </m:r>
                            </m:e>
                            <m:sup>
                              <m:r>
                                <a:rPr lang="es-ES" sz="1400" i="1">
                                  <a:solidFill>
                                    <a:schemeClr val="tx1"/>
                                  </a:solidFill>
                                  <a:latin typeface="Cambria Math" panose="02040503050406030204" pitchFamily="18" charset="0"/>
                                </a:rPr>
                                <m:t>2</m:t>
                              </m:r>
                            </m:sup>
                          </m:sSup>
                          <m:r>
                            <a:rPr lang="es-ES" sz="1400" i="1">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𝑗</m:t>
                          </m:r>
                          <m:f>
                            <m:fPr>
                              <m:ctrlPr>
                                <a:rPr lang="es-ES" sz="1400" i="1">
                                  <a:solidFill>
                                    <a:schemeClr val="tx1"/>
                                  </a:solidFill>
                                  <a:latin typeface="Cambria Math" panose="02040503050406030204" pitchFamily="18" charset="0"/>
                                  <a:ea typeface="Cambria Math" panose="02040503050406030204" pitchFamily="18" charset="0"/>
                                </a:rPr>
                              </m:ctrlPr>
                            </m:fPr>
                            <m:num>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Sub>
                              <m:r>
                                <a:rPr lang="es-ES" sz="1400" i="1" smtClean="0">
                                  <a:solidFill>
                                    <a:schemeClr val="tx1"/>
                                  </a:solidFill>
                                  <a:latin typeface="Cambria Math" panose="02040503050406030204" pitchFamily="18" charset="0"/>
                                  <a:ea typeface="Cambria Math" panose="02040503050406030204" pitchFamily="18" charset="0"/>
                                </a:rPr>
                                <m:t>𝜔</m:t>
                              </m:r>
                            </m:num>
                            <m:den>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𝑄</m:t>
                                  </m:r>
                                </m:e>
                                <m:sub>
                                  <m:r>
                                    <a:rPr lang="es-ES" sz="1400" i="1">
                                      <a:solidFill>
                                        <a:schemeClr val="tx1"/>
                                      </a:solidFill>
                                      <a:latin typeface="Cambria Math" panose="02040503050406030204" pitchFamily="18" charset="0"/>
                                      <a:ea typeface="Cambria Math" panose="02040503050406030204" pitchFamily="18" charset="0"/>
                                    </a:rPr>
                                    <m:t>𝐿</m:t>
                                  </m:r>
                                </m:sub>
                              </m:sSub>
                            </m:den>
                          </m:f>
                        </m:den>
                      </m:f>
                    </m:oMath>
                  </m:oMathPara>
                </a14:m>
                <a:endParaRPr lang="es-ES" sz="1400" dirty="0"/>
              </a:p>
            </p:txBody>
          </p:sp>
        </mc:Choice>
        <mc:Fallback xmlns="">
          <p:sp>
            <p:nvSpPr>
              <p:cNvPr id="51" name="CuadroTexto 50">
                <a:extLst>
                  <a:ext uri="{FF2B5EF4-FFF2-40B4-BE49-F238E27FC236}">
                    <a16:creationId xmlns:a16="http://schemas.microsoft.com/office/drawing/2014/main" id="{0E42A33F-F502-4E74-AABB-4E8A58A9D1BF}"/>
                  </a:ext>
                </a:extLst>
              </p:cNvPr>
              <p:cNvSpPr txBox="1">
                <a:spLocks noRot="1" noChangeAspect="1" noMove="1" noResize="1" noEditPoints="1" noAdjustHandles="1" noChangeArrowheads="1" noChangeShapeType="1" noTextEdit="1"/>
              </p:cNvSpPr>
              <p:nvPr/>
            </p:nvSpPr>
            <p:spPr>
              <a:xfrm>
                <a:off x="5189425" y="1127842"/>
                <a:ext cx="3947826" cy="842218"/>
              </a:xfrm>
              <a:prstGeom prst="rect">
                <a:avLst/>
              </a:prstGeom>
              <a:blipFill>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0" name="CuadroTexto 49">
                <a:extLst>
                  <a:ext uri="{FF2B5EF4-FFF2-40B4-BE49-F238E27FC236}">
                    <a16:creationId xmlns:a16="http://schemas.microsoft.com/office/drawing/2014/main" id="{11648E75-955A-4A7A-B95B-E1F3785056C9}"/>
                  </a:ext>
                </a:extLst>
              </p:cNvPr>
              <p:cNvSpPr txBox="1"/>
              <p:nvPr/>
            </p:nvSpPr>
            <p:spPr>
              <a:xfrm>
                <a:off x="-56412" y="1127842"/>
                <a:ext cx="3947826" cy="84221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s-ES" sz="1400" i="1" smtClean="0">
                              <a:solidFill>
                                <a:prstClr val="black"/>
                              </a:solidFill>
                              <a:latin typeface="Cambria Math" panose="02040503050406030204" pitchFamily="18" charset="0"/>
                              <a:ea typeface="Cambria Math" panose="02040503050406030204" pitchFamily="18" charset="0"/>
                            </a:rPr>
                          </m:ctrlPr>
                        </m:accPr>
                        <m:e>
                          <m:r>
                            <a:rPr lang="es-ES" sz="1400" i="1">
                              <a:solidFill>
                                <a:prstClr val="black"/>
                              </a:solidFill>
                              <a:latin typeface="Cambria Math" panose="02040503050406030204" pitchFamily="18" charset="0"/>
                              <a:ea typeface="Cambria Math" panose="02040503050406030204" pitchFamily="18" charset="0"/>
                            </a:rPr>
                            <m:t>𝑉</m:t>
                          </m:r>
                        </m:e>
                      </m:acc>
                      <m:d>
                        <m:dPr>
                          <m:ctrlPr>
                            <a:rPr lang="es-ES" sz="1400" i="1">
                              <a:solidFill>
                                <a:schemeClr val="tx1"/>
                              </a:solidFill>
                              <a:latin typeface="Cambria Math" panose="02040503050406030204" pitchFamily="18" charset="0"/>
                            </a:rPr>
                          </m:ctrlPr>
                        </m:dPr>
                        <m:e>
                          <m:r>
                            <a:rPr lang="es-ES" sz="1400" i="1">
                              <a:solidFill>
                                <a:schemeClr val="tx1"/>
                              </a:solidFill>
                              <a:latin typeface="Cambria Math" panose="02040503050406030204" pitchFamily="18" charset="0"/>
                              <a:ea typeface="Cambria Math" panose="02040503050406030204" pitchFamily="18" charset="0"/>
                            </a:rPr>
                            <m:t>𝜔</m:t>
                          </m:r>
                        </m:e>
                      </m:d>
                      <m:r>
                        <a:rPr lang="es-ES" sz="1400" b="0" i="1" smtClean="0">
                          <a:solidFill>
                            <a:schemeClr val="tx1"/>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i="1">
                              <a:solidFill>
                                <a:schemeClr val="tx1"/>
                              </a:solidFill>
                              <a:latin typeface="Cambria Math" panose="02040503050406030204" pitchFamily="18" charset="0"/>
                            </a:rPr>
                            <m:t>𝑗</m:t>
                          </m:r>
                          <m:r>
                            <a:rPr lang="es-ES" sz="1400" b="0" i="1" smtClean="0">
                              <a:solidFill>
                                <a:schemeClr val="tx1"/>
                              </a:solidFill>
                              <a:latin typeface="Cambria Math" panose="02040503050406030204" pitchFamily="18" charset="0"/>
                            </a:rPr>
                            <m:t>𝑞</m:t>
                          </m:r>
                        </m:num>
                        <m:den>
                          <m:r>
                            <a:rPr lang="es-ES" sz="1400" i="1">
                              <a:solidFill>
                                <a:schemeClr val="tx1"/>
                              </a:solidFill>
                              <a:latin typeface="Cambria Math" panose="02040503050406030204" pitchFamily="18" charset="0"/>
                              <a:ea typeface="Cambria Math" panose="02040503050406030204" pitchFamily="18" charset="0"/>
                            </a:rPr>
                            <m:t>𝐶</m:t>
                          </m:r>
                        </m:den>
                      </m:f>
                      <m:f>
                        <m:fPr>
                          <m:ctrlPr>
                            <a:rPr lang="es-ES" sz="1400" i="1" smtClean="0">
                              <a:solidFill>
                                <a:schemeClr val="tx1"/>
                              </a:solidFill>
                              <a:latin typeface="Cambria Math" panose="02040503050406030204" pitchFamily="18" charset="0"/>
                              <a:ea typeface="Cambria Math" panose="02040503050406030204" pitchFamily="18" charset="0"/>
                            </a:rPr>
                          </m:ctrlPr>
                        </m:fPr>
                        <m:num>
                          <m:r>
                            <a:rPr lang="es-ES" sz="1400" i="1">
                              <a:solidFill>
                                <a:schemeClr val="tx1"/>
                              </a:solidFill>
                              <a:latin typeface="Cambria Math" panose="02040503050406030204" pitchFamily="18" charset="0"/>
                              <a:ea typeface="Cambria Math" panose="02040503050406030204" pitchFamily="18" charset="0"/>
                            </a:rPr>
                            <m:t>𝜔</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𝑒</m:t>
                              </m:r>
                            </m:e>
                            <m:sup>
                              <m:r>
                                <a:rPr lang="es-ES" sz="1400" i="1">
                                  <a:solidFill>
                                    <a:schemeClr val="tx1"/>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𝜎</m:t>
                                      </m:r>
                                    </m:e>
                                    <m:sup>
                                      <m:r>
                                        <a:rPr lang="es-ES" sz="1400" i="1">
                                          <a:solidFill>
                                            <a:schemeClr val="tx1"/>
                                          </a:solidFill>
                                          <a:latin typeface="Cambria Math" panose="02040503050406030204" pitchFamily="18" charset="0"/>
                                          <a:ea typeface="Cambria Math" panose="02040503050406030204" pitchFamily="18" charset="0"/>
                                        </a:rPr>
                                        <m:t>2</m:t>
                                      </m:r>
                                    </m:sup>
                                  </m:sSup>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𝜔</m:t>
                                      </m:r>
                                    </m:e>
                                    <m:sup>
                                      <m:r>
                                        <a:rPr lang="es-ES" sz="1400" i="1">
                                          <a:solidFill>
                                            <a:schemeClr val="tx1"/>
                                          </a:solidFill>
                                          <a:latin typeface="Cambria Math" panose="02040503050406030204" pitchFamily="18" charset="0"/>
                                          <a:ea typeface="Cambria Math" panose="02040503050406030204" pitchFamily="18" charset="0"/>
                                        </a:rPr>
                                        <m:t>2</m:t>
                                      </m:r>
                                    </m:sup>
                                  </m:sSup>
                                </m:num>
                                <m:den>
                                  <m:r>
                                    <a:rPr lang="es-ES" sz="1400" i="1">
                                      <a:solidFill>
                                        <a:schemeClr val="tx1"/>
                                      </a:solidFill>
                                      <a:latin typeface="Cambria Math" panose="02040503050406030204" pitchFamily="18" charset="0"/>
                                      <a:ea typeface="Cambria Math" panose="02040503050406030204" pitchFamily="18" charset="0"/>
                                    </a:rPr>
                                    <m:t>2</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𝑣</m:t>
                                      </m:r>
                                    </m:e>
                                    <m:sup>
                                      <m:r>
                                        <a:rPr lang="es-ES" sz="1400" i="1">
                                          <a:solidFill>
                                            <a:schemeClr val="tx1"/>
                                          </a:solidFill>
                                          <a:latin typeface="Cambria Math" panose="02040503050406030204" pitchFamily="18" charset="0"/>
                                          <a:ea typeface="Cambria Math" panose="02040503050406030204" pitchFamily="18" charset="0"/>
                                        </a:rPr>
                                        <m:t>2</m:t>
                                      </m:r>
                                    </m:sup>
                                  </m:sSup>
                                </m:den>
                              </m:f>
                            </m:sup>
                          </m:sSup>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𝑒</m:t>
                              </m:r>
                            </m:e>
                            <m:sup>
                              <m:r>
                                <a:rPr lang="es-ES" sz="1400" i="1">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𝑗</m:t>
                              </m:r>
                              <m:r>
                                <a:rPr lang="es-ES" sz="1400" i="1">
                                  <a:solidFill>
                                    <a:schemeClr val="tx1"/>
                                  </a:solidFill>
                                  <a:latin typeface="Cambria Math" panose="02040503050406030204" pitchFamily="18" charset="0"/>
                                  <a:ea typeface="Cambria Math" panose="02040503050406030204" pitchFamily="18" charset="0"/>
                                </a:rPr>
                                <m:t>𝜔</m:t>
                              </m:r>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b="0" i="1" smtClean="0">
                                      <a:solidFill>
                                        <a:schemeClr val="tx1"/>
                                      </a:solidFill>
                                      <a:latin typeface="Cambria Math" panose="02040503050406030204" pitchFamily="18" charset="0"/>
                                      <a:ea typeface="Cambria Math" panose="02040503050406030204" pitchFamily="18" charset="0"/>
                                    </a:rPr>
                                    <m:t>𝑡</m:t>
                                  </m:r>
                                </m:e>
                                <m:sub>
                                  <m:r>
                                    <a:rPr lang="es-ES" sz="1400" i="1">
                                      <a:solidFill>
                                        <a:schemeClr val="tx1"/>
                                      </a:solidFill>
                                      <a:latin typeface="Cambria Math" panose="02040503050406030204" pitchFamily="18" charset="0"/>
                                      <a:ea typeface="Cambria Math" panose="02040503050406030204" pitchFamily="18" charset="0"/>
                                    </a:rPr>
                                    <m:t>0</m:t>
                                  </m:r>
                                </m:sub>
                              </m:sSub>
                            </m:sup>
                          </m:sSup>
                        </m:num>
                        <m:den>
                          <m:sSup>
                            <m:sSupPr>
                              <m:ctrlPr>
                                <a:rPr lang="es-ES" sz="1400" i="1">
                                  <a:solidFill>
                                    <a:schemeClr val="tx1"/>
                                  </a:solidFill>
                                  <a:latin typeface="Cambria Math" panose="02040503050406030204" pitchFamily="18" charset="0"/>
                                </a:rPr>
                              </m:ctrlPr>
                            </m:sSupPr>
                            <m:e>
                              <m:sSubSup>
                                <m:sSubSupPr>
                                  <m:ctrlPr>
                                    <a:rPr lang="es-ES" sz="1400" i="1">
                                      <a:solidFill>
                                        <a:schemeClr val="tx1"/>
                                      </a:solidFill>
                                      <a:latin typeface="Cambria Math" panose="02040503050406030204" pitchFamily="18" charset="0"/>
                                      <a:ea typeface="Cambria Math" panose="02040503050406030204" pitchFamily="18" charset="0"/>
                                    </a:rPr>
                                  </m:ctrlPr>
                                </m:sSubSup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up>
                                  <m:r>
                                    <a:rPr lang="es-ES" sz="1400" i="1">
                                      <a:solidFill>
                                        <a:schemeClr val="tx1"/>
                                      </a:solidFill>
                                      <a:latin typeface="Cambria Math" panose="02040503050406030204" pitchFamily="18" charset="0"/>
                                      <a:ea typeface="Cambria Math" panose="02040503050406030204" pitchFamily="18" charset="0"/>
                                    </a:rPr>
                                    <m:t>2</m:t>
                                  </m:r>
                                </m:sup>
                              </m:sSubSup>
                              <m:r>
                                <a:rPr lang="es-ES" sz="1400" b="0" i="1" smtClean="0">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𝜔</m:t>
                              </m:r>
                            </m:e>
                            <m:sup>
                              <m:r>
                                <a:rPr lang="es-ES" sz="1400" i="1">
                                  <a:solidFill>
                                    <a:schemeClr val="tx1"/>
                                  </a:solidFill>
                                  <a:latin typeface="Cambria Math" panose="02040503050406030204" pitchFamily="18" charset="0"/>
                                </a:rPr>
                                <m:t>2</m:t>
                              </m:r>
                            </m:sup>
                          </m:sSup>
                          <m:r>
                            <a:rPr lang="es-ES" sz="1400" i="1">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𝑗</m:t>
                          </m:r>
                          <m:f>
                            <m:fPr>
                              <m:ctrlPr>
                                <a:rPr lang="es-ES" sz="1400" i="1">
                                  <a:solidFill>
                                    <a:schemeClr val="tx1"/>
                                  </a:solidFill>
                                  <a:latin typeface="Cambria Math" panose="02040503050406030204" pitchFamily="18" charset="0"/>
                                  <a:ea typeface="Cambria Math" panose="02040503050406030204" pitchFamily="18" charset="0"/>
                                </a:rPr>
                              </m:ctrlPr>
                            </m:fPr>
                            <m:num>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Sub>
                              <m:r>
                                <a:rPr lang="es-ES" sz="1400" i="1" smtClean="0">
                                  <a:solidFill>
                                    <a:schemeClr val="tx1"/>
                                  </a:solidFill>
                                  <a:latin typeface="Cambria Math" panose="02040503050406030204" pitchFamily="18" charset="0"/>
                                  <a:ea typeface="Cambria Math" panose="02040503050406030204" pitchFamily="18" charset="0"/>
                                </a:rPr>
                                <m:t>𝜔</m:t>
                              </m:r>
                            </m:num>
                            <m:den>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𝑄</m:t>
                                  </m:r>
                                </m:e>
                                <m:sub>
                                  <m:r>
                                    <a:rPr lang="es-ES" sz="1400" i="1">
                                      <a:solidFill>
                                        <a:schemeClr val="tx1"/>
                                      </a:solidFill>
                                      <a:latin typeface="Cambria Math" panose="02040503050406030204" pitchFamily="18" charset="0"/>
                                      <a:ea typeface="Cambria Math" panose="02040503050406030204" pitchFamily="18" charset="0"/>
                                    </a:rPr>
                                    <m:t>𝐿</m:t>
                                  </m:r>
                                </m:sub>
                              </m:sSub>
                            </m:den>
                          </m:f>
                        </m:den>
                      </m:f>
                    </m:oMath>
                  </m:oMathPara>
                </a14:m>
                <a:endParaRPr lang="es-ES" sz="1400" dirty="0"/>
              </a:p>
            </p:txBody>
          </p:sp>
        </mc:Choice>
        <mc:Fallback xmlns="">
          <p:sp>
            <p:nvSpPr>
              <p:cNvPr id="50" name="CuadroTexto 49">
                <a:extLst>
                  <a:ext uri="{FF2B5EF4-FFF2-40B4-BE49-F238E27FC236}">
                    <a16:creationId xmlns:a16="http://schemas.microsoft.com/office/drawing/2014/main" id="{11648E75-955A-4A7A-B95B-E1F3785056C9}"/>
                  </a:ext>
                </a:extLst>
              </p:cNvPr>
              <p:cNvSpPr txBox="1">
                <a:spLocks noRot="1" noChangeAspect="1" noMove="1" noResize="1" noEditPoints="1" noAdjustHandles="1" noChangeArrowheads="1" noChangeShapeType="1" noTextEdit="1"/>
              </p:cNvSpPr>
              <p:nvPr/>
            </p:nvSpPr>
            <p:spPr>
              <a:xfrm>
                <a:off x="-56412" y="1127842"/>
                <a:ext cx="3947826" cy="842218"/>
              </a:xfrm>
              <a:prstGeom prst="rect">
                <a:avLst/>
              </a:prstGeom>
              <a:blipFill>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9" name="CuadroTexto 48">
                <a:extLst>
                  <a:ext uri="{FF2B5EF4-FFF2-40B4-BE49-F238E27FC236}">
                    <a16:creationId xmlns:a16="http://schemas.microsoft.com/office/drawing/2014/main" id="{506C82EC-9926-4B8F-A996-4BBE57F34C6F}"/>
                  </a:ext>
                </a:extLst>
              </p:cNvPr>
              <p:cNvSpPr txBox="1"/>
              <p:nvPr/>
            </p:nvSpPr>
            <p:spPr>
              <a:xfrm>
                <a:off x="1917501" y="1371621"/>
                <a:ext cx="5502305" cy="31470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ea typeface="Cambria Math" panose="02040503050406030204" pitchFamily="18" charset="0"/>
                        </a:rPr>
                        <m:t>ℱ</m:t>
                      </m:r>
                      <m:d>
                        <m:dPr>
                          <m:begChr m:val="{"/>
                          <m:endChr m:val="}"/>
                          <m:ctrlPr>
                            <a:rPr lang="es-ES" sz="1400" b="0" i="1" smtClean="0">
                              <a:solidFill>
                                <a:schemeClr val="tx1"/>
                              </a:solidFill>
                              <a:latin typeface="Cambria Math" panose="02040503050406030204" pitchFamily="18" charset="0"/>
                              <a:ea typeface="Cambria Math" panose="02040503050406030204" pitchFamily="18" charset="0"/>
                            </a:rPr>
                          </m:ctrlPr>
                        </m:dPr>
                        <m:e>
                          <m:r>
                            <a:rPr lang="es-ES" sz="1400" b="0" i="1" smtClean="0">
                              <a:solidFill>
                                <a:schemeClr val="tx1"/>
                              </a:solidFill>
                              <a:latin typeface="Cambria Math" panose="02040503050406030204" pitchFamily="18" charset="0"/>
                              <a:ea typeface="Cambria Math" panose="02040503050406030204" pitchFamily="18" charset="0"/>
                            </a:rPr>
                            <m:t>𝑓</m:t>
                          </m:r>
                          <m:d>
                            <m:dPr>
                              <m:ctrlPr>
                                <a:rPr lang="es-ES" sz="1400" b="0" i="1" smtClean="0">
                                  <a:solidFill>
                                    <a:schemeClr val="tx1"/>
                                  </a:solidFill>
                                  <a:latin typeface="Cambria Math" panose="02040503050406030204" pitchFamily="18" charset="0"/>
                                  <a:ea typeface="Cambria Math" panose="02040503050406030204" pitchFamily="18" charset="0"/>
                                </a:rPr>
                              </m:ctrlPr>
                            </m:dPr>
                            <m:e>
                              <m:r>
                                <a:rPr lang="es-ES" sz="1400" b="0" i="1" smtClean="0">
                                  <a:solidFill>
                                    <a:schemeClr val="tx1"/>
                                  </a:solidFill>
                                  <a:latin typeface="Cambria Math" panose="02040503050406030204" pitchFamily="18" charset="0"/>
                                  <a:ea typeface="Cambria Math" panose="02040503050406030204" pitchFamily="18" charset="0"/>
                                </a:rPr>
                                <m:t>𝑡</m:t>
                              </m:r>
                              <m:r>
                                <a:rPr lang="es-ES" sz="1400" b="0" i="1" smtClean="0">
                                  <a:solidFill>
                                    <a:schemeClr val="tx1"/>
                                  </a:solidFill>
                                  <a:latin typeface="Cambria Math" panose="02040503050406030204" pitchFamily="18" charset="0"/>
                                  <a:ea typeface="Cambria Math" panose="02040503050406030204" pitchFamily="18" charset="0"/>
                                </a:rPr>
                                <m:t>−</m:t>
                              </m:r>
                              <m:sSub>
                                <m:sSubPr>
                                  <m:ctrlPr>
                                    <a:rPr lang="es-ES" sz="1400" b="0" i="1" smtClean="0">
                                      <a:solidFill>
                                        <a:schemeClr val="tx1"/>
                                      </a:solidFill>
                                      <a:latin typeface="Cambria Math" panose="02040503050406030204" pitchFamily="18" charset="0"/>
                                      <a:ea typeface="Cambria Math" panose="02040503050406030204" pitchFamily="18" charset="0"/>
                                    </a:rPr>
                                  </m:ctrlPr>
                                </m:sSubPr>
                                <m:e>
                                  <m:r>
                                    <a:rPr lang="es-ES" sz="1400" b="0" i="1" smtClean="0">
                                      <a:solidFill>
                                        <a:schemeClr val="tx1"/>
                                      </a:solidFill>
                                      <a:latin typeface="Cambria Math" panose="02040503050406030204" pitchFamily="18" charset="0"/>
                                      <a:ea typeface="Cambria Math" panose="02040503050406030204" pitchFamily="18" charset="0"/>
                                    </a:rPr>
                                    <m:t>𝑡</m:t>
                                  </m:r>
                                </m:e>
                                <m:sub>
                                  <m:r>
                                    <a:rPr lang="es-ES" sz="1400" b="0" i="1" smtClean="0">
                                      <a:solidFill>
                                        <a:schemeClr val="tx1"/>
                                      </a:solidFill>
                                      <a:latin typeface="Cambria Math" panose="02040503050406030204" pitchFamily="18" charset="0"/>
                                      <a:ea typeface="Cambria Math" panose="02040503050406030204" pitchFamily="18" charset="0"/>
                                    </a:rPr>
                                    <m:t>0</m:t>
                                  </m:r>
                                </m:sub>
                              </m:sSub>
                            </m:e>
                          </m:d>
                        </m:e>
                      </m:d>
                      <m:r>
                        <a:rPr lang="es-ES" sz="1400" b="0" i="1" smtClean="0">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𝐹</m:t>
                      </m:r>
                      <m:d>
                        <m:dPr>
                          <m:ctrlPr>
                            <a:rPr lang="es-ES" sz="1400" b="0" i="1" smtClean="0">
                              <a:solidFill>
                                <a:schemeClr val="tx1"/>
                              </a:solidFill>
                              <a:latin typeface="Cambria Math" panose="02040503050406030204" pitchFamily="18" charset="0"/>
                              <a:ea typeface="Cambria Math" panose="02040503050406030204" pitchFamily="18" charset="0"/>
                            </a:rPr>
                          </m:ctrlPr>
                        </m:dPr>
                        <m:e>
                          <m:r>
                            <a:rPr lang="es-ES" sz="1400" i="1">
                              <a:solidFill>
                                <a:schemeClr val="tx1"/>
                              </a:solidFill>
                              <a:latin typeface="Cambria Math" panose="02040503050406030204" pitchFamily="18" charset="0"/>
                              <a:ea typeface="Cambria Math" panose="02040503050406030204" pitchFamily="18" charset="0"/>
                            </a:rPr>
                            <m:t>𝜔</m:t>
                          </m:r>
                        </m:e>
                      </m:d>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𝑒</m:t>
                          </m:r>
                        </m:e>
                        <m:sup>
                          <m:r>
                            <a:rPr lang="es-ES" sz="1400" i="1">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𝑗</m:t>
                          </m:r>
                          <m:r>
                            <a:rPr lang="es-ES" sz="1400" i="1">
                              <a:solidFill>
                                <a:schemeClr val="tx1"/>
                              </a:solidFill>
                              <a:latin typeface="Cambria Math" panose="02040503050406030204" pitchFamily="18" charset="0"/>
                              <a:ea typeface="Cambria Math" panose="02040503050406030204" pitchFamily="18" charset="0"/>
                            </a:rPr>
                            <m:t>𝜔</m:t>
                          </m:r>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𝑡</m:t>
                              </m:r>
                            </m:e>
                            <m:sub>
                              <m:r>
                                <a:rPr lang="es-ES" sz="1400" i="1">
                                  <a:solidFill>
                                    <a:schemeClr val="tx1"/>
                                  </a:solidFill>
                                  <a:latin typeface="Cambria Math" panose="02040503050406030204" pitchFamily="18" charset="0"/>
                                  <a:ea typeface="Cambria Math" panose="02040503050406030204" pitchFamily="18" charset="0"/>
                                </a:rPr>
                                <m:t>0</m:t>
                              </m:r>
                            </m:sub>
                          </m:sSub>
                        </m:sup>
                      </m:sSup>
                    </m:oMath>
                  </m:oMathPara>
                </a14:m>
                <a:endParaRPr lang="es-ES" sz="1400" dirty="0"/>
              </a:p>
            </p:txBody>
          </p:sp>
        </mc:Choice>
        <mc:Fallback xmlns="">
          <p:sp>
            <p:nvSpPr>
              <p:cNvPr id="49" name="CuadroTexto 48">
                <a:extLst>
                  <a:ext uri="{FF2B5EF4-FFF2-40B4-BE49-F238E27FC236}">
                    <a16:creationId xmlns:a16="http://schemas.microsoft.com/office/drawing/2014/main" id="{506C82EC-9926-4B8F-A996-4BBE57F34C6F}"/>
                  </a:ext>
                </a:extLst>
              </p:cNvPr>
              <p:cNvSpPr txBox="1">
                <a:spLocks noRot="1" noChangeAspect="1" noMove="1" noResize="1" noEditPoints="1" noAdjustHandles="1" noChangeArrowheads="1" noChangeShapeType="1" noTextEdit="1"/>
              </p:cNvSpPr>
              <p:nvPr/>
            </p:nvSpPr>
            <p:spPr>
              <a:xfrm>
                <a:off x="1917501" y="1371621"/>
                <a:ext cx="5502305" cy="314702"/>
              </a:xfrm>
              <a:prstGeom prst="rect">
                <a:avLst/>
              </a:prstGeom>
              <a:blipFill>
                <a:blip r:embed="rId5"/>
                <a:stretch>
                  <a:fillRect b="-9615"/>
                </a:stretch>
              </a:blipFill>
            </p:spPr>
            <p:txBody>
              <a:bodyPr/>
              <a:lstStyle/>
              <a:p>
                <a:r>
                  <a:rPr lang="es-ES">
                    <a:noFill/>
                  </a:rPr>
                  <a:t> </a:t>
                </a:r>
              </a:p>
            </p:txBody>
          </p:sp>
        </mc:Fallback>
      </mc:AlternateContent>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15</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783295" y="49138"/>
            <a:ext cx="9097416" cy="500994"/>
          </a:xfrm>
        </p:spPr>
        <p:txBody>
          <a:bodyPr/>
          <a:lstStyle/>
          <a:p>
            <a:r>
              <a:rPr lang="es-ES" dirty="0">
                <a:solidFill>
                  <a:schemeClr val="tx1"/>
                </a:solidFill>
              </a:rPr>
              <a:t>Fórmula teórica para la potencia de salida de un BPM</a:t>
            </a:r>
          </a:p>
        </p:txBody>
      </p:sp>
      <p:pic>
        <p:nvPicPr>
          <p:cNvPr id="7" name="Imagen 6">
            <a:extLst>
              <a:ext uri="{FF2B5EF4-FFF2-40B4-BE49-F238E27FC236}">
                <a16:creationId xmlns:a16="http://schemas.microsoft.com/office/drawing/2014/main" id="{CD164254-BED0-47E9-BF44-0F4E0A962743}"/>
              </a:ext>
            </a:extLst>
          </p:cNvPr>
          <p:cNvPicPr>
            <a:picLocks noChangeAspect="1"/>
          </p:cNvPicPr>
          <p:nvPr/>
        </p:nvPicPr>
        <p:blipFill>
          <a:blip r:embed="rId6"/>
          <a:stretch>
            <a:fillRect/>
          </a:stretch>
        </p:blipFill>
        <p:spPr>
          <a:xfrm>
            <a:off x="5676719" y="3625285"/>
            <a:ext cx="4257856" cy="3046215"/>
          </a:xfrm>
          <a:prstGeom prst="rect">
            <a:avLst/>
          </a:prstGeom>
        </p:spPr>
      </p:pic>
      <mc:AlternateContent xmlns:mc="http://schemas.openxmlformats.org/markup-compatibility/2006" xmlns:a14="http://schemas.microsoft.com/office/drawing/2010/main">
        <mc:Choice Requires="a14">
          <p:sp>
            <p:nvSpPr>
              <p:cNvPr id="36" name="CuadroTexto 35">
                <a:extLst>
                  <a:ext uri="{FF2B5EF4-FFF2-40B4-BE49-F238E27FC236}">
                    <a16:creationId xmlns:a16="http://schemas.microsoft.com/office/drawing/2014/main" id="{6A60EDDB-31E9-4B44-BE1A-5505B1583F05}"/>
                  </a:ext>
                </a:extLst>
              </p:cNvPr>
              <p:cNvSpPr txBox="1"/>
              <p:nvPr/>
            </p:nvSpPr>
            <p:spPr>
              <a:xfrm>
                <a:off x="2220272" y="2764845"/>
                <a:ext cx="7572836" cy="434158"/>
              </a:xfrm>
              <a:prstGeom prst="rect">
                <a:avLst/>
              </a:prstGeom>
              <a:noFill/>
            </p:spPr>
            <p:txBody>
              <a:bodyPr wrap="square">
                <a:spAutoFit/>
              </a:bodyPr>
              <a:lstStyle/>
              <a:p>
                <a14:m>
                  <m:oMath xmlns:m="http://schemas.openxmlformats.org/officeDocument/2006/math">
                    <m:sSup>
                      <m:sSupPr>
                        <m:ctrlPr>
                          <a:rPr lang="es-ES" sz="1400" i="1" smtClean="0">
                            <a:solidFill>
                              <a:schemeClr val="tx1"/>
                            </a:solidFill>
                            <a:latin typeface="Cambria Math" panose="02040503050406030204" pitchFamily="18" charset="0"/>
                          </a:rPr>
                        </m:ctrlPr>
                      </m:sSupPr>
                      <m:e>
                        <m:sSubSup>
                          <m:sSubSupPr>
                            <m:ctrlPr>
                              <a:rPr lang="es-ES" sz="1400" i="1">
                                <a:solidFill>
                                  <a:schemeClr val="tx1"/>
                                </a:solidFill>
                                <a:latin typeface="Cambria Math" panose="02040503050406030204" pitchFamily="18" charset="0"/>
                                <a:ea typeface="Cambria Math" panose="02040503050406030204" pitchFamily="18" charset="0"/>
                              </a:rPr>
                            </m:ctrlPr>
                          </m:sSubSup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up>
                            <m:r>
                              <a:rPr lang="es-ES" sz="1400" i="1">
                                <a:solidFill>
                                  <a:schemeClr val="tx1"/>
                                </a:solidFill>
                                <a:latin typeface="Cambria Math" panose="02040503050406030204" pitchFamily="18" charset="0"/>
                                <a:ea typeface="Cambria Math" panose="02040503050406030204" pitchFamily="18" charset="0"/>
                              </a:rPr>
                              <m:t>2</m:t>
                            </m:r>
                          </m:sup>
                        </m:sSubSup>
                        <m:r>
                          <a:rPr lang="es-ES" sz="1400" i="1">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𝜔</m:t>
                        </m:r>
                      </m:e>
                      <m:sup>
                        <m:r>
                          <a:rPr lang="es-ES" sz="1400" i="1">
                            <a:solidFill>
                              <a:schemeClr val="tx1"/>
                            </a:solidFill>
                            <a:latin typeface="Cambria Math" panose="02040503050406030204" pitchFamily="18" charset="0"/>
                          </a:rPr>
                          <m:t>2</m:t>
                        </m:r>
                      </m:sup>
                    </m:sSup>
                    <m:r>
                      <a:rPr lang="es-ES" sz="1400" i="1">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𝑗</m:t>
                    </m:r>
                    <m:f>
                      <m:fPr>
                        <m:ctrlPr>
                          <a:rPr lang="es-ES" sz="1400" i="1">
                            <a:solidFill>
                              <a:schemeClr val="tx1"/>
                            </a:solidFill>
                            <a:latin typeface="Cambria Math" panose="02040503050406030204" pitchFamily="18" charset="0"/>
                            <a:ea typeface="Cambria Math" panose="02040503050406030204" pitchFamily="18" charset="0"/>
                          </a:rPr>
                        </m:ctrlPr>
                      </m:fPr>
                      <m:num>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Sub>
                        <m:r>
                          <a:rPr lang="es-ES" sz="1400" i="1">
                            <a:solidFill>
                              <a:schemeClr val="tx1"/>
                            </a:solidFill>
                            <a:latin typeface="Cambria Math" panose="02040503050406030204" pitchFamily="18" charset="0"/>
                            <a:ea typeface="Cambria Math" panose="02040503050406030204" pitchFamily="18" charset="0"/>
                          </a:rPr>
                          <m:t>𝜔</m:t>
                        </m:r>
                      </m:num>
                      <m:den>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𝑄</m:t>
                            </m:r>
                          </m:e>
                          <m:sub>
                            <m:r>
                              <a:rPr lang="es-ES" sz="1400" i="1">
                                <a:solidFill>
                                  <a:schemeClr val="tx1"/>
                                </a:solidFill>
                                <a:latin typeface="Cambria Math" panose="02040503050406030204" pitchFamily="18" charset="0"/>
                                <a:ea typeface="Cambria Math" panose="02040503050406030204" pitchFamily="18" charset="0"/>
                              </a:rPr>
                              <m:t>𝐿</m:t>
                            </m:r>
                          </m:sub>
                        </m:sSub>
                      </m:den>
                    </m:f>
                    <m:r>
                      <a:rPr lang="es-ES" sz="1400" b="0" i="1" smtClean="0">
                        <a:solidFill>
                          <a:schemeClr val="tx1"/>
                        </a:solidFill>
                        <a:latin typeface="Cambria Math" panose="02040503050406030204" pitchFamily="18" charset="0"/>
                        <a:ea typeface="Cambria Math" panose="02040503050406030204" pitchFamily="18" charset="0"/>
                      </a:rPr>
                      <m:t>=</m:t>
                    </m:r>
                    <m:d>
                      <m:dPr>
                        <m:ctrlPr>
                          <a:rPr lang="es-ES" sz="1400" b="0" i="1" smtClean="0">
                            <a:solidFill>
                              <a:schemeClr val="tx1"/>
                            </a:solidFill>
                            <a:latin typeface="Cambria Math" panose="02040503050406030204" pitchFamily="18" charset="0"/>
                            <a:ea typeface="Cambria Math" panose="02040503050406030204" pitchFamily="18" charset="0"/>
                          </a:rPr>
                        </m:ctrlPr>
                      </m:dPr>
                      <m:e>
                        <m:r>
                          <a:rPr lang="es-ES" sz="1400" i="1">
                            <a:solidFill>
                              <a:schemeClr val="tx1"/>
                            </a:solidFill>
                            <a:latin typeface="Cambria Math" panose="02040503050406030204" pitchFamily="18" charset="0"/>
                            <a:ea typeface="Cambria Math" panose="02040503050406030204" pitchFamily="18" charset="0"/>
                          </a:rPr>
                          <m:t>𝜔</m:t>
                        </m:r>
                        <m:r>
                          <a:rPr lang="es-ES" sz="1400" b="0" i="1" smtClean="0">
                            <a:solidFill>
                              <a:schemeClr val="tx1"/>
                            </a:solidFill>
                            <a:latin typeface="Cambria Math" panose="02040503050406030204" pitchFamily="18" charset="0"/>
                            <a:ea typeface="Cambria Math" panose="02040503050406030204" pitchFamily="18" charset="0"/>
                          </a:rPr>
                          <m:t>+</m:t>
                        </m:r>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Sub>
                      </m:e>
                    </m:d>
                    <m:d>
                      <m:dPr>
                        <m:ctrlPr>
                          <a:rPr lang="es-ES" sz="1400" i="1">
                            <a:solidFill>
                              <a:schemeClr val="tx1"/>
                            </a:solidFill>
                            <a:latin typeface="Cambria Math" panose="02040503050406030204" pitchFamily="18" charset="0"/>
                            <a:ea typeface="Cambria Math" panose="02040503050406030204" pitchFamily="18" charset="0"/>
                          </a:rPr>
                        </m:ctrlPr>
                      </m:dPr>
                      <m:e>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Sub>
                        <m:r>
                          <a:rPr lang="es-ES" sz="1400" b="0" i="1" smtClean="0">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𝜔</m:t>
                        </m:r>
                      </m:e>
                    </m:d>
                    <m:r>
                      <a:rPr lang="es-ES" sz="1400" b="0" i="1" smtClean="0">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𝑗</m:t>
                    </m:r>
                    <m:f>
                      <m:fPr>
                        <m:ctrlPr>
                          <a:rPr lang="es-ES" sz="1400" i="1">
                            <a:solidFill>
                              <a:schemeClr val="tx1"/>
                            </a:solidFill>
                            <a:latin typeface="Cambria Math" panose="02040503050406030204" pitchFamily="18" charset="0"/>
                            <a:ea typeface="Cambria Math" panose="02040503050406030204" pitchFamily="18" charset="0"/>
                          </a:rPr>
                        </m:ctrlPr>
                      </m:fPr>
                      <m:num>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Sub>
                        <m:r>
                          <a:rPr lang="es-ES" sz="1400" i="1">
                            <a:solidFill>
                              <a:schemeClr val="tx1"/>
                            </a:solidFill>
                            <a:latin typeface="Cambria Math" panose="02040503050406030204" pitchFamily="18" charset="0"/>
                            <a:ea typeface="Cambria Math" panose="02040503050406030204" pitchFamily="18" charset="0"/>
                          </a:rPr>
                          <m:t>𝜔</m:t>
                        </m:r>
                      </m:num>
                      <m:den>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𝑄</m:t>
                            </m:r>
                          </m:e>
                          <m:sub>
                            <m:r>
                              <a:rPr lang="es-ES" sz="1400" i="1">
                                <a:solidFill>
                                  <a:schemeClr val="tx1"/>
                                </a:solidFill>
                                <a:latin typeface="Cambria Math" panose="02040503050406030204" pitchFamily="18" charset="0"/>
                                <a:ea typeface="Cambria Math" panose="02040503050406030204" pitchFamily="18" charset="0"/>
                              </a:rPr>
                              <m:t>𝐿</m:t>
                            </m:r>
                          </m:sub>
                        </m:sSub>
                      </m:den>
                    </m:f>
                    <m:r>
                      <a:rPr lang="es-ES" sz="1400" i="1" smtClean="0">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2</m:t>
                    </m:r>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Sub>
                  </m:oMath>
                </a14:m>
                <a:r>
                  <a:rPr lang="es-ES" sz="1400" dirty="0">
                    <a:solidFill>
                      <a:schemeClr val="tx1"/>
                    </a:solidFill>
                    <a:ea typeface="Cambria Math" panose="02040503050406030204" pitchFamily="18" charset="0"/>
                  </a:rPr>
                  <a:t> </a:t>
                </a:r>
                <a14:m>
                  <m:oMath xmlns:m="http://schemas.openxmlformats.org/officeDocument/2006/math">
                    <m:d>
                      <m:dPr>
                        <m:ctrlPr>
                          <a:rPr lang="es-ES" sz="1400" i="1">
                            <a:solidFill>
                              <a:schemeClr val="tx1"/>
                            </a:solidFill>
                            <a:latin typeface="Cambria Math" panose="02040503050406030204" pitchFamily="18" charset="0"/>
                            <a:ea typeface="Cambria Math" panose="02040503050406030204" pitchFamily="18" charset="0"/>
                          </a:rPr>
                        </m:ctrlPr>
                      </m:dPr>
                      <m:e>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Sub>
                        <m:r>
                          <a:rPr lang="es-ES" sz="1400" i="1">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𝜔</m:t>
                        </m:r>
                      </m:e>
                    </m:d>
                    <m:r>
                      <a:rPr lang="es-ES" sz="1400" b="0" i="1" smtClean="0">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𝑗</m:t>
                    </m:r>
                    <m:f>
                      <m:fPr>
                        <m:ctrlPr>
                          <a:rPr lang="es-ES" sz="1400" i="1">
                            <a:solidFill>
                              <a:schemeClr val="tx1"/>
                            </a:solidFill>
                            <a:latin typeface="Cambria Math" panose="02040503050406030204" pitchFamily="18" charset="0"/>
                            <a:ea typeface="Cambria Math" panose="02040503050406030204" pitchFamily="18" charset="0"/>
                          </a:rPr>
                        </m:ctrlPr>
                      </m:fPr>
                      <m:num>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Sub>
                        <m:r>
                          <a:rPr lang="es-ES" sz="1400" i="1">
                            <a:solidFill>
                              <a:schemeClr val="tx1"/>
                            </a:solidFill>
                            <a:latin typeface="Cambria Math" panose="02040503050406030204" pitchFamily="18" charset="0"/>
                            <a:ea typeface="Cambria Math" panose="02040503050406030204" pitchFamily="18" charset="0"/>
                          </a:rPr>
                          <m:t>𝜔</m:t>
                        </m:r>
                      </m:num>
                      <m:den>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𝑄</m:t>
                            </m:r>
                          </m:e>
                          <m:sub>
                            <m:r>
                              <a:rPr lang="es-ES" sz="1400" i="1">
                                <a:solidFill>
                                  <a:schemeClr val="tx1"/>
                                </a:solidFill>
                                <a:latin typeface="Cambria Math" panose="02040503050406030204" pitchFamily="18" charset="0"/>
                                <a:ea typeface="Cambria Math" panose="02040503050406030204" pitchFamily="18" charset="0"/>
                              </a:rPr>
                              <m:t>𝐿</m:t>
                            </m:r>
                          </m:sub>
                        </m:sSub>
                      </m:den>
                    </m:f>
                    <m:r>
                      <a:rPr lang="es-ES" sz="1400" b="0" i="1" smtClean="0">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2</m:t>
                    </m:r>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Sub>
                    <m:d>
                      <m:dPr>
                        <m:begChr m:val="["/>
                        <m:endChr m:val="]"/>
                        <m:ctrlPr>
                          <a:rPr lang="es-ES" sz="1400" i="1" smtClean="0">
                            <a:solidFill>
                              <a:schemeClr val="tx1"/>
                            </a:solidFill>
                            <a:latin typeface="Cambria Math" panose="02040503050406030204" pitchFamily="18" charset="0"/>
                            <a:ea typeface="Cambria Math" panose="02040503050406030204" pitchFamily="18" charset="0"/>
                          </a:rPr>
                        </m:ctrlPr>
                      </m:dPr>
                      <m:e>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Sub>
                        <m:r>
                          <a:rPr lang="es-ES" sz="1400" b="0" i="1" smtClean="0">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𝜔</m:t>
                        </m:r>
                        <m:r>
                          <a:rPr lang="es-ES" sz="1400" b="0" i="1" smtClean="0">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𝑗</m:t>
                        </m:r>
                        <m:f>
                          <m:fPr>
                            <m:ctrlPr>
                              <a:rPr lang="es-ES" sz="1400" i="1">
                                <a:solidFill>
                                  <a:schemeClr val="tx1"/>
                                </a:solidFill>
                                <a:latin typeface="Cambria Math" panose="02040503050406030204" pitchFamily="18" charset="0"/>
                                <a:ea typeface="Cambria Math" panose="02040503050406030204" pitchFamily="18" charset="0"/>
                              </a:rPr>
                            </m:ctrlPr>
                          </m:fPr>
                          <m:num>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Sub>
                          </m:num>
                          <m:den>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b="0" i="1" smtClean="0">
                                    <a:solidFill>
                                      <a:schemeClr val="tx1"/>
                                    </a:solidFill>
                                    <a:latin typeface="Cambria Math" panose="02040503050406030204" pitchFamily="18" charset="0"/>
                                    <a:ea typeface="Cambria Math" panose="02040503050406030204" pitchFamily="18" charset="0"/>
                                  </a:rPr>
                                  <m:t>2</m:t>
                                </m:r>
                                <m:r>
                                  <a:rPr lang="es-ES" sz="1400" i="1">
                                    <a:solidFill>
                                      <a:schemeClr val="tx1"/>
                                    </a:solidFill>
                                    <a:latin typeface="Cambria Math" panose="02040503050406030204" pitchFamily="18" charset="0"/>
                                    <a:ea typeface="Cambria Math" panose="02040503050406030204" pitchFamily="18" charset="0"/>
                                  </a:rPr>
                                  <m:t>𝑄</m:t>
                                </m:r>
                              </m:e>
                              <m:sub>
                                <m:r>
                                  <a:rPr lang="es-ES" sz="1400" i="1">
                                    <a:solidFill>
                                      <a:schemeClr val="tx1"/>
                                    </a:solidFill>
                                    <a:latin typeface="Cambria Math" panose="02040503050406030204" pitchFamily="18" charset="0"/>
                                    <a:ea typeface="Cambria Math" panose="02040503050406030204" pitchFamily="18" charset="0"/>
                                  </a:rPr>
                                  <m:t>𝐿</m:t>
                                </m:r>
                              </m:sub>
                            </m:sSub>
                          </m:den>
                        </m:f>
                      </m:e>
                    </m:d>
                  </m:oMath>
                </a14:m>
                <a:endParaRPr lang="es-ES" sz="1400" dirty="0"/>
              </a:p>
            </p:txBody>
          </p:sp>
        </mc:Choice>
        <mc:Fallback xmlns="">
          <p:sp>
            <p:nvSpPr>
              <p:cNvPr id="36" name="CuadroTexto 35">
                <a:extLst>
                  <a:ext uri="{FF2B5EF4-FFF2-40B4-BE49-F238E27FC236}">
                    <a16:creationId xmlns:a16="http://schemas.microsoft.com/office/drawing/2014/main" id="{6A60EDDB-31E9-4B44-BE1A-5505B1583F05}"/>
                  </a:ext>
                </a:extLst>
              </p:cNvPr>
              <p:cNvSpPr txBox="1">
                <a:spLocks noRot="1" noChangeAspect="1" noMove="1" noResize="1" noEditPoints="1" noAdjustHandles="1" noChangeArrowheads="1" noChangeShapeType="1" noTextEdit="1"/>
              </p:cNvSpPr>
              <p:nvPr/>
            </p:nvSpPr>
            <p:spPr>
              <a:xfrm>
                <a:off x="2220272" y="2764845"/>
                <a:ext cx="7572836" cy="434158"/>
              </a:xfrm>
              <a:prstGeom prst="rect">
                <a:avLst/>
              </a:prstGeom>
              <a:blipFill>
                <a:blip r:embed="rId7"/>
                <a:stretch>
                  <a:fillRect b="-2817"/>
                </a:stretch>
              </a:blipFill>
            </p:spPr>
            <p:txBody>
              <a:bodyPr/>
              <a:lstStyle/>
              <a:p>
                <a:r>
                  <a:rPr lang="es-ES">
                    <a:noFill/>
                  </a:rPr>
                  <a:t> </a:t>
                </a:r>
              </a:p>
            </p:txBody>
          </p:sp>
        </mc:Fallback>
      </mc:AlternateContent>
      <p:sp>
        <p:nvSpPr>
          <p:cNvPr id="39" name="CuadroTexto 38">
            <a:extLst>
              <a:ext uri="{FF2B5EF4-FFF2-40B4-BE49-F238E27FC236}">
                <a16:creationId xmlns:a16="http://schemas.microsoft.com/office/drawing/2014/main" id="{98E8B5D1-AE9A-4636-9B32-EF6C139CD8E1}"/>
              </a:ext>
            </a:extLst>
          </p:cNvPr>
          <p:cNvSpPr txBox="1"/>
          <p:nvPr/>
        </p:nvSpPr>
        <p:spPr>
          <a:xfrm>
            <a:off x="407547" y="2824049"/>
            <a:ext cx="4781878" cy="461665"/>
          </a:xfrm>
          <a:prstGeom prst="rect">
            <a:avLst/>
          </a:prstGeom>
          <a:noFill/>
        </p:spPr>
        <p:txBody>
          <a:bodyPr wrap="square">
            <a:spAutoFit/>
          </a:bodyPr>
          <a:lstStyle/>
          <a:p>
            <a:pPr marR="0" lvl="0" algn="just" defTabSz="447675" rtl="0" eaLnBrk="0" fontAlgn="base" latinLnBrk="0" hangingPunct="0">
              <a:lnSpc>
                <a:spcPct val="100000"/>
              </a:lnSpc>
              <a:spcBef>
                <a:spcPct val="0"/>
              </a:spcBef>
              <a:spcAft>
                <a:spcPct val="0"/>
              </a:spcAft>
              <a:buClrTx/>
              <a:buSzTx/>
              <a:tabLst/>
              <a:defRPr/>
            </a:pPr>
            <a:r>
              <a:rPr kumimoji="0" lang="es-ES" altLang="es-ES" sz="1200" b="0" i="0" u="none" strike="noStrike" kern="0" cap="none" spc="0" normalizeH="0" baseline="0" noProof="0" dirty="0">
                <a:ln>
                  <a:noFill/>
                </a:ln>
                <a:solidFill>
                  <a:schemeClr val="tx1"/>
                </a:solidFill>
                <a:effectLst/>
                <a:uLnTx/>
                <a:uFillTx/>
                <a:latin typeface="Arial" pitchFamily="34" charset="0"/>
                <a:ea typeface="ＭＳ Ｐゴシック" pitchFamily="34" charset="-128"/>
                <a:cs typeface="+mn-cs"/>
              </a:rPr>
              <a:t>Cerca de la resonancia </a:t>
            </a:r>
          </a:p>
          <a:p>
            <a:pPr marR="0" lvl="0" algn="just" defTabSz="447675" rtl="0" eaLnBrk="0" fontAlgn="base" latinLnBrk="0" hangingPunct="0">
              <a:lnSpc>
                <a:spcPct val="100000"/>
              </a:lnSpc>
              <a:spcBef>
                <a:spcPct val="0"/>
              </a:spcBef>
              <a:spcAft>
                <a:spcPct val="0"/>
              </a:spcAft>
              <a:buClrTx/>
              <a:buSzTx/>
              <a:tabLst/>
              <a:defRPr/>
            </a:pPr>
            <a:endParaRPr kumimoji="0" lang="es-ES" altLang="es-ES" sz="1200" b="0" i="0" u="none" strike="noStrike" kern="0" cap="none" spc="0" normalizeH="0" baseline="0" noProof="0" dirty="0">
              <a:ln>
                <a:noFill/>
              </a:ln>
              <a:solidFill>
                <a:schemeClr val="tx1"/>
              </a:solidFill>
              <a:effectLst/>
              <a:uLnTx/>
              <a:uFillTx/>
              <a:latin typeface="Arial" pitchFamily="34" charset="0"/>
              <a:ea typeface="ＭＳ Ｐゴシック" pitchFamily="34" charset="-128"/>
              <a:cs typeface="+mn-cs"/>
            </a:endParaRPr>
          </a:p>
        </p:txBody>
      </p:sp>
      <mc:AlternateContent xmlns:mc="http://schemas.openxmlformats.org/markup-compatibility/2006" xmlns:a14="http://schemas.microsoft.com/office/drawing/2010/main">
        <mc:Choice Requires="a14">
          <p:sp>
            <p:nvSpPr>
              <p:cNvPr id="45" name="CuadroTexto 44">
                <a:extLst>
                  <a:ext uri="{FF2B5EF4-FFF2-40B4-BE49-F238E27FC236}">
                    <a16:creationId xmlns:a16="http://schemas.microsoft.com/office/drawing/2014/main" id="{39675951-EB90-4A58-A4D1-E0115D0E3347}"/>
                  </a:ext>
                </a:extLst>
              </p:cNvPr>
              <p:cNvSpPr txBox="1"/>
              <p:nvPr/>
            </p:nvSpPr>
            <p:spPr>
              <a:xfrm>
                <a:off x="-1207985" y="2981924"/>
                <a:ext cx="5043790"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kumimoji="0" lang="es-ES"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𝜔</m:t>
                      </m:r>
                      <m:r>
                        <a:rPr kumimoji="0" lang="es-ES"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m:t>
                      </m:r>
                      <m:sSub>
                        <m:sSubPr>
                          <m:ctrlPr>
                            <a:rPr kumimoji="0" lang="es-ES" sz="14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es-ES" sz="14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𝜔</m:t>
                          </m:r>
                        </m:e>
                        <m:sub>
                          <m:r>
                            <a:rPr kumimoji="0" lang="es-ES" sz="14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0</m:t>
                          </m:r>
                        </m:sub>
                      </m:sSub>
                    </m:oMath>
                  </m:oMathPara>
                </a14:m>
                <a:endParaRPr lang="es-ES" dirty="0"/>
              </a:p>
            </p:txBody>
          </p:sp>
        </mc:Choice>
        <mc:Fallback xmlns="">
          <p:sp>
            <p:nvSpPr>
              <p:cNvPr id="45" name="CuadroTexto 44">
                <a:extLst>
                  <a:ext uri="{FF2B5EF4-FFF2-40B4-BE49-F238E27FC236}">
                    <a16:creationId xmlns:a16="http://schemas.microsoft.com/office/drawing/2014/main" id="{39675951-EB90-4A58-A4D1-E0115D0E3347}"/>
                  </a:ext>
                </a:extLst>
              </p:cNvPr>
              <p:cNvSpPr txBox="1">
                <a:spLocks noRot="1" noChangeAspect="1" noMove="1" noResize="1" noEditPoints="1" noAdjustHandles="1" noChangeArrowheads="1" noChangeShapeType="1" noTextEdit="1"/>
              </p:cNvSpPr>
              <p:nvPr/>
            </p:nvSpPr>
            <p:spPr>
              <a:xfrm>
                <a:off x="-1207985" y="2981924"/>
                <a:ext cx="5043790" cy="307777"/>
              </a:xfrm>
              <a:prstGeom prst="rect">
                <a:avLst/>
              </a:prstGeom>
              <a:blipFill>
                <a:blip r:embed="rId8"/>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7" name="CuadroTexto 46">
                <a:extLst>
                  <a:ext uri="{FF2B5EF4-FFF2-40B4-BE49-F238E27FC236}">
                    <a16:creationId xmlns:a16="http://schemas.microsoft.com/office/drawing/2014/main" id="{88273652-005A-4C53-990F-C15F27AACC31}"/>
                  </a:ext>
                </a:extLst>
              </p:cNvPr>
              <p:cNvSpPr txBox="1"/>
              <p:nvPr/>
            </p:nvSpPr>
            <p:spPr>
              <a:xfrm>
                <a:off x="-76277" y="3317617"/>
                <a:ext cx="5502305" cy="89146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400" i="1" smtClean="0">
                          <a:solidFill>
                            <a:schemeClr val="tx1"/>
                          </a:solidFill>
                          <a:latin typeface="Cambria Math" panose="02040503050406030204" pitchFamily="18" charset="0"/>
                          <a:ea typeface="Cambria Math" panose="02040503050406030204" pitchFamily="18" charset="0"/>
                        </a:rPr>
                        <m:t>𝐹</m:t>
                      </m:r>
                      <m:d>
                        <m:dPr>
                          <m:ctrlPr>
                            <a:rPr lang="es-ES" sz="1400" i="1">
                              <a:solidFill>
                                <a:schemeClr val="tx1"/>
                              </a:solidFill>
                              <a:latin typeface="Cambria Math" panose="02040503050406030204" pitchFamily="18" charset="0"/>
                              <a:ea typeface="Cambria Math" panose="02040503050406030204" pitchFamily="18" charset="0"/>
                            </a:rPr>
                          </m:ctrlPr>
                        </m:dPr>
                        <m:e>
                          <m:r>
                            <a:rPr lang="es-ES" sz="1400" i="1">
                              <a:solidFill>
                                <a:schemeClr val="tx1"/>
                              </a:solidFill>
                              <a:latin typeface="Cambria Math" panose="02040503050406030204" pitchFamily="18" charset="0"/>
                              <a:ea typeface="Cambria Math" panose="02040503050406030204" pitchFamily="18" charset="0"/>
                            </a:rPr>
                            <m:t>𝜔</m:t>
                          </m:r>
                        </m:e>
                      </m:d>
                      <m:r>
                        <a:rPr lang="es-ES" sz="1400" b="0" i="1" smtClean="0">
                          <a:solidFill>
                            <a:schemeClr val="tx1"/>
                          </a:solidFill>
                          <a:latin typeface="Cambria Math" panose="02040503050406030204" pitchFamily="18" charset="0"/>
                          <a:ea typeface="Cambria Math" panose="02040503050406030204" pitchFamily="18" charset="0"/>
                        </a:rPr>
                        <m:t>≈</m:t>
                      </m:r>
                      <m:f>
                        <m:fPr>
                          <m:ctrlPr>
                            <a:rPr lang="es-ES" sz="1400" i="1" smtClean="0">
                              <a:solidFill>
                                <a:schemeClr val="tx1"/>
                              </a:solidFill>
                              <a:latin typeface="Cambria Math" panose="02040503050406030204" pitchFamily="18" charset="0"/>
                              <a:ea typeface="Cambria Math" panose="02040503050406030204" pitchFamily="18" charset="0"/>
                            </a:rPr>
                          </m:ctrlPr>
                        </m:fPr>
                        <m:num>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Sub>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𝑒</m:t>
                              </m:r>
                            </m:e>
                            <m:sup>
                              <m:r>
                                <a:rPr lang="es-ES" sz="1400" i="1">
                                  <a:solidFill>
                                    <a:schemeClr val="tx1"/>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𝜎</m:t>
                                      </m:r>
                                    </m:e>
                                    <m:sup>
                                      <m:r>
                                        <a:rPr lang="es-ES" sz="1400" i="1">
                                          <a:solidFill>
                                            <a:schemeClr val="tx1"/>
                                          </a:solidFill>
                                          <a:latin typeface="Cambria Math" panose="02040503050406030204" pitchFamily="18" charset="0"/>
                                          <a:ea typeface="Cambria Math" panose="02040503050406030204" pitchFamily="18" charset="0"/>
                                        </a:rPr>
                                        <m:t>2</m:t>
                                      </m:r>
                                    </m:sup>
                                  </m:sSup>
                                  <m:sSubSup>
                                    <m:sSubSupPr>
                                      <m:ctrlPr>
                                        <a:rPr lang="es-ES" sz="1400" i="1" smtClean="0">
                                          <a:solidFill>
                                            <a:schemeClr val="tx1"/>
                                          </a:solidFill>
                                          <a:latin typeface="Cambria Math" panose="02040503050406030204" pitchFamily="18" charset="0"/>
                                          <a:ea typeface="Cambria Math" panose="02040503050406030204" pitchFamily="18" charset="0"/>
                                        </a:rPr>
                                      </m:ctrlPr>
                                    </m:sSubSupPr>
                                    <m:e>
                                      <m:r>
                                        <a:rPr lang="es-ES" sz="1400" i="1">
                                          <a:solidFill>
                                            <a:schemeClr val="tx1"/>
                                          </a:solidFill>
                                          <a:latin typeface="Cambria Math" panose="02040503050406030204" pitchFamily="18" charset="0"/>
                                          <a:ea typeface="Cambria Math" panose="02040503050406030204" pitchFamily="18" charset="0"/>
                                        </a:rPr>
                                        <m:t>𝜔</m:t>
                                      </m:r>
                                    </m:e>
                                    <m:sub>
                                      <m:r>
                                        <a:rPr lang="es-ES" sz="1400" b="0" i="1" smtClean="0">
                                          <a:solidFill>
                                            <a:schemeClr val="tx1"/>
                                          </a:solidFill>
                                          <a:latin typeface="Cambria Math" panose="02040503050406030204" pitchFamily="18" charset="0"/>
                                          <a:ea typeface="Cambria Math" panose="02040503050406030204" pitchFamily="18" charset="0"/>
                                        </a:rPr>
                                        <m:t>0</m:t>
                                      </m:r>
                                    </m:sub>
                                    <m:sup>
                                      <m:r>
                                        <a:rPr lang="es-ES" sz="1400" b="0" i="1" smtClean="0">
                                          <a:solidFill>
                                            <a:schemeClr val="tx1"/>
                                          </a:solidFill>
                                          <a:latin typeface="Cambria Math" panose="02040503050406030204" pitchFamily="18" charset="0"/>
                                          <a:ea typeface="Cambria Math" panose="02040503050406030204" pitchFamily="18" charset="0"/>
                                        </a:rPr>
                                        <m:t>2</m:t>
                                      </m:r>
                                    </m:sup>
                                  </m:sSubSup>
                                </m:num>
                                <m:den>
                                  <m:r>
                                    <a:rPr lang="es-ES" sz="1400" i="1">
                                      <a:solidFill>
                                        <a:schemeClr val="tx1"/>
                                      </a:solidFill>
                                      <a:latin typeface="Cambria Math" panose="02040503050406030204" pitchFamily="18" charset="0"/>
                                      <a:ea typeface="Cambria Math" panose="02040503050406030204" pitchFamily="18" charset="0"/>
                                    </a:rPr>
                                    <m:t>2</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𝑣</m:t>
                                      </m:r>
                                    </m:e>
                                    <m:sup>
                                      <m:r>
                                        <a:rPr lang="es-ES" sz="1400" i="1">
                                          <a:solidFill>
                                            <a:schemeClr val="tx1"/>
                                          </a:solidFill>
                                          <a:latin typeface="Cambria Math" panose="02040503050406030204" pitchFamily="18" charset="0"/>
                                          <a:ea typeface="Cambria Math" panose="02040503050406030204" pitchFamily="18" charset="0"/>
                                        </a:rPr>
                                        <m:t>2</m:t>
                                      </m:r>
                                    </m:sup>
                                  </m:sSup>
                                </m:den>
                              </m:f>
                            </m:sup>
                          </m:sSup>
                        </m:num>
                        <m:den>
                          <m:r>
                            <a:rPr lang="es-ES" sz="1400" i="1">
                              <a:solidFill>
                                <a:schemeClr val="tx1"/>
                              </a:solidFill>
                              <a:latin typeface="Cambria Math" panose="02040503050406030204" pitchFamily="18" charset="0"/>
                              <a:ea typeface="Cambria Math" panose="02040503050406030204" pitchFamily="18" charset="0"/>
                            </a:rPr>
                            <m:t>2</m:t>
                          </m:r>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Sub>
                          <m:d>
                            <m:dPr>
                              <m:begChr m:val="["/>
                              <m:endChr m:val="]"/>
                              <m:ctrlPr>
                                <a:rPr lang="es-ES" sz="1400" i="1">
                                  <a:solidFill>
                                    <a:schemeClr val="tx1"/>
                                  </a:solidFill>
                                  <a:latin typeface="Cambria Math" panose="02040503050406030204" pitchFamily="18" charset="0"/>
                                  <a:ea typeface="Cambria Math" panose="02040503050406030204" pitchFamily="18" charset="0"/>
                                </a:rPr>
                              </m:ctrlPr>
                            </m:dPr>
                            <m:e>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Sub>
                              <m:r>
                                <a:rPr lang="es-ES" sz="1400" i="1">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𝜔</m:t>
                              </m:r>
                              <m:r>
                                <a:rPr lang="es-ES" sz="1400" i="1">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𝑗</m:t>
                              </m:r>
                              <m:f>
                                <m:fPr>
                                  <m:ctrlPr>
                                    <a:rPr lang="es-ES" sz="1400" i="1">
                                      <a:solidFill>
                                        <a:schemeClr val="tx1"/>
                                      </a:solidFill>
                                      <a:latin typeface="Cambria Math" panose="02040503050406030204" pitchFamily="18" charset="0"/>
                                      <a:ea typeface="Cambria Math" panose="02040503050406030204" pitchFamily="18" charset="0"/>
                                    </a:rPr>
                                  </m:ctrlPr>
                                </m:fPr>
                                <m:num>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Sub>
                                </m:num>
                                <m:den>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2</m:t>
                                      </m:r>
                                      <m:r>
                                        <a:rPr lang="es-ES" sz="1400" i="1">
                                          <a:solidFill>
                                            <a:schemeClr val="tx1"/>
                                          </a:solidFill>
                                          <a:latin typeface="Cambria Math" panose="02040503050406030204" pitchFamily="18" charset="0"/>
                                          <a:ea typeface="Cambria Math" panose="02040503050406030204" pitchFamily="18" charset="0"/>
                                        </a:rPr>
                                        <m:t>𝑄</m:t>
                                      </m:r>
                                    </m:e>
                                    <m:sub>
                                      <m:r>
                                        <a:rPr lang="es-ES" sz="1400" i="1">
                                          <a:solidFill>
                                            <a:schemeClr val="tx1"/>
                                          </a:solidFill>
                                          <a:latin typeface="Cambria Math" panose="02040503050406030204" pitchFamily="18" charset="0"/>
                                          <a:ea typeface="Cambria Math" panose="02040503050406030204" pitchFamily="18" charset="0"/>
                                        </a:rPr>
                                        <m:t>𝐿</m:t>
                                      </m:r>
                                    </m:sub>
                                  </m:sSub>
                                </m:den>
                              </m:f>
                            </m:e>
                          </m:d>
                        </m:den>
                      </m:f>
                      <m:r>
                        <a:rPr lang="es-ES" sz="1400" b="0" i="1" smtClean="0">
                          <a:solidFill>
                            <a:schemeClr val="tx1"/>
                          </a:solidFill>
                          <a:latin typeface="Cambria Math" panose="02040503050406030204" pitchFamily="18" charset="0"/>
                          <a:ea typeface="Cambria Math" panose="02040503050406030204" pitchFamily="18" charset="0"/>
                        </a:rPr>
                        <m:t>=</m:t>
                      </m:r>
                      <m:f>
                        <m:fPr>
                          <m:ctrlPr>
                            <a:rPr lang="es-ES" sz="1400" b="0" i="1" smtClean="0">
                              <a:solidFill>
                                <a:schemeClr val="tx1"/>
                              </a:solidFill>
                              <a:latin typeface="Cambria Math" panose="02040503050406030204" pitchFamily="18" charset="0"/>
                              <a:ea typeface="Cambria Math" panose="02040503050406030204" pitchFamily="18" charset="0"/>
                            </a:rPr>
                          </m:ctrlPr>
                        </m:fPr>
                        <m:num>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b="0" i="1" smtClean="0">
                                  <a:solidFill>
                                    <a:schemeClr val="tx1"/>
                                  </a:solidFill>
                                  <a:latin typeface="Cambria Math" panose="02040503050406030204" pitchFamily="18" charset="0"/>
                                  <a:ea typeface="Cambria Math" panose="02040503050406030204" pitchFamily="18" charset="0"/>
                                </a:rPr>
                                <m:t>𝑗</m:t>
                              </m:r>
                              <m:r>
                                <a:rPr lang="es-ES" sz="1400" i="1">
                                  <a:solidFill>
                                    <a:schemeClr val="tx1"/>
                                  </a:solidFill>
                                  <a:latin typeface="Cambria Math" panose="02040503050406030204" pitchFamily="18" charset="0"/>
                                  <a:ea typeface="Cambria Math" panose="02040503050406030204" pitchFamily="18" charset="0"/>
                                </a:rPr>
                                <m:t>𝑒</m:t>
                              </m:r>
                            </m:e>
                            <m:sup>
                              <m:r>
                                <a:rPr lang="es-ES" sz="1400" i="1">
                                  <a:solidFill>
                                    <a:schemeClr val="tx1"/>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𝜎</m:t>
                                      </m:r>
                                    </m:e>
                                    <m:sup>
                                      <m:r>
                                        <a:rPr lang="es-ES" sz="1400" i="1">
                                          <a:solidFill>
                                            <a:schemeClr val="tx1"/>
                                          </a:solidFill>
                                          <a:latin typeface="Cambria Math" panose="02040503050406030204" pitchFamily="18" charset="0"/>
                                          <a:ea typeface="Cambria Math" panose="02040503050406030204" pitchFamily="18" charset="0"/>
                                        </a:rPr>
                                        <m:t>2</m:t>
                                      </m:r>
                                    </m:sup>
                                  </m:sSup>
                                  <m:sSubSup>
                                    <m:sSubSupPr>
                                      <m:ctrlPr>
                                        <a:rPr lang="es-ES" sz="1400" i="1">
                                          <a:solidFill>
                                            <a:schemeClr val="tx1"/>
                                          </a:solidFill>
                                          <a:latin typeface="Cambria Math" panose="02040503050406030204" pitchFamily="18" charset="0"/>
                                          <a:ea typeface="Cambria Math" panose="02040503050406030204" pitchFamily="18" charset="0"/>
                                        </a:rPr>
                                      </m:ctrlPr>
                                    </m:sSubSup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up>
                                      <m:r>
                                        <a:rPr lang="es-ES" sz="1400" i="1">
                                          <a:solidFill>
                                            <a:schemeClr val="tx1"/>
                                          </a:solidFill>
                                          <a:latin typeface="Cambria Math" panose="02040503050406030204" pitchFamily="18" charset="0"/>
                                          <a:ea typeface="Cambria Math" panose="02040503050406030204" pitchFamily="18" charset="0"/>
                                        </a:rPr>
                                        <m:t>2</m:t>
                                      </m:r>
                                    </m:sup>
                                  </m:sSubSup>
                                </m:num>
                                <m:den>
                                  <m:r>
                                    <a:rPr lang="es-ES" sz="1400" i="1">
                                      <a:solidFill>
                                        <a:schemeClr val="tx1"/>
                                      </a:solidFill>
                                      <a:latin typeface="Cambria Math" panose="02040503050406030204" pitchFamily="18" charset="0"/>
                                      <a:ea typeface="Cambria Math" panose="02040503050406030204" pitchFamily="18" charset="0"/>
                                    </a:rPr>
                                    <m:t>2</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𝑣</m:t>
                                      </m:r>
                                    </m:e>
                                    <m:sup>
                                      <m:r>
                                        <a:rPr lang="es-ES" sz="1400" i="1">
                                          <a:solidFill>
                                            <a:schemeClr val="tx1"/>
                                          </a:solidFill>
                                          <a:latin typeface="Cambria Math" panose="02040503050406030204" pitchFamily="18" charset="0"/>
                                          <a:ea typeface="Cambria Math" panose="02040503050406030204" pitchFamily="18" charset="0"/>
                                        </a:rPr>
                                        <m:t>2</m:t>
                                      </m:r>
                                    </m:sup>
                                  </m:sSup>
                                </m:den>
                              </m:f>
                            </m:sup>
                          </m:sSup>
                        </m:num>
                        <m:den>
                          <m:r>
                            <a:rPr lang="es-ES" sz="1400" b="0" i="1" smtClean="0">
                              <a:solidFill>
                                <a:schemeClr val="tx1"/>
                              </a:solidFill>
                              <a:latin typeface="Cambria Math" panose="02040503050406030204" pitchFamily="18" charset="0"/>
                              <a:ea typeface="Cambria Math" panose="02040503050406030204" pitchFamily="18" charset="0"/>
                            </a:rPr>
                            <m:t>2</m:t>
                          </m:r>
                        </m:den>
                      </m:f>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b="0" i="1" smtClean="0">
                              <a:solidFill>
                                <a:schemeClr val="tx1"/>
                              </a:solidFill>
                              <a:latin typeface="Cambria Math" panose="02040503050406030204" pitchFamily="18" charset="0"/>
                              <a:ea typeface="Cambria Math" panose="02040503050406030204" pitchFamily="18" charset="0"/>
                            </a:rPr>
                            <m:t>1</m:t>
                          </m:r>
                        </m:num>
                        <m:den>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𝑗</m:t>
                              </m:r>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Sub>
                          <m:r>
                            <a:rPr lang="es-ES" sz="1400" i="1">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𝑗</m:t>
                          </m:r>
                          <m:r>
                            <a:rPr lang="es-ES" sz="1400" i="1">
                              <a:solidFill>
                                <a:schemeClr val="tx1"/>
                              </a:solidFill>
                              <a:latin typeface="Cambria Math" panose="02040503050406030204" pitchFamily="18" charset="0"/>
                              <a:ea typeface="Cambria Math" panose="02040503050406030204" pitchFamily="18" charset="0"/>
                            </a:rPr>
                            <m:t>𝜔</m:t>
                          </m:r>
                          <m:r>
                            <a:rPr lang="es-ES" sz="1400" i="1">
                              <a:solidFill>
                                <a:schemeClr val="tx1"/>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Sub>
                            </m:num>
                            <m:den>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2</m:t>
                                  </m:r>
                                  <m:r>
                                    <a:rPr lang="es-ES" sz="1400" i="1">
                                      <a:solidFill>
                                        <a:schemeClr val="tx1"/>
                                      </a:solidFill>
                                      <a:latin typeface="Cambria Math" panose="02040503050406030204" pitchFamily="18" charset="0"/>
                                      <a:ea typeface="Cambria Math" panose="02040503050406030204" pitchFamily="18" charset="0"/>
                                    </a:rPr>
                                    <m:t>𝑄</m:t>
                                  </m:r>
                                </m:e>
                                <m:sub>
                                  <m:r>
                                    <a:rPr lang="es-ES" sz="1400" i="1">
                                      <a:solidFill>
                                        <a:schemeClr val="tx1"/>
                                      </a:solidFill>
                                      <a:latin typeface="Cambria Math" panose="02040503050406030204" pitchFamily="18" charset="0"/>
                                      <a:ea typeface="Cambria Math" panose="02040503050406030204" pitchFamily="18" charset="0"/>
                                    </a:rPr>
                                    <m:t>𝐿</m:t>
                                  </m:r>
                                </m:sub>
                              </m:sSub>
                            </m:den>
                          </m:f>
                        </m:den>
                      </m:f>
                    </m:oMath>
                  </m:oMathPara>
                </a14:m>
                <a:endParaRPr lang="es-ES" sz="1400" dirty="0"/>
              </a:p>
            </p:txBody>
          </p:sp>
        </mc:Choice>
        <mc:Fallback xmlns="">
          <p:sp>
            <p:nvSpPr>
              <p:cNvPr id="47" name="CuadroTexto 46">
                <a:extLst>
                  <a:ext uri="{FF2B5EF4-FFF2-40B4-BE49-F238E27FC236}">
                    <a16:creationId xmlns:a16="http://schemas.microsoft.com/office/drawing/2014/main" id="{88273652-005A-4C53-990F-C15F27AACC31}"/>
                  </a:ext>
                </a:extLst>
              </p:cNvPr>
              <p:cNvSpPr txBox="1">
                <a:spLocks noRot="1" noChangeAspect="1" noMove="1" noResize="1" noEditPoints="1" noAdjustHandles="1" noChangeArrowheads="1" noChangeShapeType="1" noTextEdit="1"/>
              </p:cNvSpPr>
              <p:nvPr/>
            </p:nvSpPr>
            <p:spPr>
              <a:xfrm>
                <a:off x="-76277" y="3317617"/>
                <a:ext cx="5502305" cy="891462"/>
              </a:xfrm>
              <a:prstGeom prst="rect">
                <a:avLst/>
              </a:prstGeom>
              <a:blipFill>
                <a:blip r:embed="rId9"/>
                <a:stretch>
                  <a:fillRect/>
                </a:stretch>
              </a:blipFill>
            </p:spPr>
            <p:txBody>
              <a:bodyPr/>
              <a:lstStyle/>
              <a:p>
                <a:r>
                  <a:rPr lang="es-ES">
                    <a:noFill/>
                  </a:rPr>
                  <a:t> </a:t>
                </a:r>
              </a:p>
            </p:txBody>
          </p:sp>
        </mc:Fallback>
      </mc:AlternateContent>
      <p:sp>
        <p:nvSpPr>
          <p:cNvPr id="48" name="CuadroTexto 47">
            <a:extLst>
              <a:ext uri="{FF2B5EF4-FFF2-40B4-BE49-F238E27FC236}">
                <a16:creationId xmlns:a16="http://schemas.microsoft.com/office/drawing/2014/main" id="{D6058FD2-A461-485F-8BF9-E5C46FC89C9C}"/>
              </a:ext>
            </a:extLst>
          </p:cNvPr>
          <p:cNvSpPr txBox="1"/>
          <p:nvPr/>
        </p:nvSpPr>
        <p:spPr>
          <a:xfrm>
            <a:off x="5392397" y="6715689"/>
            <a:ext cx="4420085" cy="461665"/>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s-ES" altLang="es-ES" sz="1200" b="0" i="0" u="none" strike="noStrike" kern="0" cap="none" spc="0" normalizeH="0" baseline="0" noProof="0" dirty="0">
                <a:ln>
                  <a:noFill/>
                </a:ln>
                <a:solidFill>
                  <a:prstClr val="black"/>
                </a:solidFill>
                <a:effectLst/>
                <a:uLnTx/>
                <a:uFillTx/>
                <a:ea typeface="+mn-ea"/>
              </a:rPr>
              <a:t>Comparación entre el voltaje espectral normalizado, con la fórmula exacta y con la aproximación</a:t>
            </a:r>
          </a:p>
        </p:txBody>
      </p:sp>
      <mc:AlternateContent xmlns:mc="http://schemas.openxmlformats.org/markup-compatibility/2006" xmlns:a14="http://schemas.microsoft.com/office/drawing/2010/main">
        <mc:Choice Requires="a14">
          <p:sp>
            <p:nvSpPr>
              <p:cNvPr id="54" name="CuadroTexto 53">
                <a:extLst>
                  <a:ext uri="{FF2B5EF4-FFF2-40B4-BE49-F238E27FC236}">
                    <a16:creationId xmlns:a16="http://schemas.microsoft.com/office/drawing/2014/main" id="{6477031B-5BD2-472F-A854-D6B929190507}"/>
                  </a:ext>
                </a:extLst>
              </p:cNvPr>
              <p:cNvSpPr txBox="1"/>
              <p:nvPr/>
            </p:nvSpPr>
            <p:spPr>
              <a:xfrm>
                <a:off x="-85935" y="4453931"/>
                <a:ext cx="5410102" cy="135960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kumimoji="0" lang="es-ES"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pPr>
                        <m:e>
                          <m:r>
                            <a:rPr kumimoji="0" lang="es-ES"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ℱ</m:t>
                          </m:r>
                        </m:e>
                        <m:sup>
                          <m:r>
                            <a:rPr kumimoji="0" lang="es-ES"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−1</m:t>
                          </m:r>
                        </m:sup>
                      </m:sSup>
                      <m:d>
                        <m:dPr>
                          <m:begChr m:val="{"/>
                          <m:endChr m:val="}"/>
                          <m:ctrlPr>
                            <a:rPr kumimoji="0" lang="es-ES"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dPr>
                        <m:e>
                          <m:f>
                            <m:fPr>
                              <m:ctrlPr>
                                <a:rPr lang="es-ES" sz="1400" i="1">
                                  <a:solidFill>
                                    <a:prstClr val="black"/>
                                  </a:solidFill>
                                  <a:latin typeface="Cambria Math" panose="02040503050406030204" pitchFamily="18" charset="0"/>
                                  <a:ea typeface="Cambria Math" panose="02040503050406030204" pitchFamily="18" charset="0"/>
                                </a:rPr>
                              </m:ctrlPr>
                            </m:fPr>
                            <m:num>
                              <m:r>
                                <a:rPr lang="es-ES" sz="1400" i="1">
                                  <a:solidFill>
                                    <a:prstClr val="black"/>
                                  </a:solidFill>
                                  <a:latin typeface="Cambria Math" panose="02040503050406030204" pitchFamily="18" charset="0"/>
                                  <a:ea typeface="Cambria Math" panose="02040503050406030204" pitchFamily="18" charset="0"/>
                                </a:rPr>
                                <m:t>1</m:t>
                              </m:r>
                            </m:num>
                            <m:den>
                              <m:sSub>
                                <m:sSubPr>
                                  <m:ctrlPr>
                                    <a:rPr lang="es-ES" sz="1400" i="1">
                                      <a:solidFill>
                                        <a:prstClr val="black"/>
                                      </a:solidFill>
                                      <a:latin typeface="Cambria Math" panose="02040503050406030204" pitchFamily="18" charset="0"/>
                                      <a:ea typeface="Cambria Math" panose="02040503050406030204" pitchFamily="18" charset="0"/>
                                    </a:rPr>
                                  </m:ctrlPr>
                                </m:sSubPr>
                                <m:e>
                                  <m:r>
                                    <a:rPr lang="es-ES" sz="1400" i="1">
                                      <a:solidFill>
                                        <a:prstClr val="black"/>
                                      </a:solidFill>
                                      <a:latin typeface="Cambria Math" panose="02040503050406030204" pitchFamily="18" charset="0"/>
                                      <a:ea typeface="Cambria Math" panose="02040503050406030204" pitchFamily="18" charset="0"/>
                                    </a:rPr>
                                    <m:t>𝑗</m:t>
                                  </m:r>
                                  <m:r>
                                    <a:rPr lang="es-ES" sz="1400" i="1">
                                      <a:solidFill>
                                        <a:prstClr val="black"/>
                                      </a:solidFill>
                                      <a:latin typeface="Cambria Math" panose="02040503050406030204" pitchFamily="18" charset="0"/>
                                      <a:ea typeface="Cambria Math" panose="02040503050406030204" pitchFamily="18" charset="0"/>
                                    </a:rPr>
                                    <m:t>𝜔</m:t>
                                  </m:r>
                                </m:e>
                                <m:sub>
                                  <m:r>
                                    <a:rPr lang="es-ES" sz="1400" i="1">
                                      <a:solidFill>
                                        <a:prstClr val="black"/>
                                      </a:solidFill>
                                      <a:latin typeface="Cambria Math" panose="02040503050406030204" pitchFamily="18" charset="0"/>
                                      <a:ea typeface="Cambria Math" panose="02040503050406030204" pitchFamily="18" charset="0"/>
                                    </a:rPr>
                                    <m:t>0</m:t>
                                  </m:r>
                                </m:sub>
                              </m:sSub>
                              <m:r>
                                <a:rPr lang="es-ES" sz="1400" i="1">
                                  <a:solidFill>
                                    <a:prstClr val="black"/>
                                  </a:solidFill>
                                  <a:latin typeface="Cambria Math" panose="02040503050406030204" pitchFamily="18" charset="0"/>
                                  <a:ea typeface="Cambria Math" panose="02040503050406030204" pitchFamily="18" charset="0"/>
                                </a:rPr>
                                <m:t>−</m:t>
                              </m:r>
                              <m:r>
                                <a:rPr lang="es-ES" sz="1400" i="1">
                                  <a:solidFill>
                                    <a:prstClr val="black"/>
                                  </a:solidFill>
                                  <a:latin typeface="Cambria Math" panose="02040503050406030204" pitchFamily="18" charset="0"/>
                                  <a:ea typeface="Cambria Math" panose="02040503050406030204" pitchFamily="18" charset="0"/>
                                </a:rPr>
                                <m:t>𝑗</m:t>
                              </m:r>
                              <m:r>
                                <a:rPr lang="es-ES" sz="1400" i="1">
                                  <a:solidFill>
                                    <a:prstClr val="black"/>
                                  </a:solidFill>
                                  <a:latin typeface="Cambria Math" panose="02040503050406030204" pitchFamily="18" charset="0"/>
                                  <a:ea typeface="Cambria Math" panose="02040503050406030204" pitchFamily="18" charset="0"/>
                                </a:rPr>
                                <m:t>𝜔</m:t>
                              </m:r>
                              <m:r>
                                <a:rPr lang="es-ES" sz="1400" i="1">
                                  <a:solidFill>
                                    <a:prstClr val="black"/>
                                  </a:solidFill>
                                  <a:latin typeface="Cambria Math" panose="02040503050406030204" pitchFamily="18" charset="0"/>
                                  <a:ea typeface="Cambria Math" panose="02040503050406030204" pitchFamily="18" charset="0"/>
                                </a:rPr>
                                <m:t>−</m:t>
                              </m:r>
                              <m:f>
                                <m:fPr>
                                  <m:ctrlPr>
                                    <a:rPr lang="es-ES" sz="1400" i="1">
                                      <a:solidFill>
                                        <a:prstClr val="black"/>
                                      </a:solidFill>
                                      <a:latin typeface="Cambria Math" panose="02040503050406030204" pitchFamily="18" charset="0"/>
                                      <a:ea typeface="Cambria Math" panose="02040503050406030204" pitchFamily="18" charset="0"/>
                                    </a:rPr>
                                  </m:ctrlPr>
                                </m:fPr>
                                <m:num>
                                  <m:sSub>
                                    <m:sSubPr>
                                      <m:ctrlPr>
                                        <a:rPr lang="es-ES" sz="1400" i="1">
                                          <a:solidFill>
                                            <a:prstClr val="black"/>
                                          </a:solidFill>
                                          <a:latin typeface="Cambria Math" panose="02040503050406030204" pitchFamily="18" charset="0"/>
                                          <a:ea typeface="Cambria Math" panose="02040503050406030204" pitchFamily="18" charset="0"/>
                                        </a:rPr>
                                      </m:ctrlPr>
                                    </m:sSubPr>
                                    <m:e>
                                      <m:r>
                                        <a:rPr lang="es-ES" sz="1400" i="1">
                                          <a:solidFill>
                                            <a:prstClr val="black"/>
                                          </a:solidFill>
                                          <a:latin typeface="Cambria Math" panose="02040503050406030204" pitchFamily="18" charset="0"/>
                                          <a:ea typeface="Cambria Math" panose="02040503050406030204" pitchFamily="18" charset="0"/>
                                        </a:rPr>
                                        <m:t>𝜔</m:t>
                                      </m:r>
                                    </m:e>
                                    <m:sub>
                                      <m:r>
                                        <a:rPr lang="es-ES" sz="1400" i="1">
                                          <a:solidFill>
                                            <a:prstClr val="black"/>
                                          </a:solidFill>
                                          <a:latin typeface="Cambria Math" panose="02040503050406030204" pitchFamily="18" charset="0"/>
                                          <a:ea typeface="Cambria Math" panose="02040503050406030204" pitchFamily="18" charset="0"/>
                                        </a:rPr>
                                        <m:t>0</m:t>
                                      </m:r>
                                    </m:sub>
                                  </m:sSub>
                                </m:num>
                                <m:den>
                                  <m:sSub>
                                    <m:sSubPr>
                                      <m:ctrlPr>
                                        <a:rPr lang="es-ES" sz="1400" i="1">
                                          <a:solidFill>
                                            <a:prstClr val="black"/>
                                          </a:solidFill>
                                          <a:latin typeface="Cambria Math" panose="02040503050406030204" pitchFamily="18" charset="0"/>
                                          <a:ea typeface="Cambria Math" panose="02040503050406030204" pitchFamily="18" charset="0"/>
                                        </a:rPr>
                                      </m:ctrlPr>
                                    </m:sSubPr>
                                    <m:e>
                                      <m:r>
                                        <a:rPr lang="es-ES" sz="1400" i="1">
                                          <a:solidFill>
                                            <a:prstClr val="black"/>
                                          </a:solidFill>
                                          <a:latin typeface="Cambria Math" panose="02040503050406030204" pitchFamily="18" charset="0"/>
                                          <a:ea typeface="Cambria Math" panose="02040503050406030204" pitchFamily="18" charset="0"/>
                                        </a:rPr>
                                        <m:t>2</m:t>
                                      </m:r>
                                      <m:r>
                                        <a:rPr lang="es-ES" sz="1400" i="1">
                                          <a:solidFill>
                                            <a:prstClr val="black"/>
                                          </a:solidFill>
                                          <a:latin typeface="Cambria Math" panose="02040503050406030204" pitchFamily="18" charset="0"/>
                                          <a:ea typeface="Cambria Math" panose="02040503050406030204" pitchFamily="18" charset="0"/>
                                        </a:rPr>
                                        <m:t>𝑄</m:t>
                                      </m:r>
                                    </m:e>
                                    <m:sub>
                                      <m:r>
                                        <a:rPr lang="es-ES" sz="1400" i="1">
                                          <a:solidFill>
                                            <a:prstClr val="black"/>
                                          </a:solidFill>
                                          <a:latin typeface="Cambria Math" panose="02040503050406030204" pitchFamily="18" charset="0"/>
                                          <a:ea typeface="Cambria Math" panose="02040503050406030204" pitchFamily="18" charset="0"/>
                                        </a:rPr>
                                        <m:t>𝐿</m:t>
                                      </m:r>
                                    </m:sub>
                                  </m:sSub>
                                </m:den>
                              </m:f>
                            </m:den>
                          </m:f>
                        </m:e>
                      </m:d>
                      <m:r>
                        <a:rPr kumimoji="0" lang="es-ES"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sSup>
                        <m:sSupPr>
                          <m:ctrlPr>
                            <a:rPr lang="es-ES" sz="1400" i="1">
                              <a:solidFill>
                                <a:prstClr val="black"/>
                              </a:solidFill>
                              <a:latin typeface="Cambria Math" panose="02040503050406030204" pitchFamily="18" charset="0"/>
                              <a:ea typeface="Cambria Math" panose="02040503050406030204" pitchFamily="18" charset="0"/>
                            </a:rPr>
                          </m:ctrlPr>
                        </m:sSupPr>
                        <m:e>
                          <m:r>
                            <a:rPr lang="es-ES" sz="1400" i="1">
                              <a:solidFill>
                                <a:prstClr val="black"/>
                              </a:solidFill>
                              <a:latin typeface="Cambria Math" panose="02040503050406030204" pitchFamily="18" charset="0"/>
                              <a:ea typeface="Cambria Math" panose="02040503050406030204" pitchFamily="18" charset="0"/>
                            </a:rPr>
                            <m:t>ℱ</m:t>
                          </m:r>
                        </m:e>
                        <m:sup>
                          <m:r>
                            <a:rPr lang="es-ES" sz="1400" i="1">
                              <a:solidFill>
                                <a:prstClr val="black"/>
                              </a:solidFill>
                              <a:latin typeface="Cambria Math" panose="02040503050406030204" pitchFamily="18" charset="0"/>
                              <a:ea typeface="Cambria Math" panose="02040503050406030204" pitchFamily="18" charset="0"/>
                            </a:rPr>
                            <m:t>−1</m:t>
                          </m:r>
                        </m:sup>
                      </m:sSup>
                      <m:d>
                        <m:dPr>
                          <m:begChr m:val="{"/>
                          <m:endChr m:val="}"/>
                          <m:ctrlPr>
                            <a:rPr lang="es-ES" sz="1400" i="1">
                              <a:solidFill>
                                <a:prstClr val="black"/>
                              </a:solidFill>
                              <a:latin typeface="Cambria Math" panose="02040503050406030204" pitchFamily="18" charset="0"/>
                              <a:ea typeface="Cambria Math" panose="02040503050406030204" pitchFamily="18" charset="0"/>
                            </a:rPr>
                          </m:ctrlPr>
                        </m:dPr>
                        <m:e>
                          <m:f>
                            <m:fPr>
                              <m:ctrlPr>
                                <a:rPr lang="es-ES" sz="1400" i="1">
                                  <a:solidFill>
                                    <a:prstClr val="black"/>
                                  </a:solidFill>
                                  <a:latin typeface="Cambria Math" panose="02040503050406030204" pitchFamily="18" charset="0"/>
                                  <a:ea typeface="Cambria Math" panose="02040503050406030204" pitchFamily="18" charset="0"/>
                                </a:rPr>
                              </m:ctrlPr>
                            </m:fPr>
                            <m:num>
                              <m:r>
                                <a:rPr lang="es-ES" sz="1400" i="1">
                                  <a:solidFill>
                                    <a:prstClr val="black"/>
                                  </a:solidFill>
                                  <a:latin typeface="Cambria Math" panose="02040503050406030204" pitchFamily="18" charset="0"/>
                                  <a:ea typeface="Cambria Math" panose="02040503050406030204" pitchFamily="18" charset="0"/>
                                </a:rPr>
                                <m:t>1</m:t>
                              </m:r>
                            </m:num>
                            <m:den>
                              <m:r>
                                <a:rPr lang="es-ES" sz="1400" i="1">
                                  <a:solidFill>
                                    <a:prstClr val="black"/>
                                  </a:solidFill>
                                  <a:latin typeface="Cambria Math" panose="02040503050406030204" pitchFamily="18" charset="0"/>
                                  <a:ea typeface="Cambria Math" panose="02040503050406030204" pitchFamily="18" charset="0"/>
                                </a:rPr>
                                <m:t>𝑗</m:t>
                              </m:r>
                              <m:r>
                                <a:rPr lang="es-ES" sz="1400" i="1">
                                  <a:solidFill>
                                    <a:prstClr val="black"/>
                                  </a:solidFill>
                                  <a:latin typeface="Cambria Math" panose="02040503050406030204" pitchFamily="18" charset="0"/>
                                  <a:ea typeface="Cambria Math" panose="02040503050406030204" pitchFamily="18" charset="0"/>
                                </a:rPr>
                                <m:t>𝜔</m:t>
                              </m:r>
                              <m:r>
                                <a:rPr lang="es-ES" sz="1400" b="0" i="1" smtClean="0">
                                  <a:solidFill>
                                    <a:prstClr val="black"/>
                                  </a:solidFill>
                                  <a:latin typeface="Cambria Math" panose="02040503050406030204" pitchFamily="18" charset="0"/>
                                  <a:ea typeface="Cambria Math" panose="02040503050406030204" pitchFamily="18" charset="0"/>
                                </a:rPr>
                                <m:t>−</m:t>
                              </m:r>
                              <m:sSub>
                                <m:sSubPr>
                                  <m:ctrlPr>
                                    <a:rPr lang="es-ES" sz="1400" i="1">
                                      <a:solidFill>
                                        <a:prstClr val="black"/>
                                      </a:solidFill>
                                      <a:latin typeface="Cambria Math" panose="02040503050406030204" pitchFamily="18" charset="0"/>
                                      <a:ea typeface="Cambria Math" panose="02040503050406030204" pitchFamily="18" charset="0"/>
                                    </a:rPr>
                                  </m:ctrlPr>
                                </m:sSubPr>
                                <m:e>
                                  <m:r>
                                    <a:rPr lang="es-ES" sz="1400" i="1">
                                      <a:solidFill>
                                        <a:prstClr val="black"/>
                                      </a:solidFill>
                                      <a:latin typeface="Cambria Math" panose="02040503050406030204" pitchFamily="18" charset="0"/>
                                      <a:ea typeface="Cambria Math" panose="02040503050406030204" pitchFamily="18" charset="0"/>
                                    </a:rPr>
                                    <m:t>𝑗</m:t>
                                  </m:r>
                                  <m:r>
                                    <a:rPr lang="es-ES" sz="1400" i="1">
                                      <a:solidFill>
                                        <a:prstClr val="black"/>
                                      </a:solidFill>
                                      <a:latin typeface="Cambria Math" panose="02040503050406030204" pitchFamily="18" charset="0"/>
                                      <a:ea typeface="Cambria Math" panose="02040503050406030204" pitchFamily="18" charset="0"/>
                                    </a:rPr>
                                    <m:t>𝜔</m:t>
                                  </m:r>
                                </m:e>
                                <m:sub>
                                  <m:r>
                                    <a:rPr lang="es-ES" sz="1400" i="1">
                                      <a:solidFill>
                                        <a:prstClr val="black"/>
                                      </a:solidFill>
                                      <a:latin typeface="Cambria Math" panose="02040503050406030204" pitchFamily="18" charset="0"/>
                                      <a:ea typeface="Cambria Math" panose="02040503050406030204" pitchFamily="18" charset="0"/>
                                    </a:rPr>
                                    <m:t>0</m:t>
                                  </m:r>
                                </m:sub>
                              </m:sSub>
                              <m:r>
                                <a:rPr lang="es-ES" sz="1400" b="0" i="1" smtClean="0">
                                  <a:solidFill>
                                    <a:prstClr val="black"/>
                                  </a:solidFill>
                                  <a:latin typeface="Cambria Math" panose="02040503050406030204" pitchFamily="18" charset="0"/>
                                  <a:ea typeface="Cambria Math" panose="02040503050406030204" pitchFamily="18" charset="0"/>
                                </a:rPr>
                                <m:t>+</m:t>
                              </m:r>
                              <m:f>
                                <m:fPr>
                                  <m:ctrlPr>
                                    <a:rPr lang="es-ES" sz="1400" i="1">
                                      <a:solidFill>
                                        <a:prstClr val="black"/>
                                      </a:solidFill>
                                      <a:latin typeface="Cambria Math" panose="02040503050406030204" pitchFamily="18" charset="0"/>
                                      <a:ea typeface="Cambria Math" panose="02040503050406030204" pitchFamily="18" charset="0"/>
                                    </a:rPr>
                                  </m:ctrlPr>
                                </m:fPr>
                                <m:num>
                                  <m:sSub>
                                    <m:sSubPr>
                                      <m:ctrlPr>
                                        <a:rPr lang="es-ES" sz="1400" i="1">
                                          <a:solidFill>
                                            <a:prstClr val="black"/>
                                          </a:solidFill>
                                          <a:latin typeface="Cambria Math" panose="02040503050406030204" pitchFamily="18" charset="0"/>
                                          <a:ea typeface="Cambria Math" panose="02040503050406030204" pitchFamily="18" charset="0"/>
                                        </a:rPr>
                                      </m:ctrlPr>
                                    </m:sSubPr>
                                    <m:e>
                                      <m:r>
                                        <a:rPr lang="es-ES" sz="1400" i="1">
                                          <a:solidFill>
                                            <a:prstClr val="black"/>
                                          </a:solidFill>
                                          <a:latin typeface="Cambria Math" panose="02040503050406030204" pitchFamily="18" charset="0"/>
                                          <a:ea typeface="Cambria Math" panose="02040503050406030204" pitchFamily="18" charset="0"/>
                                        </a:rPr>
                                        <m:t>𝜔</m:t>
                                      </m:r>
                                    </m:e>
                                    <m:sub>
                                      <m:r>
                                        <a:rPr lang="es-ES" sz="1400" i="1">
                                          <a:solidFill>
                                            <a:prstClr val="black"/>
                                          </a:solidFill>
                                          <a:latin typeface="Cambria Math" panose="02040503050406030204" pitchFamily="18" charset="0"/>
                                          <a:ea typeface="Cambria Math" panose="02040503050406030204" pitchFamily="18" charset="0"/>
                                        </a:rPr>
                                        <m:t>0</m:t>
                                      </m:r>
                                    </m:sub>
                                  </m:sSub>
                                </m:num>
                                <m:den>
                                  <m:sSub>
                                    <m:sSubPr>
                                      <m:ctrlPr>
                                        <a:rPr lang="es-ES" sz="1400" i="1">
                                          <a:solidFill>
                                            <a:prstClr val="black"/>
                                          </a:solidFill>
                                          <a:latin typeface="Cambria Math" panose="02040503050406030204" pitchFamily="18" charset="0"/>
                                          <a:ea typeface="Cambria Math" panose="02040503050406030204" pitchFamily="18" charset="0"/>
                                        </a:rPr>
                                      </m:ctrlPr>
                                    </m:sSubPr>
                                    <m:e>
                                      <m:r>
                                        <a:rPr lang="es-ES" sz="1400" i="1">
                                          <a:solidFill>
                                            <a:prstClr val="black"/>
                                          </a:solidFill>
                                          <a:latin typeface="Cambria Math" panose="02040503050406030204" pitchFamily="18" charset="0"/>
                                          <a:ea typeface="Cambria Math" panose="02040503050406030204" pitchFamily="18" charset="0"/>
                                        </a:rPr>
                                        <m:t>2</m:t>
                                      </m:r>
                                      <m:r>
                                        <a:rPr lang="es-ES" sz="1400" i="1">
                                          <a:solidFill>
                                            <a:prstClr val="black"/>
                                          </a:solidFill>
                                          <a:latin typeface="Cambria Math" panose="02040503050406030204" pitchFamily="18" charset="0"/>
                                          <a:ea typeface="Cambria Math" panose="02040503050406030204" pitchFamily="18" charset="0"/>
                                        </a:rPr>
                                        <m:t>𝑄</m:t>
                                      </m:r>
                                    </m:e>
                                    <m:sub>
                                      <m:r>
                                        <a:rPr lang="es-ES" sz="1400" i="1">
                                          <a:solidFill>
                                            <a:prstClr val="black"/>
                                          </a:solidFill>
                                          <a:latin typeface="Cambria Math" panose="02040503050406030204" pitchFamily="18" charset="0"/>
                                          <a:ea typeface="Cambria Math" panose="02040503050406030204" pitchFamily="18" charset="0"/>
                                        </a:rPr>
                                        <m:t>𝐿</m:t>
                                      </m:r>
                                    </m:sub>
                                  </m:sSub>
                                </m:den>
                              </m:f>
                            </m:den>
                          </m:f>
                        </m:e>
                      </m:d>
                      <m:r>
                        <a:rPr lang="es-ES" sz="1400" b="0" i="1" smtClean="0">
                          <a:solidFill>
                            <a:prstClr val="black"/>
                          </a:solidFill>
                          <a:latin typeface="Cambria Math" panose="02040503050406030204" pitchFamily="18" charset="0"/>
                          <a:ea typeface="Cambria Math" panose="02040503050406030204" pitchFamily="18" charset="0"/>
                        </a:rPr>
                        <m:t>=</m:t>
                      </m:r>
                      <m:r>
                        <a:rPr lang="es-ES" sz="1400" i="1">
                          <a:solidFill>
                            <a:prstClr val="black"/>
                          </a:solidFill>
                          <a:latin typeface="Cambria Math" panose="02040503050406030204" pitchFamily="18" charset="0"/>
                          <a:ea typeface="Cambria Math" panose="02040503050406030204" pitchFamily="18" charset="0"/>
                        </a:rPr>
                        <m:t>−</m:t>
                      </m:r>
                      <m:sSup>
                        <m:sSupPr>
                          <m:ctrlPr>
                            <a:rPr lang="es-ES" sz="1400" i="1">
                              <a:solidFill>
                                <a:prstClr val="black"/>
                              </a:solidFill>
                              <a:latin typeface="Cambria Math" panose="02040503050406030204" pitchFamily="18" charset="0"/>
                              <a:ea typeface="Cambria Math" panose="02040503050406030204" pitchFamily="18" charset="0"/>
                            </a:rPr>
                          </m:ctrlPr>
                        </m:sSupPr>
                        <m:e>
                          <m:r>
                            <a:rPr lang="es-ES" sz="1400" i="1">
                              <a:solidFill>
                                <a:prstClr val="black"/>
                              </a:solidFill>
                              <a:latin typeface="Cambria Math" panose="02040503050406030204" pitchFamily="18" charset="0"/>
                              <a:ea typeface="Cambria Math" panose="02040503050406030204" pitchFamily="18" charset="0"/>
                            </a:rPr>
                            <m:t>ℱ</m:t>
                          </m:r>
                        </m:e>
                        <m:sup>
                          <m:r>
                            <a:rPr lang="es-ES" sz="1400" i="1">
                              <a:solidFill>
                                <a:prstClr val="black"/>
                              </a:solidFill>
                              <a:latin typeface="Cambria Math" panose="02040503050406030204" pitchFamily="18" charset="0"/>
                              <a:ea typeface="Cambria Math" panose="02040503050406030204" pitchFamily="18" charset="0"/>
                            </a:rPr>
                            <m:t>−1</m:t>
                          </m:r>
                        </m:sup>
                      </m:sSup>
                      <m:d>
                        <m:dPr>
                          <m:begChr m:val="{"/>
                          <m:endChr m:val="}"/>
                          <m:ctrlPr>
                            <a:rPr lang="es-ES" sz="1400" i="1">
                              <a:solidFill>
                                <a:prstClr val="black"/>
                              </a:solidFill>
                              <a:latin typeface="Cambria Math" panose="02040503050406030204" pitchFamily="18" charset="0"/>
                              <a:ea typeface="Cambria Math" panose="02040503050406030204" pitchFamily="18" charset="0"/>
                            </a:rPr>
                          </m:ctrlPr>
                        </m:dPr>
                        <m:e>
                          <m:f>
                            <m:fPr>
                              <m:ctrlPr>
                                <a:rPr lang="es-ES" sz="1400" i="1">
                                  <a:solidFill>
                                    <a:prstClr val="black"/>
                                  </a:solidFill>
                                  <a:latin typeface="Cambria Math" panose="02040503050406030204" pitchFamily="18" charset="0"/>
                                  <a:ea typeface="Cambria Math" panose="02040503050406030204" pitchFamily="18" charset="0"/>
                                </a:rPr>
                              </m:ctrlPr>
                            </m:fPr>
                            <m:num>
                              <m:r>
                                <a:rPr lang="es-ES" sz="1400" i="1">
                                  <a:solidFill>
                                    <a:prstClr val="black"/>
                                  </a:solidFill>
                                  <a:latin typeface="Cambria Math" panose="02040503050406030204" pitchFamily="18" charset="0"/>
                                  <a:ea typeface="Cambria Math" panose="02040503050406030204" pitchFamily="18" charset="0"/>
                                </a:rPr>
                                <m:t>1</m:t>
                              </m:r>
                            </m:num>
                            <m:den>
                              <m:sSub>
                                <m:sSubPr>
                                  <m:ctrlPr>
                                    <a:rPr lang="es-ES" sz="1400" i="1">
                                      <a:solidFill>
                                        <a:prstClr val="black"/>
                                      </a:solidFill>
                                      <a:latin typeface="Cambria Math" panose="02040503050406030204" pitchFamily="18" charset="0"/>
                                      <a:ea typeface="Cambria Math" panose="02040503050406030204" pitchFamily="18" charset="0"/>
                                    </a:rPr>
                                  </m:ctrlPr>
                                </m:sSubPr>
                                <m:e>
                                  <m:r>
                                    <a:rPr lang="es-ES" sz="1400" i="1">
                                      <a:solidFill>
                                        <a:prstClr val="black"/>
                                      </a:solidFill>
                                      <a:latin typeface="Cambria Math" panose="02040503050406030204" pitchFamily="18" charset="0"/>
                                      <a:ea typeface="Cambria Math" panose="02040503050406030204" pitchFamily="18" charset="0"/>
                                    </a:rPr>
                                    <m:t>𝜔</m:t>
                                  </m:r>
                                </m:e>
                                <m:sub>
                                  <m:r>
                                    <a:rPr lang="es-ES" sz="1400" i="1">
                                      <a:solidFill>
                                        <a:prstClr val="black"/>
                                      </a:solidFill>
                                      <a:latin typeface="Cambria Math" panose="02040503050406030204" pitchFamily="18" charset="0"/>
                                      <a:ea typeface="Cambria Math" panose="02040503050406030204" pitchFamily="18" charset="0"/>
                                    </a:rPr>
                                    <m:t>0</m:t>
                                  </m:r>
                                </m:sub>
                              </m:sSub>
                              <m:d>
                                <m:dPr>
                                  <m:ctrlPr>
                                    <a:rPr lang="es-ES" sz="1400" i="1" smtClean="0">
                                      <a:solidFill>
                                        <a:prstClr val="black"/>
                                      </a:solidFill>
                                      <a:latin typeface="Cambria Math" panose="02040503050406030204" pitchFamily="18" charset="0"/>
                                      <a:ea typeface="Cambria Math" panose="02040503050406030204" pitchFamily="18" charset="0"/>
                                    </a:rPr>
                                  </m:ctrlPr>
                                </m:dPr>
                                <m:e>
                                  <m:f>
                                    <m:fPr>
                                      <m:ctrlPr>
                                        <a:rPr lang="es-ES" sz="1400" i="1" smtClean="0">
                                          <a:solidFill>
                                            <a:prstClr val="black"/>
                                          </a:solidFill>
                                          <a:latin typeface="Cambria Math" panose="02040503050406030204" pitchFamily="18" charset="0"/>
                                          <a:ea typeface="Cambria Math" panose="02040503050406030204" pitchFamily="18" charset="0"/>
                                        </a:rPr>
                                      </m:ctrlPr>
                                    </m:fPr>
                                    <m:num>
                                      <m:r>
                                        <a:rPr lang="es-ES" sz="1400" b="0" i="1" smtClean="0">
                                          <a:solidFill>
                                            <a:prstClr val="black"/>
                                          </a:solidFill>
                                          <a:latin typeface="Cambria Math" panose="02040503050406030204" pitchFamily="18" charset="0"/>
                                          <a:ea typeface="Cambria Math" panose="02040503050406030204" pitchFamily="18" charset="0"/>
                                        </a:rPr>
                                        <m:t>1</m:t>
                                      </m:r>
                                    </m:num>
                                    <m:den>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2</m:t>
                                          </m:r>
                                          <m:r>
                                            <a:rPr lang="es-ES" sz="1400" i="1">
                                              <a:solidFill>
                                                <a:schemeClr val="tx1"/>
                                              </a:solidFill>
                                              <a:latin typeface="Cambria Math" panose="02040503050406030204" pitchFamily="18" charset="0"/>
                                              <a:ea typeface="Cambria Math" panose="02040503050406030204" pitchFamily="18" charset="0"/>
                                            </a:rPr>
                                            <m:t>𝑄</m:t>
                                          </m:r>
                                        </m:e>
                                        <m:sub>
                                          <m:r>
                                            <a:rPr lang="es-ES" sz="1400" i="1">
                                              <a:solidFill>
                                                <a:schemeClr val="tx1"/>
                                              </a:solidFill>
                                              <a:latin typeface="Cambria Math" panose="02040503050406030204" pitchFamily="18" charset="0"/>
                                              <a:ea typeface="Cambria Math" panose="02040503050406030204" pitchFamily="18" charset="0"/>
                                            </a:rPr>
                                            <m:t>𝐿</m:t>
                                          </m:r>
                                        </m:sub>
                                      </m:sSub>
                                    </m:den>
                                  </m:f>
                                  <m:r>
                                    <a:rPr lang="es-ES" sz="1400" b="0" i="1" smtClean="0">
                                      <a:solidFill>
                                        <a:prstClr val="black"/>
                                      </a:solidFill>
                                      <a:latin typeface="Cambria Math" panose="02040503050406030204" pitchFamily="18" charset="0"/>
                                      <a:ea typeface="Cambria Math" panose="02040503050406030204" pitchFamily="18" charset="0"/>
                                    </a:rPr>
                                    <m:t>−</m:t>
                                  </m:r>
                                  <m:r>
                                    <a:rPr lang="es-ES" sz="1400" b="0" i="1" smtClean="0">
                                      <a:solidFill>
                                        <a:prstClr val="black"/>
                                      </a:solidFill>
                                      <a:latin typeface="Cambria Math" panose="02040503050406030204" pitchFamily="18" charset="0"/>
                                      <a:ea typeface="Cambria Math" panose="02040503050406030204" pitchFamily="18" charset="0"/>
                                    </a:rPr>
                                    <m:t>𝑗</m:t>
                                  </m:r>
                                </m:e>
                              </m:d>
                              <m:r>
                                <a:rPr lang="es-ES" sz="1400" b="0" i="1" smtClean="0">
                                  <a:solidFill>
                                    <a:prstClr val="black"/>
                                  </a:solidFill>
                                  <a:latin typeface="Cambria Math" panose="02040503050406030204" pitchFamily="18" charset="0"/>
                                  <a:ea typeface="Cambria Math" panose="02040503050406030204" pitchFamily="18" charset="0"/>
                                </a:rPr>
                                <m:t>+</m:t>
                              </m:r>
                              <m:r>
                                <a:rPr lang="es-ES" sz="1400" i="1">
                                  <a:solidFill>
                                    <a:prstClr val="black"/>
                                  </a:solidFill>
                                  <a:latin typeface="Cambria Math" panose="02040503050406030204" pitchFamily="18" charset="0"/>
                                  <a:ea typeface="Cambria Math" panose="02040503050406030204" pitchFamily="18" charset="0"/>
                                </a:rPr>
                                <m:t>𝑗</m:t>
                              </m:r>
                              <m:r>
                                <a:rPr lang="es-ES" sz="1400" i="1">
                                  <a:solidFill>
                                    <a:prstClr val="black"/>
                                  </a:solidFill>
                                  <a:latin typeface="Cambria Math" panose="02040503050406030204" pitchFamily="18" charset="0"/>
                                  <a:ea typeface="Cambria Math" panose="02040503050406030204" pitchFamily="18" charset="0"/>
                                </a:rPr>
                                <m:t>𝜔</m:t>
                              </m:r>
                            </m:den>
                          </m:f>
                        </m:e>
                      </m:d>
                      <m:r>
                        <a:rPr lang="es-ES" sz="1400" b="0" i="1" smtClean="0">
                          <a:solidFill>
                            <a:prstClr val="black"/>
                          </a:solidFill>
                          <a:latin typeface="Cambria Math" panose="02040503050406030204" pitchFamily="18" charset="0"/>
                          <a:ea typeface="Cambria Math" panose="02040503050406030204" pitchFamily="18" charset="0"/>
                        </a:rPr>
                        <m:t>=−</m:t>
                      </m:r>
                      <m:sSup>
                        <m:sSupPr>
                          <m:ctrlPr>
                            <a:rPr lang="es-ES" sz="1400" i="1">
                              <a:solidFill>
                                <a:prstClr val="black"/>
                              </a:solidFill>
                              <a:latin typeface="Cambria Math" panose="02040503050406030204" pitchFamily="18" charset="0"/>
                              <a:ea typeface="Cambria Math" panose="02040503050406030204" pitchFamily="18" charset="0"/>
                            </a:rPr>
                          </m:ctrlPr>
                        </m:sSupPr>
                        <m:e>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𝑒</m:t>
                              </m:r>
                            </m:e>
                            <m:sup>
                              <m:r>
                                <a:rPr lang="es-ES" sz="1400" i="1">
                                  <a:solidFill>
                                    <a:schemeClr val="tx1"/>
                                  </a:solidFill>
                                  <a:latin typeface="Cambria Math" panose="02040503050406030204" pitchFamily="18" charset="0"/>
                                  <a:ea typeface="Cambria Math" panose="02040503050406030204" pitchFamily="18" charset="0"/>
                                </a:rPr>
                                <m:t>−</m:t>
                              </m:r>
                              <m:f>
                                <m:fPr>
                                  <m:ctrlPr>
                                    <a:rPr lang="es-ES" sz="1400" i="1" smtClean="0">
                                      <a:solidFill>
                                        <a:schemeClr val="tx1"/>
                                      </a:solidFill>
                                      <a:latin typeface="Cambria Math" panose="02040503050406030204" pitchFamily="18" charset="0"/>
                                      <a:ea typeface="Cambria Math" panose="02040503050406030204" pitchFamily="18" charset="0"/>
                                    </a:rPr>
                                  </m:ctrlPr>
                                </m:fPr>
                                <m:num>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Sub>
                                </m:num>
                                <m:den>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2</m:t>
                                      </m:r>
                                      <m:r>
                                        <a:rPr lang="es-ES" sz="1400" i="1">
                                          <a:solidFill>
                                            <a:schemeClr val="tx1"/>
                                          </a:solidFill>
                                          <a:latin typeface="Cambria Math" panose="02040503050406030204" pitchFamily="18" charset="0"/>
                                          <a:ea typeface="Cambria Math" panose="02040503050406030204" pitchFamily="18" charset="0"/>
                                        </a:rPr>
                                        <m:t>𝑄</m:t>
                                      </m:r>
                                    </m:e>
                                    <m:sub>
                                      <m:r>
                                        <a:rPr lang="es-ES" sz="1400" i="1">
                                          <a:solidFill>
                                            <a:schemeClr val="tx1"/>
                                          </a:solidFill>
                                          <a:latin typeface="Cambria Math" panose="02040503050406030204" pitchFamily="18" charset="0"/>
                                          <a:ea typeface="Cambria Math" panose="02040503050406030204" pitchFamily="18" charset="0"/>
                                        </a:rPr>
                                        <m:t>𝐿</m:t>
                                      </m:r>
                                    </m:sub>
                                  </m:sSub>
                                </m:den>
                              </m:f>
                              <m:r>
                                <a:rPr lang="es-ES" sz="1400" b="0" i="1" smtClean="0">
                                  <a:solidFill>
                                    <a:schemeClr val="tx1"/>
                                  </a:solidFill>
                                  <a:latin typeface="Cambria Math" panose="02040503050406030204" pitchFamily="18" charset="0"/>
                                  <a:ea typeface="Cambria Math" panose="02040503050406030204" pitchFamily="18" charset="0"/>
                                </a:rPr>
                                <m:t>𝑡</m:t>
                              </m:r>
                            </m:sup>
                          </m:sSup>
                          <m:r>
                            <a:rPr lang="es-ES" sz="1400" i="1">
                              <a:solidFill>
                                <a:prstClr val="black"/>
                              </a:solidFill>
                              <a:latin typeface="Cambria Math" panose="02040503050406030204" pitchFamily="18" charset="0"/>
                              <a:ea typeface="Cambria Math" panose="02040503050406030204" pitchFamily="18" charset="0"/>
                            </a:rPr>
                            <m:t>𝑒</m:t>
                          </m:r>
                        </m:e>
                        <m:sup>
                          <m:r>
                            <a:rPr lang="es-ES" sz="1400" i="1">
                              <a:solidFill>
                                <a:prstClr val="black"/>
                              </a:solidFill>
                              <a:latin typeface="Cambria Math" panose="02040503050406030204" pitchFamily="18" charset="0"/>
                              <a:ea typeface="Cambria Math" panose="02040503050406030204" pitchFamily="18" charset="0"/>
                            </a:rPr>
                            <m:t>𝑗</m:t>
                          </m:r>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Sub>
                          <m:r>
                            <a:rPr lang="es-ES" sz="1400" b="0" i="1" smtClean="0">
                              <a:solidFill>
                                <a:prstClr val="black"/>
                              </a:solidFill>
                              <a:latin typeface="Cambria Math" panose="02040503050406030204" pitchFamily="18" charset="0"/>
                              <a:ea typeface="Cambria Math" panose="02040503050406030204" pitchFamily="18" charset="0"/>
                            </a:rPr>
                            <m:t>𝑡</m:t>
                          </m:r>
                        </m:sup>
                      </m:sSup>
                      <m:r>
                        <a:rPr lang="es-ES" sz="1400" b="0" i="1" smtClean="0">
                          <a:solidFill>
                            <a:prstClr val="black"/>
                          </a:solidFill>
                          <a:latin typeface="Cambria Math" panose="02040503050406030204" pitchFamily="18" charset="0"/>
                          <a:ea typeface="Cambria Math" panose="02040503050406030204" pitchFamily="18" charset="0"/>
                        </a:rPr>
                        <m:t>𝑢</m:t>
                      </m:r>
                      <m:d>
                        <m:dPr>
                          <m:ctrlPr>
                            <a:rPr lang="es-ES" sz="1400" b="0" i="1" smtClean="0">
                              <a:solidFill>
                                <a:prstClr val="black"/>
                              </a:solidFill>
                              <a:latin typeface="Cambria Math" panose="02040503050406030204" pitchFamily="18" charset="0"/>
                              <a:ea typeface="Cambria Math" panose="02040503050406030204" pitchFamily="18" charset="0"/>
                            </a:rPr>
                          </m:ctrlPr>
                        </m:dPr>
                        <m:e>
                          <m:r>
                            <a:rPr lang="es-ES" sz="1400" b="0" i="1" smtClean="0">
                              <a:solidFill>
                                <a:prstClr val="black"/>
                              </a:solidFill>
                              <a:latin typeface="Cambria Math" panose="02040503050406030204" pitchFamily="18" charset="0"/>
                              <a:ea typeface="Cambria Math" panose="02040503050406030204" pitchFamily="18" charset="0"/>
                            </a:rPr>
                            <m:t>𝑡</m:t>
                          </m:r>
                        </m:e>
                      </m:d>
                    </m:oMath>
                  </m:oMathPara>
                </a14:m>
                <a:endParaRPr lang="es-ES" dirty="0"/>
              </a:p>
            </p:txBody>
          </p:sp>
        </mc:Choice>
        <mc:Fallback xmlns="">
          <p:sp>
            <p:nvSpPr>
              <p:cNvPr id="54" name="CuadroTexto 53">
                <a:extLst>
                  <a:ext uri="{FF2B5EF4-FFF2-40B4-BE49-F238E27FC236}">
                    <a16:creationId xmlns:a16="http://schemas.microsoft.com/office/drawing/2014/main" id="{6477031B-5BD2-472F-A854-D6B929190507}"/>
                  </a:ext>
                </a:extLst>
              </p:cNvPr>
              <p:cNvSpPr txBox="1">
                <a:spLocks noRot="1" noChangeAspect="1" noMove="1" noResize="1" noEditPoints="1" noAdjustHandles="1" noChangeArrowheads="1" noChangeShapeType="1" noTextEdit="1"/>
              </p:cNvSpPr>
              <p:nvPr/>
            </p:nvSpPr>
            <p:spPr>
              <a:xfrm>
                <a:off x="-85935" y="4453931"/>
                <a:ext cx="5410102" cy="1359603"/>
              </a:xfrm>
              <a:prstGeom prst="rect">
                <a:avLst/>
              </a:prstGeom>
              <a:blipFill>
                <a:blip r:embed="rId10"/>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5" name="CuadroTexto 54">
                <a:extLst>
                  <a:ext uri="{FF2B5EF4-FFF2-40B4-BE49-F238E27FC236}">
                    <a16:creationId xmlns:a16="http://schemas.microsoft.com/office/drawing/2014/main" id="{A1B7E026-4863-4B2A-AF57-6035371EF3F7}"/>
                  </a:ext>
                </a:extLst>
              </p:cNvPr>
              <p:cNvSpPr txBox="1"/>
              <p:nvPr/>
            </p:nvSpPr>
            <p:spPr>
              <a:xfrm>
                <a:off x="-1152376" y="5894800"/>
                <a:ext cx="5410102" cy="58650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s-ES" sz="1400" i="1" smtClean="0">
                              <a:solidFill>
                                <a:prstClr val="black"/>
                              </a:solidFill>
                              <a:latin typeface="Cambria Math" panose="02040503050406030204" pitchFamily="18" charset="0"/>
                              <a:ea typeface="Cambria Math" panose="02040503050406030204" pitchFamily="18" charset="0"/>
                            </a:rPr>
                          </m:ctrlPr>
                        </m:sSupPr>
                        <m:e>
                          <m:r>
                            <a:rPr lang="es-ES" sz="1400" i="1">
                              <a:solidFill>
                                <a:prstClr val="black"/>
                              </a:solidFill>
                              <a:latin typeface="Cambria Math" panose="02040503050406030204" pitchFamily="18" charset="0"/>
                              <a:ea typeface="Cambria Math" panose="02040503050406030204" pitchFamily="18" charset="0"/>
                            </a:rPr>
                            <m:t>ℱ</m:t>
                          </m:r>
                        </m:e>
                        <m:sup>
                          <m:r>
                            <a:rPr lang="es-ES" sz="1400" i="1">
                              <a:solidFill>
                                <a:prstClr val="black"/>
                              </a:solidFill>
                              <a:latin typeface="Cambria Math" panose="02040503050406030204" pitchFamily="18" charset="0"/>
                              <a:ea typeface="Cambria Math" panose="02040503050406030204" pitchFamily="18" charset="0"/>
                            </a:rPr>
                            <m:t>−1</m:t>
                          </m:r>
                        </m:sup>
                      </m:sSup>
                      <m:d>
                        <m:dPr>
                          <m:begChr m:val="{"/>
                          <m:endChr m:val="}"/>
                          <m:ctrlPr>
                            <a:rPr lang="es-ES" sz="1400" i="1">
                              <a:solidFill>
                                <a:prstClr val="black"/>
                              </a:solidFill>
                              <a:latin typeface="Cambria Math" panose="02040503050406030204" pitchFamily="18" charset="0"/>
                              <a:ea typeface="Cambria Math" panose="02040503050406030204" pitchFamily="18" charset="0"/>
                            </a:rPr>
                          </m:ctrlPr>
                        </m:dPr>
                        <m:e>
                          <m:f>
                            <m:fPr>
                              <m:ctrlPr>
                                <a:rPr lang="es-ES" sz="1400" i="1">
                                  <a:solidFill>
                                    <a:prstClr val="black"/>
                                  </a:solidFill>
                                  <a:latin typeface="Cambria Math" panose="02040503050406030204" pitchFamily="18" charset="0"/>
                                  <a:ea typeface="Cambria Math" panose="02040503050406030204" pitchFamily="18" charset="0"/>
                                </a:rPr>
                              </m:ctrlPr>
                            </m:fPr>
                            <m:num>
                              <m:r>
                                <a:rPr lang="es-ES" sz="1400" i="1">
                                  <a:solidFill>
                                    <a:prstClr val="black"/>
                                  </a:solidFill>
                                  <a:latin typeface="Cambria Math" panose="02040503050406030204" pitchFamily="18" charset="0"/>
                                  <a:ea typeface="Cambria Math" panose="02040503050406030204" pitchFamily="18" charset="0"/>
                                </a:rPr>
                                <m:t>1</m:t>
                              </m:r>
                            </m:num>
                            <m:den>
                              <m:r>
                                <a:rPr lang="es-ES" sz="1400" i="1" smtClean="0">
                                  <a:solidFill>
                                    <a:prstClr val="black"/>
                                  </a:solidFill>
                                  <a:latin typeface="Cambria Math" panose="02040503050406030204" pitchFamily="18" charset="0"/>
                                  <a:ea typeface="Cambria Math" panose="02040503050406030204" pitchFamily="18" charset="0"/>
                                </a:rPr>
                                <m:t>𝑎</m:t>
                              </m:r>
                              <m:r>
                                <a:rPr lang="es-ES" sz="1400" b="0" i="1" smtClean="0">
                                  <a:solidFill>
                                    <a:prstClr val="black"/>
                                  </a:solidFill>
                                  <a:latin typeface="Cambria Math" panose="02040503050406030204" pitchFamily="18" charset="0"/>
                                  <a:ea typeface="Cambria Math" panose="02040503050406030204" pitchFamily="18" charset="0"/>
                                </a:rPr>
                                <m:t>+</m:t>
                              </m:r>
                              <m:r>
                                <a:rPr lang="es-ES" sz="1400" i="1">
                                  <a:solidFill>
                                    <a:prstClr val="black"/>
                                  </a:solidFill>
                                  <a:latin typeface="Cambria Math" panose="02040503050406030204" pitchFamily="18" charset="0"/>
                                  <a:ea typeface="Cambria Math" panose="02040503050406030204" pitchFamily="18" charset="0"/>
                                </a:rPr>
                                <m:t>𝑗</m:t>
                              </m:r>
                              <m:r>
                                <a:rPr lang="es-ES" sz="1400" i="1">
                                  <a:solidFill>
                                    <a:prstClr val="black"/>
                                  </a:solidFill>
                                  <a:latin typeface="Cambria Math" panose="02040503050406030204" pitchFamily="18" charset="0"/>
                                  <a:ea typeface="Cambria Math" panose="02040503050406030204" pitchFamily="18" charset="0"/>
                                </a:rPr>
                                <m:t>𝜔</m:t>
                              </m:r>
                            </m:den>
                          </m:f>
                        </m:e>
                      </m:d>
                      <m:r>
                        <a:rPr lang="es-ES" sz="1400" b="0" i="1" smtClean="0">
                          <a:solidFill>
                            <a:prstClr val="black"/>
                          </a:solidFill>
                          <a:latin typeface="Cambria Math" panose="02040503050406030204" pitchFamily="18" charset="0"/>
                          <a:ea typeface="Cambria Math" panose="02040503050406030204" pitchFamily="18" charset="0"/>
                        </a:rPr>
                        <m:t>=</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𝑒</m:t>
                          </m:r>
                        </m:e>
                        <m:sup>
                          <m:r>
                            <a:rPr lang="es-ES" sz="1400" i="1">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𝑎𝑡</m:t>
                          </m:r>
                        </m:sup>
                      </m:sSup>
                      <m:r>
                        <a:rPr lang="es-ES" sz="1400" b="0" i="1" smtClean="0">
                          <a:solidFill>
                            <a:prstClr val="black"/>
                          </a:solidFill>
                          <a:latin typeface="Cambria Math" panose="02040503050406030204" pitchFamily="18" charset="0"/>
                          <a:ea typeface="Cambria Math" panose="02040503050406030204" pitchFamily="18" charset="0"/>
                        </a:rPr>
                        <m:t>𝑢</m:t>
                      </m:r>
                      <m:d>
                        <m:dPr>
                          <m:ctrlPr>
                            <a:rPr lang="es-ES" sz="1400" b="0" i="1" smtClean="0">
                              <a:solidFill>
                                <a:prstClr val="black"/>
                              </a:solidFill>
                              <a:latin typeface="Cambria Math" panose="02040503050406030204" pitchFamily="18" charset="0"/>
                              <a:ea typeface="Cambria Math" panose="02040503050406030204" pitchFamily="18" charset="0"/>
                            </a:rPr>
                          </m:ctrlPr>
                        </m:dPr>
                        <m:e>
                          <m:r>
                            <a:rPr lang="es-ES" sz="1400" b="0" i="1" smtClean="0">
                              <a:solidFill>
                                <a:prstClr val="black"/>
                              </a:solidFill>
                              <a:latin typeface="Cambria Math" panose="02040503050406030204" pitchFamily="18" charset="0"/>
                              <a:ea typeface="Cambria Math" panose="02040503050406030204" pitchFamily="18" charset="0"/>
                            </a:rPr>
                            <m:t>𝑡</m:t>
                          </m:r>
                        </m:e>
                      </m:d>
                    </m:oMath>
                  </m:oMathPara>
                </a14:m>
                <a:endParaRPr lang="es-ES" dirty="0"/>
              </a:p>
            </p:txBody>
          </p:sp>
        </mc:Choice>
        <mc:Fallback xmlns="">
          <p:sp>
            <p:nvSpPr>
              <p:cNvPr id="55" name="CuadroTexto 54">
                <a:extLst>
                  <a:ext uri="{FF2B5EF4-FFF2-40B4-BE49-F238E27FC236}">
                    <a16:creationId xmlns:a16="http://schemas.microsoft.com/office/drawing/2014/main" id="{A1B7E026-4863-4B2A-AF57-6035371EF3F7}"/>
                  </a:ext>
                </a:extLst>
              </p:cNvPr>
              <p:cNvSpPr txBox="1">
                <a:spLocks noRot="1" noChangeAspect="1" noMove="1" noResize="1" noEditPoints="1" noAdjustHandles="1" noChangeArrowheads="1" noChangeShapeType="1" noTextEdit="1"/>
              </p:cNvSpPr>
              <p:nvPr/>
            </p:nvSpPr>
            <p:spPr>
              <a:xfrm>
                <a:off x="-1152376" y="5894800"/>
                <a:ext cx="5410102" cy="586507"/>
              </a:xfrm>
              <a:prstGeom prst="rect">
                <a:avLst/>
              </a:prstGeom>
              <a:blipFill>
                <a:blip r:embed="rId11"/>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6" name="CuadroTexto 55">
                <a:extLst>
                  <a:ext uri="{FF2B5EF4-FFF2-40B4-BE49-F238E27FC236}">
                    <a16:creationId xmlns:a16="http://schemas.microsoft.com/office/drawing/2014/main" id="{F70A761B-C1F7-4671-86B2-6529FE212A1D}"/>
                  </a:ext>
                </a:extLst>
              </p:cNvPr>
              <p:cNvSpPr txBox="1"/>
              <p:nvPr/>
            </p:nvSpPr>
            <p:spPr>
              <a:xfrm>
                <a:off x="2004823" y="6034164"/>
                <a:ext cx="2860795"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400" i="1" smtClean="0">
                          <a:solidFill>
                            <a:prstClr val="black"/>
                          </a:solidFill>
                          <a:latin typeface="Cambria Math" panose="02040503050406030204" pitchFamily="18" charset="0"/>
                          <a:ea typeface="Cambria Math" panose="02040503050406030204" pitchFamily="18" charset="0"/>
                        </a:rPr>
                        <m:t>𝑅</m:t>
                      </m:r>
                      <m:r>
                        <a:rPr lang="es-ES" sz="1400" b="0" i="1" smtClean="0">
                          <a:solidFill>
                            <a:prstClr val="black"/>
                          </a:solidFill>
                          <a:latin typeface="Cambria Math" panose="02040503050406030204" pitchFamily="18" charset="0"/>
                          <a:ea typeface="Cambria Math" panose="02040503050406030204" pitchFamily="18" charset="0"/>
                        </a:rPr>
                        <m:t>𝑒</m:t>
                      </m:r>
                      <m:d>
                        <m:dPr>
                          <m:ctrlPr>
                            <a:rPr lang="es-ES" sz="1400" b="0" i="1" smtClean="0">
                              <a:solidFill>
                                <a:prstClr val="black"/>
                              </a:solidFill>
                              <a:latin typeface="Cambria Math" panose="02040503050406030204" pitchFamily="18" charset="0"/>
                              <a:ea typeface="Cambria Math" panose="02040503050406030204" pitchFamily="18" charset="0"/>
                            </a:rPr>
                          </m:ctrlPr>
                        </m:dPr>
                        <m:e>
                          <m:r>
                            <a:rPr lang="es-ES" sz="1400" b="0" i="1" smtClean="0">
                              <a:solidFill>
                                <a:prstClr val="black"/>
                              </a:solidFill>
                              <a:latin typeface="Cambria Math" panose="02040503050406030204" pitchFamily="18" charset="0"/>
                              <a:ea typeface="Cambria Math" panose="02040503050406030204" pitchFamily="18" charset="0"/>
                            </a:rPr>
                            <m:t>𝑎</m:t>
                          </m:r>
                        </m:e>
                      </m:d>
                      <m:r>
                        <a:rPr lang="es-ES" sz="1400" b="0" i="1" smtClean="0">
                          <a:solidFill>
                            <a:prstClr val="black"/>
                          </a:solidFill>
                          <a:latin typeface="Cambria Math" panose="02040503050406030204" pitchFamily="18" charset="0"/>
                          <a:ea typeface="Cambria Math" panose="02040503050406030204" pitchFamily="18" charset="0"/>
                        </a:rPr>
                        <m:t>&gt;0</m:t>
                      </m:r>
                    </m:oMath>
                  </m:oMathPara>
                </a14:m>
                <a:endParaRPr lang="es-ES" dirty="0"/>
              </a:p>
            </p:txBody>
          </p:sp>
        </mc:Choice>
        <mc:Fallback xmlns="">
          <p:sp>
            <p:nvSpPr>
              <p:cNvPr id="56" name="CuadroTexto 55">
                <a:extLst>
                  <a:ext uri="{FF2B5EF4-FFF2-40B4-BE49-F238E27FC236}">
                    <a16:creationId xmlns:a16="http://schemas.microsoft.com/office/drawing/2014/main" id="{F70A761B-C1F7-4671-86B2-6529FE212A1D}"/>
                  </a:ext>
                </a:extLst>
              </p:cNvPr>
              <p:cNvSpPr txBox="1">
                <a:spLocks noRot="1" noChangeAspect="1" noMove="1" noResize="1" noEditPoints="1" noAdjustHandles="1" noChangeArrowheads="1" noChangeShapeType="1" noTextEdit="1"/>
              </p:cNvSpPr>
              <p:nvPr/>
            </p:nvSpPr>
            <p:spPr>
              <a:xfrm>
                <a:off x="2004823" y="6034164"/>
                <a:ext cx="2860795" cy="307777"/>
              </a:xfrm>
              <a:prstGeom prst="rect">
                <a:avLst/>
              </a:prstGeom>
              <a:blipFill>
                <a:blip r:embed="rId12"/>
                <a:stretch>
                  <a:fillRect/>
                </a:stretch>
              </a:blipFill>
            </p:spPr>
            <p:txBody>
              <a:bodyPr/>
              <a:lstStyle/>
              <a:p>
                <a:r>
                  <a:rPr lang="es-ES">
                    <a:noFill/>
                  </a:rPr>
                  <a:t> </a:t>
                </a:r>
              </a:p>
            </p:txBody>
          </p:sp>
        </mc:Fallback>
      </mc:AlternateContent>
      <p:sp>
        <p:nvSpPr>
          <p:cNvPr id="57" name="CuadroTexto 56">
            <a:extLst>
              <a:ext uri="{FF2B5EF4-FFF2-40B4-BE49-F238E27FC236}">
                <a16:creationId xmlns:a16="http://schemas.microsoft.com/office/drawing/2014/main" id="{0E809321-47E0-4299-BB27-1D4533A443C6}"/>
              </a:ext>
            </a:extLst>
          </p:cNvPr>
          <p:cNvSpPr txBox="1"/>
          <p:nvPr/>
        </p:nvSpPr>
        <p:spPr>
          <a:xfrm>
            <a:off x="3917686" y="6058386"/>
            <a:ext cx="3267376" cy="261610"/>
          </a:xfrm>
          <a:prstGeom prst="rect">
            <a:avLst/>
          </a:prstGeom>
          <a:noFill/>
        </p:spPr>
        <p:txBody>
          <a:bodyPr wrap="square" rtlCol="0">
            <a:spAutoFit/>
          </a:bodyPr>
          <a:lstStyle/>
          <a:p>
            <a:pPr algn="just" defTabSz="914400" eaLnBrk="1" hangingPunct="1"/>
            <a:r>
              <a:rPr lang="es-ES" sz="1100" dirty="0">
                <a:solidFill>
                  <a:prstClr val="black"/>
                </a:solidFill>
                <a:latin typeface="Arial" charset="0"/>
                <a:ea typeface="+mn-ea"/>
                <a:sym typeface="Symbol" panose="05050102010706020507" pitchFamily="18" charset="2"/>
              </a:rPr>
              <a:t>u(t) es la función escalón</a:t>
            </a:r>
          </a:p>
        </p:txBody>
      </p:sp>
      <mc:AlternateContent xmlns:mc="http://schemas.openxmlformats.org/markup-compatibility/2006" xmlns:a14="http://schemas.microsoft.com/office/drawing/2010/main">
        <mc:Choice Requires="a14">
          <p:sp>
            <p:nvSpPr>
              <p:cNvPr id="58" name="CuadroTexto 57">
                <a:extLst>
                  <a:ext uri="{FF2B5EF4-FFF2-40B4-BE49-F238E27FC236}">
                    <a16:creationId xmlns:a16="http://schemas.microsoft.com/office/drawing/2014/main" id="{C1013ABC-7A25-48EB-885F-10D626E5AD45}"/>
                  </a:ext>
                </a:extLst>
              </p:cNvPr>
              <p:cNvSpPr txBox="1"/>
              <p:nvPr/>
            </p:nvSpPr>
            <p:spPr>
              <a:xfrm>
                <a:off x="-163772" y="6455540"/>
                <a:ext cx="5502305" cy="54123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s-ES" sz="1400" i="1" smtClean="0">
                              <a:solidFill>
                                <a:prstClr val="black"/>
                              </a:solidFill>
                              <a:latin typeface="Cambria Math" panose="02040503050406030204" pitchFamily="18" charset="0"/>
                              <a:ea typeface="Cambria Math" panose="02040503050406030204" pitchFamily="18" charset="0"/>
                            </a:rPr>
                          </m:ctrlPr>
                        </m:sSupPr>
                        <m:e>
                          <m:r>
                            <a:rPr lang="es-ES" sz="1400" i="1">
                              <a:solidFill>
                                <a:prstClr val="black"/>
                              </a:solidFill>
                              <a:latin typeface="Cambria Math" panose="02040503050406030204" pitchFamily="18" charset="0"/>
                              <a:ea typeface="Cambria Math" panose="02040503050406030204" pitchFamily="18" charset="0"/>
                            </a:rPr>
                            <m:t>ℱ</m:t>
                          </m:r>
                        </m:e>
                        <m:sup>
                          <m:r>
                            <a:rPr lang="es-ES" sz="1400" i="1">
                              <a:solidFill>
                                <a:prstClr val="black"/>
                              </a:solidFill>
                              <a:latin typeface="Cambria Math" panose="02040503050406030204" pitchFamily="18" charset="0"/>
                              <a:ea typeface="Cambria Math" panose="02040503050406030204" pitchFamily="18" charset="0"/>
                            </a:rPr>
                            <m:t>−1</m:t>
                          </m:r>
                        </m:sup>
                      </m:sSup>
                      <m:d>
                        <m:dPr>
                          <m:begChr m:val="{"/>
                          <m:endChr m:val="}"/>
                          <m:ctrlPr>
                            <a:rPr lang="es-ES" sz="1400" i="1">
                              <a:solidFill>
                                <a:prstClr val="black"/>
                              </a:solidFill>
                              <a:latin typeface="Cambria Math" panose="02040503050406030204" pitchFamily="18" charset="0"/>
                              <a:ea typeface="Cambria Math" panose="02040503050406030204" pitchFamily="18" charset="0"/>
                            </a:rPr>
                          </m:ctrlPr>
                        </m:dPr>
                        <m:e>
                          <m:r>
                            <a:rPr lang="es-ES" sz="1400" i="1">
                              <a:solidFill>
                                <a:schemeClr val="tx1"/>
                              </a:solidFill>
                              <a:latin typeface="Cambria Math" panose="02040503050406030204" pitchFamily="18" charset="0"/>
                              <a:ea typeface="Cambria Math" panose="02040503050406030204" pitchFamily="18" charset="0"/>
                            </a:rPr>
                            <m:t>𝐹</m:t>
                          </m:r>
                          <m:d>
                            <m:dPr>
                              <m:ctrlPr>
                                <a:rPr lang="es-ES" sz="1400" i="1">
                                  <a:solidFill>
                                    <a:schemeClr val="tx1"/>
                                  </a:solidFill>
                                  <a:latin typeface="Cambria Math" panose="02040503050406030204" pitchFamily="18" charset="0"/>
                                  <a:ea typeface="Cambria Math" panose="02040503050406030204" pitchFamily="18" charset="0"/>
                                </a:rPr>
                              </m:ctrlPr>
                            </m:dPr>
                            <m:e>
                              <m:r>
                                <a:rPr lang="es-ES" sz="1400" i="1">
                                  <a:solidFill>
                                    <a:schemeClr val="tx1"/>
                                  </a:solidFill>
                                  <a:latin typeface="Cambria Math" panose="02040503050406030204" pitchFamily="18" charset="0"/>
                                  <a:ea typeface="Cambria Math" panose="02040503050406030204" pitchFamily="18" charset="0"/>
                                </a:rPr>
                                <m:t>𝜔</m:t>
                              </m:r>
                            </m:e>
                          </m:d>
                        </m:e>
                      </m:d>
                      <m:r>
                        <a:rPr lang="es-ES" sz="1400" b="0" i="1" smtClean="0">
                          <a:solidFill>
                            <a:schemeClr val="tx1"/>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b="0" i="1" smtClean="0">
                              <a:solidFill>
                                <a:schemeClr val="tx1"/>
                              </a:solidFill>
                              <a:latin typeface="Cambria Math" panose="02040503050406030204" pitchFamily="18" charset="0"/>
                              <a:ea typeface="Cambria Math" panose="02040503050406030204" pitchFamily="18" charset="0"/>
                            </a:rPr>
                            <m:t>𝑗</m:t>
                          </m:r>
                        </m:num>
                        <m:den>
                          <m:r>
                            <a:rPr lang="es-ES" sz="1400" i="1">
                              <a:solidFill>
                                <a:schemeClr val="tx1"/>
                              </a:solidFill>
                              <a:latin typeface="Cambria Math" panose="02040503050406030204" pitchFamily="18" charset="0"/>
                              <a:ea typeface="Cambria Math" panose="02040503050406030204" pitchFamily="18" charset="0"/>
                            </a:rPr>
                            <m:t>2</m:t>
                          </m:r>
                        </m:den>
                      </m:f>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𝑒</m:t>
                          </m:r>
                        </m:e>
                        <m:sup>
                          <m:r>
                            <a:rPr lang="es-ES" sz="1400" i="1">
                              <a:solidFill>
                                <a:schemeClr val="tx1"/>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𝜎</m:t>
                                  </m:r>
                                </m:e>
                                <m:sup>
                                  <m:r>
                                    <a:rPr lang="es-ES" sz="1400" i="1">
                                      <a:solidFill>
                                        <a:schemeClr val="tx1"/>
                                      </a:solidFill>
                                      <a:latin typeface="Cambria Math" panose="02040503050406030204" pitchFamily="18" charset="0"/>
                                      <a:ea typeface="Cambria Math" panose="02040503050406030204" pitchFamily="18" charset="0"/>
                                    </a:rPr>
                                    <m:t>2</m:t>
                                  </m:r>
                                </m:sup>
                              </m:sSup>
                              <m:sSubSup>
                                <m:sSubSupPr>
                                  <m:ctrlPr>
                                    <a:rPr lang="es-ES" sz="1400" i="1">
                                      <a:solidFill>
                                        <a:schemeClr val="tx1"/>
                                      </a:solidFill>
                                      <a:latin typeface="Cambria Math" panose="02040503050406030204" pitchFamily="18" charset="0"/>
                                      <a:ea typeface="Cambria Math" panose="02040503050406030204" pitchFamily="18" charset="0"/>
                                    </a:rPr>
                                  </m:ctrlPr>
                                </m:sSubSup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up>
                                  <m:r>
                                    <a:rPr lang="es-ES" sz="1400" i="1">
                                      <a:solidFill>
                                        <a:schemeClr val="tx1"/>
                                      </a:solidFill>
                                      <a:latin typeface="Cambria Math" panose="02040503050406030204" pitchFamily="18" charset="0"/>
                                      <a:ea typeface="Cambria Math" panose="02040503050406030204" pitchFamily="18" charset="0"/>
                                    </a:rPr>
                                    <m:t>2</m:t>
                                  </m:r>
                                </m:sup>
                              </m:sSubSup>
                            </m:num>
                            <m:den>
                              <m:r>
                                <a:rPr lang="es-ES" sz="1400" i="1">
                                  <a:solidFill>
                                    <a:schemeClr val="tx1"/>
                                  </a:solidFill>
                                  <a:latin typeface="Cambria Math" panose="02040503050406030204" pitchFamily="18" charset="0"/>
                                  <a:ea typeface="Cambria Math" panose="02040503050406030204" pitchFamily="18" charset="0"/>
                                </a:rPr>
                                <m:t>2</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𝑣</m:t>
                                  </m:r>
                                </m:e>
                                <m:sup>
                                  <m:r>
                                    <a:rPr lang="es-ES" sz="1400" i="1">
                                      <a:solidFill>
                                        <a:schemeClr val="tx1"/>
                                      </a:solidFill>
                                      <a:latin typeface="Cambria Math" panose="02040503050406030204" pitchFamily="18" charset="0"/>
                                      <a:ea typeface="Cambria Math" panose="02040503050406030204" pitchFamily="18" charset="0"/>
                                    </a:rPr>
                                    <m:t>2</m:t>
                                  </m:r>
                                </m:sup>
                              </m:sSup>
                            </m:den>
                          </m:f>
                        </m:sup>
                      </m:sSup>
                      <m:sSup>
                        <m:sSupPr>
                          <m:ctrlPr>
                            <a:rPr lang="es-ES" sz="1400" i="1">
                              <a:solidFill>
                                <a:prstClr val="black"/>
                              </a:solidFill>
                              <a:latin typeface="Cambria Math" panose="02040503050406030204" pitchFamily="18" charset="0"/>
                              <a:ea typeface="Cambria Math" panose="02040503050406030204" pitchFamily="18" charset="0"/>
                            </a:rPr>
                          </m:ctrlPr>
                        </m:sSupPr>
                        <m:e>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𝑒</m:t>
                              </m:r>
                            </m:e>
                            <m:sup>
                              <m:r>
                                <a:rPr lang="es-ES" sz="1400" i="1">
                                  <a:solidFill>
                                    <a:schemeClr val="tx1"/>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Sub>
                                </m:num>
                                <m:den>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2</m:t>
                                      </m:r>
                                      <m:r>
                                        <a:rPr lang="es-ES" sz="1400" i="1">
                                          <a:solidFill>
                                            <a:schemeClr val="tx1"/>
                                          </a:solidFill>
                                          <a:latin typeface="Cambria Math" panose="02040503050406030204" pitchFamily="18" charset="0"/>
                                          <a:ea typeface="Cambria Math" panose="02040503050406030204" pitchFamily="18" charset="0"/>
                                        </a:rPr>
                                        <m:t>𝑄</m:t>
                                      </m:r>
                                    </m:e>
                                    <m:sub>
                                      <m:r>
                                        <a:rPr lang="es-ES" sz="1400" i="1">
                                          <a:solidFill>
                                            <a:schemeClr val="tx1"/>
                                          </a:solidFill>
                                          <a:latin typeface="Cambria Math" panose="02040503050406030204" pitchFamily="18" charset="0"/>
                                          <a:ea typeface="Cambria Math" panose="02040503050406030204" pitchFamily="18" charset="0"/>
                                        </a:rPr>
                                        <m:t>𝐿</m:t>
                                      </m:r>
                                    </m:sub>
                                  </m:sSub>
                                </m:den>
                              </m:f>
                              <m:r>
                                <a:rPr lang="es-ES" sz="1400" i="1">
                                  <a:solidFill>
                                    <a:schemeClr val="tx1"/>
                                  </a:solidFill>
                                  <a:latin typeface="Cambria Math" panose="02040503050406030204" pitchFamily="18" charset="0"/>
                                  <a:ea typeface="Cambria Math" panose="02040503050406030204" pitchFamily="18" charset="0"/>
                                </a:rPr>
                                <m:t>𝑡</m:t>
                              </m:r>
                            </m:sup>
                          </m:sSup>
                          <m:r>
                            <a:rPr lang="es-ES" sz="1400" i="1">
                              <a:solidFill>
                                <a:prstClr val="black"/>
                              </a:solidFill>
                              <a:latin typeface="Cambria Math" panose="02040503050406030204" pitchFamily="18" charset="0"/>
                              <a:ea typeface="Cambria Math" panose="02040503050406030204" pitchFamily="18" charset="0"/>
                            </a:rPr>
                            <m:t>𝑒</m:t>
                          </m:r>
                        </m:e>
                        <m:sup>
                          <m:r>
                            <a:rPr lang="es-ES" sz="1400" i="1">
                              <a:solidFill>
                                <a:prstClr val="black"/>
                              </a:solidFill>
                              <a:latin typeface="Cambria Math" panose="02040503050406030204" pitchFamily="18" charset="0"/>
                              <a:ea typeface="Cambria Math" panose="02040503050406030204" pitchFamily="18" charset="0"/>
                            </a:rPr>
                            <m:t>𝑗</m:t>
                          </m:r>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Sub>
                          <m:r>
                            <a:rPr lang="es-ES" sz="1400" b="0" i="1" smtClean="0">
                              <a:solidFill>
                                <a:prstClr val="black"/>
                              </a:solidFill>
                              <a:latin typeface="Cambria Math" panose="02040503050406030204" pitchFamily="18" charset="0"/>
                              <a:ea typeface="Cambria Math" panose="02040503050406030204" pitchFamily="18" charset="0"/>
                            </a:rPr>
                            <m:t>𝑡</m:t>
                          </m:r>
                        </m:sup>
                      </m:sSup>
                      <m:r>
                        <a:rPr lang="es-ES" sz="1400" i="1">
                          <a:solidFill>
                            <a:prstClr val="black"/>
                          </a:solidFill>
                          <a:latin typeface="Cambria Math" panose="02040503050406030204" pitchFamily="18" charset="0"/>
                          <a:ea typeface="Cambria Math" panose="02040503050406030204" pitchFamily="18" charset="0"/>
                        </a:rPr>
                        <m:t>𝑢</m:t>
                      </m:r>
                      <m:d>
                        <m:dPr>
                          <m:ctrlPr>
                            <a:rPr lang="es-ES" sz="1400" i="1">
                              <a:solidFill>
                                <a:prstClr val="black"/>
                              </a:solidFill>
                              <a:latin typeface="Cambria Math" panose="02040503050406030204" pitchFamily="18" charset="0"/>
                              <a:ea typeface="Cambria Math" panose="02040503050406030204" pitchFamily="18" charset="0"/>
                            </a:rPr>
                          </m:ctrlPr>
                        </m:dPr>
                        <m:e>
                          <m:r>
                            <a:rPr lang="es-ES" sz="1400" i="1">
                              <a:solidFill>
                                <a:prstClr val="black"/>
                              </a:solidFill>
                              <a:latin typeface="Cambria Math" panose="02040503050406030204" pitchFamily="18" charset="0"/>
                              <a:ea typeface="Cambria Math" panose="02040503050406030204" pitchFamily="18" charset="0"/>
                            </a:rPr>
                            <m:t>𝑡</m:t>
                          </m:r>
                        </m:e>
                      </m:d>
                    </m:oMath>
                  </m:oMathPara>
                </a14:m>
                <a:endParaRPr lang="es-ES" sz="1400" dirty="0"/>
              </a:p>
            </p:txBody>
          </p:sp>
        </mc:Choice>
        <mc:Fallback xmlns="">
          <p:sp>
            <p:nvSpPr>
              <p:cNvPr id="58" name="CuadroTexto 57">
                <a:extLst>
                  <a:ext uri="{FF2B5EF4-FFF2-40B4-BE49-F238E27FC236}">
                    <a16:creationId xmlns:a16="http://schemas.microsoft.com/office/drawing/2014/main" id="{C1013ABC-7A25-48EB-885F-10D626E5AD45}"/>
                  </a:ext>
                </a:extLst>
              </p:cNvPr>
              <p:cNvSpPr txBox="1">
                <a:spLocks noRot="1" noChangeAspect="1" noMove="1" noResize="1" noEditPoints="1" noAdjustHandles="1" noChangeArrowheads="1" noChangeShapeType="1" noTextEdit="1"/>
              </p:cNvSpPr>
              <p:nvPr/>
            </p:nvSpPr>
            <p:spPr>
              <a:xfrm>
                <a:off x="-163772" y="6455540"/>
                <a:ext cx="5502305" cy="541238"/>
              </a:xfrm>
              <a:prstGeom prst="rect">
                <a:avLst/>
              </a:prstGeom>
              <a:blipFill>
                <a:blip r:embed="rId1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9" name="CuadroTexto 58">
                <a:extLst>
                  <a:ext uri="{FF2B5EF4-FFF2-40B4-BE49-F238E27FC236}">
                    <a16:creationId xmlns:a16="http://schemas.microsoft.com/office/drawing/2014/main" id="{9D15C34F-8E9E-49E9-BB47-113E73D47A74}"/>
                  </a:ext>
                </a:extLst>
              </p:cNvPr>
              <p:cNvSpPr txBox="1"/>
              <p:nvPr/>
            </p:nvSpPr>
            <p:spPr>
              <a:xfrm>
                <a:off x="226890" y="6972163"/>
                <a:ext cx="5502305" cy="54264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400" b="0" i="1" smtClean="0">
                          <a:solidFill>
                            <a:prstClr val="black"/>
                          </a:solidFill>
                          <a:latin typeface="Cambria Math" panose="02040503050406030204" pitchFamily="18" charset="0"/>
                          <a:ea typeface="Cambria Math" panose="02040503050406030204" pitchFamily="18" charset="0"/>
                        </a:rPr>
                        <m:t>𝑉</m:t>
                      </m:r>
                      <m:d>
                        <m:dPr>
                          <m:ctrlPr>
                            <a:rPr lang="es-ES" sz="1400" b="0" i="1" smtClean="0">
                              <a:solidFill>
                                <a:prstClr val="black"/>
                              </a:solidFill>
                              <a:latin typeface="Cambria Math" panose="02040503050406030204" pitchFamily="18" charset="0"/>
                              <a:ea typeface="Cambria Math" panose="02040503050406030204" pitchFamily="18" charset="0"/>
                            </a:rPr>
                          </m:ctrlPr>
                        </m:dPr>
                        <m:e>
                          <m:r>
                            <a:rPr lang="es-ES" sz="1400" b="0" i="1" smtClean="0">
                              <a:solidFill>
                                <a:prstClr val="black"/>
                              </a:solidFill>
                              <a:latin typeface="Cambria Math" panose="02040503050406030204" pitchFamily="18" charset="0"/>
                              <a:ea typeface="Cambria Math" panose="02040503050406030204" pitchFamily="18" charset="0"/>
                            </a:rPr>
                            <m:t>𝑡</m:t>
                          </m:r>
                        </m:e>
                      </m:d>
                      <m:r>
                        <a:rPr lang="es-ES" sz="1400" b="0" i="1" smtClean="0">
                          <a:solidFill>
                            <a:schemeClr val="tx1"/>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i="1">
                              <a:solidFill>
                                <a:schemeClr val="tx1"/>
                              </a:solidFill>
                              <a:latin typeface="Cambria Math" panose="02040503050406030204" pitchFamily="18" charset="0"/>
                            </a:rPr>
                            <m:t>𝑞</m:t>
                          </m:r>
                        </m:num>
                        <m:den>
                          <m:r>
                            <a:rPr lang="es-ES" sz="1400" b="0" i="1" smtClean="0">
                              <a:solidFill>
                                <a:schemeClr val="tx1"/>
                              </a:solidFill>
                              <a:latin typeface="Cambria Math" panose="02040503050406030204" pitchFamily="18" charset="0"/>
                            </a:rPr>
                            <m:t>2</m:t>
                          </m:r>
                          <m:r>
                            <a:rPr lang="es-ES" sz="1400" i="1">
                              <a:solidFill>
                                <a:schemeClr val="tx1"/>
                              </a:solidFill>
                              <a:latin typeface="Cambria Math" panose="02040503050406030204" pitchFamily="18" charset="0"/>
                              <a:ea typeface="Cambria Math" panose="02040503050406030204" pitchFamily="18" charset="0"/>
                            </a:rPr>
                            <m:t>𝐶</m:t>
                          </m:r>
                        </m:den>
                      </m:f>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𝑒</m:t>
                          </m:r>
                        </m:e>
                        <m:sup>
                          <m:r>
                            <a:rPr lang="es-ES" sz="1400" i="1">
                              <a:solidFill>
                                <a:schemeClr val="tx1"/>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𝜎</m:t>
                                  </m:r>
                                </m:e>
                                <m:sup>
                                  <m:r>
                                    <a:rPr lang="es-ES" sz="1400" i="1">
                                      <a:solidFill>
                                        <a:schemeClr val="tx1"/>
                                      </a:solidFill>
                                      <a:latin typeface="Cambria Math" panose="02040503050406030204" pitchFamily="18" charset="0"/>
                                      <a:ea typeface="Cambria Math" panose="02040503050406030204" pitchFamily="18" charset="0"/>
                                    </a:rPr>
                                    <m:t>2</m:t>
                                  </m:r>
                                </m:sup>
                              </m:sSup>
                              <m:sSubSup>
                                <m:sSubSupPr>
                                  <m:ctrlPr>
                                    <a:rPr lang="es-ES" sz="1400" i="1">
                                      <a:solidFill>
                                        <a:schemeClr val="tx1"/>
                                      </a:solidFill>
                                      <a:latin typeface="Cambria Math" panose="02040503050406030204" pitchFamily="18" charset="0"/>
                                      <a:ea typeface="Cambria Math" panose="02040503050406030204" pitchFamily="18" charset="0"/>
                                    </a:rPr>
                                  </m:ctrlPr>
                                </m:sSubSup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up>
                                  <m:r>
                                    <a:rPr lang="es-ES" sz="1400" i="1">
                                      <a:solidFill>
                                        <a:schemeClr val="tx1"/>
                                      </a:solidFill>
                                      <a:latin typeface="Cambria Math" panose="02040503050406030204" pitchFamily="18" charset="0"/>
                                      <a:ea typeface="Cambria Math" panose="02040503050406030204" pitchFamily="18" charset="0"/>
                                    </a:rPr>
                                    <m:t>2</m:t>
                                  </m:r>
                                </m:sup>
                              </m:sSubSup>
                            </m:num>
                            <m:den>
                              <m:r>
                                <a:rPr lang="es-ES" sz="1400" i="1">
                                  <a:solidFill>
                                    <a:schemeClr val="tx1"/>
                                  </a:solidFill>
                                  <a:latin typeface="Cambria Math" panose="02040503050406030204" pitchFamily="18" charset="0"/>
                                  <a:ea typeface="Cambria Math" panose="02040503050406030204" pitchFamily="18" charset="0"/>
                                </a:rPr>
                                <m:t>2</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𝑣</m:t>
                                  </m:r>
                                </m:e>
                                <m:sup>
                                  <m:r>
                                    <a:rPr lang="es-ES" sz="1400" i="1">
                                      <a:solidFill>
                                        <a:schemeClr val="tx1"/>
                                      </a:solidFill>
                                      <a:latin typeface="Cambria Math" panose="02040503050406030204" pitchFamily="18" charset="0"/>
                                      <a:ea typeface="Cambria Math" panose="02040503050406030204" pitchFamily="18" charset="0"/>
                                    </a:rPr>
                                    <m:t>2</m:t>
                                  </m:r>
                                </m:sup>
                              </m:sSup>
                            </m:den>
                          </m:f>
                        </m:sup>
                      </m:sSup>
                      <m:sSup>
                        <m:sSupPr>
                          <m:ctrlPr>
                            <a:rPr lang="es-ES" sz="1400" i="1">
                              <a:solidFill>
                                <a:prstClr val="black"/>
                              </a:solidFill>
                              <a:latin typeface="Cambria Math" panose="02040503050406030204" pitchFamily="18" charset="0"/>
                              <a:ea typeface="Cambria Math" panose="02040503050406030204" pitchFamily="18" charset="0"/>
                            </a:rPr>
                          </m:ctrlPr>
                        </m:sSupPr>
                        <m:e>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𝑒</m:t>
                              </m:r>
                            </m:e>
                            <m:sup>
                              <m:r>
                                <a:rPr lang="es-ES" sz="1400" i="1">
                                  <a:solidFill>
                                    <a:schemeClr val="tx1"/>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Sub>
                                </m:num>
                                <m:den>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2</m:t>
                                      </m:r>
                                      <m:r>
                                        <a:rPr lang="es-ES" sz="1400" i="1">
                                          <a:solidFill>
                                            <a:schemeClr val="tx1"/>
                                          </a:solidFill>
                                          <a:latin typeface="Cambria Math" panose="02040503050406030204" pitchFamily="18" charset="0"/>
                                          <a:ea typeface="Cambria Math" panose="02040503050406030204" pitchFamily="18" charset="0"/>
                                        </a:rPr>
                                        <m:t>𝑄</m:t>
                                      </m:r>
                                    </m:e>
                                    <m:sub>
                                      <m:r>
                                        <a:rPr lang="es-ES" sz="1400" i="1">
                                          <a:solidFill>
                                            <a:schemeClr val="tx1"/>
                                          </a:solidFill>
                                          <a:latin typeface="Cambria Math" panose="02040503050406030204" pitchFamily="18" charset="0"/>
                                          <a:ea typeface="Cambria Math" panose="02040503050406030204" pitchFamily="18" charset="0"/>
                                        </a:rPr>
                                        <m:t>𝐿</m:t>
                                      </m:r>
                                    </m:sub>
                                  </m:sSub>
                                </m:den>
                              </m:f>
                              <m:d>
                                <m:dPr>
                                  <m:ctrlPr>
                                    <a:rPr lang="es-ES" sz="1400" i="1" smtClean="0">
                                      <a:solidFill>
                                        <a:schemeClr val="tx1"/>
                                      </a:solidFill>
                                      <a:latin typeface="Cambria Math" panose="02040503050406030204" pitchFamily="18" charset="0"/>
                                      <a:ea typeface="Cambria Math" panose="02040503050406030204" pitchFamily="18" charset="0"/>
                                    </a:rPr>
                                  </m:ctrlPr>
                                </m:dPr>
                                <m:e>
                                  <m:r>
                                    <a:rPr lang="es-ES" sz="1400" b="0" i="1" smtClean="0">
                                      <a:solidFill>
                                        <a:schemeClr val="tx1"/>
                                      </a:solidFill>
                                      <a:latin typeface="Cambria Math" panose="02040503050406030204" pitchFamily="18" charset="0"/>
                                      <a:ea typeface="Cambria Math" panose="02040503050406030204" pitchFamily="18" charset="0"/>
                                    </a:rPr>
                                    <m:t>𝑡</m:t>
                                  </m:r>
                                  <m:r>
                                    <a:rPr lang="es-ES" sz="1400" b="0" i="1" smtClean="0">
                                      <a:solidFill>
                                        <a:schemeClr val="tx1"/>
                                      </a:solidFill>
                                      <a:latin typeface="Cambria Math" panose="02040503050406030204" pitchFamily="18" charset="0"/>
                                      <a:ea typeface="Cambria Math" panose="02040503050406030204" pitchFamily="18" charset="0"/>
                                    </a:rPr>
                                    <m:t>−</m:t>
                                  </m:r>
                                  <m:sSub>
                                    <m:sSubPr>
                                      <m:ctrlPr>
                                        <a:rPr lang="es-ES" sz="1400" b="0" i="1" smtClean="0">
                                          <a:solidFill>
                                            <a:schemeClr val="tx1"/>
                                          </a:solidFill>
                                          <a:latin typeface="Cambria Math" panose="02040503050406030204" pitchFamily="18" charset="0"/>
                                          <a:ea typeface="Cambria Math" panose="02040503050406030204" pitchFamily="18" charset="0"/>
                                        </a:rPr>
                                      </m:ctrlPr>
                                    </m:sSubPr>
                                    <m:e>
                                      <m:r>
                                        <a:rPr lang="es-ES" sz="1400" b="0" i="1" smtClean="0">
                                          <a:solidFill>
                                            <a:schemeClr val="tx1"/>
                                          </a:solidFill>
                                          <a:latin typeface="Cambria Math" panose="02040503050406030204" pitchFamily="18" charset="0"/>
                                          <a:ea typeface="Cambria Math" panose="02040503050406030204" pitchFamily="18" charset="0"/>
                                        </a:rPr>
                                        <m:t>𝑡</m:t>
                                      </m:r>
                                    </m:e>
                                    <m:sub>
                                      <m:r>
                                        <a:rPr lang="es-ES" sz="1400" b="0" i="1" smtClean="0">
                                          <a:solidFill>
                                            <a:schemeClr val="tx1"/>
                                          </a:solidFill>
                                          <a:latin typeface="Cambria Math" panose="02040503050406030204" pitchFamily="18" charset="0"/>
                                          <a:ea typeface="Cambria Math" panose="02040503050406030204" pitchFamily="18" charset="0"/>
                                        </a:rPr>
                                        <m:t>0</m:t>
                                      </m:r>
                                    </m:sub>
                                  </m:sSub>
                                </m:e>
                              </m:d>
                            </m:sup>
                          </m:sSup>
                          <m:r>
                            <a:rPr lang="es-ES" sz="1400" i="1">
                              <a:solidFill>
                                <a:prstClr val="black"/>
                              </a:solidFill>
                              <a:latin typeface="Cambria Math" panose="02040503050406030204" pitchFamily="18" charset="0"/>
                              <a:ea typeface="Cambria Math" panose="02040503050406030204" pitchFamily="18" charset="0"/>
                            </a:rPr>
                            <m:t>𝑒</m:t>
                          </m:r>
                        </m:e>
                        <m:sup>
                          <m:r>
                            <a:rPr lang="es-ES" sz="1400" i="1">
                              <a:solidFill>
                                <a:prstClr val="black"/>
                              </a:solidFill>
                              <a:latin typeface="Cambria Math" panose="02040503050406030204" pitchFamily="18" charset="0"/>
                              <a:ea typeface="Cambria Math" panose="02040503050406030204" pitchFamily="18" charset="0"/>
                            </a:rPr>
                            <m:t>𝑗</m:t>
                          </m:r>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Sub>
                          <m:d>
                            <m:dPr>
                              <m:ctrlPr>
                                <a:rPr lang="es-ES" sz="1400" i="1">
                                  <a:solidFill>
                                    <a:schemeClr val="tx1"/>
                                  </a:solidFill>
                                  <a:latin typeface="Cambria Math" panose="02040503050406030204" pitchFamily="18" charset="0"/>
                                  <a:ea typeface="Cambria Math" panose="02040503050406030204" pitchFamily="18" charset="0"/>
                                </a:rPr>
                              </m:ctrlPr>
                            </m:dPr>
                            <m:e>
                              <m:r>
                                <a:rPr lang="es-ES" sz="1400" i="1">
                                  <a:solidFill>
                                    <a:schemeClr val="tx1"/>
                                  </a:solidFill>
                                  <a:latin typeface="Cambria Math" panose="02040503050406030204" pitchFamily="18" charset="0"/>
                                  <a:ea typeface="Cambria Math" panose="02040503050406030204" pitchFamily="18" charset="0"/>
                                </a:rPr>
                                <m:t>𝑡</m:t>
                              </m:r>
                              <m:r>
                                <a:rPr lang="es-ES" sz="1400" i="1">
                                  <a:solidFill>
                                    <a:schemeClr val="tx1"/>
                                  </a:solidFill>
                                  <a:latin typeface="Cambria Math" panose="02040503050406030204" pitchFamily="18" charset="0"/>
                                  <a:ea typeface="Cambria Math" panose="02040503050406030204" pitchFamily="18" charset="0"/>
                                </a:rPr>
                                <m:t>−</m:t>
                              </m:r>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𝑡</m:t>
                                  </m:r>
                                </m:e>
                                <m:sub>
                                  <m:r>
                                    <a:rPr lang="es-ES" sz="1400" i="1">
                                      <a:solidFill>
                                        <a:schemeClr val="tx1"/>
                                      </a:solidFill>
                                      <a:latin typeface="Cambria Math" panose="02040503050406030204" pitchFamily="18" charset="0"/>
                                      <a:ea typeface="Cambria Math" panose="02040503050406030204" pitchFamily="18" charset="0"/>
                                    </a:rPr>
                                    <m:t>0</m:t>
                                  </m:r>
                                </m:sub>
                              </m:sSub>
                            </m:e>
                          </m:d>
                        </m:sup>
                      </m:sSup>
                      <m:r>
                        <a:rPr lang="es-ES" sz="1400" i="1">
                          <a:solidFill>
                            <a:prstClr val="black"/>
                          </a:solidFill>
                          <a:latin typeface="Cambria Math" panose="02040503050406030204" pitchFamily="18" charset="0"/>
                          <a:ea typeface="Cambria Math" panose="02040503050406030204" pitchFamily="18" charset="0"/>
                        </a:rPr>
                        <m:t>𝑢</m:t>
                      </m:r>
                      <m:d>
                        <m:dPr>
                          <m:ctrlPr>
                            <a:rPr lang="es-ES" sz="1400" i="1">
                              <a:solidFill>
                                <a:prstClr val="black"/>
                              </a:solidFill>
                              <a:latin typeface="Cambria Math" panose="02040503050406030204" pitchFamily="18" charset="0"/>
                              <a:ea typeface="Cambria Math" panose="02040503050406030204" pitchFamily="18" charset="0"/>
                            </a:rPr>
                          </m:ctrlPr>
                        </m:dPr>
                        <m:e>
                          <m:r>
                            <a:rPr lang="es-ES" sz="1400" i="1">
                              <a:solidFill>
                                <a:schemeClr val="tx1"/>
                              </a:solidFill>
                              <a:latin typeface="Cambria Math" panose="02040503050406030204" pitchFamily="18" charset="0"/>
                              <a:ea typeface="Cambria Math" panose="02040503050406030204" pitchFamily="18" charset="0"/>
                            </a:rPr>
                            <m:t>𝑡</m:t>
                          </m:r>
                          <m:r>
                            <a:rPr lang="es-ES" sz="1400" i="1">
                              <a:solidFill>
                                <a:schemeClr val="tx1"/>
                              </a:solidFill>
                              <a:latin typeface="Cambria Math" panose="02040503050406030204" pitchFamily="18" charset="0"/>
                              <a:ea typeface="Cambria Math" panose="02040503050406030204" pitchFamily="18" charset="0"/>
                            </a:rPr>
                            <m:t>−</m:t>
                          </m:r>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𝑡</m:t>
                              </m:r>
                            </m:e>
                            <m:sub>
                              <m:r>
                                <a:rPr lang="es-ES" sz="1400" i="1">
                                  <a:solidFill>
                                    <a:schemeClr val="tx1"/>
                                  </a:solidFill>
                                  <a:latin typeface="Cambria Math" panose="02040503050406030204" pitchFamily="18" charset="0"/>
                                  <a:ea typeface="Cambria Math" panose="02040503050406030204" pitchFamily="18" charset="0"/>
                                </a:rPr>
                                <m:t>0</m:t>
                              </m:r>
                            </m:sub>
                          </m:sSub>
                        </m:e>
                      </m:d>
                    </m:oMath>
                  </m:oMathPara>
                </a14:m>
                <a:endParaRPr lang="es-ES" sz="1400" dirty="0"/>
              </a:p>
            </p:txBody>
          </p:sp>
        </mc:Choice>
        <mc:Fallback xmlns="">
          <p:sp>
            <p:nvSpPr>
              <p:cNvPr id="59" name="CuadroTexto 58">
                <a:extLst>
                  <a:ext uri="{FF2B5EF4-FFF2-40B4-BE49-F238E27FC236}">
                    <a16:creationId xmlns:a16="http://schemas.microsoft.com/office/drawing/2014/main" id="{9D15C34F-8E9E-49E9-BB47-113E73D47A74}"/>
                  </a:ext>
                </a:extLst>
              </p:cNvPr>
              <p:cNvSpPr txBox="1">
                <a:spLocks noRot="1" noChangeAspect="1" noMove="1" noResize="1" noEditPoints="1" noAdjustHandles="1" noChangeArrowheads="1" noChangeShapeType="1" noTextEdit="1"/>
              </p:cNvSpPr>
              <p:nvPr/>
            </p:nvSpPr>
            <p:spPr>
              <a:xfrm>
                <a:off x="226890" y="6972163"/>
                <a:ext cx="5502305" cy="542649"/>
              </a:xfrm>
              <a:prstGeom prst="rect">
                <a:avLst/>
              </a:prstGeom>
              <a:blipFill>
                <a:blip r:embed="rId14"/>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100817012"/>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Marcador de contenido">
            <a:extLst>
              <a:ext uri="{FF2B5EF4-FFF2-40B4-BE49-F238E27FC236}">
                <a16:creationId xmlns:a16="http://schemas.microsoft.com/office/drawing/2014/main" id="{A27B1477-85EB-49B0-B896-0BB1A7564A8F}"/>
              </a:ext>
            </a:extLst>
          </p:cNvPr>
          <p:cNvSpPr txBox="1">
            <a:spLocks/>
          </p:cNvSpPr>
          <p:nvPr/>
        </p:nvSpPr>
        <p:spPr>
          <a:xfrm>
            <a:off x="233920" y="794984"/>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altLang="es-ES" sz="1400" kern="0" dirty="0"/>
              <a:t>Hasta aquí hemos obtenido el voltaje en la cavidad, ahora debemos relacionarlo con el voltaje en la guía del puerto de salida, V</a:t>
            </a:r>
            <a:r>
              <a:rPr lang="es-ES" altLang="es-ES" sz="1400" kern="0" baseline="-25000" dirty="0"/>
              <a:t>g</a:t>
            </a:r>
          </a:p>
          <a:p>
            <a:pPr algn="just">
              <a:buFont typeface="Wingdings" panose="05000000000000000000" pitchFamily="2" charset="2"/>
              <a:buChar char="Ø"/>
            </a:pPr>
            <a:endParaRPr lang="es-ES" altLang="es-ES" sz="1400" kern="0" dirty="0"/>
          </a:p>
          <a:p>
            <a:pPr algn="just">
              <a:buFont typeface="Wingdings" panose="05000000000000000000" pitchFamily="2" charset="2"/>
              <a:buChar char="Ø"/>
            </a:pPr>
            <a:endParaRPr lang="es-ES" altLang="es-ES" sz="1400" kern="0" dirty="0"/>
          </a:p>
          <a:p>
            <a:pPr algn="just">
              <a:buFont typeface="Wingdings" panose="05000000000000000000" pitchFamily="2" charset="2"/>
              <a:buChar char="Ø"/>
            </a:pPr>
            <a:endParaRPr lang="es-ES" altLang="es-ES" sz="1400" kern="0" dirty="0"/>
          </a:p>
          <a:p>
            <a:pPr algn="just">
              <a:buFont typeface="Wingdings" panose="05000000000000000000" pitchFamily="2" charset="2"/>
              <a:buChar char="Ø"/>
            </a:pPr>
            <a:endParaRPr lang="es-ES" altLang="es-ES" sz="1400" kern="0" dirty="0"/>
          </a:p>
          <a:p>
            <a:pPr algn="just">
              <a:buFont typeface="Wingdings" panose="05000000000000000000" pitchFamily="2" charset="2"/>
              <a:buChar char="Ø"/>
            </a:pPr>
            <a:endParaRPr lang="es-ES" altLang="es-ES" sz="1400" kern="0" dirty="0"/>
          </a:p>
          <a:p>
            <a:pPr algn="just">
              <a:buFont typeface="Wingdings" panose="05000000000000000000" pitchFamily="2" charset="2"/>
              <a:buChar char="Ø"/>
            </a:pPr>
            <a:endParaRPr lang="es-ES_tradnl" altLang="es-ES" sz="1400" kern="0" dirty="0"/>
          </a:p>
        </p:txBody>
      </p:sp>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a:xfrm>
            <a:off x="9666399" y="7205649"/>
            <a:ext cx="214312" cy="230188"/>
          </a:xfrm>
        </p:spPr>
        <p:txBody>
          <a:bodyPr/>
          <a:lstStyle/>
          <a:p>
            <a:fld id="{9FF39CA2-04EB-4CA6-BF9F-780F92DB7FFC}" type="slidenum">
              <a:rPr lang="it-IT" altLang="it-IT" smtClean="0"/>
              <a:pPr/>
              <a:t>16</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783295" y="49138"/>
            <a:ext cx="9097416" cy="500994"/>
          </a:xfrm>
        </p:spPr>
        <p:txBody>
          <a:bodyPr/>
          <a:lstStyle/>
          <a:p>
            <a:r>
              <a:rPr lang="es-ES" dirty="0">
                <a:solidFill>
                  <a:schemeClr val="tx1"/>
                </a:solidFill>
              </a:rPr>
              <a:t>Fórmula teórica para la potencia de salida de un BPM</a:t>
            </a:r>
          </a:p>
        </p:txBody>
      </p:sp>
      <mc:AlternateContent xmlns:mc="http://schemas.openxmlformats.org/markup-compatibility/2006" xmlns:a14="http://schemas.microsoft.com/office/drawing/2010/main">
        <mc:Choice Requires="a14">
          <p:sp>
            <p:nvSpPr>
              <p:cNvPr id="59" name="CuadroTexto 58">
                <a:extLst>
                  <a:ext uri="{FF2B5EF4-FFF2-40B4-BE49-F238E27FC236}">
                    <a16:creationId xmlns:a16="http://schemas.microsoft.com/office/drawing/2014/main" id="{9D15C34F-8E9E-49E9-BB47-113E73D47A74}"/>
                  </a:ext>
                </a:extLst>
              </p:cNvPr>
              <p:cNvSpPr txBox="1"/>
              <p:nvPr/>
            </p:nvSpPr>
            <p:spPr>
              <a:xfrm>
                <a:off x="3504514" y="1402821"/>
                <a:ext cx="5502305" cy="60689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600" b="0" i="1" smtClean="0">
                          <a:solidFill>
                            <a:prstClr val="black"/>
                          </a:solidFill>
                          <a:latin typeface="Cambria Math" panose="02040503050406030204" pitchFamily="18" charset="0"/>
                          <a:ea typeface="Cambria Math" panose="02040503050406030204" pitchFamily="18" charset="0"/>
                        </a:rPr>
                        <m:t>𝑉</m:t>
                      </m:r>
                      <m:d>
                        <m:dPr>
                          <m:ctrlPr>
                            <a:rPr lang="es-ES" sz="1600" b="0" i="1" smtClean="0">
                              <a:solidFill>
                                <a:prstClr val="black"/>
                              </a:solidFill>
                              <a:latin typeface="Cambria Math" panose="02040503050406030204" pitchFamily="18" charset="0"/>
                              <a:ea typeface="Cambria Math" panose="02040503050406030204" pitchFamily="18" charset="0"/>
                            </a:rPr>
                          </m:ctrlPr>
                        </m:dPr>
                        <m:e>
                          <m:r>
                            <a:rPr lang="es-ES" sz="1600" b="0" i="1" smtClean="0">
                              <a:solidFill>
                                <a:prstClr val="black"/>
                              </a:solidFill>
                              <a:latin typeface="Cambria Math" panose="02040503050406030204" pitchFamily="18" charset="0"/>
                              <a:ea typeface="Cambria Math" panose="02040503050406030204" pitchFamily="18" charset="0"/>
                            </a:rPr>
                            <m:t>𝑡</m:t>
                          </m:r>
                        </m:e>
                      </m:d>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rPr>
                            <m:t>𝑞</m:t>
                          </m:r>
                        </m:num>
                        <m:den>
                          <m:r>
                            <a:rPr lang="es-ES" sz="1600" b="0" i="1" smtClean="0">
                              <a:solidFill>
                                <a:schemeClr val="tx1"/>
                              </a:solidFill>
                              <a:latin typeface="Cambria Math" panose="02040503050406030204" pitchFamily="18" charset="0"/>
                            </a:rPr>
                            <m:t>2</m:t>
                          </m:r>
                          <m:r>
                            <a:rPr lang="es-ES" sz="1600" i="1">
                              <a:solidFill>
                                <a:schemeClr val="tx1"/>
                              </a:solidFill>
                              <a:latin typeface="Cambria Math" panose="02040503050406030204" pitchFamily="18" charset="0"/>
                              <a:ea typeface="Cambria Math" panose="02040503050406030204" pitchFamily="18" charset="0"/>
                            </a:rPr>
                            <m:t>𝐶</m:t>
                          </m:r>
                        </m:den>
                      </m:f>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𝑒</m:t>
                          </m:r>
                        </m:e>
                        <m:sup>
                          <m:r>
                            <a:rPr lang="es-ES" sz="1600" i="1">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𝜎</m:t>
                                  </m:r>
                                </m:e>
                                <m:sup>
                                  <m:r>
                                    <a:rPr lang="es-ES" sz="1600" i="1">
                                      <a:solidFill>
                                        <a:schemeClr val="tx1"/>
                                      </a:solidFill>
                                      <a:latin typeface="Cambria Math" panose="02040503050406030204" pitchFamily="18" charset="0"/>
                                      <a:ea typeface="Cambria Math" panose="02040503050406030204" pitchFamily="18" charset="0"/>
                                    </a:rPr>
                                    <m:t>2</m:t>
                                  </m:r>
                                </m:sup>
                              </m:sSup>
                              <m:sSubSup>
                                <m:sSubSupPr>
                                  <m:ctrlPr>
                                    <a:rPr lang="es-ES" sz="1600" i="1">
                                      <a:solidFill>
                                        <a:schemeClr val="tx1"/>
                                      </a:solidFill>
                                      <a:latin typeface="Cambria Math" panose="02040503050406030204" pitchFamily="18" charset="0"/>
                                      <a:ea typeface="Cambria Math" panose="02040503050406030204" pitchFamily="18" charset="0"/>
                                    </a:rPr>
                                  </m:ctrlPr>
                                </m:sSubSupPr>
                                <m:e>
                                  <m:r>
                                    <a:rPr lang="es-ES" sz="1600" i="1">
                                      <a:solidFill>
                                        <a:schemeClr val="tx1"/>
                                      </a:solidFill>
                                      <a:latin typeface="Cambria Math" panose="02040503050406030204" pitchFamily="18" charset="0"/>
                                      <a:ea typeface="Cambria Math" panose="02040503050406030204" pitchFamily="18" charset="0"/>
                                    </a:rPr>
                                    <m:t>𝜔</m:t>
                                  </m:r>
                                </m:e>
                                <m:sub>
                                  <m:r>
                                    <a:rPr lang="es-ES" sz="1600" i="1">
                                      <a:solidFill>
                                        <a:schemeClr val="tx1"/>
                                      </a:solidFill>
                                      <a:latin typeface="Cambria Math" panose="02040503050406030204" pitchFamily="18" charset="0"/>
                                      <a:ea typeface="Cambria Math" panose="02040503050406030204" pitchFamily="18" charset="0"/>
                                    </a:rPr>
                                    <m:t>0</m:t>
                                  </m:r>
                                </m:sub>
                                <m:sup>
                                  <m:r>
                                    <a:rPr lang="es-ES" sz="1600" i="1">
                                      <a:solidFill>
                                        <a:schemeClr val="tx1"/>
                                      </a:solidFill>
                                      <a:latin typeface="Cambria Math" panose="02040503050406030204" pitchFamily="18" charset="0"/>
                                      <a:ea typeface="Cambria Math" panose="02040503050406030204" pitchFamily="18" charset="0"/>
                                    </a:rPr>
                                    <m:t>2</m:t>
                                  </m:r>
                                </m:sup>
                              </m:sSubSup>
                            </m:num>
                            <m:den>
                              <m:r>
                                <a:rPr lang="es-ES" sz="1600" i="1">
                                  <a:solidFill>
                                    <a:schemeClr val="tx1"/>
                                  </a:solidFill>
                                  <a:latin typeface="Cambria Math" panose="02040503050406030204" pitchFamily="18" charset="0"/>
                                  <a:ea typeface="Cambria Math" panose="02040503050406030204" pitchFamily="18" charset="0"/>
                                </a:rPr>
                                <m:t>2</m:t>
                              </m:r>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𝑣</m:t>
                                  </m:r>
                                </m:e>
                                <m:sup>
                                  <m:r>
                                    <a:rPr lang="es-ES" sz="1600" i="1">
                                      <a:solidFill>
                                        <a:schemeClr val="tx1"/>
                                      </a:solidFill>
                                      <a:latin typeface="Cambria Math" panose="02040503050406030204" pitchFamily="18" charset="0"/>
                                      <a:ea typeface="Cambria Math" panose="02040503050406030204" pitchFamily="18" charset="0"/>
                                    </a:rPr>
                                    <m:t>2</m:t>
                                  </m:r>
                                </m:sup>
                              </m:sSup>
                            </m:den>
                          </m:f>
                        </m:sup>
                      </m:sSup>
                      <m:sSup>
                        <m:sSupPr>
                          <m:ctrlPr>
                            <a:rPr lang="es-ES" sz="1600" i="1">
                              <a:solidFill>
                                <a:prstClr val="black"/>
                              </a:solidFill>
                              <a:latin typeface="Cambria Math" panose="02040503050406030204" pitchFamily="18" charset="0"/>
                              <a:ea typeface="Cambria Math" panose="02040503050406030204" pitchFamily="18" charset="0"/>
                            </a:rPr>
                          </m:ctrlPr>
                        </m:sSupPr>
                        <m:e>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𝑒</m:t>
                              </m:r>
                            </m:e>
                            <m:sup>
                              <m:r>
                                <a:rPr lang="es-ES" sz="1600" i="1">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𝜔</m:t>
                                      </m:r>
                                    </m:e>
                                    <m:sub>
                                      <m:r>
                                        <a:rPr lang="es-ES" sz="1600" i="1">
                                          <a:solidFill>
                                            <a:schemeClr val="tx1"/>
                                          </a:solidFill>
                                          <a:latin typeface="Cambria Math" panose="02040503050406030204" pitchFamily="18" charset="0"/>
                                          <a:ea typeface="Cambria Math" panose="02040503050406030204" pitchFamily="18" charset="0"/>
                                        </a:rPr>
                                        <m:t>0</m:t>
                                      </m:r>
                                    </m:sub>
                                  </m:sSub>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2</m:t>
                                      </m:r>
                                      <m:r>
                                        <a:rPr lang="es-ES" sz="1600" i="1">
                                          <a:solidFill>
                                            <a:schemeClr val="tx1"/>
                                          </a:solidFill>
                                          <a:latin typeface="Cambria Math" panose="02040503050406030204" pitchFamily="18" charset="0"/>
                                          <a:ea typeface="Cambria Math" panose="02040503050406030204" pitchFamily="18" charset="0"/>
                                        </a:rPr>
                                        <m:t>𝑄</m:t>
                                      </m:r>
                                    </m:e>
                                    <m:sub>
                                      <m:r>
                                        <a:rPr lang="es-ES" sz="1600" i="1">
                                          <a:solidFill>
                                            <a:schemeClr val="tx1"/>
                                          </a:solidFill>
                                          <a:latin typeface="Cambria Math" panose="02040503050406030204" pitchFamily="18" charset="0"/>
                                          <a:ea typeface="Cambria Math" panose="02040503050406030204" pitchFamily="18" charset="0"/>
                                        </a:rPr>
                                        <m:t>𝐿</m:t>
                                      </m:r>
                                    </m:sub>
                                  </m:sSub>
                                </m:den>
                              </m:f>
                              <m:d>
                                <m:dPr>
                                  <m:ctrlPr>
                                    <a:rPr lang="es-ES" sz="1600" i="1" smtClean="0">
                                      <a:solidFill>
                                        <a:schemeClr val="tx1"/>
                                      </a:solidFill>
                                      <a:latin typeface="Cambria Math" panose="02040503050406030204" pitchFamily="18" charset="0"/>
                                      <a:ea typeface="Cambria Math" panose="02040503050406030204" pitchFamily="18" charset="0"/>
                                    </a:rPr>
                                  </m:ctrlPr>
                                </m:dPr>
                                <m:e>
                                  <m:r>
                                    <a:rPr lang="es-ES" sz="1600" b="0" i="1" smtClean="0">
                                      <a:solidFill>
                                        <a:schemeClr val="tx1"/>
                                      </a:solidFill>
                                      <a:latin typeface="Cambria Math" panose="02040503050406030204" pitchFamily="18" charset="0"/>
                                      <a:ea typeface="Cambria Math" panose="02040503050406030204" pitchFamily="18" charset="0"/>
                                    </a:rPr>
                                    <m:t>𝑡</m:t>
                                  </m:r>
                                  <m:r>
                                    <a:rPr lang="es-ES" sz="1600" b="0" i="1" smtClean="0">
                                      <a:solidFill>
                                        <a:schemeClr val="tx1"/>
                                      </a:solidFill>
                                      <a:latin typeface="Cambria Math" panose="02040503050406030204" pitchFamily="18" charset="0"/>
                                      <a:ea typeface="Cambria Math" panose="02040503050406030204" pitchFamily="18" charset="0"/>
                                    </a:rPr>
                                    <m:t>−</m:t>
                                  </m:r>
                                  <m:sSub>
                                    <m:sSubPr>
                                      <m:ctrlPr>
                                        <a:rPr lang="es-ES" sz="1600" b="0" i="1" smtClean="0">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𝑡</m:t>
                                      </m:r>
                                    </m:e>
                                    <m:sub>
                                      <m:r>
                                        <a:rPr lang="es-ES" sz="1600" b="0" i="1" smtClean="0">
                                          <a:solidFill>
                                            <a:schemeClr val="tx1"/>
                                          </a:solidFill>
                                          <a:latin typeface="Cambria Math" panose="02040503050406030204" pitchFamily="18" charset="0"/>
                                          <a:ea typeface="Cambria Math" panose="02040503050406030204" pitchFamily="18" charset="0"/>
                                        </a:rPr>
                                        <m:t>0</m:t>
                                      </m:r>
                                    </m:sub>
                                  </m:sSub>
                                </m:e>
                              </m:d>
                            </m:sup>
                          </m:sSup>
                          <m:r>
                            <a:rPr lang="es-ES" sz="1600" i="1">
                              <a:solidFill>
                                <a:prstClr val="black"/>
                              </a:solidFill>
                              <a:latin typeface="Cambria Math" panose="02040503050406030204" pitchFamily="18" charset="0"/>
                              <a:ea typeface="Cambria Math" panose="02040503050406030204" pitchFamily="18" charset="0"/>
                            </a:rPr>
                            <m:t>𝑒</m:t>
                          </m:r>
                        </m:e>
                        <m:sup>
                          <m:r>
                            <a:rPr lang="es-ES" sz="1600" i="1">
                              <a:solidFill>
                                <a:prstClr val="black"/>
                              </a:solidFill>
                              <a:latin typeface="Cambria Math" panose="02040503050406030204" pitchFamily="18" charset="0"/>
                              <a:ea typeface="Cambria Math" panose="02040503050406030204" pitchFamily="18" charset="0"/>
                            </a:rPr>
                            <m:t>𝑗</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𝜔</m:t>
                              </m:r>
                            </m:e>
                            <m:sub>
                              <m:r>
                                <a:rPr lang="es-ES" sz="1600" i="1">
                                  <a:solidFill>
                                    <a:schemeClr val="tx1"/>
                                  </a:solidFill>
                                  <a:latin typeface="Cambria Math" panose="02040503050406030204" pitchFamily="18" charset="0"/>
                                  <a:ea typeface="Cambria Math" panose="02040503050406030204" pitchFamily="18" charset="0"/>
                                </a:rPr>
                                <m:t>0</m:t>
                              </m:r>
                            </m:sub>
                          </m:sSub>
                          <m:d>
                            <m:dPr>
                              <m:ctrlPr>
                                <a:rPr lang="es-ES" sz="1600" i="1">
                                  <a:solidFill>
                                    <a:schemeClr val="tx1"/>
                                  </a:solidFill>
                                  <a:latin typeface="Cambria Math" panose="02040503050406030204" pitchFamily="18" charset="0"/>
                                  <a:ea typeface="Cambria Math" panose="02040503050406030204" pitchFamily="18" charset="0"/>
                                </a:rPr>
                              </m:ctrlPr>
                            </m:dPr>
                            <m:e>
                              <m:r>
                                <a:rPr lang="es-ES" sz="1600" i="1">
                                  <a:solidFill>
                                    <a:schemeClr val="tx1"/>
                                  </a:solidFill>
                                  <a:latin typeface="Cambria Math" panose="02040503050406030204" pitchFamily="18" charset="0"/>
                                  <a:ea typeface="Cambria Math" panose="02040503050406030204" pitchFamily="18" charset="0"/>
                                </a:rPr>
                                <m:t>𝑡</m:t>
                              </m:r>
                              <m:r>
                                <a:rPr lang="es-ES" sz="1600" i="1">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𝑡</m:t>
                                  </m:r>
                                </m:e>
                                <m:sub>
                                  <m:r>
                                    <a:rPr lang="es-ES" sz="1600" i="1">
                                      <a:solidFill>
                                        <a:schemeClr val="tx1"/>
                                      </a:solidFill>
                                      <a:latin typeface="Cambria Math" panose="02040503050406030204" pitchFamily="18" charset="0"/>
                                      <a:ea typeface="Cambria Math" panose="02040503050406030204" pitchFamily="18" charset="0"/>
                                    </a:rPr>
                                    <m:t>0</m:t>
                                  </m:r>
                                </m:sub>
                              </m:sSub>
                            </m:e>
                          </m:d>
                        </m:sup>
                      </m:sSup>
                      <m:r>
                        <a:rPr lang="es-ES" sz="1600" i="1">
                          <a:solidFill>
                            <a:prstClr val="black"/>
                          </a:solidFill>
                          <a:latin typeface="Cambria Math" panose="02040503050406030204" pitchFamily="18" charset="0"/>
                          <a:ea typeface="Cambria Math" panose="02040503050406030204" pitchFamily="18" charset="0"/>
                        </a:rPr>
                        <m:t>𝑢</m:t>
                      </m:r>
                      <m:d>
                        <m:dPr>
                          <m:ctrlPr>
                            <a:rPr lang="es-ES" sz="1600" i="1">
                              <a:solidFill>
                                <a:prstClr val="black"/>
                              </a:solidFill>
                              <a:latin typeface="Cambria Math" panose="02040503050406030204" pitchFamily="18" charset="0"/>
                              <a:ea typeface="Cambria Math" panose="02040503050406030204" pitchFamily="18" charset="0"/>
                            </a:rPr>
                          </m:ctrlPr>
                        </m:dPr>
                        <m:e>
                          <m:r>
                            <a:rPr lang="es-ES" sz="1600" i="1">
                              <a:solidFill>
                                <a:schemeClr val="tx1"/>
                              </a:solidFill>
                              <a:latin typeface="Cambria Math" panose="02040503050406030204" pitchFamily="18" charset="0"/>
                              <a:ea typeface="Cambria Math" panose="02040503050406030204" pitchFamily="18" charset="0"/>
                            </a:rPr>
                            <m:t>𝑡</m:t>
                          </m:r>
                          <m:r>
                            <a:rPr lang="es-ES" sz="1600" i="1">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𝑡</m:t>
                              </m:r>
                            </m:e>
                            <m:sub>
                              <m:r>
                                <a:rPr lang="es-ES" sz="1600" i="1">
                                  <a:solidFill>
                                    <a:schemeClr val="tx1"/>
                                  </a:solidFill>
                                  <a:latin typeface="Cambria Math" panose="02040503050406030204" pitchFamily="18" charset="0"/>
                                  <a:ea typeface="Cambria Math" panose="02040503050406030204" pitchFamily="18" charset="0"/>
                                </a:rPr>
                                <m:t>0</m:t>
                              </m:r>
                            </m:sub>
                          </m:sSub>
                        </m:e>
                      </m:d>
                    </m:oMath>
                  </m:oMathPara>
                </a14:m>
                <a:endParaRPr lang="es-ES" sz="1600" dirty="0"/>
              </a:p>
            </p:txBody>
          </p:sp>
        </mc:Choice>
        <mc:Fallback xmlns="">
          <p:sp>
            <p:nvSpPr>
              <p:cNvPr id="59" name="CuadroTexto 58">
                <a:extLst>
                  <a:ext uri="{FF2B5EF4-FFF2-40B4-BE49-F238E27FC236}">
                    <a16:creationId xmlns:a16="http://schemas.microsoft.com/office/drawing/2014/main" id="{9D15C34F-8E9E-49E9-BB47-113E73D47A74}"/>
                  </a:ext>
                </a:extLst>
              </p:cNvPr>
              <p:cNvSpPr txBox="1">
                <a:spLocks noRot="1" noChangeAspect="1" noMove="1" noResize="1" noEditPoints="1" noAdjustHandles="1" noChangeArrowheads="1" noChangeShapeType="1" noTextEdit="1"/>
              </p:cNvSpPr>
              <p:nvPr/>
            </p:nvSpPr>
            <p:spPr>
              <a:xfrm>
                <a:off x="3504514" y="1402821"/>
                <a:ext cx="5502305" cy="606897"/>
              </a:xfrm>
              <a:prstGeom prst="rect">
                <a:avLst/>
              </a:prstGeom>
              <a:blipFill>
                <a:blip r:embed="rId2"/>
                <a:stretch>
                  <a:fillRect/>
                </a:stretch>
              </a:blipFill>
            </p:spPr>
            <p:txBody>
              <a:bodyPr/>
              <a:lstStyle/>
              <a:p>
                <a:r>
                  <a:rPr lang="es-ES">
                    <a:noFill/>
                  </a:rPr>
                  <a:t> </a:t>
                </a:r>
              </a:p>
            </p:txBody>
          </p:sp>
        </mc:Fallback>
      </mc:AlternateContent>
      <p:sp>
        <p:nvSpPr>
          <p:cNvPr id="20" name="CuadroTexto 19">
            <a:extLst>
              <a:ext uri="{FF2B5EF4-FFF2-40B4-BE49-F238E27FC236}">
                <a16:creationId xmlns:a16="http://schemas.microsoft.com/office/drawing/2014/main" id="{79554DD5-BF86-40D2-B443-4E4E8A87EB70}"/>
              </a:ext>
            </a:extLst>
          </p:cNvPr>
          <p:cNvSpPr txBox="1"/>
          <p:nvPr/>
        </p:nvSpPr>
        <p:spPr>
          <a:xfrm>
            <a:off x="1153873" y="1605221"/>
            <a:ext cx="2351326" cy="307777"/>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s-ES" altLang="es-ES" sz="1400" b="0" i="0" u="none" strike="noStrike" kern="0" cap="none" spc="0" normalizeH="0" baseline="0" noProof="0" dirty="0">
                <a:ln>
                  <a:noFill/>
                </a:ln>
                <a:solidFill>
                  <a:prstClr val="black"/>
                </a:solidFill>
                <a:effectLst/>
                <a:uLnTx/>
                <a:uFillTx/>
                <a:ea typeface="+mn-ea"/>
              </a:rPr>
              <a:t>Voltaje en la cavidad </a:t>
            </a:r>
          </a:p>
        </p:txBody>
      </p:sp>
      <p:cxnSp>
        <p:nvCxnSpPr>
          <p:cNvPr id="6" name="Conector recto de flecha 5">
            <a:extLst>
              <a:ext uri="{FF2B5EF4-FFF2-40B4-BE49-F238E27FC236}">
                <a16:creationId xmlns:a16="http://schemas.microsoft.com/office/drawing/2014/main" id="{152E55E6-35AE-4AA2-82E1-3C60A2029373}"/>
              </a:ext>
            </a:extLst>
          </p:cNvPr>
          <p:cNvCxnSpPr/>
          <p:nvPr/>
        </p:nvCxnSpPr>
        <p:spPr bwMode="auto">
          <a:xfrm>
            <a:off x="3442025" y="1720347"/>
            <a:ext cx="514177"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23" name="CuadroTexto 22">
                <a:extLst>
                  <a:ext uri="{FF2B5EF4-FFF2-40B4-BE49-F238E27FC236}">
                    <a16:creationId xmlns:a16="http://schemas.microsoft.com/office/drawing/2014/main" id="{0272FBA9-86E8-4DC5-97FA-F79B501FF732}"/>
                  </a:ext>
                </a:extLst>
              </p:cNvPr>
              <p:cNvSpPr txBox="1"/>
              <p:nvPr/>
            </p:nvSpPr>
            <p:spPr>
              <a:xfrm>
                <a:off x="679752" y="3115772"/>
                <a:ext cx="3631268" cy="85048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i="1" smtClean="0">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𝑄</m:t>
                          </m:r>
                        </m:e>
                        <m:sub>
                          <m:r>
                            <a:rPr lang="es-ES" sz="1600" b="0" i="1" smtClean="0">
                              <a:solidFill>
                                <a:schemeClr val="tx1"/>
                              </a:solidFill>
                              <a:latin typeface="Cambria Math" panose="02040503050406030204" pitchFamily="18" charset="0"/>
                              <a:ea typeface="Cambria Math" panose="02040503050406030204" pitchFamily="18" charset="0"/>
                            </a:rPr>
                            <m:t>𝑒𝑥𝑡</m:t>
                          </m:r>
                        </m:sub>
                      </m:sSub>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b="0" i="1" smtClean="0">
                              <a:solidFill>
                                <a:schemeClr val="tx1"/>
                              </a:solidFill>
                              <a:latin typeface="Cambria Math" panose="02040503050406030204" pitchFamily="18" charset="0"/>
                              <a:ea typeface="Cambria Math" panose="02040503050406030204" pitchFamily="18" charset="0"/>
                            </a:rPr>
                          </m:ctrlPr>
                        </m:fPr>
                        <m:num>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𝜔</m:t>
                              </m:r>
                            </m:e>
                            <m:sub>
                              <m:r>
                                <a:rPr lang="es-ES" sz="1600" i="1">
                                  <a:solidFill>
                                    <a:schemeClr val="tx1"/>
                                  </a:solidFill>
                                  <a:latin typeface="Cambria Math" panose="02040503050406030204" pitchFamily="18" charset="0"/>
                                  <a:ea typeface="Cambria Math" panose="02040503050406030204" pitchFamily="18" charset="0"/>
                                </a:rPr>
                                <m:t>0</m:t>
                              </m:r>
                            </m:sub>
                          </m:sSub>
                          <m:r>
                            <a:rPr lang="es-ES" sz="1600" b="0" i="1" smtClean="0">
                              <a:solidFill>
                                <a:schemeClr val="tx1"/>
                              </a:solidFill>
                              <a:latin typeface="Cambria Math" panose="02040503050406030204" pitchFamily="18" charset="0"/>
                              <a:ea typeface="Cambria Math" panose="02040503050406030204" pitchFamily="18" charset="0"/>
                            </a:rPr>
                            <m:t>𝑈</m:t>
                          </m:r>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𝑃</m:t>
                              </m:r>
                            </m:e>
                            <m:sub>
                              <m:r>
                                <a:rPr lang="es-ES" sz="1600" i="1">
                                  <a:solidFill>
                                    <a:schemeClr val="tx1"/>
                                  </a:solidFill>
                                  <a:latin typeface="Cambria Math" panose="02040503050406030204" pitchFamily="18" charset="0"/>
                                  <a:ea typeface="Cambria Math" panose="02040503050406030204" pitchFamily="18" charset="0"/>
                                </a:rPr>
                                <m:t>𝑒𝑥𝑡</m:t>
                              </m:r>
                            </m:sub>
                          </m:sSub>
                        </m:den>
                      </m:f>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𝜔</m:t>
                              </m:r>
                            </m:e>
                            <m:sub>
                              <m:r>
                                <a:rPr lang="es-ES" sz="1600" i="1">
                                  <a:solidFill>
                                    <a:schemeClr val="tx1"/>
                                  </a:solidFill>
                                  <a:latin typeface="Cambria Math" panose="02040503050406030204" pitchFamily="18" charset="0"/>
                                  <a:ea typeface="Cambria Math" panose="02040503050406030204" pitchFamily="18" charset="0"/>
                                </a:rPr>
                                <m:t>0</m:t>
                              </m:r>
                            </m:sub>
                          </m:sSub>
                          <m:r>
                            <a:rPr lang="es-ES" sz="1600" i="1">
                              <a:solidFill>
                                <a:schemeClr val="tx1"/>
                              </a:solidFill>
                              <a:latin typeface="Cambria Math" panose="02040503050406030204" pitchFamily="18" charset="0"/>
                              <a:ea typeface="Cambria Math" panose="02040503050406030204" pitchFamily="18" charset="0"/>
                            </a:rPr>
                            <m:t>𝐶</m:t>
                          </m:r>
                          <m:sSubSup>
                            <m:sSubSupPr>
                              <m:ctrlPr>
                                <a:rPr lang="es-ES" sz="1600" i="1">
                                  <a:solidFill>
                                    <a:schemeClr val="tx1"/>
                                  </a:solidFill>
                                  <a:latin typeface="Cambria Math" panose="02040503050406030204" pitchFamily="18" charset="0"/>
                                  <a:ea typeface="Cambria Math" panose="02040503050406030204" pitchFamily="18" charset="0"/>
                                </a:rPr>
                              </m:ctrlPr>
                            </m:sSubSupPr>
                            <m:e>
                              <m:r>
                                <a:rPr lang="es-ES" sz="1600" i="1">
                                  <a:solidFill>
                                    <a:schemeClr val="tx1"/>
                                  </a:solidFill>
                                  <a:latin typeface="Cambria Math" panose="02040503050406030204" pitchFamily="18" charset="0"/>
                                  <a:ea typeface="Cambria Math" panose="02040503050406030204" pitchFamily="18" charset="0"/>
                                </a:rPr>
                                <m:t>𝑉</m:t>
                              </m:r>
                            </m:e>
                            <m:sub>
                              <m:r>
                                <a:rPr lang="es-ES" sz="1600" i="1">
                                  <a:solidFill>
                                    <a:schemeClr val="tx1"/>
                                  </a:solidFill>
                                  <a:latin typeface="Cambria Math" panose="02040503050406030204" pitchFamily="18" charset="0"/>
                                  <a:ea typeface="Cambria Math" panose="02040503050406030204" pitchFamily="18" charset="0"/>
                                </a:rPr>
                                <m:t>0</m:t>
                              </m:r>
                            </m:sub>
                            <m:sup>
                              <m:r>
                                <a:rPr lang="es-ES" sz="1600" i="1">
                                  <a:solidFill>
                                    <a:schemeClr val="tx1"/>
                                  </a:solidFill>
                                  <a:latin typeface="Cambria Math" panose="02040503050406030204" pitchFamily="18" charset="0"/>
                                  <a:ea typeface="Cambria Math" panose="02040503050406030204" pitchFamily="18" charset="0"/>
                                </a:rPr>
                                <m:t>2</m:t>
                              </m:r>
                            </m:sup>
                          </m:sSubSup>
                        </m:num>
                        <m:den>
                          <m:f>
                            <m:fPr>
                              <m:ctrlPr>
                                <a:rPr lang="es-ES" sz="1600" i="1">
                                  <a:solidFill>
                                    <a:schemeClr val="tx1"/>
                                  </a:solidFill>
                                  <a:latin typeface="Cambria Math" panose="02040503050406030204" pitchFamily="18" charset="0"/>
                                  <a:ea typeface="Cambria Math" panose="02040503050406030204" pitchFamily="18" charset="0"/>
                                </a:rPr>
                              </m:ctrlPr>
                            </m:fPr>
                            <m:num>
                              <m:sSubSup>
                                <m:sSubSupPr>
                                  <m:ctrlPr>
                                    <a:rPr lang="es-ES" sz="1600" i="1">
                                      <a:solidFill>
                                        <a:schemeClr val="tx1"/>
                                      </a:solidFill>
                                      <a:latin typeface="Cambria Math" panose="02040503050406030204" pitchFamily="18" charset="0"/>
                                      <a:ea typeface="Cambria Math" panose="02040503050406030204" pitchFamily="18" charset="0"/>
                                    </a:rPr>
                                  </m:ctrlPr>
                                </m:sSubSupPr>
                                <m:e>
                                  <m:r>
                                    <a:rPr lang="es-ES" sz="1600" i="1">
                                      <a:solidFill>
                                        <a:schemeClr val="tx1"/>
                                      </a:solidFill>
                                      <a:latin typeface="Cambria Math" panose="02040503050406030204" pitchFamily="18" charset="0"/>
                                      <a:ea typeface="Cambria Math" panose="02040503050406030204" pitchFamily="18" charset="0"/>
                                    </a:rPr>
                                    <m:t>𝑉</m:t>
                                  </m:r>
                                </m:e>
                                <m:sub>
                                  <m:r>
                                    <a:rPr lang="es-ES" sz="1600" b="0" i="1" smtClean="0">
                                      <a:solidFill>
                                        <a:schemeClr val="tx1"/>
                                      </a:solidFill>
                                      <a:latin typeface="Cambria Math" panose="02040503050406030204" pitchFamily="18" charset="0"/>
                                      <a:ea typeface="Cambria Math" panose="02040503050406030204" pitchFamily="18" charset="0"/>
                                    </a:rPr>
                                    <m:t>𝑔</m:t>
                                  </m:r>
                                </m:sub>
                                <m:sup>
                                  <m:r>
                                    <a:rPr lang="es-ES" sz="1600" i="1">
                                      <a:solidFill>
                                        <a:schemeClr val="tx1"/>
                                      </a:solidFill>
                                      <a:latin typeface="Cambria Math" panose="02040503050406030204" pitchFamily="18" charset="0"/>
                                      <a:ea typeface="Cambria Math" panose="02040503050406030204" pitchFamily="18" charset="0"/>
                                    </a:rPr>
                                    <m:t>2</m:t>
                                  </m:r>
                                </m:sup>
                              </m:sSubSup>
                            </m:num>
                            <m:den>
                              <m:r>
                                <a:rPr lang="es-ES" sz="1600" b="0" i="1" smtClean="0">
                                  <a:solidFill>
                                    <a:schemeClr val="tx1"/>
                                  </a:solidFill>
                                  <a:latin typeface="Cambria Math" panose="02040503050406030204" pitchFamily="18" charset="0"/>
                                  <a:ea typeface="Cambria Math" panose="02040503050406030204" pitchFamily="18" charset="0"/>
                                </a:rPr>
                                <m:t>𝑍</m:t>
                              </m:r>
                            </m:den>
                          </m:f>
                        </m:den>
                      </m:f>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𝑍</m:t>
                              </m:r>
                              <m:r>
                                <a:rPr lang="es-ES" sz="1600" i="1">
                                  <a:solidFill>
                                    <a:schemeClr val="tx1"/>
                                  </a:solidFill>
                                  <a:latin typeface="Cambria Math" panose="02040503050406030204" pitchFamily="18" charset="0"/>
                                  <a:ea typeface="Cambria Math" panose="02040503050406030204" pitchFamily="18" charset="0"/>
                                </a:rPr>
                                <m:t>𝜔</m:t>
                              </m:r>
                            </m:e>
                            <m:sub>
                              <m:r>
                                <a:rPr lang="es-ES" sz="1600" i="1">
                                  <a:solidFill>
                                    <a:schemeClr val="tx1"/>
                                  </a:solidFill>
                                  <a:latin typeface="Cambria Math" panose="02040503050406030204" pitchFamily="18" charset="0"/>
                                  <a:ea typeface="Cambria Math" panose="02040503050406030204" pitchFamily="18" charset="0"/>
                                </a:rPr>
                                <m:t>0</m:t>
                              </m:r>
                            </m:sub>
                          </m:sSub>
                          <m:sSubSup>
                            <m:sSubSupPr>
                              <m:ctrlPr>
                                <a:rPr lang="es-ES" sz="1600" i="1">
                                  <a:solidFill>
                                    <a:schemeClr val="tx1"/>
                                  </a:solidFill>
                                  <a:latin typeface="Cambria Math" panose="02040503050406030204" pitchFamily="18" charset="0"/>
                                  <a:ea typeface="Cambria Math" panose="02040503050406030204" pitchFamily="18" charset="0"/>
                                </a:rPr>
                              </m:ctrlPr>
                            </m:sSubSupPr>
                            <m:e>
                              <m:r>
                                <a:rPr lang="es-ES" sz="1600" i="1">
                                  <a:solidFill>
                                    <a:schemeClr val="tx1"/>
                                  </a:solidFill>
                                  <a:latin typeface="Cambria Math" panose="02040503050406030204" pitchFamily="18" charset="0"/>
                                  <a:ea typeface="Cambria Math" panose="02040503050406030204" pitchFamily="18" charset="0"/>
                                </a:rPr>
                                <m:t>𝑉</m:t>
                              </m:r>
                            </m:e>
                            <m:sub>
                              <m:r>
                                <a:rPr lang="es-ES" sz="1600" i="1">
                                  <a:solidFill>
                                    <a:schemeClr val="tx1"/>
                                  </a:solidFill>
                                  <a:latin typeface="Cambria Math" panose="02040503050406030204" pitchFamily="18" charset="0"/>
                                  <a:ea typeface="Cambria Math" panose="02040503050406030204" pitchFamily="18" charset="0"/>
                                </a:rPr>
                                <m:t>0</m:t>
                              </m:r>
                            </m:sub>
                            <m:sup>
                              <m:r>
                                <a:rPr lang="es-ES" sz="1600" i="1">
                                  <a:solidFill>
                                    <a:schemeClr val="tx1"/>
                                  </a:solidFill>
                                  <a:latin typeface="Cambria Math" panose="02040503050406030204" pitchFamily="18" charset="0"/>
                                  <a:ea typeface="Cambria Math" panose="02040503050406030204" pitchFamily="18" charset="0"/>
                                </a:rPr>
                                <m:t>2</m:t>
                              </m:r>
                            </m:sup>
                          </m:sSubSup>
                        </m:num>
                        <m:den>
                          <m:sSubSup>
                            <m:sSubSupPr>
                              <m:ctrlPr>
                                <a:rPr lang="es-ES" sz="1600" i="1">
                                  <a:solidFill>
                                    <a:schemeClr val="tx1"/>
                                  </a:solidFill>
                                  <a:latin typeface="Cambria Math" panose="02040503050406030204" pitchFamily="18" charset="0"/>
                                  <a:ea typeface="Cambria Math" panose="02040503050406030204" pitchFamily="18" charset="0"/>
                                </a:rPr>
                              </m:ctrlPr>
                            </m:sSubSupPr>
                            <m:e>
                              <m:r>
                                <a:rPr lang="es-ES" sz="1600" i="1">
                                  <a:solidFill>
                                    <a:schemeClr val="tx1"/>
                                  </a:solidFill>
                                  <a:latin typeface="Cambria Math" panose="02040503050406030204" pitchFamily="18" charset="0"/>
                                  <a:ea typeface="Cambria Math" panose="02040503050406030204" pitchFamily="18" charset="0"/>
                                </a:rPr>
                                <m:t>𝑉</m:t>
                              </m:r>
                            </m:e>
                            <m:sub>
                              <m:r>
                                <a:rPr lang="es-ES" sz="1600" i="1">
                                  <a:solidFill>
                                    <a:schemeClr val="tx1"/>
                                  </a:solidFill>
                                  <a:latin typeface="Cambria Math" panose="02040503050406030204" pitchFamily="18" charset="0"/>
                                  <a:ea typeface="Cambria Math" panose="02040503050406030204" pitchFamily="18" charset="0"/>
                                </a:rPr>
                                <m:t>𝑔</m:t>
                              </m:r>
                            </m:sub>
                            <m:sup>
                              <m:r>
                                <a:rPr lang="es-ES" sz="1600" i="1">
                                  <a:solidFill>
                                    <a:schemeClr val="tx1"/>
                                  </a:solidFill>
                                  <a:latin typeface="Cambria Math" panose="02040503050406030204" pitchFamily="18" charset="0"/>
                                  <a:ea typeface="Cambria Math" panose="02040503050406030204" pitchFamily="18" charset="0"/>
                                </a:rPr>
                                <m:t>2</m:t>
                              </m:r>
                            </m:sup>
                          </m:sSubSup>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𝜔</m:t>
                              </m:r>
                            </m:e>
                            <m:sub>
                              <m:r>
                                <a:rPr lang="es-ES" sz="1600" i="1">
                                  <a:solidFill>
                                    <a:schemeClr val="tx1"/>
                                  </a:solidFill>
                                  <a:latin typeface="Cambria Math" panose="02040503050406030204" pitchFamily="18" charset="0"/>
                                  <a:ea typeface="Cambria Math" panose="02040503050406030204" pitchFamily="18" charset="0"/>
                                </a:rPr>
                                <m:t>0</m:t>
                              </m:r>
                            </m:sub>
                          </m:sSub>
                          <m:d>
                            <m:dPr>
                              <m:ctrlPr>
                                <a:rPr lang="es-ES" sz="1600" i="1">
                                  <a:solidFill>
                                    <a:schemeClr val="tx1"/>
                                  </a:solidFill>
                                  <a:latin typeface="Cambria Math" panose="02040503050406030204" pitchFamily="18" charset="0"/>
                                  <a:ea typeface="Cambria Math" panose="02040503050406030204" pitchFamily="18" charset="0"/>
                                </a:rPr>
                              </m:ctrlPr>
                            </m:dPr>
                            <m:e>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ea typeface="Cambria Math" panose="02040503050406030204" pitchFamily="18" charset="0"/>
                                    </a:rPr>
                                    <m:t>𝑅</m:t>
                                  </m:r>
                                </m:num>
                                <m:den>
                                  <m:r>
                                    <a:rPr lang="es-ES" sz="1600" i="1">
                                      <a:solidFill>
                                        <a:schemeClr val="tx1"/>
                                      </a:solidFill>
                                      <a:latin typeface="Cambria Math" panose="02040503050406030204" pitchFamily="18" charset="0"/>
                                      <a:ea typeface="Cambria Math" panose="02040503050406030204" pitchFamily="18" charset="0"/>
                                    </a:rPr>
                                    <m:t>𝑄</m:t>
                                  </m:r>
                                </m:den>
                              </m:f>
                            </m:e>
                          </m:d>
                        </m:den>
                      </m:f>
                    </m:oMath>
                  </m:oMathPara>
                </a14:m>
                <a:endParaRPr lang="es-ES" sz="1600" dirty="0"/>
              </a:p>
            </p:txBody>
          </p:sp>
        </mc:Choice>
        <mc:Fallback xmlns="">
          <p:sp>
            <p:nvSpPr>
              <p:cNvPr id="23" name="CuadroTexto 22">
                <a:extLst>
                  <a:ext uri="{FF2B5EF4-FFF2-40B4-BE49-F238E27FC236}">
                    <a16:creationId xmlns:a16="http://schemas.microsoft.com/office/drawing/2014/main" id="{0272FBA9-86E8-4DC5-97FA-F79B501FF732}"/>
                  </a:ext>
                </a:extLst>
              </p:cNvPr>
              <p:cNvSpPr txBox="1">
                <a:spLocks noRot="1" noChangeAspect="1" noMove="1" noResize="1" noEditPoints="1" noAdjustHandles="1" noChangeArrowheads="1" noChangeShapeType="1" noTextEdit="1"/>
              </p:cNvSpPr>
              <p:nvPr/>
            </p:nvSpPr>
            <p:spPr>
              <a:xfrm>
                <a:off x="679752" y="3115772"/>
                <a:ext cx="3631268" cy="850489"/>
              </a:xfrm>
              <a:prstGeom prst="rect">
                <a:avLst/>
              </a:prstGeom>
              <a:blipFill>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5" name="CuadroTexto 24">
                <a:extLst>
                  <a:ext uri="{FF2B5EF4-FFF2-40B4-BE49-F238E27FC236}">
                    <a16:creationId xmlns:a16="http://schemas.microsoft.com/office/drawing/2014/main" id="{387C405D-2FE4-4227-928B-0A0DC03C51DD}"/>
                  </a:ext>
                </a:extLst>
              </p:cNvPr>
              <p:cNvSpPr txBox="1"/>
              <p:nvPr/>
            </p:nvSpPr>
            <p:spPr>
              <a:xfrm>
                <a:off x="6117468" y="2214934"/>
                <a:ext cx="1619948" cy="59208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i="1" smtClean="0">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𝑃</m:t>
                          </m:r>
                        </m:e>
                        <m:sub>
                          <m:r>
                            <a:rPr lang="es-ES" sz="1600" i="1">
                              <a:solidFill>
                                <a:schemeClr val="tx1"/>
                              </a:solidFill>
                              <a:latin typeface="Cambria Math" panose="02040503050406030204" pitchFamily="18" charset="0"/>
                              <a:ea typeface="Cambria Math" panose="02040503050406030204" pitchFamily="18" charset="0"/>
                            </a:rPr>
                            <m:t>𝑒𝑥𝑡</m:t>
                          </m:r>
                        </m:sub>
                      </m:sSub>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b="0" i="1" smtClean="0">
                              <a:solidFill>
                                <a:schemeClr val="tx1"/>
                              </a:solidFill>
                              <a:latin typeface="Cambria Math" panose="02040503050406030204" pitchFamily="18" charset="0"/>
                              <a:ea typeface="Cambria Math" panose="02040503050406030204" pitchFamily="18" charset="0"/>
                            </a:rPr>
                          </m:ctrlPr>
                        </m:fPr>
                        <m:num>
                          <m:sSubSup>
                            <m:sSubSupPr>
                              <m:ctrlPr>
                                <a:rPr lang="es-ES" sz="1600" i="1">
                                  <a:solidFill>
                                    <a:schemeClr val="tx1"/>
                                  </a:solidFill>
                                  <a:latin typeface="Cambria Math" panose="02040503050406030204" pitchFamily="18" charset="0"/>
                                  <a:ea typeface="Cambria Math" panose="02040503050406030204" pitchFamily="18" charset="0"/>
                                </a:rPr>
                              </m:ctrlPr>
                            </m:sSubSupPr>
                            <m:e>
                              <m:r>
                                <a:rPr lang="es-ES" sz="1600" i="1">
                                  <a:solidFill>
                                    <a:schemeClr val="tx1"/>
                                  </a:solidFill>
                                  <a:latin typeface="Cambria Math" panose="02040503050406030204" pitchFamily="18" charset="0"/>
                                  <a:ea typeface="Cambria Math" panose="02040503050406030204" pitchFamily="18" charset="0"/>
                                </a:rPr>
                                <m:t>𝑉</m:t>
                              </m:r>
                            </m:e>
                            <m:sub>
                              <m:r>
                                <a:rPr lang="es-ES" sz="1600" b="0" i="1" smtClean="0">
                                  <a:solidFill>
                                    <a:schemeClr val="tx1"/>
                                  </a:solidFill>
                                  <a:latin typeface="Cambria Math" panose="02040503050406030204" pitchFamily="18" charset="0"/>
                                  <a:ea typeface="Cambria Math" panose="02040503050406030204" pitchFamily="18" charset="0"/>
                                </a:rPr>
                                <m:t>𝑔</m:t>
                              </m:r>
                            </m:sub>
                            <m:sup>
                              <m:r>
                                <a:rPr lang="es-ES" sz="1600" i="1">
                                  <a:solidFill>
                                    <a:schemeClr val="tx1"/>
                                  </a:solidFill>
                                  <a:latin typeface="Cambria Math" panose="02040503050406030204" pitchFamily="18" charset="0"/>
                                  <a:ea typeface="Cambria Math" panose="02040503050406030204" pitchFamily="18" charset="0"/>
                                </a:rPr>
                                <m:t>2</m:t>
                              </m:r>
                            </m:sup>
                          </m:sSubSup>
                        </m:num>
                        <m:den>
                          <m:r>
                            <a:rPr lang="es-ES" sz="1600" b="0" i="1" smtClean="0">
                              <a:solidFill>
                                <a:schemeClr val="tx1"/>
                              </a:solidFill>
                              <a:latin typeface="Cambria Math" panose="02040503050406030204" pitchFamily="18" charset="0"/>
                              <a:ea typeface="Cambria Math" panose="02040503050406030204" pitchFamily="18" charset="0"/>
                            </a:rPr>
                            <m:t>𝑍</m:t>
                          </m:r>
                        </m:den>
                      </m:f>
                    </m:oMath>
                  </m:oMathPara>
                </a14:m>
                <a:endParaRPr lang="es-ES" sz="1600" dirty="0"/>
              </a:p>
            </p:txBody>
          </p:sp>
        </mc:Choice>
        <mc:Fallback xmlns="">
          <p:sp>
            <p:nvSpPr>
              <p:cNvPr id="25" name="CuadroTexto 24">
                <a:extLst>
                  <a:ext uri="{FF2B5EF4-FFF2-40B4-BE49-F238E27FC236}">
                    <a16:creationId xmlns:a16="http://schemas.microsoft.com/office/drawing/2014/main" id="{387C405D-2FE4-4227-928B-0A0DC03C51DD}"/>
                  </a:ext>
                </a:extLst>
              </p:cNvPr>
              <p:cNvSpPr txBox="1">
                <a:spLocks noRot="1" noChangeAspect="1" noMove="1" noResize="1" noEditPoints="1" noAdjustHandles="1" noChangeArrowheads="1" noChangeShapeType="1" noTextEdit="1"/>
              </p:cNvSpPr>
              <p:nvPr/>
            </p:nvSpPr>
            <p:spPr>
              <a:xfrm>
                <a:off x="6117468" y="2214934"/>
                <a:ext cx="1619948" cy="592085"/>
              </a:xfrm>
              <a:prstGeom prst="rect">
                <a:avLst/>
              </a:prstGeom>
              <a:blipFill>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6" name="CuadroTexto 25">
                <a:extLst>
                  <a:ext uri="{FF2B5EF4-FFF2-40B4-BE49-F238E27FC236}">
                    <a16:creationId xmlns:a16="http://schemas.microsoft.com/office/drawing/2014/main" id="{F9402AA5-E292-43C3-AE17-BD703A7E0526}"/>
                  </a:ext>
                </a:extLst>
              </p:cNvPr>
              <p:cNvSpPr txBox="1"/>
              <p:nvPr/>
            </p:nvSpPr>
            <p:spPr>
              <a:xfrm>
                <a:off x="6372274" y="6475796"/>
                <a:ext cx="3267376" cy="1015343"/>
              </a:xfrm>
              <a:prstGeom prst="rect">
                <a:avLst/>
              </a:prstGeom>
              <a:noFill/>
            </p:spPr>
            <p:txBody>
              <a:bodyPr wrap="square" rtlCol="0">
                <a:spAutoFit/>
              </a:bodyPr>
              <a:lstStyle/>
              <a:p>
                <a:pPr algn="just" defTabSz="914400" eaLnBrk="1" hangingPunct="1"/>
                <a:r>
                  <a:rPr lang="es-ES" sz="1200" dirty="0">
                    <a:solidFill>
                      <a:prstClr val="black"/>
                    </a:solidFill>
                    <a:latin typeface="Arial" charset="0"/>
                    <a:ea typeface="+mn-ea"/>
                    <a:sym typeface="Symbol" panose="05050102010706020507" pitchFamily="18" charset="2"/>
                  </a:rPr>
                  <a:t>Z es la impedancia de la guía del puerto</a:t>
                </a:r>
              </a:p>
              <a:p>
                <a:pPr algn="just" defTabSz="914400" eaLnBrk="1" hangingPunct="1"/>
                <a14:m>
                  <m:oMath xmlns:m="http://schemas.openxmlformats.org/officeDocument/2006/math">
                    <m:sSub>
                      <m:sSubPr>
                        <m:ctrlPr>
                          <a:rPr lang="es-ES" sz="1200" i="1" smtClean="0">
                            <a:solidFill>
                              <a:schemeClr val="tx1"/>
                            </a:solidFill>
                            <a:latin typeface="Cambria Math" panose="02040503050406030204" pitchFamily="18" charset="0"/>
                            <a:ea typeface="Cambria Math" panose="02040503050406030204" pitchFamily="18" charset="0"/>
                          </a:rPr>
                        </m:ctrlPr>
                      </m:sSubPr>
                      <m:e>
                        <m:r>
                          <a:rPr lang="es-ES" sz="1200" b="0" i="1" smtClean="0">
                            <a:solidFill>
                              <a:schemeClr val="tx1"/>
                            </a:solidFill>
                            <a:latin typeface="Cambria Math" panose="02040503050406030204" pitchFamily="18" charset="0"/>
                            <a:ea typeface="Cambria Math" panose="02040503050406030204" pitchFamily="18" charset="0"/>
                          </a:rPr>
                          <m:t>𝑄</m:t>
                        </m:r>
                      </m:e>
                      <m:sub>
                        <m:r>
                          <a:rPr lang="es-ES" sz="1200" b="0" i="1" smtClean="0">
                            <a:solidFill>
                              <a:schemeClr val="tx1"/>
                            </a:solidFill>
                            <a:latin typeface="Cambria Math" panose="02040503050406030204" pitchFamily="18" charset="0"/>
                            <a:ea typeface="Cambria Math" panose="02040503050406030204" pitchFamily="18" charset="0"/>
                          </a:rPr>
                          <m:t>𝑒𝑥𝑡</m:t>
                        </m:r>
                      </m:sub>
                    </m:sSub>
                  </m:oMath>
                </a14:m>
                <a:r>
                  <a:rPr lang="es-ES" sz="1200" dirty="0">
                    <a:solidFill>
                      <a:prstClr val="black"/>
                    </a:solidFill>
                    <a:latin typeface="Arial" charset="0"/>
                    <a:ea typeface="+mn-ea"/>
                    <a:sym typeface="Symbol" panose="05050102010706020507" pitchFamily="18" charset="2"/>
                  </a:rPr>
                  <a:t> es el factor de calidad externo</a:t>
                </a:r>
              </a:p>
              <a:p>
                <a:pPr algn="just" defTabSz="914400" eaLnBrk="1" hangingPunct="1"/>
                <a14:m>
                  <m:oMath xmlns:m="http://schemas.openxmlformats.org/officeDocument/2006/math">
                    <m:sSub>
                      <m:sSubPr>
                        <m:ctrlPr>
                          <a:rPr lang="es-ES" sz="1200" i="1" smtClean="0">
                            <a:solidFill>
                              <a:schemeClr val="tx1"/>
                            </a:solidFill>
                            <a:latin typeface="Cambria Math" panose="02040503050406030204" pitchFamily="18" charset="0"/>
                            <a:ea typeface="Cambria Math" panose="02040503050406030204" pitchFamily="18" charset="0"/>
                          </a:rPr>
                        </m:ctrlPr>
                      </m:sSubPr>
                      <m:e>
                        <m:r>
                          <a:rPr lang="es-ES" sz="1200" i="1">
                            <a:solidFill>
                              <a:schemeClr val="tx1"/>
                            </a:solidFill>
                            <a:latin typeface="Cambria Math" panose="02040503050406030204" pitchFamily="18" charset="0"/>
                            <a:ea typeface="Cambria Math" panose="02040503050406030204" pitchFamily="18" charset="0"/>
                          </a:rPr>
                          <m:t>𝑃</m:t>
                        </m:r>
                      </m:e>
                      <m:sub>
                        <m:r>
                          <a:rPr lang="es-ES" sz="1200" i="1">
                            <a:solidFill>
                              <a:schemeClr val="tx1"/>
                            </a:solidFill>
                            <a:latin typeface="Cambria Math" panose="02040503050406030204" pitchFamily="18" charset="0"/>
                            <a:ea typeface="Cambria Math" panose="02040503050406030204" pitchFamily="18" charset="0"/>
                          </a:rPr>
                          <m:t>𝑒𝑥𝑡</m:t>
                        </m:r>
                      </m:sub>
                    </m:sSub>
                  </m:oMath>
                </a14:m>
                <a:r>
                  <a:rPr lang="es-ES" sz="1200" dirty="0">
                    <a:solidFill>
                      <a:prstClr val="black"/>
                    </a:solidFill>
                    <a:latin typeface="Arial" charset="0"/>
                    <a:ea typeface="+mn-ea"/>
                    <a:sym typeface="Symbol" panose="05050102010706020507" pitchFamily="18" charset="2"/>
                  </a:rPr>
                  <a:t> es la potencia de salida por el puerto</a:t>
                </a:r>
              </a:p>
              <a:p>
                <a:pPr algn="just" defTabSz="914400" eaLnBrk="1" hangingPunct="1"/>
                <a14:m>
                  <m:oMath xmlns:m="http://schemas.openxmlformats.org/officeDocument/2006/math">
                    <m:sSub>
                      <m:sSubPr>
                        <m:ctrlPr>
                          <a:rPr lang="es-ES" sz="1200" i="1" smtClean="0">
                            <a:solidFill>
                              <a:schemeClr val="tx1"/>
                            </a:solidFill>
                            <a:latin typeface="Cambria Math" panose="02040503050406030204" pitchFamily="18" charset="0"/>
                            <a:ea typeface="Cambria Math" panose="02040503050406030204" pitchFamily="18" charset="0"/>
                          </a:rPr>
                        </m:ctrlPr>
                      </m:sSubPr>
                      <m:e>
                        <m:r>
                          <a:rPr lang="es-ES" sz="1200" i="1">
                            <a:solidFill>
                              <a:schemeClr val="tx1"/>
                            </a:solidFill>
                            <a:latin typeface="Cambria Math" panose="02040503050406030204" pitchFamily="18" charset="0"/>
                            <a:ea typeface="Cambria Math" panose="02040503050406030204" pitchFamily="18" charset="0"/>
                          </a:rPr>
                          <m:t>𝑉</m:t>
                        </m:r>
                      </m:e>
                      <m:sub>
                        <m:r>
                          <a:rPr lang="es-ES" sz="1200" i="1">
                            <a:solidFill>
                              <a:schemeClr val="tx1"/>
                            </a:solidFill>
                            <a:latin typeface="Cambria Math" panose="02040503050406030204" pitchFamily="18" charset="0"/>
                            <a:ea typeface="Cambria Math" panose="02040503050406030204" pitchFamily="18" charset="0"/>
                          </a:rPr>
                          <m:t>𝑔</m:t>
                        </m:r>
                      </m:sub>
                    </m:sSub>
                  </m:oMath>
                </a14:m>
                <a:r>
                  <a:rPr lang="es-ES" sz="1200" dirty="0">
                    <a:solidFill>
                      <a:prstClr val="black"/>
                    </a:solidFill>
                    <a:latin typeface="Arial" charset="0"/>
                    <a:ea typeface="+mn-ea"/>
                    <a:sym typeface="Symbol" panose="05050102010706020507" pitchFamily="18" charset="2"/>
                  </a:rPr>
                  <a:t> es el voltaje en la guía de salida</a:t>
                </a:r>
              </a:p>
              <a:p>
                <a:pPr algn="just" defTabSz="914400" eaLnBrk="1" hangingPunct="1"/>
                <a:endParaRPr lang="es-ES" sz="1100" dirty="0">
                  <a:solidFill>
                    <a:prstClr val="black"/>
                  </a:solidFill>
                  <a:latin typeface="Arial" charset="0"/>
                  <a:ea typeface="+mn-ea"/>
                  <a:sym typeface="Symbol" panose="05050102010706020507" pitchFamily="18" charset="2"/>
                </a:endParaRPr>
              </a:p>
            </p:txBody>
          </p:sp>
        </mc:Choice>
        <mc:Fallback xmlns="">
          <p:sp>
            <p:nvSpPr>
              <p:cNvPr id="26" name="CuadroTexto 25">
                <a:extLst>
                  <a:ext uri="{FF2B5EF4-FFF2-40B4-BE49-F238E27FC236}">
                    <a16:creationId xmlns:a16="http://schemas.microsoft.com/office/drawing/2014/main" id="{F9402AA5-E292-43C3-AE17-BD703A7E0526}"/>
                  </a:ext>
                </a:extLst>
              </p:cNvPr>
              <p:cNvSpPr txBox="1">
                <a:spLocks noRot="1" noChangeAspect="1" noMove="1" noResize="1" noEditPoints="1" noAdjustHandles="1" noChangeArrowheads="1" noChangeShapeType="1" noTextEdit="1"/>
              </p:cNvSpPr>
              <p:nvPr/>
            </p:nvSpPr>
            <p:spPr>
              <a:xfrm>
                <a:off x="6372274" y="6475796"/>
                <a:ext cx="3267376" cy="1015343"/>
              </a:xfrm>
              <a:prstGeom prst="rect">
                <a:avLst/>
              </a:prstGeom>
              <a:blipFill>
                <a:blip r:embed="rId5"/>
                <a:stretch>
                  <a:fillRect t="-599"/>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7" name="CuadroTexto 26">
                <a:extLst>
                  <a:ext uri="{FF2B5EF4-FFF2-40B4-BE49-F238E27FC236}">
                    <a16:creationId xmlns:a16="http://schemas.microsoft.com/office/drawing/2014/main" id="{AD1E8568-7AF0-4450-BB71-47EF0F1ACAD6}"/>
                  </a:ext>
                </a:extLst>
              </p:cNvPr>
              <p:cNvSpPr txBox="1"/>
              <p:nvPr/>
            </p:nvSpPr>
            <p:spPr>
              <a:xfrm>
                <a:off x="978136" y="2195661"/>
                <a:ext cx="2209332" cy="65088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ctrlPr>
                            <a:rPr lang="es-ES" sz="1600" i="1" smtClean="0">
                              <a:solidFill>
                                <a:schemeClr val="tx1"/>
                              </a:solidFill>
                              <a:latin typeface="Cambria Math" panose="02040503050406030204" pitchFamily="18" charset="0"/>
                              <a:ea typeface="Cambria Math" panose="02040503050406030204" pitchFamily="18" charset="0"/>
                            </a:rPr>
                          </m:ctrlPr>
                        </m:dPr>
                        <m:e>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ea typeface="Cambria Math" panose="02040503050406030204" pitchFamily="18" charset="0"/>
                                </a:rPr>
                                <m:t>𝑅</m:t>
                              </m:r>
                            </m:num>
                            <m:den>
                              <m:r>
                                <a:rPr lang="es-ES" sz="1600" i="1">
                                  <a:solidFill>
                                    <a:schemeClr val="tx1"/>
                                  </a:solidFill>
                                  <a:latin typeface="Cambria Math" panose="02040503050406030204" pitchFamily="18" charset="0"/>
                                  <a:ea typeface="Cambria Math" panose="02040503050406030204" pitchFamily="18" charset="0"/>
                                </a:rPr>
                                <m:t>𝑄</m:t>
                              </m:r>
                            </m:den>
                          </m:f>
                        </m:e>
                      </m:d>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sSubSup>
                            <m:sSubSupPr>
                              <m:ctrlPr>
                                <a:rPr lang="es-ES" sz="1600" i="1">
                                  <a:solidFill>
                                    <a:schemeClr val="tx1"/>
                                  </a:solidFill>
                                  <a:latin typeface="Cambria Math" panose="02040503050406030204" pitchFamily="18" charset="0"/>
                                  <a:ea typeface="Cambria Math" panose="02040503050406030204" pitchFamily="18" charset="0"/>
                                </a:rPr>
                              </m:ctrlPr>
                            </m:sSubSupPr>
                            <m:e>
                              <m:r>
                                <a:rPr lang="es-ES" sz="1600" i="1">
                                  <a:solidFill>
                                    <a:schemeClr val="tx1"/>
                                  </a:solidFill>
                                  <a:latin typeface="Cambria Math" panose="02040503050406030204" pitchFamily="18" charset="0"/>
                                  <a:ea typeface="Cambria Math" panose="02040503050406030204" pitchFamily="18" charset="0"/>
                                </a:rPr>
                                <m:t>𝑉</m:t>
                              </m:r>
                            </m:e>
                            <m:sub>
                              <m:r>
                                <a:rPr lang="es-ES" sz="1600" i="1">
                                  <a:solidFill>
                                    <a:schemeClr val="tx1"/>
                                  </a:solidFill>
                                  <a:latin typeface="Cambria Math" panose="02040503050406030204" pitchFamily="18" charset="0"/>
                                  <a:ea typeface="Cambria Math" panose="02040503050406030204" pitchFamily="18" charset="0"/>
                                </a:rPr>
                                <m:t>0</m:t>
                              </m:r>
                            </m:sub>
                            <m:sup>
                              <m:r>
                                <a:rPr lang="es-ES" sz="1600" i="1">
                                  <a:solidFill>
                                    <a:schemeClr val="tx1"/>
                                  </a:solidFill>
                                  <a:latin typeface="Cambria Math" panose="02040503050406030204" pitchFamily="18" charset="0"/>
                                  <a:ea typeface="Cambria Math" panose="02040503050406030204" pitchFamily="18" charset="0"/>
                                </a:rPr>
                                <m:t>2</m:t>
                              </m:r>
                            </m:sup>
                          </m:sSubSup>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𝜔</m:t>
                              </m:r>
                            </m:e>
                            <m:sub>
                              <m:r>
                                <a:rPr lang="es-ES" sz="1600" i="1">
                                  <a:solidFill>
                                    <a:schemeClr val="tx1"/>
                                  </a:solidFill>
                                  <a:latin typeface="Cambria Math" panose="02040503050406030204" pitchFamily="18" charset="0"/>
                                  <a:ea typeface="Cambria Math" panose="02040503050406030204" pitchFamily="18" charset="0"/>
                                </a:rPr>
                                <m:t>0</m:t>
                              </m:r>
                            </m:sub>
                          </m:sSub>
                          <m:r>
                            <a:rPr lang="es-ES" sz="1600" i="1">
                              <a:solidFill>
                                <a:schemeClr val="tx1"/>
                              </a:solidFill>
                              <a:latin typeface="Cambria Math" panose="02040503050406030204" pitchFamily="18" charset="0"/>
                              <a:ea typeface="Cambria Math" panose="02040503050406030204" pitchFamily="18" charset="0"/>
                            </a:rPr>
                            <m:t>𝑈</m:t>
                          </m:r>
                        </m:den>
                      </m:f>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sSubSup>
                            <m:sSubSupPr>
                              <m:ctrlPr>
                                <a:rPr lang="es-ES" sz="1600" i="1">
                                  <a:solidFill>
                                    <a:schemeClr val="tx1"/>
                                  </a:solidFill>
                                  <a:latin typeface="Cambria Math" panose="02040503050406030204" pitchFamily="18" charset="0"/>
                                  <a:ea typeface="Cambria Math" panose="02040503050406030204" pitchFamily="18" charset="0"/>
                                </a:rPr>
                              </m:ctrlPr>
                            </m:sSubSupPr>
                            <m:e>
                              <m:r>
                                <a:rPr lang="es-ES" sz="1600" i="1">
                                  <a:solidFill>
                                    <a:schemeClr val="tx1"/>
                                  </a:solidFill>
                                  <a:latin typeface="Cambria Math" panose="02040503050406030204" pitchFamily="18" charset="0"/>
                                  <a:ea typeface="Cambria Math" panose="02040503050406030204" pitchFamily="18" charset="0"/>
                                </a:rPr>
                                <m:t>𝑉</m:t>
                              </m:r>
                            </m:e>
                            <m:sub>
                              <m:r>
                                <a:rPr lang="es-ES" sz="1600" i="1">
                                  <a:solidFill>
                                    <a:schemeClr val="tx1"/>
                                  </a:solidFill>
                                  <a:latin typeface="Cambria Math" panose="02040503050406030204" pitchFamily="18" charset="0"/>
                                  <a:ea typeface="Cambria Math" panose="02040503050406030204" pitchFamily="18" charset="0"/>
                                </a:rPr>
                                <m:t>0</m:t>
                              </m:r>
                            </m:sub>
                            <m:sup>
                              <m:r>
                                <a:rPr lang="es-ES" sz="1600" i="1">
                                  <a:solidFill>
                                    <a:schemeClr val="tx1"/>
                                  </a:solidFill>
                                  <a:latin typeface="Cambria Math" panose="02040503050406030204" pitchFamily="18" charset="0"/>
                                  <a:ea typeface="Cambria Math" panose="02040503050406030204" pitchFamily="18" charset="0"/>
                                </a:rPr>
                                <m:t>2</m:t>
                              </m:r>
                            </m:sup>
                          </m:sSubSup>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𝜔</m:t>
                              </m:r>
                            </m:e>
                            <m:sub>
                              <m:r>
                                <a:rPr lang="es-ES" sz="1600" i="1">
                                  <a:solidFill>
                                    <a:schemeClr val="tx1"/>
                                  </a:solidFill>
                                  <a:latin typeface="Cambria Math" panose="02040503050406030204" pitchFamily="18" charset="0"/>
                                  <a:ea typeface="Cambria Math" panose="02040503050406030204" pitchFamily="18" charset="0"/>
                                </a:rPr>
                                <m:t>0</m:t>
                              </m:r>
                            </m:sub>
                          </m:sSub>
                          <m:r>
                            <a:rPr lang="es-ES" sz="1600" i="1">
                              <a:solidFill>
                                <a:schemeClr val="tx1"/>
                              </a:solidFill>
                              <a:latin typeface="Cambria Math" panose="02040503050406030204" pitchFamily="18" charset="0"/>
                              <a:ea typeface="Cambria Math" panose="02040503050406030204" pitchFamily="18" charset="0"/>
                            </a:rPr>
                            <m:t>𝐶</m:t>
                          </m:r>
                          <m:sSubSup>
                            <m:sSubSupPr>
                              <m:ctrlPr>
                                <a:rPr lang="es-ES" sz="1600" i="1">
                                  <a:solidFill>
                                    <a:schemeClr val="tx1"/>
                                  </a:solidFill>
                                  <a:latin typeface="Cambria Math" panose="02040503050406030204" pitchFamily="18" charset="0"/>
                                  <a:ea typeface="Cambria Math" panose="02040503050406030204" pitchFamily="18" charset="0"/>
                                </a:rPr>
                              </m:ctrlPr>
                            </m:sSubSupPr>
                            <m:e>
                              <m:r>
                                <a:rPr lang="es-ES" sz="1600" i="1">
                                  <a:solidFill>
                                    <a:schemeClr val="tx1"/>
                                  </a:solidFill>
                                  <a:latin typeface="Cambria Math" panose="02040503050406030204" pitchFamily="18" charset="0"/>
                                  <a:ea typeface="Cambria Math" panose="02040503050406030204" pitchFamily="18" charset="0"/>
                                </a:rPr>
                                <m:t>𝑉</m:t>
                              </m:r>
                            </m:e>
                            <m:sub>
                              <m:r>
                                <a:rPr lang="es-ES" sz="1600" i="1">
                                  <a:solidFill>
                                    <a:schemeClr val="tx1"/>
                                  </a:solidFill>
                                  <a:latin typeface="Cambria Math" panose="02040503050406030204" pitchFamily="18" charset="0"/>
                                  <a:ea typeface="Cambria Math" panose="02040503050406030204" pitchFamily="18" charset="0"/>
                                </a:rPr>
                                <m:t>0</m:t>
                              </m:r>
                            </m:sub>
                            <m:sup>
                              <m:r>
                                <a:rPr lang="es-ES" sz="1600" i="1">
                                  <a:solidFill>
                                    <a:schemeClr val="tx1"/>
                                  </a:solidFill>
                                  <a:latin typeface="Cambria Math" panose="02040503050406030204" pitchFamily="18" charset="0"/>
                                  <a:ea typeface="Cambria Math" panose="02040503050406030204" pitchFamily="18" charset="0"/>
                                </a:rPr>
                                <m:t>2</m:t>
                              </m:r>
                            </m:sup>
                          </m:sSubSup>
                        </m:den>
                      </m:f>
                    </m:oMath>
                  </m:oMathPara>
                </a14:m>
                <a:endParaRPr lang="es-ES" sz="1600" dirty="0"/>
              </a:p>
            </p:txBody>
          </p:sp>
        </mc:Choice>
        <mc:Fallback xmlns="">
          <p:sp>
            <p:nvSpPr>
              <p:cNvPr id="27" name="CuadroTexto 26">
                <a:extLst>
                  <a:ext uri="{FF2B5EF4-FFF2-40B4-BE49-F238E27FC236}">
                    <a16:creationId xmlns:a16="http://schemas.microsoft.com/office/drawing/2014/main" id="{AD1E8568-7AF0-4450-BB71-47EF0F1ACAD6}"/>
                  </a:ext>
                </a:extLst>
              </p:cNvPr>
              <p:cNvSpPr txBox="1">
                <a:spLocks noRot="1" noChangeAspect="1" noMove="1" noResize="1" noEditPoints="1" noAdjustHandles="1" noChangeArrowheads="1" noChangeShapeType="1" noTextEdit="1"/>
              </p:cNvSpPr>
              <p:nvPr/>
            </p:nvSpPr>
            <p:spPr>
              <a:xfrm>
                <a:off x="978136" y="2195661"/>
                <a:ext cx="2209332" cy="650884"/>
              </a:xfrm>
              <a:prstGeom prst="rect">
                <a:avLst/>
              </a:prstGeom>
              <a:blipFill>
                <a:blip r:embed="rId6"/>
                <a:stretch>
                  <a:fillRect/>
                </a:stretch>
              </a:blipFill>
            </p:spPr>
            <p:txBody>
              <a:bodyPr/>
              <a:lstStyle/>
              <a:p>
                <a:r>
                  <a:rPr lang="es-ES">
                    <a:noFill/>
                  </a:rPr>
                  <a:t> </a:t>
                </a:r>
              </a:p>
            </p:txBody>
          </p:sp>
        </mc:Fallback>
      </mc:AlternateContent>
      <p:cxnSp>
        <p:nvCxnSpPr>
          <p:cNvPr id="28" name="Conector recto de flecha 27">
            <a:extLst>
              <a:ext uri="{FF2B5EF4-FFF2-40B4-BE49-F238E27FC236}">
                <a16:creationId xmlns:a16="http://schemas.microsoft.com/office/drawing/2014/main" id="{EDF50219-DD21-4602-872C-7E797116FABE}"/>
              </a:ext>
            </a:extLst>
          </p:cNvPr>
          <p:cNvCxnSpPr/>
          <p:nvPr/>
        </p:nvCxnSpPr>
        <p:spPr bwMode="auto">
          <a:xfrm>
            <a:off x="4392240" y="3419797"/>
            <a:ext cx="514177"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29" name="CuadroTexto 28">
                <a:extLst>
                  <a:ext uri="{FF2B5EF4-FFF2-40B4-BE49-F238E27FC236}">
                    <a16:creationId xmlns:a16="http://schemas.microsoft.com/office/drawing/2014/main" id="{9679FAF0-5FCD-4804-81D8-6C70B47A9756}"/>
                  </a:ext>
                </a:extLst>
              </p:cNvPr>
              <p:cNvSpPr txBox="1"/>
              <p:nvPr/>
            </p:nvSpPr>
            <p:spPr>
              <a:xfrm>
                <a:off x="4987637" y="2988101"/>
                <a:ext cx="2302701" cy="105028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i="1" smtClean="0">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𝑉</m:t>
                          </m:r>
                        </m:e>
                        <m:sub>
                          <m:r>
                            <a:rPr lang="es-ES" sz="1600" b="0" i="1" smtClean="0">
                              <a:solidFill>
                                <a:schemeClr val="tx1"/>
                              </a:solidFill>
                              <a:latin typeface="Cambria Math" panose="02040503050406030204" pitchFamily="18" charset="0"/>
                              <a:ea typeface="Cambria Math" panose="02040503050406030204" pitchFamily="18" charset="0"/>
                            </a:rPr>
                            <m:t>𝑔</m:t>
                          </m:r>
                        </m:sub>
                      </m:sSub>
                      <m:r>
                        <a:rPr lang="es-ES" sz="1600" b="0" i="1" smtClean="0">
                          <a:solidFill>
                            <a:schemeClr val="tx1"/>
                          </a:solidFill>
                          <a:latin typeface="Cambria Math" panose="02040503050406030204" pitchFamily="18" charset="0"/>
                          <a:ea typeface="Cambria Math" panose="02040503050406030204" pitchFamily="18" charset="0"/>
                        </a:rPr>
                        <m:t>=</m:t>
                      </m:r>
                      <m:rad>
                        <m:radPr>
                          <m:degHide m:val="on"/>
                          <m:ctrlPr>
                            <a:rPr lang="es-ES" sz="1600" b="0" i="1" smtClean="0">
                              <a:solidFill>
                                <a:schemeClr val="tx1"/>
                              </a:solidFill>
                              <a:latin typeface="Cambria Math" panose="02040503050406030204" pitchFamily="18" charset="0"/>
                              <a:ea typeface="Cambria Math" panose="02040503050406030204" pitchFamily="18" charset="0"/>
                            </a:rPr>
                          </m:ctrlPr>
                        </m:radPr>
                        <m:deg/>
                        <m:e>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𝑍</m:t>
                              </m:r>
                            </m:num>
                            <m:den>
                              <m:sSub>
                                <m:sSubPr>
                                  <m:ctrlPr>
                                    <a:rPr lang="es-ES" sz="1600" i="1">
                                      <a:solidFill>
                                        <a:schemeClr val="tx1"/>
                                      </a:solidFill>
                                      <a:latin typeface="Cambria Math" panose="02040503050406030204" pitchFamily="18" charset="0"/>
                                      <a:ea typeface="Cambria Math" panose="02040503050406030204" pitchFamily="18" charset="0"/>
                                    </a:rPr>
                                  </m:ctrlPr>
                                </m:sSubPr>
                                <m:e>
                                  <m:d>
                                    <m:dPr>
                                      <m:ctrlPr>
                                        <a:rPr lang="es-ES" sz="1600" i="1">
                                          <a:solidFill>
                                            <a:schemeClr val="tx1"/>
                                          </a:solidFill>
                                          <a:latin typeface="Cambria Math" panose="02040503050406030204" pitchFamily="18" charset="0"/>
                                          <a:ea typeface="Cambria Math" panose="02040503050406030204" pitchFamily="18" charset="0"/>
                                        </a:rPr>
                                      </m:ctrlPr>
                                    </m:dPr>
                                    <m:e>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ea typeface="Cambria Math" panose="02040503050406030204" pitchFamily="18" charset="0"/>
                                            </a:rPr>
                                            <m:t>𝑅</m:t>
                                          </m:r>
                                        </m:num>
                                        <m:den>
                                          <m:r>
                                            <a:rPr lang="es-ES" sz="1600" i="1">
                                              <a:solidFill>
                                                <a:schemeClr val="tx1"/>
                                              </a:solidFill>
                                              <a:latin typeface="Cambria Math" panose="02040503050406030204" pitchFamily="18" charset="0"/>
                                              <a:ea typeface="Cambria Math" panose="02040503050406030204" pitchFamily="18" charset="0"/>
                                            </a:rPr>
                                            <m:t>𝑄</m:t>
                                          </m:r>
                                        </m:den>
                                      </m:f>
                                    </m:e>
                                  </m:d>
                                  <m:r>
                                    <a:rPr lang="es-ES" sz="1600" b="0" i="1" smtClean="0">
                                      <a:solidFill>
                                        <a:schemeClr val="tx1"/>
                                      </a:solidFill>
                                      <a:latin typeface="Cambria Math" panose="02040503050406030204" pitchFamily="18" charset="0"/>
                                      <a:ea typeface="Cambria Math" panose="02040503050406030204" pitchFamily="18" charset="0"/>
                                    </a:rPr>
                                    <m:t>𝑄</m:t>
                                  </m:r>
                                </m:e>
                                <m:sub>
                                  <m:r>
                                    <a:rPr lang="es-ES" sz="1600" i="1">
                                      <a:solidFill>
                                        <a:schemeClr val="tx1"/>
                                      </a:solidFill>
                                      <a:latin typeface="Cambria Math" panose="02040503050406030204" pitchFamily="18" charset="0"/>
                                      <a:ea typeface="Cambria Math" panose="02040503050406030204" pitchFamily="18" charset="0"/>
                                    </a:rPr>
                                    <m:t>𝑒𝑥𝑡</m:t>
                                  </m:r>
                                </m:sub>
                              </m:sSub>
                            </m:den>
                          </m:f>
                        </m:e>
                      </m:rad>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b="0" i="1" smtClean="0">
                              <a:solidFill>
                                <a:schemeClr val="tx1"/>
                              </a:solidFill>
                              <a:latin typeface="Cambria Math" panose="02040503050406030204" pitchFamily="18" charset="0"/>
                              <a:ea typeface="Cambria Math" panose="02040503050406030204" pitchFamily="18" charset="0"/>
                            </a:rPr>
                            <m:t>0</m:t>
                          </m:r>
                        </m:sub>
                      </m:sSub>
                    </m:oMath>
                  </m:oMathPara>
                </a14:m>
                <a:endParaRPr lang="es-ES" sz="1600" dirty="0"/>
              </a:p>
            </p:txBody>
          </p:sp>
        </mc:Choice>
        <mc:Fallback xmlns="">
          <p:sp>
            <p:nvSpPr>
              <p:cNvPr id="29" name="CuadroTexto 28">
                <a:extLst>
                  <a:ext uri="{FF2B5EF4-FFF2-40B4-BE49-F238E27FC236}">
                    <a16:creationId xmlns:a16="http://schemas.microsoft.com/office/drawing/2014/main" id="{9679FAF0-5FCD-4804-81D8-6C70B47A9756}"/>
                  </a:ext>
                </a:extLst>
              </p:cNvPr>
              <p:cNvSpPr txBox="1">
                <a:spLocks noRot="1" noChangeAspect="1" noMove="1" noResize="1" noEditPoints="1" noAdjustHandles="1" noChangeArrowheads="1" noChangeShapeType="1" noTextEdit="1"/>
              </p:cNvSpPr>
              <p:nvPr/>
            </p:nvSpPr>
            <p:spPr>
              <a:xfrm>
                <a:off x="4987637" y="2988101"/>
                <a:ext cx="2302701" cy="1050288"/>
              </a:xfrm>
              <a:prstGeom prst="rect">
                <a:avLst/>
              </a:prstGeom>
              <a:blipFill>
                <a:blip r:embed="rId7"/>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0" name="CuadroTexto 29">
                <a:extLst>
                  <a:ext uri="{FF2B5EF4-FFF2-40B4-BE49-F238E27FC236}">
                    <a16:creationId xmlns:a16="http://schemas.microsoft.com/office/drawing/2014/main" id="{3BC235DE-EB16-4C6D-9900-2EE0FE38BC7C}"/>
                  </a:ext>
                </a:extLst>
              </p:cNvPr>
              <p:cNvSpPr txBox="1"/>
              <p:nvPr/>
            </p:nvSpPr>
            <p:spPr>
              <a:xfrm>
                <a:off x="-136272" y="4496466"/>
                <a:ext cx="4372832" cy="64357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i="1" smtClean="0">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b="0" i="1" smtClean="0">
                              <a:solidFill>
                                <a:schemeClr val="tx1"/>
                              </a:solidFill>
                              <a:latin typeface="Cambria Math" panose="02040503050406030204" pitchFamily="18" charset="0"/>
                              <a:ea typeface="Cambria Math" panose="02040503050406030204" pitchFamily="18" charset="0"/>
                            </a:rPr>
                            <m:t>0</m:t>
                          </m:r>
                        </m:sub>
                      </m:sSub>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rPr>
                            <m:t>𝑞</m:t>
                          </m:r>
                        </m:num>
                        <m:den>
                          <m:r>
                            <a:rPr lang="es-ES" sz="1600" i="1">
                              <a:solidFill>
                                <a:schemeClr val="tx1"/>
                              </a:solidFill>
                              <a:latin typeface="Cambria Math" panose="02040503050406030204" pitchFamily="18" charset="0"/>
                            </a:rPr>
                            <m:t>2</m:t>
                          </m:r>
                          <m:r>
                            <a:rPr lang="es-ES" sz="1600" i="1">
                              <a:solidFill>
                                <a:schemeClr val="tx1"/>
                              </a:solidFill>
                              <a:latin typeface="Cambria Math" panose="02040503050406030204" pitchFamily="18" charset="0"/>
                              <a:ea typeface="Cambria Math" panose="02040503050406030204" pitchFamily="18" charset="0"/>
                            </a:rPr>
                            <m:t>𝐶</m:t>
                          </m:r>
                        </m:den>
                      </m:f>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𝑒</m:t>
                          </m:r>
                        </m:e>
                        <m:sup>
                          <m:r>
                            <a:rPr lang="es-ES" sz="1600" i="1">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𝜎</m:t>
                                  </m:r>
                                </m:e>
                                <m:sup>
                                  <m:r>
                                    <a:rPr lang="es-ES" sz="1600" i="1">
                                      <a:solidFill>
                                        <a:schemeClr val="tx1"/>
                                      </a:solidFill>
                                      <a:latin typeface="Cambria Math" panose="02040503050406030204" pitchFamily="18" charset="0"/>
                                      <a:ea typeface="Cambria Math" panose="02040503050406030204" pitchFamily="18" charset="0"/>
                                    </a:rPr>
                                    <m:t>2</m:t>
                                  </m:r>
                                </m:sup>
                              </m:sSup>
                              <m:sSubSup>
                                <m:sSubSupPr>
                                  <m:ctrlPr>
                                    <a:rPr lang="es-ES" sz="1600" i="1">
                                      <a:solidFill>
                                        <a:schemeClr val="tx1"/>
                                      </a:solidFill>
                                      <a:latin typeface="Cambria Math" panose="02040503050406030204" pitchFamily="18" charset="0"/>
                                      <a:ea typeface="Cambria Math" panose="02040503050406030204" pitchFamily="18" charset="0"/>
                                    </a:rPr>
                                  </m:ctrlPr>
                                </m:sSubSupPr>
                                <m:e>
                                  <m:r>
                                    <a:rPr lang="es-ES" sz="1600" i="1">
                                      <a:solidFill>
                                        <a:schemeClr val="tx1"/>
                                      </a:solidFill>
                                      <a:latin typeface="Cambria Math" panose="02040503050406030204" pitchFamily="18" charset="0"/>
                                      <a:ea typeface="Cambria Math" panose="02040503050406030204" pitchFamily="18" charset="0"/>
                                    </a:rPr>
                                    <m:t>𝜔</m:t>
                                  </m:r>
                                </m:e>
                                <m:sub>
                                  <m:r>
                                    <a:rPr lang="es-ES" sz="1600" i="1">
                                      <a:solidFill>
                                        <a:schemeClr val="tx1"/>
                                      </a:solidFill>
                                      <a:latin typeface="Cambria Math" panose="02040503050406030204" pitchFamily="18" charset="0"/>
                                      <a:ea typeface="Cambria Math" panose="02040503050406030204" pitchFamily="18" charset="0"/>
                                    </a:rPr>
                                    <m:t>0</m:t>
                                  </m:r>
                                </m:sub>
                                <m:sup>
                                  <m:r>
                                    <a:rPr lang="es-ES" sz="1600" i="1">
                                      <a:solidFill>
                                        <a:schemeClr val="tx1"/>
                                      </a:solidFill>
                                      <a:latin typeface="Cambria Math" panose="02040503050406030204" pitchFamily="18" charset="0"/>
                                      <a:ea typeface="Cambria Math" panose="02040503050406030204" pitchFamily="18" charset="0"/>
                                    </a:rPr>
                                    <m:t>2</m:t>
                                  </m:r>
                                </m:sup>
                              </m:sSubSup>
                            </m:num>
                            <m:den>
                              <m:r>
                                <a:rPr lang="es-ES" sz="1600" i="1">
                                  <a:solidFill>
                                    <a:schemeClr val="tx1"/>
                                  </a:solidFill>
                                  <a:latin typeface="Cambria Math" panose="02040503050406030204" pitchFamily="18" charset="0"/>
                                  <a:ea typeface="Cambria Math" panose="02040503050406030204" pitchFamily="18" charset="0"/>
                                </a:rPr>
                                <m:t>2</m:t>
                              </m:r>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𝑣</m:t>
                                  </m:r>
                                </m:e>
                                <m:sup>
                                  <m:r>
                                    <a:rPr lang="es-ES" sz="1600" i="1">
                                      <a:solidFill>
                                        <a:schemeClr val="tx1"/>
                                      </a:solidFill>
                                      <a:latin typeface="Cambria Math" panose="02040503050406030204" pitchFamily="18" charset="0"/>
                                      <a:ea typeface="Cambria Math" panose="02040503050406030204" pitchFamily="18" charset="0"/>
                                    </a:rPr>
                                    <m:t>2</m:t>
                                  </m:r>
                                </m:sup>
                              </m:sSup>
                            </m:den>
                          </m:f>
                        </m:sup>
                      </m:sSup>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rPr>
                            <m:t>𝑞</m:t>
                          </m:r>
                        </m:num>
                        <m:den>
                          <m:r>
                            <a:rPr lang="es-ES" sz="1600" i="1">
                              <a:solidFill>
                                <a:schemeClr val="tx1"/>
                              </a:solidFill>
                              <a:latin typeface="Cambria Math" panose="02040503050406030204" pitchFamily="18" charset="0"/>
                            </a:rPr>
                            <m:t>2</m:t>
                          </m:r>
                        </m:den>
                      </m:f>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𝜔</m:t>
                          </m:r>
                        </m:e>
                        <m:sub>
                          <m:r>
                            <a:rPr lang="es-ES" sz="1600" i="1">
                              <a:solidFill>
                                <a:schemeClr val="tx1"/>
                              </a:solidFill>
                              <a:latin typeface="Cambria Math" panose="02040503050406030204" pitchFamily="18" charset="0"/>
                              <a:ea typeface="Cambria Math" panose="02040503050406030204" pitchFamily="18" charset="0"/>
                            </a:rPr>
                            <m:t>0</m:t>
                          </m:r>
                        </m:sub>
                      </m:sSub>
                      <m:r>
                        <a:rPr lang="es-ES" sz="1600" i="1">
                          <a:solidFill>
                            <a:schemeClr val="tx1"/>
                          </a:solidFill>
                          <a:latin typeface="Cambria Math" panose="02040503050406030204" pitchFamily="18" charset="0"/>
                          <a:ea typeface="Cambria Math" panose="02040503050406030204" pitchFamily="18" charset="0"/>
                        </a:rPr>
                        <m:t> </m:t>
                      </m:r>
                      <m:d>
                        <m:dPr>
                          <m:ctrlPr>
                            <a:rPr lang="es-ES" sz="1600" i="1">
                              <a:solidFill>
                                <a:schemeClr val="tx1"/>
                              </a:solidFill>
                              <a:latin typeface="Cambria Math" panose="02040503050406030204" pitchFamily="18" charset="0"/>
                              <a:ea typeface="Cambria Math" panose="02040503050406030204" pitchFamily="18" charset="0"/>
                            </a:rPr>
                          </m:ctrlPr>
                        </m:dPr>
                        <m:e>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ea typeface="Cambria Math" panose="02040503050406030204" pitchFamily="18" charset="0"/>
                                </a:rPr>
                                <m:t>𝑅</m:t>
                              </m:r>
                            </m:num>
                            <m:den>
                              <m:r>
                                <a:rPr lang="es-ES" sz="1600" i="1">
                                  <a:solidFill>
                                    <a:schemeClr val="tx1"/>
                                  </a:solidFill>
                                  <a:latin typeface="Cambria Math" panose="02040503050406030204" pitchFamily="18" charset="0"/>
                                  <a:ea typeface="Cambria Math" panose="02040503050406030204" pitchFamily="18" charset="0"/>
                                </a:rPr>
                                <m:t>𝑄</m:t>
                              </m:r>
                            </m:den>
                          </m:f>
                        </m:e>
                      </m:d>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𝑒</m:t>
                          </m:r>
                        </m:e>
                        <m:sup>
                          <m:r>
                            <a:rPr lang="es-ES" sz="1600" i="1">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𝜎</m:t>
                                  </m:r>
                                </m:e>
                                <m:sup>
                                  <m:r>
                                    <a:rPr lang="es-ES" sz="1600" i="1">
                                      <a:solidFill>
                                        <a:schemeClr val="tx1"/>
                                      </a:solidFill>
                                      <a:latin typeface="Cambria Math" panose="02040503050406030204" pitchFamily="18" charset="0"/>
                                      <a:ea typeface="Cambria Math" panose="02040503050406030204" pitchFamily="18" charset="0"/>
                                    </a:rPr>
                                    <m:t>2</m:t>
                                  </m:r>
                                </m:sup>
                              </m:sSup>
                              <m:sSubSup>
                                <m:sSubSupPr>
                                  <m:ctrlPr>
                                    <a:rPr lang="es-ES" sz="1600" i="1">
                                      <a:solidFill>
                                        <a:schemeClr val="tx1"/>
                                      </a:solidFill>
                                      <a:latin typeface="Cambria Math" panose="02040503050406030204" pitchFamily="18" charset="0"/>
                                      <a:ea typeface="Cambria Math" panose="02040503050406030204" pitchFamily="18" charset="0"/>
                                    </a:rPr>
                                  </m:ctrlPr>
                                </m:sSubSupPr>
                                <m:e>
                                  <m:r>
                                    <a:rPr lang="es-ES" sz="1600" i="1">
                                      <a:solidFill>
                                        <a:schemeClr val="tx1"/>
                                      </a:solidFill>
                                      <a:latin typeface="Cambria Math" panose="02040503050406030204" pitchFamily="18" charset="0"/>
                                      <a:ea typeface="Cambria Math" panose="02040503050406030204" pitchFamily="18" charset="0"/>
                                    </a:rPr>
                                    <m:t>𝜔</m:t>
                                  </m:r>
                                </m:e>
                                <m:sub>
                                  <m:r>
                                    <a:rPr lang="es-ES" sz="1600" i="1">
                                      <a:solidFill>
                                        <a:schemeClr val="tx1"/>
                                      </a:solidFill>
                                      <a:latin typeface="Cambria Math" panose="02040503050406030204" pitchFamily="18" charset="0"/>
                                      <a:ea typeface="Cambria Math" panose="02040503050406030204" pitchFamily="18" charset="0"/>
                                    </a:rPr>
                                    <m:t>0</m:t>
                                  </m:r>
                                </m:sub>
                                <m:sup>
                                  <m:r>
                                    <a:rPr lang="es-ES" sz="1600" i="1">
                                      <a:solidFill>
                                        <a:schemeClr val="tx1"/>
                                      </a:solidFill>
                                      <a:latin typeface="Cambria Math" panose="02040503050406030204" pitchFamily="18" charset="0"/>
                                      <a:ea typeface="Cambria Math" panose="02040503050406030204" pitchFamily="18" charset="0"/>
                                    </a:rPr>
                                    <m:t>2</m:t>
                                  </m:r>
                                </m:sup>
                              </m:sSubSup>
                            </m:num>
                            <m:den>
                              <m:r>
                                <a:rPr lang="es-ES" sz="1600" i="1">
                                  <a:solidFill>
                                    <a:schemeClr val="tx1"/>
                                  </a:solidFill>
                                  <a:latin typeface="Cambria Math" panose="02040503050406030204" pitchFamily="18" charset="0"/>
                                  <a:ea typeface="Cambria Math" panose="02040503050406030204" pitchFamily="18" charset="0"/>
                                </a:rPr>
                                <m:t>2</m:t>
                              </m:r>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𝑣</m:t>
                                  </m:r>
                                </m:e>
                                <m:sup>
                                  <m:r>
                                    <a:rPr lang="es-ES" sz="1600" i="1">
                                      <a:solidFill>
                                        <a:schemeClr val="tx1"/>
                                      </a:solidFill>
                                      <a:latin typeface="Cambria Math" panose="02040503050406030204" pitchFamily="18" charset="0"/>
                                      <a:ea typeface="Cambria Math" panose="02040503050406030204" pitchFamily="18" charset="0"/>
                                    </a:rPr>
                                    <m:t>2</m:t>
                                  </m:r>
                                </m:sup>
                              </m:sSup>
                            </m:den>
                          </m:f>
                        </m:sup>
                      </m:sSup>
                    </m:oMath>
                  </m:oMathPara>
                </a14:m>
                <a:endParaRPr lang="es-ES" sz="1600" dirty="0"/>
              </a:p>
            </p:txBody>
          </p:sp>
        </mc:Choice>
        <mc:Fallback xmlns="">
          <p:sp>
            <p:nvSpPr>
              <p:cNvPr id="30" name="CuadroTexto 29">
                <a:extLst>
                  <a:ext uri="{FF2B5EF4-FFF2-40B4-BE49-F238E27FC236}">
                    <a16:creationId xmlns:a16="http://schemas.microsoft.com/office/drawing/2014/main" id="{3BC235DE-EB16-4C6D-9900-2EE0FE38BC7C}"/>
                  </a:ext>
                </a:extLst>
              </p:cNvPr>
              <p:cNvSpPr txBox="1">
                <a:spLocks noRot="1" noChangeAspect="1" noMove="1" noResize="1" noEditPoints="1" noAdjustHandles="1" noChangeArrowheads="1" noChangeShapeType="1" noTextEdit="1"/>
              </p:cNvSpPr>
              <p:nvPr/>
            </p:nvSpPr>
            <p:spPr>
              <a:xfrm>
                <a:off x="-136272" y="4496466"/>
                <a:ext cx="4372832" cy="643574"/>
              </a:xfrm>
              <a:prstGeom prst="rect">
                <a:avLst/>
              </a:prstGeom>
              <a:blipFill>
                <a:blip r:embed="rId8"/>
                <a:stretch>
                  <a:fillRect/>
                </a:stretch>
              </a:blipFill>
            </p:spPr>
            <p:txBody>
              <a:bodyPr/>
              <a:lstStyle/>
              <a:p>
                <a:r>
                  <a:rPr lang="es-ES">
                    <a:noFill/>
                  </a:rPr>
                  <a:t> </a:t>
                </a:r>
              </a:p>
            </p:txBody>
          </p:sp>
        </mc:Fallback>
      </mc:AlternateContent>
      <p:cxnSp>
        <p:nvCxnSpPr>
          <p:cNvPr id="31" name="Conector recto de flecha 30">
            <a:extLst>
              <a:ext uri="{FF2B5EF4-FFF2-40B4-BE49-F238E27FC236}">
                <a16:creationId xmlns:a16="http://schemas.microsoft.com/office/drawing/2014/main" id="{C452C61F-D370-434B-B441-B8598400DC4E}"/>
              </a:ext>
            </a:extLst>
          </p:cNvPr>
          <p:cNvCxnSpPr/>
          <p:nvPr/>
        </p:nvCxnSpPr>
        <p:spPr bwMode="auto">
          <a:xfrm>
            <a:off x="3333939" y="2528192"/>
            <a:ext cx="719992"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33" name="CuadroTexto 32">
                <a:extLst>
                  <a:ext uri="{FF2B5EF4-FFF2-40B4-BE49-F238E27FC236}">
                    <a16:creationId xmlns:a16="http://schemas.microsoft.com/office/drawing/2014/main" id="{50240BA4-D772-4740-92B8-1794A4A3A45C}"/>
                  </a:ext>
                </a:extLst>
              </p:cNvPr>
              <p:cNvSpPr txBox="1"/>
              <p:nvPr/>
            </p:nvSpPr>
            <p:spPr>
              <a:xfrm>
                <a:off x="3906742" y="2230345"/>
                <a:ext cx="1889465" cy="59163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𝜔</m:t>
                          </m:r>
                        </m:e>
                        <m:sub>
                          <m:r>
                            <a:rPr lang="es-ES" sz="1600" i="1">
                              <a:solidFill>
                                <a:schemeClr val="tx1"/>
                              </a:solidFill>
                              <a:latin typeface="Cambria Math" panose="02040503050406030204" pitchFamily="18" charset="0"/>
                              <a:ea typeface="Cambria Math" panose="02040503050406030204" pitchFamily="18" charset="0"/>
                            </a:rPr>
                            <m:t>0</m:t>
                          </m:r>
                        </m:sub>
                      </m:sSub>
                      <m:r>
                        <a:rPr lang="es-ES" sz="1600" i="1">
                          <a:solidFill>
                            <a:schemeClr val="tx1"/>
                          </a:solidFill>
                          <a:latin typeface="Cambria Math" panose="02040503050406030204" pitchFamily="18" charset="0"/>
                          <a:ea typeface="Cambria Math" panose="02040503050406030204" pitchFamily="18" charset="0"/>
                        </a:rPr>
                        <m:t> </m:t>
                      </m:r>
                      <m:d>
                        <m:dPr>
                          <m:ctrlPr>
                            <a:rPr lang="es-ES" sz="1600" i="1" smtClean="0">
                              <a:solidFill>
                                <a:schemeClr val="tx1"/>
                              </a:solidFill>
                              <a:latin typeface="Cambria Math" panose="02040503050406030204" pitchFamily="18" charset="0"/>
                              <a:ea typeface="Cambria Math" panose="02040503050406030204" pitchFamily="18" charset="0"/>
                            </a:rPr>
                          </m:ctrlPr>
                        </m:dPr>
                        <m:e>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ea typeface="Cambria Math" panose="02040503050406030204" pitchFamily="18" charset="0"/>
                                </a:rPr>
                                <m:t>𝑅</m:t>
                              </m:r>
                            </m:num>
                            <m:den>
                              <m:r>
                                <a:rPr lang="es-ES" sz="1600" i="1">
                                  <a:solidFill>
                                    <a:schemeClr val="tx1"/>
                                  </a:solidFill>
                                  <a:latin typeface="Cambria Math" panose="02040503050406030204" pitchFamily="18" charset="0"/>
                                  <a:ea typeface="Cambria Math" panose="02040503050406030204" pitchFamily="18" charset="0"/>
                                </a:rPr>
                                <m:t>𝑄</m:t>
                              </m:r>
                            </m:den>
                          </m:f>
                        </m:e>
                      </m:d>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1</m:t>
                          </m:r>
                        </m:num>
                        <m:den>
                          <m:r>
                            <a:rPr lang="es-ES" sz="1600" i="1">
                              <a:solidFill>
                                <a:schemeClr val="tx1"/>
                              </a:solidFill>
                              <a:latin typeface="Cambria Math" panose="02040503050406030204" pitchFamily="18" charset="0"/>
                              <a:ea typeface="Cambria Math" panose="02040503050406030204" pitchFamily="18" charset="0"/>
                            </a:rPr>
                            <m:t>𝐶</m:t>
                          </m:r>
                        </m:den>
                      </m:f>
                    </m:oMath>
                  </m:oMathPara>
                </a14:m>
                <a:endParaRPr lang="es-ES" sz="1600" dirty="0"/>
              </a:p>
            </p:txBody>
          </p:sp>
        </mc:Choice>
        <mc:Fallback xmlns="">
          <p:sp>
            <p:nvSpPr>
              <p:cNvPr id="33" name="CuadroTexto 32">
                <a:extLst>
                  <a:ext uri="{FF2B5EF4-FFF2-40B4-BE49-F238E27FC236}">
                    <a16:creationId xmlns:a16="http://schemas.microsoft.com/office/drawing/2014/main" id="{50240BA4-D772-4740-92B8-1794A4A3A45C}"/>
                  </a:ext>
                </a:extLst>
              </p:cNvPr>
              <p:cNvSpPr txBox="1">
                <a:spLocks noRot="1" noChangeAspect="1" noMove="1" noResize="1" noEditPoints="1" noAdjustHandles="1" noChangeArrowheads="1" noChangeShapeType="1" noTextEdit="1"/>
              </p:cNvSpPr>
              <p:nvPr/>
            </p:nvSpPr>
            <p:spPr>
              <a:xfrm>
                <a:off x="3906742" y="2230345"/>
                <a:ext cx="1889465" cy="591637"/>
              </a:xfrm>
              <a:prstGeom prst="rect">
                <a:avLst/>
              </a:prstGeom>
              <a:blipFill>
                <a:blip r:embed="rId9"/>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4" name="CuadroTexto 33">
                <a:extLst>
                  <a:ext uri="{FF2B5EF4-FFF2-40B4-BE49-F238E27FC236}">
                    <a16:creationId xmlns:a16="http://schemas.microsoft.com/office/drawing/2014/main" id="{1F170A66-C39F-43F7-ADB7-8F714F4AFD71}"/>
                  </a:ext>
                </a:extLst>
              </p:cNvPr>
              <p:cNvSpPr txBox="1"/>
              <p:nvPr/>
            </p:nvSpPr>
            <p:spPr>
              <a:xfrm>
                <a:off x="4295665" y="4319530"/>
                <a:ext cx="5525940" cy="105028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i="1" smtClean="0">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𝑉</m:t>
                          </m:r>
                        </m:e>
                        <m:sub>
                          <m:r>
                            <a:rPr lang="es-ES" sz="1600" b="0" i="1" smtClean="0">
                              <a:solidFill>
                                <a:schemeClr val="tx1"/>
                              </a:solidFill>
                              <a:latin typeface="Cambria Math" panose="02040503050406030204" pitchFamily="18" charset="0"/>
                              <a:ea typeface="Cambria Math" panose="02040503050406030204" pitchFamily="18" charset="0"/>
                            </a:rPr>
                            <m:t>𝑔</m:t>
                          </m:r>
                        </m:sub>
                      </m:sSub>
                      <m:r>
                        <a:rPr lang="es-ES" sz="1600" b="0" i="1" smtClean="0">
                          <a:solidFill>
                            <a:schemeClr val="tx1"/>
                          </a:solidFill>
                          <a:latin typeface="Cambria Math" panose="02040503050406030204" pitchFamily="18" charset="0"/>
                          <a:ea typeface="Cambria Math" panose="02040503050406030204" pitchFamily="18" charset="0"/>
                        </a:rPr>
                        <m:t>=</m:t>
                      </m:r>
                      <m:rad>
                        <m:radPr>
                          <m:degHide m:val="on"/>
                          <m:ctrlPr>
                            <a:rPr lang="es-ES" sz="1600" b="0" i="1" smtClean="0">
                              <a:solidFill>
                                <a:schemeClr val="tx1"/>
                              </a:solidFill>
                              <a:latin typeface="Cambria Math" panose="02040503050406030204" pitchFamily="18" charset="0"/>
                              <a:ea typeface="Cambria Math" panose="02040503050406030204" pitchFamily="18" charset="0"/>
                            </a:rPr>
                          </m:ctrlPr>
                        </m:radPr>
                        <m:deg/>
                        <m:e>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𝑍</m:t>
                              </m:r>
                            </m:num>
                            <m:den>
                              <m:sSub>
                                <m:sSubPr>
                                  <m:ctrlPr>
                                    <a:rPr lang="es-ES" sz="1600" i="1">
                                      <a:solidFill>
                                        <a:schemeClr val="tx1"/>
                                      </a:solidFill>
                                      <a:latin typeface="Cambria Math" panose="02040503050406030204" pitchFamily="18" charset="0"/>
                                      <a:ea typeface="Cambria Math" panose="02040503050406030204" pitchFamily="18" charset="0"/>
                                    </a:rPr>
                                  </m:ctrlPr>
                                </m:sSubPr>
                                <m:e>
                                  <m:d>
                                    <m:dPr>
                                      <m:ctrlPr>
                                        <a:rPr lang="es-ES" sz="1600" i="1">
                                          <a:solidFill>
                                            <a:schemeClr val="tx1"/>
                                          </a:solidFill>
                                          <a:latin typeface="Cambria Math" panose="02040503050406030204" pitchFamily="18" charset="0"/>
                                          <a:ea typeface="Cambria Math" panose="02040503050406030204" pitchFamily="18" charset="0"/>
                                        </a:rPr>
                                      </m:ctrlPr>
                                    </m:dPr>
                                    <m:e>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ea typeface="Cambria Math" panose="02040503050406030204" pitchFamily="18" charset="0"/>
                                            </a:rPr>
                                            <m:t>𝑅</m:t>
                                          </m:r>
                                        </m:num>
                                        <m:den>
                                          <m:r>
                                            <a:rPr lang="es-ES" sz="1600" i="1">
                                              <a:solidFill>
                                                <a:schemeClr val="tx1"/>
                                              </a:solidFill>
                                              <a:latin typeface="Cambria Math" panose="02040503050406030204" pitchFamily="18" charset="0"/>
                                              <a:ea typeface="Cambria Math" panose="02040503050406030204" pitchFamily="18" charset="0"/>
                                            </a:rPr>
                                            <m:t>𝑄</m:t>
                                          </m:r>
                                        </m:den>
                                      </m:f>
                                    </m:e>
                                  </m:d>
                                  <m:r>
                                    <a:rPr lang="es-ES" sz="1600" b="0" i="1" smtClean="0">
                                      <a:solidFill>
                                        <a:schemeClr val="tx1"/>
                                      </a:solidFill>
                                      <a:latin typeface="Cambria Math" panose="02040503050406030204" pitchFamily="18" charset="0"/>
                                      <a:ea typeface="Cambria Math" panose="02040503050406030204" pitchFamily="18" charset="0"/>
                                    </a:rPr>
                                    <m:t>𝑄</m:t>
                                  </m:r>
                                </m:e>
                                <m:sub>
                                  <m:r>
                                    <a:rPr lang="es-ES" sz="1600" i="1">
                                      <a:solidFill>
                                        <a:schemeClr val="tx1"/>
                                      </a:solidFill>
                                      <a:latin typeface="Cambria Math" panose="02040503050406030204" pitchFamily="18" charset="0"/>
                                      <a:ea typeface="Cambria Math" panose="02040503050406030204" pitchFamily="18" charset="0"/>
                                    </a:rPr>
                                    <m:t>𝑒𝑥𝑡</m:t>
                                  </m:r>
                                </m:sub>
                              </m:sSub>
                            </m:den>
                          </m:f>
                        </m:e>
                      </m:rad>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rPr>
                            <m:t>𝑞</m:t>
                          </m:r>
                        </m:num>
                        <m:den>
                          <m:r>
                            <a:rPr lang="es-ES" sz="1600" i="1">
                              <a:solidFill>
                                <a:schemeClr val="tx1"/>
                              </a:solidFill>
                              <a:latin typeface="Cambria Math" panose="02040503050406030204" pitchFamily="18" charset="0"/>
                            </a:rPr>
                            <m:t>2</m:t>
                          </m:r>
                        </m:den>
                      </m:f>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𝜔</m:t>
                          </m:r>
                        </m:e>
                        <m:sub>
                          <m:r>
                            <a:rPr lang="es-ES" sz="1600" i="1">
                              <a:solidFill>
                                <a:schemeClr val="tx1"/>
                              </a:solidFill>
                              <a:latin typeface="Cambria Math" panose="02040503050406030204" pitchFamily="18" charset="0"/>
                              <a:ea typeface="Cambria Math" panose="02040503050406030204" pitchFamily="18" charset="0"/>
                            </a:rPr>
                            <m:t>0</m:t>
                          </m:r>
                        </m:sub>
                      </m:sSub>
                      <m:r>
                        <a:rPr lang="es-ES" sz="1600" i="1">
                          <a:solidFill>
                            <a:schemeClr val="tx1"/>
                          </a:solidFill>
                          <a:latin typeface="Cambria Math" panose="02040503050406030204" pitchFamily="18" charset="0"/>
                          <a:ea typeface="Cambria Math" panose="02040503050406030204" pitchFamily="18" charset="0"/>
                        </a:rPr>
                        <m:t> </m:t>
                      </m:r>
                      <m:d>
                        <m:dPr>
                          <m:ctrlPr>
                            <a:rPr lang="es-ES" sz="1600" i="1">
                              <a:solidFill>
                                <a:schemeClr val="tx1"/>
                              </a:solidFill>
                              <a:latin typeface="Cambria Math" panose="02040503050406030204" pitchFamily="18" charset="0"/>
                              <a:ea typeface="Cambria Math" panose="02040503050406030204" pitchFamily="18" charset="0"/>
                            </a:rPr>
                          </m:ctrlPr>
                        </m:dPr>
                        <m:e>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ea typeface="Cambria Math" panose="02040503050406030204" pitchFamily="18" charset="0"/>
                                </a:rPr>
                                <m:t>𝑅</m:t>
                              </m:r>
                            </m:num>
                            <m:den>
                              <m:r>
                                <a:rPr lang="es-ES" sz="1600" i="1">
                                  <a:solidFill>
                                    <a:schemeClr val="tx1"/>
                                  </a:solidFill>
                                  <a:latin typeface="Cambria Math" panose="02040503050406030204" pitchFamily="18" charset="0"/>
                                  <a:ea typeface="Cambria Math" panose="02040503050406030204" pitchFamily="18" charset="0"/>
                                </a:rPr>
                                <m:t>𝑄</m:t>
                              </m:r>
                            </m:den>
                          </m:f>
                        </m:e>
                      </m:d>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𝑒</m:t>
                          </m:r>
                        </m:e>
                        <m:sup>
                          <m:r>
                            <a:rPr lang="es-ES" sz="1600" i="1">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𝜎</m:t>
                                  </m:r>
                                </m:e>
                                <m:sup>
                                  <m:r>
                                    <a:rPr lang="es-ES" sz="1600" i="1">
                                      <a:solidFill>
                                        <a:schemeClr val="tx1"/>
                                      </a:solidFill>
                                      <a:latin typeface="Cambria Math" panose="02040503050406030204" pitchFamily="18" charset="0"/>
                                      <a:ea typeface="Cambria Math" panose="02040503050406030204" pitchFamily="18" charset="0"/>
                                    </a:rPr>
                                    <m:t>2</m:t>
                                  </m:r>
                                </m:sup>
                              </m:sSup>
                              <m:sSubSup>
                                <m:sSubSupPr>
                                  <m:ctrlPr>
                                    <a:rPr lang="es-ES" sz="1600" i="1">
                                      <a:solidFill>
                                        <a:schemeClr val="tx1"/>
                                      </a:solidFill>
                                      <a:latin typeface="Cambria Math" panose="02040503050406030204" pitchFamily="18" charset="0"/>
                                      <a:ea typeface="Cambria Math" panose="02040503050406030204" pitchFamily="18" charset="0"/>
                                    </a:rPr>
                                  </m:ctrlPr>
                                </m:sSubSupPr>
                                <m:e>
                                  <m:r>
                                    <a:rPr lang="es-ES" sz="1600" i="1">
                                      <a:solidFill>
                                        <a:schemeClr val="tx1"/>
                                      </a:solidFill>
                                      <a:latin typeface="Cambria Math" panose="02040503050406030204" pitchFamily="18" charset="0"/>
                                      <a:ea typeface="Cambria Math" panose="02040503050406030204" pitchFamily="18" charset="0"/>
                                    </a:rPr>
                                    <m:t>𝜔</m:t>
                                  </m:r>
                                </m:e>
                                <m:sub>
                                  <m:r>
                                    <a:rPr lang="es-ES" sz="1600" i="1">
                                      <a:solidFill>
                                        <a:schemeClr val="tx1"/>
                                      </a:solidFill>
                                      <a:latin typeface="Cambria Math" panose="02040503050406030204" pitchFamily="18" charset="0"/>
                                      <a:ea typeface="Cambria Math" panose="02040503050406030204" pitchFamily="18" charset="0"/>
                                    </a:rPr>
                                    <m:t>0</m:t>
                                  </m:r>
                                </m:sub>
                                <m:sup>
                                  <m:r>
                                    <a:rPr lang="es-ES" sz="1600" i="1">
                                      <a:solidFill>
                                        <a:schemeClr val="tx1"/>
                                      </a:solidFill>
                                      <a:latin typeface="Cambria Math" panose="02040503050406030204" pitchFamily="18" charset="0"/>
                                      <a:ea typeface="Cambria Math" panose="02040503050406030204" pitchFamily="18" charset="0"/>
                                    </a:rPr>
                                    <m:t>2</m:t>
                                  </m:r>
                                </m:sup>
                              </m:sSubSup>
                            </m:num>
                            <m:den>
                              <m:r>
                                <a:rPr lang="es-ES" sz="1600" i="1">
                                  <a:solidFill>
                                    <a:schemeClr val="tx1"/>
                                  </a:solidFill>
                                  <a:latin typeface="Cambria Math" panose="02040503050406030204" pitchFamily="18" charset="0"/>
                                  <a:ea typeface="Cambria Math" panose="02040503050406030204" pitchFamily="18" charset="0"/>
                                </a:rPr>
                                <m:t>2</m:t>
                              </m:r>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𝑣</m:t>
                                  </m:r>
                                </m:e>
                                <m:sup>
                                  <m:r>
                                    <a:rPr lang="es-ES" sz="1600" i="1">
                                      <a:solidFill>
                                        <a:schemeClr val="tx1"/>
                                      </a:solidFill>
                                      <a:latin typeface="Cambria Math" panose="02040503050406030204" pitchFamily="18" charset="0"/>
                                      <a:ea typeface="Cambria Math" panose="02040503050406030204" pitchFamily="18" charset="0"/>
                                    </a:rPr>
                                    <m:t>2</m:t>
                                  </m:r>
                                </m:sup>
                              </m:sSup>
                            </m:den>
                          </m:f>
                        </m:sup>
                      </m:sSup>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rPr>
                            <m:t>𝑞</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𝜔</m:t>
                              </m:r>
                            </m:e>
                            <m:sub>
                              <m:r>
                                <a:rPr lang="es-ES" sz="1600" i="1">
                                  <a:solidFill>
                                    <a:schemeClr val="tx1"/>
                                  </a:solidFill>
                                  <a:latin typeface="Cambria Math" panose="02040503050406030204" pitchFamily="18" charset="0"/>
                                  <a:ea typeface="Cambria Math" panose="02040503050406030204" pitchFamily="18" charset="0"/>
                                </a:rPr>
                                <m:t>0</m:t>
                              </m:r>
                            </m:sub>
                          </m:sSub>
                        </m:num>
                        <m:den>
                          <m:r>
                            <a:rPr lang="es-ES" sz="1600" i="1">
                              <a:solidFill>
                                <a:schemeClr val="tx1"/>
                              </a:solidFill>
                              <a:latin typeface="Cambria Math" panose="02040503050406030204" pitchFamily="18" charset="0"/>
                            </a:rPr>
                            <m:t>2</m:t>
                          </m:r>
                        </m:den>
                      </m:f>
                      <m:rad>
                        <m:radPr>
                          <m:degHide m:val="on"/>
                          <m:ctrlPr>
                            <a:rPr lang="es-ES" sz="1600" i="1">
                              <a:solidFill>
                                <a:schemeClr val="tx1"/>
                              </a:solidFill>
                              <a:latin typeface="Cambria Math" panose="02040503050406030204" pitchFamily="18" charset="0"/>
                              <a:ea typeface="Cambria Math" panose="02040503050406030204" pitchFamily="18" charset="0"/>
                            </a:rPr>
                          </m:ctrlPr>
                        </m:radPr>
                        <m:deg/>
                        <m:e>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ea typeface="Cambria Math" panose="02040503050406030204" pitchFamily="18" charset="0"/>
                                </a:rPr>
                                <m:t>𝑍</m:t>
                              </m:r>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𝑄</m:t>
                                  </m:r>
                                </m:e>
                                <m:sub>
                                  <m:r>
                                    <a:rPr lang="es-ES" sz="1600" i="1">
                                      <a:solidFill>
                                        <a:schemeClr val="tx1"/>
                                      </a:solidFill>
                                      <a:latin typeface="Cambria Math" panose="02040503050406030204" pitchFamily="18" charset="0"/>
                                      <a:ea typeface="Cambria Math" panose="02040503050406030204" pitchFamily="18" charset="0"/>
                                    </a:rPr>
                                    <m:t>𝑒𝑥𝑡</m:t>
                                  </m:r>
                                </m:sub>
                              </m:sSub>
                            </m:den>
                          </m:f>
                          <m:d>
                            <m:dPr>
                              <m:ctrlPr>
                                <a:rPr lang="es-ES" sz="1600" i="1">
                                  <a:solidFill>
                                    <a:schemeClr val="tx1"/>
                                  </a:solidFill>
                                  <a:latin typeface="Cambria Math" panose="02040503050406030204" pitchFamily="18" charset="0"/>
                                  <a:ea typeface="Cambria Math" panose="02040503050406030204" pitchFamily="18" charset="0"/>
                                </a:rPr>
                              </m:ctrlPr>
                            </m:dPr>
                            <m:e>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ea typeface="Cambria Math" panose="02040503050406030204" pitchFamily="18" charset="0"/>
                                    </a:rPr>
                                    <m:t>𝑅</m:t>
                                  </m:r>
                                </m:num>
                                <m:den>
                                  <m:r>
                                    <a:rPr lang="es-ES" sz="1600" i="1">
                                      <a:solidFill>
                                        <a:schemeClr val="tx1"/>
                                      </a:solidFill>
                                      <a:latin typeface="Cambria Math" panose="02040503050406030204" pitchFamily="18" charset="0"/>
                                      <a:ea typeface="Cambria Math" panose="02040503050406030204" pitchFamily="18" charset="0"/>
                                    </a:rPr>
                                    <m:t>𝑄</m:t>
                                  </m:r>
                                </m:den>
                              </m:f>
                            </m:e>
                          </m:d>
                        </m:e>
                      </m:rad>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𝑒</m:t>
                          </m:r>
                        </m:e>
                        <m:sup>
                          <m:r>
                            <a:rPr lang="es-ES" sz="1600" i="1">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𝜎</m:t>
                                  </m:r>
                                </m:e>
                                <m:sup>
                                  <m:r>
                                    <a:rPr lang="es-ES" sz="1600" i="1">
                                      <a:solidFill>
                                        <a:schemeClr val="tx1"/>
                                      </a:solidFill>
                                      <a:latin typeface="Cambria Math" panose="02040503050406030204" pitchFamily="18" charset="0"/>
                                      <a:ea typeface="Cambria Math" panose="02040503050406030204" pitchFamily="18" charset="0"/>
                                    </a:rPr>
                                    <m:t>2</m:t>
                                  </m:r>
                                </m:sup>
                              </m:sSup>
                              <m:sSubSup>
                                <m:sSubSupPr>
                                  <m:ctrlPr>
                                    <a:rPr lang="es-ES" sz="1600" i="1">
                                      <a:solidFill>
                                        <a:schemeClr val="tx1"/>
                                      </a:solidFill>
                                      <a:latin typeface="Cambria Math" panose="02040503050406030204" pitchFamily="18" charset="0"/>
                                      <a:ea typeface="Cambria Math" panose="02040503050406030204" pitchFamily="18" charset="0"/>
                                    </a:rPr>
                                  </m:ctrlPr>
                                </m:sSubSupPr>
                                <m:e>
                                  <m:r>
                                    <a:rPr lang="es-ES" sz="1600" i="1">
                                      <a:solidFill>
                                        <a:schemeClr val="tx1"/>
                                      </a:solidFill>
                                      <a:latin typeface="Cambria Math" panose="02040503050406030204" pitchFamily="18" charset="0"/>
                                      <a:ea typeface="Cambria Math" panose="02040503050406030204" pitchFamily="18" charset="0"/>
                                    </a:rPr>
                                    <m:t>𝜔</m:t>
                                  </m:r>
                                </m:e>
                                <m:sub>
                                  <m:r>
                                    <a:rPr lang="es-ES" sz="1600" i="1">
                                      <a:solidFill>
                                        <a:schemeClr val="tx1"/>
                                      </a:solidFill>
                                      <a:latin typeface="Cambria Math" panose="02040503050406030204" pitchFamily="18" charset="0"/>
                                      <a:ea typeface="Cambria Math" panose="02040503050406030204" pitchFamily="18" charset="0"/>
                                    </a:rPr>
                                    <m:t>0</m:t>
                                  </m:r>
                                </m:sub>
                                <m:sup>
                                  <m:r>
                                    <a:rPr lang="es-ES" sz="1600" i="1">
                                      <a:solidFill>
                                        <a:schemeClr val="tx1"/>
                                      </a:solidFill>
                                      <a:latin typeface="Cambria Math" panose="02040503050406030204" pitchFamily="18" charset="0"/>
                                      <a:ea typeface="Cambria Math" panose="02040503050406030204" pitchFamily="18" charset="0"/>
                                    </a:rPr>
                                    <m:t>2</m:t>
                                  </m:r>
                                </m:sup>
                              </m:sSubSup>
                            </m:num>
                            <m:den>
                              <m:r>
                                <a:rPr lang="es-ES" sz="1600" i="1">
                                  <a:solidFill>
                                    <a:schemeClr val="tx1"/>
                                  </a:solidFill>
                                  <a:latin typeface="Cambria Math" panose="02040503050406030204" pitchFamily="18" charset="0"/>
                                  <a:ea typeface="Cambria Math" panose="02040503050406030204" pitchFamily="18" charset="0"/>
                                </a:rPr>
                                <m:t>2</m:t>
                              </m:r>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𝑣</m:t>
                                  </m:r>
                                </m:e>
                                <m:sup>
                                  <m:r>
                                    <a:rPr lang="es-ES" sz="1600" i="1">
                                      <a:solidFill>
                                        <a:schemeClr val="tx1"/>
                                      </a:solidFill>
                                      <a:latin typeface="Cambria Math" panose="02040503050406030204" pitchFamily="18" charset="0"/>
                                      <a:ea typeface="Cambria Math" panose="02040503050406030204" pitchFamily="18" charset="0"/>
                                    </a:rPr>
                                    <m:t>2</m:t>
                                  </m:r>
                                </m:sup>
                              </m:sSup>
                            </m:den>
                          </m:f>
                        </m:sup>
                      </m:sSup>
                    </m:oMath>
                  </m:oMathPara>
                </a14:m>
                <a:endParaRPr lang="es-ES" sz="1600" dirty="0"/>
              </a:p>
            </p:txBody>
          </p:sp>
        </mc:Choice>
        <mc:Fallback xmlns="">
          <p:sp>
            <p:nvSpPr>
              <p:cNvPr id="34" name="CuadroTexto 33">
                <a:extLst>
                  <a:ext uri="{FF2B5EF4-FFF2-40B4-BE49-F238E27FC236}">
                    <a16:creationId xmlns:a16="http://schemas.microsoft.com/office/drawing/2014/main" id="{1F170A66-C39F-43F7-ADB7-8F714F4AFD71}"/>
                  </a:ext>
                </a:extLst>
              </p:cNvPr>
              <p:cNvSpPr txBox="1">
                <a:spLocks noRot="1" noChangeAspect="1" noMove="1" noResize="1" noEditPoints="1" noAdjustHandles="1" noChangeArrowheads="1" noChangeShapeType="1" noTextEdit="1"/>
              </p:cNvSpPr>
              <p:nvPr/>
            </p:nvSpPr>
            <p:spPr>
              <a:xfrm>
                <a:off x="4295665" y="4319530"/>
                <a:ext cx="5525940" cy="1050288"/>
              </a:xfrm>
              <a:prstGeom prst="rect">
                <a:avLst/>
              </a:prstGeom>
              <a:blipFill>
                <a:blip r:embed="rId10"/>
                <a:stretch>
                  <a:fillRect/>
                </a:stretch>
              </a:blipFill>
            </p:spPr>
            <p:txBody>
              <a:bodyPr/>
              <a:lstStyle/>
              <a:p>
                <a:r>
                  <a:rPr lang="es-ES">
                    <a:noFill/>
                  </a:rPr>
                  <a:t> </a:t>
                </a:r>
              </a:p>
            </p:txBody>
          </p:sp>
        </mc:Fallback>
      </mc:AlternateContent>
      <p:cxnSp>
        <p:nvCxnSpPr>
          <p:cNvPr id="35" name="Conector recto de flecha 34">
            <a:extLst>
              <a:ext uri="{FF2B5EF4-FFF2-40B4-BE49-F238E27FC236}">
                <a16:creationId xmlns:a16="http://schemas.microsoft.com/office/drawing/2014/main" id="{7964FD49-0884-44B9-994B-19A924C9933D}"/>
              </a:ext>
            </a:extLst>
          </p:cNvPr>
          <p:cNvCxnSpPr/>
          <p:nvPr/>
        </p:nvCxnSpPr>
        <p:spPr bwMode="auto">
          <a:xfrm>
            <a:off x="3796843" y="4815289"/>
            <a:ext cx="514177"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37" name="CuadroTexto 36">
                <a:extLst>
                  <a:ext uri="{FF2B5EF4-FFF2-40B4-BE49-F238E27FC236}">
                    <a16:creationId xmlns:a16="http://schemas.microsoft.com/office/drawing/2014/main" id="{CD0077A0-81FF-4047-ACE5-263ABAA6E99B}"/>
                  </a:ext>
                </a:extLst>
              </p:cNvPr>
              <p:cNvSpPr txBox="1"/>
              <p:nvPr/>
            </p:nvSpPr>
            <p:spPr>
              <a:xfrm>
                <a:off x="3314202" y="5614480"/>
                <a:ext cx="5502305" cy="81984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i="1">
                              <a:solidFill>
                                <a:schemeClr val="tx1"/>
                              </a:solidFill>
                              <a:latin typeface="Cambria Math" panose="02040503050406030204" pitchFamily="18" charset="0"/>
                              <a:ea typeface="Cambria Math" panose="02040503050406030204" pitchFamily="18" charset="0"/>
                            </a:rPr>
                            <m:t>𝑔</m:t>
                          </m:r>
                        </m:sub>
                      </m:sSub>
                      <m:d>
                        <m:dPr>
                          <m:ctrlPr>
                            <a:rPr lang="es-ES" sz="1600" b="0" i="1" smtClean="0">
                              <a:solidFill>
                                <a:prstClr val="black"/>
                              </a:solidFill>
                              <a:latin typeface="Cambria Math" panose="02040503050406030204" pitchFamily="18" charset="0"/>
                              <a:ea typeface="Cambria Math" panose="02040503050406030204" pitchFamily="18" charset="0"/>
                            </a:rPr>
                          </m:ctrlPr>
                        </m:dPr>
                        <m:e>
                          <m:r>
                            <a:rPr lang="es-ES" sz="1600" b="0" i="1" smtClean="0">
                              <a:solidFill>
                                <a:prstClr val="black"/>
                              </a:solidFill>
                              <a:latin typeface="Cambria Math" panose="02040503050406030204" pitchFamily="18" charset="0"/>
                              <a:ea typeface="Cambria Math" panose="02040503050406030204" pitchFamily="18" charset="0"/>
                            </a:rPr>
                            <m:t>𝑡</m:t>
                          </m:r>
                        </m:e>
                      </m:d>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rPr>
                            <m:t>𝑞</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𝜔</m:t>
                              </m:r>
                            </m:e>
                            <m:sub>
                              <m:r>
                                <a:rPr lang="es-ES" sz="1600" i="1">
                                  <a:solidFill>
                                    <a:schemeClr val="tx1"/>
                                  </a:solidFill>
                                  <a:latin typeface="Cambria Math" panose="02040503050406030204" pitchFamily="18" charset="0"/>
                                  <a:ea typeface="Cambria Math" panose="02040503050406030204" pitchFamily="18" charset="0"/>
                                </a:rPr>
                                <m:t>0</m:t>
                              </m:r>
                            </m:sub>
                          </m:sSub>
                        </m:num>
                        <m:den>
                          <m:r>
                            <a:rPr lang="es-ES" sz="1600" i="1">
                              <a:solidFill>
                                <a:schemeClr val="tx1"/>
                              </a:solidFill>
                              <a:latin typeface="Cambria Math" panose="02040503050406030204" pitchFamily="18" charset="0"/>
                            </a:rPr>
                            <m:t>2</m:t>
                          </m:r>
                        </m:den>
                      </m:f>
                      <m:rad>
                        <m:radPr>
                          <m:degHide m:val="on"/>
                          <m:ctrlPr>
                            <a:rPr lang="es-ES" sz="1600" i="1">
                              <a:solidFill>
                                <a:schemeClr val="tx1"/>
                              </a:solidFill>
                              <a:latin typeface="Cambria Math" panose="02040503050406030204" pitchFamily="18" charset="0"/>
                              <a:ea typeface="Cambria Math" panose="02040503050406030204" pitchFamily="18" charset="0"/>
                            </a:rPr>
                          </m:ctrlPr>
                        </m:radPr>
                        <m:deg/>
                        <m:e>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ea typeface="Cambria Math" panose="02040503050406030204" pitchFamily="18" charset="0"/>
                                </a:rPr>
                                <m:t>𝑍</m:t>
                              </m:r>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𝑄</m:t>
                                  </m:r>
                                </m:e>
                                <m:sub>
                                  <m:r>
                                    <a:rPr lang="es-ES" sz="1600" i="1">
                                      <a:solidFill>
                                        <a:schemeClr val="tx1"/>
                                      </a:solidFill>
                                      <a:latin typeface="Cambria Math" panose="02040503050406030204" pitchFamily="18" charset="0"/>
                                      <a:ea typeface="Cambria Math" panose="02040503050406030204" pitchFamily="18" charset="0"/>
                                    </a:rPr>
                                    <m:t>𝑒𝑥𝑡</m:t>
                                  </m:r>
                                </m:sub>
                              </m:sSub>
                            </m:den>
                          </m:f>
                          <m:d>
                            <m:dPr>
                              <m:ctrlPr>
                                <a:rPr lang="es-ES" sz="1600" i="1">
                                  <a:solidFill>
                                    <a:schemeClr val="tx1"/>
                                  </a:solidFill>
                                  <a:latin typeface="Cambria Math" panose="02040503050406030204" pitchFamily="18" charset="0"/>
                                  <a:ea typeface="Cambria Math" panose="02040503050406030204" pitchFamily="18" charset="0"/>
                                </a:rPr>
                              </m:ctrlPr>
                            </m:dPr>
                            <m:e>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ea typeface="Cambria Math" panose="02040503050406030204" pitchFamily="18" charset="0"/>
                                    </a:rPr>
                                    <m:t>𝑅</m:t>
                                  </m:r>
                                </m:num>
                                <m:den>
                                  <m:r>
                                    <a:rPr lang="es-ES" sz="1600" i="1">
                                      <a:solidFill>
                                        <a:schemeClr val="tx1"/>
                                      </a:solidFill>
                                      <a:latin typeface="Cambria Math" panose="02040503050406030204" pitchFamily="18" charset="0"/>
                                      <a:ea typeface="Cambria Math" panose="02040503050406030204" pitchFamily="18" charset="0"/>
                                    </a:rPr>
                                    <m:t>𝑄</m:t>
                                  </m:r>
                                </m:den>
                              </m:f>
                            </m:e>
                          </m:d>
                        </m:e>
                      </m:rad>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𝑒</m:t>
                          </m:r>
                        </m:e>
                        <m:sup>
                          <m:r>
                            <a:rPr lang="es-ES" sz="1600" i="1">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𝜎</m:t>
                                  </m:r>
                                </m:e>
                                <m:sup>
                                  <m:r>
                                    <a:rPr lang="es-ES" sz="1600" i="1">
                                      <a:solidFill>
                                        <a:schemeClr val="tx1"/>
                                      </a:solidFill>
                                      <a:latin typeface="Cambria Math" panose="02040503050406030204" pitchFamily="18" charset="0"/>
                                      <a:ea typeface="Cambria Math" panose="02040503050406030204" pitchFamily="18" charset="0"/>
                                    </a:rPr>
                                    <m:t>2</m:t>
                                  </m:r>
                                </m:sup>
                              </m:sSup>
                              <m:sSubSup>
                                <m:sSubSupPr>
                                  <m:ctrlPr>
                                    <a:rPr lang="es-ES" sz="1600" i="1">
                                      <a:solidFill>
                                        <a:schemeClr val="tx1"/>
                                      </a:solidFill>
                                      <a:latin typeface="Cambria Math" panose="02040503050406030204" pitchFamily="18" charset="0"/>
                                      <a:ea typeface="Cambria Math" panose="02040503050406030204" pitchFamily="18" charset="0"/>
                                    </a:rPr>
                                  </m:ctrlPr>
                                </m:sSubSupPr>
                                <m:e>
                                  <m:r>
                                    <a:rPr lang="es-ES" sz="1600" i="1">
                                      <a:solidFill>
                                        <a:schemeClr val="tx1"/>
                                      </a:solidFill>
                                      <a:latin typeface="Cambria Math" panose="02040503050406030204" pitchFamily="18" charset="0"/>
                                      <a:ea typeface="Cambria Math" panose="02040503050406030204" pitchFamily="18" charset="0"/>
                                    </a:rPr>
                                    <m:t>𝜔</m:t>
                                  </m:r>
                                </m:e>
                                <m:sub>
                                  <m:r>
                                    <a:rPr lang="es-ES" sz="1600" i="1">
                                      <a:solidFill>
                                        <a:schemeClr val="tx1"/>
                                      </a:solidFill>
                                      <a:latin typeface="Cambria Math" panose="02040503050406030204" pitchFamily="18" charset="0"/>
                                      <a:ea typeface="Cambria Math" panose="02040503050406030204" pitchFamily="18" charset="0"/>
                                    </a:rPr>
                                    <m:t>0</m:t>
                                  </m:r>
                                </m:sub>
                                <m:sup>
                                  <m:r>
                                    <a:rPr lang="es-ES" sz="1600" i="1">
                                      <a:solidFill>
                                        <a:schemeClr val="tx1"/>
                                      </a:solidFill>
                                      <a:latin typeface="Cambria Math" panose="02040503050406030204" pitchFamily="18" charset="0"/>
                                      <a:ea typeface="Cambria Math" panose="02040503050406030204" pitchFamily="18" charset="0"/>
                                    </a:rPr>
                                    <m:t>2</m:t>
                                  </m:r>
                                </m:sup>
                              </m:sSubSup>
                            </m:num>
                            <m:den>
                              <m:r>
                                <a:rPr lang="es-ES" sz="1600" i="1">
                                  <a:solidFill>
                                    <a:schemeClr val="tx1"/>
                                  </a:solidFill>
                                  <a:latin typeface="Cambria Math" panose="02040503050406030204" pitchFamily="18" charset="0"/>
                                  <a:ea typeface="Cambria Math" panose="02040503050406030204" pitchFamily="18" charset="0"/>
                                </a:rPr>
                                <m:t>2</m:t>
                              </m:r>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𝑣</m:t>
                                  </m:r>
                                </m:e>
                                <m:sup>
                                  <m:r>
                                    <a:rPr lang="es-ES" sz="1600" i="1">
                                      <a:solidFill>
                                        <a:schemeClr val="tx1"/>
                                      </a:solidFill>
                                      <a:latin typeface="Cambria Math" panose="02040503050406030204" pitchFamily="18" charset="0"/>
                                      <a:ea typeface="Cambria Math" panose="02040503050406030204" pitchFamily="18" charset="0"/>
                                    </a:rPr>
                                    <m:t>2</m:t>
                                  </m:r>
                                </m:sup>
                              </m:sSup>
                            </m:den>
                          </m:f>
                        </m:sup>
                      </m:sSup>
                      <m:sSup>
                        <m:sSupPr>
                          <m:ctrlPr>
                            <a:rPr lang="es-ES" sz="1600" i="1">
                              <a:solidFill>
                                <a:prstClr val="black"/>
                              </a:solidFill>
                              <a:latin typeface="Cambria Math" panose="02040503050406030204" pitchFamily="18" charset="0"/>
                              <a:ea typeface="Cambria Math" panose="02040503050406030204" pitchFamily="18" charset="0"/>
                            </a:rPr>
                          </m:ctrlPr>
                        </m:sSupPr>
                        <m:e>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𝑒</m:t>
                              </m:r>
                            </m:e>
                            <m:sup>
                              <m:r>
                                <a:rPr lang="es-ES" sz="1600" i="1">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𝜔</m:t>
                                      </m:r>
                                    </m:e>
                                    <m:sub>
                                      <m:r>
                                        <a:rPr lang="es-ES" sz="1600" i="1">
                                          <a:solidFill>
                                            <a:schemeClr val="tx1"/>
                                          </a:solidFill>
                                          <a:latin typeface="Cambria Math" panose="02040503050406030204" pitchFamily="18" charset="0"/>
                                          <a:ea typeface="Cambria Math" panose="02040503050406030204" pitchFamily="18" charset="0"/>
                                        </a:rPr>
                                        <m:t>0</m:t>
                                      </m:r>
                                    </m:sub>
                                  </m:sSub>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2</m:t>
                                      </m:r>
                                      <m:r>
                                        <a:rPr lang="es-ES" sz="1600" i="1">
                                          <a:solidFill>
                                            <a:schemeClr val="tx1"/>
                                          </a:solidFill>
                                          <a:latin typeface="Cambria Math" panose="02040503050406030204" pitchFamily="18" charset="0"/>
                                          <a:ea typeface="Cambria Math" panose="02040503050406030204" pitchFamily="18" charset="0"/>
                                        </a:rPr>
                                        <m:t>𝑄</m:t>
                                      </m:r>
                                    </m:e>
                                    <m:sub>
                                      <m:r>
                                        <a:rPr lang="es-ES" sz="1600" i="1">
                                          <a:solidFill>
                                            <a:schemeClr val="tx1"/>
                                          </a:solidFill>
                                          <a:latin typeface="Cambria Math" panose="02040503050406030204" pitchFamily="18" charset="0"/>
                                          <a:ea typeface="Cambria Math" panose="02040503050406030204" pitchFamily="18" charset="0"/>
                                        </a:rPr>
                                        <m:t>𝐿</m:t>
                                      </m:r>
                                    </m:sub>
                                  </m:sSub>
                                </m:den>
                              </m:f>
                              <m:d>
                                <m:dPr>
                                  <m:ctrlPr>
                                    <a:rPr lang="es-ES" sz="1600" i="1" smtClean="0">
                                      <a:solidFill>
                                        <a:schemeClr val="tx1"/>
                                      </a:solidFill>
                                      <a:latin typeface="Cambria Math" panose="02040503050406030204" pitchFamily="18" charset="0"/>
                                      <a:ea typeface="Cambria Math" panose="02040503050406030204" pitchFamily="18" charset="0"/>
                                    </a:rPr>
                                  </m:ctrlPr>
                                </m:dPr>
                                <m:e>
                                  <m:r>
                                    <a:rPr lang="es-ES" sz="1600" b="0" i="1" smtClean="0">
                                      <a:solidFill>
                                        <a:schemeClr val="tx1"/>
                                      </a:solidFill>
                                      <a:latin typeface="Cambria Math" panose="02040503050406030204" pitchFamily="18" charset="0"/>
                                      <a:ea typeface="Cambria Math" panose="02040503050406030204" pitchFamily="18" charset="0"/>
                                    </a:rPr>
                                    <m:t>𝑡</m:t>
                                  </m:r>
                                  <m:r>
                                    <a:rPr lang="es-ES" sz="1600" b="0" i="1" smtClean="0">
                                      <a:solidFill>
                                        <a:schemeClr val="tx1"/>
                                      </a:solidFill>
                                      <a:latin typeface="Cambria Math" panose="02040503050406030204" pitchFamily="18" charset="0"/>
                                      <a:ea typeface="Cambria Math" panose="02040503050406030204" pitchFamily="18" charset="0"/>
                                    </a:rPr>
                                    <m:t>−</m:t>
                                  </m:r>
                                  <m:sSub>
                                    <m:sSubPr>
                                      <m:ctrlPr>
                                        <a:rPr lang="es-ES" sz="1600" b="0" i="1" smtClean="0">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𝑡</m:t>
                                      </m:r>
                                    </m:e>
                                    <m:sub>
                                      <m:r>
                                        <a:rPr lang="es-ES" sz="1600" b="0" i="1" smtClean="0">
                                          <a:solidFill>
                                            <a:schemeClr val="tx1"/>
                                          </a:solidFill>
                                          <a:latin typeface="Cambria Math" panose="02040503050406030204" pitchFamily="18" charset="0"/>
                                          <a:ea typeface="Cambria Math" panose="02040503050406030204" pitchFamily="18" charset="0"/>
                                        </a:rPr>
                                        <m:t>0</m:t>
                                      </m:r>
                                    </m:sub>
                                  </m:sSub>
                                </m:e>
                              </m:d>
                            </m:sup>
                          </m:sSup>
                          <m:r>
                            <a:rPr lang="es-ES" sz="1600" i="1">
                              <a:solidFill>
                                <a:prstClr val="black"/>
                              </a:solidFill>
                              <a:latin typeface="Cambria Math" panose="02040503050406030204" pitchFamily="18" charset="0"/>
                              <a:ea typeface="Cambria Math" panose="02040503050406030204" pitchFamily="18" charset="0"/>
                            </a:rPr>
                            <m:t>𝑒</m:t>
                          </m:r>
                        </m:e>
                        <m:sup>
                          <m:r>
                            <a:rPr lang="es-ES" sz="1600" i="1">
                              <a:solidFill>
                                <a:prstClr val="black"/>
                              </a:solidFill>
                              <a:latin typeface="Cambria Math" panose="02040503050406030204" pitchFamily="18" charset="0"/>
                              <a:ea typeface="Cambria Math" panose="02040503050406030204" pitchFamily="18" charset="0"/>
                            </a:rPr>
                            <m:t>𝑗</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𝜔</m:t>
                              </m:r>
                            </m:e>
                            <m:sub>
                              <m:r>
                                <a:rPr lang="es-ES" sz="1600" i="1">
                                  <a:solidFill>
                                    <a:schemeClr val="tx1"/>
                                  </a:solidFill>
                                  <a:latin typeface="Cambria Math" panose="02040503050406030204" pitchFamily="18" charset="0"/>
                                  <a:ea typeface="Cambria Math" panose="02040503050406030204" pitchFamily="18" charset="0"/>
                                </a:rPr>
                                <m:t>0</m:t>
                              </m:r>
                            </m:sub>
                          </m:sSub>
                          <m:d>
                            <m:dPr>
                              <m:ctrlPr>
                                <a:rPr lang="es-ES" sz="1600" i="1">
                                  <a:solidFill>
                                    <a:schemeClr val="tx1"/>
                                  </a:solidFill>
                                  <a:latin typeface="Cambria Math" panose="02040503050406030204" pitchFamily="18" charset="0"/>
                                  <a:ea typeface="Cambria Math" panose="02040503050406030204" pitchFamily="18" charset="0"/>
                                </a:rPr>
                              </m:ctrlPr>
                            </m:dPr>
                            <m:e>
                              <m:r>
                                <a:rPr lang="es-ES" sz="1600" i="1">
                                  <a:solidFill>
                                    <a:schemeClr val="tx1"/>
                                  </a:solidFill>
                                  <a:latin typeface="Cambria Math" panose="02040503050406030204" pitchFamily="18" charset="0"/>
                                  <a:ea typeface="Cambria Math" panose="02040503050406030204" pitchFamily="18" charset="0"/>
                                </a:rPr>
                                <m:t>𝑡</m:t>
                              </m:r>
                              <m:r>
                                <a:rPr lang="es-ES" sz="1600" i="1">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𝑡</m:t>
                                  </m:r>
                                </m:e>
                                <m:sub>
                                  <m:r>
                                    <a:rPr lang="es-ES" sz="1600" i="1">
                                      <a:solidFill>
                                        <a:schemeClr val="tx1"/>
                                      </a:solidFill>
                                      <a:latin typeface="Cambria Math" panose="02040503050406030204" pitchFamily="18" charset="0"/>
                                      <a:ea typeface="Cambria Math" panose="02040503050406030204" pitchFamily="18" charset="0"/>
                                    </a:rPr>
                                    <m:t>0</m:t>
                                  </m:r>
                                </m:sub>
                              </m:sSub>
                            </m:e>
                          </m:d>
                        </m:sup>
                      </m:sSup>
                      <m:r>
                        <a:rPr lang="es-ES" sz="1600" i="1">
                          <a:solidFill>
                            <a:prstClr val="black"/>
                          </a:solidFill>
                          <a:latin typeface="Cambria Math" panose="02040503050406030204" pitchFamily="18" charset="0"/>
                          <a:ea typeface="Cambria Math" panose="02040503050406030204" pitchFamily="18" charset="0"/>
                        </a:rPr>
                        <m:t>𝑢</m:t>
                      </m:r>
                      <m:d>
                        <m:dPr>
                          <m:ctrlPr>
                            <a:rPr lang="es-ES" sz="1600" i="1">
                              <a:solidFill>
                                <a:prstClr val="black"/>
                              </a:solidFill>
                              <a:latin typeface="Cambria Math" panose="02040503050406030204" pitchFamily="18" charset="0"/>
                              <a:ea typeface="Cambria Math" panose="02040503050406030204" pitchFamily="18" charset="0"/>
                            </a:rPr>
                          </m:ctrlPr>
                        </m:dPr>
                        <m:e>
                          <m:r>
                            <a:rPr lang="es-ES" sz="1600" i="1">
                              <a:solidFill>
                                <a:schemeClr val="tx1"/>
                              </a:solidFill>
                              <a:latin typeface="Cambria Math" panose="02040503050406030204" pitchFamily="18" charset="0"/>
                              <a:ea typeface="Cambria Math" panose="02040503050406030204" pitchFamily="18" charset="0"/>
                            </a:rPr>
                            <m:t>𝑡</m:t>
                          </m:r>
                          <m:r>
                            <a:rPr lang="es-ES" sz="1600" i="1">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𝑡</m:t>
                              </m:r>
                            </m:e>
                            <m:sub>
                              <m:r>
                                <a:rPr lang="es-ES" sz="1600" i="1">
                                  <a:solidFill>
                                    <a:schemeClr val="tx1"/>
                                  </a:solidFill>
                                  <a:latin typeface="Cambria Math" panose="02040503050406030204" pitchFamily="18" charset="0"/>
                                  <a:ea typeface="Cambria Math" panose="02040503050406030204" pitchFamily="18" charset="0"/>
                                </a:rPr>
                                <m:t>0</m:t>
                              </m:r>
                            </m:sub>
                          </m:sSub>
                        </m:e>
                      </m:d>
                    </m:oMath>
                  </m:oMathPara>
                </a14:m>
                <a:endParaRPr lang="es-ES" sz="1600" dirty="0"/>
              </a:p>
            </p:txBody>
          </p:sp>
        </mc:Choice>
        <mc:Fallback xmlns="">
          <p:sp>
            <p:nvSpPr>
              <p:cNvPr id="37" name="CuadroTexto 36">
                <a:extLst>
                  <a:ext uri="{FF2B5EF4-FFF2-40B4-BE49-F238E27FC236}">
                    <a16:creationId xmlns:a16="http://schemas.microsoft.com/office/drawing/2014/main" id="{CD0077A0-81FF-4047-ACE5-263ABAA6E99B}"/>
                  </a:ext>
                </a:extLst>
              </p:cNvPr>
              <p:cNvSpPr txBox="1">
                <a:spLocks noRot="1" noChangeAspect="1" noMove="1" noResize="1" noEditPoints="1" noAdjustHandles="1" noChangeArrowheads="1" noChangeShapeType="1" noTextEdit="1"/>
              </p:cNvSpPr>
              <p:nvPr/>
            </p:nvSpPr>
            <p:spPr>
              <a:xfrm>
                <a:off x="3314202" y="5614480"/>
                <a:ext cx="5502305" cy="819840"/>
              </a:xfrm>
              <a:prstGeom prst="rect">
                <a:avLst/>
              </a:prstGeom>
              <a:blipFill>
                <a:blip r:embed="rId11"/>
                <a:stretch>
                  <a:fillRect/>
                </a:stretch>
              </a:blipFill>
            </p:spPr>
            <p:txBody>
              <a:bodyPr/>
              <a:lstStyle/>
              <a:p>
                <a:r>
                  <a:rPr lang="es-ES">
                    <a:noFill/>
                  </a:rPr>
                  <a:t> </a:t>
                </a:r>
              </a:p>
            </p:txBody>
          </p:sp>
        </mc:Fallback>
      </mc:AlternateContent>
      <p:sp>
        <p:nvSpPr>
          <p:cNvPr id="38" name="CuadroTexto 37">
            <a:extLst>
              <a:ext uri="{FF2B5EF4-FFF2-40B4-BE49-F238E27FC236}">
                <a16:creationId xmlns:a16="http://schemas.microsoft.com/office/drawing/2014/main" id="{FF8647DF-0F22-4533-9105-826A9BE4EEC5}"/>
              </a:ext>
            </a:extLst>
          </p:cNvPr>
          <p:cNvSpPr txBox="1"/>
          <p:nvPr/>
        </p:nvSpPr>
        <p:spPr>
          <a:xfrm>
            <a:off x="287785" y="5898661"/>
            <a:ext cx="2448272" cy="307777"/>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s-ES" altLang="es-ES" sz="1400" b="0" i="0" u="none" strike="noStrike" kern="0" cap="none" spc="0" normalizeH="0" baseline="0" noProof="0" dirty="0">
                <a:ln>
                  <a:noFill/>
                </a:ln>
                <a:solidFill>
                  <a:prstClr val="black"/>
                </a:solidFill>
                <a:effectLst/>
                <a:uLnTx/>
                <a:uFillTx/>
                <a:ea typeface="+mn-ea"/>
              </a:rPr>
              <a:t>Voltaje en la guía de salida</a:t>
            </a:r>
          </a:p>
        </p:txBody>
      </p:sp>
      <p:cxnSp>
        <p:nvCxnSpPr>
          <p:cNvPr id="40" name="Conector recto de flecha 39">
            <a:extLst>
              <a:ext uri="{FF2B5EF4-FFF2-40B4-BE49-F238E27FC236}">
                <a16:creationId xmlns:a16="http://schemas.microsoft.com/office/drawing/2014/main" id="{03F1CCCF-2E5F-45BB-BC95-6017DD1A4AC8}"/>
              </a:ext>
            </a:extLst>
          </p:cNvPr>
          <p:cNvCxnSpPr/>
          <p:nvPr/>
        </p:nvCxnSpPr>
        <p:spPr bwMode="auto">
          <a:xfrm>
            <a:off x="2736057" y="6052549"/>
            <a:ext cx="514177"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3924760483"/>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17</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783295" y="49138"/>
            <a:ext cx="9097416" cy="500994"/>
          </a:xfrm>
        </p:spPr>
        <p:txBody>
          <a:bodyPr/>
          <a:lstStyle/>
          <a:p>
            <a:r>
              <a:rPr lang="es-ES" dirty="0">
                <a:solidFill>
                  <a:schemeClr val="tx1"/>
                </a:solidFill>
              </a:rPr>
              <a:t>Fórmula teórica para la potencia de salida de un BPM</a:t>
            </a:r>
          </a:p>
        </p:txBody>
      </p:sp>
      <mc:AlternateContent xmlns:mc="http://schemas.openxmlformats.org/markup-compatibility/2006" xmlns:a14="http://schemas.microsoft.com/office/drawing/2010/main">
        <mc:Choice Requires="a14">
          <p:sp>
            <p:nvSpPr>
              <p:cNvPr id="5" name="2 Marcador de contenido">
                <a:extLst>
                  <a:ext uri="{FF2B5EF4-FFF2-40B4-BE49-F238E27FC236}">
                    <a16:creationId xmlns:a16="http://schemas.microsoft.com/office/drawing/2014/main" id="{A27B1477-85EB-49B0-B896-0BB1A7564A8F}"/>
                  </a:ext>
                </a:extLst>
              </p:cNvPr>
              <p:cNvSpPr txBox="1">
                <a:spLocks/>
              </p:cNvSpPr>
              <p:nvPr/>
            </p:nvSpPr>
            <p:spPr>
              <a:xfrm>
                <a:off x="256988" y="676755"/>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altLang="es-ES" sz="1600" kern="0" dirty="0"/>
                  <a:t>La fórmula teórica para el voltaje de salida a través de los puertos de un BPM dada [2] (se asume un haz gaussiano desplazado una distancia x</a:t>
                </a:r>
                <a:r>
                  <a:rPr lang="es-ES" altLang="es-ES" sz="1600" kern="0" baseline="-25000" dirty="0"/>
                  <a:t>0</a:t>
                </a:r>
                <a:r>
                  <a:rPr lang="es-ES" altLang="es-ES" sz="1600" kern="0" dirty="0"/>
                  <a:t> del eje axial), es consistente con la que acabamos de deducir, teniendo en cuenta que </a:t>
                </a:r>
                <a14:m>
                  <m:oMath xmlns:m="http://schemas.openxmlformats.org/officeDocument/2006/math">
                    <m:r>
                      <a:rPr lang="es-ES" sz="1600" i="1" smtClean="0">
                        <a:solidFill>
                          <a:prstClr val="black"/>
                        </a:solidFill>
                        <a:latin typeface="Cambria Math" panose="02040503050406030204" pitchFamily="18" charset="0"/>
                      </a:rPr>
                      <m:t>𝑣</m:t>
                    </m:r>
                    <m:r>
                      <a:rPr lang="es-ES" sz="1600" b="0" i="1" smtClean="0">
                        <a:solidFill>
                          <a:prstClr val="black"/>
                        </a:solidFill>
                        <a:latin typeface="Cambria Math" panose="02040503050406030204" pitchFamily="18" charset="0"/>
                      </a:rPr>
                      <m:t>=</m:t>
                    </m:r>
                    <m:r>
                      <a:rPr lang="es-ES" sz="1600" b="0" i="1" smtClean="0">
                        <a:solidFill>
                          <a:prstClr val="black"/>
                        </a:solidFill>
                        <a:latin typeface="Cambria Math" panose="02040503050406030204" pitchFamily="18" charset="0"/>
                      </a:rPr>
                      <m:t>𝑐</m:t>
                    </m:r>
                    <m:r>
                      <a:rPr lang="es-ES" sz="1600" b="0" i="1" smtClean="0">
                        <a:solidFill>
                          <a:prstClr val="black"/>
                        </a:solidFill>
                        <a:latin typeface="Cambria Math" panose="02040503050406030204" pitchFamily="18" charset="0"/>
                      </a:rPr>
                      <m:t> </m:t>
                    </m:r>
                  </m:oMath>
                </a14:m>
                <a:r>
                  <a:rPr lang="es-ES" altLang="es-ES" sz="1600" kern="0" dirty="0"/>
                  <a:t> y </a:t>
                </a:r>
                <a14:m>
                  <m:oMath xmlns:m="http://schemas.openxmlformats.org/officeDocument/2006/math">
                    <m:sSub>
                      <m:sSubPr>
                        <m:ctrlPr>
                          <a:rPr lang="es-ES" sz="1600" i="1" smtClean="0">
                            <a:solidFill>
                              <a:prstClr val="black"/>
                            </a:solidFill>
                            <a:latin typeface="Cambria Math" panose="02040503050406030204" pitchFamily="18" charset="0"/>
                            <a:ea typeface="+mn-ea"/>
                          </a:rPr>
                        </m:ctrlPr>
                      </m:sSubPr>
                      <m:e>
                        <m:sSub>
                          <m:sSubPr>
                            <m:ctrlPr>
                              <a:rPr lang="es-ES" sz="1600" i="1">
                                <a:solidFill>
                                  <a:prstClr val="black"/>
                                </a:solidFill>
                                <a:latin typeface="Cambria Math" panose="02040503050406030204" pitchFamily="18" charset="0"/>
                              </a:rPr>
                            </m:ctrlPr>
                          </m:sSubPr>
                          <m:e>
                            <m:r>
                              <a:rPr lang="es-ES" sz="1600" i="1">
                                <a:solidFill>
                                  <a:prstClr val="black"/>
                                </a:solidFill>
                                <a:latin typeface="Cambria Math" panose="02040503050406030204" pitchFamily="18" charset="0"/>
                                <a:ea typeface="Cambria Math" panose="02040503050406030204" pitchFamily="18" charset="0"/>
                              </a:rPr>
                              <m:t>𝜔</m:t>
                            </m:r>
                          </m:e>
                          <m:sub>
                            <m:r>
                              <a:rPr lang="es-ES" sz="1600" b="0" i="1" smtClean="0">
                                <a:solidFill>
                                  <a:prstClr val="black"/>
                                </a:solidFill>
                                <a:latin typeface="Cambria Math" panose="02040503050406030204" pitchFamily="18" charset="0"/>
                                <a:ea typeface="Cambria Math" panose="02040503050406030204" pitchFamily="18" charset="0"/>
                              </a:rPr>
                              <m:t>0</m:t>
                            </m:r>
                          </m:sub>
                        </m:sSub>
                        <m:r>
                          <a:rPr lang="es-ES" sz="1600" b="0" i="1" smtClean="0">
                            <a:solidFill>
                              <a:prstClr val="black"/>
                            </a:solidFill>
                            <a:latin typeface="Cambria Math" panose="02040503050406030204" pitchFamily="18" charset="0"/>
                            <a:ea typeface="+mn-ea"/>
                          </a:rPr>
                          <m:t>=</m:t>
                        </m:r>
                        <m:r>
                          <a:rPr lang="es-ES" sz="1600" i="1" smtClean="0">
                            <a:solidFill>
                              <a:prstClr val="black"/>
                            </a:solidFill>
                            <a:latin typeface="Cambria Math" panose="02040503050406030204" pitchFamily="18" charset="0"/>
                            <a:ea typeface="Cambria Math" panose="02040503050406030204" pitchFamily="18" charset="0"/>
                          </a:rPr>
                          <m:t>𝜔</m:t>
                        </m:r>
                      </m:e>
                      <m:sub>
                        <m:r>
                          <a:rPr lang="es-ES" sz="1600" i="1" smtClean="0">
                            <a:solidFill>
                              <a:prstClr val="black"/>
                            </a:solidFill>
                            <a:latin typeface="Cambria Math" panose="02040503050406030204" pitchFamily="18" charset="0"/>
                            <a:ea typeface="+mn-ea"/>
                          </a:rPr>
                          <m:t>𝑚</m:t>
                        </m:r>
                      </m:sub>
                    </m:sSub>
                    <m:r>
                      <a:rPr lang="es-ES" sz="1600" i="1" smtClean="0">
                        <a:solidFill>
                          <a:prstClr val="black"/>
                        </a:solidFill>
                        <a:latin typeface="Cambria Math" panose="02040503050406030204" pitchFamily="18" charset="0"/>
                        <a:ea typeface="+mn-ea"/>
                      </a:rPr>
                      <m:t> </m:t>
                    </m:r>
                  </m:oMath>
                </a14:m>
                <a:endParaRPr lang="es-ES" altLang="es-ES" sz="1600" kern="0" dirty="0"/>
              </a:p>
              <a:p>
                <a:pPr algn="just">
                  <a:buFont typeface="Wingdings" panose="05000000000000000000" pitchFamily="2" charset="2"/>
                  <a:buChar char="Ø"/>
                </a:pPr>
                <a:endParaRPr lang="es-ES" altLang="es-ES" sz="1600" kern="0" dirty="0"/>
              </a:p>
              <a:p>
                <a:pPr algn="just">
                  <a:buFont typeface="Wingdings" panose="05000000000000000000" pitchFamily="2" charset="2"/>
                  <a:buChar char="Ø"/>
                </a:pPr>
                <a:endParaRPr lang="es-ES" altLang="es-ES" sz="1600" kern="0" dirty="0"/>
              </a:p>
              <a:p>
                <a:pPr algn="just">
                  <a:buFont typeface="Wingdings" panose="05000000000000000000" pitchFamily="2" charset="2"/>
                  <a:buChar char="Ø"/>
                </a:pPr>
                <a:endParaRPr lang="es-ES" altLang="es-ES" sz="1600" kern="0" dirty="0"/>
              </a:p>
              <a:p>
                <a:pPr algn="just">
                  <a:buFont typeface="Wingdings" panose="05000000000000000000" pitchFamily="2" charset="2"/>
                  <a:buChar char="Ø"/>
                </a:pPr>
                <a:endParaRPr lang="es-ES" altLang="es-ES" sz="1600" kern="0" dirty="0"/>
              </a:p>
              <a:p>
                <a:pPr marL="0" indent="0" algn="just"/>
                <a:endParaRPr lang="es-ES" altLang="es-ES" sz="1600" kern="0" dirty="0"/>
              </a:p>
              <a:p>
                <a:pPr marL="0" indent="0" algn="just"/>
                <a:endParaRPr lang="es-ES" altLang="es-ES" sz="400" kern="0" dirty="0"/>
              </a:p>
              <a:p>
                <a:pPr algn="just">
                  <a:buFont typeface="Wingdings" panose="05000000000000000000" pitchFamily="2" charset="2"/>
                  <a:buChar char="Ø"/>
                </a:pPr>
                <a:r>
                  <a:rPr lang="es-ES" altLang="es-ES" sz="1600" kern="0" dirty="0"/>
                  <a:t>Los resultados de BIR-ME y las simulaciones PIC de CST MS vienen dadas en el espectro frecuencial. Por tanto, conviene expresar las fórmulas anteriores para voltaje y potencia en el dominio de la frecuencia, haciendo para ello la transformada de Fourier</a:t>
                </a:r>
                <a:endParaRPr lang="en-GB" altLang="es-ES" sz="2000" kern="0" dirty="0"/>
              </a:p>
              <a:p>
                <a:pPr algn="just"/>
                <a:endParaRPr lang="es-ES_tradnl" altLang="es-ES" sz="2000" kern="0" dirty="0"/>
              </a:p>
            </p:txBody>
          </p:sp>
        </mc:Choice>
        <mc:Fallback xmlns="">
          <p:sp>
            <p:nvSpPr>
              <p:cNvPr id="5" name="2 Marcador de contenido">
                <a:extLst>
                  <a:ext uri="{FF2B5EF4-FFF2-40B4-BE49-F238E27FC236}">
                    <a16:creationId xmlns:a16="http://schemas.microsoft.com/office/drawing/2014/main" id="{A27B1477-85EB-49B0-B896-0BB1A7564A8F}"/>
                  </a:ext>
                </a:extLst>
              </p:cNvPr>
              <p:cNvSpPr txBox="1">
                <a:spLocks noRot="1" noChangeAspect="1" noMove="1" noResize="1" noEditPoints="1" noAdjustHandles="1" noChangeArrowheads="1" noChangeShapeType="1" noTextEdit="1"/>
              </p:cNvSpPr>
              <p:nvPr/>
            </p:nvSpPr>
            <p:spPr>
              <a:xfrm>
                <a:off x="256988" y="676755"/>
                <a:ext cx="9646791" cy="6585842"/>
              </a:xfrm>
              <a:prstGeom prst="rect">
                <a:avLst/>
              </a:prstGeom>
              <a:blipFill>
                <a:blip r:embed="rId2"/>
                <a:stretch>
                  <a:fillRect l="-253" t="-463" r="-316"/>
                </a:stretch>
              </a:blipFill>
            </p:spPr>
            <p:txBody>
              <a:bodyPr/>
              <a:lstStyle/>
              <a:p>
                <a:r>
                  <a:rPr lang="es-ES">
                    <a:noFill/>
                  </a:rPr>
                  <a:t> </a:t>
                </a:r>
              </a:p>
            </p:txBody>
          </p:sp>
        </mc:Fallback>
      </mc:AlternateContent>
      <p:sp>
        <p:nvSpPr>
          <p:cNvPr id="13" name="CuadroTexto 12">
            <a:extLst>
              <a:ext uri="{FF2B5EF4-FFF2-40B4-BE49-F238E27FC236}">
                <a16:creationId xmlns:a16="http://schemas.microsoft.com/office/drawing/2014/main" id="{30301ACD-6DDB-47EA-BE14-BBBF80F5DDB1}"/>
              </a:ext>
            </a:extLst>
          </p:cNvPr>
          <p:cNvSpPr txBox="1"/>
          <p:nvPr/>
        </p:nvSpPr>
        <p:spPr>
          <a:xfrm>
            <a:off x="146050" y="7050845"/>
            <a:ext cx="9646791" cy="400110"/>
          </a:xfrm>
          <a:prstGeom prst="rect">
            <a:avLst/>
          </a:prstGeom>
          <a:noFill/>
        </p:spPr>
        <p:txBody>
          <a:bodyPr wrap="square">
            <a:spAutoFit/>
          </a:bodyPr>
          <a:lstStyle/>
          <a:p>
            <a:pPr marR="0" lvl="0" algn="just" defTabSz="447675" rtl="0" eaLnBrk="0" fontAlgn="base" latinLnBrk="0" hangingPunct="0">
              <a:lnSpc>
                <a:spcPct val="100000"/>
              </a:lnSpc>
              <a:spcBef>
                <a:spcPct val="0"/>
              </a:spcBef>
              <a:spcAft>
                <a:spcPct val="0"/>
              </a:spcAft>
              <a:buClrTx/>
              <a:buSzTx/>
              <a:tabLst/>
              <a:defRPr/>
            </a:pPr>
            <a:r>
              <a:rPr kumimoji="0" lang="es-ES" altLang="es-ES" sz="1000" b="0" i="0" u="none" strike="noStrike" kern="0" cap="none" spc="0" normalizeH="0" baseline="0" noProof="0" dirty="0">
                <a:ln>
                  <a:noFill/>
                </a:ln>
                <a:solidFill>
                  <a:schemeClr val="tx1"/>
                </a:solidFill>
                <a:effectLst/>
                <a:uLnTx/>
                <a:uFillTx/>
                <a:latin typeface="Arial" pitchFamily="34" charset="0"/>
                <a:ea typeface="ＭＳ Ｐゴシック" pitchFamily="34" charset="-128"/>
                <a:cs typeface="+mn-cs"/>
              </a:rPr>
              <a:t>[2] </a:t>
            </a:r>
            <a:r>
              <a:rPr kumimoji="0" lang="en-US" altLang="es-ES" sz="1000" b="0" i="0" u="none" strike="noStrike" kern="0" cap="none" spc="0" normalizeH="0" baseline="0" noProof="0" dirty="0">
                <a:ln>
                  <a:noFill/>
                </a:ln>
                <a:solidFill>
                  <a:schemeClr val="tx1"/>
                </a:solidFill>
                <a:effectLst/>
                <a:uLnTx/>
                <a:uFillTx/>
                <a:latin typeface="Arial" pitchFamily="34" charset="0"/>
                <a:ea typeface="ＭＳ Ｐゴシック" pitchFamily="34" charset="-128"/>
                <a:cs typeface="+mn-cs"/>
              </a:rPr>
              <a:t>S. Walston, “Performance of a high resolution cavity beam position </a:t>
            </a:r>
            <a:r>
              <a:rPr kumimoji="0" lang="en-US" altLang="es-ES" sz="1000" b="0" i="0" u="none" strike="noStrike" kern="0" cap="none" spc="0" normalizeH="0" baseline="0" noProof="0" dirty="0" err="1">
                <a:ln>
                  <a:noFill/>
                </a:ln>
                <a:solidFill>
                  <a:schemeClr val="tx1"/>
                </a:solidFill>
                <a:effectLst/>
                <a:uLnTx/>
                <a:uFillTx/>
                <a:latin typeface="Arial" pitchFamily="34" charset="0"/>
                <a:ea typeface="ＭＳ Ｐゴシック" pitchFamily="34" charset="-128"/>
                <a:cs typeface="+mn-cs"/>
              </a:rPr>
              <a:t>mon</a:t>
            </a:r>
            <a:r>
              <a:rPr lang="en-US" altLang="es-ES" sz="1000" kern="0" dirty="0" err="1">
                <a:solidFill>
                  <a:schemeClr val="tx1"/>
                </a:solidFill>
              </a:rPr>
              <a:t>i</a:t>
            </a:r>
            <a:r>
              <a:rPr kumimoji="0" lang="en-US" altLang="es-ES" sz="1000" b="0" i="0" u="none" strike="noStrike" kern="0" cap="none" spc="0" normalizeH="0" baseline="0" noProof="0" dirty="0">
                <a:ln>
                  <a:noFill/>
                </a:ln>
                <a:solidFill>
                  <a:schemeClr val="tx1"/>
                </a:solidFill>
                <a:effectLst/>
                <a:uLnTx/>
                <a:uFillTx/>
                <a:latin typeface="Arial" pitchFamily="34" charset="0"/>
                <a:ea typeface="ＭＳ Ｐゴシック" pitchFamily="34" charset="-128"/>
                <a:cs typeface="+mn-cs"/>
              </a:rPr>
              <a:t>tor system,” Nuclear Instruments and Methods in Physics Research Section A: Accelerators, Spectrometers, Detectors and Associated Equipment, vol. 578, no. 1, pp. 1–22, 2007.</a:t>
            </a:r>
          </a:p>
        </p:txBody>
      </p:sp>
      <mc:AlternateContent xmlns:mc="http://schemas.openxmlformats.org/markup-compatibility/2006" xmlns:a14="http://schemas.microsoft.com/office/drawing/2010/main">
        <mc:Choice Requires="a14">
          <p:sp>
            <p:nvSpPr>
              <p:cNvPr id="20" name="CuadroTexto 19">
                <a:extLst>
                  <a:ext uri="{FF2B5EF4-FFF2-40B4-BE49-F238E27FC236}">
                    <a16:creationId xmlns:a16="http://schemas.microsoft.com/office/drawing/2014/main" id="{995051AF-E3C6-4872-87C1-BD8C2B0D1CD5}"/>
                  </a:ext>
                </a:extLst>
              </p:cNvPr>
              <p:cNvSpPr txBox="1"/>
              <p:nvPr/>
            </p:nvSpPr>
            <p:spPr>
              <a:xfrm>
                <a:off x="1231031" y="1523094"/>
                <a:ext cx="2464841" cy="355225"/>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r>
                        <a:rPr lang="es-ES" sz="1600" i="1" smtClean="0">
                          <a:solidFill>
                            <a:prstClr val="black"/>
                          </a:solidFill>
                          <a:latin typeface="Cambria Math" panose="02040503050406030204" pitchFamily="18" charset="0"/>
                          <a:ea typeface="+mn-ea"/>
                        </a:rPr>
                        <m:t>𝑉</m:t>
                      </m:r>
                      <m:d>
                        <m:dPr>
                          <m:ctrlPr>
                            <a:rPr lang="es-ES" sz="1600" i="1" smtClean="0">
                              <a:solidFill>
                                <a:prstClr val="black"/>
                              </a:solidFill>
                              <a:latin typeface="Cambria Math" panose="02040503050406030204" pitchFamily="18" charset="0"/>
                              <a:ea typeface="+mn-ea"/>
                            </a:rPr>
                          </m:ctrlPr>
                        </m:dPr>
                        <m:e>
                          <m:r>
                            <a:rPr lang="es-ES" sz="1600" i="1" smtClean="0">
                              <a:solidFill>
                                <a:prstClr val="black"/>
                              </a:solidFill>
                              <a:latin typeface="Cambria Math" panose="02040503050406030204" pitchFamily="18" charset="0"/>
                              <a:ea typeface="+mn-ea"/>
                            </a:rPr>
                            <m:t>𝑡</m:t>
                          </m:r>
                        </m:e>
                      </m:d>
                      <m:r>
                        <a:rPr lang="es-ES" sz="1600" i="1" smtClean="0">
                          <a:solidFill>
                            <a:prstClr val="black"/>
                          </a:solidFill>
                          <a:latin typeface="Cambria Math" panose="02040503050406030204" pitchFamily="18" charset="0"/>
                          <a:ea typeface="+mn-ea"/>
                        </a:rPr>
                        <m:t>=</m:t>
                      </m:r>
                      <m:sSub>
                        <m:sSubPr>
                          <m:ctrlPr>
                            <a:rPr lang="es-ES" sz="1600" i="1" smtClean="0">
                              <a:solidFill>
                                <a:prstClr val="black"/>
                              </a:solidFill>
                              <a:latin typeface="Cambria Math" panose="02040503050406030204" pitchFamily="18" charset="0"/>
                              <a:ea typeface="+mn-ea"/>
                            </a:rPr>
                          </m:ctrlPr>
                        </m:sSubPr>
                        <m:e>
                          <m:r>
                            <a:rPr lang="es-ES" sz="1600" i="1" smtClean="0">
                              <a:solidFill>
                                <a:prstClr val="black"/>
                              </a:solidFill>
                              <a:latin typeface="Cambria Math" panose="02040503050406030204" pitchFamily="18" charset="0"/>
                              <a:ea typeface="+mn-ea"/>
                            </a:rPr>
                            <m:t>𝑉</m:t>
                          </m:r>
                        </m:e>
                        <m:sub>
                          <m:r>
                            <a:rPr lang="es-ES" sz="1600" i="1" smtClean="0">
                              <a:solidFill>
                                <a:prstClr val="black"/>
                              </a:solidFill>
                              <a:latin typeface="Cambria Math" panose="02040503050406030204" pitchFamily="18" charset="0"/>
                              <a:ea typeface="+mn-ea"/>
                            </a:rPr>
                            <m:t>𝑜𝑢𝑡</m:t>
                          </m:r>
                        </m:sub>
                      </m:sSub>
                      <m:sSup>
                        <m:sSupPr>
                          <m:ctrlPr>
                            <a:rPr lang="es-ES" sz="1600" i="1" smtClean="0">
                              <a:solidFill>
                                <a:prstClr val="black"/>
                              </a:solidFill>
                              <a:latin typeface="Cambria Math" panose="02040503050406030204" pitchFamily="18" charset="0"/>
                              <a:ea typeface="+mn-ea"/>
                            </a:rPr>
                          </m:ctrlPr>
                        </m:sSupPr>
                        <m:e>
                          <m:r>
                            <a:rPr lang="es-ES" sz="1600" i="1" smtClean="0">
                              <a:solidFill>
                                <a:prstClr val="black"/>
                              </a:solidFill>
                              <a:latin typeface="Cambria Math" panose="02040503050406030204" pitchFamily="18" charset="0"/>
                              <a:ea typeface="+mn-ea"/>
                            </a:rPr>
                            <m:t>𝑒</m:t>
                          </m:r>
                        </m:e>
                        <m:sup>
                          <m:r>
                            <a:rPr lang="es-ES" sz="1600" i="1" smtClean="0">
                              <a:solidFill>
                                <a:prstClr val="black"/>
                              </a:solidFill>
                              <a:latin typeface="Cambria Math" panose="02040503050406030204" pitchFamily="18" charset="0"/>
                              <a:ea typeface="+mn-ea"/>
                            </a:rPr>
                            <m:t>−</m:t>
                          </m:r>
                          <m:f>
                            <m:fPr>
                              <m:ctrlPr>
                                <a:rPr lang="es-ES" sz="1600" i="1" smtClean="0">
                                  <a:solidFill>
                                    <a:prstClr val="black"/>
                                  </a:solidFill>
                                  <a:latin typeface="Cambria Math" panose="02040503050406030204" pitchFamily="18" charset="0"/>
                                  <a:ea typeface="+mn-ea"/>
                                </a:rPr>
                              </m:ctrlPr>
                            </m:fPr>
                            <m:num>
                              <m:r>
                                <a:rPr lang="es-ES" sz="1600" i="1" smtClean="0">
                                  <a:solidFill>
                                    <a:prstClr val="black"/>
                                  </a:solidFill>
                                  <a:latin typeface="Cambria Math" panose="02040503050406030204" pitchFamily="18" charset="0"/>
                                  <a:ea typeface="+mn-ea"/>
                                </a:rPr>
                                <m:t>𝑡</m:t>
                              </m:r>
                            </m:num>
                            <m:den>
                              <m:r>
                                <a:rPr lang="es-ES" sz="1600" i="1" smtClean="0">
                                  <a:solidFill>
                                    <a:prstClr val="black"/>
                                  </a:solidFill>
                                  <a:latin typeface="Cambria Math" panose="02040503050406030204" pitchFamily="18" charset="0"/>
                                  <a:ea typeface="+mn-ea"/>
                                </a:rPr>
                                <m:t>2</m:t>
                              </m:r>
                              <m:r>
                                <a:rPr lang="es-ES" sz="1600" i="1" smtClean="0">
                                  <a:solidFill>
                                    <a:prstClr val="black"/>
                                  </a:solidFill>
                                  <a:latin typeface="Cambria Math" panose="02040503050406030204" pitchFamily="18" charset="0"/>
                                  <a:ea typeface="Cambria Math" panose="02040503050406030204" pitchFamily="18" charset="0"/>
                                </a:rPr>
                                <m:t>𝜏</m:t>
                              </m:r>
                            </m:den>
                          </m:f>
                        </m:sup>
                      </m:sSup>
                      <m:r>
                        <a:rPr lang="es-ES" sz="1600" i="1" smtClean="0">
                          <a:solidFill>
                            <a:prstClr val="black"/>
                          </a:solidFill>
                          <a:latin typeface="Cambria Math" panose="02040503050406030204" pitchFamily="18" charset="0"/>
                          <a:ea typeface="+mn-ea"/>
                        </a:rPr>
                        <m:t> </m:t>
                      </m:r>
                      <m:sSup>
                        <m:sSupPr>
                          <m:ctrlPr>
                            <a:rPr lang="es-ES" sz="1600" i="1">
                              <a:solidFill>
                                <a:prstClr val="black"/>
                              </a:solidFill>
                              <a:latin typeface="Cambria Math" panose="02040503050406030204" pitchFamily="18" charset="0"/>
                              <a:ea typeface="+mn-ea"/>
                            </a:rPr>
                          </m:ctrlPr>
                        </m:sSupPr>
                        <m:e>
                          <m:r>
                            <a:rPr lang="es-ES" sz="1600" i="1">
                              <a:solidFill>
                                <a:prstClr val="black"/>
                              </a:solidFill>
                              <a:latin typeface="Cambria Math" panose="02040503050406030204" pitchFamily="18" charset="0"/>
                              <a:ea typeface="+mn-ea"/>
                            </a:rPr>
                            <m:t>𝑒</m:t>
                          </m:r>
                        </m:e>
                        <m:sup>
                          <m:r>
                            <a:rPr lang="es-ES" sz="1600" i="1" smtClean="0">
                              <a:solidFill>
                                <a:prstClr val="black"/>
                              </a:solidFill>
                              <a:latin typeface="Cambria Math" panose="02040503050406030204" pitchFamily="18" charset="0"/>
                              <a:ea typeface="+mn-ea"/>
                            </a:rPr>
                            <m:t>𝑗</m:t>
                          </m:r>
                          <m:sSub>
                            <m:sSubPr>
                              <m:ctrlPr>
                                <a:rPr lang="es-ES" sz="1600" i="1" smtClean="0">
                                  <a:solidFill>
                                    <a:prstClr val="black"/>
                                  </a:solidFill>
                                  <a:latin typeface="Cambria Math" panose="02040503050406030204" pitchFamily="18" charset="0"/>
                                  <a:ea typeface="+mn-ea"/>
                                </a:rPr>
                              </m:ctrlPr>
                            </m:sSubPr>
                            <m:e>
                              <m:r>
                                <a:rPr lang="es-ES" sz="1600" i="1" smtClean="0">
                                  <a:solidFill>
                                    <a:prstClr val="black"/>
                                  </a:solidFill>
                                  <a:latin typeface="Cambria Math" panose="02040503050406030204" pitchFamily="18" charset="0"/>
                                  <a:ea typeface="Cambria Math" panose="02040503050406030204" pitchFamily="18" charset="0"/>
                                </a:rPr>
                                <m:t>𝜔</m:t>
                              </m:r>
                            </m:e>
                            <m:sub>
                              <m:r>
                                <a:rPr lang="es-ES" sz="1600" i="1" smtClean="0">
                                  <a:solidFill>
                                    <a:prstClr val="black"/>
                                  </a:solidFill>
                                  <a:latin typeface="Cambria Math" panose="02040503050406030204" pitchFamily="18" charset="0"/>
                                  <a:ea typeface="+mn-ea"/>
                                </a:rPr>
                                <m:t>𝑚</m:t>
                              </m:r>
                            </m:sub>
                          </m:sSub>
                          <m:r>
                            <a:rPr lang="es-ES" sz="1600" i="1" smtClean="0">
                              <a:solidFill>
                                <a:prstClr val="black"/>
                              </a:solidFill>
                              <a:latin typeface="Cambria Math" panose="02040503050406030204" pitchFamily="18" charset="0"/>
                              <a:ea typeface="Cambria Math" panose="02040503050406030204" pitchFamily="18" charset="0"/>
                            </a:rPr>
                            <m:t>𝑡</m:t>
                          </m:r>
                        </m:sup>
                      </m:sSup>
                      <m:r>
                        <a:rPr lang="es-ES" sz="1600" i="1" smtClean="0">
                          <a:solidFill>
                            <a:prstClr val="black"/>
                          </a:solidFill>
                          <a:latin typeface="Cambria Math" panose="02040503050406030204" pitchFamily="18" charset="0"/>
                          <a:ea typeface="Cambria Math" panose="02040503050406030204" pitchFamily="18" charset="0"/>
                        </a:rPr>
                        <m:t> </m:t>
                      </m:r>
                      <m:r>
                        <a:rPr lang="es-ES" sz="1600" i="1" smtClean="0">
                          <a:solidFill>
                            <a:prstClr val="black"/>
                          </a:solidFill>
                          <a:latin typeface="Cambria Math" panose="02040503050406030204" pitchFamily="18" charset="0"/>
                          <a:ea typeface="Cambria Math" panose="02040503050406030204" pitchFamily="18" charset="0"/>
                        </a:rPr>
                        <m:t>𝑢</m:t>
                      </m:r>
                      <m:r>
                        <a:rPr lang="es-ES" sz="1600" i="1" smtClean="0">
                          <a:solidFill>
                            <a:prstClr val="black"/>
                          </a:solidFill>
                          <a:latin typeface="Cambria Math" panose="02040503050406030204" pitchFamily="18" charset="0"/>
                          <a:ea typeface="Cambria Math" panose="02040503050406030204" pitchFamily="18" charset="0"/>
                        </a:rPr>
                        <m:t>(</m:t>
                      </m:r>
                      <m:r>
                        <a:rPr lang="es-ES" sz="1600" i="1" smtClean="0">
                          <a:solidFill>
                            <a:prstClr val="black"/>
                          </a:solidFill>
                          <a:latin typeface="Cambria Math" panose="02040503050406030204" pitchFamily="18" charset="0"/>
                          <a:ea typeface="Cambria Math" panose="02040503050406030204" pitchFamily="18" charset="0"/>
                        </a:rPr>
                        <m:t>𝑡</m:t>
                      </m:r>
                      <m:r>
                        <a:rPr lang="es-ES" sz="1600" i="1" smtClean="0">
                          <a:solidFill>
                            <a:prstClr val="black"/>
                          </a:solidFill>
                          <a:latin typeface="Cambria Math" panose="02040503050406030204" pitchFamily="18" charset="0"/>
                          <a:ea typeface="Cambria Math" panose="02040503050406030204" pitchFamily="18" charset="0"/>
                        </a:rPr>
                        <m:t>)</m:t>
                      </m:r>
                    </m:oMath>
                  </m:oMathPara>
                </a14:m>
                <a:endParaRPr lang="es-ES" sz="1600" i="1" dirty="0">
                  <a:solidFill>
                    <a:prstClr val="black"/>
                  </a:solidFill>
                  <a:latin typeface="Arial" charset="0"/>
                  <a:ea typeface="+mn-ea"/>
                </a:endParaRPr>
              </a:p>
            </p:txBody>
          </p:sp>
        </mc:Choice>
        <mc:Fallback xmlns="">
          <p:sp>
            <p:nvSpPr>
              <p:cNvPr id="20" name="CuadroTexto 19">
                <a:extLst>
                  <a:ext uri="{FF2B5EF4-FFF2-40B4-BE49-F238E27FC236}">
                    <a16:creationId xmlns:a16="http://schemas.microsoft.com/office/drawing/2014/main" id="{995051AF-E3C6-4872-87C1-BD8C2B0D1CD5}"/>
                  </a:ext>
                </a:extLst>
              </p:cNvPr>
              <p:cNvSpPr txBox="1">
                <a:spLocks noRot="1" noChangeAspect="1" noMove="1" noResize="1" noEditPoints="1" noAdjustHandles="1" noChangeArrowheads="1" noChangeShapeType="1" noTextEdit="1"/>
              </p:cNvSpPr>
              <p:nvPr/>
            </p:nvSpPr>
            <p:spPr>
              <a:xfrm>
                <a:off x="1231031" y="1523094"/>
                <a:ext cx="2464841" cy="355225"/>
              </a:xfrm>
              <a:prstGeom prst="rect">
                <a:avLst/>
              </a:prstGeom>
              <a:blipFill>
                <a:blip r:embed="rId3"/>
                <a:stretch>
                  <a:fillRect l="-1238" r="-2228" b="-24138"/>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1" name="CuadroTexto 20">
                <a:extLst>
                  <a:ext uri="{FF2B5EF4-FFF2-40B4-BE49-F238E27FC236}">
                    <a16:creationId xmlns:a16="http://schemas.microsoft.com/office/drawing/2014/main" id="{56348F54-384C-41DD-91D1-DCBE01C321E2}"/>
                  </a:ext>
                </a:extLst>
              </p:cNvPr>
              <p:cNvSpPr txBox="1"/>
              <p:nvPr/>
            </p:nvSpPr>
            <p:spPr>
              <a:xfrm>
                <a:off x="1097151" y="2051645"/>
                <a:ext cx="3084562" cy="727507"/>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sSub>
                        <m:sSubPr>
                          <m:ctrlPr>
                            <a:rPr lang="es-ES" sz="1600" i="1" smtClean="0">
                              <a:solidFill>
                                <a:prstClr val="black"/>
                              </a:solidFill>
                              <a:latin typeface="Cambria Math" panose="02040503050406030204" pitchFamily="18" charset="0"/>
                              <a:ea typeface="+mn-ea"/>
                            </a:rPr>
                          </m:ctrlPr>
                        </m:sSubPr>
                        <m:e>
                          <m:r>
                            <a:rPr lang="es-ES" sz="1600" i="1" smtClean="0">
                              <a:solidFill>
                                <a:prstClr val="black"/>
                              </a:solidFill>
                              <a:latin typeface="Cambria Math" panose="02040503050406030204" pitchFamily="18" charset="0"/>
                              <a:ea typeface="+mn-ea"/>
                            </a:rPr>
                            <m:t>𝑉</m:t>
                          </m:r>
                        </m:e>
                        <m:sub>
                          <m:r>
                            <a:rPr lang="es-ES" sz="1600" i="1" smtClean="0">
                              <a:solidFill>
                                <a:prstClr val="black"/>
                              </a:solidFill>
                              <a:latin typeface="Cambria Math" panose="02040503050406030204" pitchFamily="18" charset="0"/>
                              <a:ea typeface="+mn-ea"/>
                            </a:rPr>
                            <m:t>𝑜𝑢𝑡</m:t>
                          </m:r>
                        </m:sub>
                      </m:sSub>
                      <m:r>
                        <a:rPr lang="es-ES" sz="1600" i="1" smtClean="0">
                          <a:solidFill>
                            <a:prstClr val="black"/>
                          </a:solidFill>
                          <a:latin typeface="Cambria Math" panose="02040503050406030204" pitchFamily="18" charset="0"/>
                          <a:ea typeface="+mn-ea"/>
                        </a:rPr>
                        <m:t>=</m:t>
                      </m:r>
                      <m:f>
                        <m:fPr>
                          <m:ctrlPr>
                            <a:rPr lang="es-ES" sz="1600" i="1" smtClean="0">
                              <a:solidFill>
                                <a:prstClr val="black"/>
                              </a:solidFill>
                              <a:latin typeface="Cambria Math" panose="02040503050406030204" pitchFamily="18" charset="0"/>
                              <a:ea typeface="+mn-ea"/>
                            </a:rPr>
                          </m:ctrlPr>
                        </m:fPr>
                        <m:num>
                          <m:sSub>
                            <m:sSubPr>
                              <m:ctrlPr>
                                <a:rPr lang="es-ES" sz="1600" i="1">
                                  <a:solidFill>
                                    <a:prstClr val="black"/>
                                  </a:solidFill>
                                  <a:latin typeface="Cambria Math" panose="02040503050406030204" pitchFamily="18" charset="0"/>
                                  <a:ea typeface="+mn-ea"/>
                                </a:rPr>
                              </m:ctrlPr>
                            </m:sSubPr>
                            <m:e>
                              <m:r>
                                <a:rPr lang="es-ES" sz="1600" i="1">
                                  <a:solidFill>
                                    <a:prstClr val="black"/>
                                  </a:solidFill>
                                  <a:latin typeface="Cambria Math" panose="02040503050406030204" pitchFamily="18" charset="0"/>
                                  <a:ea typeface="Cambria Math" panose="02040503050406030204" pitchFamily="18" charset="0"/>
                                </a:rPr>
                                <m:t>𝜔</m:t>
                              </m:r>
                            </m:e>
                            <m:sub>
                              <m:r>
                                <a:rPr lang="es-ES" sz="1600" i="1">
                                  <a:solidFill>
                                    <a:prstClr val="black"/>
                                  </a:solidFill>
                                  <a:latin typeface="Cambria Math" panose="02040503050406030204" pitchFamily="18" charset="0"/>
                                  <a:ea typeface="+mn-ea"/>
                                </a:rPr>
                                <m:t>𝑚</m:t>
                              </m:r>
                            </m:sub>
                          </m:sSub>
                        </m:num>
                        <m:den>
                          <m:r>
                            <a:rPr lang="es-ES" sz="1600" i="1" smtClean="0">
                              <a:solidFill>
                                <a:prstClr val="black"/>
                              </a:solidFill>
                              <a:latin typeface="Cambria Math" panose="02040503050406030204" pitchFamily="18" charset="0"/>
                              <a:ea typeface="+mn-ea"/>
                            </a:rPr>
                            <m:t>2</m:t>
                          </m:r>
                        </m:den>
                      </m:f>
                      <m:rad>
                        <m:radPr>
                          <m:degHide m:val="on"/>
                          <m:ctrlPr>
                            <a:rPr lang="es-ES" sz="1600" i="1" smtClean="0">
                              <a:solidFill>
                                <a:prstClr val="black"/>
                              </a:solidFill>
                              <a:latin typeface="Cambria Math" panose="02040503050406030204" pitchFamily="18" charset="0"/>
                              <a:ea typeface="+mn-ea"/>
                            </a:rPr>
                          </m:ctrlPr>
                        </m:radPr>
                        <m:deg/>
                        <m:e>
                          <m:f>
                            <m:fPr>
                              <m:ctrlPr>
                                <a:rPr lang="es-ES" sz="1600" i="1" smtClean="0">
                                  <a:solidFill>
                                    <a:prstClr val="black"/>
                                  </a:solidFill>
                                  <a:latin typeface="Cambria Math" panose="02040503050406030204" pitchFamily="18" charset="0"/>
                                  <a:ea typeface="+mn-ea"/>
                                </a:rPr>
                              </m:ctrlPr>
                            </m:fPr>
                            <m:num>
                              <m:r>
                                <a:rPr lang="es-ES" sz="1600" i="1" smtClean="0">
                                  <a:solidFill>
                                    <a:prstClr val="black"/>
                                  </a:solidFill>
                                  <a:latin typeface="Cambria Math" panose="02040503050406030204" pitchFamily="18" charset="0"/>
                                  <a:ea typeface="+mn-ea"/>
                                </a:rPr>
                                <m:t>𝑍</m:t>
                              </m:r>
                            </m:num>
                            <m:den>
                              <m:sSub>
                                <m:sSubPr>
                                  <m:ctrlPr>
                                    <a:rPr lang="es-ES" sz="1600" i="1" smtClean="0">
                                      <a:solidFill>
                                        <a:prstClr val="black"/>
                                      </a:solidFill>
                                      <a:latin typeface="Cambria Math" panose="02040503050406030204" pitchFamily="18" charset="0"/>
                                      <a:ea typeface="+mn-ea"/>
                                    </a:rPr>
                                  </m:ctrlPr>
                                </m:sSubPr>
                                <m:e>
                                  <m:r>
                                    <a:rPr lang="es-ES" sz="1600" i="1" smtClean="0">
                                      <a:solidFill>
                                        <a:prstClr val="black"/>
                                      </a:solidFill>
                                      <a:latin typeface="Cambria Math" panose="02040503050406030204" pitchFamily="18" charset="0"/>
                                      <a:ea typeface="+mn-ea"/>
                                    </a:rPr>
                                    <m:t>𝑄</m:t>
                                  </m:r>
                                </m:e>
                                <m:sub>
                                  <m:r>
                                    <a:rPr lang="es-ES" sz="1600" i="1" smtClean="0">
                                      <a:solidFill>
                                        <a:prstClr val="black"/>
                                      </a:solidFill>
                                      <a:latin typeface="Cambria Math" panose="02040503050406030204" pitchFamily="18" charset="0"/>
                                      <a:ea typeface="+mn-ea"/>
                                    </a:rPr>
                                    <m:t>𝑒𝑥𝑡</m:t>
                                  </m:r>
                                </m:sub>
                              </m:sSub>
                            </m:den>
                          </m:f>
                          <m:sSub>
                            <m:sSubPr>
                              <m:ctrlPr>
                                <a:rPr lang="es-ES" sz="1600" i="1" smtClean="0">
                                  <a:solidFill>
                                    <a:prstClr val="black"/>
                                  </a:solidFill>
                                  <a:latin typeface="Cambria Math" panose="02040503050406030204" pitchFamily="18" charset="0"/>
                                  <a:ea typeface="+mn-ea"/>
                                </a:rPr>
                              </m:ctrlPr>
                            </m:sSubPr>
                            <m:e>
                              <m:d>
                                <m:dPr>
                                  <m:ctrlPr>
                                    <a:rPr lang="es-ES" sz="1600" i="1" smtClean="0">
                                      <a:solidFill>
                                        <a:prstClr val="black"/>
                                      </a:solidFill>
                                      <a:latin typeface="Cambria Math" panose="02040503050406030204" pitchFamily="18" charset="0"/>
                                      <a:ea typeface="+mn-ea"/>
                                    </a:rPr>
                                  </m:ctrlPr>
                                </m:dPr>
                                <m:e>
                                  <m:f>
                                    <m:fPr>
                                      <m:ctrlPr>
                                        <a:rPr lang="es-ES" sz="1600" i="1" smtClean="0">
                                          <a:solidFill>
                                            <a:prstClr val="black"/>
                                          </a:solidFill>
                                          <a:latin typeface="Cambria Math" panose="02040503050406030204" pitchFamily="18" charset="0"/>
                                          <a:ea typeface="+mn-ea"/>
                                        </a:rPr>
                                      </m:ctrlPr>
                                    </m:fPr>
                                    <m:num>
                                      <m:r>
                                        <a:rPr lang="es-ES" sz="1600" i="1" smtClean="0">
                                          <a:solidFill>
                                            <a:prstClr val="black"/>
                                          </a:solidFill>
                                          <a:latin typeface="Cambria Math" panose="02040503050406030204" pitchFamily="18" charset="0"/>
                                          <a:ea typeface="+mn-ea"/>
                                        </a:rPr>
                                        <m:t>𝑅</m:t>
                                      </m:r>
                                    </m:num>
                                    <m:den>
                                      <m:r>
                                        <a:rPr lang="es-ES" sz="1600" i="1" smtClean="0">
                                          <a:solidFill>
                                            <a:prstClr val="black"/>
                                          </a:solidFill>
                                          <a:latin typeface="Cambria Math" panose="02040503050406030204" pitchFamily="18" charset="0"/>
                                          <a:ea typeface="+mn-ea"/>
                                        </a:rPr>
                                        <m:t>𝑄</m:t>
                                      </m:r>
                                    </m:den>
                                  </m:f>
                                </m:e>
                              </m:d>
                            </m:e>
                            <m:sub>
                              <m:r>
                                <a:rPr lang="es-ES" sz="1600" i="1" smtClean="0">
                                  <a:solidFill>
                                    <a:prstClr val="black"/>
                                  </a:solidFill>
                                  <a:latin typeface="Cambria Math" panose="02040503050406030204" pitchFamily="18" charset="0"/>
                                  <a:ea typeface="+mn-ea"/>
                                </a:rPr>
                                <m:t>0</m:t>
                              </m:r>
                            </m:sub>
                          </m:sSub>
                        </m:e>
                      </m:rad>
                      <m:sSup>
                        <m:sSupPr>
                          <m:ctrlPr>
                            <a:rPr lang="es-ES" sz="1600" i="1">
                              <a:solidFill>
                                <a:prstClr val="black"/>
                              </a:solidFill>
                              <a:latin typeface="Cambria Math" panose="02040503050406030204" pitchFamily="18" charset="0"/>
                              <a:ea typeface="+mn-ea"/>
                            </a:rPr>
                          </m:ctrlPr>
                        </m:sSupPr>
                        <m:e>
                          <m:r>
                            <a:rPr lang="es-ES" sz="1600" i="1">
                              <a:solidFill>
                                <a:prstClr val="black"/>
                              </a:solidFill>
                              <a:latin typeface="Cambria Math" panose="02040503050406030204" pitchFamily="18" charset="0"/>
                              <a:ea typeface="+mn-ea"/>
                            </a:rPr>
                            <m:t>𝑒</m:t>
                          </m:r>
                        </m:e>
                        <m:sup>
                          <m:r>
                            <a:rPr lang="es-ES" sz="1600" i="1">
                              <a:solidFill>
                                <a:prstClr val="black"/>
                              </a:solidFill>
                              <a:latin typeface="Cambria Math" panose="02040503050406030204" pitchFamily="18" charset="0"/>
                              <a:ea typeface="+mn-ea"/>
                            </a:rPr>
                            <m:t>−</m:t>
                          </m:r>
                          <m:f>
                            <m:fPr>
                              <m:ctrlPr>
                                <a:rPr lang="es-ES" sz="1600" i="1">
                                  <a:solidFill>
                                    <a:prstClr val="black"/>
                                  </a:solidFill>
                                  <a:latin typeface="Cambria Math" panose="02040503050406030204" pitchFamily="18" charset="0"/>
                                  <a:ea typeface="+mn-ea"/>
                                </a:rPr>
                              </m:ctrlPr>
                            </m:fPr>
                            <m:num>
                              <m:sSubSup>
                                <m:sSubSupPr>
                                  <m:ctrlPr>
                                    <a:rPr lang="es-ES" sz="1600" i="1" smtClean="0">
                                      <a:solidFill>
                                        <a:prstClr val="black"/>
                                      </a:solidFill>
                                      <a:latin typeface="Cambria Math" panose="02040503050406030204" pitchFamily="18" charset="0"/>
                                      <a:ea typeface="+mn-ea"/>
                                    </a:rPr>
                                  </m:ctrlPr>
                                </m:sSubSupPr>
                                <m:e>
                                  <m:r>
                                    <a:rPr lang="es-ES" sz="1600" i="1">
                                      <a:solidFill>
                                        <a:prstClr val="black"/>
                                      </a:solidFill>
                                      <a:latin typeface="Cambria Math" panose="02040503050406030204" pitchFamily="18" charset="0"/>
                                      <a:ea typeface="Cambria Math" panose="02040503050406030204" pitchFamily="18" charset="0"/>
                                    </a:rPr>
                                    <m:t>𝜔</m:t>
                                  </m:r>
                                </m:e>
                                <m:sub>
                                  <m:r>
                                    <a:rPr lang="es-ES" sz="1600" i="1" smtClean="0">
                                      <a:solidFill>
                                        <a:prstClr val="black"/>
                                      </a:solidFill>
                                      <a:latin typeface="Cambria Math" panose="02040503050406030204" pitchFamily="18" charset="0"/>
                                      <a:ea typeface="+mn-ea"/>
                                    </a:rPr>
                                    <m:t>𝑚</m:t>
                                  </m:r>
                                </m:sub>
                                <m:sup>
                                  <m:r>
                                    <a:rPr lang="es-ES" sz="1600" i="1" smtClean="0">
                                      <a:solidFill>
                                        <a:prstClr val="black"/>
                                      </a:solidFill>
                                      <a:latin typeface="Cambria Math" panose="02040503050406030204" pitchFamily="18" charset="0"/>
                                      <a:ea typeface="+mn-ea"/>
                                    </a:rPr>
                                    <m:t>2</m:t>
                                  </m:r>
                                </m:sup>
                              </m:sSubSup>
                              <m:sSubSup>
                                <m:sSubSupPr>
                                  <m:ctrlPr>
                                    <a:rPr lang="es-ES" sz="1600" i="1">
                                      <a:solidFill>
                                        <a:prstClr val="black"/>
                                      </a:solidFill>
                                      <a:latin typeface="Cambria Math" panose="02040503050406030204" pitchFamily="18" charset="0"/>
                                      <a:ea typeface="+mn-ea"/>
                                    </a:rPr>
                                  </m:ctrlPr>
                                </m:sSubSupPr>
                                <m:e>
                                  <m:r>
                                    <a:rPr lang="es-ES" sz="1600" i="1" smtClean="0">
                                      <a:solidFill>
                                        <a:prstClr val="black"/>
                                      </a:solidFill>
                                      <a:latin typeface="Cambria Math" panose="02040503050406030204" pitchFamily="18" charset="0"/>
                                      <a:ea typeface="Cambria Math" panose="02040503050406030204" pitchFamily="18" charset="0"/>
                                    </a:rPr>
                                    <m:t>𝜎</m:t>
                                  </m:r>
                                </m:e>
                                <m:sub>
                                  <m:r>
                                    <a:rPr lang="es-ES" sz="1600" i="1" smtClean="0">
                                      <a:solidFill>
                                        <a:prstClr val="black"/>
                                      </a:solidFill>
                                      <a:latin typeface="Cambria Math" panose="02040503050406030204" pitchFamily="18" charset="0"/>
                                      <a:ea typeface="Cambria Math" panose="02040503050406030204" pitchFamily="18" charset="0"/>
                                    </a:rPr>
                                    <m:t>𝑧</m:t>
                                  </m:r>
                                </m:sub>
                                <m:sup>
                                  <m:r>
                                    <a:rPr lang="es-ES" sz="1600" i="1">
                                      <a:solidFill>
                                        <a:prstClr val="black"/>
                                      </a:solidFill>
                                      <a:latin typeface="Cambria Math" panose="02040503050406030204" pitchFamily="18" charset="0"/>
                                      <a:ea typeface="+mn-ea"/>
                                    </a:rPr>
                                    <m:t>2</m:t>
                                  </m:r>
                                </m:sup>
                              </m:sSubSup>
                            </m:num>
                            <m:den>
                              <m:r>
                                <a:rPr lang="es-ES" sz="1600" i="1">
                                  <a:solidFill>
                                    <a:prstClr val="black"/>
                                  </a:solidFill>
                                  <a:latin typeface="Cambria Math" panose="02040503050406030204" pitchFamily="18" charset="0"/>
                                  <a:ea typeface="+mn-ea"/>
                                </a:rPr>
                                <m:t>2</m:t>
                              </m:r>
                              <m:sSup>
                                <m:sSupPr>
                                  <m:ctrlPr>
                                    <a:rPr lang="es-ES" sz="1600" i="1" smtClean="0">
                                      <a:solidFill>
                                        <a:prstClr val="black"/>
                                      </a:solidFill>
                                      <a:latin typeface="Cambria Math" panose="02040503050406030204" pitchFamily="18" charset="0"/>
                                      <a:ea typeface="+mn-ea"/>
                                    </a:rPr>
                                  </m:ctrlPr>
                                </m:sSupPr>
                                <m:e>
                                  <m:r>
                                    <a:rPr lang="es-ES" sz="1600" i="1" smtClean="0">
                                      <a:solidFill>
                                        <a:prstClr val="black"/>
                                      </a:solidFill>
                                      <a:latin typeface="Cambria Math" panose="02040503050406030204" pitchFamily="18" charset="0"/>
                                      <a:ea typeface="+mn-ea"/>
                                    </a:rPr>
                                    <m:t>𝑐</m:t>
                                  </m:r>
                                </m:e>
                                <m:sup>
                                  <m:r>
                                    <a:rPr lang="es-ES" sz="1600" i="1" smtClean="0">
                                      <a:solidFill>
                                        <a:prstClr val="black"/>
                                      </a:solidFill>
                                      <a:latin typeface="Cambria Math" panose="02040503050406030204" pitchFamily="18" charset="0"/>
                                      <a:ea typeface="+mn-ea"/>
                                    </a:rPr>
                                    <m:t>2</m:t>
                                  </m:r>
                                </m:sup>
                              </m:sSup>
                            </m:den>
                          </m:f>
                        </m:sup>
                      </m:sSup>
                      <m:r>
                        <a:rPr lang="es-ES" sz="1600" i="1" smtClean="0">
                          <a:solidFill>
                            <a:prstClr val="black"/>
                          </a:solidFill>
                          <a:latin typeface="Cambria Math" panose="02040503050406030204" pitchFamily="18" charset="0"/>
                          <a:ea typeface="Cambria Math" panose="02040503050406030204" pitchFamily="18" charset="0"/>
                        </a:rPr>
                        <m:t>𝑞</m:t>
                      </m:r>
                      <m:f>
                        <m:fPr>
                          <m:ctrlPr>
                            <a:rPr lang="es-ES" sz="1600" i="1" smtClean="0">
                              <a:solidFill>
                                <a:prstClr val="black"/>
                              </a:solidFill>
                              <a:latin typeface="Cambria Math" panose="02040503050406030204" pitchFamily="18" charset="0"/>
                              <a:ea typeface="Cambria Math" panose="02040503050406030204" pitchFamily="18" charset="0"/>
                            </a:rPr>
                          </m:ctrlPr>
                        </m:fPr>
                        <m:num>
                          <m:r>
                            <a:rPr lang="es-ES" sz="1600" i="1" smtClean="0">
                              <a:solidFill>
                                <a:prstClr val="black"/>
                              </a:solidFill>
                              <a:latin typeface="Cambria Math" panose="02040503050406030204" pitchFamily="18" charset="0"/>
                              <a:ea typeface="Cambria Math" panose="02040503050406030204" pitchFamily="18" charset="0"/>
                            </a:rPr>
                            <m:t>𝑥</m:t>
                          </m:r>
                        </m:num>
                        <m:den>
                          <m:sSub>
                            <m:sSubPr>
                              <m:ctrlPr>
                                <a:rPr lang="es-ES" sz="1600" i="1" smtClean="0">
                                  <a:solidFill>
                                    <a:prstClr val="black"/>
                                  </a:solidFill>
                                  <a:latin typeface="Cambria Math" panose="02040503050406030204" pitchFamily="18" charset="0"/>
                                  <a:ea typeface="Cambria Math" panose="02040503050406030204" pitchFamily="18" charset="0"/>
                                </a:rPr>
                              </m:ctrlPr>
                            </m:sSubPr>
                            <m:e>
                              <m:r>
                                <a:rPr lang="es-ES" sz="1600" i="1" smtClean="0">
                                  <a:solidFill>
                                    <a:prstClr val="black"/>
                                  </a:solidFill>
                                  <a:latin typeface="Cambria Math" panose="02040503050406030204" pitchFamily="18" charset="0"/>
                                  <a:ea typeface="Cambria Math" panose="02040503050406030204" pitchFamily="18" charset="0"/>
                                </a:rPr>
                                <m:t>𝑥</m:t>
                              </m:r>
                            </m:e>
                            <m:sub>
                              <m:r>
                                <a:rPr lang="es-ES" sz="1600" i="1" smtClean="0">
                                  <a:solidFill>
                                    <a:prstClr val="black"/>
                                  </a:solidFill>
                                  <a:latin typeface="Cambria Math" panose="02040503050406030204" pitchFamily="18" charset="0"/>
                                  <a:ea typeface="Cambria Math" panose="02040503050406030204" pitchFamily="18" charset="0"/>
                                </a:rPr>
                                <m:t>0</m:t>
                              </m:r>
                            </m:sub>
                          </m:sSub>
                        </m:den>
                      </m:f>
                    </m:oMath>
                  </m:oMathPara>
                </a14:m>
                <a:endParaRPr lang="es-ES" sz="1600" i="1" dirty="0">
                  <a:solidFill>
                    <a:prstClr val="black"/>
                  </a:solidFill>
                  <a:latin typeface="Arial" charset="0"/>
                  <a:ea typeface="+mn-ea"/>
                </a:endParaRPr>
              </a:p>
            </p:txBody>
          </p:sp>
        </mc:Choice>
        <mc:Fallback xmlns="">
          <p:sp>
            <p:nvSpPr>
              <p:cNvPr id="21" name="CuadroTexto 20">
                <a:extLst>
                  <a:ext uri="{FF2B5EF4-FFF2-40B4-BE49-F238E27FC236}">
                    <a16:creationId xmlns:a16="http://schemas.microsoft.com/office/drawing/2014/main" id="{56348F54-384C-41DD-91D1-DCBE01C321E2}"/>
                  </a:ext>
                </a:extLst>
              </p:cNvPr>
              <p:cNvSpPr txBox="1">
                <a:spLocks noRot="1" noChangeAspect="1" noMove="1" noResize="1" noEditPoints="1" noAdjustHandles="1" noChangeArrowheads="1" noChangeShapeType="1" noTextEdit="1"/>
              </p:cNvSpPr>
              <p:nvPr/>
            </p:nvSpPr>
            <p:spPr>
              <a:xfrm>
                <a:off x="1097151" y="2051645"/>
                <a:ext cx="3084562" cy="727507"/>
              </a:xfrm>
              <a:prstGeom prst="rect">
                <a:avLst/>
              </a:prstGeom>
              <a:blipFill>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2" name="CuadroTexto 21">
                <a:extLst>
                  <a:ext uri="{FF2B5EF4-FFF2-40B4-BE49-F238E27FC236}">
                    <a16:creationId xmlns:a16="http://schemas.microsoft.com/office/drawing/2014/main" id="{8C81899C-565D-4DC9-9DE2-02EAFC6FD118}"/>
                  </a:ext>
                </a:extLst>
              </p:cNvPr>
              <p:cNvSpPr txBox="1"/>
              <p:nvPr/>
            </p:nvSpPr>
            <p:spPr>
              <a:xfrm>
                <a:off x="1144609" y="2905775"/>
                <a:ext cx="3144900" cy="607987"/>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sSub>
                        <m:sSubPr>
                          <m:ctrlPr>
                            <a:rPr lang="es-ES" sz="1600" i="1" smtClean="0">
                              <a:solidFill>
                                <a:prstClr val="black"/>
                              </a:solidFill>
                              <a:latin typeface="Cambria Math" panose="02040503050406030204" pitchFamily="18" charset="0"/>
                              <a:ea typeface="+mn-ea"/>
                            </a:rPr>
                          </m:ctrlPr>
                        </m:sSubPr>
                        <m:e>
                          <m:r>
                            <a:rPr lang="es-ES" sz="1600" i="1" smtClean="0">
                              <a:solidFill>
                                <a:prstClr val="black"/>
                              </a:solidFill>
                              <a:latin typeface="Cambria Math" panose="02040503050406030204" pitchFamily="18" charset="0"/>
                              <a:ea typeface="+mn-ea"/>
                            </a:rPr>
                            <m:t>𝑃</m:t>
                          </m:r>
                        </m:e>
                        <m:sub>
                          <m:r>
                            <a:rPr lang="es-ES" sz="1600" i="1" smtClean="0">
                              <a:solidFill>
                                <a:prstClr val="black"/>
                              </a:solidFill>
                              <a:latin typeface="Cambria Math" panose="02040503050406030204" pitchFamily="18" charset="0"/>
                              <a:ea typeface="+mn-ea"/>
                            </a:rPr>
                            <m:t>𝑜𝑢𝑡</m:t>
                          </m:r>
                        </m:sub>
                      </m:sSub>
                      <m:r>
                        <a:rPr lang="es-ES" sz="1600" i="1" smtClean="0">
                          <a:solidFill>
                            <a:prstClr val="black"/>
                          </a:solidFill>
                          <a:latin typeface="Cambria Math" panose="02040503050406030204" pitchFamily="18" charset="0"/>
                          <a:ea typeface="+mn-ea"/>
                        </a:rPr>
                        <m:t>=</m:t>
                      </m:r>
                      <m:f>
                        <m:fPr>
                          <m:ctrlPr>
                            <a:rPr lang="es-ES" sz="1600" i="1" smtClean="0">
                              <a:solidFill>
                                <a:prstClr val="black"/>
                              </a:solidFill>
                              <a:latin typeface="Cambria Math" panose="02040503050406030204" pitchFamily="18" charset="0"/>
                              <a:ea typeface="+mn-ea"/>
                            </a:rPr>
                          </m:ctrlPr>
                        </m:fPr>
                        <m:num>
                          <m:sSubSup>
                            <m:sSubSupPr>
                              <m:ctrlPr>
                                <a:rPr lang="es-ES" sz="1600" i="1">
                                  <a:solidFill>
                                    <a:prstClr val="black"/>
                                  </a:solidFill>
                                  <a:latin typeface="Cambria Math" panose="02040503050406030204" pitchFamily="18" charset="0"/>
                                  <a:ea typeface="+mn-ea"/>
                                </a:rPr>
                              </m:ctrlPr>
                            </m:sSubSupPr>
                            <m:e>
                              <m:r>
                                <a:rPr lang="es-ES" sz="1600" i="1">
                                  <a:solidFill>
                                    <a:prstClr val="black"/>
                                  </a:solidFill>
                                  <a:latin typeface="Cambria Math" panose="02040503050406030204" pitchFamily="18" charset="0"/>
                                  <a:ea typeface="Cambria Math" panose="02040503050406030204" pitchFamily="18" charset="0"/>
                                </a:rPr>
                                <m:t>𝜔</m:t>
                              </m:r>
                            </m:e>
                            <m:sub>
                              <m:r>
                                <a:rPr lang="es-ES" sz="1600" i="1">
                                  <a:solidFill>
                                    <a:prstClr val="black"/>
                                  </a:solidFill>
                                  <a:latin typeface="Cambria Math" panose="02040503050406030204" pitchFamily="18" charset="0"/>
                                  <a:ea typeface="+mn-ea"/>
                                </a:rPr>
                                <m:t>𝑚</m:t>
                              </m:r>
                            </m:sub>
                            <m:sup>
                              <m:r>
                                <a:rPr lang="es-ES" sz="1600" i="1">
                                  <a:solidFill>
                                    <a:prstClr val="black"/>
                                  </a:solidFill>
                                  <a:latin typeface="Cambria Math" panose="02040503050406030204" pitchFamily="18" charset="0"/>
                                  <a:ea typeface="+mn-ea"/>
                                </a:rPr>
                                <m:t>2</m:t>
                              </m:r>
                            </m:sup>
                          </m:sSubSup>
                        </m:num>
                        <m:den>
                          <m:r>
                            <a:rPr lang="es-ES" sz="1600" i="1" smtClean="0">
                              <a:solidFill>
                                <a:prstClr val="black"/>
                              </a:solidFill>
                              <a:latin typeface="Cambria Math" panose="02040503050406030204" pitchFamily="18" charset="0"/>
                              <a:ea typeface="+mn-ea"/>
                            </a:rPr>
                            <m:t>4</m:t>
                          </m:r>
                          <m:sSub>
                            <m:sSubPr>
                              <m:ctrlPr>
                                <a:rPr lang="es-ES" sz="1600" i="1">
                                  <a:solidFill>
                                    <a:prstClr val="black"/>
                                  </a:solidFill>
                                  <a:latin typeface="Cambria Math" panose="02040503050406030204" pitchFamily="18" charset="0"/>
                                  <a:ea typeface="+mn-ea"/>
                                </a:rPr>
                              </m:ctrlPr>
                            </m:sSubPr>
                            <m:e>
                              <m:r>
                                <a:rPr lang="es-ES" sz="1600" i="1">
                                  <a:solidFill>
                                    <a:prstClr val="black"/>
                                  </a:solidFill>
                                  <a:latin typeface="Cambria Math" panose="02040503050406030204" pitchFamily="18" charset="0"/>
                                  <a:ea typeface="+mn-ea"/>
                                </a:rPr>
                                <m:t>𝑄</m:t>
                              </m:r>
                            </m:e>
                            <m:sub>
                              <m:r>
                                <a:rPr lang="es-ES" sz="1600" i="1">
                                  <a:solidFill>
                                    <a:prstClr val="black"/>
                                  </a:solidFill>
                                  <a:latin typeface="Cambria Math" panose="02040503050406030204" pitchFamily="18" charset="0"/>
                                  <a:ea typeface="+mn-ea"/>
                                </a:rPr>
                                <m:t>𝑒𝑥𝑡</m:t>
                              </m:r>
                            </m:sub>
                          </m:sSub>
                        </m:den>
                      </m:f>
                      <m:sSub>
                        <m:sSubPr>
                          <m:ctrlPr>
                            <a:rPr lang="es-ES" sz="1600" i="1">
                              <a:solidFill>
                                <a:prstClr val="black"/>
                              </a:solidFill>
                              <a:latin typeface="Cambria Math" panose="02040503050406030204" pitchFamily="18" charset="0"/>
                              <a:ea typeface="+mn-ea"/>
                            </a:rPr>
                          </m:ctrlPr>
                        </m:sSubPr>
                        <m:e>
                          <m:d>
                            <m:dPr>
                              <m:ctrlPr>
                                <a:rPr lang="es-ES" sz="1600" i="1">
                                  <a:solidFill>
                                    <a:prstClr val="black"/>
                                  </a:solidFill>
                                  <a:latin typeface="Cambria Math" panose="02040503050406030204" pitchFamily="18" charset="0"/>
                                  <a:ea typeface="+mn-ea"/>
                                </a:rPr>
                              </m:ctrlPr>
                            </m:dPr>
                            <m:e>
                              <m:f>
                                <m:fPr>
                                  <m:ctrlPr>
                                    <a:rPr lang="es-ES" sz="1600" i="1">
                                      <a:solidFill>
                                        <a:prstClr val="black"/>
                                      </a:solidFill>
                                      <a:latin typeface="Cambria Math" panose="02040503050406030204" pitchFamily="18" charset="0"/>
                                      <a:ea typeface="+mn-ea"/>
                                    </a:rPr>
                                  </m:ctrlPr>
                                </m:fPr>
                                <m:num>
                                  <m:r>
                                    <a:rPr lang="es-ES" sz="1600" i="1">
                                      <a:solidFill>
                                        <a:prstClr val="black"/>
                                      </a:solidFill>
                                      <a:latin typeface="Cambria Math" panose="02040503050406030204" pitchFamily="18" charset="0"/>
                                      <a:ea typeface="+mn-ea"/>
                                    </a:rPr>
                                    <m:t>𝑅</m:t>
                                  </m:r>
                                </m:num>
                                <m:den>
                                  <m:r>
                                    <a:rPr lang="es-ES" sz="1600" i="1">
                                      <a:solidFill>
                                        <a:prstClr val="black"/>
                                      </a:solidFill>
                                      <a:latin typeface="Cambria Math" panose="02040503050406030204" pitchFamily="18" charset="0"/>
                                      <a:ea typeface="+mn-ea"/>
                                    </a:rPr>
                                    <m:t>𝑄</m:t>
                                  </m:r>
                                </m:den>
                              </m:f>
                            </m:e>
                          </m:d>
                        </m:e>
                        <m:sub>
                          <m:r>
                            <a:rPr lang="es-ES" sz="1600" i="1">
                              <a:solidFill>
                                <a:prstClr val="black"/>
                              </a:solidFill>
                              <a:latin typeface="Cambria Math" panose="02040503050406030204" pitchFamily="18" charset="0"/>
                              <a:ea typeface="+mn-ea"/>
                            </a:rPr>
                            <m:t>0</m:t>
                          </m:r>
                        </m:sub>
                      </m:sSub>
                      <m:sSup>
                        <m:sSupPr>
                          <m:ctrlPr>
                            <a:rPr lang="es-ES" sz="1600" i="1">
                              <a:solidFill>
                                <a:prstClr val="black"/>
                              </a:solidFill>
                              <a:latin typeface="Cambria Math" panose="02040503050406030204" pitchFamily="18" charset="0"/>
                              <a:ea typeface="+mn-ea"/>
                            </a:rPr>
                          </m:ctrlPr>
                        </m:sSupPr>
                        <m:e>
                          <m:r>
                            <a:rPr lang="es-ES" sz="1600" i="1">
                              <a:solidFill>
                                <a:prstClr val="black"/>
                              </a:solidFill>
                              <a:latin typeface="Cambria Math" panose="02040503050406030204" pitchFamily="18" charset="0"/>
                              <a:ea typeface="+mn-ea"/>
                            </a:rPr>
                            <m:t>𝑒</m:t>
                          </m:r>
                        </m:e>
                        <m:sup>
                          <m:r>
                            <a:rPr lang="es-ES" sz="1600" i="1">
                              <a:solidFill>
                                <a:prstClr val="black"/>
                              </a:solidFill>
                              <a:latin typeface="Cambria Math" panose="02040503050406030204" pitchFamily="18" charset="0"/>
                              <a:ea typeface="+mn-ea"/>
                            </a:rPr>
                            <m:t>−</m:t>
                          </m:r>
                          <m:f>
                            <m:fPr>
                              <m:ctrlPr>
                                <a:rPr lang="es-ES" sz="1600" i="1">
                                  <a:solidFill>
                                    <a:prstClr val="black"/>
                                  </a:solidFill>
                                  <a:latin typeface="Cambria Math" panose="02040503050406030204" pitchFamily="18" charset="0"/>
                                  <a:ea typeface="+mn-ea"/>
                                </a:rPr>
                              </m:ctrlPr>
                            </m:fPr>
                            <m:num>
                              <m:sSubSup>
                                <m:sSubSupPr>
                                  <m:ctrlPr>
                                    <a:rPr lang="es-ES" sz="1600" i="1">
                                      <a:solidFill>
                                        <a:prstClr val="black"/>
                                      </a:solidFill>
                                      <a:latin typeface="Cambria Math" panose="02040503050406030204" pitchFamily="18" charset="0"/>
                                      <a:ea typeface="+mn-ea"/>
                                    </a:rPr>
                                  </m:ctrlPr>
                                </m:sSubSupPr>
                                <m:e>
                                  <m:r>
                                    <a:rPr lang="es-ES" sz="1600" i="1">
                                      <a:solidFill>
                                        <a:prstClr val="black"/>
                                      </a:solidFill>
                                      <a:latin typeface="Cambria Math" panose="02040503050406030204" pitchFamily="18" charset="0"/>
                                      <a:ea typeface="Cambria Math" panose="02040503050406030204" pitchFamily="18" charset="0"/>
                                    </a:rPr>
                                    <m:t>𝜔</m:t>
                                  </m:r>
                                </m:e>
                                <m:sub>
                                  <m:r>
                                    <a:rPr lang="es-ES" sz="1600" i="1">
                                      <a:solidFill>
                                        <a:prstClr val="black"/>
                                      </a:solidFill>
                                      <a:latin typeface="Cambria Math" panose="02040503050406030204" pitchFamily="18" charset="0"/>
                                      <a:ea typeface="+mn-ea"/>
                                    </a:rPr>
                                    <m:t>𝑚</m:t>
                                  </m:r>
                                </m:sub>
                                <m:sup>
                                  <m:r>
                                    <a:rPr lang="es-ES" sz="1600" i="1">
                                      <a:solidFill>
                                        <a:prstClr val="black"/>
                                      </a:solidFill>
                                      <a:latin typeface="Cambria Math" panose="02040503050406030204" pitchFamily="18" charset="0"/>
                                      <a:ea typeface="+mn-ea"/>
                                    </a:rPr>
                                    <m:t>2</m:t>
                                  </m:r>
                                </m:sup>
                              </m:sSubSup>
                              <m:sSubSup>
                                <m:sSubSupPr>
                                  <m:ctrlPr>
                                    <a:rPr lang="es-ES" sz="1600" i="1">
                                      <a:solidFill>
                                        <a:prstClr val="black"/>
                                      </a:solidFill>
                                      <a:latin typeface="Cambria Math" panose="02040503050406030204" pitchFamily="18" charset="0"/>
                                      <a:ea typeface="+mn-ea"/>
                                    </a:rPr>
                                  </m:ctrlPr>
                                </m:sSubSupPr>
                                <m:e>
                                  <m:r>
                                    <a:rPr lang="es-ES" sz="1600" i="1">
                                      <a:solidFill>
                                        <a:prstClr val="black"/>
                                      </a:solidFill>
                                      <a:latin typeface="Cambria Math" panose="02040503050406030204" pitchFamily="18" charset="0"/>
                                      <a:ea typeface="Cambria Math" panose="02040503050406030204" pitchFamily="18" charset="0"/>
                                    </a:rPr>
                                    <m:t>𝜎</m:t>
                                  </m:r>
                                </m:e>
                                <m:sub>
                                  <m:r>
                                    <a:rPr lang="es-ES" sz="1600" i="1">
                                      <a:solidFill>
                                        <a:prstClr val="black"/>
                                      </a:solidFill>
                                      <a:latin typeface="Cambria Math" panose="02040503050406030204" pitchFamily="18" charset="0"/>
                                      <a:ea typeface="Cambria Math" panose="02040503050406030204" pitchFamily="18" charset="0"/>
                                    </a:rPr>
                                    <m:t>𝑧</m:t>
                                  </m:r>
                                </m:sub>
                                <m:sup>
                                  <m:r>
                                    <a:rPr lang="es-ES" sz="1600" i="1">
                                      <a:solidFill>
                                        <a:prstClr val="black"/>
                                      </a:solidFill>
                                      <a:latin typeface="Cambria Math" panose="02040503050406030204" pitchFamily="18" charset="0"/>
                                      <a:ea typeface="+mn-ea"/>
                                    </a:rPr>
                                    <m:t>2</m:t>
                                  </m:r>
                                </m:sup>
                              </m:sSubSup>
                            </m:num>
                            <m:den>
                              <m:sSup>
                                <m:sSupPr>
                                  <m:ctrlPr>
                                    <a:rPr lang="es-ES" sz="1600" i="1">
                                      <a:solidFill>
                                        <a:prstClr val="black"/>
                                      </a:solidFill>
                                      <a:latin typeface="Cambria Math" panose="02040503050406030204" pitchFamily="18" charset="0"/>
                                      <a:ea typeface="+mn-ea"/>
                                    </a:rPr>
                                  </m:ctrlPr>
                                </m:sSupPr>
                                <m:e>
                                  <m:r>
                                    <a:rPr lang="es-ES" sz="1600" i="1">
                                      <a:solidFill>
                                        <a:prstClr val="black"/>
                                      </a:solidFill>
                                      <a:latin typeface="Cambria Math" panose="02040503050406030204" pitchFamily="18" charset="0"/>
                                      <a:ea typeface="+mn-ea"/>
                                    </a:rPr>
                                    <m:t>𝑐</m:t>
                                  </m:r>
                                </m:e>
                                <m:sup>
                                  <m:r>
                                    <a:rPr lang="es-ES" sz="1600" i="1">
                                      <a:solidFill>
                                        <a:prstClr val="black"/>
                                      </a:solidFill>
                                      <a:latin typeface="Cambria Math" panose="02040503050406030204" pitchFamily="18" charset="0"/>
                                      <a:ea typeface="+mn-ea"/>
                                    </a:rPr>
                                    <m:t>2</m:t>
                                  </m:r>
                                </m:sup>
                              </m:sSup>
                            </m:den>
                          </m:f>
                        </m:sup>
                      </m:sSup>
                      <m:sSup>
                        <m:sSupPr>
                          <m:ctrlPr>
                            <a:rPr lang="es-ES" sz="1600" i="1" smtClean="0">
                              <a:solidFill>
                                <a:prstClr val="black"/>
                              </a:solidFill>
                              <a:latin typeface="Cambria Math" panose="02040503050406030204" pitchFamily="18" charset="0"/>
                              <a:ea typeface="+mn-ea"/>
                            </a:rPr>
                          </m:ctrlPr>
                        </m:sSupPr>
                        <m:e>
                          <m:r>
                            <a:rPr lang="es-ES" sz="1600" i="1" smtClean="0">
                              <a:solidFill>
                                <a:prstClr val="black"/>
                              </a:solidFill>
                              <a:latin typeface="Cambria Math" panose="02040503050406030204" pitchFamily="18" charset="0"/>
                              <a:ea typeface="+mn-ea"/>
                            </a:rPr>
                            <m:t>𝑞</m:t>
                          </m:r>
                        </m:e>
                        <m:sup>
                          <m:r>
                            <a:rPr lang="es-ES" sz="1600" i="1" smtClean="0">
                              <a:solidFill>
                                <a:prstClr val="black"/>
                              </a:solidFill>
                              <a:latin typeface="Cambria Math" panose="02040503050406030204" pitchFamily="18" charset="0"/>
                              <a:ea typeface="+mn-ea"/>
                            </a:rPr>
                            <m:t>2</m:t>
                          </m:r>
                        </m:sup>
                      </m:sSup>
                      <m:sSup>
                        <m:sSupPr>
                          <m:ctrlPr>
                            <a:rPr lang="es-ES" sz="1600" i="1" smtClean="0">
                              <a:solidFill>
                                <a:prstClr val="black"/>
                              </a:solidFill>
                              <a:latin typeface="Cambria Math" panose="02040503050406030204" pitchFamily="18" charset="0"/>
                              <a:ea typeface="+mn-ea"/>
                            </a:rPr>
                          </m:ctrlPr>
                        </m:sSupPr>
                        <m:e>
                          <m:d>
                            <m:dPr>
                              <m:ctrlPr>
                                <a:rPr lang="es-ES" sz="1600" i="1" smtClean="0">
                                  <a:solidFill>
                                    <a:prstClr val="black"/>
                                  </a:solidFill>
                                  <a:latin typeface="Cambria Math" panose="02040503050406030204" pitchFamily="18" charset="0"/>
                                  <a:ea typeface="+mn-ea"/>
                                </a:rPr>
                              </m:ctrlPr>
                            </m:dPr>
                            <m:e>
                              <m:f>
                                <m:fPr>
                                  <m:ctrlPr>
                                    <a:rPr lang="es-ES" sz="1600" i="1">
                                      <a:solidFill>
                                        <a:prstClr val="black"/>
                                      </a:solidFill>
                                      <a:latin typeface="Cambria Math" panose="02040503050406030204" pitchFamily="18" charset="0"/>
                                      <a:ea typeface="Cambria Math" panose="02040503050406030204" pitchFamily="18" charset="0"/>
                                    </a:rPr>
                                  </m:ctrlPr>
                                </m:fPr>
                                <m:num>
                                  <m:r>
                                    <a:rPr lang="es-ES" sz="1600" i="1">
                                      <a:solidFill>
                                        <a:prstClr val="black"/>
                                      </a:solidFill>
                                      <a:latin typeface="Cambria Math" panose="02040503050406030204" pitchFamily="18" charset="0"/>
                                      <a:ea typeface="Cambria Math" panose="02040503050406030204" pitchFamily="18" charset="0"/>
                                    </a:rPr>
                                    <m:t>𝑥</m:t>
                                  </m:r>
                                </m:num>
                                <m:den>
                                  <m:sSub>
                                    <m:sSubPr>
                                      <m:ctrlPr>
                                        <a:rPr lang="es-ES" sz="1600" i="1">
                                          <a:solidFill>
                                            <a:prstClr val="black"/>
                                          </a:solidFill>
                                          <a:latin typeface="Cambria Math" panose="02040503050406030204" pitchFamily="18" charset="0"/>
                                          <a:ea typeface="Cambria Math" panose="02040503050406030204" pitchFamily="18" charset="0"/>
                                        </a:rPr>
                                      </m:ctrlPr>
                                    </m:sSubPr>
                                    <m:e>
                                      <m:r>
                                        <a:rPr lang="es-ES" sz="1600" i="1">
                                          <a:solidFill>
                                            <a:prstClr val="black"/>
                                          </a:solidFill>
                                          <a:latin typeface="Cambria Math" panose="02040503050406030204" pitchFamily="18" charset="0"/>
                                          <a:ea typeface="Cambria Math" panose="02040503050406030204" pitchFamily="18" charset="0"/>
                                        </a:rPr>
                                        <m:t>𝑥</m:t>
                                      </m:r>
                                    </m:e>
                                    <m:sub>
                                      <m:r>
                                        <a:rPr lang="es-ES" sz="1600" i="1">
                                          <a:solidFill>
                                            <a:prstClr val="black"/>
                                          </a:solidFill>
                                          <a:latin typeface="Cambria Math" panose="02040503050406030204" pitchFamily="18" charset="0"/>
                                          <a:ea typeface="Cambria Math" panose="02040503050406030204" pitchFamily="18" charset="0"/>
                                        </a:rPr>
                                        <m:t>0</m:t>
                                      </m:r>
                                    </m:sub>
                                  </m:sSub>
                                </m:den>
                              </m:f>
                            </m:e>
                          </m:d>
                        </m:e>
                        <m:sup>
                          <m:r>
                            <a:rPr lang="es-ES" sz="1600" i="1" smtClean="0">
                              <a:solidFill>
                                <a:prstClr val="black"/>
                              </a:solidFill>
                              <a:latin typeface="Cambria Math" panose="02040503050406030204" pitchFamily="18" charset="0"/>
                              <a:ea typeface="+mn-ea"/>
                            </a:rPr>
                            <m:t>2</m:t>
                          </m:r>
                        </m:sup>
                      </m:sSup>
                    </m:oMath>
                  </m:oMathPara>
                </a14:m>
                <a:endParaRPr lang="es-ES" sz="1600" i="1" dirty="0">
                  <a:solidFill>
                    <a:prstClr val="black"/>
                  </a:solidFill>
                  <a:latin typeface="Arial" charset="0"/>
                  <a:ea typeface="+mn-ea"/>
                </a:endParaRPr>
              </a:p>
            </p:txBody>
          </p:sp>
        </mc:Choice>
        <mc:Fallback xmlns="">
          <p:sp>
            <p:nvSpPr>
              <p:cNvPr id="22" name="CuadroTexto 21">
                <a:extLst>
                  <a:ext uri="{FF2B5EF4-FFF2-40B4-BE49-F238E27FC236}">
                    <a16:creationId xmlns:a16="http://schemas.microsoft.com/office/drawing/2014/main" id="{8C81899C-565D-4DC9-9DE2-02EAFC6FD118}"/>
                  </a:ext>
                </a:extLst>
              </p:cNvPr>
              <p:cNvSpPr txBox="1">
                <a:spLocks noRot="1" noChangeAspect="1" noMove="1" noResize="1" noEditPoints="1" noAdjustHandles="1" noChangeArrowheads="1" noChangeShapeType="1" noTextEdit="1"/>
              </p:cNvSpPr>
              <p:nvPr/>
            </p:nvSpPr>
            <p:spPr>
              <a:xfrm>
                <a:off x="1144609" y="2905775"/>
                <a:ext cx="3144900" cy="607987"/>
              </a:xfrm>
              <a:prstGeom prst="rect">
                <a:avLst/>
              </a:prstGeom>
              <a:blipFill>
                <a:blip r:embed="rId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4" name="CuadroTexto 23">
                <a:extLst>
                  <a:ext uri="{FF2B5EF4-FFF2-40B4-BE49-F238E27FC236}">
                    <a16:creationId xmlns:a16="http://schemas.microsoft.com/office/drawing/2014/main" id="{CDA3DAD4-E954-4985-8548-CEE1DAA45670}"/>
                  </a:ext>
                </a:extLst>
              </p:cNvPr>
              <p:cNvSpPr txBox="1"/>
              <p:nvPr/>
            </p:nvSpPr>
            <p:spPr>
              <a:xfrm>
                <a:off x="6120432" y="1298676"/>
                <a:ext cx="4008730" cy="2056973"/>
              </a:xfrm>
              <a:prstGeom prst="rect">
                <a:avLst/>
              </a:prstGeom>
              <a:noFill/>
            </p:spPr>
            <p:txBody>
              <a:bodyPr wrap="square" rtlCol="0">
                <a:spAutoFit/>
              </a:bodyPr>
              <a:lstStyle/>
              <a:p>
                <a:pPr algn="just" defTabSz="914400" eaLnBrk="1" hangingPunct="1"/>
                <a:r>
                  <a:rPr lang="es-ES" sz="1100" dirty="0">
                    <a:solidFill>
                      <a:prstClr val="black"/>
                    </a:solidFill>
                    <a:latin typeface="Arial" charset="0"/>
                    <a:ea typeface="+mn-ea"/>
                    <a:sym typeface="Symbol" panose="05050102010706020507" pitchFamily="18" charset="2"/>
                  </a:rPr>
                  <a:t></a:t>
                </a:r>
                <a:r>
                  <a:rPr lang="es-ES" sz="1100" baseline="-25000" dirty="0">
                    <a:solidFill>
                      <a:prstClr val="black"/>
                    </a:solidFill>
                    <a:latin typeface="Arial" charset="0"/>
                    <a:ea typeface="+mn-ea"/>
                    <a:sym typeface="Symbol" panose="05050102010706020507" pitchFamily="18" charset="2"/>
                  </a:rPr>
                  <a:t>z</a:t>
                </a:r>
                <a:r>
                  <a:rPr lang="es-ES" sz="1100" dirty="0">
                    <a:solidFill>
                      <a:prstClr val="black"/>
                    </a:solidFill>
                    <a:latin typeface="Arial" charset="0"/>
                    <a:ea typeface="+mn-ea"/>
                  </a:rPr>
                  <a:t> es la longitud axial del haz</a:t>
                </a:r>
              </a:p>
              <a:p>
                <a:pPr algn="just" defTabSz="914400" eaLnBrk="1" hangingPunct="1"/>
                <a14:m>
                  <m:oMath xmlns:m="http://schemas.openxmlformats.org/officeDocument/2006/math">
                    <m:sSub>
                      <m:sSubPr>
                        <m:ctrlPr>
                          <a:rPr lang="es-ES" sz="1100" i="1" smtClean="0">
                            <a:solidFill>
                              <a:prstClr val="black"/>
                            </a:solidFill>
                            <a:latin typeface="Cambria Math" panose="02040503050406030204" pitchFamily="18" charset="0"/>
                            <a:ea typeface="+mn-ea"/>
                          </a:rPr>
                        </m:ctrlPr>
                      </m:sSubPr>
                      <m:e>
                        <m:r>
                          <a:rPr lang="es-ES" sz="1100" i="1" smtClean="0">
                            <a:solidFill>
                              <a:prstClr val="black"/>
                            </a:solidFill>
                            <a:latin typeface="Cambria Math" panose="02040503050406030204" pitchFamily="18" charset="0"/>
                            <a:ea typeface="Cambria Math" panose="02040503050406030204" pitchFamily="18" charset="0"/>
                          </a:rPr>
                          <m:t>𝜔</m:t>
                        </m:r>
                      </m:e>
                      <m:sub>
                        <m:r>
                          <a:rPr lang="es-ES" sz="1100" i="1" smtClean="0">
                            <a:solidFill>
                              <a:prstClr val="black"/>
                            </a:solidFill>
                            <a:latin typeface="Cambria Math" panose="02040503050406030204" pitchFamily="18" charset="0"/>
                            <a:ea typeface="+mn-ea"/>
                          </a:rPr>
                          <m:t>𝑚</m:t>
                        </m:r>
                      </m:sub>
                    </m:sSub>
                    <m:r>
                      <a:rPr lang="es-ES" sz="1100" i="1" smtClean="0">
                        <a:solidFill>
                          <a:prstClr val="black"/>
                        </a:solidFill>
                        <a:latin typeface="Cambria Math" panose="02040503050406030204" pitchFamily="18" charset="0"/>
                        <a:ea typeface="+mn-ea"/>
                      </a:rPr>
                      <m:t> </m:t>
                    </m:r>
                  </m:oMath>
                </a14:m>
                <a:r>
                  <a:rPr lang="es-ES" sz="1100" dirty="0">
                    <a:solidFill>
                      <a:prstClr val="black"/>
                    </a:solidFill>
                    <a:latin typeface="Arial" charset="0"/>
                    <a:ea typeface="+mn-ea"/>
                    <a:sym typeface="Symbol" panose="05050102010706020507" pitchFamily="18" charset="2"/>
                  </a:rPr>
                  <a:t>es la frecuencia angular del modo</a:t>
                </a:r>
              </a:p>
              <a:p>
                <a:pPr algn="just" defTabSz="914400" eaLnBrk="1" hangingPunct="1"/>
                <a:r>
                  <a:rPr lang="es-ES" sz="1100" dirty="0">
                    <a:solidFill>
                      <a:prstClr val="black"/>
                    </a:solidFill>
                    <a:latin typeface="Arial" charset="0"/>
                    <a:ea typeface="+mn-ea"/>
                    <a:sym typeface="Symbol" panose="05050102010706020507" pitchFamily="18" charset="2"/>
                  </a:rPr>
                  <a:t>q es la carga del haz</a:t>
                </a:r>
              </a:p>
              <a:p>
                <a:pPr algn="just" defTabSz="914400" eaLnBrk="1" hangingPunct="1"/>
                <a:r>
                  <a:rPr lang="es-ES" sz="1100" dirty="0">
                    <a:solidFill>
                      <a:prstClr val="black"/>
                    </a:solidFill>
                    <a:latin typeface="Arial" charset="0"/>
                    <a:ea typeface="+mn-ea"/>
                    <a:sym typeface="Symbol" panose="05050102010706020507" pitchFamily="18" charset="2"/>
                  </a:rPr>
                  <a:t>Q</a:t>
                </a:r>
                <a:r>
                  <a:rPr lang="es-ES" sz="1100" baseline="-25000" dirty="0">
                    <a:solidFill>
                      <a:prstClr val="black"/>
                    </a:solidFill>
                    <a:latin typeface="Arial" charset="0"/>
                    <a:ea typeface="+mn-ea"/>
                    <a:sym typeface="Symbol" panose="05050102010706020507" pitchFamily="18" charset="2"/>
                  </a:rPr>
                  <a:t>ext</a:t>
                </a:r>
                <a:r>
                  <a:rPr lang="es-ES" sz="1100" dirty="0">
                    <a:solidFill>
                      <a:prstClr val="black"/>
                    </a:solidFill>
                    <a:latin typeface="Arial" charset="0"/>
                    <a:ea typeface="+mn-ea"/>
                    <a:sym typeface="Symbol" panose="05050102010706020507" pitchFamily="18" charset="2"/>
                  </a:rPr>
                  <a:t> es el factor de calidad externo de la cavidad</a:t>
                </a:r>
              </a:p>
              <a:p>
                <a:pPr algn="just" defTabSz="914400" eaLnBrk="1" hangingPunct="1"/>
                <a:r>
                  <a:rPr lang="es-ES" sz="1100" dirty="0">
                    <a:solidFill>
                      <a:prstClr val="black"/>
                    </a:solidFill>
                    <a:latin typeface="Arial" charset="0"/>
                    <a:ea typeface="+mn-ea"/>
                    <a:sym typeface="Symbol" panose="05050102010706020507" pitchFamily="18" charset="2"/>
                  </a:rPr>
                  <a:t>Q</a:t>
                </a:r>
                <a:r>
                  <a:rPr lang="es-ES" sz="1100" baseline="-25000" dirty="0">
                    <a:solidFill>
                      <a:prstClr val="black"/>
                    </a:solidFill>
                    <a:latin typeface="Arial" charset="0"/>
                    <a:ea typeface="+mn-ea"/>
                    <a:sym typeface="Symbol" panose="05050102010706020507" pitchFamily="18" charset="2"/>
                  </a:rPr>
                  <a:t>L</a:t>
                </a:r>
                <a:r>
                  <a:rPr lang="es-ES" sz="1100" dirty="0">
                    <a:solidFill>
                      <a:prstClr val="black"/>
                    </a:solidFill>
                    <a:latin typeface="Arial" charset="0"/>
                    <a:ea typeface="+mn-ea"/>
                    <a:sym typeface="Symbol" panose="05050102010706020507" pitchFamily="18" charset="2"/>
                  </a:rPr>
                  <a:t> es el factor de calidad de la cavidad cargada</a:t>
                </a:r>
              </a:p>
              <a:p>
                <a:pPr algn="just" defTabSz="914400" eaLnBrk="1" hangingPunct="1"/>
                <a:r>
                  <a:rPr lang="es-ES" sz="1100" dirty="0">
                    <a:solidFill>
                      <a:prstClr val="black"/>
                    </a:solidFill>
                    <a:latin typeface="Arial" charset="0"/>
                    <a:ea typeface="+mn-ea"/>
                    <a:sym typeface="Symbol" panose="05050102010706020507" pitchFamily="18" charset="2"/>
                  </a:rPr>
                  <a:t>c es la velocidad de la luz en el vacío</a:t>
                </a:r>
              </a:p>
              <a:p>
                <a:pPr algn="just" defTabSz="914400" eaLnBrk="1" hangingPunct="1"/>
                <a:r>
                  <a:rPr lang="es-ES" sz="1100" dirty="0">
                    <a:solidFill>
                      <a:prstClr val="black"/>
                    </a:solidFill>
                    <a:latin typeface="Arial" charset="0"/>
                    <a:ea typeface="+mn-ea"/>
                    <a:sym typeface="Symbol" panose="05050102010706020507" pitchFamily="18" charset="2"/>
                  </a:rPr>
                  <a:t>x es el desplazamiento del haz respecto al eje </a:t>
                </a:r>
              </a:p>
              <a:p>
                <a:pPr algn="just" defTabSz="914400" eaLnBrk="1" hangingPunct="1"/>
                <a:r>
                  <a:rPr lang="es-ES" sz="1100" dirty="0">
                    <a:solidFill>
                      <a:prstClr val="black"/>
                    </a:solidFill>
                    <a:latin typeface="Arial" charset="0"/>
                    <a:ea typeface="+mn-ea"/>
                    <a:sym typeface="Symbol" panose="05050102010706020507" pitchFamily="18" charset="2"/>
                  </a:rPr>
                  <a:t>(R/Q)</a:t>
                </a:r>
                <a:r>
                  <a:rPr lang="es-ES" sz="1100" baseline="-25000" dirty="0">
                    <a:solidFill>
                      <a:prstClr val="black"/>
                    </a:solidFill>
                    <a:latin typeface="Arial" charset="0"/>
                    <a:ea typeface="+mn-ea"/>
                    <a:sym typeface="Symbol" panose="05050102010706020507" pitchFamily="18" charset="2"/>
                  </a:rPr>
                  <a:t>0</a:t>
                </a:r>
                <a:r>
                  <a:rPr lang="es-ES" sz="1100" dirty="0">
                    <a:solidFill>
                      <a:prstClr val="black"/>
                    </a:solidFill>
                    <a:latin typeface="Arial" charset="0"/>
                    <a:ea typeface="+mn-ea"/>
                    <a:sym typeface="Symbol" panose="05050102010706020507" pitchFamily="18" charset="2"/>
                  </a:rPr>
                  <a:t> es la shunt </a:t>
                </a:r>
                <a:r>
                  <a:rPr lang="es-ES" sz="1100" dirty="0" err="1">
                    <a:solidFill>
                      <a:prstClr val="black"/>
                    </a:solidFill>
                    <a:latin typeface="Arial" charset="0"/>
                    <a:ea typeface="+mn-ea"/>
                    <a:sym typeface="Symbol" panose="05050102010706020507" pitchFamily="18" charset="2"/>
                  </a:rPr>
                  <a:t>impedance</a:t>
                </a:r>
                <a:r>
                  <a:rPr lang="es-ES" sz="1100" dirty="0">
                    <a:solidFill>
                      <a:prstClr val="black"/>
                    </a:solidFill>
                    <a:latin typeface="Arial" charset="0"/>
                    <a:ea typeface="+mn-ea"/>
                    <a:sym typeface="Symbol" panose="05050102010706020507" pitchFamily="18" charset="2"/>
                  </a:rPr>
                  <a:t> normalizada medida en x</a:t>
                </a:r>
                <a:r>
                  <a:rPr lang="es-ES" sz="1100" baseline="-25000" dirty="0">
                    <a:solidFill>
                      <a:prstClr val="black"/>
                    </a:solidFill>
                    <a:latin typeface="Arial" charset="0"/>
                    <a:ea typeface="+mn-ea"/>
                    <a:sym typeface="Symbol" panose="05050102010706020507" pitchFamily="18" charset="2"/>
                  </a:rPr>
                  <a:t>0</a:t>
                </a:r>
              </a:p>
              <a:p>
                <a:pPr algn="just" defTabSz="914400" eaLnBrk="1" hangingPunct="1"/>
                <a:r>
                  <a:rPr lang="es-ES" sz="1100" dirty="0">
                    <a:solidFill>
                      <a:prstClr val="black"/>
                    </a:solidFill>
                    <a:latin typeface="Arial" charset="0"/>
                    <a:ea typeface="+mn-ea"/>
                    <a:sym typeface="Symbol" panose="05050102010706020507" pitchFamily="18" charset="2"/>
                  </a:rPr>
                  <a:t>u(t) es la función escalón</a:t>
                </a:r>
              </a:p>
              <a:p>
                <a:pPr algn="just" defTabSz="914400" eaLnBrk="1" hangingPunct="1"/>
                <a:r>
                  <a:rPr lang="es-ES" sz="1100" dirty="0">
                    <a:solidFill>
                      <a:prstClr val="black"/>
                    </a:solidFill>
                    <a:latin typeface="Arial" charset="0"/>
                    <a:ea typeface="+mn-ea"/>
                    <a:sym typeface="Symbol" panose="05050102010706020507" pitchFamily="18" charset="2"/>
                  </a:rPr>
                  <a:t>Z es la impedancia característica de la guía del puerto</a:t>
                </a:r>
              </a:p>
              <a:p>
                <a:pPr algn="just" defTabSz="914400" eaLnBrk="1" hangingPunct="1"/>
                <a:r>
                  <a:rPr lang="es-ES" sz="1100" dirty="0">
                    <a:solidFill>
                      <a:prstClr val="black"/>
                    </a:solidFill>
                    <a:latin typeface="Arial" charset="0"/>
                    <a:ea typeface="+mn-ea"/>
                    <a:sym typeface="Symbol" panose="05050102010706020507" pitchFamily="18" charset="2"/>
                  </a:rPr>
                  <a:t> es el tiempo de decaimiento </a:t>
                </a:r>
              </a:p>
              <a:p>
                <a:pPr defTabSz="914400" eaLnBrk="1" hangingPunct="1"/>
                <a:endParaRPr lang="es-ES" sz="1000" baseline="-25000" dirty="0">
                  <a:solidFill>
                    <a:prstClr val="black"/>
                  </a:solidFill>
                  <a:latin typeface="Arial" charset="0"/>
                  <a:ea typeface="+mn-ea"/>
                  <a:sym typeface="Symbol" panose="05050102010706020507" pitchFamily="18" charset="2"/>
                </a:endParaRPr>
              </a:p>
            </p:txBody>
          </p:sp>
        </mc:Choice>
        <mc:Fallback xmlns="">
          <p:sp>
            <p:nvSpPr>
              <p:cNvPr id="24" name="CuadroTexto 23">
                <a:extLst>
                  <a:ext uri="{FF2B5EF4-FFF2-40B4-BE49-F238E27FC236}">
                    <a16:creationId xmlns:a16="http://schemas.microsoft.com/office/drawing/2014/main" id="{CDA3DAD4-E954-4985-8548-CEE1DAA45670}"/>
                  </a:ext>
                </a:extLst>
              </p:cNvPr>
              <p:cNvSpPr txBox="1">
                <a:spLocks noRot="1" noChangeAspect="1" noMove="1" noResize="1" noEditPoints="1" noAdjustHandles="1" noChangeArrowheads="1" noChangeShapeType="1" noTextEdit="1"/>
              </p:cNvSpPr>
              <p:nvPr/>
            </p:nvSpPr>
            <p:spPr>
              <a:xfrm>
                <a:off x="6120432" y="1298676"/>
                <a:ext cx="4008730" cy="2056973"/>
              </a:xfrm>
              <a:prstGeom prst="rect">
                <a:avLst/>
              </a:prstGeom>
              <a:blipFill>
                <a:blip r:embed="rId6"/>
                <a:stretch>
                  <a:fillRect t="-29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9" name="CuadroTexto 28">
                <a:extLst>
                  <a:ext uri="{FF2B5EF4-FFF2-40B4-BE49-F238E27FC236}">
                    <a16:creationId xmlns:a16="http://schemas.microsoft.com/office/drawing/2014/main" id="{CCB32BB9-3440-434A-BC9C-0AD2FA5ECF5D}"/>
                  </a:ext>
                </a:extLst>
              </p:cNvPr>
              <p:cNvSpPr txBox="1"/>
              <p:nvPr/>
            </p:nvSpPr>
            <p:spPr>
              <a:xfrm>
                <a:off x="6120432" y="3145970"/>
                <a:ext cx="3894285" cy="595804"/>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s-ES" altLang="es-ES" sz="1200" b="0" i="0" u="none" strike="noStrike" kern="0" cap="none" spc="0" normalizeH="0" baseline="0" noProof="0" dirty="0">
                    <a:ln>
                      <a:noFill/>
                    </a:ln>
                    <a:solidFill>
                      <a:prstClr val="black"/>
                    </a:solidFill>
                    <a:effectLst/>
                    <a:uLnTx/>
                    <a:uFillTx/>
                    <a:ea typeface="+mn-ea"/>
                  </a:rPr>
                  <a:t>Nota: para el modo monopolar, el término </a:t>
                </a:r>
                <a14:m>
                  <m:oMath xmlns:m="http://schemas.openxmlformats.org/officeDocument/2006/math">
                    <m:f>
                      <m:fPr>
                        <m:ctrlPr>
                          <a:rPr kumimoji="0" lang="es-ES" sz="1200" b="0" i="1" u="none" strike="noStrike" kern="0" cap="none" spc="0" normalizeH="0" baseline="0" noProof="0" smtClean="0">
                            <a:ln>
                              <a:noFill/>
                            </a:ln>
                            <a:solidFill>
                              <a:prstClr val="black"/>
                            </a:solidFill>
                            <a:effectLst/>
                            <a:uLnTx/>
                            <a:uFillTx/>
                            <a:latin typeface="Cambria Math" panose="02040503050406030204" pitchFamily="18" charset="0"/>
                            <a:ea typeface="+mn-ea"/>
                          </a:rPr>
                        </m:ctrlPr>
                      </m:fPr>
                      <m:num>
                        <m:sSup>
                          <m:sSupPr>
                            <m:ctrlPr>
                              <a:rPr kumimoji="0" lang="es-ES" sz="1200" b="0" i="1" u="none" strike="noStrike" kern="0" cap="none" spc="0" normalizeH="0" baseline="0" noProof="0" smtClean="0">
                                <a:ln>
                                  <a:noFill/>
                                </a:ln>
                                <a:solidFill>
                                  <a:prstClr val="black"/>
                                </a:solidFill>
                                <a:effectLst/>
                                <a:uLnTx/>
                                <a:uFillTx/>
                                <a:latin typeface="Cambria Math" panose="02040503050406030204" pitchFamily="18" charset="0"/>
                                <a:ea typeface="+mn-ea"/>
                              </a:rPr>
                            </m:ctrlPr>
                          </m:sSupPr>
                          <m:e>
                            <m:r>
                              <a:rPr kumimoji="0" lang="es-ES" sz="1200" b="0" i="1" u="none" strike="noStrike" kern="0" cap="none" spc="0" normalizeH="0" baseline="0" noProof="0" smtClean="0">
                                <a:ln>
                                  <a:noFill/>
                                </a:ln>
                                <a:solidFill>
                                  <a:prstClr val="black"/>
                                </a:solidFill>
                                <a:effectLst/>
                                <a:uLnTx/>
                                <a:uFillTx/>
                                <a:latin typeface="Cambria Math" panose="02040503050406030204" pitchFamily="18" charset="0"/>
                                <a:ea typeface="+mn-ea"/>
                              </a:rPr>
                              <m:t>𝑥</m:t>
                            </m:r>
                          </m:e>
                          <m:sup>
                            <m:r>
                              <a:rPr kumimoji="0" lang="es-ES" sz="1200" b="0" i="1" u="none" strike="noStrike" kern="0" cap="none" spc="0" normalizeH="0" baseline="0" noProof="0" smtClean="0">
                                <a:ln>
                                  <a:noFill/>
                                </a:ln>
                                <a:solidFill>
                                  <a:prstClr val="black"/>
                                </a:solidFill>
                                <a:effectLst/>
                                <a:uLnTx/>
                                <a:uFillTx/>
                                <a:latin typeface="Cambria Math" panose="02040503050406030204" pitchFamily="18" charset="0"/>
                                <a:ea typeface="+mn-ea"/>
                              </a:rPr>
                              <m:t>2</m:t>
                            </m:r>
                          </m:sup>
                        </m:sSup>
                      </m:num>
                      <m:den>
                        <m:sSubSup>
                          <m:sSubSupPr>
                            <m:ctrlPr>
                              <a:rPr kumimoji="0" lang="es-ES" sz="1200" b="0" i="1" u="none" strike="noStrike" kern="0" cap="none" spc="0" normalizeH="0" baseline="0" noProof="0" smtClean="0">
                                <a:ln>
                                  <a:noFill/>
                                </a:ln>
                                <a:solidFill>
                                  <a:prstClr val="black"/>
                                </a:solidFill>
                                <a:effectLst/>
                                <a:uLnTx/>
                                <a:uFillTx/>
                                <a:latin typeface="Cambria Math" panose="02040503050406030204" pitchFamily="18" charset="0"/>
                                <a:ea typeface="+mn-ea"/>
                              </a:rPr>
                            </m:ctrlPr>
                          </m:sSubSupPr>
                          <m:e>
                            <m:r>
                              <a:rPr kumimoji="0" lang="es-ES" sz="1200" b="0" i="1" u="none" strike="noStrike" kern="0" cap="none" spc="0" normalizeH="0" baseline="0" noProof="0" smtClean="0">
                                <a:ln>
                                  <a:noFill/>
                                </a:ln>
                                <a:solidFill>
                                  <a:prstClr val="black"/>
                                </a:solidFill>
                                <a:effectLst/>
                                <a:uLnTx/>
                                <a:uFillTx/>
                                <a:latin typeface="Cambria Math" panose="02040503050406030204" pitchFamily="18" charset="0"/>
                                <a:ea typeface="+mn-ea"/>
                              </a:rPr>
                              <m:t>𝑥</m:t>
                            </m:r>
                          </m:e>
                          <m:sub>
                            <m:r>
                              <a:rPr kumimoji="0" lang="es-ES" sz="1200" b="0" i="1" u="none" strike="noStrike" kern="0" cap="none" spc="0" normalizeH="0" baseline="0" noProof="0" smtClean="0">
                                <a:ln>
                                  <a:noFill/>
                                </a:ln>
                                <a:solidFill>
                                  <a:prstClr val="black"/>
                                </a:solidFill>
                                <a:effectLst/>
                                <a:uLnTx/>
                                <a:uFillTx/>
                                <a:latin typeface="Cambria Math" panose="02040503050406030204" pitchFamily="18" charset="0"/>
                                <a:ea typeface="+mn-ea"/>
                              </a:rPr>
                              <m:t>0</m:t>
                            </m:r>
                          </m:sub>
                          <m:sup>
                            <m:r>
                              <a:rPr kumimoji="0" lang="es-ES" sz="1200" b="0" i="1" u="none" strike="noStrike" kern="0" cap="none" spc="0" normalizeH="0" baseline="0" noProof="0" smtClean="0">
                                <a:ln>
                                  <a:noFill/>
                                </a:ln>
                                <a:solidFill>
                                  <a:prstClr val="black"/>
                                </a:solidFill>
                                <a:effectLst/>
                                <a:uLnTx/>
                                <a:uFillTx/>
                                <a:latin typeface="Cambria Math" panose="02040503050406030204" pitchFamily="18" charset="0"/>
                                <a:ea typeface="+mn-ea"/>
                              </a:rPr>
                              <m:t>2</m:t>
                            </m:r>
                          </m:sup>
                        </m:sSubSup>
                      </m:den>
                    </m:f>
                  </m:oMath>
                </a14:m>
                <a:r>
                  <a:rPr kumimoji="0" lang="es-ES" altLang="es-ES" sz="1200" b="0" i="0" u="none" strike="noStrike" kern="0" cap="none" spc="0" normalizeH="0" baseline="0" noProof="0" dirty="0">
                    <a:ln>
                      <a:noFill/>
                    </a:ln>
                    <a:solidFill>
                      <a:prstClr val="black"/>
                    </a:solidFill>
                    <a:effectLst/>
                    <a:uLnTx/>
                    <a:uFillTx/>
                    <a:ea typeface="+mn-ea"/>
                  </a:rPr>
                  <a:t> no aparece  </a:t>
                </a:r>
              </a:p>
            </p:txBody>
          </p:sp>
        </mc:Choice>
        <mc:Fallback xmlns="">
          <p:sp>
            <p:nvSpPr>
              <p:cNvPr id="29" name="CuadroTexto 28">
                <a:extLst>
                  <a:ext uri="{FF2B5EF4-FFF2-40B4-BE49-F238E27FC236}">
                    <a16:creationId xmlns:a16="http://schemas.microsoft.com/office/drawing/2014/main" id="{CCB32BB9-3440-434A-BC9C-0AD2FA5ECF5D}"/>
                  </a:ext>
                </a:extLst>
              </p:cNvPr>
              <p:cNvSpPr txBox="1">
                <a:spLocks noRot="1" noChangeAspect="1" noMove="1" noResize="1" noEditPoints="1" noAdjustHandles="1" noChangeArrowheads="1" noChangeShapeType="1" noTextEdit="1"/>
              </p:cNvSpPr>
              <p:nvPr/>
            </p:nvSpPr>
            <p:spPr>
              <a:xfrm>
                <a:off x="6120432" y="3145970"/>
                <a:ext cx="3894285" cy="595804"/>
              </a:xfrm>
              <a:prstGeom prst="rect">
                <a:avLst/>
              </a:prstGeom>
              <a:blipFill>
                <a:blip r:embed="rId7"/>
                <a:stretch>
                  <a:fillRect r="-156" b="-6122"/>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3" name="CuadroTexto 32">
                <a:extLst>
                  <a:ext uri="{FF2B5EF4-FFF2-40B4-BE49-F238E27FC236}">
                    <a16:creationId xmlns:a16="http://schemas.microsoft.com/office/drawing/2014/main" id="{5FDB0895-ADED-49E5-9152-2E13686E3955}"/>
                  </a:ext>
                </a:extLst>
              </p:cNvPr>
              <p:cNvSpPr txBox="1"/>
              <p:nvPr/>
            </p:nvSpPr>
            <p:spPr>
              <a:xfrm>
                <a:off x="4611334" y="1475581"/>
                <a:ext cx="716222" cy="504177"/>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r>
                        <a:rPr lang="es-ES" sz="1600" i="1" smtClean="0">
                          <a:solidFill>
                            <a:prstClr val="black"/>
                          </a:solidFill>
                          <a:latin typeface="Cambria Math" panose="02040503050406030204" pitchFamily="18" charset="0"/>
                          <a:ea typeface="Cambria Math" panose="02040503050406030204" pitchFamily="18" charset="0"/>
                        </a:rPr>
                        <m:t>𝜏</m:t>
                      </m:r>
                      <m:r>
                        <a:rPr lang="es-ES" sz="1600" i="1" smtClean="0">
                          <a:solidFill>
                            <a:prstClr val="black"/>
                          </a:solidFill>
                          <a:latin typeface="Cambria Math" panose="02040503050406030204" pitchFamily="18" charset="0"/>
                          <a:ea typeface="+mn-ea"/>
                        </a:rPr>
                        <m:t>=</m:t>
                      </m:r>
                      <m:f>
                        <m:fPr>
                          <m:ctrlPr>
                            <a:rPr lang="es-ES" sz="1600" i="1" smtClean="0">
                              <a:solidFill>
                                <a:prstClr val="black"/>
                              </a:solidFill>
                              <a:latin typeface="Cambria Math" panose="02040503050406030204" pitchFamily="18" charset="0"/>
                              <a:ea typeface="+mn-ea"/>
                            </a:rPr>
                          </m:ctrlPr>
                        </m:fPr>
                        <m:num>
                          <m:sSub>
                            <m:sSubPr>
                              <m:ctrlPr>
                                <a:rPr lang="es-ES" sz="1600" i="1">
                                  <a:solidFill>
                                    <a:prstClr val="black"/>
                                  </a:solidFill>
                                  <a:latin typeface="Cambria Math" panose="02040503050406030204" pitchFamily="18" charset="0"/>
                                  <a:ea typeface="+mn-ea"/>
                                </a:rPr>
                              </m:ctrlPr>
                            </m:sSubPr>
                            <m:e>
                              <m:r>
                                <a:rPr lang="es-ES" sz="1600" b="0" i="1" smtClean="0">
                                  <a:solidFill>
                                    <a:prstClr val="black"/>
                                  </a:solidFill>
                                  <a:latin typeface="Cambria Math" panose="02040503050406030204" pitchFamily="18" charset="0"/>
                                  <a:ea typeface="+mn-ea"/>
                                </a:rPr>
                                <m:t>𝑄</m:t>
                              </m:r>
                            </m:e>
                            <m:sub>
                              <m:r>
                                <a:rPr lang="es-ES" sz="1600" b="0" i="1" smtClean="0">
                                  <a:solidFill>
                                    <a:prstClr val="black"/>
                                  </a:solidFill>
                                  <a:latin typeface="Cambria Math" panose="02040503050406030204" pitchFamily="18" charset="0"/>
                                  <a:ea typeface="Cambria Math" panose="02040503050406030204" pitchFamily="18" charset="0"/>
                                </a:rPr>
                                <m:t>𝐿</m:t>
                              </m:r>
                            </m:sub>
                          </m:sSub>
                        </m:num>
                        <m:den>
                          <m:sSub>
                            <m:sSubPr>
                              <m:ctrlPr>
                                <a:rPr lang="es-ES" sz="1600" i="1">
                                  <a:solidFill>
                                    <a:prstClr val="black"/>
                                  </a:solidFill>
                                  <a:latin typeface="Cambria Math" panose="02040503050406030204" pitchFamily="18" charset="0"/>
                                </a:rPr>
                              </m:ctrlPr>
                            </m:sSubPr>
                            <m:e>
                              <m:r>
                                <a:rPr lang="es-ES" sz="1600" i="1">
                                  <a:solidFill>
                                    <a:prstClr val="black"/>
                                  </a:solidFill>
                                  <a:latin typeface="Cambria Math" panose="02040503050406030204" pitchFamily="18" charset="0"/>
                                  <a:ea typeface="Cambria Math" panose="02040503050406030204" pitchFamily="18" charset="0"/>
                                </a:rPr>
                                <m:t>𝜔</m:t>
                              </m:r>
                            </m:e>
                            <m:sub>
                              <m:r>
                                <a:rPr lang="es-ES" sz="1600" i="1">
                                  <a:solidFill>
                                    <a:prstClr val="black"/>
                                  </a:solidFill>
                                  <a:latin typeface="Cambria Math" panose="02040503050406030204" pitchFamily="18" charset="0"/>
                                </a:rPr>
                                <m:t>𝑚</m:t>
                              </m:r>
                            </m:sub>
                          </m:sSub>
                        </m:den>
                      </m:f>
                    </m:oMath>
                  </m:oMathPara>
                </a14:m>
                <a:endParaRPr lang="es-ES" sz="1600" i="1" dirty="0">
                  <a:solidFill>
                    <a:prstClr val="black"/>
                  </a:solidFill>
                  <a:latin typeface="Arial" charset="0"/>
                  <a:ea typeface="+mn-ea"/>
                </a:endParaRPr>
              </a:p>
            </p:txBody>
          </p:sp>
        </mc:Choice>
        <mc:Fallback xmlns="">
          <p:sp>
            <p:nvSpPr>
              <p:cNvPr id="33" name="CuadroTexto 32">
                <a:extLst>
                  <a:ext uri="{FF2B5EF4-FFF2-40B4-BE49-F238E27FC236}">
                    <a16:creationId xmlns:a16="http://schemas.microsoft.com/office/drawing/2014/main" id="{5FDB0895-ADED-49E5-9152-2E13686E3955}"/>
                  </a:ext>
                </a:extLst>
              </p:cNvPr>
              <p:cNvSpPr txBox="1">
                <a:spLocks noRot="1" noChangeAspect="1" noMove="1" noResize="1" noEditPoints="1" noAdjustHandles="1" noChangeArrowheads="1" noChangeShapeType="1" noTextEdit="1"/>
              </p:cNvSpPr>
              <p:nvPr/>
            </p:nvSpPr>
            <p:spPr>
              <a:xfrm>
                <a:off x="4611334" y="1475581"/>
                <a:ext cx="716222" cy="504177"/>
              </a:xfrm>
              <a:prstGeom prst="rect">
                <a:avLst/>
              </a:prstGeom>
              <a:blipFill>
                <a:blip r:embed="rId8"/>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0" name="CuadroTexto 49">
                <a:extLst>
                  <a:ext uri="{FF2B5EF4-FFF2-40B4-BE49-F238E27FC236}">
                    <a16:creationId xmlns:a16="http://schemas.microsoft.com/office/drawing/2014/main" id="{3729F2AD-9995-488A-A775-05E0943929D5}"/>
                  </a:ext>
                </a:extLst>
              </p:cNvPr>
              <p:cNvSpPr txBox="1"/>
              <p:nvPr/>
            </p:nvSpPr>
            <p:spPr>
              <a:xfrm>
                <a:off x="575816" y="5182513"/>
                <a:ext cx="2890022" cy="366319"/>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acc>
                        <m:accPr>
                          <m:chr m:val="̃"/>
                          <m:ctrlPr>
                            <a:rPr lang="es-ES" sz="1600" i="1" smtClean="0">
                              <a:solidFill>
                                <a:prstClr val="black"/>
                              </a:solidFill>
                              <a:latin typeface="Cambria Math" panose="02040503050406030204" pitchFamily="18" charset="0"/>
                              <a:ea typeface="+mn-ea"/>
                            </a:rPr>
                          </m:ctrlPr>
                        </m:accPr>
                        <m:e>
                          <m:r>
                            <a:rPr lang="es-ES" sz="1600" i="1" smtClean="0">
                              <a:solidFill>
                                <a:prstClr val="black"/>
                              </a:solidFill>
                              <a:latin typeface="Cambria Math" panose="02040503050406030204" pitchFamily="18" charset="0"/>
                              <a:ea typeface="+mn-ea"/>
                            </a:rPr>
                            <m:t>𝑉</m:t>
                          </m:r>
                        </m:e>
                      </m:acc>
                      <m:r>
                        <a:rPr lang="es-ES" sz="1600" i="1" smtClean="0">
                          <a:solidFill>
                            <a:prstClr val="black"/>
                          </a:solidFill>
                          <a:latin typeface="Cambria Math" panose="02040503050406030204" pitchFamily="18" charset="0"/>
                          <a:ea typeface="+mn-ea"/>
                        </a:rPr>
                        <m:t>(</m:t>
                      </m:r>
                      <m:r>
                        <a:rPr lang="es-ES" sz="1600" i="1">
                          <a:solidFill>
                            <a:prstClr val="black"/>
                          </a:solidFill>
                          <a:latin typeface="Cambria Math" panose="02040503050406030204" pitchFamily="18" charset="0"/>
                          <a:ea typeface="Cambria Math" panose="02040503050406030204" pitchFamily="18" charset="0"/>
                        </a:rPr>
                        <m:t>𝜔</m:t>
                      </m:r>
                      <m:r>
                        <a:rPr lang="es-ES" sz="1600" i="1" smtClean="0">
                          <a:solidFill>
                            <a:prstClr val="black"/>
                          </a:solidFill>
                          <a:latin typeface="Cambria Math" panose="02040503050406030204" pitchFamily="18" charset="0"/>
                          <a:ea typeface="Cambria Math" panose="02040503050406030204" pitchFamily="18" charset="0"/>
                        </a:rPr>
                        <m:t>)</m:t>
                      </m:r>
                      <m:r>
                        <a:rPr lang="es-ES" sz="1600" i="1" smtClean="0">
                          <a:solidFill>
                            <a:prstClr val="black"/>
                          </a:solidFill>
                          <a:latin typeface="Cambria Math" panose="02040503050406030204" pitchFamily="18" charset="0"/>
                          <a:ea typeface="+mn-ea"/>
                        </a:rPr>
                        <m:t>=</m:t>
                      </m:r>
                      <m:sSub>
                        <m:sSubPr>
                          <m:ctrlPr>
                            <a:rPr lang="es-ES" sz="1600" i="1" smtClean="0">
                              <a:solidFill>
                                <a:prstClr val="black"/>
                              </a:solidFill>
                              <a:latin typeface="Cambria Math" panose="02040503050406030204" pitchFamily="18" charset="0"/>
                              <a:ea typeface="+mn-ea"/>
                            </a:rPr>
                          </m:ctrlPr>
                        </m:sSubPr>
                        <m:e>
                          <m:r>
                            <a:rPr lang="es-ES" sz="1600" i="1" smtClean="0">
                              <a:solidFill>
                                <a:prstClr val="black"/>
                              </a:solidFill>
                              <a:latin typeface="Cambria Math" panose="02040503050406030204" pitchFamily="18" charset="0"/>
                              <a:ea typeface="+mn-ea"/>
                            </a:rPr>
                            <m:t>𝑉</m:t>
                          </m:r>
                        </m:e>
                        <m:sub>
                          <m:r>
                            <a:rPr lang="es-ES" sz="1600" i="1" smtClean="0">
                              <a:solidFill>
                                <a:prstClr val="black"/>
                              </a:solidFill>
                              <a:latin typeface="Cambria Math" panose="02040503050406030204" pitchFamily="18" charset="0"/>
                              <a:ea typeface="+mn-ea"/>
                            </a:rPr>
                            <m:t>𝑜𝑢𝑡</m:t>
                          </m:r>
                        </m:sub>
                      </m:sSub>
                      <m:r>
                        <a:rPr lang="es-ES" sz="1600" i="1" smtClean="0">
                          <a:solidFill>
                            <a:prstClr val="black"/>
                          </a:solidFill>
                          <a:latin typeface="Cambria Math" panose="02040503050406030204" pitchFamily="18" charset="0"/>
                          <a:ea typeface="Cambria Math" panose="02040503050406030204" pitchFamily="18" charset="0"/>
                        </a:rPr>
                        <m:t>ℱ</m:t>
                      </m:r>
                      <m:d>
                        <m:dPr>
                          <m:begChr m:val="{"/>
                          <m:endChr m:val="}"/>
                          <m:ctrlPr>
                            <a:rPr lang="es-ES" sz="1600" i="1" smtClean="0">
                              <a:solidFill>
                                <a:prstClr val="black"/>
                              </a:solidFill>
                              <a:latin typeface="Cambria Math" panose="02040503050406030204" pitchFamily="18" charset="0"/>
                              <a:ea typeface="Cambria Math" panose="02040503050406030204" pitchFamily="18" charset="0"/>
                            </a:rPr>
                          </m:ctrlPr>
                        </m:dPr>
                        <m:e>
                          <m:sSup>
                            <m:sSupPr>
                              <m:ctrlPr>
                                <a:rPr lang="es-ES" sz="1600" i="1">
                                  <a:solidFill>
                                    <a:prstClr val="black"/>
                                  </a:solidFill>
                                  <a:latin typeface="Cambria Math" panose="02040503050406030204" pitchFamily="18" charset="0"/>
                                  <a:ea typeface="+mn-ea"/>
                                </a:rPr>
                              </m:ctrlPr>
                            </m:sSupPr>
                            <m:e>
                              <m:r>
                                <a:rPr lang="es-ES" sz="1600" i="1">
                                  <a:solidFill>
                                    <a:prstClr val="black"/>
                                  </a:solidFill>
                                  <a:latin typeface="Cambria Math" panose="02040503050406030204" pitchFamily="18" charset="0"/>
                                  <a:ea typeface="+mn-ea"/>
                                </a:rPr>
                                <m:t>𝑒</m:t>
                              </m:r>
                            </m:e>
                            <m:sup>
                              <m:r>
                                <a:rPr lang="es-ES" sz="1600" i="1">
                                  <a:solidFill>
                                    <a:prstClr val="black"/>
                                  </a:solidFill>
                                  <a:latin typeface="Cambria Math" panose="02040503050406030204" pitchFamily="18" charset="0"/>
                                  <a:ea typeface="+mn-ea"/>
                                </a:rPr>
                                <m:t>−</m:t>
                              </m:r>
                              <m:f>
                                <m:fPr>
                                  <m:ctrlPr>
                                    <a:rPr lang="es-ES" sz="1600" i="1">
                                      <a:solidFill>
                                        <a:prstClr val="black"/>
                                      </a:solidFill>
                                      <a:latin typeface="Cambria Math" panose="02040503050406030204" pitchFamily="18" charset="0"/>
                                      <a:ea typeface="+mn-ea"/>
                                    </a:rPr>
                                  </m:ctrlPr>
                                </m:fPr>
                                <m:num>
                                  <m:r>
                                    <a:rPr lang="es-ES" sz="1600" i="1">
                                      <a:solidFill>
                                        <a:prstClr val="black"/>
                                      </a:solidFill>
                                      <a:latin typeface="Cambria Math" panose="02040503050406030204" pitchFamily="18" charset="0"/>
                                      <a:ea typeface="+mn-ea"/>
                                    </a:rPr>
                                    <m:t>𝑡</m:t>
                                  </m:r>
                                </m:num>
                                <m:den>
                                  <m:r>
                                    <a:rPr lang="es-ES" sz="1600" i="1">
                                      <a:solidFill>
                                        <a:prstClr val="black"/>
                                      </a:solidFill>
                                      <a:latin typeface="Cambria Math" panose="02040503050406030204" pitchFamily="18" charset="0"/>
                                      <a:ea typeface="+mn-ea"/>
                                    </a:rPr>
                                    <m:t>2</m:t>
                                  </m:r>
                                  <m:r>
                                    <a:rPr lang="es-ES" sz="1600" i="1">
                                      <a:solidFill>
                                        <a:prstClr val="black"/>
                                      </a:solidFill>
                                      <a:latin typeface="Cambria Math" panose="02040503050406030204" pitchFamily="18" charset="0"/>
                                      <a:ea typeface="Cambria Math" panose="02040503050406030204" pitchFamily="18" charset="0"/>
                                    </a:rPr>
                                    <m:t>𝜏</m:t>
                                  </m:r>
                                </m:den>
                              </m:f>
                            </m:sup>
                          </m:sSup>
                          <m:r>
                            <a:rPr lang="es-ES" sz="1600" i="1">
                              <a:solidFill>
                                <a:prstClr val="black"/>
                              </a:solidFill>
                              <a:latin typeface="Cambria Math" panose="02040503050406030204" pitchFamily="18" charset="0"/>
                              <a:ea typeface="+mn-ea"/>
                            </a:rPr>
                            <m:t> </m:t>
                          </m:r>
                          <m:sSup>
                            <m:sSupPr>
                              <m:ctrlPr>
                                <a:rPr lang="es-ES" sz="1600" i="1">
                                  <a:solidFill>
                                    <a:prstClr val="black"/>
                                  </a:solidFill>
                                  <a:latin typeface="Cambria Math" panose="02040503050406030204" pitchFamily="18" charset="0"/>
                                  <a:ea typeface="+mn-ea"/>
                                </a:rPr>
                              </m:ctrlPr>
                            </m:sSupPr>
                            <m:e>
                              <m:r>
                                <a:rPr lang="es-ES" sz="1600" i="1">
                                  <a:solidFill>
                                    <a:prstClr val="black"/>
                                  </a:solidFill>
                                  <a:latin typeface="Cambria Math" panose="02040503050406030204" pitchFamily="18" charset="0"/>
                                  <a:ea typeface="+mn-ea"/>
                                </a:rPr>
                                <m:t>𝑒</m:t>
                              </m:r>
                            </m:e>
                            <m:sup>
                              <m:r>
                                <a:rPr lang="es-ES" sz="1600" i="1">
                                  <a:solidFill>
                                    <a:prstClr val="black"/>
                                  </a:solidFill>
                                  <a:latin typeface="Cambria Math" panose="02040503050406030204" pitchFamily="18" charset="0"/>
                                  <a:ea typeface="+mn-ea"/>
                                </a:rPr>
                                <m:t>𝑗</m:t>
                              </m:r>
                              <m:sSub>
                                <m:sSubPr>
                                  <m:ctrlPr>
                                    <a:rPr lang="es-ES" sz="1600" i="1">
                                      <a:solidFill>
                                        <a:prstClr val="black"/>
                                      </a:solidFill>
                                      <a:latin typeface="Cambria Math" panose="02040503050406030204" pitchFamily="18" charset="0"/>
                                      <a:ea typeface="+mn-ea"/>
                                    </a:rPr>
                                  </m:ctrlPr>
                                </m:sSubPr>
                                <m:e>
                                  <m:r>
                                    <a:rPr lang="es-ES" sz="1600" i="1">
                                      <a:solidFill>
                                        <a:prstClr val="black"/>
                                      </a:solidFill>
                                      <a:latin typeface="Cambria Math" panose="02040503050406030204" pitchFamily="18" charset="0"/>
                                      <a:ea typeface="Cambria Math" panose="02040503050406030204" pitchFamily="18" charset="0"/>
                                    </a:rPr>
                                    <m:t>𝜔</m:t>
                                  </m:r>
                                </m:e>
                                <m:sub>
                                  <m:r>
                                    <a:rPr lang="es-ES" sz="1600" i="1">
                                      <a:solidFill>
                                        <a:prstClr val="black"/>
                                      </a:solidFill>
                                      <a:latin typeface="Cambria Math" panose="02040503050406030204" pitchFamily="18" charset="0"/>
                                      <a:ea typeface="+mn-ea"/>
                                    </a:rPr>
                                    <m:t>𝑚</m:t>
                                  </m:r>
                                </m:sub>
                              </m:sSub>
                              <m:r>
                                <a:rPr lang="es-ES" sz="1600" i="1">
                                  <a:solidFill>
                                    <a:prstClr val="black"/>
                                  </a:solidFill>
                                  <a:latin typeface="Cambria Math" panose="02040503050406030204" pitchFamily="18" charset="0"/>
                                  <a:ea typeface="Cambria Math" panose="02040503050406030204" pitchFamily="18" charset="0"/>
                                </a:rPr>
                                <m:t>𝑡</m:t>
                              </m:r>
                            </m:sup>
                          </m:sSup>
                          <m:r>
                            <a:rPr lang="es-ES" sz="1600" i="1">
                              <a:solidFill>
                                <a:prstClr val="black"/>
                              </a:solidFill>
                              <a:latin typeface="Cambria Math" panose="02040503050406030204" pitchFamily="18" charset="0"/>
                              <a:ea typeface="Cambria Math" panose="02040503050406030204" pitchFamily="18" charset="0"/>
                            </a:rPr>
                            <m:t> </m:t>
                          </m:r>
                          <m:r>
                            <a:rPr lang="es-ES" sz="1600" i="1">
                              <a:solidFill>
                                <a:prstClr val="black"/>
                              </a:solidFill>
                              <a:latin typeface="Cambria Math" panose="02040503050406030204" pitchFamily="18" charset="0"/>
                              <a:ea typeface="Cambria Math" panose="02040503050406030204" pitchFamily="18" charset="0"/>
                            </a:rPr>
                            <m:t>𝑢</m:t>
                          </m:r>
                          <m:r>
                            <a:rPr lang="es-ES" sz="1600" i="1">
                              <a:solidFill>
                                <a:prstClr val="black"/>
                              </a:solidFill>
                              <a:latin typeface="Cambria Math" panose="02040503050406030204" pitchFamily="18" charset="0"/>
                              <a:ea typeface="Cambria Math" panose="02040503050406030204" pitchFamily="18" charset="0"/>
                            </a:rPr>
                            <m:t>(</m:t>
                          </m:r>
                          <m:r>
                            <a:rPr lang="es-ES" sz="1600" i="1">
                              <a:solidFill>
                                <a:prstClr val="black"/>
                              </a:solidFill>
                              <a:latin typeface="Cambria Math" panose="02040503050406030204" pitchFamily="18" charset="0"/>
                              <a:ea typeface="Cambria Math" panose="02040503050406030204" pitchFamily="18" charset="0"/>
                            </a:rPr>
                            <m:t>𝑡</m:t>
                          </m:r>
                          <m:r>
                            <a:rPr lang="es-ES" sz="1600" i="1">
                              <a:solidFill>
                                <a:prstClr val="black"/>
                              </a:solidFill>
                              <a:latin typeface="Cambria Math" panose="02040503050406030204" pitchFamily="18" charset="0"/>
                              <a:ea typeface="Cambria Math" panose="02040503050406030204" pitchFamily="18" charset="0"/>
                            </a:rPr>
                            <m:t>)</m:t>
                          </m:r>
                        </m:e>
                      </m:d>
                    </m:oMath>
                  </m:oMathPara>
                </a14:m>
                <a:endParaRPr lang="es-ES" sz="1600" i="1" dirty="0">
                  <a:solidFill>
                    <a:prstClr val="black"/>
                  </a:solidFill>
                  <a:latin typeface="Arial" charset="0"/>
                  <a:ea typeface="+mn-ea"/>
                </a:endParaRPr>
              </a:p>
            </p:txBody>
          </p:sp>
        </mc:Choice>
        <mc:Fallback xmlns="">
          <p:sp>
            <p:nvSpPr>
              <p:cNvPr id="50" name="CuadroTexto 49">
                <a:extLst>
                  <a:ext uri="{FF2B5EF4-FFF2-40B4-BE49-F238E27FC236}">
                    <a16:creationId xmlns:a16="http://schemas.microsoft.com/office/drawing/2014/main" id="{3729F2AD-9995-488A-A775-05E0943929D5}"/>
                  </a:ext>
                </a:extLst>
              </p:cNvPr>
              <p:cNvSpPr txBox="1">
                <a:spLocks noRot="1" noChangeAspect="1" noMove="1" noResize="1" noEditPoints="1" noAdjustHandles="1" noChangeArrowheads="1" noChangeShapeType="1" noTextEdit="1"/>
              </p:cNvSpPr>
              <p:nvPr/>
            </p:nvSpPr>
            <p:spPr>
              <a:xfrm>
                <a:off x="575816" y="5182513"/>
                <a:ext cx="2890022" cy="366319"/>
              </a:xfrm>
              <a:prstGeom prst="rect">
                <a:avLst/>
              </a:prstGeom>
              <a:blipFill>
                <a:blip r:embed="rId9"/>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1" name="CuadroTexto 50">
                <a:extLst>
                  <a:ext uri="{FF2B5EF4-FFF2-40B4-BE49-F238E27FC236}">
                    <a16:creationId xmlns:a16="http://schemas.microsoft.com/office/drawing/2014/main" id="{847D0C3E-8926-4DC6-8BC6-1553CD6A5117}"/>
                  </a:ext>
                </a:extLst>
              </p:cNvPr>
              <p:cNvSpPr txBox="1"/>
              <p:nvPr/>
            </p:nvSpPr>
            <p:spPr>
              <a:xfrm>
                <a:off x="4032200" y="4637433"/>
                <a:ext cx="3210238" cy="325025"/>
              </a:xfrm>
              <a:prstGeom prst="rect">
                <a:avLst/>
              </a:prstGeom>
              <a:noFill/>
            </p:spPr>
            <p:txBody>
              <a:bodyPr wrap="none" lIns="0" tIns="0" rIns="0" bIns="0" rtlCol="0">
                <a:spAutoFit/>
              </a:bodyPr>
              <a:lstStyle/>
              <a:p>
                <a:pPr defTabSz="914400" eaLnBrk="1" hangingPunct="1"/>
                <a14:m>
                  <m:oMath xmlns:m="http://schemas.openxmlformats.org/officeDocument/2006/math">
                    <m:r>
                      <a:rPr lang="es-ES" sz="1600" i="1" smtClean="0">
                        <a:solidFill>
                          <a:prstClr val="black"/>
                        </a:solidFill>
                        <a:latin typeface="Cambria Math" panose="02040503050406030204" pitchFamily="18" charset="0"/>
                        <a:ea typeface="+mn-ea"/>
                      </a:rPr>
                      <m:t>𝐹</m:t>
                    </m:r>
                    <m:d>
                      <m:dPr>
                        <m:ctrlPr>
                          <a:rPr lang="es-ES" sz="1600" i="1" smtClean="0">
                            <a:solidFill>
                              <a:prstClr val="black"/>
                            </a:solidFill>
                            <a:latin typeface="Cambria Math" panose="02040503050406030204" pitchFamily="18" charset="0"/>
                            <a:ea typeface="+mn-ea"/>
                          </a:rPr>
                        </m:ctrlPr>
                      </m:dPr>
                      <m:e>
                        <m:r>
                          <a:rPr lang="es-ES" sz="1600" i="1">
                            <a:solidFill>
                              <a:prstClr val="black"/>
                            </a:solidFill>
                            <a:latin typeface="Cambria Math" panose="02040503050406030204" pitchFamily="18" charset="0"/>
                            <a:ea typeface="Cambria Math" panose="02040503050406030204" pitchFamily="18" charset="0"/>
                          </a:rPr>
                          <m:t>𝜔</m:t>
                        </m:r>
                      </m:e>
                    </m:d>
                    <m:r>
                      <a:rPr lang="es-ES" sz="1600" i="1" smtClean="0">
                        <a:solidFill>
                          <a:prstClr val="black"/>
                        </a:solidFill>
                        <a:latin typeface="Cambria Math" panose="02040503050406030204" pitchFamily="18" charset="0"/>
                        <a:ea typeface="+mn-ea"/>
                      </a:rPr>
                      <m:t>=</m:t>
                    </m:r>
                    <m:r>
                      <a:rPr lang="es-ES" sz="1600" i="1" smtClean="0">
                        <a:solidFill>
                          <a:prstClr val="black"/>
                        </a:solidFill>
                        <a:latin typeface="Cambria Math" panose="02040503050406030204" pitchFamily="18" charset="0"/>
                        <a:ea typeface="Cambria Math" panose="02040503050406030204" pitchFamily="18" charset="0"/>
                      </a:rPr>
                      <m:t>ℱ</m:t>
                    </m:r>
                    <m:d>
                      <m:dPr>
                        <m:begChr m:val="{"/>
                        <m:endChr m:val="}"/>
                        <m:ctrlPr>
                          <a:rPr lang="es-ES" sz="1600" i="1" smtClean="0">
                            <a:solidFill>
                              <a:prstClr val="black"/>
                            </a:solidFill>
                            <a:latin typeface="Cambria Math" panose="02040503050406030204" pitchFamily="18" charset="0"/>
                            <a:ea typeface="Cambria Math" panose="02040503050406030204" pitchFamily="18" charset="0"/>
                          </a:rPr>
                        </m:ctrlPr>
                      </m:dPr>
                      <m:e>
                        <m:r>
                          <a:rPr lang="es-ES" sz="1600" i="1" smtClean="0">
                            <a:solidFill>
                              <a:prstClr val="black"/>
                            </a:solidFill>
                            <a:latin typeface="Cambria Math" panose="02040503050406030204" pitchFamily="18" charset="0"/>
                            <a:ea typeface="+mn-ea"/>
                          </a:rPr>
                          <m:t>𝑓</m:t>
                        </m:r>
                        <m:d>
                          <m:dPr>
                            <m:ctrlPr>
                              <a:rPr lang="es-ES" sz="1600" i="1" smtClean="0">
                                <a:solidFill>
                                  <a:prstClr val="black"/>
                                </a:solidFill>
                                <a:latin typeface="Cambria Math" panose="02040503050406030204" pitchFamily="18" charset="0"/>
                                <a:ea typeface="Cambria Math" panose="02040503050406030204" pitchFamily="18" charset="0"/>
                              </a:rPr>
                            </m:ctrlPr>
                          </m:dPr>
                          <m:e>
                            <m:r>
                              <a:rPr lang="es-ES" sz="1600" i="1">
                                <a:solidFill>
                                  <a:prstClr val="black"/>
                                </a:solidFill>
                                <a:latin typeface="Cambria Math" panose="02040503050406030204" pitchFamily="18" charset="0"/>
                                <a:ea typeface="Cambria Math" panose="02040503050406030204" pitchFamily="18" charset="0"/>
                              </a:rPr>
                              <m:t>𝑡</m:t>
                            </m:r>
                          </m:e>
                        </m:d>
                      </m:e>
                    </m:d>
                    <m:r>
                      <a:rPr lang="es-ES" sz="1600" i="1" smtClean="0">
                        <a:solidFill>
                          <a:prstClr val="black"/>
                        </a:solidFill>
                        <a:latin typeface="Cambria Math" panose="02040503050406030204" pitchFamily="18" charset="0"/>
                        <a:ea typeface="Cambria Math" panose="02040503050406030204" pitchFamily="18" charset="0"/>
                      </a:rPr>
                      <m:t>=</m:t>
                    </m:r>
                    <m:nary>
                      <m:naryPr>
                        <m:limLoc m:val="undOvr"/>
                        <m:ctrlPr>
                          <a:rPr lang="es-ES" sz="1600" i="1" smtClean="0">
                            <a:solidFill>
                              <a:prstClr val="black"/>
                            </a:solidFill>
                            <a:latin typeface="Cambria Math" panose="02040503050406030204" pitchFamily="18" charset="0"/>
                            <a:ea typeface="Cambria Math" panose="02040503050406030204" pitchFamily="18" charset="0"/>
                          </a:rPr>
                        </m:ctrlPr>
                      </m:naryPr>
                      <m:sub>
                        <m:r>
                          <m:rPr>
                            <m:brk m:alnAt="24"/>
                          </m:rPr>
                          <a:rPr lang="es-ES" sz="1600" i="1" smtClean="0">
                            <a:solidFill>
                              <a:prstClr val="black"/>
                            </a:solidFill>
                            <a:latin typeface="Cambria Math" panose="02040503050406030204" pitchFamily="18" charset="0"/>
                            <a:ea typeface="Cambria Math" panose="02040503050406030204" pitchFamily="18" charset="0"/>
                          </a:rPr>
                          <m:t>−</m:t>
                        </m:r>
                        <m:r>
                          <a:rPr lang="es-ES" sz="1600" i="1" smtClean="0">
                            <a:solidFill>
                              <a:prstClr val="black"/>
                            </a:solidFill>
                            <a:latin typeface="Cambria Math" panose="02040503050406030204" pitchFamily="18" charset="0"/>
                            <a:ea typeface="Cambria Math" panose="02040503050406030204" pitchFamily="18" charset="0"/>
                          </a:rPr>
                          <m:t>∞</m:t>
                        </m:r>
                      </m:sub>
                      <m:sup>
                        <m:r>
                          <a:rPr lang="es-ES" sz="1600" i="1" smtClean="0">
                            <a:solidFill>
                              <a:prstClr val="black"/>
                            </a:solidFill>
                            <a:latin typeface="Cambria Math" panose="02040503050406030204" pitchFamily="18" charset="0"/>
                            <a:ea typeface="Cambria Math" panose="02040503050406030204" pitchFamily="18" charset="0"/>
                          </a:rPr>
                          <m:t>+</m:t>
                        </m:r>
                        <m:r>
                          <m:rPr>
                            <m:brk m:alnAt="24"/>
                          </m:rPr>
                          <a:rPr lang="es-ES" sz="1600" i="1">
                            <a:solidFill>
                              <a:prstClr val="black"/>
                            </a:solidFill>
                            <a:latin typeface="Cambria Math" panose="02040503050406030204" pitchFamily="18" charset="0"/>
                            <a:ea typeface="Cambria Math" panose="02040503050406030204" pitchFamily="18" charset="0"/>
                          </a:rPr>
                          <m:t>∞</m:t>
                        </m:r>
                      </m:sup>
                      <m:e>
                        <m:r>
                          <a:rPr lang="es-ES" sz="1600" i="1" smtClean="0">
                            <a:solidFill>
                              <a:prstClr val="black"/>
                            </a:solidFill>
                            <a:latin typeface="Cambria Math" panose="02040503050406030204" pitchFamily="18" charset="0"/>
                            <a:ea typeface="Cambria Math" panose="02040503050406030204" pitchFamily="18" charset="0"/>
                          </a:rPr>
                          <m:t>𝑓</m:t>
                        </m:r>
                        <m:r>
                          <a:rPr lang="es-ES" sz="1600" i="1" smtClean="0">
                            <a:solidFill>
                              <a:prstClr val="black"/>
                            </a:solidFill>
                            <a:latin typeface="Cambria Math" panose="02040503050406030204" pitchFamily="18" charset="0"/>
                            <a:ea typeface="Cambria Math" panose="02040503050406030204" pitchFamily="18" charset="0"/>
                          </a:rPr>
                          <m:t>(</m:t>
                        </m:r>
                        <m:r>
                          <a:rPr lang="es-ES" sz="1600" i="1" smtClean="0">
                            <a:solidFill>
                              <a:prstClr val="black"/>
                            </a:solidFill>
                            <a:latin typeface="Cambria Math" panose="02040503050406030204" pitchFamily="18" charset="0"/>
                            <a:ea typeface="Cambria Math" panose="02040503050406030204" pitchFamily="18" charset="0"/>
                          </a:rPr>
                          <m:t>𝑡</m:t>
                        </m:r>
                        <m:r>
                          <a:rPr lang="es-ES" sz="1600" i="1" smtClean="0">
                            <a:solidFill>
                              <a:prstClr val="black"/>
                            </a:solidFill>
                            <a:latin typeface="Cambria Math" panose="02040503050406030204" pitchFamily="18" charset="0"/>
                            <a:ea typeface="Cambria Math" panose="02040503050406030204" pitchFamily="18" charset="0"/>
                          </a:rPr>
                          <m:t>)</m:t>
                        </m:r>
                      </m:e>
                    </m:nary>
                  </m:oMath>
                </a14:m>
                <a:r>
                  <a:rPr lang="es-ES" sz="1600" i="1" dirty="0">
                    <a:solidFill>
                      <a:prstClr val="black"/>
                    </a:solidFill>
                    <a:latin typeface="Arial" charset="0"/>
                    <a:ea typeface="+mn-ea"/>
                  </a:rPr>
                  <a:t> </a:t>
                </a:r>
                <a14:m>
                  <m:oMath xmlns:m="http://schemas.openxmlformats.org/officeDocument/2006/math">
                    <m:sSup>
                      <m:sSupPr>
                        <m:ctrlPr>
                          <a:rPr lang="es-ES" sz="1600" i="1">
                            <a:solidFill>
                              <a:prstClr val="black"/>
                            </a:solidFill>
                            <a:latin typeface="Cambria Math" panose="02040503050406030204" pitchFamily="18" charset="0"/>
                            <a:ea typeface="+mn-ea"/>
                          </a:rPr>
                        </m:ctrlPr>
                      </m:sSupPr>
                      <m:e>
                        <m:r>
                          <a:rPr lang="es-ES" sz="1600" i="1">
                            <a:solidFill>
                              <a:prstClr val="black"/>
                            </a:solidFill>
                            <a:latin typeface="Cambria Math" panose="02040503050406030204" pitchFamily="18" charset="0"/>
                            <a:ea typeface="+mn-ea"/>
                          </a:rPr>
                          <m:t>𝑒</m:t>
                        </m:r>
                      </m:e>
                      <m:sup>
                        <m:r>
                          <a:rPr lang="es-ES" sz="1600" i="1" smtClean="0">
                            <a:solidFill>
                              <a:prstClr val="black"/>
                            </a:solidFill>
                            <a:latin typeface="Cambria Math" panose="02040503050406030204" pitchFamily="18" charset="0"/>
                            <a:ea typeface="+mn-ea"/>
                          </a:rPr>
                          <m:t>−</m:t>
                        </m:r>
                        <m:r>
                          <a:rPr lang="es-ES" sz="1600" i="1">
                            <a:solidFill>
                              <a:prstClr val="black"/>
                            </a:solidFill>
                            <a:latin typeface="Cambria Math" panose="02040503050406030204" pitchFamily="18" charset="0"/>
                            <a:ea typeface="+mn-ea"/>
                          </a:rPr>
                          <m:t>𝑗</m:t>
                        </m:r>
                        <m:r>
                          <a:rPr lang="es-ES" sz="1600" i="1">
                            <a:solidFill>
                              <a:prstClr val="black"/>
                            </a:solidFill>
                            <a:latin typeface="Cambria Math" panose="02040503050406030204" pitchFamily="18" charset="0"/>
                            <a:ea typeface="Cambria Math" panose="02040503050406030204" pitchFamily="18" charset="0"/>
                          </a:rPr>
                          <m:t>𝜔</m:t>
                        </m:r>
                        <m:r>
                          <a:rPr lang="es-ES" sz="1600" i="1">
                            <a:solidFill>
                              <a:prstClr val="black"/>
                            </a:solidFill>
                            <a:latin typeface="Cambria Math" panose="02040503050406030204" pitchFamily="18" charset="0"/>
                            <a:ea typeface="Cambria Math" panose="02040503050406030204" pitchFamily="18" charset="0"/>
                          </a:rPr>
                          <m:t>𝑡</m:t>
                        </m:r>
                      </m:sup>
                    </m:sSup>
                    <m:r>
                      <a:rPr lang="es-ES" sz="1600" i="1" smtClean="0">
                        <a:solidFill>
                          <a:prstClr val="black"/>
                        </a:solidFill>
                        <a:latin typeface="Cambria Math" panose="02040503050406030204" pitchFamily="18" charset="0"/>
                        <a:ea typeface="Cambria Math" panose="02040503050406030204" pitchFamily="18" charset="0"/>
                      </a:rPr>
                      <m:t>𝑑𝑡</m:t>
                    </m:r>
                  </m:oMath>
                </a14:m>
                <a:endParaRPr lang="es-ES" sz="1600" i="1" dirty="0">
                  <a:solidFill>
                    <a:prstClr val="black"/>
                  </a:solidFill>
                  <a:latin typeface="Arial" charset="0"/>
                  <a:ea typeface="+mn-ea"/>
                </a:endParaRPr>
              </a:p>
            </p:txBody>
          </p:sp>
        </mc:Choice>
        <mc:Fallback xmlns="">
          <p:sp>
            <p:nvSpPr>
              <p:cNvPr id="51" name="CuadroTexto 50">
                <a:extLst>
                  <a:ext uri="{FF2B5EF4-FFF2-40B4-BE49-F238E27FC236}">
                    <a16:creationId xmlns:a16="http://schemas.microsoft.com/office/drawing/2014/main" id="{847D0C3E-8926-4DC6-8BC6-1553CD6A5117}"/>
                  </a:ext>
                </a:extLst>
              </p:cNvPr>
              <p:cNvSpPr txBox="1">
                <a:spLocks noRot="1" noChangeAspect="1" noMove="1" noResize="1" noEditPoints="1" noAdjustHandles="1" noChangeArrowheads="1" noChangeShapeType="1" noTextEdit="1"/>
              </p:cNvSpPr>
              <p:nvPr/>
            </p:nvSpPr>
            <p:spPr>
              <a:xfrm>
                <a:off x="4032200" y="4637433"/>
                <a:ext cx="3210238" cy="325025"/>
              </a:xfrm>
              <a:prstGeom prst="rect">
                <a:avLst/>
              </a:prstGeom>
              <a:blipFill>
                <a:blip r:embed="rId10"/>
                <a:stretch>
                  <a:fillRect l="-2087" t="-149057" r="-949" b="-228302"/>
                </a:stretch>
              </a:blipFill>
            </p:spPr>
            <p:txBody>
              <a:bodyPr/>
              <a:lstStyle/>
              <a:p>
                <a:r>
                  <a:rPr lang="es-ES">
                    <a:noFill/>
                  </a:rPr>
                  <a:t> </a:t>
                </a:r>
              </a:p>
            </p:txBody>
          </p:sp>
        </mc:Fallback>
      </mc:AlternateContent>
      <p:sp>
        <p:nvSpPr>
          <p:cNvPr id="57" name="CuadroTexto 56">
            <a:extLst>
              <a:ext uri="{FF2B5EF4-FFF2-40B4-BE49-F238E27FC236}">
                <a16:creationId xmlns:a16="http://schemas.microsoft.com/office/drawing/2014/main" id="{51C429EA-F33E-4623-AFAF-22120ECAE517}"/>
              </a:ext>
            </a:extLst>
          </p:cNvPr>
          <p:cNvSpPr txBox="1"/>
          <p:nvPr/>
        </p:nvSpPr>
        <p:spPr>
          <a:xfrm>
            <a:off x="451937" y="4631063"/>
            <a:ext cx="3084562" cy="276999"/>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s-ES" altLang="es-ES" sz="1200" b="0" i="0" u="none" strike="noStrike" kern="0" cap="none" spc="0" normalizeH="0" baseline="0" noProof="0" dirty="0">
                <a:ln>
                  <a:noFill/>
                </a:ln>
                <a:solidFill>
                  <a:prstClr val="black"/>
                </a:solidFill>
                <a:effectLst/>
                <a:uLnTx/>
                <a:uFillTx/>
                <a:ea typeface="+mn-ea"/>
              </a:rPr>
              <a:t>Definición de transformada de Fourier</a:t>
            </a:r>
          </a:p>
        </p:txBody>
      </p:sp>
      <p:cxnSp>
        <p:nvCxnSpPr>
          <p:cNvPr id="8" name="Conector recto de flecha 7">
            <a:extLst>
              <a:ext uri="{FF2B5EF4-FFF2-40B4-BE49-F238E27FC236}">
                <a16:creationId xmlns:a16="http://schemas.microsoft.com/office/drawing/2014/main" id="{FCEB12AB-8D04-4CF7-B1FD-5E959328EB40}"/>
              </a:ext>
            </a:extLst>
          </p:cNvPr>
          <p:cNvCxnSpPr/>
          <p:nvPr/>
        </p:nvCxnSpPr>
        <p:spPr bwMode="auto">
          <a:xfrm>
            <a:off x="3312120" y="4795546"/>
            <a:ext cx="504056"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58" name="CuadroTexto 57">
                <a:extLst>
                  <a:ext uri="{FF2B5EF4-FFF2-40B4-BE49-F238E27FC236}">
                    <a16:creationId xmlns:a16="http://schemas.microsoft.com/office/drawing/2014/main" id="{4244F5E6-D04F-4CBF-915C-CEB580802A8E}"/>
                  </a:ext>
                </a:extLst>
              </p:cNvPr>
              <p:cNvSpPr txBox="1"/>
              <p:nvPr/>
            </p:nvSpPr>
            <p:spPr>
              <a:xfrm>
                <a:off x="6030535" y="5153802"/>
                <a:ext cx="2423805" cy="276742"/>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r>
                        <a:rPr lang="es-ES" sz="1600" i="1" smtClean="0">
                          <a:solidFill>
                            <a:prstClr val="black"/>
                          </a:solidFill>
                          <a:latin typeface="Cambria Math" panose="02040503050406030204" pitchFamily="18" charset="0"/>
                          <a:ea typeface="Cambria Math" panose="02040503050406030204" pitchFamily="18" charset="0"/>
                        </a:rPr>
                        <m:t>ℱ</m:t>
                      </m:r>
                      <m:d>
                        <m:dPr>
                          <m:begChr m:val="{"/>
                          <m:endChr m:val="}"/>
                          <m:ctrlPr>
                            <a:rPr lang="es-ES" sz="1600" i="1" smtClean="0">
                              <a:solidFill>
                                <a:prstClr val="black"/>
                              </a:solidFill>
                              <a:latin typeface="Cambria Math" panose="02040503050406030204" pitchFamily="18" charset="0"/>
                              <a:ea typeface="Cambria Math" panose="02040503050406030204" pitchFamily="18" charset="0"/>
                            </a:rPr>
                          </m:ctrlPr>
                        </m:dPr>
                        <m:e>
                          <m:sSup>
                            <m:sSupPr>
                              <m:ctrlPr>
                                <a:rPr lang="es-ES" sz="1600" i="1">
                                  <a:solidFill>
                                    <a:prstClr val="black"/>
                                  </a:solidFill>
                                  <a:latin typeface="Cambria Math" panose="02040503050406030204" pitchFamily="18" charset="0"/>
                                  <a:ea typeface="+mn-ea"/>
                                </a:rPr>
                              </m:ctrlPr>
                            </m:sSupPr>
                            <m:e>
                              <m:r>
                                <a:rPr lang="es-ES" sz="1600" i="1">
                                  <a:solidFill>
                                    <a:prstClr val="black"/>
                                  </a:solidFill>
                                  <a:latin typeface="Cambria Math" panose="02040503050406030204" pitchFamily="18" charset="0"/>
                                  <a:ea typeface="+mn-ea"/>
                                </a:rPr>
                                <m:t>𝑒</m:t>
                              </m:r>
                            </m:e>
                            <m:sup>
                              <m:r>
                                <a:rPr lang="es-ES" sz="1600" i="1">
                                  <a:solidFill>
                                    <a:prstClr val="black"/>
                                  </a:solidFill>
                                  <a:latin typeface="Cambria Math" panose="02040503050406030204" pitchFamily="18" charset="0"/>
                                  <a:ea typeface="+mn-ea"/>
                                </a:rPr>
                                <m:t>𝑗</m:t>
                              </m:r>
                              <m:sSub>
                                <m:sSubPr>
                                  <m:ctrlPr>
                                    <a:rPr lang="es-ES" sz="1600" i="1">
                                      <a:solidFill>
                                        <a:prstClr val="black"/>
                                      </a:solidFill>
                                      <a:latin typeface="Cambria Math" panose="02040503050406030204" pitchFamily="18" charset="0"/>
                                      <a:ea typeface="+mn-ea"/>
                                    </a:rPr>
                                  </m:ctrlPr>
                                </m:sSubPr>
                                <m:e>
                                  <m:r>
                                    <a:rPr lang="es-ES" sz="1600" i="1">
                                      <a:solidFill>
                                        <a:prstClr val="black"/>
                                      </a:solidFill>
                                      <a:latin typeface="Cambria Math" panose="02040503050406030204" pitchFamily="18" charset="0"/>
                                      <a:ea typeface="Cambria Math" panose="02040503050406030204" pitchFamily="18" charset="0"/>
                                    </a:rPr>
                                    <m:t>𝜔</m:t>
                                  </m:r>
                                </m:e>
                                <m:sub>
                                  <m:r>
                                    <a:rPr lang="es-ES" sz="1600" i="1" smtClean="0">
                                      <a:solidFill>
                                        <a:prstClr val="black"/>
                                      </a:solidFill>
                                      <a:latin typeface="Cambria Math" panose="02040503050406030204" pitchFamily="18" charset="0"/>
                                      <a:ea typeface="Cambria Math" panose="02040503050406030204" pitchFamily="18" charset="0"/>
                                    </a:rPr>
                                    <m:t>0</m:t>
                                  </m:r>
                                </m:sub>
                              </m:sSub>
                              <m:r>
                                <a:rPr lang="es-ES" sz="1600" i="1">
                                  <a:solidFill>
                                    <a:prstClr val="black"/>
                                  </a:solidFill>
                                  <a:latin typeface="Cambria Math" panose="02040503050406030204" pitchFamily="18" charset="0"/>
                                  <a:ea typeface="Cambria Math" panose="02040503050406030204" pitchFamily="18" charset="0"/>
                                </a:rPr>
                                <m:t>𝑡</m:t>
                              </m:r>
                            </m:sup>
                          </m:sSup>
                          <m:r>
                            <a:rPr lang="es-ES" sz="1600" i="1" smtClean="0">
                              <a:solidFill>
                                <a:prstClr val="black"/>
                              </a:solidFill>
                              <a:latin typeface="Cambria Math" panose="02040503050406030204" pitchFamily="18" charset="0"/>
                              <a:ea typeface="+mn-ea"/>
                            </a:rPr>
                            <m:t>𝑓</m:t>
                          </m:r>
                          <m:d>
                            <m:dPr>
                              <m:ctrlPr>
                                <a:rPr lang="es-ES" sz="1600" i="1" smtClean="0">
                                  <a:solidFill>
                                    <a:prstClr val="black"/>
                                  </a:solidFill>
                                  <a:latin typeface="Cambria Math" panose="02040503050406030204" pitchFamily="18" charset="0"/>
                                  <a:ea typeface="Cambria Math" panose="02040503050406030204" pitchFamily="18" charset="0"/>
                                </a:rPr>
                              </m:ctrlPr>
                            </m:dPr>
                            <m:e>
                              <m:r>
                                <a:rPr lang="es-ES" sz="1600" i="1">
                                  <a:solidFill>
                                    <a:prstClr val="black"/>
                                  </a:solidFill>
                                  <a:latin typeface="Cambria Math" panose="02040503050406030204" pitchFamily="18" charset="0"/>
                                  <a:ea typeface="Cambria Math" panose="02040503050406030204" pitchFamily="18" charset="0"/>
                                </a:rPr>
                                <m:t>𝑡</m:t>
                              </m:r>
                            </m:e>
                          </m:d>
                        </m:e>
                      </m:d>
                      <m:r>
                        <a:rPr lang="es-ES" sz="1600" i="1" smtClean="0">
                          <a:solidFill>
                            <a:prstClr val="black"/>
                          </a:solidFill>
                          <a:latin typeface="Cambria Math" panose="02040503050406030204" pitchFamily="18" charset="0"/>
                          <a:ea typeface="Cambria Math" panose="02040503050406030204" pitchFamily="18" charset="0"/>
                        </a:rPr>
                        <m:t>=</m:t>
                      </m:r>
                      <m:r>
                        <a:rPr lang="es-ES" sz="1600" i="1" smtClean="0">
                          <a:solidFill>
                            <a:prstClr val="black"/>
                          </a:solidFill>
                          <a:latin typeface="Cambria Math" panose="02040503050406030204" pitchFamily="18" charset="0"/>
                          <a:ea typeface="Cambria Math" panose="02040503050406030204" pitchFamily="18" charset="0"/>
                        </a:rPr>
                        <m:t>𝐹</m:t>
                      </m:r>
                      <m:r>
                        <a:rPr lang="es-ES" sz="1600" i="1" smtClean="0">
                          <a:solidFill>
                            <a:prstClr val="black"/>
                          </a:solidFill>
                          <a:latin typeface="Cambria Math" panose="02040503050406030204" pitchFamily="18" charset="0"/>
                          <a:ea typeface="Cambria Math" panose="02040503050406030204" pitchFamily="18" charset="0"/>
                        </a:rPr>
                        <m:t>(</m:t>
                      </m:r>
                      <m:r>
                        <a:rPr lang="es-ES" sz="1600" i="1">
                          <a:solidFill>
                            <a:prstClr val="black"/>
                          </a:solidFill>
                          <a:latin typeface="Cambria Math" panose="02040503050406030204" pitchFamily="18" charset="0"/>
                          <a:ea typeface="Cambria Math" panose="02040503050406030204" pitchFamily="18" charset="0"/>
                        </a:rPr>
                        <m:t>𝜔</m:t>
                      </m:r>
                      <m:r>
                        <a:rPr lang="es-ES" sz="1600" i="1" smtClean="0">
                          <a:solidFill>
                            <a:prstClr val="black"/>
                          </a:solidFill>
                          <a:latin typeface="Cambria Math" panose="02040503050406030204" pitchFamily="18" charset="0"/>
                          <a:ea typeface="Cambria Math" panose="02040503050406030204" pitchFamily="18" charset="0"/>
                        </a:rPr>
                        <m:t>−</m:t>
                      </m:r>
                      <m:sSub>
                        <m:sSubPr>
                          <m:ctrlPr>
                            <a:rPr lang="es-ES" sz="1600" i="1">
                              <a:solidFill>
                                <a:prstClr val="black"/>
                              </a:solidFill>
                              <a:latin typeface="Cambria Math" panose="02040503050406030204" pitchFamily="18" charset="0"/>
                              <a:ea typeface="+mn-ea"/>
                            </a:rPr>
                          </m:ctrlPr>
                        </m:sSubPr>
                        <m:e>
                          <m:r>
                            <a:rPr lang="es-ES" sz="1600" i="1">
                              <a:solidFill>
                                <a:prstClr val="black"/>
                              </a:solidFill>
                              <a:latin typeface="Cambria Math" panose="02040503050406030204" pitchFamily="18" charset="0"/>
                              <a:ea typeface="Cambria Math" panose="02040503050406030204" pitchFamily="18" charset="0"/>
                            </a:rPr>
                            <m:t>𝜔</m:t>
                          </m:r>
                        </m:e>
                        <m:sub>
                          <m:r>
                            <a:rPr lang="es-ES" sz="1600" i="1" smtClean="0">
                              <a:solidFill>
                                <a:prstClr val="black"/>
                              </a:solidFill>
                              <a:latin typeface="Cambria Math" panose="02040503050406030204" pitchFamily="18" charset="0"/>
                              <a:ea typeface="Cambria Math" panose="02040503050406030204" pitchFamily="18" charset="0"/>
                            </a:rPr>
                            <m:t>0</m:t>
                          </m:r>
                        </m:sub>
                      </m:sSub>
                      <m:r>
                        <a:rPr lang="es-ES" sz="1600" i="1" smtClean="0">
                          <a:solidFill>
                            <a:prstClr val="black"/>
                          </a:solidFill>
                          <a:latin typeface="Cambria Math" panose="02040503050406030204" pitchFamily="18" charset="0"/>
                          <a:ea typeface="Cambria Math" panose="02040503050406030204" pitchFamily="18" charset="0"/>
                        </a:rPr>
                        <m:t>)</m:t>
                      </m:r>
                    </m:oMath>
                  </m:oMathPara>
                </a14:m>
                <a:endParaRPr lang="es-ES" sz="1600" i="1" dirty="0">
                  <a:solidFill>
                    <a:prstClr val="black"/>
                  </a:solidFill>
                  <a:latin typeface="Arial" charset="0"/>
                  <a:ea typeface="+mn-ea"/>
                </a:endParaRPr>
              </a:p>
            </p:txBody>
          </p:sp>
        </mc:Choice>
        <mc:Fallback xmlns="">
          <p:sp>
            <p:nvSpPr>
              <p:cNvPr id="58" name="CuadroTexto 57">
                <a:extLst>
                  <a:ext uri="{FF2B5EF4-FFF2-40B4-BE49-F238E27FC236}">
                    <a16:creationId xmlns:a16="http://schemas.microsoft.com/office/drawing/2014/main" id="{4244F5E6-D04F-4CBF-915C-CEB580802A8E}"/>
                  </a:ext>
                </a:extLst>
              </p:cNvPr>
              <p:cNvSpPr txBox="1">
                <a:spLocks noRot="1" noChangeAspect="1" noMove="1" noResize="1" noEditPoints="1" noAdjustHandles="1" noChangeArrowheads="1" noChangeShapeType="1" noTextEdit="1"/>
              </p:cNvSpPr>
              <p:nvPr/>
            </p:nvSpPr>
            <p:spPr>
              <a:xfrm>
                <a:off x="6030535" y="5153802"/>
                <a:ext cx="2423805" cy="276742"/>
              </a:xfrm>
              <a:prstGeom prst="rect">
                <a:avLst/>
              </a:prstGeom>
              <a:blipFill>
                <a:blip r:embed="rId11"/>
                <a:stretch>
                  <a:fillRect l="-1005" t="-2174" r="-2261" b="-2391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9" name="CuadroTexto 58">
                <a:extLst>
                  <a:ext uri="{FF2B5EF4-FFF2-40B4-BE49-F238E27FC236}">
                    <a16:creationId xmlns:a16="http://schemas.microsoft.com/office/drawing/2014/main" id="{00AB2081-7C46-45F6-BE0E-A54379D3AD78}"/>
                  </a:ext>
                </a:extLst>
              </p:cNvPr>
              <p:cNvSpPr txBox="1"/>
              <p:nvPr/>
            </p:nvSpPr>
            <p:spPr>
              <a:xfrm>
                <a:off x="5973304" y="5599792"/>
                <a:ext cx="3252044" cy="661207"/>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r>
                        <a:rPr lang="es-ES" sz="1600" i="1" smtClean="0">
                          <a:solidFill>
                            <a:prstClr val="black"/>
                          </a:solidFill>
                          <a:latin typeface="Cambria Math" panose="02040503050406030204" pitchFamily="18" charset="0"/>
                          <a:ea typeface="Cambria Math" panose="02040503050406030204" pitchFamily="18" charset="0"/>
                        </a:rPr>
                        <m:t>ℱ</m:t>
                      </m:r>
                      <m:d>
                        <m:dPr>
                          <m:begChr m:val="{"/>
                          <m:endChr m:val="}"/>
                          <m:ctrlPr>
                            <a:rPr lang="es-ES" sz="1600" i="1" smtClean="0">
                              <a:solidFill>
                                <a:prstClr val="black"/>
                              </a:solidFill>
                              <a:latin typeface="Cambria Math" panose="02040503050406030204" pitchFamily="18" charset="0"/>
                              <a:ea typeface="Cambria Math" panose="02040503050406030204" pitchFamily="18" charset="0"/>
                            </a:rPr>
                          </m:ctrlPr>
                        </m:dPr>
                        <m:e>
                          <m:sSup>
                            <m:sSupPr>
                              <m:ctrlPr>
                                <a:rPr lang="es-ES" sz="1600" i="1">
                                  <a:solidFill>
                                    <a:prstClr val="black"/>
                                  </a:solidFill>
                                  <a:latin typeface="Cambria Math" panose="02040503050406030204" pitchFamily="18" charset="0"/>
                                  <a:ea typeface="+mn-ea"/>
                                </a:rPr>
                              </m:ctrlPr>
                            </m:sSupPr>
                            <m:e>
                              <m:r>
                                <a:rPr lang="es-ES" sz="1600" i="1">
                                  <a:solidFill>
                                    <a:prstClr val="black"/>
                                  </a:solidFill>
                                  <a:latin typeface="Cambria Math" panose="02040503050406030204" pitchFamily="18" charset="0"/>
                                  <a:ea typeface="+mn-ea"/>
                                </a:rPr>
                                <m:t>𝑒</m:t>
                              </m:r>
                            </m:e>
                            <m:sup>
                              <m:r>
                                <a:rPr lang="es-ES" sz="1600" i="1">
                                  <a:solidFill>
                                    <a:prstClr val="black"/>
                                  </a:solidFill>
                                  <a:latin typeface="Cambria Math" panose="02040503050406030204" pitchFamily="18" charset="0"/>
                                  <a:ea typeface="+mn-ea"/>
                                </a:rPr>
                                <m:t>−</m:t>
                              </m:r>
                              <m:f>
                                <m:fPr>
                                  <m:ctrlPr>
                                    <a:rPr lang="es-ES" sz="1600" i="1">
                                      <a:solidFill>
                                        <a:prstClr val="black"/>
                                      </a:solidFill>
                                      <a:latin typeface="Cambria Math" panose="02040503050406030204" pitchFamily="18" charset="0"/>
                                      <a:ea typeface="+mn-ea"/>
                                    </a:rPr>
                                  </m:ctrlPr>
                                </m:fPr>
                                <m:num>
                                  <m:r>
                                    <a:rPr lang="es-ES" sz="1600" i="1">
                                      <a:solidFill>
                                        <a:prstClr val="black"/>
                                      </a:solidFill>
                                      <a:latin typeface="Cambria Math" panose="02040503050406030204" pitchFamily="18" charset="0"/>
                                      <a:ea typeface="+mn-ea"/>
                                    </a:rPr>
                                    <m:t>𝑡</m:t>
                                  </m:r>
                                </m:num>
                                <m:den>
                                  <m:r>
                                    <a:rPr lang="es-ES" sz="1600" i="1">
                                      <a:solidFill>
                                        <a:prstClr val="black"/>
                                      </a:solidFill>
                                      <a:latin typeface="Cambria Math" panose="02040503050406030204" pitchFamily="18" charset="0"/>
                                      <a:ea typeface="+mn-ea"/>
                                    </a:rPr>
                                    <m:t>2</m:t>
                                  </m:r>
                                  <m:r>
                                    <a:rPr lang="es-ES" sz="1600" i="1">
                                      <a:solidFill>
                                        <a:prstClr val="black"/>
                                      </a:solidFill>
                                      <a:latin typeface="Cambria Math" panose="02040503050406030204" pitchFamily="18" charset="0"/>
                                      <a:ea typeface="Cambria Math" panose="02040503050406030204" pitchFamily="18" charset="0"/>
                                    </a:rPr>
                                    <m:t>𝜏</m:t>
                                  </m:r>
                                </m:den>
                              </m:f>
                            </m:sup>
                          </m:sSup>
                          <m:r>
                            <a:rPr lang="es-ES" sz="1600" i="1">
                              <a:solidFill>
                                <a:prstClr val="black"/>
                              </a:solidFill>
                              <a:latin typeface="Cambria Math" panose="02040503050406030204" pitchFamily="18" charset="0"/>
                              <a:ea typeface="+mn-ea"/>
                            </a:rPr>
                            <m:t> </m:t>
                          </m:r>
                          <m:r>
                            <a:rPr lang="es-ES" sz="1600" i="1">
                              <a:solidFill>
                                <a:prstClr val="black"/>
                              </a:solidFill>
                              <a:latin typeface="Cambria Math" panose="02040503050406030204" pitchFamily="18" charset="0"/>
                              <a:ea typeface="Cambria Math" panose="02040503050406030204" pitchFamily="18" charset="0"/>
                            </a:rPr>
                            <m:t>𝑢</m:t>
                          </m:r>
                          <m:r>
                            <a:rPr lang="es-ES" sz="1600" i="1">
                              <a:solidFill>
                                <a:prstClr val="black"/>
                              </a:solidFill>
                              <a:latin typeface="Cambria Math" panose="02040503050406030204" pitchFamily="18" charset="0"/>
                              <a:ea typeface="Cambria Math" panose="02040503050406030204" pitchFamily="18" charset="0"/>
                            </a:rPr>
                            <m:t>(</m:t>
                          </m:r>
                          <m:r>
                            <a:rPr lang="es-ES" sz="1600" i="1">
                              <a:solidFill>
                                <a:prstClr val="black"/>
                              </a:solidFill>
                              <a:latin typeface="Cambria Math" panose="02040503050406030204" pitchFamily="18" charset="0"/>
                              <a:ea typeface="Cambria Math" panose="02040503050406030204" pitchFamily="18" charset="0"/>
                            </a:rPr>
                            <m:t>𝑡</m:t>
                          </m:r>
                          <m:r>
                            <a:rPr lang="es-ES" sz="1600" i="1">
                              <a:solidFill>
                                <a:prstClr val="black"/>
                              </a:solidFill>
                              <a:latin typeface="Cambria Math" panose="02040503050406030204" pitchFamily="18" charset="0"/>
                              <a:ea typeface="Cambria Math" panose="02040503050406030204" pitchFamily="18" charset="0"/>
                            </a:rPr>
                            <m:t>)</m:t>
                          </m:r>
                        </m:e>
                      </m:d>
                      <m:r>
                        <a:rPr lang="es-ES" sz="1600" i="1" smtClean="0">
                          <a:solidFill>
                            <a:prstClr val="black"/>
                          </a:solidFill>
                          <a:latin typeface="Cambria Math" panose="02040503050406030204" pitchFamily="18" charset="0"/>
                          <a:ea typeface="Cambria Math" panose="02040503050406030204" pitchFamily="18" charset="0"/>
                        </a:rPr>
                        <m:t>=</m:t>
                      </m:r>
                      <m:f>
                        <m:fPr>
                          <m:ctrlPr>
                            <a:rPr lang="es-ES" sz="1600" i="1" smtClean="0">
                              <a:solidFill>
                                <a:prstClr val="black"/>
                              </a:solidFill>
                              <a:latin typeface="Cambria Math" panose="02040503050406030204" pitchFamily="18" charset="0"/>
                              <a:ea typeface="Cambria Math" panose="02040503050406030204" pitchFamily="18" charset="0"/>
                            </a:rPr>
                          </m:ctrlPr>
                        </m:fPr>
                        <m:num>
                          <m:r>
                            <a:rPr lang="es-ES" sz="1600" i="1" smtClean="0">
                              <a:solidFill>
                                <a:prstClr val="black"/>
                              </a:solidFill>
                              <a:latin typeface="Cambria Math" panose="02040503050406030204" pitchFamily="18" charset="0"/>
                              <a:ea typeface="Cambria Math" panose="02040503050406030204" pitchFamily="18" charset="0"/>
                            </a:rPr>
                            <m:t>1</m:t>
                          </m:r>
                        </m:num>
                        <m:den>
                          <m:r>
                            <a:rPr lang="es-ES" sz="1600" i="1" smtClean="0">
                              <a:solidFill>
                                <a:prstClr val="black"/>
                              </a:solidFill>
                              <a:latin typeface="Cambria Math" panose="02040503050406030204" pitchFamily="18" charset="0"/>
                              <a:ea typeface="Cambria Math" panose="02040503050406030204" pitchFamily="18" charset="0"/>
                            </a:rPr>
                            <m:t>𝑗</m:t>
                          </m:r>
                          <m:r>
                            <a:rPr lang="es-ES" sz="1600" i="1" smtClean="0">
                              <a:solidFill>
                                <a:prstClr val="black"/>
                              </a:solidFill>
                              <a:latin typeface="Cambria Math" panose="02040503050406030204" pitchFamily="18" charset="0"/>
                              <a:ea typeface="Cambria Math" panose="02040503050406030204" pitchFamily="18" charset="0"/>
                            </a:rPr>
                            <m:t>𝜔</m:t>
                          </m:r>
                          <m:r>
                            <a:rPr lang="es-ES" sz="1600" i="1" smtClean="0">
                              <a:solidFill>
                                <a:prstClr val="black"/>
                              </a:solidFill>
                              <a:latin typeface="Cambria Math" panose="02040503050406030204" pitchFamily="18" charset="0"/>
                              <a:ea typeface="Cambria Math" panose="02040503050406030204" pitchFamily="18" charset="0"/>
                            </a:rPr>
                            <m:t>+</m:t>
                          </m:r>
                          <m:f>
                            <m:fPr>
                              <m:ctrlPr>
                                <a:rPr lang="es-ES" sz="1600" i="1" smtClean="0">
                                  <a:solidFill>
                                    <a:prstClr val="black"/>
                                  </a:solidFill>
                                  <a:latin typeface="Cambria Math" panose="02040503050406030204" pitchFamily="18" charset="0"/>
                                  <a:ea typeface="Cambria Math" panose="02040503050406030204" pitchFamily="18" charset="0"/>
                                </a:rPr>
                              </m:ctrlPr>
                            </m:fPr>
                            <m:num>
                              <m:r>
                                <a:rPr lang="es-ES" sz="1600" i="1" smtClean="0">
                                  <a:solidFill>
                                    <a:prstClr val="black"/>
                                  </a:solidFill>
                                  <a:latin typeface="Cambria Math" panose="02040503050406030204" pitchFamily="18" charset="0"/>
                                  <a:ea typeface="Cambria Math" panose="02040503050406030204" pitchFamily="18" charset="0"/>
                                </a:rPr>
                                <m:t>1</m:t>
                              </m:r>
                            </m:num>
                            <m:den>
                              <m:r>
                                <a:rPr lang="es-ES" sz="1600" i="1" smtClean="0">
                                  <a:solidFill>
                                    <a:prstClr val="black"/>
                                  </a:solidFill>
                                  <a:latin typeface="Cambria Math" panose="02040503050406030204" pitchFamily="18" charset="0"/>
                                  <a:ea typeface="Cambria Math" panose="02040503050406030204" pitchFamily="18" charset="0"/>
                                </a:rPr>
                                <m:t>2</m:t>
                              </m:r>
                              <m:r>
                                <a:rPr lang="es-ES" sz="1600" i="1" smtClean="0">
                                  <a:solidFill>
                                    <a:prstClr val="black"/>
                                  </a:solidFill>
                                  <a:latin typeface="Cambria Math" panose="02040503050406030204" pitchFamily="18" charset="0"/>
                                  <a:ea typeface="Cambria Math" panose="02040503050406030204" pitchFamily="18" charset="0"/>
                                </a:rPr>
                                <m:t>𝜏</m:t>
                              </m:r>
                            </m:den>
                          </m:f>
                        </m:den>
                      </m:f>
                      <m:r>
                        <a:rPr lang="es-ES" sz="1600" i="1" smtClean="0">
                          <a:solidFill>
                            <a:prstClr val="black"/>
                          </a:solidFill>
                          <a:latin typeface="Cambria Math" panose="02040503050406030204" pitchFamily="18" charset="0"/>
                          <a:ea typeface="Cambria Math" panose="02040503050406030204" pitchFamily="18" charset="0"/>
                        </a:rPr>
                        <m:t>=</m:t>
                      </m:r>
                      <m:f>
                        <m:fPr>
                          <m:ctrlPr>
                            <a:rPr lang="es-ES" sz="1600" i="1" smtClean="0">
                              <a:solidFill>
                                <a:prstClr val="black"/>
                              </a:solidFill>
                              <a:latin typeface="Cambria Math" panose="02040503050406030204" pitchFamily="18" charset="0"/>
                              <a:ea typeface="Cambria Math" panose="02040503050406030204" pitchFamily="18" charset="0"/>
                            </a:rPr>
                          </m:ctrlPr>
                        </m:fPr>
                        <m:num>
                          <m:r>
                            <a:rPr lang="es-ES" sz="1600" i="1" smtClean="0">
                              <a:solidFill>
                                <a:prstClr val="black"/>
                              </a:solidFill>
                              <a:latin typeface="Cambria Math" panose="02040503050406030204" pitchFamily="18" charset="0"/>
                              <a:ea typeface="Cambria Math" panose="02040503050406030204" pitchFamily="18" charset="0"/>
                            </a:rPr>
                            <m:t>2</m:t>
                          </m:r>
                          <m:r>
                            <a:rPr lang="es-ES" sz="1600" i="1" smtClean="0">
                              <a:solidFill>
                                <a:prstClr val="black"/>
                              </a:solidFill>
                              <a:latin typeface="Cambria Math" panose="02040503050406030204" pitchFamily="18" charset="0"/>
                              <a:ea typeface="Cambria Math" panose="02040503050406030204" pitchFamily="18" charset="0"/>
                            </a:rPr>
                            <m:t>𝜏</m:t>
                          </m:r>
                        </m:num>
                        <m:den>
                          <m:r>
                            <a:rPr lang="es-ES" sz="1600" i="1" smtClean="0">
                              <a:solidFill>
                                <a:prstClr val="black"/>
                              </a:solidFill>
                              <a:latin typeface="Cambria Math" panose="02040503050406030204" pitchFamily="18" charset="0"/>
                              <a:ea typeface="Cambria Math" panose="02040503050406030204" pitchFamily="18" charset="0"/>
                            </a:rPr>
                            <m:t>1+</m:t>
                          </m:r>
                          <m:r>
                            <a:rPr lang="es-ES" sz="1600" i="1" smtClean="0">
                              <a:solidFill>
                                <a:prstClr val="black"/>
                              </a:solidFill>
                              <a:latin typeface="Cambria Math" panose="02040503050406030204" pitchFamily="18" charset="0"/>
                              <a:ea typeface="Cambria Math" panose="02040503050406030204" pitchFamily="18" charset="0"/>
                            </a:rPr>
                            <m:t>𝑗</m:t>
                          </m:r>
                          <m:r>
                            <a:rPr lang="es-ES" sz="1600" i="1" smtClean="0">
                              <a:solidFill>
                                <a:prstClr val="black"/>
                              </a:solidFill>
                              <a:latin typeface="Cambria Math" panose="02040503050406030204" pitchFamily="18" charset="0"/>
                              <a:ea typeface="Cambria Math" panose="02040503050406030204" pitchFamily="18" charset="0"/>
                            </a:rPr>
                            <m:t>2</m:t>
                          </m:r>
                          <m:r>
                            <a:rPr lang="es-ES" sz="1600" i="1" smtClean="0">
                              <a:solidFill>
                                <a:prstClr val="black"/>
                              </a:solidFill>
                              <a:latin typeface="Cambria Math" panose="02040503050406030204" pitchFamily="18" charset="0"/>
                              <a:ea typeface="Cambria Math" panose="02040503050406030204" pitchFamily="18" charset="0"/>
                            </a:rPr>
                            <m:t>𝜏𝜔</m:t>
                          </m:r>
                        </m:den>
                      </m:f>
                    </m:oMath>
                  </m:oMathPara>
                </a14:m>
                <a:endParaRPr lang="es-ES" sz="1600" i="1" dirty="0">
                  <a:solidFill>
                    <a:prstClr val="black"/>
                  </a:solidFill>
                  <a:latin typeface="Arial" charset="0"/>
                  <a:ea typeface="+mn-ea"/>
                </a:endParaRPr>
              </a:p>
            </p:txBody>
          </p:sp>
        </mc:Choice>
        <mc:Fallback xmlns="">
          <p:sp>
            <p:nvSpPr>
              <p:cNvPr id="59" name="CuadroTexto 58">
                <a:extLst>
                  <a:ext uri="{FF2B5EF4-FFF2-40B4-BE49-F238E27FC236}">
                    <a16:creationId xmlns:a16="http://schemas.microsoft.com/office/drawing/2014/main" id="{00AB2081-7C46-45F6-BE0E-A54379D3AD78}"/>
                  </a:ext>
                </a:extLst>
              </p:cNvPr>
              <p:cNvSpPr txBox="1">
                <a:spLocks noRot="1" noChangeAspect="1" noMove="1" noResize="1" noEditPoints="1" noAdjustHandles="1" noChangeArrowheads="1" noChangeShapeType="1" noTextEdit="1"/>
              </p:cNvSpPr>
              <p:nvPr/>
            </p:nvSpPr>
            <p:spPr>
              <a:xfrm>
                <a:off x="5973304" y="5599792"/>
                <a:ext cx="3252044" cy="661207"/>
              </a:xfrm>
              <a:prstGeom prst="rect">
                <a:avLst/>
              </a:prstGeom>
              <a:blipFill>
                <a:blip r:embed="rId12"/>
                <a:stretch>
                  <a:fillRect/>
                </a:stretch>
              </a:blipFill>
            </p:spPr>
            <p:txBody>
              <a:bodyPr/>
              <a:lstStyle/>
              <a:p>
                <a:r>
                  <a:rPr lang="es-ES">
                    <a:noFill/>
                  </a:rPr>
                  <a:t> </a:t>
                </a:r>
              </a:p>
            </p:txBody>
          </p:sp>
        </mc:Fallback>
      </mc:AlternateContent>
      <p:sp>
        <p:nvSpPr>
          <p:cNvPr id="60" name="CuadroTexto 59">
            <a:extLst>
              <a:ext uri="{FF2B5EF4-FFF2-40B4-BE49-F238E27FC236}">
                <a16:creationId xmlns:a16="http://schemas.microsoft.com/office/drawing/2014/main" id="{2D54BEB0-E20E-498F-86CD-5CF8D822A5C0}"/>
              </a:ext>
            </a:extLst>
          </p:cNvPr>
          <p:cNvSpPr txBox="1"/>
          <p:nvPr/>
        </p:nvSpPr>
        <p:spPr>
          <a:xfrm>
            <a:off x="3659983" y="5465438"/>
            <a:ext cx="1956393" cy="276999"/>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s-ES" altLang="es-ES" sz="1200" b="0" i="0" u="none" strike="noStrike" kern="0" cap="none" spc="0" normalizeH="0" baseline="0" noProof="0" dirty="0">
                <a:ln>
                  <a:noFill/>
                </a:ln>
                <a:solidFill>
                  <a:prstClr val="black"/>
                </a:solidFill>
                <a:effectLst/>
                <a:uLnTx/>
                <a:uFillTx/>
                <a:ea typeface="+mn-ea"/>
              </a:rPr>
              <a:t>Usamos las propiedades: </a:t>
            </a:r>
          </a:p>
        </p:txBody>
      </p:sp>
      <mc:AlternateContent xmlns:mc="http://schemas.openxmlformats.org/markup-compatibility/2006" xmlns:a14="http://schemas.microsoft.com/office/drawing/2010/main">
        <mc:Choice Requires="a14">
          <p:sp>
            <p:nvSpPr>
              <p:cNvPr id="61" name="CuadroTexto 60">
                <a:extLst>
                  <a:ext uri="{FF2B5EF4-FFF2-40B4-BE49-F238E27FC236}">
                    <a16:creationId xmlns:a16="http://schemas.microsoft.com/office/drawing/2014/main" id="{95696C1A-8EF1-43EF-AE86-69315932EE47}"/>
                  </a:ext>
                </a:extLst>
              </p:cNvPr>
              <p:cNvSpPr txBox="1"/>
              <p:nvPr/>
            </p:nvSpPr>
            <p:spPr>
              <a:xfrm>
                <a:off x="2376016" y="6349014"/>
                <a:ext cx="4785413" cy="521618"/>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acc>
                        <m:accPr>
                          <m:chr m:val="̃"/>
                          <m:ctrlPr>
                            <a:rPr lang="es-ES" sz="1600" i="1" smtClean="0">
                              <a:solidFill>
                                <a:prstClr val="black"/>
                              </a:solidFill>
                              <a:latin typeface="Cambria Math" panose="02040503050406030204" pitchFamily="18" charset="0"/>
                              <a:ea typeface="+mn-ea"/>
                            </a:rPr>
                          </m:ctrlPr>
                        </m:accPr>
                        <m:e>
                          <m:r>
                            <a:rPr lang="es-ES" sz="1600" i="1">
                              <a:solidFill>
                                <a:prstClr val="black"/>
                              </a:solidFill>
                              <a:latin typeface="Cambria Math" panose="02040503050406030204" pitchFamily="18" charset="0"/>
                              <a:ea typeface="+mn-ea"/>
                            </a:rPr>
                            <m:t>𝑉</m:t>
                          </m:r>
                        </m:e>
                      </m:acc>
                      <m:r>
                        <a:rPr lang="es-ES" sz="1600" i="1">
                          <a:solidFill>
                            <a:prstClr val="black"/>
                          </a:solidFill>
                          <a:latin typeface="Cambria Math" panose="02040503050406030204" pitchFamily="18" charset="0"/>
                          <a:ea typeface="+mn-ea"/>
                        </a:rPr>
                        <m:t>(</m:t>
                      </m:r>
                      <m:r>
                        <a:rPr lang="es-ES" sz="1600" i="1">
                          <a:solidFill>
                            <a:prstClr val="black"/>
                          </a:solidFill>
                          <a:latin typeface="Cambria Math" panose="02040503050406030204" pitchFamily="18" charset="0"/>
                          <a:ea typeface="Cambria Math" panose="02040503050406030204" pitchFamily="18" charset="0"/>
                        </a:rPr>
                        <m:t>𝜔</m:t>
                      </m:r>
                      <m:r>
                        <a:rPr lang="es-ES" sz="1600" i="1">
                          <a:solidFill>
                            <a:prstClr val="black"/>
                          </a:solidFill>
                          <a:latin typeface="Cambria Math" panose="02040503050406030204" pitchFamily="18" charset="0"/>
                          <a:ea typeface="Cambria Math" panose="02040503050406030204" pitchFamily="18" charset="0"/>
                        </a:rPr>
                        <m:t>)=</m:t>
                      </m:r>
                      <m:f>
                        <m:fPr>
                          <m:ctrlPr>
                            <a:rPr lang="es-ES" sz="1600" i="1" smtClean="0">
                              <a:solidFill>
                                <a:prstClr val="black"/>
                              </a:solidFill>
                              <a:latin typeface="Cambria Math" panose="02040503050406030204" pitchFamily="18" charset="0"/>
                              <a:ea typeface="Cambria Math" panose="02040503050406030204" pitchFamily="18" charset="0"/>
                            </a:rPr>
                          </m:ctrlPr>
                        </m:fPr>
                        <m:num>
                          <m:r>
                            <a:rPr lang="es-ES" sz="1600" i="1" smtClean="0">
                              <a:solidFill>
                                <a:prstClr val="black"/>
                              </a:solidFill>
                              <a:latin typeface="Cambria Math" panose="02040503050406030204" pitchFamily="18" charset="0"/>
                              <a:ea typeface="Cambria Math" panose="02040503050406030204" pitchFamily="18" charset="0"/>
                            </a:rPr>
                            <m:t>2</m:t>
                          </m:r>
                          <m:sSub>
                            <m:sSubPr>
                              <m:ctrlPr>
                                <a:rPr lang="es-ES" sz="1600" i="1">
                                  <a:solidFill>
                                    <a:prstClr val="black"/>
                                  </a:solidFill>
                                  <a:latin typeface="Cambria Math" panose="02040503050406030204" pitchFamily="18" charset="0"/>
                                  <a:ea typeface="+mn-ea"/>
                                </a:rPr>
                              </m:ctrlPr>
                            </m:sSubPr>
                            <m:e>
                              <m:r>
                                <a:rPr lang="es-ES" sz="1600" i="1">
                                  <a:solidFill>
                                    <a:prstClr val="black"/>
                                  </a:solidFill>
                                  <a:latin typeface="Cambria Math" panose="02040503050406030204" pitchFamily="18" charset="0"/>
                                  <a:ea typeface="+mn-ea"/>
                                </a:rPr>
                                <m:t>𝑉</m:t>
                              </m:r>
                            </m:e>
                            <m:sub>
                              <m:r>
                                <a:rPr lang="es-ES" sz="1600" i="1">
                                  <a:solidFill>
                                    <a:prstClr val="black"/>
                                  </a:solidFill>
                                  <a:latin typeface="Cambria Math" panose="02040503050406030204" pitchFamily="18" charset="0"/>
                                  <a:ea typeface="+mn-ea"/>
                                </a:rPr>
                                <m:t>𝑜𝑢𝑡</m:t>
                              </m:r>
                            </m:sub>
                          </m:sSub>
                          <m:r>
                            <a:rPr lang="es-ES" sz="1600" i="1">
                              <a:solidFill>
                                <a:prstClr val="black"/>
                              </a:solidFill>
                              <a:latin typeface="Cambria Math" panose="02040503050406030204" pitchFamily="18" charset="0"/>
                              <a:ea typeface="Cambria Math" panose="02040503050406030204" pitchFamily="18" charset="0"/>
                            </a:rPr>
                            <m:t>𝜏</m:t>
                          </m:r>
                        </m:num>
                        <m:den>
                          <m:r>
                            <a:rPr lang="es-ES" sz="1600" i="1" smtClean="0">
                              <a:solidFill>
                                <a:prstClr val="black"/>
                              </a:solidFill>
                              <a:latin typeface="Cambria Math" panose="02040503050406030204" pitchFamily="18" charset="0"/>
                              <a:ea typeface="Cambria Math" panose="02040503050406030204" pitchFamily="18" charset="0"/>
                            </a:rPr>
                            <m:t>1+</m:t>
                          </m:r>
                          <m:r>
                            <a:rPr lang="es-ES" sz="1600" i="1">
                              <a:solidFill>
                                <a:prstClr val="black"/>
                              </a:solidFill>
                              <a:latin typeface="Cambria Math" panose="02040503050406030204" pitchFamily="18" charset="0"/>
                              <a:ea typeface="Cambria Math" panose="02040503050406030204" pitchFamily="18" charset="0"/>
                            </a:rPr>
                            <m:t>𝑗</m:t>
                          </m:r>
                          <m:r>
                            <a:rPr lang="es-ES" sz="1600" i="1">
                              <a:solidFill>
                                <a:prstClr val="black"/>
                              </a:solidFill>
                              <a:latin typeface="Cambria Math" panose="02040503050406030204" pitchFamily="18" charset="0"/>
                              <a:ea typeface="Cambria Math" panose="02040503050406030204" pitchFamily="18" charset="0"/>
                            </a:rPr>
                            <m:t>2</m:t>
                          </m:r>
                          <m:r>
                            <a:rPr lang="es-ES" sz="1600" i="1">
                              <a:solidFill>
                                <a:prstClr val="black"/>
                              </a:solidFill>
                              <a:latin typeface="Cambria Math" panose="02040503050406030204" pitchFamily="18" charset="0"/>
                              <a:ea typeface="Cambria Math" panose="02040503050406030204" pitchFamily="18" charset="0"/>
                            </a:rPr>
                            <m:t>𝜏</m:t>
                          </m:r>
                          <m:d>
                            <m:dPr>
                              <m:ctrlPr>
                                <a:rPr lang="es-ES" sz="1600" i="1" smtClean="0">
                                  <a:solidFill>
                                    <a:prstClr val="black"/>
                                  </a:solidFill>
                                  <a:latin typeface="Cambria Math" panose="02040503050406030204" pitchFamily="18" charset="0"/>
                                  <a:ea typeface="Cambria Math" panose="02040503050406030204" pitchFamily="18" charset="0"/>
                                </a:rPr>
                              </m:ctrlPr>
                            </m:dPr>
                            <m:e>
                              <m:r>
                                <a:rPr lang="es-ES" sz="1600" i="1">
                                  <a:solidFill>
                                    <a:prstClr val="black"/>
                                  </a:solidFill>
                                  <a:latin typeface="Cambria Math" panose="02040503050406030204" pitchFamily="18" charset="0"/>
                                  <a:ea typeface="Cambria Math" panose="02040503050406030204" pitchFamily="18" charset="0"/>
                                </a:rPr>
                                <m:t>𝜔</m:t>
                              </m:r>
                              <m:r>
                                <a:rPr lang="es-ES" sz="1600" i="1" smtClean="0">
                                  <a:solidFill>
                                    <a:prstClr val="black"/>
                                  </a:solidFill>
                                  <a:latin typeface="Cambria Math" panose="02040503050406030204" pitchFamily="18" charset="0"/>
                                  <a:ea typeface="Cambria Math" panose="02040503050406030204" pitchFamily="18" charset="0"/>
                                </a:rPr>
                                <m:t>−</m:t>
                              </m:r>
                              <m:sSub>
                                <m:sSubPr>
                                  <m:ctrlPr>
                                    <a:rPr lang="es-ES" sz="1600" i="1" smtClean="0">
                                      <a:solidFill>
                                        <a:prstClr val="black"/>
                                      </a:solidFill>
                                      <a:latin typeface="Cambria Math" panose="02040503050406030204" pitchFamily="18" charset="0"/>
                                      <a:ea typeface="Cambria Math" panose="02040503050406030204" pitchFamily="18" charset="0"/>
                                    </a:rPr>
                                  </m:ctrlPr>
                                </m:sSubPr>
                                <m:e>
                                  <m:r>
                                    <a:rPr lang="es-ES" sz="1600" i="1">
                                      <a:solidFill>
                                        <a:prstClr val="black"/>
                                      </a:solidFill>
                                      <a:latin typeface="Cambria Math" panose="02040503050406030204" pitchFamily="18" charset="0"/>
                                      <a:ea typeface="Cambria Math" panose="02040503050406030204" pitchFamily="18" charset="0"/>
                                    </a:rPr>
                                    <m:t>𝜔</m:t>
                                  </m:r>
                                </m:e>
                                <m:sub>
                                  <m:r>
                                    <a:rPr lang="es-ES" sz="1600" i="1" smtClean="0">
                                      <a:solidFill>
                                        <a:prstClr val="black"/>
                                      </a:solidFill>
                                      <a:latin typeface="Cambria Math" panose="02040503050406030204" pitchFamily="18" charset="0"/>
                                      <a:ea typeface="Cambria Math" panose="02040503050406030204" pitchFamily="18" charset="0"/>
                                    </a:rPr>
                                    <m:t>𝑚</m:t>
                                  </m:r>
                                </m:sub>
                              </m:sSub>
                            </m:e>
                          </m:d>
                        </m:den>
                      </m:f>
                      <m:r>
                        <a:rPr lang="es-ES" sz="1600" i="1" smtClean="0">
                          <a:solidFill>
                            <a:prstClr val="black"/>
                          </a:solidFill>
                          <a:latin typeface="Cambria Math" panose="02040503050406030204" pitchFamily="18" charset="0"/>
                          <a:ea typeface="Cambria Math" panose="02040503050406030204" pitchFamily="18" charset="0"/>
                        </a:rPr>
                        <m:t>=</m:t>
                      </m:r>
                      <m:f>
                        <m:fPr>
                          <m:ctrlPr>
                            <a:rPr lang="es-ES" sz="1600" i="1">
                              <a:solidFill>
                                <a:prstClr val="black"/>
                              </a:solidFill>
                              <a:latin typeface="Cambria Math" panose="02040503050406030204" pitchFamily="18" charset="0"/>
                              <a:ea typeface="Cambria Math" panose="02040503050406030204" pitchFamily="18" charset="0"/>
                            </a:rPr>
                          </m:ctrlPr>
                        </m:fPr>
                        <m:num>
                          <m:r>
                            <a:rPr lang="es-ES" sz="1600" i="1">
                              <a:solidFill>
                                <a:prstClr val="black"/>
                              </a:solidFill>
                              <a:latin typeface="Cambria Math" panose="02040503050406030204" pitchFamily="18" charset="0"/>
                              <a:ea typeface="Cambria Math" panose="02040503050406030204" pitchFamily="18" charset="0"/>
                            </a:rPr>
                            <m:t>2</m:t>
                          </m:r>
                          <m:sSub>
                            <m:sSubPr>
                              <m:ctrlPr>
                                <a:rPr lang="es-ES" sz="1600" i="1">
                                  <a:solidFill>
                                    <a:prstClr val="black"/>
                                  </a:solidFill>
                                  <a:latin typeface="Cambria Math" panose="02040503050406030204" pitchFamily="18" charset="0"/>
                                  <a:ea typeface="+mn-ea"/>
                                </a:rPr>
                              </m:ctrlPr>
                            </m:sSubPr>
                            <m:e>
                              <m:r>
                                <a:rPr lang="es-ES" sz="1600" i="1">
                                  <a:solidFill>
                                    <a:prstClr val="black"/>
                                  </a:solidFill>
                                  <a:latin typeface="Cambria Math" panose="02040503050406030204" pitchFamily="18" charset="0"/>
                                  <a:ea typeface="+mn-ea"/>
                                </a:rPr>
                                <m:t>𝑉</m:t>
                              </m:r>
                            </m:e>
                            <m:sub>
                              <m:r>
                                <a:rPr lang="es-ES" sz="1600" i="1">
                                  <a:solidFill>
                                    <a:prstClr val="black"/>
                                  </a:solidFill>
                                  <a:latin typeface="Cambria Math" panose="02040503050406030204" pitchFamily="18" charset="0"/>
                                  <a:ea typeface="+mn-ea"/>
                                </a:rPr>
                                <m:t>𝑜𝑢𝑡</m:t>
                              </m:r>
                            </m:sub>
                          </m:sSub>
                          <m:r>
                            <a:rPr lang="es-ES" sz="1600" i="1">
                              <a:solidFill>
                                <a:prstClr val="black"/>
                              </a:solidFill>
                              <a:latin typeface="Cambria Math" panose="02040503050406030204" pitchFamily="18" charset="0"/>
                              <a:ea typeface="Cambria Math" panose="02040503050406030204" pitchFamily="18" charset="0"/>
                            </a:rPr>
                            <m:t>𝜏</m:t>
                          </m:r>
                          <m:d>
                            <m:dPr>
                              <m:begChr m:val="["/>
                              <m:endChr m:val="]"/>
                              <m:ctrlPr>
                                <a:rPr lang="es-ES" sz="1600" i="1" smtClean="0">
                                  <a:solidFill>
                                    <a:prstClr val="black"/>
                                  </a:solidFill>
                                  <a:latin typeface="Cambria Math" panose="02040503050406030204" pitchFamily="18" charset="0"/>
                                  <a:ea typeface="Cambria Math" panose="02040503050406030204" pitchFamily="18" charset="0"/>
                                </a:rPr>
                              </m:ctrlPr>
                            </m:dPr>
                            <m:e>
                              <m:r>
                                <a:rPr lang="es-ES" sz="1600" i="1" smtClean="0">
                                  <a:solidFill>
                                    <a:prstClr val="black"/>
                                  </a:solidFill>
                                  <a:latin typeface="Cambria Math" panose="02040503050406030204" pitchFamily="18" charset="0"/>
                                  <a:ea typeface="Cambria Math" panose="02040503050406030204" pitchFamily="18" charset="0"/>
                                </a:rPr>
                                <m:t>1−</m:t>
                              </m:r>
                              <m:r>
                                <a:rPr lang="es-ES" sz="1600" i="1">
                                  <a:solidFill>
                                    <a:prstClr val="black"/>
                                  </a:solidFill>
                                  <a:latin typeface="Cambria Math" panose="02040503050406030204" pitchFamily="18" charset="0"/>
                                  <a:ea typeface="Cambria Math" panose="02040503050406030204" pitchFamily="18" charset="0"/>
                                </a:rPr>
                                <m:t>𝑗</m:t>
                              </m:r>
                              <m:r>
                                <a:rPr lang="es-ES" sz="1600" i="1">
                                  <a:solidFill>
                                    <a:prstClr val="black"/>
                                  </a:solidFill>
                                  <a:latin typeface="Cambria Math" panose="02040503050406030204" pitchFamily="18" charset="0"/>
                                  <a:ea typeface="Cambria Math" panose="02040503050406030204" pitchFamily="18" charset="0"/>
                                </a:rPr>
                                <m:t>2</m:t>
                              </m:r>
                              <m:r>
                                <a:rPr lang="es-ES" sz="1600" i="1">
                                  <a:solidFill>
                                    <a:prstClr val="black"/>
                                  </a:solidFill>
                                  <a:latin typeface="Cambria Math" panose="02040503050406030204" pitchFamily="18" charset="0"/>
                                  <a:ea typeface="Cambria Math" panose="02040503050406030204" pitchFamily="18" charset="0"/>
                                </a:rPr>
                                <m:t>𝜏</m:t>
                              </m:r>
                              <m:d>
                                <m:dPr>
                                  <m:ctrlPr>
                                    <a:rPr lang="es-ES" sz="1600" i="1">
                                      <a:solidFill>
                                        <a:prstClr val="black"/>
                                      </a:solidFill>
                                      <a:latin typeface="Cambria Math" panose="02040503050406030204" pitchFamily="18" charset="0"/>
                                      <a:ea typeface="Cambria Math" panose="02040503050406030204" pitchFamily="18" charset="0"/>
                                    </a:rPr>
                                  </m:ctrlPr>
                                </m:dPr>
                                <m:e>
                                  <m:r>
                                    <a:rPr lang="es-ES" sz="1600" i="1">
                                      <a:solidFill>
                                        <a:prstClr val="black"/>
                                      </a:solidFill>
                                      <a:latin typeface="Cambria Math" panose="02040503050406030204" pitchFamily="18" charset="0"/>
                                      <a:ea typeface="Cambria Math" panose="02040503050406030204" pitchFamily="18" charset="0"/>
                                    </a:rPr>
                                    <m:t>𝜔</m:t>
                                  </m:r>
                                  <m:r>
                                    <a:rPr lang="es-ES" sz="1600" i="1">
                                      <a:solidFill>
                                        <a:prstClr val="black"/>
                                      </a:solidFill>
                                      <a:latin typeface="Cambria Math" panose="02040503050406030204" pitchFamily="18" charset="0"/>
                                      <a:ea typeface="Cambria Math" panose="02040503050406030204" pitchFamily="18" charset="0"/>
                                    </a:rPr>
                                    <m:t>−</m:t>
                                  </m:r>
                                  <m:sSub>
                                    <m:sSubPr>
                                      <m:ctrlPr>
                                        <a:rPr lang="es-ES" sz="1600" i="1">
                                          <a:solidFill>
                                            <a:prstClr val="black"/>
                                          </a:solidFill>
                                          <a:latin typeface="Cambria Math" panose="02040503050406030204" pitchFamily="18" charset="0"/>
                                          <a:ea typeface="Cambria Math" panose="02040503050406030204" pitchFamily="18" charset="0"/>
                                        </a:rPr>
                                      </m:ctrlPr>
                                    </m:sSubPr>
                                    <m:e>
                                      <m:r>
                                        <a:rPr lang="es-ES" sz="1600" i="1">
                                          <a:solidFill>
                                            <a:prstClr val="black"/>
                                          </a:solidFill>
                                          <a:latin typeface="Cambria Math" panose="02040503050406030204" pitchFamily="18" charset="0"/>
                                          <a:ea typeface="Cambria Math" panose="02040503050406030204" pitchFamily="18" charset="0"/>
                                        </a:rPr>
                                        <m:t>𝜔</m:t>
                                      </m:r>
                                    </m:e>
                                    <m:sub>
                                      <m:r>
                                        <a:rPr lang="es-ES" sz="1600" i="1">
                                          <a:solidFill>
                                            <a:prstClr val="black"/>
                                          </a:solidFill>
                                          <a:latin typeface="Cambria Math" panose="02040503050406030204" pitchFamily="18" charset="0"/>
                                          <a:ea typeface="Cambria Math" panose="02040503050406030204" pitchFamily="18" charset="0"/>
                                        </a:rPr>
                                        <m:t>𝑚</m:t>
                                      </m:r>
                                    </m:sub>
                                  </m:sSub>
                                </m:e>
                              </m:d>
                            </m:e>
                          </m:d>
                        </m:num>
                        <m:den>
                          <m:r>
                            <a:rPr lang="es-ES" sz="1600" i="1">
                              <a:solidFill>
                                <a:prstClr val="black"/>
                              </a:solidFill>
                              <a:latin typeface="Cambria Math" panose="02040503050406030204" pitchFamily="18" charset="0"/>
                              <a:ea typeface="Cambria Math" panose="02040503050406030204" pitchFamily="18" charset="0"/>
                            </a:rPr>
                            <m:t>1+</m:t>
                          </m:r>
                          <m:r>
                            <a:rPr lang="es-ES" sz="1600" i="1" smtClean="0">
                              <a:solidFill>
                                <a:prstClr val="black"/>
                              </a:solidFill>
                              <a:latin typeface="Cambria Math" panose="02040503050406030204" pitchFamily="18" charset="0"/>
                              <a:ea typeface="Cambria Math" panose="02040503050406030204" pitchFamily="18" charset="0"/>
                            </a:rPr>
                            <m:t>4</m:t>
                          </m:r>
                          <m:sSup>
                            <m:sSupPr>
                              <m:ctrlPr>
                                <a:rPr lang="es-ES" sz="1600" i="1" smtClean="0">
                                  <a:solidFill>
                                    <a:prstClr val="black"/>
                                  </a:solidFill>
                                  <a:latin typeface="Cambria Math" panose="02040503050406030204" pitchFamily="18" charset="0"/>
                                  <a:ea typeface="Cambria Math" panose="02040503050406030204" pitchFamily="18" charset="0"/>
                                </a:rPr>
                              </m:ctrlPr>
                            </m:sSupPr>
                            <m:e>
                              <m:r>
                                <a:rPr lang="es-ES" sz="1600" i="1" smtClean="0">
                                  <a:solidFill>
                                    <a:prstClr val="black"/>
                                  </a:solidFill>
                                  <a:latin typeface="Cambria Math" panose="02040503050406030204" pitchFamily="18" charset="0"/>
                                  <a:ea typeface="Cambria Math" panose="02040503050406030204" pitchFamily="18" charset="0"/>
                                </a:rPr>
                                <m:t>𝜏</m:t>
                              </m:r>
                            </m:e>
                            <m:sup>
                              <m:r>
                                <a:rPr lang="es-ES" sz="1600" i="1" smtClean="0">
                                  <a:solidFill>
                                    <a:prstClr val="black"/>
                                  </a:solidFill>
                                  <a:latin typeface="Cambria Math" panose="02040503050406030204" pitchFamily="18" charset="0"/>
                                  <a:ea typeface="Cambria Math" panose="02040503050406030204" pitchFamily="18" charset="0"/>
                                </a:rPr>
                                <m:t>2</m:t>
                              </m:r>
                            </m:sup>
                          </m:sSup>
                          <m:sSup>
                            <m:sSupPr>
                              <m:ctrlPr>
                                <a:rPr lang="es-ES" sz="1600" i="1" smtClean="0">
                                  <a:solidFill>
                                    <a:prstClr val="black"/>
                                  </a:solidFill>
                                  <a:latin typeface="Cambria Math" panose="02040503050406030204" pitchFamily="18" charset="0"/>
                                  <a:ea typeface="Cambria Math" panose="02040503050406030204" pitchFamily="18" charset="0"/>
                                </a:rPr>
                              </m:ctrlPr>
                            </m:sSupPr>
                            <m:e>
                              <m:d>
                                <m:dPr>
                                  <m:ctrlPr>
                                    <a:rPr lang="es-ES" sz="1600" i="1">
                                      <a:solidFill>
                                        <a:prstClr val="black"/>
                                      </a:solidFill>
                                      <a:latin typeface="Cambria Math" panose="02040503050406030204" pitchFamily="18" charset="0"/>
                                      <a:ea typeface="Cambria Math" panose="02040503050406030204" pitchFamily="18" charset="0"/>
                                    </a:rPr>
                                  </m:ctrlPr>
                                </m:dPr>
                                <m:e>
                                  <m:r>
                                    <a:rPr lang="es-ES" sz="1600" i="1">
                                      <a:solidFill>
                                        <a:prstClr val="black"/>
                                      </a:solidFill>
                                      <a:latin typeface="Cambria Math" panose="02040503050406030204" pitchFamily="18" charset="0"/>
                                      <a:ea typeface="Cambria Math" panose="02040503050406030204" pitchFamily="18" charset="0"/>
                                    </a:rPr>
                                    <m:t>𝜔</m:t>
                                  </m:r>
                                  <m:r>
                                    <a:rPr lang="es-ES" sz="1600" i="1">
                                      <a:solidFill>
                                        <a:prstClr val="black"/>
                                      </a:solidFill>
                                      <a:latin typeface="Cambria Math" panose="02040503050406030204" pitchFamily="18" charset="0"/>
                                      <a:ea typeface="Cambria Math" panose="02040503050406030204" pitchFamily="18" charset="0"/>
                                    </a:rPr>
                                    <m:t>−</m:t>
                                  </m:r>
                                  <m:sSub>
                                    <m:sSubPr>
                                      <m:ctrlPr>
                                        <a:rPr lang="es-ES" sz="1600" i="1">
                                          <a:solidFill>
                                            <a:prstClr val="black"/>
                                          </a:solidFill>
                                          <a:latin typeface="Cambria Math" panose="02040503050406030204" pitchFamily="18" charset="0"/>
                                          <a:ea typeface="Cambria Math" panose="02040503050406030204" pitchFamily="18" charset="0"/>
                                        </a:rPr>
                                      </m:ctrlPr>
                                    </m:sSubPr>
                                    <m:e>
                                      <m:r>
                                        <a:rPr lang="es-ES" sz="1600" i="1">
                                          <a:solidFill>
                                            <a:prstClr val="black"/>
                                          </a:solidFill>
                                          <a:latin typeface="Cambria Math" panose="02040503050406030204" pitchFamily="18" charset="0"/>
                                          <a:ea typeface="Cambria Math" panose="02040503050406030204" pitchFamily="18" charset="0"/>
                                        </a:rPr>
                                        <m:t>𝜔</m:t>
                                      </m:r>
                                    </m:e>
                                    <m:sub>
                                      <m:r>
                                        <a:rPr lang="es-ES" sz="1600" i="1">
                                          <a:solidFill>
                                            <a:prstClr val="black"/>
                                          </a:solidFill>
                                          <a:latin typeface="Cambria Math" panose="02040503050406030204" pitchFamily="18" charset="0"/>
                                          <a:ea typeface="Cambria Math" panose="02040503050406030204" pitchFamily="18" charset="0"/>
                                        </a:rPr>
                                        <m:t>𝑚</m:t>
                                      </m:r>
                                    </m:sub>
                                  </m:sSub>
                                </m:e>
                              </m:d>
                            </m:e>
                            <m:sup>
                              <m:r>
                                <a:rPr lang="es-ES" sz="1600" i="1" smtClean="0">
                                  <a:solidFill>
                                    <a:prstClr val="black"/>
                                  </a:solidFill>
                                  <a:latin typeface="Cambria Math" panose="02040503050406030204" pitchFamily="18" charset="0"/>
                                  <a:ea typeface="Cambria Math" panose="02040503050406030204" pitchFamily="18" charset="0"/>
                                </a:rPr>
                                <m:t>2</m:t>
                              </m:r>
                            </m:sup>
                          </m:sSup>
                        </m:den>
                      </m:f>
                    </m:oMath>
                  </m:oMathPara>
                </a14:m>
                <a:endParaRPr lang="es-ES" sz="1600" i="1" dirty="0">
                  <a:solidFill>
                    <a:prstClr val="black"/>
                  </a:solidFill>
                  <a:latin typeface="Arial" charset="0"/>
                  <a:ea typeface="+mn-ea"/>
                </a:endParaRPr>
              </a:p>
            </p:txBody>
          </p:sp>
        </mc:Choice>
        <mc:Fallback xmlns="">
          <p:sp>
            <p:nvSpPr>
              <p:cNvPr id="61" name="CuadroTexto 60">
                <a:extLst>
                  <a:ext uri="{FF2B5EF4-FFF2-40B4-BE49-F238E27FC236}">
                    <a16:creationId xmlns:a16="http://schemas.microsoft.com/office/drawing/2014/main" id="{95696C1A-8EF1-43EF-AE86-69315932EE47}"/>
                  </a:ext>
                </a:extLst>
              </p:cNvPr>
              <p:cNvSpPr txBox="1">
                <a:spLocks noRot="1" noChangeAspect="1" noMove="1" noResize="1" noEditPoints="1" noAdjustHandles="1" noChangeArrowheads="1" noChangeShapeType="1" noTextEdit="1"/>
              </p:cNvSpPr>
              <p:nvPr/>
            </p:nvSpPr>
            <p:spPr>
              <a:xfrm>
                <a:off x="2376016" y="6349014"/>
                <a:ext cx="4785413" cy="521618"/>
              </a:xfrm>
              <a:prstGeom prst="rect">
                <a:avLst/>
              </a:prstGeom>
              <a:blipFill>
                <a:blip r:embed="rId13"/>
                <a:stretch>
                  <a:fillRect/>
                </a:stretch>
              </a:blipFill>
            </p:spPr>
            <p:txBody>
              <a:bodyPr/>
              <a:lstStyle/>
              <a:p>
                <a:r>
                  <a:rPr lang="es-ES">
                    <a:noFill/>
                  </a:rPr>
                  <a:t> </a:t>
                </a:r>
              </a:p>
            </p:txBody>
          </p:sp>
        </mc:Fallback>
      </mc:AlternateContent>
      <p:sp>
        <p:nvSpPr>
          <p:cNvPr id="11" name="Abrir llave 10">
            <a:extLst>
              <a:ext uri="{FF2B5EF4-FFF2-40B4-BE49-F238E27FC236}">
                <a16:creationId xmlns:a16="http://schemas.microsoft.com/office/drawing/2014/main" id="{965E0524-D9AE-40FC-9581-0F9FC2EE8039}"/>
              </a:ext>
            </a:extLst>
          </p:cNvPr>
          <p:cNvSpPr/>
          <p:nvPr/>
        </p:nvSpPr>
        <p:spPr bwMode="auto">
          <a:xfrm>
            <a:off x="5616376" y="5182513"/>
            <a:ext cx="216024" cy="842850"/>
          </a:xfrm>
          <a:prstGeom prst="leftBrac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charset="0"/>
              <a:buNone/>
              <a:tabLst/>
            </a:pPr>
            <a:endParaRPr kumimoji="0" lang="es-ES" sz="2400" b="0" i="0" u="none" strike="noStrike" cap="none" normalizeH="0" baseline="0">
              <a:ln>
                <a:noFill/>
              </a:ln>
              <a:solidFill>
                <a:schemeClr val="bg1"/>
              </a:solidFill>
              <a:effectLst/>
              <a:latin typeface="Arial" charset="0"/>
              <a:ea typeface="ＭＳ Ｐゴシック" charset="0"/>
              <a:cs typeface="ＭＳ Ｐゴシック" charset="0"/>
            </a:endParaRPr>
          </a:p>
        </p:txBody>
      </p:sp>
    </p:spTree>
    <p:extLst>
      <p:ext uri="{BB962C8B-B14F-4D97-AF65-F5344CB8AC3E}">
        <p14:creationId xmlns:p14="http://schemas.microsoft.com/office/powerpoint/2010/main" val="2689972066"/>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18</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783295" y="49138"/>
            <a:ext cx="9097416" cy="500994"/>
          </a:xfrm>
        </p:spPr>
        <p:txBody>
          <a:bodyPr/>
          <a:lstStyle/>
          <a:p>
            <a:r>
              <a:rPr lang="es-ES" dirty="0">
                <a:solidFill>
                  <a:schemeClr val="tx1"/>
                </a:solidFill>
              </a:rPr>
              <a:t>Fórmula teórica para la potencia de salida de un BPM</a:t>
            </a:r>
          </a:p>
        </p:txBody>
      </p:sp>
      <mc:AlternateContent xmlns:mc="http://schemas.openxmlformats.org/markup-compatibility/2006" xmlns:a14="http://schemas.microsoft.com/office/drawing/2010/main">
        <mc:Choice Requires="a14">
          <p:sp>
            <p:nvSpPr>
              <p:cNvPr id="5" name="2 Marcador de contenido">
                <a:extLst>
                  <a:ext uri="{FF2B5EF4-FFF2-40B4-BE49-F238E27FC236}">
                    <a16:creationId xmlns:a16="http://schemas.microsoft.com/office/drawing/2014/main" id="{A27B1477-85EB-49B0-B896-0BB1A7564A8F}"/>
                  </a:ext>
                </a:extLst>
              </p:cNvPr>
              <p:cNvSpPr txBox="1">
                <a:spLocks/>
              </p:cNvSpPr>
              <p:nvPr/>
            </p:nvSpPr>
            <p:spPr>
              <a:xfrm>
                <a:off x="256988" y="676755"/>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altLang="es-ES" sz="1400" kern="0" dirty="0"/>
                  <a:t>La potencia de salida por los puertos del BPM se relaciona con el voltaje a través de la siguiente expresión</a:t>
                </a:r>
              </a:p>
              <a:p>
                <a:pPr marL="0" indent="0" algn="just"/>
                <a:endParaRPr lang="es-ES" altLang="es-ES" sz="1400" kern="0" dirty="0"/>
              </a:p>
              <a:p>
                <a:pPr marL="0" indent="0" algn="just"/>
                <a:endParaRPr lang="es-ES" altLang="es-ES" sz="1400" kern="0" dirty="0"/>
              </a:p>
              <a:p>
                <a:pPr algn="just">
                  <a:buFont typeface="Wingdings" panose="05000000000000000000" pitchFamily="2" charset="2"/>
                  <a:buChar char="Ø"/>
                </a:pPr>
                <a:r>
                  <a:rPr lang="es-ES" altLang="es-ES" sz="1400" kern="0" dirty="0"/>
                  <a:t>La identidad de </a:t>
                </a:r>
                <a:r>
                  <a:rPr lang="es-ES" altLang="es-ES" sz="1400" kern="0" dirty="0" err="1"/>
                  <a:t>Parseval</a:t>
                </a:r>
                <a:r>
                  <a:rPr lang="es-ES" altLang="es-ES" sz="1400" kern="0" dirty="0"/>
                  <a:t> nos da la siguiente relación entre el voltaje y su transformada</a:t>
                </a:r>
              </a:p>
              <a:p>
                <a:pPr algn="just">
                  <a:buFont typeface="Wingdings" panose="05000000000000000000" pitchFamily="2" charset="2"/>
                  <a:buChar char="Ø"/>
                </a:pPr>
                <a:endParaRPr lang="es-ES" altLang="es-ES" sz="1400" kern="0" dirty="0"/>
              </a:p>
              <a:p>
                <a:pPr algn="just">
                  <a:buFont typeface="Wingdings" panose="05000000000000000000" pitchFamily="2" charset="2"/>
                  <a:buChar char="Ø"/>
                </a:pPr>
                <a:endParaRPr lang="es-ES" altLang="es-ES" sz="1400" kern="0" dirty="0"/>
              </a:p>
              <a:p>
                <a:pPr algn="just">
                  <a:buFont typeface="Wingdings" panose="05000000000000000000" pitchFamily="2" charset="2"/>
                  <a:buChar char="Ø"/>
                </a:pPr>
                <a:r>
                  <a:rPr lang="es-ES" altLang="es-ES" sz="1400" kern="0" dirty="0"/>
                  <a:t>Si multiplicamos a ambos lados de la igualdad anterior por un factor 1/Z</a:t>
                </a:r>
              </a:p>
              <a:p>
                <a:pPr algn="just">
                  <a:buFont typeface="Wingdings" panose="05000000000000000000" pitchFamily="2" charset="2"/>
                  <a:buChar char="Ø"/>
                </a:pPr>
                <a:endParaRPr lang="es-ES" altLang="es-ES" sz="1400" kern="0" dirty="0"/>
              </a:p>
              <a:p>
                <a:pPr algn="just">
                  <a:buFont typeface="Wingdings" panose="05000000000000000000" pitchFamily="2" charset="2"/>
                  <a:buChar char="Ø"/>
                </a:pPr>
                <a:endParaRPr lang="es-ES" altLang="es-ES" sz="1400" kern="0" dirty="0"/>
              </a:p>
              <a:p>
                <a:pPr algn="just">
                  <a:buFont typeface="Wingdings" panose="05000000000000000000" pitchFamily="2" charset="2"/>
                  <a:buChar char="Ø"/>
                </a:pPr>
                <a:endParaRPr lang="es-ES" altLang="es-ES" sz="1400" kern="0" dirty="0"/>
              </a:p>
              <a:p>
                <a:pPr marL="0" indent="0" algn="just"/>
                <a:endParaRPr lang="es-ES" altLang="es-ES" sz="1400" kern="0" dirty="0"/>
              </a:p>
              <a:p>
                <a:pPr marL="0" indent="0" algn="just"/>
                <a:endParaRPr lang="es-ES" altLang="es-ES" sz="1400" kern="0" dirty="0"/>
              </a:p>
              <a:p>
                <a:pPr algn="just">
                  <a:buFont typeface="Wingdings" panose="05000000000000000000" pitchFamily="2" charset="2"/>
                  <a:buChar char="Ø"/>
                </a:pPr>
                <a:r>
                  <a:rPr lang="es-ES" altLang="es-ES" sz="1400" kern="0" dirty="0"/>
                  <a:t>Sustituyendo el valor de </a:t>
                </a:r>
                <a14:m>
                  <m:oMath xmlns:m="http://schemas.openxmlformats.org/officeDocument/2006/math">
                    <m:acc>
                      <m:accPr>
                        <m:chr m:val="̃"/>
                        <m:ctrlPr>
                          <a:rPr lang="es-ES" sz="1400" i="1" smtClean="0">
                            <a:solidFill>
                              <a:prstClr val="black"/>
                            </a:solidFill>
                            <a:latin typeface="Cambria Math" panose="02040503050406030204" pitchFamily="18" charset="0"/>
                            <a:ea typeface="+mn-ea"/>
                          </a:rPr>
                        </m:ctrlPr>
                      </m:accPr>
                      <m:e>
                        <m:r>
                          <a:rPr lang="es-ES" sz="1400" i="1">
                            <a:solidFill>
                              <a:prstClr val="black"/>
                            </a:solidFill>
                            <a:latin typeface="Cambria Math" panose="02040503050406030204" pitchFamily="18" charset="0"/>
                            <a:ea typeface="+mn-ea"/>
                          </a:rPr>
                          <m:t>𝑉</m:t>
                        </m:r>
                      </m:e>
                    </m:acc>
                    <m:d>
                      <m:dPr>
                        <m:ctrlPr>
                          <a:rPr lang="es-ES" sz="1400" i="1">
                            <a:solidFill>
                              <a:prstClr val="black"/>
                            </a:solidFill>
                            <a:latin typeface="Cambria Math" panose="02040503050406030204" pitchFamily="18" charset="0"/>
                            <a:ea typeface="+mn-ea"/>
                          </a:rPr>
                        </m:ctrlPr>
                      </m:dPr>
                      <m:e>
                        <m:r>
                          <a:rPr lang="es-ES" sz="1400" i="1">
                            <a:solidFill>
                              <a:prstClr val="black"/>
                            </a:solidFill>
                            <a:latin typeface="Cambria Math" panose="02040503050406030204" pitchFamily="18" charset="0"/>
                            <a:ea typeface="Cambria Math" panose="02040503050406030204" pitchFamily="18" charset="0"/>
                          </a:rPr>
                          <m:t>𝜔</m:t>
                        </m:r>
                      </m:e>
                    </m:d>
                  </m:oMath>
                </a14:m>
                <a:r>
                  <a:rPr lang="es-ES" altLang="es-ES" sz="1400" kern="0" dirty="0"/>
                  <a:t> obtenido anteriormente llegamos a</a:t>
                </a:r>
              </a:p>
              <a:p>
                <a:pPr algn="just">
                  <a:buFont typeface="Wingdings" panose="05000000000000000000" pitchFamily="2" charset="2"/>
                  <a:buChar char="Ø"/>
                </a:pPr>
                <a:endParaRPr lang="es-ES" altLang="es-ES" sz="1400" kern="0" dirty="0"/>
              </a:p>
            </p:txBody>
          </p:sp>
        </mc:Choice>
        <mc:Fallback xmlns="">
          <p:sp>
            <p:nvSpPr>
              <p:cNvPr id="5" name="2 Marcador de contenido">
                <a:extLst>
                  <a:ext uri="{FF2B5EF4-FFF2-40B4-BE49-F238E27FC236}">
                    <a16:creationId xmlns:a16="http://schemas.microsoft.com/office/drawing/2014/main" id="{A27B1477-85EB-49B0-B896-0BB1A7564A8F}"/>
                  </a:ext>
                </a:extLst>
              </p:cNvPr>
              <p:cNvSpPr txBox="1">
                <a:spLocks noRot="1" noChangeAspect="1" noMove="1" noResize="1" noEditPoints="1" noAdjustHandles="1" noChangeArrowheads="1" noChangeShapeType="1" noTextEdit="1"/>
              </p:cNvSpPr>
              <p:nvPr/>
            </p:nvSpPr>
            <p:spPr>
              <a:xfrm>
                <a:off x="256988" y="676755"/>
                <a:ext cx="9646791" cy="6585842"/>
              </a:xfrm>
              <a:prstGeom prst="rect">
                <a:avLst/>
              </a:prstGeom>
              <a:blipFill>
                <a:blip r:embed="rId2"/>
                <a:stretch>
                  <a:fillRect l="-63" t="-37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3" name="CuadroTexto 22">
                <a:extLst>
                  <a:ext uri="{FF2B5EF4-FFF2-40B4-BE49-F238E27FC236}">
                    <a16:creationId xmlns:a16="http://schemas.microsoft.com/office/drawing/2014/main" id="{7E8A1CCB-6925-46BE-A929-0999C54DA422}"/>
                  </a:ext>
                </a:extLst>
              </p:cNvPr>
              <p:cNvSpPr txBox="1"/>
              <p:nvPr/>
            </p:nvSpPr>
            <p:spPr>
              <a:xfrm>
                <a:off x="4001254" y="1171568"/>
                <a:ext cx="1330749" cy="492507"/>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r>
                        <a:rPr lang="es-ES" sz="1600" i="1" smtClean="0">
                          <a:solidFill>
                            <a:prstClr val="black"/>
                          </a:solidFill>
                          <a:latin typeface="Cambria Math" panose="02040503050406030204" pitchFamily="18" charset="0"/>
                          <a:ea typeface="+mn-ea"/>
                        </a:rPr>
                        <m:t>𝑃</m:t>
                      </m:r>
                      <m:d>
                        <m:dPr>
                          <m:ctrlPr>
                            <a:rPr lang="es-ES" sz="1600" i="1" smtClean="0">
                              <a:solidFill>
                                <a:prstClr val="black"/>
                              </a:solidFill>
                              <a:latin typeface="Cambria Math" panose="02040503050406030204" pitchFamily="18" charset="0"/>
                              <a:ea typeface="+mn-ea"/>
                            </a:rPr>
                          </m:ctrlPr>
                        </m:dPr>
                        <m:e>
                          <m:r>
                            <a:rPr lang="es-ES" sz="1600" i="1" smtClean="0">
                              <a:solidFill>
                                <a:prstClr val="black"/>
                              </a:solidFill>
                              <a:latin typeface="Cambria Math" panose="02040503050406030204" pitchFamily="18" charset="0"/>
                              <a:ea typeface="+mn-ea"/>
                            </a:rPr>
                            <m:t>𝑡</m:t>
                          </m:r>
                        </m:e>
                      </m:d>
                      <m:r>
                        <a:rPr lang="es-ES" sz="1600" i="1" smtClean="0">
                          <a:solidFill>
                            <a:prstClr val="black"/>
                          </a:solidFill>
                          <a:latin typeface="Cambria Math" panose="02040503050406030204" pitchFamily="18" charset="0"/>
                          <a:ea typeface="+mn-ea"/>
                        </a:rPr>
                        <m:t>=</m:t>
                      </m:r>
                      <m:f>
                        <m:fPr>
                          <m:ctrlPr>
                            <a:rPr lang="es-ES" sz="1600" i="1" smtClean="0">
                              <a:solidFill>
                                <a:prstClr val="black"/>
                              </a:solidFill>
                              <a:latin typeface="Cambria Math" panose="02040503050406030204" pitchFamily="18" charset="0"/>
                              <a:ea typeface="+mn-ea"/>
                            </a:rPr>
                          </m:ctrlPr>
                        </m:fPr>
                        <m:num>
                          <m:sSup>
                            <m:sSupPr>
                              <m:ctrlPr>
                                <a:rPr lang="es-ES" sz="1600" i="1" smtClean="0">
                                  <a:solidFill>
                                    <a:prstClr val="black"/>
                                  </a:solidFill>
                                  <a:latin typeface="Cambria Math" panose="02040503050406030204" pitchFamily="18" charset="0"/>
                                  <a:ea typeface="+mn-ea"/>
                                </a:rPr>
                              </m:ctrlPr>
                            </m:sSupPr>
                            <m:e>
                              <m:d>
                                <m:dPr>
                                  <m:begChr m:val="|"/>
                                  <m:endChr m:val="|"/>
                                  <m:ctrlPr>
                                    <a:rPr lang="es-ES" sz="1600" i="1" smtClean="0">
                                      <a:solidFill>
                                        <a:prstClr val="black"/>
                                      </a:solidFill>
                                      <a:latin typeface="Cambria Math" panose="02040503050406030204" pitchFamily="18" charset="0"/>
                                      <a:ea typeface="+mn-ea"/>
                                    </a:rPr>
                                  </m:ctrlPr>
                                </m:dPr>
                                <m:e>
                                  <m:r>
                                    <a:rPr lang="es-ES" sz="1600" i="1" smtClean="0">
                                      <a:solidFill>
                                        <a:prstClr val="black"/>
                                      </a:solidFill>
                                      <a:latin typeface="Cambria Math" panose="02040503050406030204" pitchFamily="18" charset="0"/>
                                      <a:ea typeface="+mn-ea"/>
                                    </a:rPr>
                                    <m:t>𝑉</m:t>
                                  </m:r>
                                  <m:r>
                                    <a:rPr lang="es-ES" sz="1600" i="1" smtClean="0">
                                      <a:solidFill>
                                        <a:prstClr val="black"/>
                                      </a:solidFill>
                                      <a:latin typeface="Cambria Math" panose="02040503050406030204" pitchFamily="18" charset="0"/>
                                      <a:ea typeface="+mn-ea"/>
                                    </a:rPr>
                                    <m:t>(</m:t>
                                  </m:r>
                                  <m:r>
                                    <a:rPr lang="es-ES" sz="1600" i="1" smtClean="0">
                                      <a:solidFill>
                                        <a:prstClr val="black"/>
                                      </a:solidFill>
                                      <a:latin typeface="Cambria Math" panose="02040503050406030204" pitchFamily="18" charset="0"/>
                                      <a:ea typeface="+mn-ea"/>
                                    </a:rPr>
                                    <m:t>𝑡</m:t>
                                  </m:r>
                                  <m:r>
                                    <a:rPr lang="es-ES" sz="1600" i="1" smtClean="0">
                                      <a:solidFill>
                                        <a:prstClr val="black"/>
                                      </a:solidFill>
                                      <a:latin typeface="Cambria Math" panose="02040503050406030204" pitchFamily="18" charset="0"/>
                                      <a:ea typeface="+mn-ea"/>
                                    </a:rPr>
                                    <m:t>)</m:t>
                                  </m:r>
                                </m:e>
                              </m:d>
                            </m:e>
                            <m:sup>
                              <m:r>
                                <a:rPr lang="es-ES" sz="1600" i="1" smtClean="0">
                                  <a:solidFill>
                                    <a:prstClr val="black"/>
                                  </a:solidFill>
                                  <a:latin typeface="Cambria Math" panose="02040503050406030204" pitchFamily="18" charset="0"/>
                                  <a:ea typeface="+mn-ea"/>
                                </a:rPr>
                                <m:t>2</m:t>
                              </m:r>
                            </m:sup>
                          </m:sSup>
                        </m:num>
                        <m:den>
                          <m:r>
                            <a:rPr lang="es-ES" sz="1600" i="1" smtClean="0">
                              <a:solidFill>
                                <a:prstClr val="black"/>
                              </a:solidFill>
                              <a:latin typeface="Cambria Math" panose="02040503050406030204" pitchFamily="18" charset="0"/>
                              <a:ea typeface="+mn-ea"/>
                            </a:rPr>
                            <m:t>𝑍</m:t>
                          </m:r>
                        </m:den>
                      </m:f>
                    </m:oMath>
                  </m:oMathPara>
                </a14:m>
                <a:endParaRPr lang="es-ES" sz="1600" i="1" dirty="0">
                  <a:solidFill>
                    <a:prstClr val="black"/>
                  </a:solidFill>
                  <a:latin typeface="Arial" charset="0"/>
                  <a:ea typeface="+mn-ea"/>
                </a:endParaRPr>
              </a:p>
            </p:txBody>
          </p:sp>
        </mc:Choice>
        <mc:Fallback xmlns="">
          <p:sp>
            <p:nvSpPr>
              <p:cNvPr id="23" name="CuadroTexto 22">
                <a:extLst>
                  <a:ext uri="{FF2B5EF4-FFF2-40B4-BE49-F238E27FC236}">
                    <a16:creationId xmlns:a16="http://schemas.microsoft.com/office/drawing/2014/main" id="{7E8A1CCB-6925-46BE-A929-0999C54DA422}"/>
                  </a:ext>
                </a:extLst>
              </p:cNvPr>
              <p:cNvSpPr txBox="1">
                <a:spLocks noRot="1" noChangeAspect="1" noMove="1" noResize="1" noEditPoints="1" noAdjustHandles="1" noChangeArrowheads="1" noChangeShapeType="1" noTextEdit="1"/>
              </p:cNvSpPr>
              <p:nvPr/>
            </p:nvSpPr>
            <p:spPr>
              <a:xfrm>
                <a:off x="4001254" y="1171568"/>
                <a:ext cx="1330749" cy="492507"/>
              </a:xfrm>
              <a:prstGeom prst="rect">
                <a:avLst/>
              </a:prstGeom>
              <a:blipFill>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6" name="CuadroTexto 25">
                <a:extLst>
                  <a:ext uri="{FF2B5EF4-FFF2-40B4-BE49-F238E27FC236}">
                    <a16:creationId xmlns:a16="http://schemas.microsoft.com/office/drawing/2014/main" id="{3DDFDBA3-9113-4246-BC5C-3828B3B81980}"/>
                  </a:ext>
                </a:extLst>
              </p:cNvPr>
              <p:cNvSpPr txBox="1"/>
              <p:nvPr/>
            </p:nvSpPr>
            <p:spPr>
              <a:xfrm>
                <a:off x="3312120" y="2188359"/>
                <a:ext cx="3090526" cy="732701"/>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nary>
                        <m:naryPr>
                          <m:limLoc m:val="undOvr"/>
                          <m:ctrlPr>
                            <a:rPr lang="es-ES" sz="1600" i="1" smtClean="0">
                              <a:solidFill>
                                <a:prstClr val="black"/>
                              </a:solidFill>
                              <a:latin typeface="Cambria Math" panose="02040503050406030204" pitchFamily="18" charset="0"/>
                              <a:ea typeface="Cambria Math" panose="02040503050406030204" pitchFamily="18" charset="0"/>
                            </a:rPr>
                          </m:ctrlPr>
                        </m:naryPr>
                        <m:sub>
                          <m:r>
                            <m:rPr>
                              <m:brk m:alnAt="24"/>
                            </m:rPr>
                            <a:rPr lang="es-ES" sz="1600" i="1" smtClean="0">
                              <a:solidFill>
                                <a:prstClr val="black"/>
                              </a:solidFill>
                              <a:latin typeface="Cambria Math" panose="02040503050406030204" pitchFamily="18" charset="0"/>
                              <a:ea typeface="Cambria Math" panose="02040503050406030204" pitchFamily="18" charset="0"/>
                            </a:rPr>
                            <m:t>−</m:t>
                          </m:r>
                          <m:r>
                            <a:rPr lang="es-ES" sz="1600" i="1" smtClean="0">
                              <a:solidFill>
                                <a:prstClr val="black"/>
                              </a:solidFill>
                              <a:latin typeface="Cambria Math" panose="02040503050406030204" pitchFamily="18" charset="0"/>
                              <a:ea typeface="Cambria Math" panose="02040503050406030204" pitchFamily="18" charset="0"/>
                            </a:rPr>
                            <m:t>∞</m:t>
                          </m:r>
                        </m:sub>
                        <m:sup>
                          <m:r>
                            <a:rPr lang="es-ES" sz="1600" i="1" smtClean="0">
                              <a:solidFill>
                                <a:prstClr val="black"/>
                              </a:solidFill>
                              <a:latin typeface="Cambria Math" panose="02040503050406030204" pitchFamily="18" charset="0"/>
                              <a:ea typeface="Cambria Math" panose="02040503050406030204" pitchFamily="18" charset="0"/>
                            </a:rPr>
                            <m:t>+</m:t>
                          </m:r>
                          <m:r>
                            <m:rPr>
                              <m:brk m:alnAt="24"/>
                            </m:rPr>
                            <a:rPr lang="es-ES" sz="1600" i="1">
                              <a:solidFill>
                                <a:prstClr val="black"/>
                              </a:solidFill>
                              <a:latin typeface="Cambria Math" panose="02040503050406030204" pitchFamily="18" charset="0"/>
                              <a:ea typeface="Cambria Math" panose="02040503050406030204" pitchFamily="18" charset="0"/>
                            </a:rPr>
                            <m:t>∞</m:t>
                          </m:r>
                        </m:sup>
                        <m:e>
                          <m:sSup>
                            <m:sSupPr>
                              <m:ctrlPr>
                                <a:rPr lang="es-ES" sz="1600" i="1">
                                  <a:solidFill>
                                    <a:prstClr val="black"/>
                                  </a:solidFill>
                                  <a:latin typeface="Cambria Math" panose="02040503050406030204" pitchFamily="18" charset="0"/>
                                  <a:ea typeface="+mn-ea"/>
                                </a:rPr>
                              </m:ctrlPr>
                            </m:sSupPr>
                            <m:e>
                              <m:d>
                                <m:dPr>
                                  <m:begChr m:val="|"/>
                                  <m:endChr m:val="|"/>
                                  <m:ctrlPr>
                                    <a:rPr lang="es-ES" sz="1600" i="1">
                                      <a:solidFill>
                                        <a:prstClr val="black"/>
                                      </a:solidFill>
                                      <a:latin typeface="Cambria Math" panose="02040503050406030204" pitchFamily="18" charset="0"/>
                                      <a:ea typeface="+mn-ea"/>
                                    </a:rPr>
                                  </m:ctrlPr>
                                </m:dPr>
                                <m:e>
                                  <m:r>
                                    <a:rPr lang="es-ES" sz="1600" i="1">
                                      <a:solidFill>
                                        <a:prstClr val="black"/>
                                      </a:solidFill>
                                      <a:latin typeface="Cambria Math" panose="02040503050406030204" pitchFamily="18" charset="0"/>
                                      <a:ea typeface="+mn-ea"/>
                                    </a:rPr>
                                    <m:t>𝑉</m:t>
                                  </m:r>
                                  <m:r>
                                    <a:rPr lang="es-ES" sz="1600" i="1">
                                      <a:solidFill>
                                        <a:prstClr val="black"/>
                                      </a:solidFill>
                                      <a:latin typeface="Cambria Math" panose="02040503050406030204" pitchFamily="18" charset="0"/>
                                      <a:ea typeface="+mn-ea"/>
                                    </a:rPr>
                                    <m:t>(</m:t>
                                  </m:r>
                                  <m:r>
                                    <a:rPr lang="es-ES" sz="1600" i="1">
                                      <a:solidFill>
                                        <a:prstClr val="black"/>
                                      </a:solidFill>
                                      <a:latin typeface="Cambria Math" panose="02040503050406030204" pitchFamily="18" charset="0"/>
                                      <a:ea typeface="+mn-ea"/>
                                    </a:rPr>
                                    <m:t>𝑡</m:t>
                                  </m:r>
                                  <m:r>
                                    <a:rPr lang="es-ES" sz="1600" i="1">
                                      <a:solidFill>
                                        <a:prstClr val="black"/>
                                      </a:solidFill>
                                      <a:latin typeface="Cambria Math" panose="02040503050406030204" pitchFamily="18" charset="0"/>
                                      <a:ea typeface="+mn-ea"/>
                                    </a:rPr>
                                    <m:t>)</m:t>
                                  </m:r>
                                </m:e>
                              </m:d>
                            </m:e>
                            <m:sup>
                              <m:r>
                                <a:rPr lang="es-ES" sz="1600" i="1">
                                  <a:solidFill>
                                    <a:prstClr val="black"/>
                                  </a:solidFill>
                                  <a:latin typeface="Cambria Math" panose="02040503050406030204" pitchFamily="18" charset="0"/>
                                  <a:ea typeface="+mn-ea"/>
                                </a:rPr>
                                <m:t>2</m:t>
                              </m:r>
                            </m:sup>
                          </m:sSup>
                        </m:e>
                      </m:nary>
                      <m:r>
                        <a:rPr lang="es-ES" sz="1600" i="1" smtClean="0">
                          <a:solidFill>
                            <a:prstClr val="black"/>
                          </a:solidFill>
                          <a:latin typeface="Cambria Math" panose="02040503050406030204" pitchFamily="18" charset="0"/>
                          <a:ea typeface="Cambria Math" panose="02040503050406030204" pitchFamily="18" charset="0"/>
                        </a:rPr>
                        <m:t>𝑑𝑡</m:t>
                      </m:r>
                      <m:r>
                        <a:rPr lang="es-ES" sz="1600" i="1" smtClean="0">
                          <a:solidFill>
                            <a:prstClr val="black"/>
                          </a:solidFill>
                          <a:latin typeface="Cambria Math" panose="02040503050406030204" pitchFamily="18" charset="0"/>
                          <a:ea typeface="Cambria Math" panose="02040503050406030204" pitchFamily="18" charset="0"/>
                        </a:rPr>
                        <m:t>=</m:t>
                      </m:r>
                      <m:f>
                        <m:fPr>
                          <m:ctrlPr>
                            <a:rPr lang="es-ES" sz="1600" i="1" smtClean="0">
                              <a:solidFill>
                                <a:prstClr val="black"/>
                              </a:solidFill>
                              <a:latin typeface="Cambria Math" panose="02040503050406030204" pitchFamily="18" charset="0"/>
                              <a:ea typeface="Cambria Math" panose="02040503050406030204" pitchFamily="18" charset="0"/>
                            </a:rPr>
                          </m:ctrlPr>
                        </m:fPr>
                        <m:num>
                          <m:r>
                            <a:rPr lang="es-ES" sz="1600" i="1" smtClean="0">
                              <a:solidFill>
                                <a:prstClr val="black"/>
                              </a:solidFill>
                              <a:latin typeface="Cambria Math" panose="02040503050406030204" pitchFamily="18" charset="0"/>
                              <a:ea typeface="Cambria Math" panose="02040503050406030204" pitchFamily="18" charset="0"/>
                            </a:rPr>
                            <m:t>1</m:t>
                          </m:r>
                        </m:num>
                        <m:den>
                          <m:r>
                            <a:rPr lang="es-ES" sz="1600" i="1" smtClean="0">
                              <a:solidFill>
                                <a:prstClr val="black"/>
                              </a:solidFill>
                              <a:latin typeface="Cambria Math" panose="02040503050406030204" pitchFamily="18" charset="0"/>
                              <a:ea typeface="Cambria Math" panose="02040503050406030204" pitchFamily="18" charset="0"/>
                            </a:rPr>
                            <m:t>2</m:t>
                          </m:r>
                          <m:r>
                            <a:rPr lang="es-ES" sz="1600" i="1" smtClean="0">
                              <a:solidFill>
                                <a:prstClr val="black"/>
                              </a:solidFill>
                              <a:latin typeface="Cambria Math" panose="02040503050406030204" pitchFamily="18" charset="0"/>
                              <a:ea typeface="Cambria Math" panose="02040503050406030204" pitchFamily="18" charset="0"/>
                            </a:rPr>
                            <m:t>𝜋</m:t>
                          </m:r>
                        </m:den>
                      </m:f>
                      <m:nary>
                        <m:naryPr>
                          <m:limLoc m:val="undOvr"/>
                          <m:ctrlPr>
                            <a:rPr lang="es-ES" sz="1600" i="1">
                              <a:solidFill>
                                <a:prstClr val="black"/>
                              </a:solidFill>
                              <a:latin typeface="Cambria Math" panose="02040503050406030204" pitchFamily="18" charset="0"/>
                              <a:ea typeface="Cambria Math" panose="02040503050406030204" pitchFamily="18" charset="0"/>
                            </a:rPr>
                          </m:ctrlPr>
                        </m:naryPr>
                        <m:sub>
                          <m:r>
                            <m:rPr>
                              <m:brk m:alnAt="24"/>
                            </m:rPr>
                            <a:rPr lang="es-ES" sz="1600" i="1">
                              <a:solidFill>
                                <a:prstClr val="black"/>
                              </a:solidFill>
                              <a:latin typeface="Cambria Math" panose="02040503050406030204" pitchFamily="18" charset="0"/>
                              <a:ea typeface="Cambria Math" panose="02040503050406030204" pitchFamily="18" charset="0"/>
                            </a:rPr>
                            <m:t>−</m:t>
                          </m:r>
                          <m:r>
                            <a:rPr lang="es-ES" sz="1600" i="1">
                              <a:solidFill>
                                <a:prstClr val="black"/>
                              </a:solidFill>
                              <a:latin typeface="Cambria Math" panose="02040503050406030204" pitchFamily="18" charset="0"/>
                              <a:ea typeface="Cambria Math" panose="02040503050406030204" pitchFamily="18" charset="0"/>
                            </a:rPr>
                            <m:t>∞</m:t>
                          </m:r>
                        </m:sub>
                        <m:sup>
                          <m:r>
                            <a:rPr lang="es-ES" sz="1600" i="1">
                              <a:solidFill>
                                <a:prstClr val="black"/>
                              </a:solidFill>
                              <a:latin typeface="Cambria Math" panose="02040503050406030204" pitchFamily="18" charset="0"/>
                              <a:ea typeface="Cambria Math" panose="02040503050406030204" pitchFamily="18" charset="0"/>
                            </a:rPr>
                            <m:t>+</m:t>
                          </m:r>
                          <m:r>
                            <m:rPr>
                              <m:brk m:alnAt="24"/>
                            </m:rPr>
                            <a:rPr lang="es-ES" sz="1600" i="1">
                              <a:solidFill>
                                <a:prstClr val="black"/>
                              </a:solidFill>
                              <a:latin typeface="Cambria Math" panose="02040503050406030204" pitchFamily="18" charset="0"/>
                              <a:ea typeface="Cambria Math" panose="02040503050406030204" pitchFamily="18" charset="0"/>
                            </a:rPr>
                            <m:t>∞</m:t>
                          </m:r>
                        </m:sup>
                        <m:e>
                          <m:sSup>
                            <m:sSupPr>
                              <m:ctrlPr>
                                <a:rPr lang="es-ES" sz="1600" i="1">
                                  <a:solidFill>
                                    <a:prstClr val="black"/>
                                  </a:solidFill>
                                  <a:latin typeface="Cambria Math" panose="02040503050406030204" pitchFamily="18" charset="0"/>
                                  <a:ea typeface="+mn-ea"/>
                                </a:rPr>
                              </m:ctrlPr>
                            </m:sSupPr>
                            <m:e>
                              <m:d>
                                <m:dPr>
                                  <m:begChr m:val="|"/>
                                  <m:endChr m:val="|"/>
                                  <m:ctrlPr>
                                    <a:rPr lang="es-ES" sz="1600" i="1">
                                      <a:solidFill>
                                        <a:prstClr val="black"/>
                                      </a:solidFill>
                                      <a:latin typeface="Cambria Math" panose="02040503050406030204" pitchFamily="18" charset="0"/>
                                      <a:ea typeface="+mn-ea"/>
                                    </a:rPr>
                                  </m:ctrlPr>
                                </m:dPr>
                                <m:e>
                                  <m:acc>
                                    <m:accPr>
                                      <m:chr m:val="̃"/>
                                      <m:ctrlPr>
                                        <a:rPr lang="es-ES" sz="1600" i="1">
                                          <a:solidFill>
                                            <a:prstClr val="black"/>
                                          </a:solidFill>
                                          <a:latin typeface="Cambria Math" panose="02040503050406030204" pitchFamily="18" charset="0"/>
                                          <a:ea typeface="+mn-ea"/>
                                        </a:rPr>
                                      </m:ctrlPr>
                                    </m:accPr>
                                    <m:e>
                                      <m:r>
                                        <a:rPr lang="es-ES" sz="1600" i="1">
                                          <a:solidFill>
                                            <a:prstClr val="black"/>
                                          </a:solidFill>
                                          <a:latin typeface="Cambria Math" panose="02040503050406030204" pitchFamily="18" charset="0"/>
                                          <a:ea typeface="+mn-ea"/>
                                        </a:rPr>
                                        <m:t>𝑉</m:t>
                                      </m:r>
                                    </m:e>
                                  </m:acc>
                                  <m:r>
                                    <a:rPr lang="es-ES" sz="1600" i="1">
                                      <a:solidFill>
                                        <a:prstClr val="black"/>
                                      </a:solidFill>
                                      <a:latin typeface="Cambria Math" panose="02040503050406030204" pitchFamily="18" charset="0"/>
                                      <a:ea typeface="+mn-ea"/>
                                    </a:rPr>
                                    <m:t>(</m:t>
                                  </m:r>
                                  <m:r>
                                    <a:rPr lang="es-ES" sz="1600" i="1">
                                      <a:solidFill>
                                        <a:prstClr val="black"/>
                                      </a:solidFill>
                                      <a:latin typeface="Cambria Math" panose="02040503050406030204" pitchFamily="18" charset="0"/>
                                      <a:ea typeface="Cambria Math" panose="02040503050406030204" pitchFamily="18" charset="0"/>
                                    </a:rPr>
                                    <m:t>𝜔</m:t>
                                  </m:r>
                                  <m:r>
                                    <a:rPr lang="es-ES" sz="1600" i="1">
                                      <a:solidFill>
                                        <a:prstClr val="black"/>
                                      </a:solidFill>
                                      <a:latin typeface="Cambria Math" panose="02040503050406030204" pitchFamily="18" charset="0"/>
                                      <a:ea typeface="Cambria Math" panose="02040503050406030204" pitchFamily="18" charset="0"/>
                                    </a:rPr>
                                    <m:t>)</m:t>
                                  </m:r>
                                </m:e>
                              </m:d>
                            </m:e>
                            <m:sup>
                              <m:r>
                                <a:rPr lang="es-ES" sz="1600" i="1">
                                  <a:solidFill>
                                    <a:prstClr val="black"/>
                                  </a:solidFill>
                                  <a:latin typeface="Cambria Math" panose="02040503050406030204" pitchFamily="18" charset="0"/>
                                  <a:ea typeface="+mn-ea"/>
                                </a:rPr>
                                <m:t>2</m:t>
                              </m:r>
                            </m:sup>
                          </m:sSup>
                        </m:e>
                      </m:nary>
                      <m:r>
                        <a:rPr lang="es-ES" sz="1600" i="1">
                          <a:solidFill>
                            <a:prstClr val="black"/>
                          </a:solidFill>
                          <a:latin typeface="Cambria Math" panose="02040503050406030204" pitchFamily="18" charset="0"/>
                          <a:ea typeface="Cambria Math" panose="02040503050406030204" pitchFamily="18" charset="0"/>
                        </a:rPr>
                        <m:t>𝑑</m:t>
                      </m:r>
                      <m:r>
                        <a:rPr lang="es-ES" sz="1600" i="1">
                          <a:solidFill>
                            <a:prstClr val="black"/>
                          </a:solidFill>
                          <a:latin typeface="Cambria Math" panose="02040503050406030204" pitchFamily="18" charset="0"/>
                          <a:ea typeface="Cambria Math" panose="02040503050406030204" pitchFamily="18" charset="0"/>
                        </a:rPr>
                        <m:t>𝜔</m:t>
                      </m:r>
                    </m:oMath>
                  </m:oMathPara>
                </a14:m>
                <a:endParaRPr lang="es-ES" sz="1600" i="1" dirty="0">
                  <a:solidFill>
                    <a:prstClr val="black"/>
                  </a:solidFill>
                  <a:latin typeface="Arial" charset="0"/>
                  <a:ea typeface="+mn-ea"/>
                </a:endParaRPr>
              </a:p>
            </p:txBody>
          </p:sp>
        </mc:Choice>
        <mc:Fallback xmlns="">
          <p:sp>
            <p:nvSpPr>
              <p:cNvPr id="26" name="CuadroTexto 25">
                <a:extLst>
                  <a:ext uri="{FF2B5EF4-FFF2-40B4-BE49-F238E27FC236}">
                    <a16:creationId xmlns:a16="http://schemas.microsoft.com/office/drawing/2014/main" id="{3DDFDBA3-9113-4246-BC5C-3828B3B81980}"/>
                  </a:ext>
                </a:extLst>
              </p:cNvPr>
              <p:cNvSpPr txBox="1">
                <a:spLocks noRot="1" noChangeAspect="1" noMove="1" noResize="1" noEditPoints="1" noAdjustHandles="1" noChangeArrowheads="1" noChangeShapeType="1" noTextEdit="1"/>
              </p:cNvSpPr>
              <p:nvPr/>
            </p:nvSpPr>
            <p:spPr>
              <a:xfrm>
                <a:off x="3312120" y="2188359"/>
                <a:ext cx="3090526" cy="732701"/>
              </a:xfrm>
              <a:prstGeom prst="rect">
                <a:avLst/>
              </a:prstGeom>
              <a:blipFill>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7" name="CuadroTexto 26">
                <a:extLst>
                  <a:ext uri="{FF2B5EF4-FFF2-40B4-BE49-F238E27FC236}">
                    <a16:creationId xmlns:a16="http://schemas.microsoft.com/office/drawing/2014/main" id="{6193FA4F-B75E-4331-BED4-78F8E03E1CDA}"/>
                  </a:ext>
                </a:extLst>
              </p:cNvPr>
              <p:cNvSpPr txBox="1"/>
              <p:nvPr/>
            </p:nvSpPr>
            <p:spPr>
              <a:xfrm>
                <a:off x="2110696" y="3347789"/>
                <a:ext cx="5939374" cy="732701"/>
              </a:xfrm>
              <a:prstGeom prst="rect">
                <a:avLst/>
              </a:prstGeom>
              <a:noFill/>
            </p:spPr>
            <p:txBody>
              <a:bodyPr wrap="squar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nary>
                        <m:naryPr>
                          <m:limLoc m:val="undOvr"/>
                          <m:ctrlPr>
                            <a:rPr lang="es-ES" sz="1600" i="1" smtClean="0">
                              <a:solidFill>
                                <a:prstClr val="black"/>
                              </a:solidFill>
                              <a:latin typeface="Cambria Math" panose="02040503050406030204" pitchFamily="18" charset="0"/>
                              <a:ea typeface="Cambria Math" panose="02040503050406030204" pitchFamily="18" charset="0"/>
                            </a:rPr>
                          </m:ctrlPr>
                        </m:naryPr>
                        <m:sub>
                          <m:r>
                            <m:rPr>
                              <m:brk m:alnAt="24"/>
                            </m:rPr>
                            <a:rPr lang="es-ES" sz="1600" i="1" smtClean="0">
                              <a:solidFill>
                                <a:prstClr val="black"/>
                              </a:solidFill>
                              <a:latin typeface="Cambria Math" panose="02040503050406030204" pitchFamily="18" charset="0"/>
                              <a:ea typeface="Cambria Math" panose="02040503050406030204" pitchFamily="18" charset="0"/>
                            </a:rPr>
                            <m:t>−</m:t>
                          </m:r>
                          <m:r>
                            <a:rPr lang="es-ES" sz="1600" i="1" smtClean="0">
                              <a:solidFill>
                                <a:prstClr val="black"/>
                              </a:solidFill>
                              <a:latin typeface="Cambria Math" panose="02040503050406030204" pitchFamily="18" charset="0"/>
                              <a:ea typeface="Cambria Math" panose="02040503050406030204" pitchFamily="18" charset="0"/>
                            </a:rPr>
                            <m:t>∞</m:t>
                          </m:r>
                        </m:sub>
                        <m:sup>
                          <m:r>
                            <a:rPr lang="es-ES" sz="1600" i="1" smtClean="0">
                              <a:solidFill>
                                <a:prstClr val="black"/>
                              </a:solidFill>
                              <a:latin typeface="Cambria Math" panose="02040503050406030204" pitchFamily="18" charset="0"/>
                              <a:ea typeface="Cambria Math" panose="02040503050406030204" pitchFamily="18" charset="0"/>
                            </a:rPr>
                            <m:t>+</m:t>
                          </m:r>
                          <m:r>
                            <m:rPr>
                              <m:brk m:alnAt="24"/>
                            </m:rPr>
                            <a:rPr lang="es-ES" sz="1600" i="1">
                              <a:solidFill>
                                <a:prstClr val="black"/>
                              </a:solidFill>
                              <a:latin typeface="Cambria Math" panose="02040503050406030204" pitchFamily="18" charset="0"/>
                              <a:ea typeface="Cambria Math" panose="02040503050406030204" pitchFamily="18" charset="0"/>
                            </a:rPr>
                            <m:t>∞</m:t>
                          </m:r>
                        </m:sup>
                        <m:e>
                          <m:f>
                            <m:fPr>
                              <m:ctrlPr>
                                <a:rPr lang="es-ES" sz="1600" i="1" smtClean="0">
                                  <a:solidFill>
                                    <a:prstClr val="black"/>
                                  </a:solidFill>
                                  <a:latin typeface="Cambria Math" panose="02040503050406030204" pitchFamily="18" charset="0"/>
                                  <a:ea typeface="Cambria Math" panose="02040503050406030204" pitchFamily="18" charset="0"/>
                                </a:rPr>
                              </m:ctrlPr>
                            </m:fPr>
                            <m:num>
                              <m:sSup>
                                <m:sSupPr>
                                  <m:ctrlPr>
                                    <a:rPr lang="es-ES" sz="1600" i="1">
                                      <a:solidFill>
                                        <a:prstClr val="black"/>
                                      </a:solidFill>
                                      <a:latin typeface="Cambria Math" panose="02040503050406030204" pitchFamily="18" charset="0"/>
                                      <a:ea typeface="+mn-ea"/>
                                    </a:rPr>
                                  </m:ctrlPr>
                                </m:sSupPr>
                                <m:e>
                                  <m:d>
                                    <m:dPr>
                                      <m:begChr m:val="|"/>
                                      <m:endChr m:val="|"/>
                                      <m:ctrlPr>
                                        <a:rPr lang="es-ES" sz="1600" i="1">
                                          <a:solidFill>
                                            <a:prstClr val="black"/>
                                          </a:solidFill>
                                          <a:latin typeface="Cambria Math" panose="02040503050406030204" pitchFamily="18" charset="0"/>
                                          <a:ea typeface="+mn-ea"/>
                                        </a:rPr>
                                      </m:ctrlPr>
                                    </m:dPr>
                                    <m:e>
                                      <m:r>
                                        <a:rPr lang="es-ES" sz="1600" i="1">
                                          <a:solidFill>
                                            <a:prstClr val="black"/>
                                          </a:solidFill>
                                          <a:latin typeface="Cambria Math" panose="02040503050406030204" pitchFamily="18" charset="0"/>
                                          <a:ea typeface="+mn-ea"/>
                                        </a:rPr>
                                        <m:t>𝑉</m:t>
                                      </m:r>
                                      <m:r>
                                        <a:rPr lang="es-ES" sz="1600" i="1">
                                          <a:solidFill>
                                            <a:prstClr val="black"/>
                                          </a:solidFill>
                                          <a:latin typeface="Cambria Math" panose="02040503050406030204" pitchFamily="18" charset="0"/>
                                          <a:ea typeface="+mn-ea"/>
                                        </a:rPr>
                                        <m:t>(</m:t>
                                      </m:r>
                                      <m:r>
                                        <a:rPr lang="es-ES" sz="1600" i="1">
                                          <a:solidFill>
                                            <a:prstClr val="black"/>
                                          </a:solidFill>
                                          <a:latin typeface="Cambria Math" panose="02040503050406030204" pitchFamily="18" charset="0"/>
                                          <a:ea typeface="+mn-ea"/>
                                        </a:rPr>
                                        <m:t>𝑡</m:t>
                                      </m:r>
                                      <m:r>
                                        <a:rPr lang="es-ES" sz="1600" i="1">
                                          <a:solidFill>
                                            <a:prstClr val="black"/>
                                          </a:solidFill>
                                          <a:latin typeface="Cambria Math" panose="02040503050406030204" pitchFamily="18" charset="0"/>
                                          <a:ea typeface="+mn-ea"/>
                                        </a:rPr>
                                        <m:t>)</m:t>
                                      </m:r>
                                    </m:e>
                                  </m:d>
                                </m:e>
                                <m:sup>
                                  <m:r>
                                    <a:rPr lang="es-ES" sz="1600" i="1">
                                      <a:solidFill>
                                        <a:prstClr val="black"/>
                                      </a:solidFill>
                                      <a:latin typeface="Cambria Math" panose="02040503050406030204" pitchFamily="18" charset="0"/>
                                      <a:ea typeface="+mn-ea"/>
                                    </a:rPr>
                                    <m:t>2</m:t>
                                  </m:r>
                                </m:sup>
                              </m:sSup>
                            </m:num>
                            <m:den>
                              <m:r>
                                <a:rPr lang="es-ES" sz="1600" i="1" smtClean="0">
                                  <a:solidFill>
                                    <a:prstClr val="black"/>
                                  </a:solidFill>
                                  <a:latin typeface="Cambria Math" panose="02040503050406030204" pitchFamily="18" charset="0"/>
                                  <a:ea typeface="Cambria Math" panose="02040503050406030204" pitchFamily="18" charset="0"/>
                                </a:rPr>
                                <m:t>𝑍</m:t>
                              </m:r>
                            </m:den>
                          </m:f>
                        </m:e>
                      </m:nary>
                      <m:r>
                        <a:rPr lang="es-ES" sz="1600" i="1" smtClean="0">
                          <a:solidFill>
                            <a:prstClr val="black"/>
                          </a:solidFill>
                          <a:latin typeface="Cambria Math" panose="02040503050406030204" pitchFamily="18" charset="0"/>
                          <a:ea typeface="Cambria Math" panose="02040503050406030204" pitchFamily="18" charset="0"/>
                        </a:rPr>
                        <m:t>𝑑𝑡</m:t>
                      </m:r>
                      <m:r>
                        <a:rPr lang="es-ES" sz="1600" i="1" smtClean="0">
                          <a:solidFill>
                            <a:prstClr val="black"/>
                          </a:solidFill>
                          <a:latin typeface="Cambria Math" panose="02040503050406030204" pitchFamily="18" charset="0"/>
                          <a:ea typeface="Cambria Math" panose="02040503050406030204" pitchFamily="18" charset="0"/>
                        </a:rPr>
                        <m:t>=</m:t>
                      </m:r>
                      <m:nary>
                        <m:naryPr>
                          <m:limLoc m:val="undOvr"/>
                          <m:ctrlPr>
                            <a:rPr lang="es-ES" sz="1600" i="1">
                              <a:solidFill>
                                <a:prstClr val="black"/>
                              </a:solidFill>
                              <a:latin typeface="Cambria Math" panose="02040503050406030204" pitchFamily="18" charset="0"/>
                              <a:ea typeface="Cambria Math" panose="02040503050406030204" pitchFamily="18" charset="0"/>
                            </a:rPr>
                          </m:ctrlPr>
                        </m:naryPr>
                        <m:sub>
                          <m:r>
                            <m:rPr>
                              <m:brk m:alnAt="24"/>
                            </m:rPr>
                            <a:rPr lang="es-ES" sz="1600" i="1">
                              <a:solidFill>
                                <a:prstClr val="black"/>
                              </a:solidFill>
                              <a:latin typeface="Cambria Math" panose="02040503050406030204" pitchFamily="18" charset="0"/>
                              <a:ea typeface="Cambria Math" panose="02040503050406030204" pitchFamily="18" charset="0"/>
                            </a:rPr>
                            <m:t>−</m:t>
                          </m:r>
                          <m:r>
                            <a:rPr lang="es-ES" sz="1600" i="1">
                              <a:solidFill>
                                <a:prstClr val="black"/>
                              </a:solidFill>
                              <a:latin typeface="Cambria Math" panose="02040503050406030204" pitchFamily="18" charset="0"/>
                              <a:ea typeface="Cambria Math" panose="02040503050406030204" pitchFamily="18" charset="0"/>
                            </a:rPr>
                            <m:t>∞</m:t>
                          </m:r>
                        </m:sub>
                        <m:sup>
                          <m:r>
                            <a:rPr lang="es-ES" sz="1600" i="1">
                              <a:solidFill>
                                <a:prstClr val="black"/>
                              </a:solidFill>
                              <a:latin typeface="Cambria Math" panose="02040503050406030204" pitchFamily="18" charset="0"/>
                              <a:ea typeface="Cambria Math" panose="02040503050406030204" pitchFamily="18" charset="0"/>
                            </a:rPr>
                            <m:t>+</m:t>
                          </m:r>
                          <m:r>
                            <m:rPr>
                              <m:brk m:alnAt="24"/>
                            </m:rPr>
                            <a:rPr lang="es-ES" sz="1600" i="1">
                              <a:solidFill>
                                <a:prstClr val="black"/>
                              </a:solidFill>
                              <a:latin typeface="Cambria Math" panose="02040503050406030204" pitchFamily="18" charset="0"/>
                              <a:ea typeface="Cambria Math" panose="02040503050406030204" pitchFamily="18" charset="0"/>
                            </a:rPr>
                            <m:t>∞</m:t>
                          </m:r>
                        </m:sup>
                        <m:e>
                          <m:r>
                            <a:rPr lang="es-ES" sz="1600" i="1" smtClean="0">
                              <a:solidFill>
                                <a:prstClr val="black"/>
                              </a:solidFill>
                              <a:latin typeface="Cambria Math" panose="02040503050406030204" pitchFamily="18" charset="0"/>
                              <a:ea typeface="Cambria Math" panose="02040503050406030204" pitchFamily="18" charset="0"/>
                            </a:rPr>
                            <m:t>𝑃</m:t>
                          </m:r>
                          <m:r>
                            <a:rPr lang="es-ES" sz="1600" i="1" smtClean="0">
                              <a:solidFill>
                                <a:prstClr val="black"/>
                              </a:solidFill>
                              <a:latin typeface="Cambria Math" panose="02040503050406030204" pitchFamily="18" charset="0"/>
                              <a:ea typeface="Cambria Math" panose="02040503050406030204" pitchFamily="18" charset="0"/>
                            </a:rPr>
                            <m:t>(</m:t>
                          </m:r>
                          <m:r>
                            <a:rPr lang="es-ES" sz="1600" i="1" smtClean="0">
                              <a:solidFill>
                                <a:prstClr val="black"/>
                              </a:solidFill>
                              <a:latin typeface="Cambria Math" panose="02040503050406030204" pitchFamily="18" charset="0"/>
                              <a:ea typeface="Cambria Math" panose="02040503050406030204" pitchFamily="18" charset="0"/>
                            </a:rPr>
                            <m:t>𝑡</m:t>
                          </m:r>
                          <m:r>
                            <a:rPr lang="es-ES" sz="1600" i="1" smtClean="0">
                              <a:solidFill>
                                <a:prstClr val="black"/>
                              </a:solidFill>
                              <a:latin typeface="Cambria Math" panose="02040503050406030204" pitchFamily="18" charset="0"/>
                              <a:ea typeface="Cambria Math" panose="02040503050406030204" pitchFamily="18" charset="0"/>
                            </a:rPr>
                            <m:t>)</m:t>
                          </m:r>
                        </m:e>
                      </m:nary>
                      <m:r>
                        <a:rPr lang="es-ES" sz="1600" i="1">
                          <a:solidFill>
                            <a:prstClr val="black"/>
                          </a:solidFill>
                          <a:latin typeface="Cambria Math" panose="02040503050406030204" pitchFamily="18" charset="0"/>
                          <a:ea typeface="Cambria Math" panose="02040503050406030204" pitchFamily="18" charset="0"/>
                        </a:rPr>
                        <m:t>𝑑𝑡</m:t>
                      </m:r>
                      <m:r>
                        <a:rPr lang="es-ES" sz="1600" i="1" smtClean="0">
                          <a:solidFill>
                            <a:prstClr val="black"/>
                          </a:solidFill>
                          <a:latin typeface="Cambria Math" panose="02040503050406030204" pitchFamily="18" charset="0"/>
                          <a:ea typeface="Cambria Math" panose="02040503050406030204" pitchFamily="18" charset="0"/>
                        </a:rPr>
                        <m:t>=</m:t>
                      </m:r>
                      <m:f>
                        <m:fPr>
                          <m:ctrlPr>
                            <a:rPr lang="es-ES" sz="1600" i="1" smtClean="0">
                              <a:solidFill>
                                <a:prstClr val="black"/>
                              </a:solidFill>
                              <a:latin typeface="Cambria Math" panose="02040503050406030204" pitchFamily="18" charset="0"/>
                              <a:ea typeface="Cambria Math" panose="02040503050406030204" pitchFamily="18" charset="0"/>
                            </a:rPr>
                          </m:ctrlPr>
                        </m:fPr>
                        <m:num>
                          <m:r>
                            <a:rPr lang="es-ES" sz="1600" i="1" smtClean="0">
                              <a:solidFill>
                                <a:prstClr val="black"/>
                              </a:solidFill>
                              <a:latin typeface="Cambria Math" panose="02040503050406030204" pitchFamily="18" charset="0"/>
                              <a:ea typeface="Cambria Math" panose="02040503050406030204" pitchFamily="18" charset="0"/>
                            </a:rPr>
                            <m:t>1</m:t>
                          </m:r>
                        </m:num>
                        <m:den>
                          <m:r>
                            <a:rPr lang="es-ES" sz="1600" i="1" smtClean="0">
                              <a:solidFill>
                                <a:prstClr val="black"/>
                              </a:solidFill>
                              <a:latin typeface="Cambria Math" panose="02040503050406030204" pitchFamily="18" charset="0"/>
                              <a:ea typeface="Cambria Math" panose="02040503050406030204" pitchFamily="18" charset="0"/>
                            </a:rPr>
                            <m:t>2</m:t>
                          </m:r>
                          <m:r>
                            <a:rPr lang="es-ES" sz="1600" i="1" smtClean="0">
                              <a:solidFill>
                                <a:prstClr val="black"/>
                              </a:solidFill>
                              <a:latin typeface="Cambria Math" panose="02040503050406030204" pitchFamily="18" charset="0"/>
                              <a:ea typeface="Cambria Math" panose="02040503050406030204" pitchFamily="18" charset="0"/>
                            </a:rPr>
                            <m:t>𝜋</m:t>
                          </m:r>
                        </m:den>
                      </m:f>
                      <m:nary>
                        <m:naryPr>
                          <m:limLoc m:val="undOvr"/>
                          <m:ctrlPr>
                            <a:rPr lang="es-ES" sz="1600" i="1">
                              <a:solidFill>
                                <a:prstClr val="black"/>
                              </a:solidFill>
                              <a:latin typeface="Cambria Math" panose="02040503050406030204" pitchFamily="18" charset="0"/>
                              <a:ea typeface="Cambria Math" panose="02040503050406030204" pitchFamily="18" charset="0"/>
                            </a:rPr>
                          </m:ctrlPr>
                        </m:naryPr>
                        <m:sub>
                          <m:r>
                            <m:rPr>
                              <m:brk m:alnAt="24"/>
                            </m:rPr>
                            <a:rPr lang="es-ES" sz="1600" i="1">
                              <a:solidFill>
                                <a:prstClr val="black"/>
                              </a:solidFill>
                              <a:latin typeface="Cambria Math" panose="02040503050406030204" pitchFamily="18" charset="0"/>
                              <a:ea typeface="Cambria Math" panose="02040503050406030204" pitchFamily="18" charset="0"/>
                            </a:rPr>
                            <m:t>−</m:t>
                          </m:r>
                          <m:r>
                            <a:rPr lang="es-ES" sz="1600" i="1">
                              <a:solidFill>
                                <a:prstClr val="black"/>
                              </a:solidFill>
                              <a:latin typeface="Cambria Math" panose="02040503050406030204" pitchFamily="18" charset="0"/>
                              <a:ea typeface="Cambria Math" panose="02040503050406030204" pitchFamily="18" charset="0"/>
                            </a:rPr>
                            <m:t>∞</m:t>
                          </m:r>
                        </m:sub>
                        <m:sup>
                          <m:r>
                            <a:rPr lang="es-ES" sz="1600" i="1">
                              <a:solidFill>
                                <a:prstClr val="black"/>
                              </a:solidFill>
                              <a:latin typeface="Cambria Math" panose="02040503050406030204" pitchFamily="18" charset="0"/>
                              <a:ea typeface="Cambria Math" panose="02040503050406030204" pitchFamily="18" charset="0"/>
                            </a:rPr>
                            <m:t>+</m:t>
                          </m:r>
                          <m:r>
                            <m:rPr>
                              <m:brk m:alnAt="24"/>
                            </m:rPr>
                            <a:rPr lang="es-ES" sz="1600" i="1">
                              <a:solidFill>
                                <a:prstClr val="black"/>
                              </a:solidFill>
                              <a:latin typeface="Cambria Math" panose="02040503050406030204" pitchFamily="18" charset="0"/>
                              <a:ea typeface="Cambria Math" panose="02040503050406030204" pitchFamily="18" charset="0"/>
                            </a:rPr>
                            <m:t>∞</m:t>
                          </m:r>
                        </m:sup>
                        <m:e>
                          <m:f>
                            <m:fPr>
                              <m:ctrlPr>
                                <a:rPr lang="es-ES" sz="1600" i="1" smtClean="0">
                                  <a:solidFill>
                                    <a:prstClr val="black"/>
                                  </a:solidFill>
                                  <a:latin typeface="Cambria Math" panose="02040503050406030204" pitchFamily="18" charset="0"/>
                                  <a:ea typeface="Cambria Math" panose="02040503050406030204" pitchFamily="18" charset="0"/>
                                </a:rPr>
                              </m:ctrlPr>
                            </m:fPr>
                            <m:num>
                              <m:sSup>
                                <m:sSupPr>
                                  <m:ctrlPr>
                                    <a:rPr lang="es-ES" sz="1600" i="1">
                                      <a:solidFill>
                                        <a:prstClr val="black"/>
                                      </a:solidFill>
                                      <a:latin typeface="Cambria Math" panose="02040503050406030204" pitchFamily="18" charset="0"/>
                                      <a:ea typeface="+mn-ea"/>
                                    </a:rPr>
                                  </m:ctrlPr>
                                </m:sSupPr>
                                <m:e>
                                  <m:d>
                                    <m:dPr>
                                      <m:begChr m:val="|"/>
                                      <m:endChr m:val="|"/>
                                      <m:ctrlPr>
                                        <a:rPr lang="es-ES" sz="1600" i="1">
                                          <a:solidFill>
                                            <a:prstClr val="black"/>
                                          </a:solidFill>
                                          <a:latin typeface="Cambria Math" panose="02040503050406030204" pitchFamily="18" charset="0"/>
                                          <a:ea typeface="+mn-ea"/>
                                        </a:rPr>
                                      </m:ctrlPr>
                                    </m:dPr>
                                    <m:e>
                                      <m:acc>
                                        <m:accPr>
                                          <m:chr m:val="̃"/>
                                          <m:ctrlPr>
                                            <a:rPr lang="es-ES" sz="1600" i="1">
                                              <a:solidFill>
                                                <a:prstClr val="black"/>
                                              </a:solidFill>
                                              <a:latin typeface="Cambria Math" panose="02040503050406030204" pitchFamily="18" charset="0"/>
                                              <a:ea typeface="+mn-ea"/>
                                            </a:rPr>
                                          </m:ctrlPr>
                                        </m:accPr>
                                        <m:e>
                                          <m:r>
                                            <a:rPr lang="es-ES" sz="1600" i="1">
                                              <a:solidFill>
                                                <a:prstClr val="black"/>
                                              </a:solidFill>
                                              <a:latin typeface="Cambria Math" panose="02040503050406030204" pitchFamily="18" charset="0"/>
                                              <a:ea typeface="+mn-ea"/>
                                            </a:rPr>
                                            <m:t>𝑉</m:t>
                                          </m:r>
                                        </m:e>
                                      </m:acc>
                                      <m:r>
                                        <a:rPr lang="es-ES" sz="1600" i="1">
                                          <a:solidFill>
                                            <a:prstClr val="black"/>
                                          </a:solidFill>
                                          <a:latin typeface="Cambria Math" panose="02040503050406030204" pitchFamily="18" charset="0"/>
                                          <a:ea typeface="+mn-ea"/>
                                        </a:rPr>
                                        <m:t>(</m:t>
                                      </m:r>
                                      <m:r>
                                        <a:rPr lang="es-ES" sz="1600" i="1">
                                          <a:solidFill>
                                            <a:prstClr val="black"/>
                                          </a:solidFill>
                                          <a:latin typeface="Cambria Math" panose="02040503050406030204" pitchFamily="18" charset="0"/>
                                          <a:ea typeface="Cambria Math" panose="02040503050406030204" pitchFamily="18" charset="0"/>
                                        </a:rPr>
                                        <m:t>𝜔</m:t>
                                      </m:r>
                                      <m:r>
                                        <a:rPr lang="es-ES" sz="1600" i="1">
                                          <a:solidFill>
                                            <a:prstClr val="black"/>
                                          </a:solidFill>
                                          <a:latin typeface="Cambria Math" panose="02040503050406030204" pitchFamily="18" charset="0"/>
                                          <a:ea typeface="Cambria Math" panose="02040503050406030204" pitchFamily="18" charset="0"/>
                                        </a:rPr>
                                        <m:t>)</m:t>
                                      </m:r>
                                    </m:e>
                                  </m:d>
                                </m:e>
                                <m:sup>
                                  <m:r>
                                    <a:rPr lang="es-ES" sz="1600" i="1">
                                      <a:solidFill>
                                        <a:prstClr val="black"/>
                                      </a:solidFill>
                                      <a:latin typeface="Cambria Math" panose="02040503050406030204" pitchFamily="18" charset="0"/>
                                      <a:ea typeface="+mn-ea"/>
                                    </a:rPr>
                                    <m:t>2</m:t>
                                  </m:r>
                                </m:sup>
                              </m:sSup>
                            </m:num>
                            <m:den>
                              <m:r>
                                <a:rPr lang="es-ES" sz="1600" i="1" smtClean="0">
                                  <a:solidFill>
                                    <a:prstClr val="black"/>
                                  </a:solidFill>
                                  <a:latin typeface="Cambria Math" panose="02040503050406030204" pitchFamily="18" charset="0"/>
                                  <a:ea typeface="Cambria Math" panose="02040503050406030204" pitchFamily="18" charset="0"/>
                                </a:rPr>
                                <m:t>𝑍</m:t>
                              </m:r>
                            </m:den>
                          </m:f>
                        </m:e>
                      </m:nary>
                      <m:r>
                        <a:rPr lang="es-ES" sz="1600" i="1" smtClean="0">
                          <a:solidFill>
                            <a:prstClr val="black"/>
                          </a:solidFill>
                          <a:latin typeface="Cambria Math" panose="02040503050406030204" pitchFamily="18" charset="0"/>
                          <a:ea typeface="Cambria Math" panose="02040503050406030204" pitchFamily="18" charset="0"/>
                        </a:rPr>
                        <m:t>𝑑</m:t>
                      </m:r>
                      <m:r>
                        <a:rPr lang="es-ES" sz="1600" i="1" smtClean="0">
                          <a:solidFill>
                            <a:prstClr val="black"/>
                          </a:solidFill>
                          <a:latin typeface="Cambria Math" panose="02040503050406030204" pitchFamily="18" charset="0"/>
                          <a:ea typeface="Cambria Math" panose="02040503050406030204" pitchFamily="18" charset="0"/>
                        </a:rPr>
                        <m:t>𝜔</m:t>
                      </m:r>
                      <m:r>
                        <a:rPr lang="es-ES" sz="1600" i="1" smtClean="0">
                          <a:solidFill>
                            <a:prstClr val="black"/>
                          </a:solidFill>
                          <a:latin typeface="Cambria Math" panose="02040503050406030204" pitchFamily="18" charset="0"/>
                          <a:ea typeface="Cambria Math" panose="02040503050406030204" pitchFamily="18" charset="0"/>
                        </a:rPr>
                        <m:t>=</m:t>
                      </m:r>
                      <m:nary>
                        <m:naryPr>
                          <m:limLoc m:val="undOvr"/>
                          <m:ctrlPr>
                            <a:rPr lang="es-ES" sz="1600" i="1">
                              <a:solidFill>
                                <a:prstClr val="black"/>
                              </a:solidFill>
                              <a:latin typeface="Cambria Math" panose="02040503050406030204" pitchFamily="18" charset="0"/>
                              <a:ea typeface="Cambria Math" panose="02040503050406030204" pitchFamily="18" charset="0"/>
                            </a:rPr>
                          </m:ctrlPr>
                        </m:naryPr>
                        <m:sub>
                          <m:r>
                            <m:rPr>
                              <m:brk m:alnAt="24"/>
                            </m:rPr>
                            <a:rPr lang="es-ES" sz="1600" i="1">
                              <a:solidFill>
                                <a:prstClr val="black"/>
                              </a:solidFill>
                              <a:latin typeface="Cambria Math" panose="02040503050406030204" pitchFamily="18" charset="0"/>
                              <a:ea typeface="Cambria Math" panose="02040503050406030204" pitchFamily="18" charset="0"/>
                            </a:rPr>
                            <m:t>−</m:t>
                          </m:r>
                          <m:r>
                            <a:rPr lang="es-ES" sz="1600" i="1">
                              <a:solidFill>
                                <a:prstClr val="black"/>
                              </a:solidFill>
                              <a:latin typeface="Cambria Math" panose="02040503050406030204" pitchFamily="18" charset="0"/>
                              <a:ea typeface="Cambria Math" panose="02040503050406030204" pitchFamily="18" charset="0"/>
                            </a:rPr>
                            <m:t>∞</m:t>
                          </m:r>
                        </m:sub>
                        <m:sup>
                          <m:r>
                            <a:rPr lang="es-ES" sz="1600" i="1">
                              <a:solidFill>
                                <a:prstClr val="black"/>
                              </a:solidFill>
                              <a:latin typeface="Cambria Math" panose="02040503050406030204" pitchFamily="18" charset="0"/>
                              <a:ea typeface="Cambria Math" panose="02040503050406030204" pitchFamily="18" charset="0"/>
                            </a:rPr>
                            <m:t>+</m:t>
                          </m:r>
                          <m:r>
                            <m:rPr>
                              <m:brk m:alnAt="24"/>
                            </m:rPr>
                            <a:rPr lang="es-ES" sz="1600" i="1">
                              <a:solidFill>
                                <a:prstClr val="black"/>
                              </a:solidFill>
                              <a:latin typeface="Cambria Math" panose="02040503050406030204" pitchFamily="18" charset="0"/>
                              <a:ea typeface="Cambria Math" panose="02040503050406030204" pitchFamily="18" charset="0"/>
                            </a:rPr>
                            <m:t>∞</m:t>
                          </m:r>
                        </m:sup>
                        <m:e>
                          <m:acc>
                            <m:accPr>
                              <m:chr m:val="̃"/>
                              <m:ctrlPr>
                                <a:rPr lang="es-ES" sz="1600" i="1" smtClean="0">
                                  <a:solidFill>
                                    <a:prstClr val="black"/>
                                  </a:solidFill>
                                  <a:latin typeface="Cambria Math" panose="02040503050406030204" pitchFamily="18" charset="0"/>
                                  <a:ea typeface="Cambria Math" panose="02040503050406030204" pitchFamily="18" charset="0"/>
                                </a:rPr>
                              </m:ctrlPr>
                            </m:accPr>
                            <m:e>
                              <m:r>
                                <a:rPr lang="es-ES" sz="1600" i="1" smtClean="0">
                                  <a:solidFill>
                                    <a:prstClr val="black"/>
                                  </a:solidFill>
                                  <a:latin typeface="Cambria Math" panose="02040503050406030204" pitchFamily="18" charset="0"/>
                                  <a:ea typeface="Cambria Math" panose="02040503050406030204" pitchFamily="18" charset="0"/>
                                </a:rPr>
                                <m:t>𝑃</m:t>
                              </m:r>
                            </m:e>
                          </m:acc>
                          <m:r>
                            <a:rPr lang="es-ES" sz="1600" i="1">
                              <a:solidFill>
                                <a:prstClr val="black"/>
                              </a:solidFill>
                              <a:latin typeface="Cambria Math" panose="02040503050406030204" pitchFamily="18" charset="0"/>
                              <a:ea typeface="Cambria Math" panose="02040503050406030204" pitchFamily="18" charset="0"/>
                            </a:rPr>
                            <m:t>(</m:t>
                          </m:r>
                          <m:r>
                            <a:rPr lang="es-ES" sz="1600" i="1">
                              <a:solidFill>
                                <a:prstClr val="black"/>
                              </a:solidFill>
                              <a:latin typeface="Cambria Math" panose="02040503050406030204" pitchFamily="18" charset="0"/>
                              <a:ea typeface="Cambria Math" panose="02040503050406030204" pitchFamily="18" charset="0"/>
                            </a:rPr>
                            <m:t>𝜔</m:t>
                          </m:r>
                          <m:r>
                            <a:rPr lang="es-ES" sz="1600" i="1">
                              <a:solidFill>
                                <a:prstClr val="black"/>
                              </a:solidFill>
                              <a:latin typeface="Cambria Math" panose="02040503050406030204" pitchFamily="18" charset="0"/>
                              <a:ea typeface="Cambria Math" panose="02040503050406030204" pitchFamily="18" charset="0"/>
                            </a:rPr>
                            <m:t>)</m:t>
                          </m:r>
                        </m:e>
                      </m:nary>
                      <m:r>
                        <a:rPr lang="es-ES" sz="1600" i="1">
                          <a:solidFill>
                            <a:prstClr val="black"/>
                          </a:solidFill>
                          <a:latin typeface="Cambria Math" panose="02040503050406030204" pitchFamily="18" charset="0"/>
                          <a:ea typeface="Cambria Math" panose="02040503050406030204" pitchFamily="18" charset="0"/>
                        </a:rPr>
                        <m:t>𝑑</m:t>
                      </m:r>
                      <m:r>
                        <a:rPr lang="es-ES" sz="1600" i="1">
                          <a:solidFill>
                            <a:prstClr val="black"/>
                          </a:solidFill>
                          <a:latin typeface="Cambria Math" panose="02040503050406030204" pitchFamily="18" charset="0"/>
                          <a:ea typeface="Cambria Math" panose="02040503050406030204" pitchFamily="18" charset="0"/>
                        </a:rPr>
                        <m:t>𝜔</m:t>
                      </m:r>
                    </m:oMath>
                  </m:oMathPara>
                </a14:m>
                <a:endParaRPr lang="es-ES" sz="1600" i="1" dirty="0">
                  <a:solidFill>
                    <a:prstClr val="black"/>
                  </a:solidFill>
                  <a:latin typeface="Arial" charset="0"/>
                  <a:ea typeface="+mn-ea"/>
                </a:endParaRPr>
              </a:p>
            </p:txBody>
          </p:sp>
        </mc:Choice>
        <mc:Fallback xmlns="">
          <p:sp>
            <p:nvSpPr>
              <p:cNvPr id="27" name="CuadroTexto 26">
                <a:extLst>
                  <a:ext uri="{FF2B5EF4-FFF2-40B4-BE49-F238E27FC236}">
                    <a16:creationId xmlns:a16="http://schemas.microsoft.com/office/drawing/2014/main" id="{6193FA4F-B75E-4331-BED4-78F8E03E1CDA}"/>
                  </a:ext>
                </a:extLst>
              </p:cNvPr>
              <p:cNvSpPr txBox="1">
                <a:spLocks noRot="1" noChangeAspect="1" noMove="1" noResize="1" noEditPoints="1" noAdjustHandles="1" noChangeArrowheads="1" noChangeShapeType="1" noTextEdit="1"/>
              </p:cNvSpPr>
              <p:nvPr/>
            </p:nvSpPr>
            <p:spPr>
              <a:xfrm>
                <a:off x="2110696" y="3347789"/>
                <a:ext cx="5939374" cy="732701"/>
              </a:xfrm>
              <a:prstGeom prst="rect">
                <a:avLst/>
              </a:prstGeom>
              <a:blipFill>
                <a:blip r:embed="rId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8" name="CuadroTexto 27">
                <a:extLst>
                  <a:ext uri="{FF2B5EF4-FFF2-40B4-BE49-F238E27FC236}">
                    <a16:creationId xmlns:a16="http://schemas.microsoft.com/office/drawing/2014/main" id="{7829FC5E-2090-487C-872B-CE45DAB542A5}"/>
                  </a:ext>
                </a:extLst>
              </p:cNvPr>
              <p:cNvSpPr txBox="1"/>
              <p:nvPr/>
            </p:nvSpPr>
            <p:spPr>
              <a:xfrm>
                <a:off x="1696941" y="4335109"/>
                <a:ext cx="5939374" cy="556755"/>
              </a:xfrm>
              <a:prstGeom prst="rect">
                <a:avLst/>
              </a:prstGeom>
              <a:noFill/>
            </p:spPr>
            <p:txBody>
              <a:bodyPr wrap="squar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acc>
                        <m:accPr>
                          <m:chr m:val="̃"/>
                          <m:ctrlPr>
                            <a:rPr lang="es-ES" sz="1600" i="1">
                              <a:solidFill>
                                <a:prstClr val="black"/>
                              </a:solidFill>
                              <a:latin typeface="Cambria Math" panose="02040503050406030204" pitchFamily="18" charset="0"/>
                              <a:ea typeface="Cambria Math" panose="02040503050406030204" pitchFamily="18" charset="0"/>
                            </a:rPr>
                          </m:ctrlPr>
                        </m:accPr>
                        <m:e>
                          <m:r>
                            <a:rPr lang="es-ES" sz="1600" i="1">
                              <a:solidFill>
                                <a:prstClr val="black"/>
                              </a:solidFill>
                              <a:latin typeface="Cambria Math" panose="02040503050406030204" pitchFamily="18" charset="0"/>
                              <a:ea typeface="Cambria Math" panose="02040503050406030204" pitchFamily="18" charset="0"/>
                            </a:rPr>
                            <m:t>𝑃</m:t>
                          </m:r>
                        </m:e>
                      </m:acc>
                      <m:d>
                        <m:dPr>
                          <m:ctrlPr>
                            <a:rPr lang="es-ES" sz="1600" i="1" smtClean="0">
                              <a:solidFill>
                                <a:prstClr val="black"/>
                              </a:solidFill>
                              <a:latin typeface="Cambria Math" panose="02040503050406030204" pitchFamily="18" charset="0"/>
                              <a:ea typeface="Cambria Math" panose="02040503050406030204" pitchFamily="18" charset="0"/>
                            </a:rPr>
                          </m:ctrlPr>
                        </m:dPr>
                        <m:e>
                          <m:r>
                            <a:rPr lang="es-ES" sz="1600" i="1">
                              <a:solidFill>
                                <a:prstClr val="black"/>
                              </a:solidFill>
                              <a:latin typeface="Cambria Math" panose="02040503050406030204" pitchFamily="18" charset="0"/>
                              <a:ea typeface="Cambria Math" panose="02040503050406030204" pitchFamily="18" charset="0"/>
                            </a:rPr>
                            <m:t>𝜔</m:t>
                          </m:r>
                        </m:e>
                      </m:d>
                      <m:r>
                        <a:rPr lang="es-ES" sz="1600" i="1" smtClean="0">
                          <a:solidFill>
                            <a:prstClr val="black"/>
                          </a:solidFill>
                          <a:latin typeface="Cambria Math" panose="02040503050406030204" pitchFamily="18" charset="0"/>
                          <a:ea typeface="Cambria Math" panose="02040503050406030204" pitchFamily="18" charset="0"/>
                        </a:rPr>
                        <m:t>=</m:t>
                      </m:r>
                      <m:f>
                        <m:fPr>
                          <m:ctrlPr>
                            <a:rPr lang="es-ES" sz="1600" i="1">
                              <a:solidFill>
                                <a:prstClr val="black"/>
                              </a:solidFill>
                              <a:latin typeface="Cambria Math" panose="02040503050406030204" pitchFamily="18" charset="0"/>
                              <a:ea typeface="Cambria Math" panose="02040503050406030204" pitchFamily="18" charset="0"/>
                            </a:rPr>
                          </m:ctrlPr>
                        </m:fPr>
                        <m:num>
                          <m:sSup>
                            <m:sSupPr>
                              <m:ctrlPr>
                                <a:rPr lang="es-ES" sz="1600" i="1">
                                  <a:solidFill>
                                    <a:prstClr val="black"/>
                                  </a:solidFill>
                                  <a:latin typeface="Cambria Math" panose="02040503050406030204" pitchFamily="18" charset="0"/>
                                  <a:ea typeface="+mn-ea"/>
                                </a:rPr>
                              </m:ctrlPr>
                            </m:sSupPr>
                            <m:e>
                              <m:d>
                                <m:dPr>
                                  <m:begChr m:val="|"/>
                                  <m:endChr m:val="|"/>
                                  <m:ctrlPr>
                                    <a:rPr lang="es-ES" sz="1600" i="1">
                                      <a:solidFill>
                                        <a:prstClr val="black"/>
                                      </a:solidFill>
                                      <a:latin typeface="Cambria Math" panose="02040503050406030204" pitchFamily="18" charset="0"/>
                                      <a:ea typeface="+mn-ea"/>
                                    </a:rPr>
                                  </m:ctrlPr>
                                </m:dPr>
                                <m:e>
                                  <m:acc>
                                    <m:accPr>
                                      <m:chr m:val="̃"/>
                                      <m:ctrlPr>
                                        <a:rPr lang="es-ES" sz="1600" i="1">
                                          <a:solidFill>
                                            <a:prstClr val="black"/>
                                          </a:solidFill>
                                          <a:latin typeface="Cambria Math" panose="02040503050406030204" pitchFamily="18" charset="0"/>
                                          <a:ea typeface="+mn-ea"/>
                                        </a:rPr>
                                      </m:ctrlPr>
                                    </m:accPr>
                                    <m:e>
                                      <m:r>
                                        <a:rPr lang="es-ES" sz="1600" i="1">
                                          <a:solidFill>
                                            <a:prstClr val="black"/>
                                          </a:solidFill>
                                          <a:latin typeface="Cambria Math" panose="02040503050406030204" pitchFamily="18" charset="0"/>
                                          <a:ea typeface="+mn-ea"/>
                                        </a:rPr>
                                        <m:t>𝑉</m:t>
                                      </m:r>
                                    </m:e>
                                  </m:acc>
                                  <m:r>
                                    <a:rPr lang="es-ES" sz="1600" i="1">
                                      <a:solidFill>
                                        <a:prstClr val="black"/>
                                      </a:solidFill>
                                      <a:latin typeface="Cambria Math" panose="02040503050406030204" pitchFamily="18" charset="0"/>
                                      <a:ea typeface="+mn-ea"/>
                                    </a:rPr>
                                    <m:t>(</m:t>
                                  </m:r>
                                  <m:r>
                                    <a:rPr lang="es-ES" sz="1600" i="1">
                                      <a:solidFill>
                                        <a:prstClr val="black"/>
                                      </a:solidFill>
                                      <a:latin typeface="Cambria Math" panose="02040503050406030204" pitchFamily="18" charset="0"/>
                                      <a:ea typeface="Cambria Math" panose="02040503050406030204" pitchFamily="18" charset="0"/>
                                    </a:rPr>
                                    <m:t>𝜔</m:t>
                                  </m:r>
                                  <m:r>
                                    <a:rPr lang="es-ES" sz="1600" i="1">
                                      <a:solidFill>
                                        <a:prstClr val="black"/>
                                      </a:solidFill>
                                      <a:latin typeface="Cambria Math" panose="02040503050406030204" pitchFamily="18" charset="0"/>
                                      <a:ea typeface="Cambria Math" panose="02040503050406030204" pitchFamily="18" charset="0"/>
                                    </a:rPr>
                                    <m:t>)</m:t>
                                  </m:r>
                                </m:e>
                              </m:d>
                            </m:e>
                            <m:sup>
                              <m:r>
                                <a:rPr lang="es-ES" sz="1600" i="1">
                                  <a:solidFill>
                                    <a:prstClr val="black"/>
                                  </a:solidFill>
                                  <a:latin typeface="Cambria Math" panose="02040503050406030204" pitchFamily="18" charset="0"/>
                                  <a:ea typeface="+mn-ea"/>
                                </a:rPr>
                                <m:t>2</m:t>
                              </m:r>
                            </m:sup>
                          </m:sSup>
                        </m:num>
                        <m:den>
                          <m:r>
                            <a:rPr lang="es-ES" sz="1600" i="1" smtClean="0">
                              <a:solidFill>
                                <a:prstClr val="black"/>
                              </a:solidFill>
                              <a:latin typeface="Cambria Math" panose="02040503050406030204" pitchFamily="18" charset="0"/>
                              <a:ea typeface="+mn-ea"/>
                            </a:rPr>
                            <m:t>2</m:t>
                          </m:r>
                          <m:r>
                            <a:rPr lang="es-ES" sz="1600" i="1" smtClean="0">
                              <a:solidFill>
                                <a:prstClr val="black"/>
                              </a:solidFill>
                              <a:latin typeface="Cambria Math" panose="02040503050406030204" pitchFamily="18" charset="0"/>
                              <a:ea typeface="Cambria Math" panose="02040503050406030204" pitchFamily="18" charset="0"/>
                            </a:rPr>
                            <m:t>𝜋</m:t>
                          </m:r>
                          <m:r>
                            <a:rPr lang="es-ES" sz="1600" i="1">
                              <a:solidFill>
                                <a:prstClr val="black"/>
                              </a:solidFill>
                              <a:latin typeface="Cambria Math" panose="02040503050406030204" pitchFamily="18" charset="0"/>
                              <a:ea typeface="Cambria Math" panose="02040503050406030204" pitchFamily="18" charset="0"/>
                            </a:rPr>
                            <m:t>𝑍</m:t>
                          </m:r>
                        </m:den>
                      </m:f>
                    </m:oMath>
                  </m:oMathPara>
                </a14:m>
                <a:endParaRPr lang="es-ES" sz="1600" i="1" dirty="0">
                  <a:solidFill>
                    <a:prstClr val="black"/>
                  </a:solidFill>
                  <a:latin typeface="Arial" charset="0"/>
                  <a:ea typeface="+mn-ea"/>
                </a:endParaRPr>
              </a:p>
            </p:txBody>
          </p:sp>
        </mc:Choice>
        <mc:Fallback xmlns="">
          <p:sp>
            <p:nvSpPr>
              <p:cNvPr id="28" name="CuadroTexto 27">
                <a:extLst>
                  <a:ext uri="{FF2B5EF4-FFF2-40B4-BE49-F238E27FC236}">
                    <a16:creationId xmlns:a16="http://schemas.microsoft.com/office/drawing/2014/main" id="{7829FC5E-2090-487C-872B-CE45DAB542A5}"/>
                  </a:ext>
                </a:extLst>
              </p:cNvPr>
              <p:cNvSpPr txBox="1">
                <a:spLocks noRot="1" noChangeAspect="1" noMove="1" noResize="1" noEditPoints="1" noAdjustHandles="1" noChangeArrowheads="1" noChangeShapeType="1" noTextEdit="1"/>
              </p:cNvSpPr>
              <p:nvPr/>
            </p:nvSpPr>
            <p:spPr>
              <a:xfrm>
                <a:off x="1696941" y="4335109"/>
                <a:ext cx="5939374" cy="556755"/>
              </a:xfrm>
              <a:prstGeom prst="rect">
                <a:avLst/>
              </a:prstGeom>
              <a:blipFill>
                <a:blip r:embed="rId6"/>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0" name="CuadroTexto 29">
                <a:extLst>
                  <a:ext uri="{FF2B5EF4-FFF2-40B4-BE49-F238E27FC236}">
                    <a16:creationId xmlns:a16="http://schemas.microsoft.com/office/drawing/2014/main" id="{80456DB8-A60D-478A-BD99-40135193C6B7}"/>
                  </a:ext>
                </a:extLst>
              </p:cNvPr>
              <p:cNvSpPr txBox="1"/>
              <p:nvPr/>
            </p:nvSpPr>
            <p:spPr>
              <a:xfrm>
                <a:off x="1799952" y="5751778"/>
                <a:ext cx="5939374" cy="538032"/>
              </a:xfrm>
              <a:prstGeom prst="rect">
                <a:avLst/>
              </a:prstGeom>
              <a:noFill/>
            </p:spPr>
            <p:txBody>
              <a:bodyPr wrap="squar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acc>
                        <m:accPr>
                          <m:chr m:val="̃"/>
                          <m:ctrlPr>
                            <a:rPr lang="es-ES" sz="1600" i="1" smtClean="0">
                              <a:solidFill>
                                <a:prstClr val="black"/>
                              </a:solidFill>
                              <a:latin typeface="Cambria Math" panose="02040503050406030204" pitchFamily="18" charset="0"/>
                              <a:ea typeface="Cambria Math" panose="02040503050406030204" pitchFamily="18" charset="0"/>
                            </a:rPr>
                          </m:ctrlPr>
                        </m:accPr>
                        <m:e>
                          <m:r>
                            <a:rPr lang="es-ES" sz="1600" i="1">
                              <a:solidFill>
                                <a:prstClr val="black"/>
                              </a:solidFill>
                              <a:latin typeface="Cambria Math" panose="02040503050406030204" pitchFamily="18" charset="0"/>
                              <a:ea typeface="Cambria Math" panose="02040503050406030204" pitchFamily="18" charset="0"/>
                            </a:rPr>
                            <m:t>𝑃</m:t>
                          </m:r>
                        </m:e>
                      </m:acc>
                      <m:d>
                        <m:dPr>
                          <m:ctrlPr>
                            <a:rPr lang="es-ES" sz="1600" i="1" smtClean="0">
                              <a:solidFill>
                                <a:prstClr val="black"/>
                              </a:solidFill>
                              <a:latin typeface="Cambria Math" panose="02040503050406030204" pitchFamily="18" charset="0"/>
                              <a:ea typeface="Cambria Math" panose="02040503050406030204" pitchFamily="18" charset="0"/>
                            </a:rPr>
                          </m:ctrlPr>
                        </m:dPr>
                        <m:e>
                          <m:r>
                            <a:rPr lang="es-ES" sz="1600" i="1">
                              <a:solidFill>
                                <a:prstClr val="black"/>
                              </a:solidFill>
                              <a:latin typeface="Cambria Math" panose="02040503050406030204" pitchFamily="18" charset="0"/>
                              <a:ea typeface="Cambria Math" panose="02040503050406030204" pitchFamily="18" charset="0"/>
                            </a:rPr>
                            <m:t>𝜔</m:t>
                          </m:r>
                        </m:e>
                      </m:d>
                      <m:r>
                        <a:rPr lang="es-ES" sz="1600" i="1" smtClean="0">
                          <a:solidFill>
                            <a:prstClr val="black"/>
                          </a:solidFill>
                          <a:latin typeface="Cambria Math" panose="02040503050406030204" pitchFamily="18" charset="0"/>
                          <a:ea typeface="Cambria Math" panose="02040503050406030204" pitchFamily="18" charset="0"/>
                        </a:rPr>
                        <m:t>=</m:t>
                      </m:r>
                      <m:f>
                        <m:fPr>
                          <m:ctrlPr>
                            <a:rPr lang="es-ES" sz="1600" i="1">
                              <a:solidFill>
                                <a:prstClr val="black"/>
                              </a:solidFill>
                              <a:latin typeface="Cambria Math" panose="02040503050406030204" pitchFamily="18" charset="0"/>
                              <a:ea typeface="Cambria Math" panose="02040503050406030204" pitchFamily="18" charset="0"/>
                            </a:rPr>
                          </m:ctrlPr>
                        </m:fPr>
                        <m:num>
                          <m:r>
                            <a:rPr lang="es-ES" sz="1600" b="0" i="1" smtClean="0">
                              <a:solidFill>
                                <a:prstClr val="black"/>
                              </a:solidFill>
                              <a:latin typeface="Cambria Math" panose="02040503050406030204" pitchFamily="18" charset="0"/>
                              <a:ea typeface="Cambria Math" panose="02040503050406030204" pitchFamily="18" charset="0"/>
                            </a:rPr>
                            <m:t>2</m:t>
                          </m:r>
                          <m:sSup>
                            <m:sSupPr>
                              <m:ctrlPr>
                                <a:rPr lang="es-ES" sz="1600" b="0" i="1" smtClean="0">
                                  <a:solidFill>
                                    <a:prstClr val="black"/>
                                  </a:solidFill>
                                  <a:latin typeface="Cambria Math" panose="02040503050406030204" pitchFamily="18" charset="0"/>
                                  <a:ea typeface="Cambria Math" panose="02040503050406030204" pitchFamily="18" charset="0"/>
                                </a:rPr>
                              </m:ctrlPr>
                            </m:sSupPr>
                            <m:e>
                              <m:r>
                                <a:rPr lang="es-ES" sz="1600" b="0" i="1" smtClean="0">
                                  <a:solidFill>
                                    <a:prstClr val="black"/>
                                  </a:solidFill>
                                  <a:latin typeface="Cambria Math" panose="02040503050406030204" pitchFamily="18" charset="0"/>
                                  <a:ea typeface="Cambria Math" panose="02040503050406030204" pitchFamily="18" charset="0"/>
                                </a:rPr>
                                <m:t>𝜏</m:t>
                              </m:r>
                            </m:e>
                            <m:sup>
                              <m:r>
                                <a:rPr lang="es-ES" sz="1600" b="0" i="1" smtClean="0">
                                  <a:solidFill>
                                    <a:prstClr val="black"/>
                                  </a:solidFill>
                                  <a:latin typeface="Cambria Math" panose="02040503050406030204" pitchFamily="18" charset="0"/>
                                  <a:ea typeface="Cambria Math" panose="02040503050406030204" pitchFamily="18" charset="0"/>
                                </a:rPr>
                                <m:t>2</m:t>
                              </m:r>
                            </m:sup>
                          </m:sSup>
                          <m:sSubSup>
                            <m:sSubSupPr>
                              <m:ctrlPr>
                                <a:rPr lang="es-ES" sz="1600" b="0" i="1" smtClean="0">
                                  <a:solidFill>
                                    <a:prstClr val="black"/>
                                  </a:solidFill>
                                  <a:latin typeface="Cambria Math" panose="02040503050406030204" pitchFamily="18" charset="0"/>
                                  <a:ea typeface="Cambria Math" panose="02040503050406030204" pitchFamily="18" charset="0"/>
                                </a:rPr>
                              </m:ctrlPr>
                            </m:sSubSupPr>
                            <m:e>
                              <m:r>
                                <a:rPr lang="es-ES" sz="1600" b="0" i="1" smtClean="0">
                                  <a:solidFill>
                                    <a:prstClr val="black"/>
                                  </a:solidFill>
                                  <a:latin typeface="Cambria Math" panose="02040503050406030204" pitchFamily="18" charset="0"/>
                                  <a:ea typeface="Cambria Math" panose="02040503050406030204" pitchFamily="18" charset="0"/>
                                </a:rPr>
                                <m:t>𝑉</m:t>
                              </m:r>
                            </m:e>
                            <m:sub>
                              <m:r>
                                <a:rPr lang="es-ES" sz="1600" b="0" i="1" smtClean="0">
                                  <a:solidFill>
                                    <a:prstClr val="black"/>
                                  </a:solidFill>
                                  <a:latin typeface="Cambria Math" panose="02040503050406030204" pitchFamily="18" charset="0"/>
                                  <a:ea typeface="Cambria Math" panose="02040503050406030204" pitchFamily="18" charset="0"/>
                                </a:rPr>
                                <m:t>𝑜𝑢𝑡</m:t>
                              </m:r>
                            </m:sub>
                            <m:sup>
                              <m:r>
                                <a:rPr lang="es-ES" sz="1600" b="0" i="1" smtClean="0">
                                  <a:solidFill>
                                    <a:prstClr val="black"/>
                                  </a:solidFill>
                                  <a:latin typeface="Cambria Math" panose="02040503050406030204" pitchFamily="18" charset="0"/>
                                  <a:ea typeface="Cambria Math" panose="02040503050406030204" pitchFamily="18" charset="0"/>
                                </a:rPr>
                                <m:t>2</m:t>
                              </m:r>
                            </m:sup>
                          </m:sSubSup>
                        </m:num>
                        <m:den>
                          <m:r>
                            <a:rPr lang="es-ES" sz="1600" i="1" smtClean="0">
                              <a:solidFill>
                                <a:prstClr val="black"/>
                              </a:solidFill>
                              <a:latin typeface="Cambria Math" panose="02040503050406030204" pitchFamily="18" charset="0"/>
                              <a:ea typeface="+mn-ea"/>
                            </a:rPr>
                            <m:t>2</m:t>
                          </m:r>
                          <m:r>
                            <a:rPr lang="es-ES" sz="1600" i="1" smtClean="0">
                              <a:solidFill>
                                <a:prstClr val="black"/>
                              </a:solidFill>
                              <a:latin typeface="Cambria Math" panose="02040503050406030204" pitchFamily="18" charset="0"/>
                              <a:ea typeface="Cambria Math" panose="02040503050406030204" pitchFamily="18" charset="0"/>
                            </a:rPr>
                            <m:t>𝜋</m:t>
                          </m:r>
                          <m:r>
                            <a:rPr lang="es-ES" sz="1600" i="1">
                              <a:solidFill>
                                <a:prstClr val="black"/>
                              </a:solidFill>
                              <a:latin typeface="Cambria Math" panose="02040503050406030204" pitchFamily="18" charset="0"/>
                              <a:ea typeface="Cambria Math" panose="02040503050406030204" pitchFamily="18" charset="0"/>
                            </a:rPr>
                            <m:t>𝑍</m:t>
                          </m:r>
                          <m:d>
                            <m:dPr>
                              <m:begChr m:val="["/>
                              <m:endChr m:val="]"/>
                              <m:ctrlPr>
                                <a:rPr lang="es-ES" sz="1600" i="1">
                                  <a:solidFill>
                                    <a:prstClr val="black"/>
                                  </a:solidFill>
                                  <a:latin typeface="Cambria Math" panose="02040503050406030204" pitchFamily="18" charset="0"/>
                                  <a:ea typeface="Cambria Math" panose="02040503050406030204" pitchFamily="18" charset="0"/>
                                </a:rPr>
                              </m:ctrlPr>
                            </m:dPr>
                            <m:e>
                              <m:r>
                                <a:rPr lang="es-ES" sz="1600" i="1">
                                  <a:solidFill>
                                    <a:prstClr val="black"/>
                                  </a:solidFill>
                                  <a:latin typeface="Cambria Math" panose="02040503050406030204" pitchFamily="18" charset="0"/>
                                  <a:ea typeface="Cambria Math" panose="02040503050406030204" pitchFamily="18" charset="0"/>
                                </a:rPr>
                                <m:t>1+4</m:t>
                              </m:r>
                              <m:sSup>
                                <m:sSupPr>
                                  <m:ctrlPr>
                                    <a:rPr lang="es-ES" sz="1600" i="1">
                                      <a:solidFill>
                                        <a:prstClr val="black"/>
                                      </a:solidFill>
                                      <a:latin typeface="Cambria Math" panose="02040503050406030204" pitchFamily="18" charset="0"/>
                                      <a:ea typeface="Cambria Math" panose="02040503050406030204" pitchFamily="18" charset="0"/>
                                    </a:rPr>
                                  </m:ctrlPr>
                                </m:sSupPr>
                                <m:e>
                                  <m:r>
                                    <a:rPr lang="es-ES" sz="1600" i="1">
                                      <a:solidFill>
                                        <a:prstClr val="black"/>
                                      </a:solidFill>
                                      <a:latin typeface="Cambria Math" panose="02040503050406030204" pitchFamily="18" charset="0"/>
                                      <a:ea typeface="Cambria Math" panose="02040503050406030204" pitchFamily="18" charset="0"/>
                                    </a:rPr>
                                    <m:t>𝜏</m:t>
                                  </m:r>
                                </m:e>
                                <m:sup>
                                  <m:r>
                                    <a:rPr lang="es-ES" sz="1600" i="1">
                                      <a:solidFill>
                                        <a:prstClr val="black"/>
                                      </a:solidFill>
                                      <a:latin typeface="Cambria Math" panose="02040503050406030204" pitchFamily="18" charset="0"/>
                                      <a:ea typeface="Cambria Math" panose="02040503050406030204" pitchFamily="18" charset="0"/>
                                    </a:rPr>
                                    <m:t>2</m:t>
                                  </m:r>
                                </m:sup>
                              </m:sSup>
                              <m:sSup>
                                <m:sSupPr>
                                  <m:ctrlPr>
                                    <a:rPr lang="es-ES" sz="1600" i="1">
                                      <a:solidFill>
                                        <a:prstClr val="black"/>
                                      </a:solidFill>
                                      <a:latin typeface="Cambria Math" panose="02040503050406030204" pitchFamily="18" charset="0"/>
                                      <a:ea typeface="Cambria Math" panose="02040503050406030204" pitchFamily="18" charset="0"/>
                                    </a:rPr>
                                  </m:ctrlPr>
                                </m:sSupPr>
                                <m:e>
                                  <m:d>
                                    <m:dPr>
                                      <m:ctrlPr>
                                        <a:rPr lang="es-ES" sz="1600" i="1">
                                          <a:solidFill>
                                            <a:prstClr val="black"/>
                                          </a:solidFill>
                                          <a:latin typeface="Cambria Math" panose="02040503050406030204" pitchFamily="18" charset="0"/>
                                          <a:ea typeface="Cambria Math" panose="02040503050406030204" pitchFamily="18" charset="0"/>
                                        </a:rPr>
                                      </m:ctrlPr>
                                    </m:dPr>
                                    <m:e>
                                      <m:r>
                                        <a:rPr lang="es-ES" sz="1600" i="1">
                                          <a:solidFill>
                                            <a:prstClr val="black"/>
                                          </a:solidFill>
                                          <a:latin typeface="Cambria Math" panose="02040503050406030204" pitchFamily="18" charset="0"/>
                                          <a:ea typeface="Cambria Math" panose="02040503050406030204" pitchFamily="18" charset="0"/>
                                        </a:rPr>
                                        <m:t>𝜔</m:t>
                                      </m:r>
                                      <m:r>
                                        <a:rPr lang="es-ES" sz="1600" i="1">
                                          <a:solidFill>
                                            <a:prstClr val="black"/>
                                          </a:solidFill>
                                          <a:latin typeface="Cambria Math" panose="02040503050406030204" pitchFamily="18" charset="0"/>
                                          <a:ea typeface="Cambria Math" panose="02040503050406030204" pitchFamily="18" charset="0"/>
                                        </a:rPr>
                                        <m:t>−</m:t>
                                      </m:r>
                                      <m:sSub>
                                        <m:sSubPr>
                                          <m:ctrlPr>
                                            <a:rPr lang="es-ES" sz="1600" i="1">
                                              <a:solidFill>
                                                <a:prstClr val="black"/>
                                              </a:solidFill>
                                              <a:latin typeface="Cambria Math" panose="02040503050406030204" pitchFamily="18" charset="0"/>
                                              <a:ea typeface="Cambria Math" panose="02040503050406030204" pitchFamily="18" charset="0"/>
                                            </a:rPr>
                                          </m:ctrlPr>
                                        </m:sSubPr>
                                        <m:e>
                                          <m:r>
                                            <a:rPr lang="es-ES" sz="1600" i="1">
                                              <a:solidFill>
                                                <a:prstClr val="black"/>
                                              </a:solidFill>
                                              <a:latin typeface="Cambria Math" panose="02040503050406030204" pitchFamily="18" charset="0"/>
                                              <a:ea typeface="Cambria Math" panose="02040503050406030204" pitchFamily="18" charset="0"/>
                                            </a:rPr>
                                            <m:t>𝜔</m:t>
                                          </m:r>
                                        </m:e>
                                        <m:sub>
                                          <m:r>
                                            <a:rPr lang="es-ES" sz="1600" i="1">
                                              <a:solidFill>
                                                <a:prstClr val="black"/>
                                              </a:solidFill>
                                              <a:latin typeface="Cambria Math" panose="02040503050406030204" pitchFamily="18" charset="0"/>
                                              <a:ea typeface="Cambria Math" panose="02040503050406030204" pitchFamily="18" charset="0"/>
                                            </a:rPr>
                                            <m:t>𝑚</m:t>
                                          </m:r>
                                        </m:sub>
                                      </m:sSub>
                                    </m:e>
                                  </m:d>
                                </m:e>
                                <m:sup>
                                  <m:r>
                                    <a:rPr lang="es-ES" sz="1600" i="1">
                                      <a:solidFill>
                                        <a:prstClr val="black"/>
                                      </a:solidFill>
                                      <a:latin typeface="Cambria Math" panose="02040503050406030204" pitchFamily="18" charset="0"/>
                                      <a:ea typeface="Cambria Math" panose="02040503050406030204" pitchFamily="18" charset="0"/>
                                    </a:rPr>
                                    <m:t>2</m:t>
                                  </m:r>
                                </m:sup>
                              </m:sSup>
                            </m:e>
                          </m:d>
                        </m:den>
                      </m:f>
                    </m:oMath>
                  </m:oMathPara>
                </a14:m>
                <a:endParaRPr lang="es-ES" sz="1600" i="1" dirty="0">
                  <a:solidFill>
                    <a:prstClr val="black"/>
                  </a:solidFill>
                  <a:latin typeface="Arial" charset="0"/>
                  <a:ea typeface="+mn-ea"/>
                </a:endParaRPr>
              </a:p>
            </p:txBody>
          </p:sp>
        </mc:Choice>
        <mc:Fallback xmlns="">
          <p:sp>
            <p:nvSpPr>
              <p:cNvPr id="30" name="CuadroTexto 29">
                <a:extLst>
                  <a:ext uri="{FF2B5EF4-FFF2-40B4-BE49-F238E27FC236}">
                    <a16:creationId xmlns:a16="http://schemas.microsoft.com/office/drawing/2014/main" id="{80456DB8-A60D-478A-BD99-40135193C6B7}"/>
                  </a:ext>
                </a:extLst>
              </p:cNvPr>
              <p:cNvSpPr txBox="1">
                <a:spLocks noRot="1" noChangeAspect="1" noMove="1" noResize="1" noEditPoints="1" noAdjustHandles="1" noChangeArrowheads="1" noChangeShapeType="1" noTextEdit="1"/>
              </p:cNvSpPr>
              <p:nvPr/>
            </p:nvSpPr>
            <p:spPr>
              <a:xfrm>
                <a:off x="1799952" y="5751778"/>
                <a:ext cx="5939374" cy="538032"/>
              </a:xfrm>
              <a:prstGeom prst="rect">
                <a:avLst/>
              </a:prstGeom>
              <a:blipFill>
                <a:blip r:embed="rId7"/>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1" name="CuadroTexto 30">
                <a:extLst>
                  <a:ext uri="{FF2B5EF4-FFF2-40B4-BE49-F238E27FC236}">
                    <a16:creationId xmlns:a16="http://schemas.microsoft.com/office/drawing/2014/main" id="{748D79D4-2C65-4358-A098-EAB949E10C95}"/>
                  </a:ext>
                </a:extLst>
              </p:cNvPr>
              <p:cNvSpPr txBox="1"/>
              <p:nvPr/>
            </p:nvSpPr>
            <p:spPr>
              <a:xfrm>
                <a:off x="1721812" y="6510703"/>
                <a:ext cx="5939374" cy="538032"/>
              </a:xfrm>
              <a:prstGeom prst="rect">
                <a:avLst/>
              </a:prstGeom>
              <a:noFill/>
            </p:spPr>
            <p:txBody>
              <a:bodyPr wrap="squar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acc>
                        <m:accPr>
                          <m:chr m:val="̃"/>
                          <m:ctrlPr>
                            <a:rPr lang="es-ES" sz="1600" i="1" smtClean="0">
                              <a:solidFill>
                                <a:prstClr val="black"/>
                              </a:solidFill>
                              <a:latin typeface="Cambria Math" panose="02040503050406030204" pitchFamily="18" charset="0"/>
                              <a:ea typeface="Cambria Math" panose="02040503050406030204" pitchFamily="18" charset="0"/>
                            </a:rPr>
                          </m:ctrlPr>
                        </m:accPr>
                        <m:e>
                          <m:r>
                            <a:rPr lang="es-ES" sz="1600" i="1">
                              <a:solidFill>
                                <a:prstClr val="black"/>
                              </a:solidFill>
                              <a:latin typeface="Cambria Math" panose="02040503050406030204" pitchFamily="18" charset="0"/>
                              <a:ea typeface="Cambria Math" panose="02040503050406030204" pitchFamily="18" charset="0"/>
                            </a:rPr>
                            <m:t>𝑃</m:t>
                          </m:r>
                        </m:e>
                      </m:acc>
                      <m:d>
                        <m:dPr>
                          <m:ctrlPr>
                            <a:rPr lang="es-ES" sz="1600" i="1" smtClean="0">
                              <a:solidFill>
                                <a:prstClr val="black"/>
                              </a:solidFill>
                              <a:latin typeface="Cambria Math" panose="02040503050406030204" pitchFamily="18" charset="0"/>
                              <a:ea typeface="Cambria Math" panose="02040503050406030204" pitchFamily="18" charset="0"/>
                            </a:rPr>
                          </m:ctrlPr>
                        </m:dPr>
                        <m:e>
                          <m:r>
                            <a:rPr lang="es-ES" sz="1600" i="1">
                              <a:solidFill>
                                <a:prstClr val="black"/>
                              </a:solidFill>
                              <a:latin typeface="Cambria Math" panose="02040503050406030204" pitchFamily="18" charset="0"/>
                              <a:ea typeface="Cambria Math" panose="02040503050406030204" pitchFamily="18" charset="0"/>
                            </a:rPr>
                            <m:t>𝜔</m:t>
                          </m:r>
                        </m:e>
                      </m:d>
                      <m:r>
                        <a:rPr lang="es-ES" sz="1600" i="1" smtClean="0">
                          <a:solidFill>
                            <a:prstClr val="black"/>
                          </a:solidFill>
                          <a:latin typeface="Cambria Math" panose="02040503050406030204" pitchFamily="18" charset="0"/>
                          <a:ea typeface="Cambria Math" panose="02040503050406030204" pitchFamily="18" charset="0"/>
                        </a:rPr>
                        <m:t>=</m:t>
                      </m:r>
                      <m:f>
                        <m:fPr>
                          <m:ctrlPr>
                            <a:rPr lang="es-ES" sz="1600" i="1">
                              <a:solidFill>
                                <a:prstClr val="black"/>
                              </a:solidFill>
                              <a:latin typeface="Cambria Math" panose="02040503050406030204" pitchFamily="18" charset="0"/>
                              <a:ea typeface="Cambria Math" panose="02040503050406030204" pitchFamily="18" charset="0"/>
                            </a:rPr>
                          </m:ctrlPr>
                        </m:fPr>
                        <m:num>
                          <m:r>
                            <a:rPr lang="es-ES" sz="1600" b="0" i="1" smtClean="0">
                              <a:solidFill>
                                <a:prstClr val="black"/>
                              </a:solidFill>
                              <a:latin typeface="Cambria Math" panose="02040503050406030204" pitchFamily="18" charset="0"/>
                              <a:ea typeface="Cambria Math" panose="02040503050406030204" pitchFamily="18" charset="0"/>
                            </a:rPr>
                            <m:t>2</m:t>
                          </m:r>
                          <m:sSup>
                            <m:sSupPr>
                              <m:ctrlPr>
                                <a:rPr lang="es-ES" sz="1600" b="0" i="1" smtClean="0">
                                  <a:solidFill>
                                    <a:prstClr val="black"/>
                                  </a:solidFill>
                                  <a:latin typeface="Cambria Math" panose="02040503050406030204" pitchFamily="18" charset="0"/>
                                  <a:ea typeface="Cambria Math" panose="02040503050406030204" pitchFamily="18" charset="0"/>
                                </a:rPr>
                              </m:ctrlPr>
                            </m:sSupPr>
                            <m:e>
                              <m:r>
                                <a:rPr lang="es-ES" sz="1600" b="0" i="1" smtClean="0">
                                  <a:solidFill>
                                    <a:prstClr val="black"/>
                                  </a:solidFill>
                                  <a:latin typeface="Cambria Math" panose="02040503050406030204" pitchFamily="18" charset="0"/>
                                  <a:ea typeface="Cambria Math" panose="02040503050406030204" pitchFamily="18" charset="0"/>
                                </a:rPr>
                                <m:t>𝜏</m:t>
                              </m:r>
                            </m:e>
                            <m:sup>
                              <m:r>
                                <a:rPr lang="es-ES" sz="1600" b="0" i="1" smtClean="0">
                                  <a:solidFill>
                                    <a:prstClr val="black"/>
                                  </a:solidFill>
                                  <a:latin typeface="Cambria Math" panose="02040503050406030204" pitchFamily="18" charset="0"/>
                                  <a:ea typeface="Cambria Math" panose="02040503050406030204" pitchFamily="18" charset="0"/>
                                </a:rPr>
                                <m:t>2</m:t>
                              </m:r>
                            </m:sup>
                          </m:sSup>
                          <m:sSub>
                            <m:sSubPr>
                              <m:ctrlPr>
                                <a:rPr lang="es-ES" sz="1600" i="1">
                                  <a:solidFill>
                                    <a:prstClr val="black"/>
                                  </a:solidFill>
                                  <a:latin typeface="Cambria Math" panose="02040503050406030204" pitchFamily="18" charset="0"/>
                                </a:rPr>
                              </m:ctrlPr>
                            </m:sSubPr>
                            <m:e>
                              <m:r>
                                <a:rPr lang="es-ES" sz="1600" i="1">
                                  <a:solidFill>
                                    <a:prstClr val="black"/>
                                  </a:solidFill>
                                  <a:latin typeface="Cambria Math" panose="02040503050406030204" pitchFamily="18" charset="0"/>
                                </a:rPr>
                                <m:t>𝑃</m:t>
                              </m:r>
                            </m:e>
                            <m:sub>
                              <m:r>
                                <a:rPr lang="es-ES" sz="1600" i="1">
                                  <a:solidFill>
                                    <a:prstClr val="black"/>
                                  </a:solidFill>
                                  <a:latin typeface="Cambria Math" panose="02040503050406030204" pitchFamily="18" charset="0"/>
                                </a:rPr>
                                <m:t>𝑜𝑢𝑡</m:t>
                              </m:r>
                            </m:sub>
                          </m:sSub>
                        </m:num>
                        <m:den>
                          <m:r>
                            <a:rPr lang="es-ES" sz="1600" i="1" smtClean="0">
                              <a:solidFill>
                                <a:prstClr val="black"/>
                              </a:solidFill>
                              <a:latin typeface="Cambria Math" panose="02040503050406030204" pitchFamily="18" charset="0"/>
                              <a:ea typeface="Cambria Math" panose="02040503050406030204" pitchFamily="18" charset="0"/>
                            </a:rPr>
                            <m:t>𝜋</m:t>
                          </m:r>
                          <m:d>
                            <m:dPr>
                              <m:begChr m:val="["/>
                              <m:endChr m:val="]"/>
                              <m:ctrlPr>
                                <a:rPr lang="es-ES" sz="1600" i="1">
                                  <a:solidFill>
                                    <a:prstClr val="black"/>
                                  </a:solidFill>
                                  <a:latin typeface="Cambria Math" panose="02040503050406030204" pitchFamily="18" charset="0"/>
                                  <a:ea typeface="Cambria Math" panose="02040503050406030204" pitchFamily="18" charset="0"/>
                                </a:rPr>
                              </m:ctrlPr>
                            </m:dPr>
                            <m:e>
                              <m:r>
                                <a:rPr lang="es-ES" sz="1600" i="1">
                                  <a:solidFill>
                                    <a:prstClr val="black"/>
                                  </a:solidFill>
                                  <a:latin typeface="Cambria Math" panose="02040503050406030204" pitchFamily="18" charset="0"/>
                                  <a:ea typeface="Cambria Math" panose="02040503050406030204" pitchFamily="18" charset="0"/>
                                </a:rPr>
                                <m:t>1+4</m:t>
                              </m:r>
                              <m:sSup>
                                <m:sSupPr>
                                  <m:ctrlPr>
                                    <a:rPr lang="es-ES" sz="1600" i="1">
                                      <a:solidFill>
                                        <a:prstClr val="black"/>
                                      </a:solidFill>
                                      <a:latin typeface="Cambria Math" panose="02040503050406030204" pitchFamily="18" charset="0"/>
                                      <a:ea typeface="Cambria Math" panose="02040503050406030204" pitchFamily="18" charset="0"/>
                                    </a:rPr>
                                  </m:ctrlPr>
                                </m:sSupPr>
                                <m:e>
                                  <m:r>
                                    <a:rPr lang="es-ES" sz="1600" i="1">
                                      <a:solidFill>
                                        <a:prstClr val="black"/>
                                      </a:solidFill>
                                      <a:latin typeface="Cambria Math" panose="02040503050406030204" pitchFamily="18" charset="0"/>
                                      <a:ea typeface="Cambria Math" panose="02040503050406030204" pitchFamily="18" charset="0"/>
                                    </a:rPr>
                                    <m:t>𝜏</m:t>
                                  </m:r>
                                </m:e>
                                <m:sup>
                                  <m:r>
                                    <a:rPr lang="es-ES" sz="1600" i="1">
                                      <a:solidFill>
                                        <a:prstClr val="black"/>
                                      </a:solidFill>
                                      <a:latin typeface="Cambria Math" panose="02040503050406030204" pitchFamily="18" charset="0"/>
                                      <a:ea typeface="Cambria Math" panose="02040503050406030204" pitchFamily="18" charset="0"/>
                                    </a:rPr>
                                    <m:t>2</m:t>
                                  </m:r>
                                </m:sup>
                              </m:sSup>
                              <m:sSup>
                                <m:sSupPr>
                                  <m:ctrlPr>
                                    <a:rPr lang="es-ES" sz="1600" i="1">
                                      <a:solidFill>
                                        <a:prstClr val="black"/>
                                      </a:solidFill>
                                      <a:latin typeface="Cambria Math" panose="02040503050406030204" pitchFamily="18" charset="0"/>
                                      <a:ea typeface="Cambria Math" panose="02040503050406030204" pitchFamily="18" charset="0"/>
                                    </a:rPr>
                                  </m:ctrlPr>
                                </m:sSupPr>
                                <m:e>
                                  <m:d>
                                    <m:dPr>
                                      <m:ctrlPr>
                                        <a:rPr lang="es-ES" sz="1600" i="1">
                                          <a:solidFill>
                                            <a:prstClr val="black"/>
                                          </a:solidFill>
                                          <a:latin typeface="Cambria Math" panose="02040503050406030204" pitchFamily="18" charset="0"/>
                                          <a:ea typeface="Cambria Math" panose="02040503050406030204" pitchFamily="18" charset="0"/>
                                        </a:rPr>
                                      </m:ctrlPr>
                                    </m:dPr>
                                    <m:e>
                                      <m:r>
                                        <a:rPr lang="es-ES" sz="1600" i="1">
                                          <a:solidFill>
                                            <a:prstClr val="black"/>
                                          </a:solidFill>
                                          <a:latin typeface="Cambria Math" panose="02040503050406030204" pitchFamily="18" charset="0"/>
                                          <a:ea typeface="Cambria Math" panose="02040503050406030204" pitchFamily="18" charset="0"/>
                                        </a:rPr>
                                        <m:t>𝜔</m:t>
                                      </m:r>
                                      <m:r>
                                        <a:rPr lang="es-ES" sz="1600" i="1">
                                          <a:solidFill>
                                            <a:prstClr val="black"/>
                                          </a:solidFill>
                                          <a:latin typeface="Cambria Math" panose="02040503050406030204" pitchFamily="18" charset="0"/>
                                          <a:ea typeface="Cambria Math" panose="02040503050406030204" pitchFamily="18" charset="0"/>
                                        </a:rPr>
                                        <m:t>−</m:t>
                                      </m:r>
                                      <m:sSub>
                                        <m:sSubPr>
                                          <m:ctrlPr>
                                            <a:rPr lang="es-ES" sz="1600" i="1">
                                              <a:solidFill>
                                                <a:prstClr val="black"/>
                                              </a:solidFill>
                                              <a:latin typeface="Cambria Math" panose="02040503050406030204" pitchFamily="18" charset="0"/>
                                              <a:ea typeface="Cambria Math" panose="02040503050406030204" pitchFamily="18" charset="0"/>
                                            </a:rPr>
                                          </m:ctrlPr>
                                        </m:sSubPr>
                                        <m:e>
                                          <m:r>
                                            <a:rPr lang="es-ES" sz="1600" i="1">
                                              <a:solidFill>
                                                <a:prstClr val="black"/>
                                              </a:solidFill>
                                              <a:latin typeface="Cambria Math" panose="02040503050406030204" pitchFamily="18" charset="0"/>
                                              <a:ea typeface="Cambria Math" panose="02040503050406030204" pitchFamily="18" charset="0"/>
                                            </a:rPr>
                                            <m:t>𝜔</m:t>
                                          </m:r>
                                        </m:e>
                                        <m:sub>
                                          <m:r>
                                            <a:rPr lang="es-ES" sz="1600" i="1">
                                              <a:solidFill>
                                                <a:prstClr val="black"/>
                                              </a:solidFill>
                                              <a:latin typeface="Cambria Math" panose="02040503050406030204" pitchFamily="18" charset="0"/>
                                              <a:ea typeface="Cambria Math" panose="02040503050406030204" pitchFamily="18" charset="0"/>
                                            </a:rPr>
                                            <m:t>𝑚</m:t>
                                          </m:r>
                                        </m:sub>
                                      </m:sSub>
                                    </m:e>
                                  </m:d>
                                </m:e>
                                <m:sup>
                                  <m:r>
                                    <a:rPr lang="es-ES" sz="1600" i="1">
                                      <a:solidFill>
                                        <a:prstClr val="black"/>
                                      </a:solidFill>
                                      <a:latin typeface="Cambria Math" panose="02040503050406030204" pitchFamily="18" charset="0"/>
                                      <a:ea typeface="Cambria Math" panose="02040503050406030204" pitchFamily="18" charset="0"/>
                                    </a:rPr>
                                    <m:t>2</m:t>
                                  </m:r>
                                </m:sup>
                              </m:sSup>
                            </m:e>
                          </m:d>
                        </m:den>
                      </m:f>
                    </m:oMath>
                  </m:oMathPara>
                </a14:m>
                <a:endParaRPr lang="es-ES" sz="1600" i="1" dirty="0">
                  <a:solidFill>
                    <a:prstClr val="black"/>
                  </a:solidFill>
                  <a:latin typeface="Arial" charset="0"/>
                  <a:ea typeface="+mn-ea"/>
                </a:endParaRPr>
              </a:p>
            </p:txBody>
          </p:sp>
        </mc:Choice>
        <mc:Fallback xmlns="">
          <p:sp>
            <p:nvSpPr>
              <p:cNvPr id="31" name="CuadroTexto 30">
                <a:extLst>
                  <a:ext uri="{FF2B5EF4-FFF2-40B4-BE49-F238E27FC236}">
                    <a16:creationId xmlns:a16="http://schemas.microsoft.com/office/drawing/2014/main" id="{748D79D4-2C65-4358-A098-EAB949E10C95}"/>
                  </a:ext>
                </a:extLst>
              </p:cNvPr>
              <p:cNvSpPr txBox="1">
                <a:spLocks noRot="1" noChangeAspect="1" noMove="1" noResize="1" noEditPoints="1" noAdjustHandles="1" noChangeArrowheads="1" noChangeShapeType="1" noTextEdit="1"/>
              </p:cNvSpPr>
              <p:nvPr/>
            </p:nvSpPr>
            <p:spPr>
              <a:xfrm>
                <a:off x="1721812" y="6510703"/>
                <a:ext cx="5939374" cy="538032"/>
              </a:xfrm>
              <a:prstGeom prst="rect">
                <a:avLst/>
              </a:prstGeom>
              <a:blipFill>
                <a:blip r:embed="rId8"/>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1307291874"/>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7" name="CuadroTexto 36">
                <a:extLst>
                  <a:ext uri="{FF2B5EF4-FFF2-40B4-BE49-F238E27FC236}">
                    <a16:creationId xmlns:a16="http://schemas.microsoft.com/office/drawing/2014/main" id="{77F0EF1F-BC79-40C9-8337-E4DF3D5ACC6E}"/>
                  </a:ext>
                </a:extLst>
              </p:cNvPr>
              <p:cNvSpPr txBox="1"/>
              <p:nvPr/>
            </p:nvSpPr>
            <p:spPr>
              <a:xfrm>
                <a:off x="589057" y="4633403"/>
                <a:ext cx="8132932" cy="819391"/>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sSub>
                        <m:sSubPr>
                          <m:ctrlPr>
                            <a:rPr lang="es-ES" sz="1600" i="1" smtClean="0">
                              <a:solidFill>
                                <a:prstClr val="black"/>
                              </a:solidFill>
                              <a:latin typeface="Cambria Math" panose="02040503050406030204" pitchFamily="18" charset="0"/>
                            </a:rPr>
                          </m:ctrlPr>
                        </m:sSubPr>
                        <m:e>
                          <m:r>
                            <a:rPr lang="es-ES" sz="1600" b="0" i="1" smtClean="0">
                              <a:solidFill>
                                <a:prstClr val="black"/>
                              </a:solidFill>
                              <a:latin typeface="Cambria Math" panose="02040503050406030204" pitchFamily="18" charset="0"/>
                            </a:rPr>
                            <m:t>𝑉</m:t>
                          </m:r>
                        </m:e>
                        <m:sub>
                          <m:r>
                            <a:rPr lang="es-ES" sz="1600" b="0" i="1" smtClean="0">
                              <a:solidFill>
                                <a:prstClr val="black"/>
                              </a:solidFill>
                              <a:latin typeface="Cambria Math" panose="02040503050406030204" pitchFamily="18" charset="0"/>
                            </a:rPr>
                            <m:t>0</m:t>
                          </m:r>
                        </m:sub>
                      </m:sSub>
                      <m:r>
                        <a:rPr lang="es-ES" sz="1600" i="1">
                          <a:solidFill>
                            <a:prstClr val="black"/>
                          </a:solidFill>
                          <a:latin typeface="Cambria Math" panose="02040503050406030204" pitchFamily="18" charset="0"/>
                        </a:rPr>
                        <m:t> </m:t>
                      </m:r>
                      <m:r>
                        <a:rPr lang="es-ES" sz="1600" b="0" i="1" smtClean="0">
                          <a:solidFill>
                            <a:prstClr val="black"/>
                          </a:solidFill>
                          <a:latin typeface="Cambria Math" panose="02040503050406030204" pitchFamily="18" charset="0"/>
                        </a:rPr>
                        <m:t>=</m:t>
                      </m:r>
                      <m:f>
                        <m:fPr>
                          <m:ctrlPr>
                            <a:rPr lang="es-ES" sz="1600" b="0" i="1" smtClean="0">
                              <a:solidFill>
                                <a:prstClr val="black"/>
                              </a:solidFill>
                              <a:latin typeface="Cambria Math" panose="02040503050406030204" pitchFamily="18" charset="0"/>
                            </a:rPr>
                          </m:ctrlPr>
                        </m:fPr>
                        <m:num>
                          <m:sSub>
                            <m:sSubPr>
                              <m:ctrlPr>
                                <a:rPr lang="es-ES" sz="1600" i="1">
                                  <a:solidFill>
                                    <a:prstClr val="black"/>
                                  </a:solidFill>
                                  <a:latin typeface="Cambria Math" panose="02040503050406030204" pitchFamily="18" charset="0"/>
                                </a:rPr>
                              </m:ctrlPr>
                            </m:sSubPr>
                            <m:e>
                              <m:r>
                                <a:rPr lang="es-ES" sz="1600" i="1">
                                  <a:solidFill>
                                    <a:prstClr val="black"/>
                                  </a:solidFill>
                                  <a:latin typeface="Cambria Math" panose="02040503050406030204" pitchFamily="18" charset="0"/>
                                </a:rPr>
                                <m:t>𝐼</m:t>
                              </m:r>
                            </m:e>
                            <m:sub>
                              <m:r>
                                <a:rPr lang="es-ES" sz="1600" i="1">
                                  <a:solidFill>
                                    <a:prstClr val="black"/>
                                  </a:solidFill>
                                  <a:latin typeface="Cambria Math" panose="02040503050406030204" pitchFamily="18" charset="0"/>
                                </a:rPr>
                                <m:t>0</m:t>
                              </m:r>
                            </m:sub>
                          </m:sSub>
                        </m:num>
                        <m:den>
                          <m:r>
                            <a:rPr lang="es-ES" sz="1600" i="1">
                              <a:solidFill>
                                <a:prstClr val="black"/>
                              </a:solidFill>
                              <a:latin typeface="Cambria Math" panose="02040503050406030204" pitchFamily="18" charset="0"/>
                            </a:rPr>
                            <m:t>𝑗</m:t>
                          </m:r>
                          <m:r>
                            <a:rPr lang="es-ES" sz="1600" i="1">
                              <a:solidFill>
                                <a:prstClr val="black"/>
                              </a:solidFill>
                              <a:latin typeface="Cambria Math" panose="02040503050406030204" pitchFamily="18" charset="0"/>
                              <a:ea typeface="Cambria Math" panose="02040503050406030204" pitchFamily="18" charset="0"/>
                            </a:rPr>
                            <m:t>𝜔</m:t>
                          </m:r>
                          <m:r>
                            <a:rPr lang="es-ES" sz="1600" i="1">
                              <a:solidFill>
                                <a:prstClr val="black"/>
                              </a:solidFill>
                              <a:latin typeface="Cambria Math" panose="02040503050406030204" pitchFamily="18" charset="0"/>
                              <a:ea typeface="Cambria Math" panose="02040503050406030204" pitchFamily="18" charset="0"/>
                            </a:rPr>
                            <m:t>𝐶</m:t>
                          </m:r>
                          <m:r>
                            <a:rPr lang="es-ES" sz="1600" i="1">
                              <a:solidFill>
                                <a:prstClr val="black"/>
                              </a:solidFill>
                              <a:latin typeface="Cambria Math" panose="02040503050406030204" pitchFamily="18" charset="0"/>
                              <a:ea typeface="Cambria Math" panose="02040503050406030204" pitchFamily="18" charset="0"/>
                            </a:rPr>
                            <m:t>+</m:t>
                          </m:r>
                          <m:f>
                            <m:fPr>
                              <m:ctrlPr>
                                <a:rPr lang="es-ES" sz="1600" i="1">
                                  <a:solidFill>
                                    <a:prstClr val="black"/>
                                  </a:solidFill>
                                  <a:latin typeface="Cambria Math" panose="02040503050406030204" pitchFamily="18" charset="0"/>
                                  <a:ea typeface="Cambria Math" panose="02040503050406030204" pitchFamily="18" charset="0"/>
                                </a:rPr>
                              </m:ctrlPr>
                            </m:fPr>
                            <m:num>
                              <m:r>
                                <a:rPr lang="es-ES" sz="1600" i="1">
                                  <a:solidFill>
                                    <a:prstClr val="black"/>
                                  </a:solidFill>
                                  <a:latin typeface="Cambria Math" panose="02040503050406030204" pitchFamily="18" charset="0"/>
                                  <a:ea typeface="Cambria Math" panose="02040503050406030204" pitchFamily="18" charset="0"/>
                                </a:rPr>
                                <m:t>1</m:t>
                              </m:r>
                            </m:num>
                            <m:den>
                              <m:r>
                                <a:rPr lang="es-ES" sz="1600" i="1">
                                  <a:solidFill>
                                    <a:prstClr val="black"/>
                                  </a:solidFill>
                                  <a:latin typeface="Cambria Math" panose="02040503050406030204" pitchFamily="18" charset="0"/>
                                  <a:ea typeface="Cambria Math" panose="02040503050406030204" pitchFamily="18" charset="0"/>
                                </a:rPr>
                                <m:t>𝑅</m:t>
                              </m:r>
                            </m:den>
                          </m:f>
                          <m:r>
                            <a:rPr lang="es-ES" sz="1600" i="1">
                              <a:solidFill>
                                <a:prstClr val="black"/>
                              </a:solidFill>
                              <a:latin typeface="Cambria Math" panose="02040503050406030204" pitchFamily="18" charset="0"/>
                              <a:ea typeface="Cambria Math" panose="02040503050406030204" pitchFamily="18" charset="0"/>
                            </a:rPr>
                            <m:t>+</m:t>
                          </m:r>
                          <m:f>
                            <m:fPr>
                              <m:ctrlPr>
                                <a:rPr lang="es-ES" sz="1600" i="1">
                                  <a:solidFill>
                                    <a:prstClr val="black"/>
                                  </a:solidFill>
                                  <a:latin typeface="Cambria Math" panose="02040503050406030204" pitchFamily="18" charset="0"/>
                                  <a:ea typeface="Cambria Math" panose="02040503050406030204" pitchFamily="18" charset="0"/>
                                </a:rPr>
                              </m:ctrlPr>
                            </m:fPr>
                            <m:num>
                              <m:r>
                                <a:rPr lang="es-ES" sz="1600" i="1">
                                  <a:solidFill>
                                    <a:prstClr val="black"/>
                                  </a:solidFill>
                                  <a:latin typeface="Cambria Math" panose="02040503050406030204" pitchFamily="18" charset="0"/>
                                  <a:ea typeface="Cambria Math" panose="02040503050406030204" pitchFamily="18" charset="0"/>
                                </a:rPr>
                                <m:t>1</m:t>
                              </m:r>
                            </m:num>
                            <m:den>
                              <m:r>
                                <a:rPr lang="es-ES" sz="1600" i="1">
                                  <a:solidFill>
                                    <a:prstClr val="black"/>
                                  </a:solidFill>
                                  <a:latin typeface="Cambria Math" panose="02040503050406030204" pitchFamily="18" charset="0"/>
                                </a:rPr>
                                <m:t>𝑗</m:t>
                              </m:r>
                              <m:r>
                                <a:rPr lang="es-ES" sz="1600" i="1">
                                  <a:solidFill>
                                    <a:prstClr val="black"/>
                                  </a:solidFill>
                                  <a:latin typeface="Cambria Math" panose="02040503050406030204" pitchFamily="18" charset="0"/>
                                  <a:ea typeface="Cambria Math" panose="02040503050406030204" pitchFamily="18" charset="0"/>
                                </a:rPr>
                                <m:t>𝜔</m:t>
                              </m:r>
                              <m:r>
                                <a:rPr lang="es-ES" sz="1600" i="1">
                                  <a:solidFill>
                                    <a:prstClr val="black"/>
                                  </a:solidFill>
                                  <a:latin typeface="Cambria Math" panose="02040503050406030204" pitchFamily="18" charset="0"/>
                                  <a:ea typeface="Cambria Math" panose="02040503050406030204" pitchFamily="18" charset="0"/>
                                </a:rPr>
                                <m:t>𝐿</m:t>
                              </m:r>
                            </m:den>
                          </m:f>
                        </m:den>
                      </m:f>
                      <m:r>
                        <a:rPr lang="es-ES" sz="1600" b="0" i="1" smtClean="0">
                          <a:solidFill>
                            <a:prstClr val="black"/>
                          </a:solidFill>
                          <a:latin typeface="Cambria Math" panose="02040503050406030204" pitchFamily="18" charset="0"/>
                        </a:rPr>
                        <m:t>=</m:t>
                      </m:r>
                      <m:f>
                        <m:fPr>
                          <m:ctrlPr>
                            <a:rPr lang="es-ES" sz="1600" i="1">
                              <a:solidFill>
                                <a:prstClr val="black"/>
                              </a:solidFill>
                              <a:latin typeface="Cambria Math" panose="02040503050406030204" pitchFamily="18" charset="0"/>
                            </a:rPr>
                          </m:ctrlPr>
                        </m:fPr>
                        <m:num>
                          <m:sSub>
                            <m:sSubPr>
                              <m:ctrlPr>
                                <a:rPr lang="es-ES" sz="1600" i="1">
                                  <a:solidFill>
                                    <a:prstClr val="black"/>
                                  </a:solidFill>
                                  <a:latin typeface="Cambria Math" panose="02040503050406030204" pitchFamily="18" charset="0"/>
                                </a:rPr>
                              </m:ctrlPr>
                            </m:sSubPr>
                            <m:e>
                              <m:r>
                                <a:rPr lang="es-ES" sz="1600" i="1">
                                  <a:solidFill>
                                    <a:prstClr val="black"/>
                                  </a:solidFill>
                                  <a:latin typeface="Cambria Math" panose="02040503050406030204" pitchFamily="18" charset="0"/>
                                </a:rPr>
                                <m:t>𝐼</m:t>
                              </m:r>
                            </m:e>
                            <m:sub>
                              <m:r>
                                <a:rPr lang="es-ES" sz="1600" i="1">
                                  <a:solidFill>
                                    <a:prstClr val="black"/>
                                  </a:solidFill>
                                  <a:latin typeface="Cambria Math" panose="02040503050406030204" pitchFamily="18" charset="0"/>
                                </a:rPr>
                                <m:t>0</m:t>
                              </m:r>
                            </m:sub>
                          </m:sSub>
                        </m:num>
                        <m:den>
                          <m:r>
                            <a:rPr lang="es-ES" sz="1600" b="0" i="1" smtClean="0">
                              <a:solidFill>
                                <a:prstClr val="black"/>
                              </a:solidFill>
                              <a:latin typeface="Cambria Math" panose="02040503050406030204" pitchFamily="18" charset="0"/>
                            </a:rPr>
                            <m:t>𝐶</m:t>
                          </m:r>
                          <m:d>
                            <m:dPr>
                              <m:ctrlPr>
                                <a:rPr lang="es-ES" sz="1600" i="1" smtClean="0">
                                  <a:solidFill>
                                    <a:prstClr val="black"/>
                                  </a:solidFill>
                                  <a:latin typeface="Cambria Math" panose="02040503050406030204" pitchFamily="18" charset="0"/>
                                </a:rPr>
                              </m:ctrlPr>
                            </m:dPr>
                            <m:e>
                              <m:r>
                                <a:rPr lang="es-ES" sz="1600" i="1">
                                  <a:solidFill>
                                    <a:prstClr val="black"/>
                                  </a:solidFill>
                                  <a:latin typeface="Cambria Math" panose="02040503050406030204" pitchFamily="18" charset="0"/>
                                </a:rPr>
                                <m:t>𝑗</m:t>
                              </m:r>
                              <m:r>
                                <a:rPr lang="es-ES" sz="1600" i="1">
                                  <a:solidFill>
                                    <a:prstClr val="black"/>
                                  </a:solidFill>
                                  <a:latin typeface="Cambria Math" panose="02040503050406030204" pitchFamily="18" charset="0"/>
                                  <a:ea typeface="Cambria Math" panose="02040503050406030204" pitchFamily="18" charset="0"/>
                                </a:rPr>
                                <m:t>𝜔</m:t>
                              </m:r>
                              <m:r>
                                <a:rPr lang="es-ES" sz="1600" i="1">
                                  <a:solidFill>
                                    <a:prstClr val="black"/>
                                  </a:solidFill>
                                  <a:latin typeface="Cambria Math" panose="02040503050406030204" pitchFamily="18" charset="0"/>
                                  <a:ea typeface="Cambria Math" panose="02040503050406030204" pitchFamily="18" charset="0"/>
                                </a:rPr>
                                <m:t>+</m:t>
                              </m:r>
                              <m:f>
                                <m:fPr>
                                  <m:ctrlPr>
                                    <a:rPr lang="es-ES" sz="1600" i="1">
                                      <a:solidFill>
                                        <a:prstClr val="black"/>
                                      </a:solidFill>
                                      <a:latin typeface="Cambria Math" panose="02040503050406030204" pitchFamily="18" charset="0"/>
                                      <a:ea typeface="Cambria Math" panose="02040503050406030204" pitchFamily="18" charset="0"/>
                                    </a:rPr>
                                  </m:ctrlPr>
                                </m:fPr>
                                <m:num>
                                  <m:r>
                                    <a:rPr lang="es-ES" sz="1600" i="1">
                                      <a:solidFill>
                                        <a:prstClr val="black"/>
                                      </a:solidFill>
                                      <a:latin typeface="Cambria Math" panose="02040503050406030204" pitchFamily="18" charset="0"/>
                                      <a:ea typeface="Cambria Math" panose="02040503050406030204" pitchFamily="18" charset="0"/>
                                    </a:rPr>
                                    <m:t>1</m:t>
                                  </m:r>
                                </m:num>
                                <m:den>
                                  <m:r>
                                    <a:rPr lang="es-ES" sz="1600" i="1">
                                      <a:solidFill>
                                        <a:prstClr val="black"/>
                                      </a:solidFill>
                                      <a:latin typeface="Cambria Math" panose="02040503050406030204" pitchFamily="18" charset="0"/>
                                      <a:ea typeface="Cambria Math" panose="02040503050406030204" pitchFamily="18" charset="0"/>
                                    </a:rPr>
                                    <m:t>𝑅𝐶</m:t>
                                  </m:r>
                                </m:den>
                              </m:f>
                              <m:r>
                                <a:rPr lang="es-ES" sz="1600" i="1">
                                  <a:solidFill>
                                    <a:prstClr val="black"/>
                                  </a:solidFill>
                                  <a:latin typeface="Cambria Math" panose="02040503050406030204" pitchFamily="18" charset="0"/>
                                  <a:ea typeface="Cambria Math" panose="02040503050406030204" pitchFamily="18" charset="0"/>
                                </a:rPr>
                                <m:t>−</m:t>
                              </m:r>
                              <m:f>
                                <m:fPr>
                                  <m:ctrlPr>
                                    <a:rPr lang="es-ES" sz="1600" i="1">
                                      <a:solidFill>
                                        <a:prstClr val="black"/>
                                      </a:solidFill>
                                      <a:latin typeface="Cambria Math" panose="02040503050406030204" pitchFamily="18" charset="0"/>
                                      <a:ea typeface="Cambria Math" panose="02040503050406030204" pitchFamily="18" charset="0"/>
                                    </a:rPr>
                                  </m:ctrlPr>
                                </m:fPr>
                                <m:num>
                                  <m:r>
                                    <a:rPr lang="es-ES" sz="1600" i="1">
                                      <a:solidFill>
                                        <a:prstClr val="black"/>
                                      </a:solidFill>
                                      <a:latin typeface="Cambria Math" panose="02040503050406030204" pitchFamily="18" charset="0"/>
                                      <a:ea typeface="Cambria Math" panose="02040503050406030204" pitchFamily="18" charset="0"/>
                                    </a:rPr>
                                    <m:t>𝑗</m:t>
                                  </m:r>
                                </m:num>
                                <m:den>
                                  <m:r>
                                    <a:rPr lang="es-ES" sz="1600" i="1">
                                      <a:solidFill>
                                        <a:prstClr val="black"/>
                                      </a:solidFill>
                                      <a:latin typeface="Cambria Math" panose="02040503050406030204" pitchFamily="18" charset="0"/>
                                      <a:ea typeface="Cambria Math" panose="02040503050406030204" pitchFamily="18" charset="0"/>
                                    </a:rPr>
                                    <m:t>𝜔</m:t>
                                  </m:r>
                                  <m:r>
                                    <a:rPr lang="es-ES" sz="1600" i="1">
                                      <a:solidFill>
                                        <a:prstClr val="black"/>
                                      </a:solidFill>
                                      <a:latin typeface="Cambria Math" panose="02040503050406030204" pitchFamily="18" charset="0"/>
                                      <a:ea typeface="Cambria Math" panose="02040503050406030204" pitchFamily="18" charset="0"/>
                                    </a:rPr>
                                    <m:t>𝐿𝐶</m:t>
                                  </m:r>
                                </m:den>
                              </m:f>
                            </m:e>
                          </m:d>
                        </m:den>
                      </m:f>
                      <m:r>
                        <a:rPr lang="es-ES" sz="1600" b="0" i="1" smtClean="0">
                          <a:solidFill>
                            <a:prstClr val="black"/>
                          </a:solidFill>
                          <a:latin typeface="Cambria Math" panose="02040503050406030204" pitchFamily="18" charset="0"/>
                          <a:ea typeface="Cambria Math" panose="02040503050406030204" pitchFamily="18" charset="0"/>
                        </a:rPr>
                        <m:t>=</m:t>
                      </m:r>
                      <m:f>
                        <m:fPr>
                          <m:ctrlPr>
                            <a:rPr lang="es-ES" sz="1600" b="0" i="1" smtClean="0">
                              <a:solidFill>
                                <a:prstClr val="black"/>
                              </a:solidFill>
                              <a:latin typeface="Cambria Math" panose="02040503050406030204" pitchFamily="18" charset="0"/>
                              <a:ea typeface="Cambria Math" panose="02040503050406030204" pitchFamily="18" charset="0"/>
                            </a:rPr>
                          </m:ctrlPr>
                        </m:fPr>
                        <m:num>
                          <m:sSub>
                            <m:sSubPr>
                              <m:ctrlPr>
                                <a:rPr lang="es-ES" sz="1600" i="1">
                                  <a:solidFill>
                                    <a:prstClr val="black"/>
                                  </a:solidFill>
                                  <a:latin typeface="Cambria Math" panose="02040503050406030204" pitchFamily="18" charset="0"/>
                                </a:rPr>
                              </m:ctrlPr>
                            </m:sSubPr>
                            <m:e>
                              <m:r>
                                <a:rPr lang="es-ES" sz="1600" i="1">
                                  <a:solidFill>
                                    <a:prstClr val="black"/>
                                  </a:solidFill>
                                  <a:latin typeface="Cambria Math" panose="02040503050406030204" pitchFamily="18" charset="0"/>
                                </a:rPr>
                                <m:t>𝑗</m:t>
                              </m:r>
                              <m:r>
                                <a:rPr lang="es-ES" sz="1600" i="1">
                                  <a:solidFill>
                                    <a:prstClr val="black"/>
                                  </a:solidFill>
                                  <a:latin typeface="Cambria Math" panose="02040503050406030204" pitchFamily="18" charset="0"/>
                                  <a:ea typeface="Cambria Math" panose="02040503050406030204" pitchFamily="18" charset="0"/>
                                </a:rPr>
                                <m:t>𝜔</m:t>
                              </m:r>
                              <m:r>
                                <a:rPr lang="es-ES" sz="1600" i="1">
                                  <a:solidFill>
                                    <a:prstClr val="black"/>
                                  </a:solidFill>
                                  <a:latin typeface="Cambria Math" panose="02040503050406030204" pitchFamily="18" charset="0"/>
                                </a:rPr>
                                <m:t>𝐼</m:t>
                              </m:r>
                            </m:e>
                            <m:sub>
                              <m:r>
                                <a:rPr lang="es-ES" sz="1600" i="1">
                                  <a:solidFill>
                                    <a:prstClr val="black"/>
                                  </a:solidFill>
                                  <a:latin typeface="Cambria Math" panose="02040503050406030204" pitchFamily="18" charset="0"/>
                                </a:rPr>
                                <m:t>0</m:t>
                              </m:r>
                            </m:sub>
                          </m:sSub>
                        </m:num>
                        <m:den>
                          <m:r>
                            <a:rPr lang="es-ES" sz="1600" b="0" i="1" smtClean="0">
                              <a:solidFill>
                                <a:prstClr val="black"/>
                              </a:solidFill>
                              <a:latin typeface="Cambria Math" panose="02040503050406030204" pitchFamily="18" charset="0"/>
                              <a:ea typeface="Cambria Math" panose="02040503050406030204" pitchFamily="18" charset="0"/>
                            </a:rPr>
                            <m:t>𝐶</m:t>
                          </m:r>
                          <m:d>
                            <m:dPr>
                              <m:ctrlPr>
                                <a:rPr lang="es-ES" sz="1600" i="1">
                                  <a:solidFill>
                                    <a:prstClr val="black"/>
                                  </a:solidFill>
                                  <a:latin typeface="Cambria Math" panose="02040503050406030204" pitchFamily="18" charset="0"/>
                                </a:rPr>
                              </m:ctrlPr>
                            </m:dPr>
                            <m:e>
                              <m:r>
                                <a:rPr lang="es-ES" sz="1600" i="1">
                                  <a:solidFill>
                                    <a:prstClr val="black"/>
                                  </a:solidFill>
                                  <a:latin typeface="Cambria Math" panose="02040503050406030204" pitchFamily="18" charset="0"/>
                                </a:rPr>
                                <m:t>𝑗</m:t>
                              </m:r>
                              <m:r>
                                <a:rPr lang="es-ES" sz="1600" i="1">
                                  <a:solidFill>
                                    <a:prstClr val="black"/>
                                  </a:solidFill>
                                  <a:latin typeface="Cambria Math" panose="02040503050406030204" pitchFamily="18" charset="0"/>
                                  <a:ea typeface="Cambria Math" panose="02040503050406030204" pitchFamily="18" charset="0"/>
                                </a:rPr>
                                <m:t>𝜔</m:t>
                              </m:r>
                              <m:r>
                                <a:rPr lang="es-ES" sz="1600" i="1">
                                  <a:solidFill>
                                    <a:prstClr val="black"/>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𝜔</m:t>
                                      </m:r>
                                    </m:e>
                                    <m:sub>
                                      <m:r>
                                        <a:rPr lang="es-ES" sz="1600" i="1">
                                          <a:solidFill>
                                            <a:schemeClr val="tx1"/>
                                          </a:solidFill>
                                          <a:latin typeface="Cambria Math" panose="02040503050406030204" pitchFamily="18" charset="0"/>
                                          <a:ea typeface="Cambria Math" panose="02040503050406030204" pitchFamily="18" charset="0"/>
                                        </a:rPr>
                                        <m:t>0</m:t>
                                      </m:r>
                                    </m:sub>
                                  </m:sSub>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𝑄</m:t>
                                      </m:r>
                                    </m:e>
                                    <m:sub>
                                      <m:r>
                                        <a:rPr lang="es-ES" sz="1600" i="1">
                                          <a:solidFill>
                                            <a:schemeClr val="tx1"/>
                                          </a:solidFill>
                                          <a:latin typeface="Cambria Math" panose="02040503050406030204" pitchFamily="18" charset="0"/>
                                          <a:ea typeface="Cambria Math" panose="02040503050406030204" pitchFamily="18" charset="0"/>
                                        </a:rPr>
                                        <m:t>𝐿</m:t>
                                      </m:r>
                                    </m:sub>
                                  </m:sSub>
                                </m:den>
                              </m:f>
                              <m:r>
                                <a:rPr lang="es-ES" sz="1600" i="1">
                                  <a:solidFill>
                                    <a:prstClr val="black"/>
                                  </a:solidFill>
                                  <a:latin typeface="Cambria Math" panose="02040503050406030204" pitchFamily="18" charset="0"/>
                                  <a:ea typeface="Cambria Math" panose="02040503050406030204" pitchFamily="18" charset="0"/>
                                </a:rPr>
                                <m:t>−</m:t>
                              </m:r>
                              <m:f>
                                <m:fPr>
                                  <m:ctrlPr>
                                    <a:rPr lang="es-ES" sz="1600" i="1">
                                      <a:solidFill>
                                        <a:prstClr val="black"/>
                                      </a:solidFill>
                                      <a:latin typeface="Cambria Math" panose="02040503050406030204" pitchFamily="18" charset="0"/>
                                      <a:ea typeface="Cambria Math" panose="02040503050406030204" pitchFamily="18" charset="0"/>
                                    </a:rPr>
                                  </m:ctrlPr>
                                </m:fPr>
                                <m:num>
                                  <m:r>
                                    <a:rPr lang="es-ES" sz="1600" i="1">
                                      <a:solidFill>
                                        <a:prstClr val="black"/>
                                      </a:solidFill>
                                      <a:latin typeface="Cambria Math" panose="02040503050406030204" pitchFamily="18" charset="0"/>
                                      <a:ea typeface="Cambria Math" panose="02040503050406030204" pitchFamily="18" charset="0"/>
                                    </a:rPr>
                                    <m:t>𝑗</m:t>
                                  </m:r>
                                  <m:sSubSup>
                                    <m:sSubSupPr>
                                      <m:ctrlPr>
                                        <a:rPr lang="es-ES" sz="1600" i="1" smtClean="0">
                                          <a:solidFill>
                                            <a:prstClr val="black"/>
                                          </a:solidFill>
                                          <a:latin typeface="Cambria Math" panose="02040503050406030204" pitchFamily="18" charset="0"/>
                                          <a:ea typeface="Cambria Math" panose="02040503050406030204" pitchFamily="18" charset="0"/>
                                        </a:rPr>
                                      </m:ctrlPr>
                                    </m:sSubSupPr>
                                    <m:e>
                                      <m:r>
                                        <a:rPr lang="es-ES" sz="1600" i="1">
                                          <a:solidFill>
                                            <a:prstClr val="black"/>
                                          </a:solidFill>
                                          <a:latin typeface="Cambria Math" panose="02040503050406030204" pitchFamily="18" charset="0"/>
                                          <a:ea typeface="Cambria Math" panose="02040503050406030204" pitchFamily="18" charset="0"/>
                                        </a:rPr>
                                        <m:t>𝜔</m:t>
                                      </m:r>
                                    </m:e>
                                    <m:sub>
                                      <m:r>
                                        <a:rPr lang="es-ES" sz="1600" b="0" i="1" smtClean="0">
                                          <a:solidFill>
                                            <a:prstClr val="black"/>
                                          </a:solidFill>
                                          <a:latin typeface="Cambria Math" panose="02040503050406030204" pitchFamily="18" charset="0"/>
                                          <a:ea typeface="Cambria Math" panose="02040503050406030204" pitchFamily="18" charset="0"/>
                                        </a:rPr>
                                        <m:t>0</m:t>
                                      </m:r>
                                    </m:sub>
                                    <m:sup>
                                      <m:r>
                                        <a:rPr lang="es-ES" sz="1600" b="0" i="1" smtClean="0">
                                          <a:solidFill>
                                            <a:prstClr val="black"/>
                                          </a:solidFill>
                                          <a:latin typeface="Cambria Math" panose="02040503050406030204" pitchFamily="18" charset="0"/>
                                          <a:ea typeface="Cambria Math" panose="02040503050406030204" pitchFamily="18" charset="0"/>
                                        </a:rPr>
                                        <m:t>2</m:t>
                                      </m:r>
                                    </m:sup>
                                  </m:sSubSup>
                                </m:num>
                                <m:den>
                                  <m:r>
                                    <a:rPr lang="es-ES" sz="1600" i="1">
                                      <a:solidFill>
                                        <a:prstClr val="black"/>
                                      </a:solidFill>
                                      <a:latin typeface="Cambria Math" panose="02040503050406030204" pitchFamily="18" charset="0"/>
                                      <a:ea typeface="Cambria Math" panose="02040503050406030204" pitchFamily="18" charset="0"/>
                                    </a:rPr>
                                    <m:t>𝜔</m:t>
                                  </m:r>
                                </m:den>
                              </m:f>
                            </m:e>
                          </m:d>
                        </m:den>
                      </m:f>
                      <m:r>
                        <a:rPr lang="es-ES" sz="1600" b="0" i="1" smtClean="0">
                          <a:solidFill>
                            <a:prstClr val="black"/>
                          </a:solidFill>
                          <a:latin typeface="Cambria Math" panose="02040503050406030204" pitchFamily="18" charset="0"/>
                          <a:ea typeface="Cambria Math" panose="02040503050406030204" pitchFamily="18" charset="0"/>
                        </a:rPr>
                        <m:t>=</m:t>
                      </m:r>
                      <m:f>
                        <m:fPr>
                          <m:ctrlPr>
                            <a:rPr lang="es-ES" sz="1600" i="1">
                              <a:solidFill>
                                <a:prstClr val="black"/>
                              </a:solidFill>
                              <a:latin typeface="Cambria Math" panose="02040503050406030204" pitchFamily="18" charset="0"/>
                              <a:ea typeface="Cambria Math" panose="02040503050406030204" pitchFamily="18" charset="0"/>
                            </a:rPr>
                          </m:ctrlPr>
                        </m:fPr>
                        <m:num>
                          <m:sSub>
                            <m:sSubPr>
                              <m:ctrlPr>
                                <a:rPr lang="es-ES" sz="1600" i="1">
                                  <a:solidFill>
                                    <a:prstClr val="black"/>
                                  </a:solidFill>
                                  <a:latin typeface="Cambria Math" panose="02040503050406030204" pitchFamily="18" charset="0"/>
                                </a:rPr>
                              </m:ctrlPr>
                            </m:sSubPr>
                            <m:e>
                              <m:r>
                                <a:rPr lang="es-ES" sz="1600" i="1">
                                  <a:solidFill>
                                    <a:prstClr val="black"/>
                                  </a:solidFill>
                                  <a:latin typeface="Cambria Math" panose="02040503050406030204" pitchFamily="18" charset="0"/>
                                </a:rPr>
                                <m:t>𝑗</m:t>
                              </m:r>
                              <m:r>
                                <a:rPr lang="es-ES" sz="1600" i="1">
                                  <a:solidFill>
                                    <a:prstClr val="black"/>
                                  </a:solidFill>
                                  <a:latin typeface="Cambria Math" panose="02040503050406030204" pitchFamily="18" charset="0"/>
                                  <a:ea typeface="Cambria Math" panose="02040503050406030204" pitchFamily="18" charset="0"/>
                                </a:rPr>
                                <m:t>𝜔</m:t>
                              </m:r>
                              <m:r>
                                <a:rPr lang="es-ES" sz="1600" i="1">
                                  <a:solidFill>
                                    <a:prstClr val="black"/>
                                  </a:solidFill>
                                  <a:latin typeface="Cambria Math" panose="02040503050406030204" pitchFamily="18" charset="0"/>
                                </a:rPr>
                                <m:t>𝐼</m:t>
                              </m:r>
                            </m:e>
                            <m:sub>
                              <m:r>
                                <a:rPr lang="es-ES" sz="1600" i="1">
                                  <a:solidFill>
                                    <a:prstClr val="black"/>
                                  </a:solidFill>
                                  <a:latin typeface="Cambria Math" panose="02040503050406030204" pitchFamily="18" charset="0"/>
                                </a:rPr>
                                <m:t>0</m:t>
                              </m:r>
                            </m:sub>
                          </m:sSub>
                        </m:num>
                        <m:den>
                          <m:r>
                            <a:rPr lang="es-ES" sz="1600" i="1">
                              <a:solidFill>
                                <a:prstClr val="black"/>
                              </a:solidFill>
                              <a:latin typeface="Cambria Math" panose="02040503050406030204" pitchFamily="18" charset="0"/>
                              <a:ea typeface="Cambria Math" panose="02040503050406030204" pitchFamily="18" charset="0"/>
                            </a:rPr>
                            <m:t>𝐶</m:t>
                          </m:r>
                          <m:d>
                            <m:dPr>
                              <m:ctrlPr>
                                <a:rPr lang="es-ES" sz="1600" i="1">
                                  <a:solidFill>
                                    <a:prstClr val="black"/>
                                  </a:solidFill>
                                  <a:latin typeface="Cambria Math" panose="02040503050406030204" pitchFamily="18" charset="0"/>
                                </a:rPr>
                              </m:ctrlPr>
                            </m:dPr>
                            <m:e>
                              <m:r>
                                <a:rPr lang="es-ES" sz="1600" b="0" i="1" smtClean="0">
                                  <a:solidFill>
                                    <a:prstClr val="black"/>
                                  </a:solidFill>
                                  <a:latin typeface="Cambria Math" panose="02040503050406030204" pitchFamily="18" charset="0"/>
                                </a:rPr>
                                <m:t>−</m:t>
                              </m:r>
                              <m:sSup>
                                <m:sSupPr>
                                  <m:ctrlPr>
                                    <a:rPr lang="es-ES" sz="1600" b="0" i="1" smtClean="0">
                                      <a:solidFill>
                                        <a:prstClr val="black"/>
                                      </a:solidFill>
                                      <a:latin typeface="Cambria Math" panose="02040503050406030204" pitchFamily="18" charset="0"/>
                                    </a:rPr>
                                  </m:ctrlPr>
                                </m:sSupPr>
                                <m:e>
                                  <m:r>
                                    <a:rPr lang="es-ES" sz="1600" i="1">
                                      <a:solidFill>
                                        <a:prstClr val="black"/>
                                      </a:solidFill>
                                      <a:latin typeface="Cambria Math" panose="02040503050406030204" pitchFamily="18" charset="0"/>
                                      <a:ea typeface="Cambria Math" panose="02040503050406030204" pitchFamily="18" charset="0"/>
                                    </a:rPr>
                                    <m:t>𝜔</m:t>
                                  </m:r>
                                </m:e>
                                <m:sup>
                                  <m:r>
                                    <a:rPr lang="es-ES" sz="1600" b="0" i="1" smtClean="0">
                                      <a:solidFill>
                                        <a:prstClr val="black"/>
                                      </a:solidFill>
                                      <a:latin typeface="Cambria Math" panose="02040503050406030204" pitchFamily="18" charset="0"/>
                                    </a:rPr>
                                    <m:t>2</m:t>
                                  </m:r>
                                </m:sup>
                              </m:sSup>
                              <m:r>
                                <a:rPr lang="es-ES" sz="1600" b="0" i="1" smtClean="0">
                                  <a:solidFill>
                                    <a:prstClr val="black"/>
                                  </a:solidFill>
                                  <a:latin typeface="Cambria Math" panose="02040503050406030204" pitchFamily="18" charset="0"/>
                                </a:rPr>
                                <m:t>+</m:t>
                              </m:r>
                              <m:r>
                                <a:rPr lang="es-ES" sz="1600" b="0" i="1" smtClean="0">
                                  <a:solidFill>
                                    <a:prstClr val="black"/>
                                  </a:solidFill>
                                  <a:latin typeface="Cambria Math" panose="02040503050406030204" pitchFamily="18" charset="0"/>
                                </a:rPr>
                                <m:t>𝑗</m:t>
                              </m:r>
                              <m:f>
                                <m:fPr>
                                  <m:ctrlPr>
                                    <a:rPr lang="es-ES" sz="1600" i="1">
                                      <a:solidFill>
                                        <a:schemeClr val="tx1"/>
                                      </a:solidFill>
                                      <a:latin typeface="Cambria Math" panose="02040503050406030204" pitchFamily="18" charset="0"/>
                                      <a:ea typeface="Cambria Math" panose="02040503050406030204" pitchFamily="18" charset="0"/>
                                    </a:rPr>
                                  </m:ctrlPr>
                                </m:fPr>
                                <m:num>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𝜔</m:t>
                                      </m:r>
                                    </m:e>
                                    <m:sub>
                                      <m:r>
                                        <a:rPr lang="es-ES" sz="1600" i="1">
                                          <a:solidFill>
                                            <a:schemeClr val="tx1"/>
                                          </a:solidFill>
                                          <a:latin typeface="Cambria Math" panose="02040503050406030204" pitchFamily="18" charset="0"/>
                                          <a:ea typeface="Cambria Math" panose="02040503050406030204" pitchFamily="18" charset="0"/>
                                        </a:rPr>
                                        <m:t>0</m:t>
                                      </m:r>
                                    </m:sub>
                                  </m:sSub>
                                  <m:r>
                                    <a:rPr lang="es-ES" sz="1600" i="1" smtClean="0">
                                      <a:solidFill>
                                        <a:schemeClr val="tx1"/>
                                      </a:solidFill>
                                      <a:latin typeface="Cambria Math" panose="02040503050406030204" pitchFamily="18" charset="0"/>
                                      <a:ea typeface="Cambria Math" panose="02040503050406030204" pitchFamily="18" charset="0"/>
                                    </a:rPr>
                                    <m:t>𝜔</m:t>
                                  </m:r>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𝑄</m:t>
                                      </m:r>
                                    </m:e>
                                    <m:sub>
                                      <m:r>
                                        <a:rPr lang="es-ES" sz="1600" i="1">
                                          <a:solidFill>
                                            <a:schemeClr val="tx1"/>
                                          </a:solidFill>
                                          <a:latin typeface="Cambria Math" panose="02040503050406030204" pitchFamily="18" charset="0"/>
                                          <a:ea typeface="Cambria Math" panose="02040503050406030204" pitchFamily="18" charset="0"/>
                                        </a:rPr>
                                        <m:t>𝐿</m:t>
                                      </m:r>
                                    </m:sub>
                                  </m:sSub>
                                </m:den>
                              </m:f>
                              <m:r>
                                <a:rPr lang="es-ES" sz="1600" b="0" i="1" smtClean="0">
                                  <a:solidFill>
                                    <a:schemeClr val="tx1"/>
                                  </a:solidFill>
                                  <a:latin typeface="Cambria Math" panose="02040503050406030204" pitchFamily="18" charset="0"/>
                                  <a:ea typeface="Cambria Math" panose="02040503050406030204" pitchFamily="18" charset="0"/>
                                </a:rPr>
                                <m:t>+</m:t>
                              </m:r>
                              <m:sSubSup>
                                <m:sSubSupPr>
                                  <m:ctrlPr>
                                    <a:rPr lang="es-ES" sz="1600" i="1">
                                      <a:solidFill>
                                        <a:prstClr val="black"/>
                                      </a:solidFill>
                                      <a:latin typeface="Cambria Math" panose="02040503050406030204" pitchFamily="18" charset="0"/>
                                      <a:ea typeface="Cambria Math" panose="02040503050406030204" pitchFamily="18" charset="0"/>
                                    </a:rPr>
                                  </m:ctrlPr>
                                </m:sSubSupPr>
                                <m:e>
                                  <m:r>
                                    <a:rPr lang="es-ES" sz="1600" i="1">
                                      <a:solidFill>
                                        <a:prstClr val="black"/>
                                      </a:solidFill>
                                      <a:latin typeface="Cambria Math" panose="02040503050406030204" pitchFamily="18" charset="0"/>
                                      <a:ea typeface="Cambria Math" panose="02040503050406030204" pitchFamily="18" charset="0"/>
                                    </a:rPr>
                                    <m:t>𝜔</m:t>
                                  </m:r>
                                </m:e>
                                <m:sub>
                                  <m:r>
                                    <a:rPr lang="es-ES" sz="1600" i="1">
                                      <a:solidFill>
                                        <a:prstClr val="black"/>
                                      </a:solidFill>
                                      <a:latin typeface="Cambria Math" panose="02040503050406030204" pitchFamily="18" charset="0"/>
                                      <a:ea typeface="Cambria Math" panose="02040503050406030204" pitchFamily="18" charset="0"/>
                                    </a:rPr>
                                    <m:t>0</m:t>
                                  </m:r>
                                </m:sub>
                                <m:sup>
                                  <m:r>
                                    <a:rPr lang="es-ES" sz="1600" i="1">
                                      <a:solidFill>
                                        <a:prstClr val="black"/>
                                      </a:solidFill>
                                      <a:latin typeface="Cambria Math" panose="02040503050406030204" pitchFamily="18" charset="0"/>
                                      <a:ea typeface="Cambria Math" panose="02040503050406030204" pitchFamily="18" charset="0"/>
                                    </a:rPr>
                                    <m:t>2</m:t>
                                  </m:r>
                                </m:sup>
                              </m:sSubSup>
                            </m:e>
                          </m:d>
                        </m:den>
                      </m:f>
                    </m:oMath>
                  </m:oMathPara>
                </a14:m>
                <a:endParaRPr lang="es-ES" sz="1600" i="1" dirty="0">
                  <a:solidFill>
                    <a:prstClr val="black"/>
                  </a:solidFill>
                  <a:latin typeface="Arial" charset="0"/>
                  <a:ea typeface="+mn-ea"/>
                </a:endParaRPr>
              </a:p>
            </p:txBody>
          </p:sp>
        </mc:Choice>
        <mc:Fallback xmlns="">
          <p:sp>
            <p:nvSpPr>
              <p:cNvPr id="37" name="CuadroTexto 36">
                <a:extLst>
                  <a:ext uri="{FF2B5EF4-FFF2-40B4-BE49-F238E27FC236}">
                    <a16:creationId xmlns:a16="http://schemas.microsoft.com/office/drawing/2014/main" id="{77F0EF1F-BC79-40C9-8337-E4DF3D5ACC6E}"/>
                  </a:ext>
                </a:extLst>
              </p:cNvPr>
              <p:cNvSpPr txBox="1">
                <a:spLocks noRot="1" noChangeAspect="1" noMove="1" noResize="1" noEditPoints="1" noAdjustHandles="1" noChangeArrowheads="1" noChangeShapeType="1" noTextEdit="1"/>
              </p:cNvSpPr>
              <p:nvPr/>
            </p:nvSpPr>
            <p:spPr>
              <a:xfrm>
                <a:off x="589057" y="4633403"/>
                <a:ext cx="8132932" cy="819391"/>
              </a:xfrm>
              <a:prstGeom prst="rect">
                <a:avLst/>
              </a:prstGeom>
              <a:blipFill>
                <a:blip r:embed="rId2"/>
                <a:stretch>
                  <a:fillRect/>
                </a:stretch>
              </a:blipFill>
            </p:spPr>
            <p:txBody>
              <a:bodyPr/>
              <a:lstStyle/>
              <a:p>
                <a:r>
                  <a:rPr lang="es-ES">
                    <a:noFill/>
                  </a:rPr>
                  <a:t> </a:t>
                </a:r>
              </a:p>
            </p:txBody>
          </p:sp>
        </mc:Fallback>
      </mc:AlternateContent>
      <p:sp>
        <p:nvSpPr>
          <p:cNvPr id="28" name="CuadroTexto 27">
            <a:extLst>
              <a:ext uri="{FF2B5EF4-FFF2-40B4-BE49-F238E27FC236}">
                <a16:creationId xmlns:a16="http://schemas.microsoft.com/office/drawing/2014/main" id="{CF9BC47A-19CA-4F02-9929-2E932678C3D3}"/>
              </a:ext>
            </a:extLst>
          </p:cNvPr>
          <p:cNvSpPr txBox="1"/>
          <p:nvPr/>
        </p:nvSpPr>
        <p:spPr>
          <a:xfrm>
            <a:off x="607149" y="3428958"/>
            <a:ext cx="4634397" cy="276999"/>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s-ES" altLang="es-ES" sz="1200" b="0" i="0" u="none" strike="noStrike" kern="0" cap="none" spc="0" normalizeH="0" baseline="0" noProof="0" dirty="0">
                <a:ln>
                  <a:noFill/>
                </a:ln>
                <a:solidFill>
                  <a:prstClr val="black"/>
                </a:solidFill>
                <a:effectLst/>
                <a:uLnTx/>
                <a:uFillTx/>
                <a:ea typeface="+mn-ea"/>
              </a:rPr>
              <a:t>Impedancia de la bobina</a:t>
            </a:r>
          </a:p>
        </p:txBody>
      </p:sp>
      <p:sp>
        <p:nvSpPr>
          <p:cNvPr id="96" name="CuadroTexto 95">
            <a:extLst>
              <a:ext uri="{FF2B5EF4-FFF2-40B4-BE49-F238E27FC236}">
                <a16:creationId xmlns:a16="http://schemas.microsoft.com/office/drawing/2014/main" id="{43B90BE0-8410-45AD-B31A-BBA77FD4AC4A}"/>
              </a:ext>
            </a:extLst>
          </p:cNvPr>
          <p:cNvSpPr txBox="1"/>
          <p:nvPr/>
        </p:nvSpPr>
        <p:spPr>
          <a:xfrm>
            <a:off x="275487" y="1313480"/>
            <a:ext cx="4796122" cy="954107"/>
          </a:xfrm>
          <a:prstGeom prst="rect">
            <a:avLst/>
          </a:prstGeom>
          <a:noFill/>
        </p:spPr>
        <p:txBody>
          <a:bodyPr wrap="square">
            <a:spAutoFit/>
          </a:bodyPr>
          <a:lstStyle/>
          <a:p>
            <a:pPr marL="285750" indent="-285750" algn="just">
              <a:buFont typeface="Wingdings" panose="05000000000000000000" pitchFamily="2" charset="2"/>
              <a:buChar char="Ø"/>
            </a:pPr>
            <a:r>
              <a:rPr kumimoji="0" lang="es-ES" altLang="es-ES" sz="1400" b="0" i="0" u="none" strike="noStrike" kern="0" cap="none" spc="0" normalizeH="0" baseline="0" noProof="0" dirty="0">
                <a:ln>
                  <a:noFill/>
                </a:ln>
                <a:solidFill>
                  <a:schemeClr val="tx1"/>
                </a:solidFill>
                <a:effectLst/>
                <a:uLnTx/>
                <a:uFillTx/>
                <a:latin typeface="Arial" pitchFamily="34" charset="0"/>
                <a:ea typeface="ＭＳ Ｐゴシック" pitchFamily="34" charset="-128"/>
                <a:cs typeface="+mn-cs"/>
              </a:rPr>
              <a:t>Podemos resolver el circuito RLC de una manera alternativa a la anterior usando las impedancias características de cada elemento del circuito para el caso de corriente alterna</a:t>
            </a:r>
            <a:endParaRPr lang="es-ES" sz="1400" dirty="0">
              <a:solidFill>
                <a:schemeClr val="tx1"/>
              </a:solidFill>
            </a:endParaRPr>
          </a:p>
        </p:txBody>
      </p:sp>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a:xfrm>
            <a:off x="9720263" y="7161111"/>
            <a:ext cx="214312" cy="230188"/>
          </a:xfrm>
        </p:spPr>
        <p:txBody>
          <a:bodyPr/>
          <a:lstStyle/>
          <a:p>
            <a:fld id="{9FF39CA2-04EB-4CA6-BF9F-780F92DB7FFC}" type="slidenum">
              <a:rPr lang="it-IT" altLang="it-IT" smtClean="0"/>
              <a:pPr/>
              <a:t>19</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783295" y="49138"/>
            <a:ext cx="9097416" cy="500994"/>
          </a:xfrm>
        </p:spPr>
        <p:txBody>
          <a:bodyPr/>
          <a:lstStyle/>
          <a:p>
            <a:r>
              <a:rPr lang="es-ES" dirty="0">
                <a:solidFill>
                  <a:schemeClr val="tx1"/>
                </a:solidFill>
              </a:rPr>
              <a:t>Fórmula teórica para la potencia de salida de un BPM</a:t>
            </a:r>
          </a:p>
        </p:txBody>
      </p:sp>
      <p:sp>
        <p:nvSpPr>
          <p:cNvPr id="5" name="2 Marcador de contenido">
            <a:extLst>
              <a:ext uri="{FF2B5EF4-FFF2-40B4-BE49-F238E27FC236}">
                <a16:creationId xmlns:a16="http://schemas.microsoft.com/office/drawing/2014/main" id="{A27B1477-85EB-49B0-B896-0BB1A7564A8F}"/>
              </a:ext>
            </a:extLst>
          </p:cNvPr>
          <p:cNvSpPr txBox="1">
            <a:spLocks/>
          </p:cNvSpPr>
          <p:nvPr/>
        </p:nvSpPr>
        <p:spPr>
          <a:xfrm>
            <a:off x="349058" y="773579"/>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400" u="sng" kern="0" dirty="0"/>
              <a:t>Planteamiento alternativo para la resolución del circuito</a:t>
            </a:r>
            <a:endParaRPr lang="es-ES_tradnl" altLang="es-ES" sz="1400" u="sng" kern="0" dirty="0"/>
          </a:p>
        </p:txBody>
      </p:sp>
      <mc:AlternateContent xmlns:mc="http://schemas.openxmlformats.org/markup-compatibility/2006" xmlns:a14="http://schemas.microsoft.com/office/drawing/2010/main">
        <mc:Choice Requires="a14">
          <p:sp>
            <p:nvSpPr>
              <p:cNvPr id="20" name="CuadroTexto 19">
                <a:extLst>
                  <a:ext uri="{FF2B5EF4-FFF2-40B4-BE49-F238E27FC236}">
                    <a16:creationId xmlns:a16="http://schemas.microsoft.com/office/drawing/2014/main" id="{995051AF-E3C6-4872-87C1-BD8C2B0D1CD5}"/>
                  </a:ext>
                </a:extLst>
              </p:cNvPr>
              <p:cNvSpPr txBox="1"/>
              <p:nvPr/>
            </p:nvSpPr>
            <p:spPr>
              <a:xfrm>
                <a:off x="856032" y="4109043"/>
                <a:ext cx="1287275" cy="246221"/>
              </a:xfrm>
              <a:prstGeom prst="rect">
                <a:avLst/>
              </a:prstGeom>
              <a:noFill/>
            </p:spPr>
            <p:txBody>
              <a:bodyPr wrap="none" lIns="0" tIns="0" rIns="0" bIns="0" rtlCol="0">
                <a:spAutoFit/>
              </a:bodyPr>
              <a:lstStyle/>
              <a:p>
                <a:pPr defTabSz="914400" eaLnBrk="1" hangingPunct="1"/>
                <a14:m>
                  <m:oMath xmlns:m="http://schemas.openxmlformats.org/officeDocument/2006/math">
                    <m:r>
                      <a:rPr lang="es-ES" sz="1600" b="0" i="1" smtClean="0">
                        <a:solidFill>
                          <a:prstClr val="black"/>
                        </a:solidFill>
                        <a:latin typeface="Cambria Math" panose="02040503050406030204" pitchFamily="18" charset="0"/>
                        <a:ea typeface="+mn-ea"/>
                      </a:rPr>
                      <m:t>𝐼</m:t>
                    </m:r>
                    <m:r>
                      <a:rPr lang="es-ES" sz="1600" b="0" i="1" smtClean="0">
                        <a:solidFill>
                          <a:prstClr val="black"/>
                        </a:solidFill>
                        <a:latin typeface="Cambria Math" panose="02040503050406030204" pitchFamily="18" charset="0"/>
                        <a:ea typeface="+mn-ea"/>
                      </a:rPr>
                      <m:t>=</m:t>
                    </m:r>
                    <m:sSub>
                      <m:sSubPr>
                        <m:ctrlPr>
                          <a:rPr lang="es-ES" sz="1600" b="0" i="1" smtClean="0">
                            <a:solidFill>
                              <a:prstClr val="black"/>
                            </a:solidFill>
                            <a:latin typeface="Cambria Math" panose="02040503050406030204" pitchFamily="18" charset="0"/>
                            <a:ea typeface="+mn-ea"/>
                          </a:rPr>
                        </m:ctrlPr>
                      </m:sSubPr>
                      <m:e>
                        <m:r>
                          <a:rPr lang="es-ES" sz="1600" b="0" i="1" smtClean="0">
                            <a:solidFill>
                              <a:prstClr val="black"/>
                            </a:solidFill>
                            <a:latin typeface="Cambria Math" panose="02040503050406030204" pitchFamily="18" charset="0"/>
                            <a:ea typeface="+mn-ea"/>
                          </a:rPr>
                          <m:t>𝐼</m:t>
                        </m:r>
                      </m:e>
                      <m:sub>
                        <m:r>
                          <a:rPr lang="es-ES" sz="1600" b="0" i="1" smtClean="0">
                            <a:solidFill>
                              <a:prstClr val="black"/>
                            </a:solidFill>
                            <a:latin typeface="Cambria Math" panose="02040503050406030204" pitchFamily="18" charset="0"/>
                            <a:ea typeface="+mn-ea"/>
                          </a:rPr>
                          <m:t>𝐶</m:t>
                        </m:r>
                      </m:sub>
                    </m:sSub>
                    <m:r>
                      <a:rPr lang="es-ES" sz="1600" b="0" i="1" smtClean="0">
                        <a:solidFill>
                          <a:prstClr val="black"/>
                        </a:solidFill>
                        <a:latin typeface="Cambria Math" panose="02040503050406030204" pitchFamily="18" charset="0"/>
                        <a:ea typeface="+mn-ea"/>
                      </a:rPr>
                      <m:t>+</m:t>
                    </m:r>
                    <m:sSub>
                      <m:sSubPr>
                        <m:ctrlPr>
                          <a:rPr lang="es-ES" sz="1600" i="1">
                            <a:solidFill>
                              <a:prstClr val="black"/>
                            </a:solidFill>
                            <a:latin typeface="Cambria Math" panose="02040503050406030204" pitchFamily="18" charset="0"/>
                          </a:rPr>
                        </m:ctrlPr>
                      </m:sSubPr>
                      <m:e>
                        <m:r>
                          <a:rPr lang="es-ES" sz="1600" i="1">
                            <a:solidFill>
                              <a:prstClr val="black"/>
                            </a:solidFill>
                            <a:latin typeface="Cambria Math" panose="02040503050406030204" pitchFamily="18" charset="0"/>
                          </a:rPr>
                          <m:t>𝐼</m:t>
                        </m:r>
                      </m:e>
                      <m:sub>
                        <m:r>
                          <a:rPr lang="es-ES" sz="1600" b="0" i="1" smtClean="0">
                            <a:solidFill>
                              <a:prstClr val="black"/>
                            </a:solidFill>
                            <a:latin typeface="Cambria Math" panose="02040503050406030204" pitchFamily="18" charset="0"/>
                          </a:rPr>
                          <m:t>𝑅</m:t>
                        </m:r>
                      </m:sub>
                    </m:sSub>
                  </m:oMath>
                </a14:m>
                <a:r>
                  <a:rPr lang="es-ES" sz="1600" i="1" dirty="0">
                    <a:solidFill>
                      <a:prstClr val="black"/>
                    </a:solidFill>
                    <a:latin typeface="Arial" charset="0"/>
                    <a:ea typeface="+mn-ea"/>
                  </a:rPr>
                  <a:t>+</a:t>
                </a:r>
                <a:r>
                  <a:rPr lang="es-ES" sz="1600" dirty="0">
                    <a:solidFill>
                      <a:prstClr val="black"/>
                    </a:solidFill>
                  </a:rPr>
                  <a:t> </a:t>
                </a:r>
                <a14:m>
                  <m:oMath xmlns:m="http://schemas.openxmlformats.org/officeDocument/2006/math">
                    <m:sSub>
                      <m:sSubPr>
                        <m:ctrlPr>
                          <a:rPr lang="es-ES" sz="1600" i="1">
                            <a:solidFill>
                              <a:prstClr val="black"/>
                            </a:solidFill>
                            <a:latin typeface="Cambria Math" panose="02040503050406030204" pitchFamily="18" charset="0"/>
                          </a:rPr>
                        </m:ctrlPr>
                      </m:sSubPr>
                      <m:e>
                        <m:r>
                          <a:rPr lang="es-ES" sz="1600" i="1">
                            <a:solidFill>
                              <a:prstClr val="black"/>
                            </a:solidFill>
                            <a:latin typeface="Cambria Math" panose="02040503050406030204" pitchFamily="18" charset="0"/>
                          </a:rPr>
                          <m:t>𝐼</m:t>
                        </m:r>
                      </m:e>
                      <m:sub>
                        <m:r>
                          <a:rPr lang="es-ES" sz="1600" b="0" i="1" smtClean="0">
                            <a:solidFill>
                              <a:prstClr val="black"/>
                            </a:solidFill>
                            <a:latin typeface="Cambria Math" panose="02040503050406030204" pitchFamily="18" charset="0"/>
                          </a:rPr>
                          <m:t>𝐿</m:t>
                        </m:r>
                      </m:sub>
                    </m:sSub>
                  </m:oMath>
                </a14:m>
                <a:endParaRPr lang="es-ES" sz="1600" i="1" dirty="0">
                  <a:solidFill>
                    <a:prstClr val="black"/>
                  </a:solidFill>
                  <a:latin typeface="Arial" charset="0"/>
                  <a:ea typeface="+mn-ea"/>
                </a:endParaRPr>
              </a:p>
            </p:txBody>
          </p:sp>
        </mc:Choice>
        <mc:Fallback xmlns="">
          <p:sp>
            <p:nvSpPr>
              <p:cNvPr id="20" name="CuadroTexto 19">
                <a:extLst>
                  <a:ext uri="{FF2B5EF4-FFF2-40B4-BE49-F238E27FC236}">
                    <a16:creationId xmlns:a16="http://schemas.microsoft.com/office/drawing/2014/main" id="{995051AF-E3C6-4872-87C1-BD8C2B0D1CD5}"/>
                  </a:ext>
                </a:extLst>
              </p:cNvPr>
              <p:cNvSpPr txBox="1">
                <a:spLocks noRot="1" noChangeAspect="1" noMove="1" noResize="1" noEditPoints="1" noAdjustHandles="1" noChangeArrowheads="1" noChangeShapeType="1" noTextEdit="1"/>
              </p:cNvSpPr>
              <p:nvPr/>
            </p:nvSpPr>
            <p:spPr>
              <a:xfrm>
                <a:off x="856032" y="4109043"/>
                <a:ext cx="1287275" cy="246221"/>
              </a:xfrm>
              <a:prstGeom prst="rect">
                <a:avLst/>
              </a:prstGeom>
              <a:blipFill>
                <a:blip r:embed="rId3"/>
                <a:stretch>
                  <a:fillRect l="-5189" t="-25000" r="-1415" b="-52500"/>
                </a:stretch>
              </a:blipFill>
            </p:spPr>
            <p:txBody>
              <a:bodyPr/>
              <a:lstStyle/>
              <a:p>
                <a:r>
                  <a:rPr lang="es-ES">
                    <a:noFill/>
                  </a:rPr>
                  <a:t> </a:t>
                </a:r>
              </a:p>
            </p:txBody>
          </p:sp>
        </mc:Fallback>
      </mc:AlternateContent>
      <p:pic>
        <p:nvPicPr>
          <p:cNvPr id="19" name="Imagen 18">
            <a:extLst>
              <a:ext uri="{FF2B5EF4-FFF2-40B4-BE49-F238E27FC236}">
                <a16:creationId xmlns:a16="http://schemas.microsoft.com/office/drawing/2014/main" id="{8BD4E00F-9A50-4C48-AD14-2D753ABFC562}"/>
              </a:ext>
            </a:extLst>
          </p:cNvPr>
          <p:cNvPicPr>
            <a:picLocks noChangeAspect="1"/>
          </p:cNvPicPr>
          <p:nvPr/>
        </p:nvPicPr>
        <p:blipFill>
          <a:blip r:embed="rId4"/>
          <a:stretch>
            <a:fillRect/>
          </a:stretch>
        </p:blipFill>
        <p:spPr>
          <a:xfrm>
            <a:off x="5361452" y="750864"/>
            <a:ext cx="4491543" cy="1728192"/>
          </a:xfrm>
          <a:prstGeom prst="rect">
            <a:avLst/>
          </a:prstGeom>
        </p:spPr>
      </p:pic>
      <p:sp>
        <p:nvSpPr>
          <p:cNvPr id="63" name="CuadroTexto 62">
            <a:extLst>
              <a:ext uri="{FF2B5EF4-FFF2-40B4-BE49-F238E27FC236}">
                <a16:creationId xmlns:a16="http://schemas.microsoft.com/office/drawing/2014/main" id="{0BAD6985-A42F-454F-A6FD-8EA6E4FB3A63}"/>
              </a:ext>
            </a:extLst>
          </p:cNvPr>
          <p:cNvSpPr txBox="1"/>
          <p:nvPr/>
        </p:nvSpPr>
        <p:spPr>
          <a:xfrm>
            <a:off x="5346096" y="2530501"/>
            <a:ext cx="4634397" cy="461665"/>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s-ES" altLang="es-ES" sz="1200" b="0" i="0" u="none" strike="noStrike" kern="0" cap="none" spc="0" normalizeH="0" baseline="0" noProof="0" dirty="0">
                <a:ln>
                  <a:noFill/>
                </a:ln>
                <a:solidFill>
                  <a:prstClr val="black"/>
                </a:solidFill>
                <a:effectLst/>
                <a:uLnTx/>
                <a:uFillTx/>
                <a:ea typeface="+mn-ea"/>
              </a:rPr>
              <a:t>Modelo </a:t>
            </a:r>
            <a:r>
              <a:rPr kumimoji="0" lang="es-ES" altLang="es-ES" sz="1200" b="0" i="0" u="none" strike="noStrike" kern="0" cap="none" spc="0" normalizeH="0" baseline="0" noProof="0" dirty="0" err="1">
                <a:ln>
                  <a:noFill/>
                </a:ln>
                <a:solidFill>
                  <a:prstClr val="black"/>
                </a:solidFill>
                <a:effectLst/>
                <a:uLnTx/>
                <a:uFillTx/>
                <a:ea typeface="+mn-ea"/>
              </a:rPr>
              <a:t>circuital</a:t>
            </a:r>
            <a:r>
              <a:rPr kumimoji="0" lang="es-ES" altLang="es-ES" sz="1200" b="0" i="0" u="none" strike="noStrike" kern="0" cap="none" spc="0" normalizeH="0" baseline="0" noProof="0" dirty="0">
                <a:ln>
                  <a:noFill/>
                </a:ln>
                <a:solidFill>
                  <a:prstClr val="black"/>
                </a:solidFill>
                <a:effectLst/>
                <a:uLnTx/>
                <a:uFillTx/>
                <a:ea typeface="+mn-ea"/>
              </a:rPr>
              <a:t> equivalente para una cavidad resonante de microondas</a:t>
            </a:r>
          </a:p>
        </p:txBody>
      </p:sp>
      <p:cxnSp>
        <p:nvCxnSpPr>
          <p:cNvPr id="101" name="Conector recto de flecha 100">
            <a:extLst>
              <a:ext uri="{FF2B5EF4-FFF2-40B4-BE49-F238E27FC236}">
                <a16:creationId xmlns:a16="http://schemas.microsoft.com/office/drawing/2014/main" id="{70002224-DF54-411B-BE46-2CAB86123233}"/>
              </a:ext>
            </a:extLst>
          </p:cNvPr>
          <p:cNvCxnSpPr/>
          <p:nvPr/>
        </p:nvCxnSpPr>
        <p:spPr bwMode="auto">
          <a:xfrm flipV="1">
            <a:off x="6517751" y="4966550"/>
            <a:ext cx="0" cy="432048"/>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23" name="CuadroTexto 22">
                <a:extLst>
                  <a:ext uri="{FF2B5EF4-FFF2-40B4-BE49-F238E27FC236}">
                    <a16:creationId xmlns:a16="http://schemas.microsoft.com/office/drawing/2014/main" id="{028A5AEF-B2D5-4193-A363-A3E6FA85C908}"/>
                  </a:ext>
                </a:extLst>
              </p:cNvPr>
              <p:cNvSpPr txBox="1"/>
              <p:nvPr/>
            </p:nvSpPr>
            <p:spPr>
              <a:xfrm>
                <a:off x="3410643" y="2383373"/>
                <a:ext cx="689741" cy="246221"/>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sSub>
                        <m:sSubPr>
                          <m:ctrlPr>
                            <a:rPr lang="es-ES" sz="1600" b="0" i="1" smtClean="0">
                              <a:solidFill>
                                <a:prstClr val="black"/>
                              </a:solidFill>
                              <a:latin typeface="Cambria Math" panose="02040503050406030204" pitchFamily="18" charset="0"/>
                              <a:ea typeface="+mn-ea"/>
                            </a:rPr>
                          </m:ctrlPr>
                        </m:sSubPr>
                        <m:e>
                          <m:r>
                            <a:rPr lang="es-ES" sz="1600" b="0" i="1" smtClean="0">
                              <a:solidFill>
                                <a:prstClr val="black"/>
                              </a:solidFill>
                              <a:latin typeface="Cambria Math" panose="02040503050406030204" pitchFamily="18" charset="0"/>
                              <a:ea typeface="+mn-ea"/>
                            </a:rPr>
                            <m:t>𝑍</m:t>
                          </m:r>
                        </m:e>
                        <m:sub>
                          <m:r>
                            <a:rPr lang="es-ES" sz="1600" b="0" i="1" smtClean="0">
                              <a:solidFill>
                                <a:prstClr val="black"/>
                              </a:solidFill>
                              <a:latin typeface="Cambria Math" panose="02040503050406030204" pitchFamily="18" charset="0"/>
                              <a:ea typeface="+mn-ea"/>
                            </a:rPr>
                            <m:t>𝑅</m:t>
                          </m:r>
                        </m:sub>
                      </m:sSub>
                      <m:r>
                        <a:rPr lang="es-ES" sz="1600" i="1" smtClean="0">
                          <a:solidFill>
                            <a:prstClr val="black"/>
                          </a:solidFill>
                          <a:latin typeface="Cambria Math" panose="02040503050406030204" pitchFamily="18" charset="0"/>
                        </a:rPr>
                        <m:t>=</m:t>
                      </m:r>
                      <m:r>
                        <a:rPr lang="es-ES" sz="1600" b="0" i="1" smtClean="0">
                          <a:solidFill>
                            <a:prstClr val="black"/>
                          </a:solidFill>
                          <a:latin typeface="Cambria Math" panose="02040503050406030204" pitchFamily="18" charset="0"/>
                        </a:rPr>
                        <m:t>𝑅</m:t>
                      </m:r>
                    </m:oMath>
                  </m:oMathPara>
                </a14:m>
                <a:endParaRPr lang="es-ES" sz="1600" i="1" dirty="0">
                  <a:solidFill>
                    <a:prstClr val="black"/>
                  </a:solidFill>
                  <a:latin typeface="Arial" charset="0"/>
                  <a:ea typeface="+mn-ea"/>
                </a:endParaRPr>
              </a:p>
            </p:txBody>
          </p:sp>
        </mc:Choice>
        <mc:Fallback xmlns="">
          <p:sp>
            <p:nvSpPr>
              <p:cNvPr id="23" name="CuadroTexto 22">
                <a:extLst>
                  <a:ext uri="{FF2B5EF4-FFF2-40B4-BE49-F238E27FC236}">
                    <a16:creationId xmlns:a16="http://schemas.microsoft.com/office/drawing/2014/main" id="{028A5AEF-B2D5-4193-A363-A3E6FA85C908}"/>
                  </a:ext>
                </a:extLst>
              </p:cNvPr>
              <p:cNvSpPr txBox="1">
                <a:spLocks noRot="1" noChangeAspect="1" noMove="1" noResize="1" noEditPoints="1" noAdjustHandles="1" noChangeArrowheads="1" noChangeShapeType="1" noTextEdit="1"/>
              </p:cNvSpPr>
              <p:nvPr/>
            </p:nvSpPr>
            <p:spPr>
              <a:xfrm>
                <a:off x="3410643" y="2383373"/>
                <a:ext cx="689741" cy="246221"/>
              </a:xfrm>
              <a:prstGeom prst="rect">
                <a:avLst/>
              </a:prstGeom>
              <a:blipFill>
                <a:blip r:embed="rId5"/>
                <a:stretch>
                  <a:fillRect l="-5263" r="-4386" b="-175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4" name="CuadroTexto 23">
                <a:extLst>
                  <a:ext uri="{FF2B5EF4-FFF2-40B4-BE49-F238E27FC236}">
                    <a16:creationId xmlns:a16="http://schemas.microsoft.com/office/drawing/2014/main" id="{F8A02495-0675-4C51-993C-7D841ABE4F27}"/>
                  </a:ext>
                </a:extLst>
              </p:cNvPr>
              <p:cNvSpPr txBox="1"/>
              <p:nvPr/>
            </p:nvSpPr>
            <p:spPr>
              <a:xfrm>
                <a:off x="3284693" y="2758635"/>
                <a:ext cx="901529" cy="505844"/>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sSub>
                        <m:sSubPr>
                          <m:ctrlPr>
                            <a:rPr lang="es-ES" sz="1600" b="0" i="1" smtClean="0">
                              <a:solidFill>
                                <a:prstClr val="black"/>
                              </a:solidFill>
                              <a:latin typeface="Cambria Math" panose="02040503050406030204" pitchFamily="18" charset="0"/>
                              <a:ea typeface="+mn-ea"/>
                            </a:rPr>
                          </m:ctrlPr>
                        </m:sSubPr>
                        <m:e>
                          <m:r>
                            <a:rPr lang="es-ES" sz="1600" b="0" i="1" smtClean="0">
                              <a:solidFill>
                                <a:prstClr val="black"/>
                              </a:solidFill>
                              <a:latin typeface="Cambria Math" panose="02040503050406030204" pitchFamily="18" charset="0"/>
                              <a:ea typeface="+mn-ea"/>
                            </a:rPr>
                            <m:t>𝑍</m:t>
                          </m:r>
                        </m:e>
                        <m:sub>
                          <m:r>
                            <a:rPr lang="es-ES" sz="1600" b="0" i="1" smtClean="0">
                              <a:solidFill>
                                <a:prstClr val="black"/>
                              </a:solidFill>
                              <a:latin typeface="Cambria Math" panose="02040503050406030204" pitchFamily="18" charset="0"/>
                              <a:ea typeface="+mn-ea"/>
                            </a:rPr>
                            <m:t>𝐶</m:t>
                          </m:r>
                        </m:sub>
                      </m:sSub>
                      <m:r>
                        <a:rPr lang="es-ES" sz="1600" i="1" smtClean="0">
                          <a:solidFill>
                            <a:prstClr val="black"/>
                          </a:solidFill>
                          <a:latin typeface="Cambria Math" panose="02040503050406030204" pitchFamily="18" charset="0"/>
                        </a:rPr>
                        <m:t>=</m:t>
                      </m:r>
                      <m:f>
                        <m:fPr>
                          <m:ctrlPr>
                            <a:rPr lang="es-ES" sz="1600" i="1" smtClean="0">
                              <a:solidFill>
                                <a:prstClr val="black"/>
                              </a:solidFill>
                              <a:latin typeface="Cambria Math" panose="02040503050406030204" pitchFamily="18" charset="0"/>
                            </a:rPr>
                          </m:ctrlPr>
                        </m:fPr>
                        <m:num>
                          <m:r>
                            <a:rPr lang="es-ES" sz="1600" b="0" i="1" smtClean="0">
                              <a:solidFill>
                                <a:prstClr val="black"/>
                              </a:solidFill>
                              <a:latin typeface="Cambria Math" panose="02040503050406030204" pitchFamily="18" charset="0"/>
                            </a:rPr>
                            <m:t>1</m:t>
                          </m:r>
                        </m:num>
                        <m:den>
                          <m:r>
                            <a:rPr lang="es-ES" sz="1600" b="0" i="1" smtClean="0">
                              <a:solidFill>
                                <a:prstClr val="black"/>
                              </a:solidFill>
                              <a:latin typeface="Cambria Math" panose="02040503050406030204" pitchFamily="18" charset="0"/>
                            </a:rPr>
                            <m:t>𝑗</m:t>
                          </m:r>
                          <m:r>
                            <a:rPr lang="es-ES" sz="1600" b="0" i="1" smtClean="0">
                              <a:solidFill>
                                <a:prstClr val="black"/>
                              </a:solidFill>
                              <a:latin typeface="Cambria Math" panose="02040503050406030204" pitchFamily="18" charset="0"/>
                              <a:ea typeface="Cambria Math" panose="02040503050406030204" pitchFamily="18" charset="0"/>
                            </a:rPr>
                            <m:t>𝜔</m:t>
                          </m:r>
                          <m:r>
                            <a:rPr lang="es-ES" sz="1600" b="0" i="1" smtClean="0">
                              <a:solidFill>
                                <a:prstClr val="black"/>
                              </a:solidFill>
                              <a:latin typeface="Cambria Math" panose="02040503050406030204" pitchFamily="18" charset="0"/>
                              <a:ea typeface="Cambria Math" panose="02040503050406030204" pitchFamily="18" charset="0"/>
                            </a:rPr>
                            <m:t>𝐶</m:t>
                          </m:r>
                        </m:den>
                      </m:f>
                    </m:oMath>
                  </m:oMathPara>
                </a14:m>
                <a:endParaRPr lang="es-ES" sz="1600" i="1" dirty="0">
                  <a:solidFill>
                    <a:prstClr val="black"/>
                  </a:solidFill>
                  <a:latin typeface="Arial" charset="0"/>
                  <a:ea typeface="+mn-ea"/>
                </a:endParaRPr>
              </a:p>
            </p:txBody>
          </p:sp>
        </mc:Choice>
        <mc:Fallback xmlns="">
          <p:sp>
            <p:nvSpPr>
              <p:cNvPr id="24" name="CuadroTexto 23">
                <a:extLst>
                  <a:ext uri="{FF2B5EF4-FFF2-40B4-BE49-F238E27FC236}">
                    <a16:creationId xmlns:a16="http://schemas.microsoft.com/office/drawing/2014/main" id="{F8A02495-0675-4C51-993C-7D841ABE4F27}"/>
                  </a:ext>
                </a:extLst>
              </p:cNvPr>
              <p:cNvSpPr txBox="1">
                <a:spLocks noRot="1" noChangeAspect="1" noMove="1" noResize="1" noEditPoints="1" noAdjustHandles="1" noChangeArrowheads="1" noChangeShapeType="1" noTextEdit="1"/>
              </p:cNvSpPr>
              <p:nvPr/>
            </p:nvSpPr>
            <p:spPr>
              <a:xfrm>
                <a:off x="3284693" y="2758635"/>
                <a:ext cx="901529" cy="505844"/>
              </a:xfrm>
              <a:prstGeom prst="rect">
                <a:avLst/>
              </a:prstGeom>
              <a:blipFill>
                <a:blip r:embed="rId6"/>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5" name="CuadroTexto 24">
                <a:extLst>
                  <a:ext uri="{FF2B5EF4-FFF2-40B4-BE49-F238E27FC236}">
                    <a16:creationId xmlns:a16="http://schemas.microsoft.com/office/drawing/2014/main" id="{956F9559-7080-4573-9BC8-FE4D1A2EAF3E}"/>
                  </a:ext>
                </a:extLst>
              </p:cNvPr>
              <p:cNvSpPr txBox="1"/>
              <p:nvPr/>
            </p:nvSpPr>
            <p:spPr>
              <a:xfrm>
                <a:off x="3325959" y="3428158"/>
                <a:ext cx="871777" cy="246221"/>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sSub>
                        <m:sSubPr>
                          <m:ctrlPr>
                            <a:rPr lang="es-ES" sz="1600" b="0" i="1" smtClean="0">
                              <a:solidFill>
                                <a:prstClr val="black"/>
                              </a:solidFill>
                              <a:latin typeface="Cambria Math" panose="02040503050406030204" pitchFamily="18" charset="0"/>
                              <a:ea typeface="+mn-ea"/>
                            </a:rPr>
                          </m:ctrlPr>
                        </m:sSubPr>
                        <m:e>
                          <m:r>
                            <a:rPr lang="es-ES" sz="1600" b="0" i="1" smtClean="0">
                              <a:solidFill>
                                <a:prstClr val="black"/>
                              </a:solidFill>
                              <a:latin typeface="Cambria Math" panose="02040503050406030204" pitchFamily="18" charset="0"/>
                              <a:ea typeface="+mn-ea"/>
                            </a:rPr>
                            <m:t>𝑍</m:t>
                          </m:r>
                        </m:e>
                        <m:sub>
                          <m:r>
                            <a:rPr lang="es-ES" sz="1600" b="0" i="1" smtClean="0">
                              <a:solidFill>
                                <a:prstClr val="black"/>
                              </a:solidFill>
                              <a:latin typeface="Cambria Math" panose="02040503050406030204" pitchFamily="18" charset="0"/>
                              <a:ea typeface="+mn-ea"/>
                            </a:rPr>
                            <m:t>𝐿</m:t>
                          </m:r>
                        </m:sub>
                      </m:sSub>
                      <m:r>
                        <a:rPr lang="es-ES" sz="1600" i="1" smtClean="0">
                          <a:solidFill>
                            <a:prstClr val="black"/>
                          </a:solidFill>
                          <a:latin typeface="Cambria Math" panose="02040503050406030204" pitchFamily="18" charset="0"/>
                        </a:rPr>
                        <m:t>=</m:t>
                      </m:r>
                      <m:r>
                        <a:rPr lang="es-ES" sz="1600" i="1" smtClean="0">
                          <a:solidFill>
                            <a:prstClr val="black"/>
                          </a:solidFill>
                          <a:latin typeface="Cambria Math" panose="02040503050406030204" pitchFamily="18" charset="0"/>
                        </a:rPr>
                        <m:t>𝑗</m:t>
                      </m:r>
                      <m:r>
                        <a:rPr lang="es-ES" sz="1600" i="1">
                          <a:solidFill>
                            <a:prstClr val="black"/>
                          </a:solidFill>
                          <a:latin typeface="Cambria Math" panose="02040503050406030204" pitchFamily="18" charset="0"/>
                          <a:ea typeface="Cambria Math" panose="02040503050406030204" pitchFamily="18" charset="0"/>
                        </a:rPr>
                        <m:t>𝜔</m:t>
                      </m:r>
                      <m:r>
                        <a:rPr lang="es-ES" sz="1600" b="0" i="1" smtClean="0">
                          <a:solidFill>
                            <a:prstClr val="black"/>
                          </a:solidFill>
                          <a:latin typeface="Cambria Math" panose="02040503050406030204" pitchFamily="18" charset="0"/>
                          <a:ea typeface="Cambria Math" panose="02040503050406030204" pitchFamily="18" charset="0"/>
                        </a:rPr>
                        <m:t>𝐿</m:t>
                      </m:r>
                    </m:oMath>
                  </m:oMathPara>
                </a14:m>
                <a:endParaRPr lang="es-ES" sz="1600" i="1" dirty="0">
                  <a:solidFill>
                    <a:prstClr val="black"/>
                  </a:solidFill>
                  <a:latin typeface="Arial" charset="0"/>
                  <a:ea typeface="+mn-ea"/>
                </a:endParaRPr>
              </a:p>
            </p:txBody>
          </p:sp>
        </mc:Choice>
        <mc:Fallback xmlns="">
          <p:sp>
            <p:nvSpPr>
              <p:cNvPr id="25" name="CuadroTexto 24">
                <a:extLst>
                  <a:ext uri="{FF2B5EF4-FFF2-40B4-BE49-F238E27FC236}">
                    <a16:creationId xmlns:a16="http://schemas.microsoft.com/office/drawing/2014/main" id="{956F9559-7080-4573-9BC8-FE4D1A2EAF3E}"/>
                  </a:ext>
                </a:extLst>
              </p:cNvPr>
              <p:cNvSpPr txBox="1">
                <a:spLocks noRot="1" noChangeAspect="1" noMove="1" noResize="1" noEditPoints="1" noAdjustHandles="1" noChangeArrowheads="1" noChangeShapeType="1" noTextEdit="1"/>
              </p:cNvSpPr>
              <p:nvPr/>
            </p:nvSpPr>
            <p:spPr>
              <a:xfrm>
                <a:off x="3325959" y="3428158"/>
                <a:ext cx="871777" cy="246221"/>
              </a:xfrm>
              <a:prstGeom prst="rect">
                <a:avLst/>
              </a:prstGeom>
              <a:blipFill>
                <a:blip r:embed="rId7"/>
                <a:stretch>
                  <a:fillRect l="-4895" r="-3497" b="-31707"/>
                </a:stretch>
              </a:blipFill>
            </p:spPr>
            <p:txBody>
              <a:bodyPr/>
              <a:lstStyle/>
              <a:p>
                <a:r>
                  <a:rPr lang="es-ES">
                    <a:noFill/>
                  </a:rPr>
                  <a:t> </a:t>
                </a:r>
              </a:p>
            </p:txBody>
          </p:sp>
        </mc:Fallback>
      </mc:AlternateContent>
      <p:sp>
        <p:nvSpPr>
          <p:cNvPr id="26" name="CuadroTexto 25">
            <a:extLst>
              <a:ext uri="{FF2B5EF4-FFF2-40B4-BE49-F238E27FC236}">
                <a16:creationId xmlns:a16="http://schemas.microsoft.com/office/drawing/2014/main" id="{55AF7B27-6293-46F4-9A41-FD9035959617}"/>
              </a:ext>
            </a:extLst>
          </p:cNvPr>
          <p:cNvSpPr txBox="1"/>
          <p:nvPr/>
        </p:nvSpPr>
        <p:spPr>
          <a:xfrm>
            <a:off x="522701" y="2380441"/>
            <a:ext cx="4634397" cy="276999"/>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s-ES" altLang="es-ES" sz="1200" b="0" i="0" u="none" strike="noStrike" kern="0" cap="none" spc="0" normalizeH="0" baseline="0" noProof="0" dirty="0">
                <a:ln>
                  <a:noFill/>
                </a:ln>
                <a:solidFill>
                  <a:prstClr val="black"/>
                </a:solidFill>
                <a:effectLst/>
                <a:uLnTx/>
                <a:uFillTx/>
                <a:ea typeface="+mn-ea"/>
              </a:rPr>
              <a:t>Impedancia de la resistencia</a:t>
            </a:r>
          </a:p>
        </p:txBody>
      </p:sp>
      <p:sp>
        <p:nvSpPr>
          <p:cNvPr id="27" name="CuadroTexto 26">
            <a:extLst>
              <a:ext uri="{FF2B5EF4-FFF2-40B4-BE49-F238E27FC236}">
                <a16:creationId xmlns:a16="http://schemas.microsoft.com/office/drawing/2014/main" id="{EE8255F2-4FE0-4728-A0C5-8E22B14319A1}"/>
              </a:ext>
            </a:extLst>
          </p:cNvPr>
          <p:cNvSpPr txBox="1"/>
          <p:nvPr/>
        </p:nvSpPr>
        <p:spPr>
          <a:xfrm>
            <a:off x="528305" y="2903886"/>
            <a:ext cx="4634397" cy="276999"/>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s-ES" altLang="es-ES" sz="1200" b="0" i="0" u="none" strike="noStrike" kern="0" cap="none" spc="0" normalizeH="0" baseline="0" noProof="0" dirty="0">
                <a:ln>
                  <a:noFill/>
                </a:ln>
                <a:solidFill>
                  <a:prstClr val="black"/>
                </a:solidFill>
                <a:effectLst/>
                <a:uLnTx/>
                <a:uFillTx/>
                <a:ea typeface="+mn-ea"/>
              </a:rPr>
              <a:t>Impedancia del condensador</a:t>
            </a:r>
          </a:p>
        </p:txBody>
      </p:sp>
      <p:cxnSp>
        <p:nvCxnSpPr>
          <p:cNvPr id="6" name="Conector recto de flecha 5">
            <a:extLst>
              <a:ext uri="{FF2B5EF4-FFF2-40B4-BE49-F238E27FC236}">
                <a16:creationId xmlns:a16="http://schemas.microsoft.com/office/drawing/2014/main" id="{2A445579-981C-41A5-B16C-2297389C8601}"/>
              </a:ext>
            </a:extLst>
          </p:cNvPr>
          <p:cNvCxnSpPr/>
          <p:nvPr/>
        </p:nvCxnSpPr>
        <p:spPr bwMode="auto">
          <a:xfrm>
            <a:off x="2839899" y="2497796"/>
            <a:ext cx="363216"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1" name="Conector recto de flecha 30">
            <a:extLst>
              <a:ext uri="{FF2B5EF4-FFF2-40B4-BE49-F238E27FC236}">
                <a16:creationId xmlns:a16="http://schemas.microsoft.com/office/drawing/2014/main" id="{3F711B77-C7EF-4EB8-9393-6B869788284F}"/>
              </a:ext>
            </a:extLst>
          </p:cNvPr>
          <p:cNvCxnSpPr/>
          <p:nvPr/>
        </p:nvCxnSpPr>
        <p:spPr bwMode="auto">
          <a:xfrm>
            <a:off x="2695984" y="3046658"/>
            <a:ext cx="363216"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2" name="Conector recto de flecha 31">
            <a:extLst>
              <a:ext uri="{FF2B5EF4-FFF2-40B4-BE49-F238E27FC236}">
                <a16:creationId xmlns:a16="http://schemas.microsoft.com/office/drawing/2014/main" id="{D03CFC41-6D82-4941-8329-12276663D631}"/>
              </a:ext>
            </a:extLst>
          </p:cNvPr>
          <p:cNvCxnSpPr/>
          <p:nvPr/>
        </p:nvCxnSpPr>
        <p:spPr bwMode="auto">
          <a:xfrm>
            <a:off x="2698674" y="3555541"/>
            <a:ext cx="363216"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33" name="CuadroTexto 32">
                <a:extLst>
                  <a:ext uri="{FF2B5EF4-FFF2-40B4-BE49-F238E27FC236}">
                    <a16:creationId xmlns:a16="http://schemas.microsoft.com/office/drawing/2014/main" id="{63A51192-72AD-4B9D-A9E7-8490EB780A83}"/>
                  </a:ext>
                </a:extLst>
              </p:cNvPr>
              <p:cNvSpPr txBox="1"/>
              <p:nvPr/>
            </p:nvSpPr>
            <p:spPr>
              <a:xfrm>
                <a:off x="2911017" y="3942416"/>
                <a:ext cx="3732240" cy="553228"/>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sSub>
                        <m:sSubPr>
                          <m:ctrlPr>
                            <a:rPr lang="es-ES" sz="1600" i="1" smtClean="0">
                              <a:solidFill>
                                <a:prstClr val="black"/>
                              </a:solidFill>
                              <a:latin typeface="Cambria Math" panose="02040503050406030204" pitchFamily="18" charset="0"/>
                            </a:rPr>
                          </m:ctrlPr>
                        </m:sSubPr>
                        <m:e>
                          <m:r>
                            <a:rPr lang="es-ES" sz="1600" i="1">
                              <a:solidFill>
                                <a:prstClr val="black"/>
                              </a:solidFill>
                              <a:latin typeface="Cambria Math" panose="02040503050406030204" pitchFamily="18" charset="0"/>
                            </a:rPr>
                            <m:t>𝐼</m:t>
                          </m:r>
                        </m:e>
                        <m:sub>
                          <m:r>
                            <a:rPr lang="es-ES" sz="1600" b="0" i="1" smtClean="0">
                              <a:solidFill>
                                <a:prstClr val="black"/>
                              </a:solidFill>
                              <a:latin typeface="Cambria Math" panose="02040503050406030204" pitchFamily="18" charset="0"/>
                            </a:rPr>
                            <m:t>0</m:t>
                          </m:r>
                        </m:sub>
                      </m:sSub>
                      <m:r>
                        <a:rPr lang="es-ES" sz="1600" i="1">
                          <a:solidFill>
                            <a:prstClr val="black"/>
                          </a:solidFill>
                          <a:latin typeface="Cambria Math" panose="02040503050406030204" pitchFamily="18" charset="0"/>
                        </a:rPr>
                        <m:t> </m:t>
                      </m:r>
                      <m:r>
                        <a:rPr lang="es-ES" sz="1600" b="0" i="1" smtClean="0">
                          <a:solidFill>
                            <a:prstClr val="black"/>
                          </a:solidFill>
                          <a:latin typeface="Cambria Math" panose="02040503050406030204" pitchFamily="18" charset="0"/>
                          <a:ea typeface="+mn-ea"/>
                        </a:rPr>
                        <m:t>=</m:t>
                      </m:r>
                      <m:f>
                        <m:fPr>
                          <m:ctrlPr>
                            <a:rPr lang="es-ES" sz="1600" b="0" i="1" smtClean="0">
                              <a:solidFill>
                                <a:prstClr val="black"/>
                              </a:solidFill>
                              <a:latin typeface="Cambria Math" panose="02040503050406030204" pitchFamily="18" charset="0"/>
                              <a:ea typeface="+mn-ea"/>
                            </a:rPr>
                          </m:ctrlPr>
                        </m:fPr>
                        <m:num>
                          <m:sSub>
                            <m:sSubPr>
                              <m:ctrlPr>
                                <a:rPr lang="es-ES" sz="1600" i="1">
                                  <a:solidFill>
                                    <a:prstClr val="black"/>
                                  </a:solidFill>
                                  <a:latin typeface="Cambria Math" panose="02040503050406030204" pitchFamily="18" charset="0"/>
                                </a:rPr>
                              </m:ctrlPr>
                            </m:sSubPr>
                            <m:e>
                              <m:r>
                                <a:rPr lang="es-ES" sz="1600" b="0" i="1" smtClean="0">
                                  <a:solidFill>
                                    <a:prstClr val="black"/>
                                  </a:solidFill>
                                  <a:latin typeface="Cambria Math" panose="02040503050406030204" pitchFamily="18" charset="0"/>
                                </a:rPr>
                                <m:t>𝑉</m:t>
                              </m:r>
                            </m:e>
                            <m:sub>
                              <m:r>
                                <a:rPr lang="es-ES" sz="1600" b="0" i="1" smtClean="0">
                                  <a:solidFill>
                                    <a:prstClr val="black"/>
                                  </a:solidFill>
                                  <a:latin typeface="Cambria Math" panose="02040503050406030204" pitchFamily="18" charset="0"/>
                                </a:rPr>
                                <m:t>0</m:t>
                              </m:r>
                            </m:sub>
                          </m:sSub>
                        </m:num>
                        <m:den>
                          <m:sSub>
                            <m:sSubPr>
                              <m:ctrlPr>
                                <a:rPr lang="es-ES" sz="1600" i="1">
                                  <a:solidFill>
                                    <a:prstClr val="black"/>
                                  </a:solidFill>
                                  <a:latin typeface="Cambria Math" panose="02040503050406030204" pitchFamily="18" charset="0"/>
                                </a:rPr>
                              </m:ctrlPr>
                            </m:sSubPr>
                            <m:e>
                              <m:r>
                                <a:rPr lang="es-ES" sz="1600" b="0" i="1" smtClean="0">
                                  <a:solidFill>
                                    <a:prstClr val="black"/>
                                  </a:solidFill>
                                  <a:latin typeface="Cambria Math" panose="02040503050406030204" pitchFamily="18" charset="0"/>
                                </a:rPr>
                                <m:t>𝑍</m:t>
                              </m:r>
                            </m:e>
                            <m:sub>
                              <m:r>
                                <a:rPr lang="es-ES" sz="1600" i="1">
                                  <a:solidFill>
                                    <a:prstClr val="black"/>
                                  </a:solidFill>
                                  <a:latin typeface="Cambria Math" panose="02040503050406030204" pitchFamily="18" charset="0"/>
                                </a:rPr>
                                <m:t>𝐶</m:t>
                              </m:r>
                            </m:sub>
                          </m:sSub>
                        </m:den>
                      </m:f>
                      <m:r>
                        <a:rPr lang="es-ES" sz="1600" b="0" i="1" smtClean="0">
                          <a:solidFill>
                            <a:prstClr val="black"/>
                          </a:solidFill>
                          <a:latin typeface="Cambria Math" panose="02040503050406030204" pitchFamily="18" charset="0"/>
                          <a:ea typeface="+mn-ea"/>
                        </a:rPr>
                        <m:t>+</m:t>
                      </m:r>
                      <m:f>
                        <m:fPr>
                          <m:ctrlPr>
                            <a:rPr lang="es-ES" sz="1600" i="1">
                              <a:solidFill>
                                <a:prstClr val="black"/>
                              </a:solidFill>
                              <a:latin typeface="Cambria Math" panose="02040503050406030204" pitchFamily="18" charset="0"/>
                            </a:rPr>
                          </m:ctrlPr>
                        </m:fPr>
                        <m:num>
                          <m:sSub>
                            <m:sSubPr>
                              <m:ctrlPr>
                                <a:rPr lang="es-ES" sz="1600" i="1">
                                  <a:solidFill>
                                    <a:prstClr val="black"/>
                                  </a:solidFill>
                                  <a:latin typeface="Cambria Math" panose="02040503050406030204" pitchFamily="18" charset="0"/>
                                </a:rPr>
                              </m:ctrlPr>
                            </m:sSubPr>
                            <m:e>
                              <m:r>
                                <a:rPr lang="es-ES" sz="1600" i="1">
                                  <a:solidFill>
                                    <a:prstClr val="black"/>
                                  </a:solidFill>
                                  <a:latin typeface="Cambria Math" panose="02040503050406030204" pitchFamily="18" charset="0"/>
                                </a:rPr>
                                <m:t>𝑉</m:t>
                              </m:r>
                            </m:e>
                            <m:sub>
                              <m:r>
                                <a:rPr lang="es-ES" sz="1600" i="1">
                                  <a:solidFill>
                                    <a:prstClr val="black"/>
                                  </a:solidFill>
                                  <a:latin typeface="Cambria Math" panose="02040503050406030204" pitchFamily="18" charset="0"/>
                                </a:rPr>
                                <m:t>0</m:t>
                              </m:r>
                            </m:sub>
                          </m:sSub>
                        </m:num>
                        <m:den>
                          <m:sSub>
                            <m:sSubPr>
                              <m:ctrlPr>
                                <a:rPr lang="es-ES" sz="1600" i="1">
                                  <a:solidFill>
                                    <a:prstClr val="black"/>
                                  </a:solidFill>
                                  <a:latin typeface="Cambria Math" panose="02040503050406030204" pitchFamily="18" charset="0"/>
                                </a:rPr>
                              </m:ctrlPr>
                            </m:sSubPr>
                            <m:e>
                              <m:r>
                                <a:rPr lang="es-ES" sz="1600" i="1">
                                  <a:solidFill>
                                    <a:prstClr val="black"/>
                                  </a:solidFill>
                                  <a:latin typeface="Cambria Math" panose="02040503050406030204" pitchFamily="18" charset="0"/>
                                </a:rPr>
                                <m:t>𝑍</m:t>
                              </m:r>
                            </m:e>
                            <m:sub>
                              <m:r>
                                <a:rPr lang="es-ES" sz="1600" b="0" i="1" smtClean="0">
                                  <a:solidFill>
                                    <a:prstClr val="black"/>
                                  </a:solidFill>
                                  <a:latin typeface="Cambria Math" panose="02040503050406030204" pitchFamily="18" charset="0"/>
                                </a:rPr>
                                <m:t>𝑅</m:t>
                              </m:r>
                            </m:sub>
                          </m:sSub>
                        </m:den>
                      </m:f>
                      <m:r>
                        <a:rPr lang="es-ES" sz="1600" b="0" i="1" smtClean="0">
                          <a:solidFill>
                            <a:prstClr val="black"/>
                          </a:solidFill>
                          <a:latin typeface="Cambria Math" panose="02040503050406030204" pitchFamily="18" charset="0"/>
                        </a:rPr>
                        <m:t>+</m:t>
                      </m:r>
                      <m:f>
                        <m:fPr>
                          <m:ctrlPr>
                            <a:rPr lang="es-ES" sz="1600" i="1">
                              <a:solidFill>
                                <a:prstClr val="black"/>
                              </a:solidFill>
                              <a:latin typeface="Cambria Math" panose="02040503050406030204" pitchFamily="18" charset="0"/>
                            </a:rPr>
                          </m:ctrlPr>
                        </m:fPr>
                        <m:num>
                          <m:sSub>
                            <m:sSubPr>
                              <m:ctrlPr>
                                <a:rPr lang="es-ES" sz="1600" i="1">
                                  <a:solidFill>
                                    <a:prstClr val="black"/>
                                  </a:solidFill>
                                  <a:latin typeface="Cambria Math" panose="02040503050406030204" pitchFamily="18" charset="0"/>
                                </a:rPr>
                              </m:ctrlPr>
                            </m:sSubPr>
                            <m:e>
                              <m:r>
                                <a:rPr lang="es-ES" sz="1600" i="1">
                                  <a:solidFill>
                                    <a:prstClr val="black"/>
                                  </a:solidFill>
                                  <a:latin typeface="Cambria Math" panose="02040503050406030204" pitchFamily="18" charset="0"/>
                                </a:rPr>
                                <m:t>𝑉</m:t>
                              </m:r>
                            </m:e>
                            <m:sub>
                              <m:r>
                                <a:rPr lang="es-ES" sz="1600" i="1">
                                  <a:solidFill>
                                    <a:prstClr val="black"/>
                                  </a:solidFill>
                                  <a:latin typeface="Cambria Math" panose="02040503050406030204" pitchFamily="18" charset="0"/>
                                </a:rPr>
                                <m:t>0</m:t>
                              </m:r>
                            </m:sub>
                          </m:sSub>
                        </m:num>
                        <m:den>
                          <m:sSub>
                            <m:sSubPr>
                              <m:ctrlPr>
                                <a:rPr lang="es-ES" sz="1600" i="1">
                                  <a:solidFill>
                                    <a:prstClr val="black"/>
                                  </a:solidFill>
                                  <a:latin typeface="Cambria Math" panose="02040503050406030204" pitchFamily="18" charset="0"/>
                                </a:rPr>
                              </m:ctrlPr>
                            </m:sSubPr>
                            <m:e>
                              <m:r>
                                <a:rPr lang="es-ES" sz="1600" i="1">
                                  <a:solidFill>
                                    <a:prstClr val="black"/>
                                  </a:solidFill>
                                  <a:latin typeface="Cambria Math" panose="02040503050406030204" pitchFamily="18" charset="0"/>
                                </a:rPr>
                                <m:t>𝑍</m:t>
                              </m:r>
                            </m:e>
                            <m:sub>
                              <m:r>
                                <a:rPr lang="es-ES" sz="1600" b="0" i="1" smtClean="0">
                                  <a:solidFill>
                                    <a:prstClr val="black"/>
                                  </a:solidFill>
                                  <a:latin typeface="Cambria Math" panose="02040503050406030204" pitchFamily="18" charset="0"/>
                                </a:rPr>
                                <m:t>𝐿</m:t>
                              </m:r>
                            </m:sub>
                          </m:sSub>
                        </m:den>
                      </m:f>
                      <m:r>
                        <a:rPr lang="es-ES" sz="1600" b="0" i="1" smtClean="0">
                          <a:solidFill>
                            <a:prstClr val="black"/>
                          </a:solidFill>
                          <a:latin typeface="Cambria Math" panose="02040503050406030204" pitchFamily="18" charset="0"/>
                        </a:rPr>
                        <m:t>=</m:t>
                      </m:r>
                      <m:sSub>
                        <m:sSubPr>
                          <m:ctrlPr>
                            <a:rPr lang="es-ES" sz="1600" i="1">
                              <a:solidFill>
                                <a:prstClr val="black"/>
                              </a:solidFill>
                              <a:latin typeface="Cambria Math" panose="02040503050406030204" pitchFamily="18" charset="0"/>
                            </a:rPr>
                          </m:ctrlPr>
                        </m:sSubPr>
                        <m:e>
                          <m:r>
                            <a:rPr lang="es-ES" sz="1600" i="1">
                              <a:solidFill>
                                <a:prstClr val="black"/>
                              </a:solidFill>
                              <a:latin typeface="Cambria Math" panose="02040503050406030204" pitchFamily="18" charset="0"/>
                            </a:rPr>
                            <m:t>𝑉</m:t>
                          </m:r>
                        </m:e>
                        <m:sub>
                          <m:r>
                            <a:rPr lang="es-ES" sz="1600" i="1">
                              <a:solidFill>
                                <a:prstClr val="black"/>
                              </a:solidFill>
                              <a:latin typeface="Cambria Math" panose="02040503050406030204" pitchFamily="18" charset="0"/>
                            </a:rPr>
                            <m:t>0</m:t>
                          </m:r>
                        </m:sub>
                      </m:sSub>
                      <m:d>
                        <m:dPr>
                          <m:ctrlPr>
                            <a:rPr lang="es-ES" sz="1600" b="0" i="1" smtClean="0">
                              <a:solidFill>
                                <a:prstClr val="black"/>
                              </a:solidFill>
                              <a:latin typeface="Cambria Math" panose="02040503050406030204" pitchFamily="18" charset="0"/>
                            </a:rPr>
                          </m:ctrlPr>
                        </m:dPr>
                        <m:e>
                          <m:r>
                            <a:rPr lang="es-ES" sz="1600" i="1">
                              <a:solidFill>
                                <a:prstClr val="black"/>
                              </a:solidFill>
                              <a:latin typeface="Cambria Math" panose="02040503050406030204" pitchFamily="18" charset="0"/>
                            </a:rPr>
                            <m:t>𝑗</m:t>
                          </m:r>
                          <m:r>
                            <a:rPr lang="es-ES" sz="1600" i="1">
                              <a:solidFill>
                                <a:prstClr val="black"/>
                              </a:solidFill>
                              <a:latin typeface="Cambria Math" panose="02040503050406030204" pitchFamily="18" charset="0"/>
                              <a:ea typeface="Cambria Math" panose="02040503050406030204" pitchFamily="18" charset="0"/>
                            </a:rPr>
                            <m:t>𝜔</m:t>
                          </m:r>
                          <m:r>
                            <a:rPr lang="es-ES" sz="1600" b="0" i="1" smtClean="0">
                              <a:solidFill>
                                <a:prstClr val="black"/>
                              </a:solidFill>
                              <a:latin typeface="Cambria Math" panose="02040503050406030204" pitchFamily="18" charset="0"/>
                              <a:ea typeface="Cambria Math" panose="02040503050406030204" pitchFamily="18" charset="0"/>
                            </a:rPr>
                            <m:t>𝐶</m:t>
                          </m:r>
                          <m:r>
                            <a:rPr lang="es-ES" sz="1600" b="0" i="1" smtClean="0">
                              <a:solidFill>
                                <a:prstClr val="black"/>
                              </a:solidFill>
                              <a:latin typeface="Cambria Math" panose="02040503050406030204" pitchFamily="18" charset="0"/>
                              <a:ea typeface="Cambria Math" panose="02040503050406030204" pitchFamily="18" charset="0"/>
                            </a:rPr>
                            <m:t>+</m:t>
                          </m:r>
                          <m:f>
                            <m:fPr>
                              <m:ctrlPr>
                                <a:rPr lang="es-ES" sz="1600" b="0" i="1" smtClean="0">
                                  <a:solidFill>
                                    <a:prstClr val="black"/>
                                  </a:solidFill>
                                  <a:latin typeface="Cambria Math" panose="02040503050406030204" pitchFamily="18" charset="0"/>
                                  <a:ea typeface="Cambria Math" panose="02040503050406030204" pitchFamily="18" charset="0"/>
                                </a:rPr>
                              </m:ctrlPr>
                            </m:fPr>
                            <m:num>
                              <m:r>
                                <a:rPr lang="es-ES" sz="1600" b="0" i="1" smtClean="0">
                                  <a:solidFill>
                                    <a:prstClr val="black"/>
                                  </a:solidFill>
                                  <a:latin typeface="Cambria Math" panose="02040503050406030204" pitchFamily="18" charset="0"/>
                                  <a:ea typeface="Cambria Math" panose="02040503050406030204" pitchFamily="18" charset="0"/>
                                </a:rPr>
                                <m:t>1</m:t>
                              </m:r>
                            </m:num>
                            <m:den>
                              <m:r>
                                <a:rPr lang="es-ES" sz="1600" b="0" i="1" smtClean="0">
                                  <a:solidFill>
                                    <a:prstClr val="black"/>
                                  </a:solidFill>
                                  <a:latin typeface="Cambria Math" panose="02040503050406030204" pitchFamily="18" charset="0"/>
                                  <a:ea typeface="Cambria Math" panose="02040503050406030204" pitchFamily="18" charset="0"/>
                                </a:rPr>
                                <m:t>𝑅</m:t>
                              </m:r>
                            </m:den>
                          </m:f>
                          <m:r>
                            <a:rPr lang="es-ES" sz="1600" b="0" i="1" smtClean="0">
                              <a:solidFill>
                                <a:prstClr val="black"/>
                              </a:solidFill>
                              <a:latin typeface="Cambria Math" panose="02040503050406030204" pitchFamily="18" charset="0"/>
                              <a:ea typeface="Cambria Math" panose="02040503050406030204" pitchFamily="18" charset="0"/>
                            </a:rPr>
                            <m:t>+</m:t>
                          </m:r>
                          <m:f>
                            <m:fPr>
                              <m:ctrlPr>
                                <a:rPr lang="es-ES" sz="1600" i="1">
                                  <a:solidFill>
                                    <a:prstClr val="black"/>
                                  </a:solidFill>
                                  <a:latin typeface="Cambria Math" panose="02040503050406030204" pitchFamily="18" charset="0"/>
                                  <a:ea typeface="Cambria Math" panose="02040503050406030204" pitchFamily="18" charset="0"/>
                                </a:rPr>
                              </m:ctrlPr>
                            </m:fPr>
                            <m:num>
                              <m:r>
                                <a:rPr lang="es-ES" sz="1600" i="1">
                                  <a:solidFill>
                                    <a:prstClr val="black"/>
                                  </a:solidFill>
                                  <a:latin typeface="Cambria Math" panose="02040503050406030204" pitchFamily="18" charset="0"/>
                                  <a:ea typeface="Cambria Math" panose="02040503050406030204" pitchFamily="18" charset="0"/>
                                </a:rPr>
                                <m:t>1</m:t>
                              </m:r>
                            </m:num>
                            <m:den>
                              <m:r>
                                <a:rPr lang="es-ES" sz="1600" i="1">
                                  <a:solidFill>
                                    <a:prstClr val="black"/>
                                  </a:solidFill>
                                  <a:latin typeface="Cambria Math" panose="02040503050406030204" pitchFamily="18" charset="0"/>
                                </a:rPr>
                                <m:t>𝑗</m:t>
                              </m:r>
                              <m:r>
                                <a:rPr lang="es-ES" sz="1600" i="1">
                                  <a:solidFill>
                                    <a:prstClr val="black"/>
                                  </a:solidFill>
                                  <a:latin typeface="Cambria Math" panose="02040503050406030204" pitchFamily="18" charset="0"/>
                                  <a:ea typeface="Cambria Math" panose="02040503050406030204" pitchFamily="18" charset="0"/>
                                </a:rPr>
                                <m:t>𝜔</m:t>
                              </m:r>
                              <m:r>
                                <a:rPr lang="es-ES" sz="1600" i="1">
                                  <a:solidFill>
                                    <a:prstClr val="black"/>
                                  </a:solidFill>
                                  <a:latin typeface="Cambria Math" panose="02040503050406030204" pitchFamily="18" charset="0"/>
                                  <a:ea typeface="Cambria Math" panose="02040503050406030204" pitchFamily="18" charset="0"/>
                                </a:rPr>
                                <m:t>𝐿</m:t>
                              </m:r>
                            </m:den>
                          </m:f>
                        </m:e>
                      </m:d>
                    </m:oMath>
                  </m:oMathPara>
                </a14:m>
                <a:endParaRPr lang="es-ES" sz="1600" i="1" dirty="0">
                  <a:solidFill>
                    <a:prstClr val="black"/>
                  </a:solidFill>
                  <a:latin typeface="Arial" charset="0"/>
                  <a:ea typeface="+mn-ea"/>
                </a:endParaRPr>
              </a:p>
            </p:txBody>
          </p:sp>
        </mc:Choice>
        <mc:Fallback xmlns="">
          <p:sp>
            <p:nvSpPr>
              <p:cNvPr id="33" name="CuadroTexto 32">
                <a:extLst>
                  <a:ext uri="{FF2B5EF4-FFF2-40B4-BE49-F238E27FC236}">
                    <a16:creationId xmlns:a16="http://schemas.microsoft.com/office/drawing/2014/main" id="{63A51192-72AD-4B9D-A9E7-8490EB780A83}"/>
                  </a:ext>
                </a:extLst>
              </p:cNvPr>
              <p:cNvSpPr txBox="1">
                <a:spLocks noRot="1" noChangeAspect="1" noMove="1" noResize="1" noEditPoints="1" noAdjustHandles="1" noChangeArrowheads="1" noChangeShapeType="1" noTextEdit="1"/>
              </p:cNvSpPr>
              <p:nvPr/>
            </p:nvSpPr>
            <p:spPr>
              <a:xfrm>
                <a:off x="2911017" y="3942416"/>
                <a:ext cx="3732240" cy="553228"/>
              </a:xfrm>
              <a:prstGeom prst="rect">
                <a:avLst/>
              </a:prstGeom>
              <a:blipFill>
                <a:blip r:embed="rId8"/>
                <a:stretch>
                  <a:fillRect b="-1111"/>
                </a:stretch>
              </a:blipFill>
            </p:spPr>
            <p:txBody>
              <a:bodyPr/>
              <a:lstStyle/>
              <a:p>
                <a:r>
                  <a:rPr lang="es-ES">
                    <a:noFill/>
                  </a:rPr>
                  <a:t> </a:t>
                </a:r>
              </a:p>
            </p:txBody>
          </p:sp>
        </mc:Fallback>
      </mc:AlternateContent>
      <p:cxnSp>
        <p:nvCxnSpPr>
          <p:cNvPr id="34" name="Conector recto de flecha 33">
            <a:extLst>
              <a:ext uri="{FF2B5EF4-FFF2-40B4-BE49-F238E27FC236}">
                <a16:creationId xmlns:a16="http://schemas.microsoft.com/office/drawing/2014/main" id="{C3CF7074-8E56-4AD8-B17C-D8404BC7DBDA}"/>
              </a:ext>
            </a:extLst>
          </p:cNvPr>
          <p:cNvCxnSpPr/>
          <p:nvPr/>
        </p:nvCxnSpPr>
        <p:spPr bwMode="auto">
          <a:xfrm>
            <a:off x="2319105" y="4232153"/>
            <a:ext cx="363216"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35" name="CuadroTexto 34">
                <a:extLst>
                  <a:ext uri="{FF2B5EF4-FFF2-40B4-BE49-F238E27FC236}">
                    <a16:creationId xmlns:a16="http://schemas.microsoft.com/office/drawing/2014/main" id="{1B89731E-545E-450E-B4A3-B35D6DD184E4}"/>
                  </a:ext>
                </a:extLst>
              </p:cNvPr>
              <p:cNvSpPr txBox="1"/>
              <p:nvPr/>
            </p:nvSpPr>
            <p:spPr>
              <a:xfrm>
                <a:off x="5499637" y="3240250"/>
                <a:ext cx="954813" cy="254237"/>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r>
                        <a:rPr lang="es-ES" sz="1600" b="0" i="1" smtClean="0">
                          <a:solidFill>
                            <a:prstClr val="black"/>
                          </a:solidFill>
                          <a:latin typeface="Cambria Math" panose="02040503050406030204" pitchFamily="18" charset="0"/>
                          <a:ea typeface="+mn-ea"/>
                        </a:rPr>
                        <m:t>𝐼</m:t>
                      </m:r>
                      <m:r>
                        <a:rPr lang="es-ES" sz="1600" b="0" i="1" smtClean="0">
                          <a:solidFill>
                            <a:prstClr val="black"/>
                          </a:solidFill>
                          <a:latin typeface="Cambria Math" panose="02040503050406030204" pitchFamily="18" charset="0"/>
                          <a:ea typeface="+mn-ea"/>
                        </a:rPr>
                        <m:t>=</m:t>
                      </m:r>
                      <m:sSub>
                        <m:sSubPr>
                          <m:ctrlPr>
                            <a:rPr lang="es-ES" sz="1600" b="0" i="1" smtClean="0">
                              <a:solidFill>
                                <a:prstClr val="black"/>
                              </a:solidFill>
                              <a:latin typeface="Cambria Math" panose="02040503050406030204" pitchFamily="18" charset="0"/>
                              <a:ea typeface="+mn-ea"/>
                            </a:rPr>
                          </m:ctrlPr>
                        </m:sSubPr>
                        <m:e>
                          <m:r>
                            <a:rPr lang="es-ES" sz="1600" b="0" i="1" smtClean="0">
                              <a:solidFill>
                                <a:prstClr val="black"/>
                              </a:solidFill>
                              <a:latin typeface="Cambria Math" panose="02040503050406030204" pitchFamily="18" charset="0"/>
                              <a:ea typeface="+mn-ea"/>
                            </a:rPr>
                            <m:t>𝐼</m:t>
                          </m:r>
                        </m:e>
                        <m:sub>
                          <m:r>
                            <a:rPr lang="es-ES" sz="1600" b="0" i="1" smtClean="0">
                              <a:solidFill>
                                <a:prstClr val="black"/>
                              </a:solidFill>
                              <a:latin typeface="Cambria Math" panose="02040503050406030204" pitchFamily="18" charset="0"/>
                              <a:ea typeface="+mn-ea"/>
                            </a:rPr>
                            <m:t>0</m:t>
                          </m:r>
                        </m:sub>
                      </m:sSub>
                      <m:sSup>
                        <m:sSupPr>
                          <m:ctrlPr>
                            <a:rPr lang="es-ES" sz="1600" b="0" i="1" smtClean="0">
                              <a:solidFill>
                                <a:prstClr val="black"/>
                              </a:solidFill>
                              <a:latin typeface="Cambria Math" panose="02040503050406030204" pitchFamily="18" charset="0"/>
                              <a:ea typeface="+mn-ea"/>
                            </a:rPr>
                          </m:ctrlPr>
                        </m:sSupPr>
                        <m:e>
                          <m:r>
                            <a:rPr lang="es-ES" sz="1600" b="0" i="1" smtClean="0">
                              <a:solidFill>
                                <a:prstClr val="black"/>
                              </a:solidFill>
                              <a:latin typeface="Cambria Math" panose="02040503050406030204" pitchFamily="18" charset="0"/>
                              <a:ea typeface="+mn-ea"/>
                            </a:rPr>
                            <m:t>𝑒</m:t>
                          </m:r>
                        </m:e>
                        <m:sup>
                          <m:r>
                            <a:rPr lang="es-ES" sz="1600" b="0" i="1" smtClean="0">
                              <a:solidFill>
                                <a:prstClr val="black"/>
                              </a:solidFill>
                              <a:latin typeface="Cambria Math" panose="02040503050406030204" pitchFamily="18" charset="0"/>
                              <a:ea typeface="+mn-ea"/>
                            </a:rPr>
                            <m:t>𝑗</m:t>
                          </m:r>
                          <m:r>
                            <a:rPr lang="es-ES" sz="1600" b="0" i="1" smtClean="0">
                              <a:solidFill>
                                <a:prstClr val="black"/>
                              </a:solidFill>
                              <a:latin typeface="Cambria Math" panose="02040503050406030204" pitchFamily="18" charset="0"/>
                              <a:ea typeface="Cambria Math" panose="02040503050406030204" pitchFamily="18" charset="0"/>
                            </a:rPr>
                            <m:t>𝜔</m:t>
                          </m:r>
                          <m:r>
                            <a:rPr lang="es-ES" sz="1600" b="0" i="1" smtClean="0">
                              <a:solidFill>
                                <a:prstClr val="black"/>
                              </a:solidFill>
                              <a:latin typeface="Cambria Math" panose="02040503050406030204" pitchFamily="18" charset="0"/>
                              <a:ea typeface="Cambria Math" panose="02040503050406030204" pitchFamily="18" charset="0"/>
                            </a:rPr>
                            <m:t>𝑡</m:t>
                          </m:r>
                        </m:sup>
                      </m:sSup>
                    </m:oMath>
                  </m:oMathPara>
                </a14:m>
                <a:endParaRPr lang="es-ES" sz="1600" i="1" dirty="0">
                  <a:solidFill>
                    <a:prstClr val="black"/>
                  </a:solidFill>
                  <a:latin typeface="Arial" charset="0"/>
                  <a:ea typeface="+mn-ea"/>
                </a:endParaRPr>
              </a:p>
            </p:txBody>
          </p:sp>
        </mc:Choice>
        <mc:Fallback xmlns="">
          <p:sp>
            <p:nvSpPr>
              <p:cNvPr id="35" name="CuadroTexto 34">
                <a:extLst>
                  <a:ext uri="{FF2B5EF4-FFF2-40B4-BE49-F238E27FC236}">
                    <a16:creationId xmlns:a16="http://schemas.microsoft.com/office/drawing/2014/main" id="{1B89731E-545E-450E-B4A3-B35D6DD184E4}"/>
                  </a:ext>
                </a:extLst>
              </p:cNvPr>
              <p:cNvSpPr txBox="1">
                <a:spLocks noRot="1" noChangeAspect="1" noMove="1" noResize="1" noEditPoints="1" noAdjustHandles="1" noChangeArrowheads="1" noChangeShapeType="1" noTextEdit="1"/>
              </p:cNvSpPr>
              <p:nvPr/>
            </p:nvSpPr>
            <p:spPr>
              <a:xfrm>
                <a:off x="5499637" y="3240250"/>
                <a:ext cx="954813" cy="254237"/>
              </a:xfrm>
              <a:prstGeom prst="rect">
                <a:avLst/>
              </a:prstGeom>
              <a:blipFill>
                <a:blip r:embed="rId9"/>
                <a:stretch>
                  <a:fillRect l="-3822" t="-2439" b="-19512"/>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6" name="CuadroTexto 35">
                <a:extLst>
                  <a:ext uri="{FF2B5EF4-FFF2-40B4-BE49-F238E27FC236}">
                    <a16:creationId xmlns:a16="http://schemas.microsoft.com/office/drawing/2014/main" id="{A242B7A4-87DA-4052-8D7D-4B2407D22B16}"/>
                  </a:ext>
                </a:extLst>
              </p:cNvPr>
              <p:cNvSpPr txBox="1"/>
              <p:nvPr/>
            </p:nvSpPr>
            <p:spPr>
              <a:xfrm>
                <a:off x="6815231" y="3240249"/>
                <a:ext cx="1038938" cy="254237"/>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r>
                        <a:rPr lang="es-ES" sz="1600" b="0" i="1" smtClean="0">
                          <a:solidFill>
                            <a:prstClr val="black"/>
                          </a:solidFill>
                          <a:latin typeface="Cambria Math" panose="02040503050406030204" pitchFamily="18" charset="0"/>
                          <a:ea typeface="+mn-ea"/>
                        </a:rPr>
                        <m:t>𝑉</m:t>
                      </m:r>
                      <m:r>
                        <a:rPr lang="es-ES" sz="1600" b="0" i="1" smtClean="0">
                          <a:solidFill>
                            <a:prstClr val="black"/>
                          </a:solidFill>
                          <a:latin typeface="Cambria Math" panose="02040503050406030204" pitchFamily="18" charset="0"/>
                          <a:ea typeface="+mn-ea"/>
                        </a:rPr>
                        <m:t>=</m:t>
                      </m:r>
                      <m:sSub>
                        <m:sSubPr>
                          <m:ctrlPr>
                            <a:rPr lang="es-ES" sz="1600" b="0" i="1" smtClean="0">
                              <a:solidFill>
                                <a:prstClr val="black"/>
                              </a:solidFill>
                              <a:latin typeface="Cambria Math" panose="02040503050406030204" pitchFamily="18" charset="0"/>
                              <a:ea typeface="+mn-ea"/>
                            </a:rPr>
                          </m:ctrlPr>
                        </m:sSubPr>
                        <m:e>
                          <m:r>
                            <a:rPr lang="es-ES" sz="1600" b="0" i="1" smtClean="0">
                              <a:solidFill>
                                <a:prstClr val="black"/>
                              </a:solidFill>
                              <a:latin typeface="Cambria Math" panose="02040503050406030204" pitchFamily="18" charset="0"/>
                              <a:ea typeface="+mn-ea"/>
                            </a:rPr>
                            <m:t>𝑉</m:t>
                          </m:r>
                        </m:e>
                        <m:sub>
                          <m:r>
                            <a:rPr lang="es-ES" sz="1600" b="0" i="1" smtClean="0">
                              <a:solidFill>
                                <a:prstClr val="black"/>
                              </a:solidFill>
                              <a:latin typeface="Cambria Math" panose="02040503050406030204" pitchFamily="18" charset="0"/>
                              <a:ea typeface="+mn-ea"/>
                            </a:rPr>
                            <m:t>0</m:t>
                          </m:r>
                        </m:sub>
                      </m:sSub>
                      <m:sSup>
                        <m:sSupPr>
                          <m:ctrlPr>
                            <a:rPr lang="es-ES" sz="1600" b="0" i="1" smtClean="0">
                              <a:solidFill>
                                <a:prstClr val="black"/>
                              </a:solidFill>
                              <a:latin typeface="Cambria Math" panose="02040503050406030204" pitchFamily="18" charset="0"/>
                              <a:ea typeface="+mn-ea"/>
                            </a:rPr>
                          </m:ctrlPr>
                        </m:sSupPr>
                        <m:e>
                          <m:r>
                            <a:rPr lang="es-ES" sz="1600" b="0" i="1" smtClean="0">
                              <a:solidFill>
                                <a:prstClr val="black"/>
                              </a:solidFill>
                              <a:latin typeface="Cambria Math" panose="02040503050406030204" pitchFamily="18" charset="0"/>
                              <a:ea typeface="+mn-ea"/>
                            </a:rPr>
                            <m:t>𝑒</m:t>
                          </m:r>
                        </m:e>
                        <m:sup>
                          <m:r>
                            <a:rPr lang="es-ES" sz="1600" b="0" i="1" smtClean="0">
                              <a:solidFill>
                                <a:prstClr val="black"/>
                              </a:solidFill>
                              <a:latin typeface="Cambria Math" panose="02040503050406030204" pitchFamily="18" charset="0"/>
                              <a:ea typeface="+mn-ea"/>
                            </a:rPr>
                            <m:t>𝑗</m:t>
                          </m:r>
                          <m:r>
                            <a:rPr lang="es-ES" sz="1600" b="0" i="1" smtClean="0">
                              <a:solidFill>
                                <a:prstClr val="black"/>
                              </a:solidFill>
                              <a:latin typeface="Cambria Math" panose="02040503050406030204" pitchFamily="18" charset="0"/>
                              <a:ea typeface="Cambria Math" panose="02040503050406030204" pitchFamily="18" charset="0"/>
                            </a:rPr>
                            <m:t>𝜔</m:t>
                          </m:r>
                          <m:r>
                            <a:rPr lang="es-ES" sz="1600" b="0" i="1" smtClean="0">
                              <a:solidFill>
                                <a:prstClr val="black"/>
                              </a:solidFill>
                              <a:latin typeface="Cambria Math" panose="02040503050406030204" pitchFamily="18" charset="0"/>
                              <a:ea typeface="Cambria Math" panose="02040503050406030204" pitchFamily="18" charset="0"/>
                            </a:rPr>
                            <m:t>𝑡</m:t>
                          </m:r>
                        </m:sup>
                      </m:sSup>
                    </m:oMath>
                  </m:oMathPara>
                </a14:m>
                <a:endParaRPr lang="es-ES" sz="1600" i="1" dirty="0">
                  <a:solidFill>
                    <a:prstClr val="black"/>
                  </a:solidFill>
                  <a:latin typeface="Arial" charset="0"/>
                  <a:ea typeface="+mn-ea"/>
                </a:endParaRPr>
              </a:p>
            </p:txBody>
          </p:sp>
        </mc:Choice>
        <mc:Fallback xmlns="">
          <p:sp>
            <p:nvSpPr>
              <p:cNvPr id="36" name="CuadroTexto 35">
                <a:extLst>
                  <a:ext uri="{FF2B5EF4-FFF2-40B4-BE49-F238E27FC236}">
                    <a16:creationId xmlns:a16="http://schemas.microsoft.com/office/drawing/2014/main" id="{A242B7A4-87DA-4052-8D7D-4B2407D22B16}"/>
                  </a:ext>
                </a:extLst>
              </p:cNvPr>
              <p:cNvSpPr txBox="1">
                <a:spLocks noRot="1" noChangeAspect="1" noMove="1" noResize="1" noEditPoints="1" noAdjustHandles="1" noChangeArrowheads="1" noChangeShapeType="1" noTextEdit="1"/>
              </p:cNvSpPr>
              <p:nvPr/>
            </p:nvSpPr>
            <p:spPr>
              <a:xfrm>
                <a:off x="6815231" y="3240249"/>
                <a:ext cx="1038938" cy="254237"/>
              </a:xfrm>
              <a:prstGeom prst="rect">
                <a:avLst/>
              </a:prstGeom>
              <a:blipFill>
                <a:blip r:embed="rId10"/>
                <a:stretch>
                  <a:fillRect l="-4118" t="-2439" b="-19512"/>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8" name="CuadroTexto 37">
                <a:extLst>
                  <a:ext uri="{FF2B5EF4-FFF2-40B4-BE49-F238E27FC236}">
                    <a16:creationId xmlns:a16="http://schemas.microsoft.com/office/drawing/2014/main" id="{F65C603A-CCB4-49BB-9512-121A92D706E8}"/>
                  </a:ext>
                </a:extLst>
              </p:cNvPr>
              <p:cNvSpPr txBox="1"/>
              <p:nvPr/>
            </p:nvSpPr>
            <p:spPr>
              <a:xfrm>
                <a:off x="7765803" y="2851755"/>
                <a:ext cx="2547478" cy="53226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s-ES" sz="1400" b="0" i="1" smtClean="0">
                              <a:solidFill>
                                <a:schemeClr val="tx1"/>
                              </a:solidFill>
                              <a:latin typeface="Cambria Math" panose="02040503050406030204" pitchFamily="18" charset="0"/>
                              <a:ea typeface="Cambria Math" panose="02040503050406030204" pitchFamily="18" charset="0"/>
                            </a:rPr>
                          </m:ctrlPr>
                        </m:fPr>
                        <m:num>
                          <m:r>
                            <a:rPr lang="es-ES" sz="1400" i="1" smtClean="0">
                              <a:solidFill>
                                <a:schemeClr val="tx1"/>
                              </a:solidFill>
                              <a:latin typeface="Cambria Math" panose="02040503050406030204" pitchFamily="18" charset="0"/>
                              <a:ea typeface="Cambria Math" panose="02040503050406030204" pitchFamily="18" charset="0"/>
                            </a:rPr>
                            <m:t>1</m:t>
                          </m:r>
                        </m:num>
                        <m:den>
                          <m:r>
                            <a:rPr lang="es-ES" sz="1400" b="0" i="1" smtClean="0">
                              <a:solidFill>
                                <a:schemeClr val="tx1"/>
                              </a:solidFill>
                              <a:latin typeface="Cambria Math" panose="02040503050406030204" pitchFamily="18" charset="0"/>
                              <a:ea typeface="Cambria Math" panose="02040503050406030204" pitchFamily="18" charset="0"/>
                            </a:rPr>
                            <m:t>𝑅𝐶</m:t>
                          </m:r>
                        </m:den>
                      </m:f>
                      <m:r>
                        <a:rPr lang="es-ES" sz="1400" b="0" i="1" smtClean="0">
                          <a:solidFill>
                            <a:schemeClr val="tx1"/>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Sub>
                        </m:num>
                        <m:den>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𝑄</m:t>
                              </m:r>
                            </m:e>
                            <m:sub>
                              <m:r>
                                <a:rPr lang="es-ES" sz="1400" i="1">
                                  <a:solidFill>
                                    <a:schemeClr val="tx1"/>
                                  </a:solidFill>
                                  <a:latin typeface="Cambria Math" panose="02040503050406030204" pitchFamily="18" charset="0"/>
                                  <a:ea typeface="Cambria Math" panose="02040503050406030204" pitchFamily="18" charset="0"/>
                                </a:rPr>
                                <m:t>𝐿</m:t>
                              </m:r>
                            </m:sub>
                          </m:sSub>
                        </m:den>
                      </m:f>
                    </m:oMath>
                  </m:oMathPara>
                </a14:m>
                <a:endParaRPr lang="es-ES" sz="1400" dirty="0"/>
              </a:p>
            </p:txBody>
          </p:sp>
        </mc:Choice>
        <mc:Fallback xmlns="">
          <p:sp>
            <p:nvSpPr>
              <p:cNvPr id="38" name="CuadroTexto 37">
                <a:extLst>
                  <a:ext uri="{FF2B5EF4-FFF2-40B4-BE49-F238E27FC236}">
                    <a16:creationId xmlns:a16="http://schemas.microsoft.com/office/drawing/2014/main" id="{F65C603A-CCB4-49BB-9512-121A92D706E8}"/>
                  </a:ext>
                </a:extLst>
              </p:cNvPr>
              <p:cNvSpPr txBox="1">
                <a:spLocks noRot="1" noChangeAspect="1" noMove="1" noResize="1" noEditPoints="1" noAdjustHandles="1" noChangeArrowheads="1" noChangeShapeType="1" noTextEdit="1"/>
              </p:cNvSpPr>
              <p:nvPr/>
            </p:nvSpPr>
            <p:spPr>
              <a:xfrm>
                <a:off x="7765803" y="2851755"/>
                <a:ext cx="2547478" cy="532262"/>
              </a:xfrm>
              <a:prstGeom prst="rect">
                <a:avLst/>
              </a:prstGeom>
              <a:blipFill>
                <a:blip r:embed="rId11"/>
                <a:stretch>
                  <a:fillRect b="-4598"/>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9" name="CuadroTexto 38">
                <a:extLst>
                  <a:ext uri="{FF2B5EF4-FFF2-40B4-BE49-F238E27FC236}">
                    <a16:creationId xmlns:a16="http://schemas.microsoft.com/office/drawing/2014/main" id="{050104D7-1ABE-4423-AF39-04B6CAA4CAC0}"/>
                  </a:ext>
                </a:extLst>
              </p:cNvPr>
              <p:cNvSpPr txBox="1"/>
              <p:nvPr/>
            </p:nvSpPr>
            <p:spPr>
              <a:xfrm>
                <a:off x="7656338" y="3391344"/>
                <a:ext cx="2689850" cy="54162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400" b="0" i="1" smtClean="0">
                              <a:solidFill>
                                <a:schemeClr val="tx1"/>
                              </a:solidFill>
                              <a:latin typeface="Cambria Math" panose="02040503050406030204" pitchFamily="18" charset="0"/>
                              <a:ea typeface="Cambria Math" panose="02040503050406030204" pitchFamily="18" charset="0"/>
                            </a:rPr>
                          </m:ctrlPr>
                        </m:sSubPr>
                        <m:e>
                          <m:r>
                            <a:rPr lang="es-ES" sz="1400" b="0" i="1" smtClean="0">
                              <a:solidFill>
                                <a:schemeClr val="tx1"/>
                              </a:solidFill>
                              <a:latin typeface="Cambria Math" panose="02040503050406030204" pitchFamily="18" charset="0"/>
                              <a:ea typeface="Cambria Math" panose="02040503050406030204" pitchFamily="18" charset="0"/>
                            </a:rPr>
                            <m:t>𝜔</m:t>
                          </m:r>
                        </m:e>
                        <m:sub>
                          <m:r>
                            <a:rPr lang="es-ES" sz="1400" b="0" i="1" smtClean="0">
                              <a:solidFill>
                                <a:schemeClr val="tx1"/>
                              </a:solidFill>
                              <a:latin typeface="Cambria Math" panose="02040503050406030204" pitchFamily="18" charset="0"/>
                              <a:ea typeface="Cambria Math" panose="02040503050406030204" pitchFamily="18" charset="0"/>
                            </a:rPr>
                            <m:t>0</m:t>
                          </m:r>
                        </m:sub>
                      </m:sSub>
                      <m:r>
                        <a:rPr lang="es-ES" sz="1400" b="0" i="1" smtClean="0">
                          <a:solidFill>
                            <a:schemeClr val="tx1"/>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i="1">
                              <a:solidFill>
                                <a:schemeClr val="tx1"/>
                              </a:solidFill>
                              <a:latin typeface="Cambria Math" panose="02040503050406030204" pitchFamily="18" charset="0"/>
                              <a:ea typeface="Cambria Math" panose="02040503050406030204" pitchFamily="18" charset="0"/>
                            </a:rPr>
                            <m:t>1</m:t>
                          </m:r>
                        </m:num>
                        <m:den>
                          <m:rad>
                            <m:radPr>
                              <m:degHide m:val="on"/>
                              <m:ctrlPr>
                                <a:rPr lang="es-ES" sz="1400" i="1" smtClean="0">
                                  <a:solidFill>
                                    <a:schemeClr val="tx1"/>
                                  </a:solidFill>
                                  <a:latin typeface="Cambria Math" panose="02040503050406030204" pitchFamily="18" charset="0"/>
                                  <a:ea typeface="Cambria Math" panose="02040503050406030204" pitchFamily="18" charset="0"/>
                                </a:rPr>
                              </m:ctrlPr>
                            </m:radPr>
                            <m:deg/>
                            <m:e>
                              <m:r>
                                <a:rPr lang="es-ES" sz="1400" b="0" i="1" smtClean="0">
                                  <a:solidFill>
                                    <a:schemeClr val="tx1"/>
                                  </a:solidFill>
                                  <a:latin typeface="Cambria Math" panose="02040503050406030204" pitchFamily="18" charset="0"/>
                                  <a:ea typeface="Cambria Math" panose="02040503050406030204" pitchFamily="18" charset="0"/>
                                </a:rPr>
                                <m:t>𝐿𝐶</m:t>
                              </m:r>
                            </m:e>
                          </m:rad>
                        </m:den>
                      </m:f>
                    </m:oMath>
                  </m:oMathPara>
                </a14:m>
                <a:endParaRPr lang="es-ES" sz="1400" dirty="0"/>
              </a:p>
            </p:txBody>
          </p:sp>
        </mc:Choice>
        <mc:Fallback xmlns="">
          <p:sp>
            <p:nvSpPr>
              <p:cNvPr id="39" name="CuadroTexto 38">
                <a:extLst>
                  <a:ext uri="{FF2B5EF4-FFF2-40B4-BE49-F238E27FC236}">
                    <a16:creationId xmlns:a16="http://schemas.microsoft.com/office/drawing/2014/main" id="{050104D7-1ABE-4423-AF39-04B6CAA4CAC0}"/>
                  </a:ext>
                </a:extLst>
              </p:cNvPr>
              <p:cNvSpPr txBox="1">
                <a:spLocks noRot="1" noChangeAspect="1" noMove="1" noResize="1" noEditPoints="1" noAdjustHandles="1" noChangeArrowheads="1" noChangeShapeType="1" noTextEdit="1"/>
              </p:cNvSpPr>
              <p:nvPr/>
            </p:nvSpPr>
            <p:spPr>
              <a:xfrm>
                <a:off x="7656338" y="3391344"/>
                <a:ext cx="2689850" cy="541623"/>
              </a:xfrm>
              <a:prstGeom prst="rect">
                <a:avLst/>
              </a:prstGeom>
              <a:blipFill>
                <a:blip r:embed="rId12"/>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1" name="CuadroTexto 40">
                <a:extLst>
                  <a:ext uri="{FF2B5EF4-FFF2-40B4-BE49-F238E27FC236}">
                    <a16:creationId xmlns:a16="http://schemas.microsoft.com/office/drawing/2014/main" id="{81CF32F0-5E12-4927-A886-D7984EEEB640}"/>
                  </a:ext>
                </a:extLst>
              </p:cNvPr>
              <p:cNvSpPr txBox="1"/>
              <p:nvPr/>
            </p:nvSpPr>
            <p:spPr>
              <a:xfrm>
                <a:off x="5206502" y="5330201"/>
                <a:ext cx="2689850" cy="53194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ea typeface="Cambria Math" panose="02040503050406030204" pitchFamily="18" charset="0"/>
                        </a:rPr>
                        <m:t>×</m:t>
                      </m:r>
                      <m:f>
                        <m:fPr>
                          <m:ctrlPr>
                            <a:rPr lang="es-ES" sz="1400" b="0" i="1" smtClean="0">
                              <a:solidFill>
                                <a:schemeClr val="tx1"/>
                              </a:solidFill>
                              <a:latin typeface="Cambria Math" panose="02040503050406030204" pitchFamily="18" charset="0"/>
                              <a:ea typeface="Cambria Math" panose="02040503050406030204" pitchFamily="18" charset="0"/>
                            </a:rPr>
                          </m:ctrlPr>
                        </m:fPr>
                        <m:num>
                          <m:r>
                            <a:rPr lang="es-ES" sz="1400" i="1">
                              <a:solidFill>
                                <a:prstClr val="black"/>
                              </a:solidFill>
                              <a:latin typeface="Cambria Math" panose="02040503050406030204" pitchFamily="18" charset="0"/>
                              <a:ea typeface="Cambria Math" panose="02040503050406030204" pitchFamily="18" charset="0"/>
                            </a:rPr>
                            <m:t>𝑗</m:t>
                          </m:r>
                          <m:r>
                            <a:rPr lang="es-ES" sz="1400" i="1">
                              <a:solidFill>
                                <a:prstClr val="black"/>
                              </a:solidFill>
                              <a:latin typeface="Cambria Math" panose="02040503050406030204" pitchFamily="18" charset="0"/>
                              <a:ea typeface="Cambria Math" panose="02040503050406030204" pitchFamily="18" charset="0"/>
                            </a:rPr>
                            <m:t>𝜔</m:t>
                          </m:r>
                        </m:num>
                        <m:den>
                          <m:r>
                            <a:rPr lang="es-ES" sz="1400" i="1">
                              <a:solidFill>
                                <a:prstClr val="black"/>
                              </a:solidFill>
                              <a:latin typeface="Cambria Math" panose="02040503050406030204" pitchFamily="18" charset="0"/>
                              <a:ea typeface="Cambria Math" panose="02040503050406030204" pitchFamily="18" charset="0"/>
                            </a:rPr>
                            <m:t>𝑗</m:t>
                          </m:r>
                          <m:r>
                            <a:rPr lang="es-ES" sz="1400" i="1">
                              <a:solidFill>
                                <a:prstClr val="black"/>
                              </a:solidFill>
                              <a:latin typeface="Cambria Math" panose="02040503050406030204" pitchFamily="18" charset="0"/>
                              <a:ea typeface="Cambria Math" panose="02040503050406030204" pitchFamily="18" charset="0"/>
                            </a:rPr>
                            <m:t>𝜔</m:t>
                          </m:r>
                        </m:den>
                      </m:f>
                    </m:oMath>
                  </m:oMathPara>
                </a14:m>
                <a:endParaRPr lang="es-ES" sz="1400" dirty="0"/>
              </a:p>
            </p:txBody>
          </p:sp>
        </mc:Choice>
        <mc:Fallback xmlns="">
          <p:sp>
            <p:nvSpPr>
              <p:cNvPr id="41" name="CuadroTexto 40">
                <a:extLst>
                  <a:ext uri="{FF2B5EF4-FFF2-40B4-BE49-F238E27FC236}">
                    <a16:creationId xmlns:a16="http://schemas.microsoft.com/office/drawing/2014/main" id="{81CF32F0-5E12-4927-A886-D7984EEEB640}"/>
                  </a:ext>
                </a:extLst>
              </p:cNvPr>
              <p:cNvSpPr txBox="1">
                <a:spLocks noRot="1" noChangeAspect="1" noMove="1" noResize="1" noEditPoints="1" noAdjustHandles="1" noChangeArrowheads="1" noChangeShapeType="1" noTextEdit="1"/>
              </p:cNvSpPr>
              <p:nvPr/>
            </p:nvSpPr>
            <p:spPr>
              <a:xfrm>
                <a:off x="5206502" y="5330201"/>
                <a:ext cx="2689850" cy="531940"/>
              </a:xfrm>
              <a:prstGeom prst="rect">
                <a:avLst/>
              </a:prstGeom>
              <a:blipFill>
                <a:blip r:embed="rId13"/>
                <a:stretch>
                  <a:fillRect b="-454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2" name="CuadroTexto 41">
                <a:extLst>
                  <a:ext uri="{FF2B5EF4-FFF2-40B4-BE49-F238E27FC236}">
                    <a16:creationId xmlns:a16="http://schemas.microsoft.com/office/drawing/2014/main" id="{3E94FF00-1402-413A-A4B2-03CB9BA0ED79}"/>
                  </a:ext>
                </a:extLst>
              </p:cNvPr>
              <p:cNvSpPr txBox="1"/>
              <p:nvPr/>
            </p:nvSpPr>
            <p:spPr>
              <a:xfrm>
                <a:off x="8030255" y="3992560"/>
                <a:ext cx="1889465" cy="52911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𝜔</m:t>
                          </m:r>
                        </m:e>
                        <m:sub>
                          <m:r>
                            <a:rPr lang="es-ES" sz="1400" i="1">
                              <a:solidFill>
                                <a:schemeClr val="tx1"/>
                              </a:solidFill>
                              <a:latin typeface="Cambria Math" panose="02040503050406030204" pitchFamily="18" charset="0"/>
                              <a:ea typeface="Cambria Math" panose="02040503050406030204" pitchFamily="18" charset="0"/>
                            </a:rPr>
                            <m:t>0</m:t>
                          </m:r>
                        </m:sub>
                      </m:sSub>
                      <m:r>
                        <a:rPr lang="es-ES" sz="1400" i="1">
                          <a:solidFill>
                            <a:schemeClr val="tx1"/>
                          </a:solidFill>
                          <a:latin typeface="Cambria Math" panose="02040503050406030204" pitchFamily="18" charset="0"/>
                          <a:ea typeface="Cambria Math" panose="02040503050406030204" pitchFamily="18" charset="0"/>
                        </a:rPr>
                        <m:t> </m:t>
                      </m:r>
                      <m:d>
                        <m:dPr>
                          <m:ctrlPr>
                            <a:rPr lang="es-ES" sz="1400" i="1" smtClean="0">
                              <a:solidFill>
                                <a:schemeClr val="tx1"/>
                              </a:solidFill>
                              <a:latin typeface="Cambria Math" panose="02040503050406030204" pitchFamily="18" charset="0"/>
                              <a:ea typeface="Cambria Math" panose="02040503050406030204" pitchFamily="18" charset="0"/>
                            </a:rPr>
                          </m:ctrlPr>
                        </m:dPr>
                        <m:e>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i="1">
                                  <a:solidFill>
                                    <a:schemeClr val="tx1"/>
                                  </a:solidFill>
                                  <a:latin typeface="Cambria Math" panose="02040503050406030204" pitchFamily="18" charset="0"/>
                                  <a:ea typeface="Cambria Math" panose="02040503050406030204" pitchFamily="18" charset="0"/>
                                </a:rPr>
                                <m:t>𝑅</m:t>
                              </m:r>
                            </m:num>
                            <m:den>
                              <m:r>
                                <a:rPr lang="es-ES" sz="1400" i="1">
                                  <a:solidFill>
                                    <a:schemeClr val="tx1"/>
                                  </a:solidFill>
                                  <a:latin typeface="Cambria Math" panose="02040503050406030204" pitchFamily="18" charset="0"/>
                                  <a:ea typeface="Cambria Math" panose="02040503050406030204" pitchFamily="18" charset="0"/>
                                </a:rPr>
                                <m:t>𝑄</m:t>
                              </m:r>
                            </m:den>
                          </m:f>
                        </m:e>
                      </m:d>
                      <m:r>
                        <a:rPr lang="es-ES" sz="1400" b="0" i="1" smtClean="0">
                          <a:solidFill>
                            <a:schemeClr val="tx1"/>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b="0" i="1" smtClean="0">
                              <a:solidFill>
                                <a:schemeClr val="tx1"/>
                              </a:solidFill>
                              <a:latin typeface="Cambria Math" panose="02040503050406030204" pitchFamily="18" charset="0"/>
                              <a:ea typeface="Cambria Math" panose="02040503050406030204" pitchFamily="18" charset="0"/>
                            </a:rPr>
                            <m:t>1</m:t>
                          </m:r>
                        </m:num>
                        <m:den>
                          <m:r>
                            <a:rPr lang="es-ES" sz="1400" i="1">
                              <a:solidFill>
                                <a:schemeClr val="tx1"/>
                              </a:solidFill>
                              <a:latin typeface="Cambria Math" panose="02040503050406030204" pitchFamily="18" charset="0"/>
                              <a:ea typeface="Cambria Math" panose="02040503050406030204" pitchFamily="18" charset="0"/>
                            </a:rPr>
                            <m:t>𝐶</m:t>
                          </m:r>
                        </m:den>
                      </m:f>
                    </m:oMath>
                  </m:oMathPara>
                </a14:m>
                <a:endParaRPr lang="es-ES" sz="1400" dirty="0"/>
              </a:p>
            </p:txBody>
          </p:sp>
        </mc:Choice>
        <mc:Fallback xmlns="">
          <p:sp>
            <p:nvSpPr>
              <p:cNvPr id="42" name="CuadroTexto 41">
                <a:extLst>
                  <a:ext uri="{FF2B5EF4-FFF2-40B4-BE49-F238E27FC236}">
                    <a16:creationId xmlns:a16="http://schemas.microsoft.com/office/drawing/2014/main" id="{3E94FF00-1402-413A-A4B2-03CB9BA0ED79}"/>
                  </a:ext>
                </a:extLst>
              </p:cNvPr>
              <p:cNvSpPr txBox="1">
                <a:spLocks noRot="1" noChangeAspect="1" noMove="1" noResize="1" noEditPoints="1" noAdjustHandles="1" noChangeArrowheads="1" noChangeShapeType="1" noTextEdit="1"/>
              </p:cNvSpPr>
              <p:nvPr/>
            </p:nvSpPr>
            <p:spPr>
              <a:xfrm>
                <a:off x="8030255" y="3992560"/>
                <a:ext cx="1889465" cy="529119"/>
              </a:xfrm>
              <a:prstGeom prst="rect">
                <a:avLst/>
              </a:prstGeom>
              <a:blipFill>
                <a:blip r:embed="rId14"/>
                <a:stretch>
                  <a:fillRect b="-4598"/>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3" name="CuadroTexto 42">
                <a:extLst>
                  <a:ext uri="{FF2B5EF4-FFF2-40B4-BE49-F238E27FC236}">
                    <a16:creationId xmlns:a16="http://schemas.microsoft.com/office/drawing/2014/main" id="{BB7581FF-AC6D-4B88-8779-CE04F6E3A716}"/>
                  </a:ext>
                </a:extLst>
              </p:cNvPr>
              <p:cNvSpPr txBox="1"/>
              <p:nvPr/>
            </p:nvSpPr>
            <p:spPr>
              <a:xfrm>
                <a:off x="2335294" y="5793696"/>
                <a:ext cx="2974083" cy="702565"/>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sSub>
                        <m:sSubPr>
                          <m:ctrlPr>
                            <a:rPr lang="es-ES" sz="1600" i="1" smtClean="0">
                              <a:solidFill>
                                <a:prstClr val="black"/>
                              </a:solidFill>
                              <a:latin typeface="Cambria Math" panose="02040503050406030204" pitchFamily="18" charset="0"/>
                            </a:rPr>
                          </m:ctrlPr>
                        </m:sSubPr>
                        <m:e>
                          <m:r>
                            <a:rPr lang="es-ES" sz="1600" b="0" i="1" smtClean="0">
                              <a:solidFill>
                                <a:prstClr val="black"/>
                              </a:solidFill>
                              <a:latin typeface="Cambria Math" panose="02040503050406030204" pitchFamily="18" charset="0"/>
                            </a:rPr>
                            <m:t>𝑉</m:t>
                          </m:r>
                        </m:e>
                        <m:sub>
                          <m:r>
                            <a:rPr lang="es-ES" sz="1600" b="0" i="1" smtClean="0">
                              <a:solidFill>
                                <a:prstClr val="black"/>
                              </a:solidFill>
                              <a:latin typeface="Cambria Math" panose="02040503050406030204" pitchFamily="18" charset="0"/>
                            </a:rPr>
                            <m:t>0</m:t>
                          </m:r>
                        </m:sub>
                      </m:sSub>
                      <m:r>
                        <a:rPr lang="es-ES" sz="1600" i="1">
                          <a:solidFill>
                            <a:prstClr val="black"/>
                          </a:solidFill>
                          <a:latin typeface="Cambria Math" panose="02040503050406030204" pitchFamily="18" charset="0"/>
                        </a:rPr>
                        <m:t> </m:t>
                      </m:r>
                      <m:r>
                        <a:rPr lang="es-ES" sz="1600" b="0" i="1" smtClean="0">
                          <a:solidFill>
                            <a:prstClr val="black"/>
                          </a:solidFill>
                          <a:latin typeface="Cambria Math" panose="02040503050406030204" pitchFamily="18" charset="0"/>
                          <a:ea typeface="Cambria Math" panose="02040503050406030204" pitchFamily="18" charset="0"/>
                        </a:rPr>
                        <m:t>=</m:t>
                      </m:r>
                      <m:f>
                        <m:fPr>
                          <m:ctrlPr>
                            <a:rPr lang="es-ES" sz="1600" i="1">
                              <a:solidFill>
                                <a:prstClr val="black"/>
                              </a:solidFill>
                              <a:latin typeface="Cambria Math" panose="02040503050406030204" pitchFamily="18" charset="0"/>
                              <a:ea typeface="Cambria Math" panose="02040503050406030204" pitchFamily="18" charset="0"/>
                            </a:rPr>
                          </m:ctrlPr>
                        </m:fPr>
                        <m:num>
                          <m:sSub>
                            <m:sSubPr>
                              <m:ctrlPr>
                                <a:rPr lang="es-ES" sz="1600" i="1">
                                  <a:solidFill>
                                    <a:prstClr val="black"/>
                                  </a:solidFill>
                                  <a:latin typeface="Cambria Math" panose="02040503050406030204" pitchFamily="18" charset="0"/>
                                </a:rPr>
                              </m:ctrlPr>
                            </m:sSubPr>
                            <m:e>
                              <m:r>
                                <a:rPr lang="es-ES" sz="1600" i="1">
                                  <a:solidFill>
                                    <a:prstClr val="black"/>
                                  </a:solidFill>
                                  <a:latin typeface="Cambria Math" panose="02040503050406030204" pitchFamily="18" charset="0"/>
                                </a:rPr>
                                <m:t>𝑗</m:t>
                              </m:r>
                              <m:r>
                                <a:rPr lang="es-ES" sz="1600" i="1">
                                  <a:solidFill>
                                    <a:prstClr val="black"/>
                                  </a:solidFill>
                                  <a:latin typeface="Cambria Math" panose="02040503050406030204" pitchFamily="18" charset="0"/>
                                  <a:ea typeface="Cambria Math" panose="02040503050406030204" pitchFamily="18" charset="0"/>
                                </a:rPr>
                                <m:t>𝜔</m:t>
                              </m:r>
                              <m:r>
                                <a:rPr lang="es-ES" sz="1600" i="1">
                                  <a:solidFill>
                                    <a:prstClr val="black"/>
                                  </a:solidFill>
                                  <a:latin typeface="Cambria Math" panose="02040503050406030204" pitchFamily="18" charset="0"/>
                                </a:rPr>
                                <m:t>𝐼</m:t>
                              </m:r>
                            </m:e>
                            <m:sub>
                              <m:r>
                                <a:rPr lang="es-ES" sz="1600" i="1">
                                  <a:solidFill>
                                    <a:prstClr val="black"/>
                                  </a:solidFill>
                                  <a:latin typeface="Cambria Math" panose="02040503050406030204" pitchFamily="18" charset="0"/>
                                </a:rPr>
                                <m:t>0</m:t>
                              </m:r>
                            </m:sub>
                          </m:sSub>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𝜔</m:t>
                              </m:r>
                            </m:e>
                            <m:sub>
                              <m:r>
                                <a:rPr lang="es-ES" sz="1600" i="1">
                                  <a:solidFill>
                                    <a:schemeClr val="tx1"/>
                                  </a:solidFill>
                                  <a:latin typeface="Cambria Math" panose="02040503050406030204" pitchFamily="18" charset="0"/>
                                  <a:ea typeface="Cambria Math" panose="02040503050406030204" pitchFamily="18" charset="0"/>
                                </a:rPr>
                                <m:t>0</m:t>
                              </m:r>
                            </m:sub>
                          </m:sSub>
                          <m:r>
                            <a:rPr lang="es-ES" sz="1600" i="1">
                              <a:solidFill>
                                <a:schemeClr val="tx1"/>
                              </a:solidFill>
                              <a:latin typeface="Cambria Math" panose="02040503050406030204" pitchFamily="18" charset="0"/>
                              <a:ea typeface="Cambria Math" panose="02040503050406030204" pitchFamily="18" charset="0"/>
                            </a:rPr>
                            <m:t> </m:t>
                          </m:r>
                          <m:d>
                            <m:dPr>
                              <m:ctrlPr>
                                <a:rPr lang="es-ES" sz="1600" i="1">
                                  <a:solidFill>
                                    <a:schemeClr val="tx1"/>
                                  </a:solidFill>
                                  <a:latin typeface="Cambria Math" panose="02040503050406030204" pitchFamily="18" charset="0"/>
                                  <a:ea typeface="Cambria Math" panose="02040503050406030204" pitchFamily="18" charset="0"/>
                                </a:rPr>
                              </m:ctrlPr>
                            </m:dPr>
                            <m:e>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ea typeface="Cambria Math" panose="02040503050406030204" pitchFamily="18" charset="0"/>
                                    </a:rPr>
                                    <m:t>𝑅</m:t>
                                  </m:r>
                                </m:num>
                                <m:den>
                                  <m:r>
                                    <a:rPr lang="es-ES" sz="1600" i="1">
                                      <a:solidFill>
                                        <a:schemeClr val="tx1"/>
                                      </a:solidFill>
                                      <a:latin typeface="Cambria Math" panose="02040503050406030204" pitchFamily="18" charset="0"/>
                                      <a:ea typeface="Cambria Math" panose="02040503050406030204" pitchFamily="18" charset="0"/>
                                    </a:rPr>
                                    <m:t>𝑄</m:t>
                                  </m:r>
                                </m:den>
                              </m:f>
                            </m:e>
                          </m:d>
                          <m:d>
                            <m:dPr>
                              <m:ctrlPr>
                                <a:rPr lang="es-ES" sz="1600" i="1">
                                  <a:solidFill>
                                    <a:prstClr val="black"/>
                                  </a:solidFill>
                                  <a:latin typeface="Cambria Math" panose="02040503050406030204" pitchFamily="18" charset="0"/>
                                </a:rPr>
                              </m:ctrlPr>
                            </m:dPr>
                            <m:e>
                              <m:sSubSup>
                                <m:sSubSupPr>
                                  <m:ctrlPr>
                                    <a:rPr lang="es-ES" sz="1600" i="1">
                                      <a:solidFill>
                                        <a:prstClr val="black"/>
                                      </a:solidFill>
                                      <a:latin typeface="Cambria Math" panose="02040503050406030204" pitchFamily="18" charset="0"/>
                                      <a:ea typeface="Cambria Math" panose="02040503050406030204" pitchFamily="18" charset="0"/>
                                    </a:rPr>
                                  </m:ctrlPr>
                                </m:sSubSupPr>
                                <m:e>
                                  <m:r>
                                    <a:rPr lang="es-ES" sz="1600" i="1">
                                      <a:solidFill>
                                        <a:prstClr val="black"/>
                                      </a:solidFill>
                                      <a:latin typeface="Cambria Math" panose="02040503050406030204" pitchFamily="18" charset="0"/>
                                      <a:ea typeface="Cambria Math" panose="02040503050406030204" pitchFamily="18" charset="0"/>
                                    </a:rPr>
                                    <m:t>𝜔</m:t>
                                  </m:r>
                                </m:e>
                                <m:sub>
                                  <m:r>
                                    <a:rPr lang="es-ES" sz="1600" i="1">
                                      <a:solidFill>
                                        <a:prstClr val="black"/>
                                      </a:solidFill>
                                      <a:latin typeface="Cambria Math" panose="02040503050406030204" pitchFamily="18" charset="0"/>
                                      <a:ea typeface="Cambria Math" panose="02040503050406030204" pitchFamily="18" charset="0"/>
                                    </a:rPr>
                                    <m:t>0</m:t>
                                  </m:r>
                                </m:sub>
                                <m:sup>
                                  <m:r>
                                    <a:rPr lang="es-ES" sz="1600" i="1">
                                      <a:solidFill>
                                        <a:prstClr val="black"/>
                                      </a:solidFill>
                                      <a:latin typeface="Cambria Math" panose="02040503050406030204" pitchFamily="18" charset="0"/>
                                      <a:ea typeface="Cambria Math" panose="02040503050406030204" pitchFamily="18" charset="0"/>
                                    </a:rPr>
                                    <m:t>2</m:t>
                                  </m:r>
                                </m:sup>
                              </m:sSubSup>
                              <m:r>
                                <a:rPr lang="es-ES" sz="1600" b="0" i="1" smtClean="0">
                                  <a:solidFill>
                                    <a:prstClr val="black"/>
                                  </a:solidFill>
                                  <a:latin typeface="Cambria Math" panose="02040503050406030204" pitchFamily="18" charset="0"/>
                                </a:rPr>
                                <m:t>−</m:t>
                              </m:r>
                              <m:sSup>
                                <m:sSupPr>
                                  <m:ctrlPr>
                                    <a:rPr lang="es-ES" sz="1600" b="0" i="1" smtClean="0">
                                      <a:solidFill>
                                        <a:prstClr val="black"/>
                                      </a:solidFill>
                                      <a:latin typeface="Cambria Math" panose="02040503050406030204" pitchFamily="18" charset="0"/>
                                    </a:rPr>
                                  </m:ctrlPr>
                                </m:sSupPr>
                                <m:e>
                                  <m:r>
                                    <a:rPr lang="es-ES" sz="1600" i="1">
                                      <a:solidFill>
                                        <a:prstClr val="black"/>
                                      </a:solidFill>
                                      <a:latin typeface="Cambria Math" panose="02040503050406030204" pitchFamily="18" charset="0"/>
                                      <a:ea typeface="Cambria Math" panose="02040503050406030204" pitchFamily="18" charset="0"/>
                                    </a:rPr>
                                    <m:t>𝜔</m:t>
                                  </m:r>
                                </m:e>
                                <m:sup>
                                  <m:r>
                                    <a:rPr lang="es-ES" sz="1600" b="0" i="1" smtClean="0">
                                      <a:solidFill>
                                        <a:prstClr val="black"/>
                                      </a:solidFill>
                                      <a:latin typeface="Cambria Math" panose="02040503050406030204" pitchFamily="18" charset="0"/>
                                    </a:rPr>
                                    <m:t>2</m:t>
                                  </m:r>
                                </m:sup>
                              </m:sSup>
                              <m:r>
                                <a:rPr lang="es-ES" sz="1600" b="0" i="1" smtClean="0">
                                  <a:solidFill>
                                    <a:prstClr val="black"/>
                                  </a:solidFill>
                                  <a:latin typeface="Cambria Math" panose="02040503050406030204" pitchFamily="18" charset="0"/>
                                </a:rPr>
                                <m:t>+</m:t>
                              </m:r>
                              <m:r>
                                <a:rPr lang="es-ES" sz="1600" b="0" i="1" smtClean="0">
                                  <a:solidFill>
                                    <a:prstClr val="black"/>
                                  </a:solidFill>
                                  <a:latin typeface="Cambria Math" panose="02040503050406030204" pitchFamily="18" charset="0"/>
                                </a:rPr>
                                <m:t>𝑗</m:t>
                              </m:r>
                              <m:f>
                                <m:fPr>
                                  <m:ctrlPr>
                                    <a:rPr lang="es-ES" sz="1600" i="1">
                                      <a:solidFill>
                                        <a:schemeClr val="tx1"/>
                                      </a:solidFill>
                                      <a:latin typeface="Cambria Math" panose="02040503050406030204" pitchFamily="18" charset="0"/>
                                      <a:ea typeface="Cambria Math" panose="02040503050406030204" pitchFamily="18" charset="0"/>
                                    </a:rPr>
                                  </m:ctrlPr>
                                </m:fPr>
                                <m:num>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𝜔</m:t>
                                      </m:r>
                                    </m:e>
                                    <m:sub>
                                      <m:r>
                                        <a:rPr lang="es-ES" sz="1600" i="1">
                                          <a:solidFill>
                                            <a:schemeClr val="tx1"/>
                                          </a:solidFill>
                                          <a:latin typeface="Cambria Math" panose="02040503050406030204" pitchFamily="18" charset="0"/>
                                          <a:ea typeface="Cambria Math" panose="02040503050406030204" pitchFamily="18" charset="0"/>
                                        </a:rPr>
                                        <m:t>0</m:t>
                                      </m:r>
                                    </m:sub>
                                  </m:sSub>
                                  <m:r>
                                    <a:rPr lang="es-ES" sz="1600" i="1" smtClean="0">
                                      <a:solidFill>
                                        <a:schemeClr val="tx1"/>
                                      </a:solidFill>
                                      <a:latin typeface="Cambria Math" panose="02040503050406030204" pitchFamily="18" charset="0"/>
                                      <a:ea typeface="Cambria Math" panose="02040503050406030204" pitchFamily="18" charset="0"/>
                                    </a:rPr>
                                    <m:t>𝜔</m:t>
                                  </m:r>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𝑄</m:t>
                                      </m:r>
                                    </m:e>
                                    <m:sub>
                                      <m:r>
                                        <a:rPr lang="es-ES" sz="1600" i="1">
                                          <a:solidFill>
                                            <a:schemeClr val="tx1"/>
                                          </a:solidFill>
                                          <a:latin typeface="Cambria Math" panose="02040503050406030204" pitchFamily="18" charset="0"/>
                                          <a:ea typeface="Cambria Math" panose="02040503050406030204" pitchFamily="18" charset="0"/>
                                        </a:rPr>
                                        <m:t>𝐿</m:t>
                                      </m:r>
                                    </m:sub>
                                  </m:sSub>
                                </m:den>
                              </m:f>
                            </m:e>
                          </m:d>
                        </m:den>
                      </m:f>
                    </m:oMath>
                  </m:oMathPara>
                </a14:m>
                <a:endParaRPr lang="es-ES" sz="1600" i="1" dirty="0">
                  <a:solidFill>
                    <a:prstClr val="black"/>
                  </a:solidFill>
                  <a:latin typeface="Arial" charset="0"/>
                  <a:ea typeface="+mn-ea"/>
                </a:endParaRPr>
              </a:p>
            </p:txBody>
          </p:sp>
        </mc:Choice>
        <mc:Fallback xmlns="">
          <p:sp>
            <p:nvSpPr>
              <p:cNvPr id="43" name="CuadroTexto 42">
                <a:extLst>
                  <a:ext uri="{FF2B5EF4-FFF2-40B4-BE49-F238E27FC236}">
                    <a16:creationId xmlns:a16="http://schemas.microsoft.com/office/drawing/2014/main" id="{BB7581FF-AC6D-4B88-8779-CE04F6E3A716}"/>
                  </a:ext>
                </a:extLst>
              </p:cNvPr>
              <p:cNvSpPr txBox="1">
                <a:spLocks noRot="1" noChangeAspect="1" noMove="1" noResize="1" noEditPoints="1" noAdjustHandles="1" noChangeArrowheads="1" noChangeShapeType="1" noTextEdit="1"/>
              </p:cNvSpPr>
              <p:nvPr/>
            </p:nvSpPr>
            <p:spPr>
              <a:xfrm>
                <a:off x="2335294" y="5793696"/>
                <a:ext cx="2974083" cy="702565"/>
              </a:xfrm>
              <a:prstGeom prst="rect">
                <a:avLst/>
              </a:prstGeom>
              <a:blipFill>
                <a:blip r:embed="rId15"/>
                <a:stretch>
                  <a:fillRect/>
                </a:stretch>
              </a:blipFill>
            </p:spPr>
            <p:txBody>
              <a:bodyPr/>
              <a:lstStyle/>
              <a:p>
                <a:r>
                  <a:rPr lang="es-ES">
                    <a:noFill/>
                  </a:rPr>
                  <a:t> </a:t>
                </a:r>
              </a:p>
            </p:txBody>
          </p:sp>
        </mc:Fallback>
      </mc:AlternateContent>
      <p:sp>
        <p:nvSpPr>
          <p:cNvPr id="44" name="CuadroTexto 43">
            <a:extLst>
              <a:ext uri="{FF2B5EF4-FFF2-40B4-BE49-F238E27FC236}">
                <a16:creationId xmlns:a16="http://schemas.microsoft.com/office/drawing/2014/main" id="{2F49F9A8-B5F9-48B8-96BF-9B85E4E9552F}"/>
              </a:ext>
            </a:extLst>
          </p:cNvPr>
          <p:cNvSpPr txBox="1"/>
          <p:nvPr/>
        </p:nvSpPr>
        <p:spPr>
          <a:xfrm>
            <a:off x="164066" y="5918759"/>
            <a:ext cx="1719037" cy="46166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altLang="es-ES" sz="1200" b="0" i="0" u="none" strike="noStrike" kern="0" cap="none" spc="0" normalizeH="0" baseline="0" noProof="0" dirty="0">
                <a:ln>
                  <a:noFill/>
                </a:ln>
                <a:solidFill>
                  <a:prstClr val="black"/>
                </a:solidFill>
                <a:effectLst/>
                <a:uLnTx/>
                <a:uFillTx/>
                <a:ea typeface="+mn-ea"/>
              </a:rPr>
              <a:t>Amplitud caso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s-ES" altLang="es-ES" sz="1200" b="0" i="0" u="none" strike="noStrike" kern="0" cap="none" spc="0" normalizeH="0" baseline="0" noProof="0" dirty="0">
                <a:ln>
                  <a:noFill/>
                </a:ln>
                <a:solidFill>
                  <a:prstClr val="black"/>
                </a:solidFill>
                <a:effectLst/>
                <a:uLnTx/>
                <a:uFillTx/>
                <a:ea typeface="+mn-ea"/>
              </a:rPr>
              <a:t>armónico (alterna)</a:t>
            </a:r>
          </a:p>
        </p:txBody>
      </p:sp>
      <p:cxnSp>
        <p:nvCxnSpPr>
          <p:cNvPr id="45" name="Conector recto de flecha 44">
            <a:extLst>
              <a:ext uri="{FF2B5EF4-FFF2-40B4-BE49-F238E27FC236}">
                <a16:creationId xmlns:a16="http://schemas.microsoft.com/office/drawing/2014/main" id="{83BC050D-795E-44B0-B133-F513A5AC55FF}"/>
              </a:ext>
            </a:extLst>
          </p:cNvPr>
          <p:cNvCxnSpPr/>
          <p:nvPr/>
        </p:nvCxnSpPr>
        <p:spPr bwMode="auto">
          <a:xfrm>
            <a:off x="1780091" y="6149591"/>
            <a:ext cx="363216"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46" name="CuadroTexto 45">
                <a:extLst>
                  <a:ext uri="{FF2B5EF4-FFF2-40B4-BE49-F238E27FC236}">
                    <a16:creationId xmlns:a16="http://schemas.microsoft.com/office/drawing/2014/main" id="{DA2478DD-8E77-4B20-B866-207CB26A5346}"/>
                  </a:ext>
                </a:extLst>
              </p:cNvPr>
              <p:cNvSpPr txBox="1"/>
              <p:nvPr/>
            </p:nvSpPr>
            <p:spPr>
              <a:xfrm>
                <a:off x="2492834" y="6548712"/>
                <a:ext cx="2547478" cy="59061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ea typeface="Cambria Math" panose="02040503050406030204" pitchFamily="18" charset="0"/>
                        </a:rPr>
                        <m:t>𝐼</m:t>
                      </m:r>
                      <m:r>
                        <a:rPr lang="es-ES" sz="1400" b="0" i="1" smtClean="0">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𝑡</m:t>
                      </m:r>
                      <m:r>
                        <a:rPr lang="es-ES" sz="1400" b="0" i="1" smtClean="0">
                          <a:solidFill>
                            <a:schemeClr val="tx1"/>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b="0" i="1" smtClean="0">
                              <a:solidFill>
                                <a:schemeClr val="tx1"/>
                              </a:solidFill>
                              <a:latin typeface="Cambria Math" panose="02040503050406030204" pitchFamily="18" charset="0"/>
                              <a:ea typeface="Cambria Math" panose="02040503050406030204" pitchFamily="18" charset="0"/>
                            </a:rPr>
                            <m:t>𝑞𝑣</m:t>
                          </m:r>
                        </m:num>
                        <m:den>
                          <m:r>
                            <a:rPr lang="es-ES" sz="1400" i="1" smtClean="0">
                              <a:solidFill>
                                <a:schemeClr val="tx1"/>
                              </a:solidFill>
                              <a:latin typeface="Cambria Math" panose="02040503050406030204" pitchFamily="18" charset="0"/>
                              <a:ea typeface="Cambria Math" panose="02040503050406030204" pitchFamily="18" charset="0"/>
                            </a:rPr>
                            <m:t>𝜎</m:t>
                          </m:r>
                          <m:rad>
                            <m:radPr>
                              <m:degHide m:val="on"/>
                              <m:ctrlPr>
                                <a:rPr lang="es-ES" sz="1400" i="1" smtClean="0">
                                  <a:solidFill>
                                    <a:schemeClr val="tx1"/>
                                  </a:solidFill>
                                  <a:latin typeface="Cambria Math" panose="02040503050406030204" pitchFamily="18" charset="0"/>
                                  <a:ea typeface="Cambria Math" panose="02040503050406030204" pitchFamily="18" charset="0"/>
                                </a:rPr>
                              </m:ctrlPr>
                            </m:radPr>
                            <m:deg/>
                            <m:e>
                              <m:r>
                                <a:rPr lang="es-ES" sz="1400" b="0" i="1" smtClean="0">
                                  <a:solidFill>
                                    <a:schemeClr val="tx1"/>
                                  </a:solidFill>
                                  <a:latin typeface="Cambria Math" panose="02040503050406030204" pitchFamily="18" charset="0"/>
                                  <a:ea typeface="Cambria Math" panose="02040503050406030204" pitchFamily="18" charset="0"/>
                                </a:rPr>
                                <m:t>2</m:t>
                              </m:r>
                              <m:r>
                                <a:rPr lang="es-ES" sz="1400" b="0" i="1" smtClean="0">
                                  <a:solidFill>
                                    <a:schemeClr val="tx1"/>
                                  </a:solidFill>
                                  <a:latin typeface="Cambria Math" panose="02040503050406030204" pitchFamily="18" charset="0"/>
                                  <a:ea typeface="Cambria Math" panose="02040503050406030204" pitchFamily="18" charset="0"/>
                                </a:rPr>
                                <m:t>𝜋</m:t>
                              </m:r>
                            </m:e>
                          </m:rad>
                        </m:den>
                      </m:f>
                      <m:sSup>
                        <m:sSupPr>
                          <m:ctrlPr>
                            <a:rPr lang="es-ES" sz="1400" i="1" smtClean="0">
                              <a:solidFill>
                                <a:schemeClr val="tx1"/>
                              </a:solidFill>
                              <a:latin typeface="Cambria Math" panose="02040503050406030204" pitchFamily="18" charset="0"/>
                              <a:ea typeface="Cambria Math" panose="02040503050406030204" pitchFamily="18" charset="0"/>
                            </a:rPr>
                          </m:ctrlPr>
                        </m:sSupPr>
                        <m:e>
                          <m:r>
                            <a:rPr lang="es-ES" sz="1400" b="0" i="1" smtClean="0">
                              <a:solidFill>
                                <a:schemeClr val="tx1"/>
                              </a:solidFill>
                              <a:latin typeface="Cambria Math" panose="02040503050406030204" pitchFamily="18" charset="0"/>
                              <a:ea typeface="Cambria Math" panose="02040503050406030204" pitchFamily="18" charset="0"/>
                            </a:rPr>
                            <m:t>𝑒</m:t>
                          </m:r>
                        </m:e>
                        <m:sup>
                          <m:r>
                            <a:rPr lang="es-ES" sz="1400" b="0" i="1" smtClean="0">
                              <a:solidFill>
                                <a:schemeClr val="tx1"/>
                              </a:solidFill>
                              <a:latin typeface="Cambria Math" panose="02040503050406030204" pitchFamily="18" charset="0"/>
                              <a:ea typeface="Cambria Math" panose="02040503050406030204" pitchFamily="18" charset="0"/>
                            </a:rPr>
                            <m:t>−</m:t>
                          </m:r>
                          <m:f>
                            <m:fPr>
                              <m:ctrlPr>
                                <a:rPr lang="es-ES" sz="1400" b="0" i="1" smtClean="0">
                                  <a:solidFill>
                                    <a:schemeClr val="tx1"/>
                                  </a:solidFill>
                                  <a:latin typeface="Cambria Math" panose="02040503050406030204" pitchFamily="18" charset="0"/>
                                  <a:ea typeface="Cambria Math" panose="02040503050406030204" pitchFamily="18" charset="0"/>
                                </a:rPr>
                              </m:ctrlPr>
                            </m:fPr>
                            <m:num>
                              <m:sSup>
                                <m:sSupPr>
                                  <m:ctrlPr>
                                    <a:rPr lang="es-ES" sz="1400" b="0" i="1" smtClean="0">
                                      <a:solidFill>
                                        <a:schemeClr val="tx1"/>
                                      </a:solidFill>
                                      <a:latin typeface="Cambria Math" panose="02040503050406030204" pitchFamily="18" charset="0"/>
                                      <a:ea typeface="Cambria Math" panose="02040503050406030204" pitchFamily="18" charset="0"/>
                                    </a:rPr>
                                  </m:ctrlPr>
                                </m:sSupPr>
                                <m:e>
                                  <m:d>
                                    <m:dPr>
                                      <m:ctrlPr>
                                        <a:rPr lang="es-ES" sz="1400" b="0" i="1" smtClean="0">
                                          <a:solidFill>
                                            <a:schemeClr val="tx1"/>
                                          </a:solidFill>
                                          <a:latin typeface="Cambria Math" panose="02040503050406030204" pitchFamily="18" charset="0"/>
                                          <a:ea typeface="Cambria Math" panose="02040503050406030204" pitchFamily="18" charset="0"/>
                                        </a:rPr>
                                      </m:ctrlPr>
                                    </m:dPr>
                                    <m:e>
                                      <m:r>
                                        <a:rPr lang="es-ES" sz="1400" b="0" i="1" smtClean="0">
                                          <a:solidFill>
                                            <a:schemeClr val="tx1"/>
                                          </a:solidFill>
                                          <a:latin typeface="Cambria Math" panose="02040503050406030204" pitchFamily="18" charset="0"/>
                                          <a:ea typeface="Cambria Math" panose="02040503050406030204" pitchFamily="18" charset="0"/>
                                        </a:rPr>
                                        <m:t>𝑡</m:t>
                                      </m:r>
                                      <m:r>
                                        <a:rPr lang="es-ES" sz="1400" b="0" i="1" smtClean="0">
                                          <a:solidFill>
                                            <a:schemeClr val="tx1"/>
                                          </a:solidFill>
                                          <a:latin typeface="Cambria Math" panose="02040503050406030204" pitchFamily="18" charset="0"/>
                                          <a:ea typeface="Cambria Math" panose="02040503050406030204" pitchFamily="18" charset="0"/>
                                        </a:rPr>
                                        <m:t>−</m:t>
                                      </m:r>
                                      <m:sSub>
                                        <m:sSubPr>
                                          <m:ctrlPr>
                                            <a:rPr lang="es-ES" sz="1400" b="0" i="1" smtClean="0">
                                              <a:solidFill>
                                                <a:schemeClr val="tx1"/>
                                              </a:solidFill>
                                              <a:latin typeface="Cambria Math" panose="02040503050406030204" pitchFamily="18" charset="0"/>
                                              <a:ea typeface="Cambria Math" panose="02040503050406030204" pitchFamily="18" charset="0"/>
                                            </a:rPr>
                                          </m:ctrlPr>
                                        </m:sSubPr>
                                        <m:e>
                                          <m:r>
                                            <a:rPr lang="es-ES" sz="1400" b="0" i="1" smtClean="0">
                                              <a:solidFill>
                                                <a:schemeClr val="tx1"/>
                                              </a:solidFill>
                                              <a:latin typeface="Cambria Math" panose="02040503050406030204" pitchFamily="18" charset="0"/>
                                              <a:ea typeface="Cambria Math" panose="02040503050406030204" pitchFamily="18" charset="0"/>
                                            </a:rPr>
                                            <m:t>𝑡</m:t>
                                          </m:r>
                                        </m:e>
                                        <m:sub>
                                          <m:r>
                                            <a:rPr lang="es-ES" sz="1400" b="0" i="1" smtClean="0">
                                              <a:solidFill>
                                                <a:schemeClr val="tx1"/>
                                              </a:solidFill>
                                              <a:latin typeface="Cambria Math" panose="02040503050406030204" pitchFamily="18" charset="0"/>
                                              <a:ea typeface="Cambria Math" panose="02040503050406030204" pitchFamily="18" charset="0"/>
                                            </a:rPr>
                                            <m:t>0</m:t>
                                          </m:r>
                                        </m:sub>
                                      </m:sSub>
                                    </m:e>
                                  </m:d>
                                </m:e>
                                <m:sup>
                                  <m:r>
                                    <a:rPr lang="es-ES" sz="1400" b="0" i="1" smtClean="0">
                                      <a:solidFill>
                                        <a:schemeClr val="tx1"/>
                                      </a:solidFill>
                                      <a:latin typeface="Cambria Math" panose="02040503050406030204" pitchFamily="18" charset="0"/>
                                      <a:ea typeface="Cambria Math" panose="02040503050406030204" pitchFamily="18" charset="0"/>
                                    </a:rPr>
                                    <m:t>2</m:t>
                                  </m:r>
                                </m:sup>
                              </m:sSup>
                              <m:sSup>
                                <m:sSupPr>
                                  <m:ctrlPr>
                                    <a:rPr lang="es-ES" sz="1400" b="0" i="1" smtClean="0">
                                      <a:solidFill>
                                        <a:schemeClr val="tx1"/>
                                      </a:solidFill>
                                      <a:latin typeface="Cambria Math" panose="02040503050406030204" pitchFamily="18" charset="0"/>
                                      <a:ea typeface="Cambria Math" panose="02040503050406030204" pitchFamily="18" charset="0"/>
                                    </a:rPr>
                                  </m:ctrlPr>
                                </m:sSupPr>
                                <m:e>
                                  <m:r>
                                    <a:rPr lang="es-ES" sz="1400" b="0" i="1" smtClean="0">
                                      <a:solidFill>
                                        <a:schemeClr val="tx1"/>
                                      </a:solidFill>
                                      <a:latin typeface="Cambria Math" panose="02040503050406030204" pitchFamily="18" charset="0"/>
                                      <a:ea typeface="Cambria Math" panose="02040503050406030204" pitchFamily="18" charset="0"/>
                                    </a:rPr>
                                    <m:t>𝑣</m:t>
                                  </m:r>
                                </m:e>
                                <m:sup>
                                  <m:r>
                                    <a:rPr lang="es-ES" sz="1400" b="0" i="1" smtClean="0">
                                      <a:solidFill>
                                        <a:schemeClr val="tx1"/>
                                      </a:solidFill>
                                      <a:latin typeface="Cambria Math" panose="02040503050406030204" pitchFamily="18" charset="0"/>
                                      <a:ea typeface="Cambria Math" panose="02040503050406030204" pitchFamily="18" charset="0"/>
                                    </a:rPr>
                                    <m:t>2</m:t>
                                  </m:r>
                                </m:sup>
                              </m:sSup>
                            </m:num>
                            <m:den>
                              <m:r>
                                <a:rPr lang="es-ES" sz="1400" b="0" i="1" smtClean="0">
                                  <a:solidFill>
                                    <a:schemeClr val="tx1"/>
                                  </a:solidFill>
                                  <a:latin typeface="Cambria Math" panose="02040503050406030204" pitchFamily="18" charset="0"/>
                                  <a:ea typeface="Cambria Math" panose="02040503050406030204" pitchFamily="18" charset="0"/>
                                </a:rPr>
                                <m:t>2</m:t>
                              </m:r>
                              <m:sSup>
                                <m:sSupPr>
                                  <m:ctrlPr>
                                    <a:rPr lang="es-ES" sz="1400" b="0" i="1" smtClean="0">
                                      <a:solidFill>
                                        <a:schemeClr val="tx1"/>
                                      </a:solidFill>
                                      <a:latin typeface="Cambria Math" panose="02040503050406030204" pitchFamily="18" charset="0"/>
                                      <a:ea typeface="Cambria Math" panose="02040503050406030204" pitchFamily="18" charset="0"/>
                                    </a:rPr>
                                  </m:ctrlPr>
                                </m:sSupPr>
                                <m:e>
                                  <m:r>
                                    <a:rPr lang="es-ES" sz="1400" b="0" i="1" smtClean="0">
                                      <a:solidFill>
                                        <a:schemeClr val="tx1"/>
                                      </a:solidFill>
                                      <a:latin typeface="Cambria Math" panose="02040503050406030204" pitchFamily="18" charset="0"/>
                                      <a:ea typeface="Cambria Math" panose="02040503050406030204" pitchFamily="18" charset="0"/>
                                    </a:rPr>
                                    <m:t>𝜎</m:t>
                                  </m:r>
                                </m:e>
                                <m:sup>
                                  <m:r>
                                    <a:rPr lang="es-ES" sz="1400" b="0" i="1" smtClean="0">
                                      <a:solidFill>
                                        <a:schemeClr val="tx1"/>
                                      </a:solidFill>
                                      <a:latin typeface="Cambria Math" panose="02040503050406030204" pitchFamily="18" charset="0"/>
                                      <a:ea typeface="Cambria Math" panose="02040503050406030204" pitchFamily="18" charset="0"/>
                                    </a:rPr>
                                    <m:t>2</m:t>
                                  </m:r>
                                </m:sup>
                              </m:sSup>
                            </m:den>
                          </m:f>
                        </m:sup>
                      </m:sSup>
                    </m:oMath>
                  </m:oMathPara>
                </a14:m>
                <a:endParaRPr lang="es-ES" sz="1400" dirty="0"/>
              </a:p>
            </p:txBody>
          </p:sp>
        </mc:Choice>
        <mc:Fallback xmlns="">
          <p:sp>
            <p:nvSpPr>
              <p:cNvPr id="46" name="CuadroTexto 45">
                <a:extLst>
                  <a:ext uri="{FF2B5EF4-FFF2-40B4-BE49-F238E27FC236}">
                    <a16:creationId xmlns:a16="http://schemas.microsoft.com/office/drawing/2014/main" id="{DA2478DD-8E77-4B20-B866-207CB26A5346}"/>
                  </a:ext>
                </a:extLst>
              </p:cNvPr>
              <p:cNvSpPr txBox="1">
                <a:spLocks noRot="1" noChangeAspect="1" noMove="1" noResize="1" noEditPoints="1" noAdjustHandles="1" noChangeArrowheads="1" noChangeShapeType="1" noTextEdit="1"/>
              </p:cNvSpPr>
              <p:nvPr/>
            </p:nvSpPr>
            <p:spPr>
              <a:xfrm>
                <a:off x="2492834" y="6548712"/>
                <a:ext cx="2547478" cy="590611"/>
              </a:xfrm>
              <a:prstGeom prst="rect">
                <a:avLst/>
              </a:prstGeom>
              <a:blipFill>
                <a:blip r:embed="rId16"/>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7" name="CuadroTexto 46">
                <a:extLst>
                  <a:ext uri="{FF2B5EF4-FFF2-40B4-BE49-F238E27FC236}">
                    <a16:creationId xmlns:a16="http://schemas.microsoft.com/office/drawing/2014/main" id="{2C1DC7C2-7683-4772-B55E-1D2C423A4219}"/>
                  </a:ext>
                </a:extLst>
              </p:cNvPr>
              <p:cNvSpPr txBox="1"/>
              <p:nvPr/>
            </p:nvSpPr>
            <p:spPr>
              <a:xfrm>
                <a:off x="2824469" y="7037156"/>
                <a:ext cx="1818447" cy="357662"/>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acc>
                        <m:accPr>
                          <m:chr m:val="̃"/>
                          <m:ctrlPr>
                            <a:rPr lang="es-ES" sz="1400" i="1" smtClean="0">
                              <a:solidFill>
                                <a:prstClr val="black"/>
                              </a:solidFill>
                              <a:latin typeface="Cambria Math" panose="02040503050406030204" pitchFamily="18" charset="0"/>
                              <a:ea typeface="Cambria Math" panose="02040503050406030204" pitchFamily="18" charset="0"/>
                            </a:rPr>
                          </m:ctrlPr>
                        </m:accPr>
                        <m:e>
                          <m:r>
                            <a:rPr lang="es-ES" sz="1400" i="1">
                              <a:solidFill>
                                <a:prstClr val="black"/>
                              </a:solidFill>
                              <a:latin typeface="Cambria Math" panose="02040503050406030204" pitchFamily="18" charset="0"/>
                              <a:ea typeface="Cambria Math" panose="02040503050406030204" pitchFamily="18" charset="0"/>
                            </a:rPr>
                            <m:t>𝐼</m:t>
                          </m:r>
                        </m:e>
                      </m:acc>
                      <m:d>
                        <m:dPr>
                          <m:ctrlPr>
                            <a:rPr lang="es-ES" sz="1400" i="1">
                              <a:solidFill>
                                <a:schemeClr val="tx1"/>
                              </a:solidFill>
                              <a:latin typeface="Cambria Math" panose="02040503050406030204" pitchFamily="18" charset="0"/>
                            </a:rPr>
                          </m:ctrlPr>
                        </m:dPr>
                        <m:e>
                          <m:r>
                            <a:rPr lang="es-ES" sz="1400" i="1">
                              <a:solidFill>
                                <a:schemeClr val="tx1"/>
                              </a:solidFill>
                              <a:latin typeface="Cambria Math" panose="02040503050406030204" pitchFamily="18" charset="0"/>
                              <a:ea typeface="Cambria Math" panose="02040503050406030204" pitchFamily="18" charset="0"/>
                            </a:rPr>
                            <m:t>𝜔</m:t>
                          </m:r>
                        </m:e>
                      </m:d>
                      <m:r>
                        <a:rPr lang="es-ES" sz="1400" i="1">
                          <a:solidFill>
                            <a:schemeClr val="tx1"/>
                          </a:solidFill>
                          <a:latin typeface="Cambria Math" panose="02040503050406030204" pitchFamily="18" charset="0"/>
                          <a:ea typeface="Cambria Math" panose="02040503050406030204" pitchFamily="18" charset="0"/>
                        </a:rPr>
                        <m:t> </m:t>
                      </m:r>
                      <m:r>
                        <a:rPr lang="es-ES" sz="1400" i="1">
                          <a:solidFill>
                            <a:schemeClr val="tx1"/>
                          </a:solidFill>
                          <a:latin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𝑞</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𝑒</m:t>
                          </m:r>
                        </m:e>
                        <m:sup>
                          <m:r>
                            <a:rPr lang="es-ES" sz="1400" i="1">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𝑗</m:t>
                          </m:r>
                          <m:r>
                            <a:rPr lang="es-ES" sz="1400" i="1">
                              <a:solidFill>
                                <a:schemeClr val="tx1"/>
                              </a:solidFill>
                              <a:latin typeface="Cambria Math" panose="02040503050406030204" pitchFamily="18" charset="0"/>
                              <a:ea typeface="Cambria Math" panose="02040503050406030204" pitchFamily="18" charset="0"/>
                            </a:rPr>
                            <m:t>𝜔</m:t>
                          </m:r>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𝑡</m:t>
                              </m:r>
                            </m:e>
                            <m:sub>
                              <m:r>
                                <a:rPr lang="es-ES" sz="1400" i="1">
                                  <a:solidFill>
                                    <a:schemeClr val="tx1"/>
                                  </a:solidFill>
                                  <a:latin typeface="Cambria Math" panose="02040503050406030204" pitchFamily="18" charset="0"/>
                                  <a:ea typeface="Cambria Math" panose="02040503050406030204" pitchFamily="18" charset="0"/>
                                </a:rPr>
                                <m:t>0</m:t>
                              </m:r>
                            </m:sub>
                          </m:sSub>
                        </m:sup>
                      </m:sSup>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𝑒</m:t>
                          </m:r>
                        </m:e>
                        <m:sup>
                          <m:r>
                            <a:rPr lang="es-ES" sz="1400" i="1">
                              <a:solidFill>
                                <a:schemeClr val="tx1"/>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𝜎</m:t>
                                  </m:r>
                                </m:e>
                                <m:sup>
                                  <m:r>
                                    <a:rPr lang="es-ES" sz="1400" i="1">
                                      <a:solidFill>
                                        <a:schemeClr val="tx1"/>
                                      </a:solidFill>
                                      <a:latin typeface="Cambria Math" panose="02040503050406030204" pitchFamily="18" charset="0"/>
                                      <a:ea typeface="Cambria Math" panose="02040503050406030204" pitchFamily="18" charset="0"/>
                                    </a:rPr>
                                    <m:t>2</m:t>
                                  </m:r>
                                </m:sup>
                              </m:sSup>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𝜔</m:t>
                                  </m:r>
                                </m:e>
                                <m:sup>
                                  <m:r>
                                    <a:rPr lang="es-ES" sz="1400" i="1">
                                      <a:solidFill>
                                        <a:schemeClr val="tx1"/>
                                      </a:solidFill>
                                      <a:latin typeface="Cambria Math" panose="02040503050406030204" pitchFamily="18" charset="0"/>
                                      <a:ea typeface="Cambria Math" panose="02040503050406030204" pitchFamily="18" charset="0"/>
                                    </a:rPr>
                                    <m:t>2</m:t>
                                  </m:r>
                                </m:sup>
                              </m:sSup>
                            </m:num>
                            <m:den>
                              <m:r>
                                <a:rPr lang="es-ES" sz="1400" i="1">
                                  <a:solidFill>
                                    <a:schemeClr val="tx1"/>
                                  </a:solidFill>
                                  <a:latin typeface="Cambria Math" panose="02040503050406030204" pitchFamily="18" charset="0"/>
                                  <a:ea typeface="Cambria Math" panose="02040503050406030204" pitchFamily="18" charset="0"/>
                                </a:rPr>
                                <m:t>2</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𝑣</m:t>
                                  </m:r>
                                </m:e>
                                <m:sup>
                                  <m:r>
                                    <a:rPr lang="es-ES" sz="1400" i="1">
                                      <a:solidFill>
                                        <a:schemeClr val="tx1"/>
                                      </a:solidFill>
                                      <a:latin typeface="Cambria Math" panose="02040503050406030204" pitchFamily="18" charset="0"/>
                                      <a:ea typeface="Cambria Math" panose="02040503050406030204" pitchFamily="18" charset="0"/>
                                    </a:rPr>
                                    <m:t>2</m:t>
                                  </m:r>
                                </m:sup>
                              </m:sSup>
                            </m:den>
                          </m:f>
                        </m:sup>
                      </m:sSup>
                    </m:oMath>
                  </m:oMathPara>
                </a14:m>
                <a:endParaRPr lang="es-ES" sz="1400" i="1" dirty="0">
                  <a:solidFill>
                    <a:prstClr val="black"/>
                  </a:solidFill>
                  <a:latin typeface="Arial" charset="0"/>
                  <a:ea typeface="+mn-ea"/>
                </a:endParaRPr>
              </a:p>
            </p:txBody>
          </p:sp>
        </mc:Choice>
        <mc:Fallback xmlns="">
          <p:sp>
            <p:nvSpPr>
              <p:cNvPr id="47" name="CuadroTexto 46">
                <a:extLst>
                  <a:ext uri="{FF2B5EF4-FFF2-40B4-BE49-F238E27FC236}">
                    <a16:creationId xmlns:a16="http://schemas.microsoft.com/office/drawing/2014/main" id="{2C1DC7C2-7683-4772-B55E-1D2C423A4219}"/>
                  </a:ext>
                </a:extLst>
              </p:cNvPr>
              <p:cNvSpPr txBox="1">
                <a:spLocks noRot="1" noChangeAspect="1" noMove="1" noResize="1" noEditPoints="1" noAdjustHandles="1" noChangeArrowheads="1" noChangeShapeType="1" noTextEdit="1"/>
              </p:cNvSpPr>
              <p:nvPr/>
            </p:nvSpPr>
            <p:spPr>
              <a:xfrm>
                <a:off x="2824469" y="7037156"/>
                <a:ext cx="1818447" cy="357662"/>
              </a:xfrm>
              <a:prstGeom prst="rect">
                <a:avLst/>
              </a:prstGeom>
              <a:blipFill>
                <a:blip r:embed="rId17"/>
                <a:stretch>
                  <a:fillRect/>
                </a:stretch>
              </a:blipFill>
            </p:spPr>
            <p:txBody>
              <a:bodyPr/>
              <a:lstStyle/>
              <a:p>
                <a:r>
                  <a:rPr lang="es-ES">
                    <a:noFill/>
                  </a:rPr>
                  <a:t> </a:t>
                </a:r>
              </a:p>
            </p:txBody>
          </p:sp>
        </mc:Fallback>
      </mc:AlternateContent>
      <p:sp>
        <p:nvSpPr>
          <p:cNvPr id="50" name="CuadroTexto 49">
            <a:extLst>
              <a:ext uri="{FF2B5EF4-FFF2-40B4-BE49-F238E27FC236}">
                <a16:creationId xmlns:a16="http://schemas.microsoft.com/office/drawing/2014/main" id="{14DD89BB-FD7D-47BE-83FA-BFD6B9F1272E}"/>
              </a:ext>
            </a:extLst>
          </p:cNvPr>
          <p:cNvSpPr txBox="1"/>
          <p:nvPr/>
        </p:nvSpPr>
        <p:spPr>
          <a:xfrm>
            <a:off x="157071" y="6817032"/>
            <a:ext cx="2525250" cy="276999"/>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s-ES" altLang="es-ES" sz="1200" b="0" i="0" u="none" strike="noStrike" kern="0" cap="none" spc="0" normalizeH="0" baseline="0" noProof="0" dirty="0">
                <a:ln>
                  <a:noFill/>
                </a:ln>
                <a:solidFill>
                  <a:prstClr val="black"/>
                </a:solidFill>
                <a:effectLst/>
                <a:uLnTx/>
                <a:uFillTx/>
                <a:ea typeface="+mn-ea"/>
              </a:rPr>
              <a:t>Corriente BPM (gaussiana)</a:t>
            </a:r>
          </a:p>
        </p:txBody>
      </p:sp>
      <p:cxnSp>
        <p:nvCxnSpPr>
          <p:cNvPr id="51" name="Conector recto de flecha 50">
            <a:extLst>
              <a:ext uri="{FF2B5EF4-FFF2-40B4-BE49-F238E27FC236}">
                <a16:creationId xmlns:a16="http://schemas.microsoft.com/office/drawing/2014/main" id="{662B8773-45DC-450B-A6CA-A85CCFF66034}"/>
              </a:ext>
            </a:extLst>
          </p:cNvPr>
          <p:cNvCxnSpPr/>
          <p:nvPr/>
        </p:nvCxnSpPr>
        <p:spPr bwMode="auto">
          <a:xfrm>
            <a:off x="2292729" y="6969434"/>
            <a:ext cx="363216"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1" name="Conector recto 10">
            <a:extLst>
              <a:ext uri="{FF2B5EF4-FFF2-40B4-BE49-F238E27FC236}">
                <a16:creationId xmlns:a16="http://schemas.microsoft.com/office/drawing/2014/main" id="{C77D76B1-2110-44AC-9C42-D76EF216B2C1}"/>
              </a:ext>
            </a:extLst>
          </p:cNvPr>
          <p:cNvCxnSpPr/>
          <p:nvPr/>
        </p:nvCxnSpPr>
        <p:spPr bwMode="auto">
          <a:xfrm>
            <a:off x="5499637" y="5936725"/>
            <a:ext cx="0" cy="1339480"/>
          </a:xfrm>
          <a:prstGeom prst="line">
            <a:avLst/>
          </a:pr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56" name="CuadroTexto 55">
                <a:extLst>
                  <a:ext uri="{FF2B5EF4-FFF2-40B4-BE49-F238E27FC236}">
                    <a16:creationId xmlns:a16="http://schemas.microsoft.com/office/drawing/2014/main" id="{9254FEEA-A2DD-4A83-8B6F-5EA0B6144458}"/>
                  </a:ext>
                </a:extLst>
              </p:cNvPr>
              <p:cNvSpPr txBox="1"/>
              <p:nvPr/>
            </p:nvSpPr>
            <p:spPr>
              <a:xfrm>
                <a:off x="5970900" y="6038632"/>
                <a:ext cx="795602" cy="218458"/>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sSub>
                        <m:sSubPr>
                          <m:ctrlPr>
                            <a:rPr lang="es-ES" sz="1400" i="1">
                              <a:solidFill>
                                <a:prstClr val="black"/>
                              </a:solidFill>
                              <a:latin typeface="Cambria Math" panose="02040503050406030204" pitchFamily="18" charset="0"/>
                            </a:rPr>
                          </m:ctrlPr>
                        </m:sSubPr>
                        <m:e>
                          <m:r>
                            <a:rPr lang="es-ES" sz="1400" i="1">
                              <a:solidFill>
                                <a:prstClr val="black"/>
                              </a:solidFill>
                              <a:latin typeface="Cambria Math" panose="02040503050406030204" pitchFamily="18" charset="0"/>
                            </a:rPr>
                            <m:t>𝐼</m:t>
                          </m:r>
                        </m:e>
                        <m:sub>
                          <m:r>
                            <a:rPr lang="es-ES" sz="1400" i="1">
                              <a:solidFill>
                                <a:prstClr val="black"/>
                              </a:solidFill>
                              <a:latin typeface="Cambria Math" panose="02040503050406030204" pitchFamily="18" charset="0"/>
                            </a:rPr>
                            <m:t>0</m:t>
                          </m:r>
                        </m:sub>
                      </m:sSub>
                      <m:r>
                        <a:rPr lang="es-ES" sz="1400" i="1" smtClean="0">
                          <a:solidFill>
                            <a:prstClr val="black"/>
                          </a:solidFill>
                          <a:latin typeface="Cambria Math" panose="02040503050406030204" pitchFamily="18" charset="0"/>
                          <a:ea typeface="Cambria Math" panose="02040503050406030204" pitchFamily="18" charset="0"/>
                        </a:rPr>
                        <m:t>→</m:t>
                      </m:r>
                      <m:acc>
                        <m:accPr>
                          <m:chr m:val="̃"/>
                          <m:ctrlPr>
                            <a:rPr lang="es-ES" sz="1400" i="1" smtClean="0">
                              <a:solidFill>
                                <a:prstClr val="black"/>
                              </a:solidFill>
                              <a:latin typeface="Cambria Math" panose="02040503050406030204" pitchFamily="18" charset="0"/>
                              <a:ea typeface="Cambria Math" panose="02040503050406030204" pitchFamily="18" charset="0"/>
                            </a:rPr>
                          </m:ctrlPr>
                        </m:accPr>
                        <m:e>
                          <m:r>
                            <a:rPr lang="es-ES" sz="1400" i="1">
                              <a:solidFill>
                                <a:prstClr val="black"/>
                              </a:solidFill>
                              <a:latin typeface="Cambria Math" panose="02040503050406030204" pitchFamily="18" charset="0"/>
                              <a:ea typeface="Cambria Math" panose="02040503050406030204" pitchFamily="18" charset="0"/>
                            </a:rPr>
                            <m:t>𝐼</m:t>
                          </m:r>
                        </m:e>
                      </m:acc>
                      <m:d>
                        <m:dPr>
                          <m:ctrlPr>
                            <a:rPr lang="es-ES" sz="1400" i="1">
                              <a:solidFill>
                                <a:schemeClr val="tx1"/>
                              </a:solidFill>
                              <a:latin typeface="Cambria Math" panose="02040503050406030204" pitchFamily="18" charset="0"/>
                            </a:rPr>
                          </m:ctrlPr>
                        </m:dPr>
                        <m:e>
                          <m:r>
                            <a:rPr lang="es-ES" sz="1400" i="1">
                              <a:solidFill>
                                <a:schemeClr val="tx1"/>
                              </a:solidFill>
                              <a:latin typeface="Cambria Math" panose="02040503050406030204" pitchFamily="18" charset="0"/>
                              <a:ea typeface="Cambria Math" panose="02040503050406030204" pitchFamily="18" charset="0"/>
                            </a:rPr>
                            <m:t>𝜔</m:t>
                          </m:r>
                        </m:e>
                      </m:d>
                    </m:oMath>
                  </m:oMathPara>
                </a14:m>
                <a:endParaRPr lang="es-ES" sz="1400" i="1" dirty="0">
                  <a:solidFill>
                    <a:prstClr val="black"/>
                  </a:solidFill>
                  <a:latin typeface="Arial" charset="0"/>
                  <a:ea typeface="+mn-ea"/>
                </a:endParaRPr>
              </a:p>
            </p:txBody>
          </p:sp>
        </mc:Choice>
        <mc:Fallback xmlns="">
          <p:sp>
            <p:nvSpPr>
              <p:cNvPr id="56" name="CuadroTexto 55">
                <a:extLst>
                  <a:ext uri="{FF2B5EF4-FFF2-40B4-BE49-F238E27FC236}">
                    <a16:creationId xmlns:a16="http://schemas.microsoft.com/office/drawing/2014/main" id="{9254FEEA-A2DD-4A83-8B6F-5EA0B6144458}"/>
                  </a:ext>
                </a:extLst>
              </p:cNvPr>
              <p:cNvSpPr txBox="1">
                <a:spLocks noRot="1" noChangeAspect="1" noMove="1" noResize="1" noEditPoints="1" noAdjustHandles="1" noChangeArrowheads="1" noChangeShapeType="1" noTextEdit="1"/>
              </p:cNvSpPr>
              <p:nvPr/>
            </p:nvSpPr>
            <p:spPr>
              <a:xfrm>
                <a:off x="5970900" y="6038632"/>
                <a:ext cx="795602" cy="218458"/>
              </a:xfrm>
              <a:prstGeom prst="rect">
                <a:avLst/>
              </a:prstGeom>
              <a:blipFill>
                <a:blip r:embed="rId18"/>
                <a:stretch>
                  <a:fillRect l="-3817" t="-28571" b="-20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7" name="CuadroTexto 56">
                <a:extLst>
                  <a:ext uri="{FF2B5EF4-FFF2-40B4-BE49-F238E27FC236}">
                    <a16:creationId xmlns:a16="http://schemas.microsoft.com/office/drawing/2014/main" id="{93941295-BEC8-495C-8564-DD56A48FBD61}"/>
                  </a:ext>
                </a:extLst>
              </p:cNvPr>
              <p:cNvSpPr txBox="1"/>
              <p:nvPr/>
            </p:nvSpPr>
            <p:spPr>
              <a:xfrm>
                <a:off x="7024318" y="6043552"/>
                <a:ext cx="872034" cy="219355"/>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sSub>
                        <m:sSubPr>
                          <m:ctrlPr>
                            <a:rPr lang="es-ES" sz="1400" i="1" smtClean="0">
                              <a:solidFill>
                                <a:prstClr val="black"/>
                              </a:solidFill>
                              <a:latin typeface="Cambria Math" panose="02040503050406030204" pitchFamily="18" charset="0"/>
                            </a:rPr>
                          </m:ctrlPr>
                        </m:sSubPr>
                        <m:e>
                          <m:r>
                            <a:rPr lang="es-ES" sz="1400" b="0" i="1" smtClean="0">
                              <a:solidFill>
                                <a:prstClr val="black"/>
                              </a:solidFill>
                              <a:latin typeface="Cambria Math" panose="02040503050406030204" pitchFamily="18" charset="0"/>
                            </a:rPr>
                            <m:t>𝑉</m:t>
                          </m:r>
                        </m:e>
                        <m:sub>
                          <m:r>
                            <a:rPr lang="es-ES" sz="1400" i="1">
                              <a:solidFill>
                                <a:prstClr val="black"/>
                              </a:solidFill>
                              <a:latin typeface="Cambria Math" panose="02040503050406030204" pitchFamily="18" charset="0"/>
                            </a:rPr>
                            <m:t>0</m:t>
                          </m:r>
                        </m:sub>
                      </m:sSub>
                      <m:r>
                        <a:rPr lang="es-ES" sz="1400" i="1" smtClean="0">
                          <a:solidFill>
                            <a:prstClr val="black"/>
                          </a:solidFill>
                          <a:latin typeface="Cambria Math" panose="02040503050406030204" pitchFamily="18" charset="0"/>
                          <a:ea typeface="Cambria Math" panose="02040503050406030204" pitchFamily="18" charset="0"/>
                        </a:rPr>
                        <m:t>→</m:t>
                      </m:r>
                      <m:acc>
                        <m:accPr>
                          <m:chr m:val="̃"/>
                          <m:ctrlPr>
                            <a:rPr lang="es-ES" sz="1400" i="1" smtClean="0">
                              <a:solidFill>
                                <a:prstClr val="black"/>
                              </a:solidFill>
                              <a:latin typeface="Cambria Math" panose="02040503050406030204" pitchFamily="18" charset="0"/>
                              <a:ea typeface="Cambria Math" panose="02040503050406030204" pitchFamily="18" charset="0"/>
                            </a:rPr>
                          </m:ctrlPr>
                        </m:accPr>
                        <m:e>
                          <m:r>
                            <a:rPr lang="es-ES" sz="1400" b="0" i="1" smtClean="0">
                              <a:solidFill>
                                <a:prstClr val="black"/>
                              </a:solidFill>
                              <a:latin typeface="Cambria Math" panose="02040503050406030204" pitchFamily="18" charset="0"/>
                              <a:ea typeface="Cambria Math" panose="02040503050406030204" pitchFamily="18" charset="0"/>
                            </a:rPr>
                            <m:t>𝑉</m:t>
                          </m:r>
                        </m:e>
                      </m:acc>
                      <m:d>
                        <m:dPr>
                          <m:ctrlPr>
                            <a:rPr lang="es-ES" sz="1400" i="1">
                              <a:solidFill>
                                <a:schemeClr val="tx1"/>
                              </a:solidFill>
                              <a:latin typeface="Cambria Math" panose="02040503050406030204" pitchFamily="18" charset="0"/>
                            </a:rPr>
                          </m:ctrlPr>
                        </m:dPr>
                        <m:e>
                          <m:r>
                            <a:rPr lang="es-ES" sz="1400" i="1">
                              <a:solidFill>
                                <a:schemeClr val="tx1"/>
                              </a:solidFill>
                              <a:latin typeface="Cambria Math" panose="02040503050406030204" pitchFamily="18" charset="0"/>
                              <a:ea typeface="Cambria Math" panose="02040503050406030204" pitchFamily="18" charset="0"/>
                            </a:rPr>
                            <m:t>𝜔</m:t>
                          </m:r>
                        </m:e>
                      </m:d>
                    </m:oMath>
                  </m:oMathPara>
                </a14:m>
                <a:endParaRPr lang="es-ES" sz="1400" i="1" dirty="0">
                  <a:solidFill>
                    <a:prstClr val="black"/>
                  </a:solidFill>
                  <a:latin typeface="Arial" charset="0"/>
                  <a:ea typeface="+mn-ea"/>
                </a:endParaRPr>
              </a:p>
            </p:txBody>
          </p:sp>
        </mc:Choice>
        <mc:Fallback xmlns="">
          <p:sp>
            <p:nvSpPr>
              <p:cNvPr id="57" name="CuadroTexto 56">
                <a:extLst>
                  <a:ext uri="{FF2B5EF4-FFF2-40B4-BE49-F238E27FC236}">
                    <a16:creationId xmlns:a16="http://schemas.microsoft.com/office/drawing/2014/main" id="{93941295-BEC8-495C-8564-DD56A48FBD61}"/>
                  </a:ext>
                </a:extLst>
              </p:cNvPr>
              <p:cNvSpPr txBox="1">
                <a:spLocks noRot="1" noChangeAspect="1" noMove="1" noResize="1" noEditPoints="1" noAdjustHandles="1" noChangeArrowheads="1" noChangeShapeType="1" noTextEdit="1"/>
              </p:cNvSpPr>
              <p:nvPr/>
            </p:nvSpPr>
            <p:spPr>
              <a:xfrm>
                <a:off x="7024318" y="6043552"/>
                <a:ext cx="872034" cy="219355"/>
              </a:xfrm>
              <a:prstGeom prst="rect">
                <a:avLst/>
              </a:prstGeom>
              <a:blipFill>
                <a:blip r:embed="rId19"/>
                <a:stretch>
                  <a:fillRect l="-3497" t="-25000" b="-1666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8" name="CuadroTexto 57">
                <a:extLst>
                  <a:ext uri="{FF2B5EF4-FFF2-40B4-BE49-F238E27FC236}">
                    <a16:creationId xmlns:a16="http://schemas.microsoft.com/office/drawing/2014/main" id="{7E06A3A4-E3E1-4115-B8D5-93F0E133E144}"/>
                  </a:ext>
                </a:extLst>
              </p:cNvPr>
              <p:cNvSpPr txBox="1"/>
              <p:nvPr/>
            </p:nvSpPr>
            <p:spPr>
              <a:xfrm>
                <a:off x="5636553" y="6382700"/>
                <a:ext cx="3191771" cy="898772"/>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acc>
                        <m:accPr>
                          <m:chr m:val="̃"/>
                          <m:ctrlPr>
                            <a:rPr lang="es-ES" sz="1600" i="1" smtClean="0">
                              <a:solidFill>
                                <a:prstClr val="black"/>
                              </a:solidFill>
                              <a:latin typeface="Cambria Math" panose="02040503050406030204" pitchFamily="18" charset="0"/>
                              <a:ea typeface="Cambria Math" panose="02040503050406030204" pitchFamily="18" charset="0"/>
                            </a:rPr>
                          </m:ctrlPr>
                        </m:accPr>
                        <m:e>
                          <m:r>
                            <a:rPr lang="es-ES" sz="1600" i="1">
                              <a:solidFill>
                                <a:prstClr val="black"/>
                              </a:solidFill>
                              <a:latin typeface="Cambria Math" panose="02040503050406030204" pitchFamily="18" charset="0"/>
                              <a:ea typeface="Cambria Math" panose="02040503050406030204" pitchFamily="18" charset="0"/>
                            </a:rPr>
                            <m:t>𝑉</m:t>
                          </m:r>
                        </m:e>
                      </m:acc>
                      <m:d>
                        <m:dPr>
                          <m:ctrlPr>
                            <a:rPr lang="es-ES" sz="1600" i="1">
                              <a:solidFill>
                                <a:schemeClr val="tx1"/>
                              </a:solidFill>
                              <a:latin typeface="Cambria Math" panose="02040503050406030204" pitchFamily="18" charset="0"/>
                            </a:rPr>
                          </m:ctrlPr>
                        </m:dPr>
                        <m:e>
                          <m:r>
                            <a:rPr lang="es-ES" sz="1600" i="1">
                              <a:solidFill>
                                <a:schemeClr val="tx1"/>
                              </a:solidFill>
                              <a:latin typeface="Cambria Math" panose="02040503050406030204" pitchFamily="18" charset="0"/>
                              <a:ea typeface="Cambria Math" panose="02040503050406030204" pitchFamily="18" charset="0"/>
                            </a:rPr>
                            <m:t>𝜔</m:t>
                          </m:r>
                        </m:e>
                      </m:d>
                      <m:r>
                        <a:rPr lang="es-ES" sz="1600" b="0" i="1" smtClean="0">
                          <a:solidFill>
                            <a:prstClr val="black"/>
                          </a:solidFill>
                          <a:latin typeface="Cambria Math" panose="02040503050406030204" pitchFamily="18" charset="0"/>
                          <a:ea typeface="Cambria Math" panose="02040503050406030204" pitchFamily="18" charset="0"/>
                        </a:rPr>
                        <m:t>=</m:t>
                      </m:r>
                      <m:f>
                        <m:fPr>
                          <m:ctrlPr>
                            <a:rPr lang="es-ES" sz="1600" b="0" i="1" smtClean="0">
                              <a:solidFill>
                                <a:prstClr val="black"/>
                              </a:solidFill>
                              <a:latin typeface="Cambria Math" panose="02040503050406030204" pitchFamily="18" charset="0"/>
                              <a:ea typeface="Cambria Math" panose="02040503050406030204" pitchFamily="18" charset="0"/>
                            </a:rPr>
                          </m:ctrlPr>
                        </m:fPr>
                        <m:num>
                          <m:r>
                            <a:rPr lang="es-ES" sz="1600" b="0" i="1" smtClean="0">
                              <a:solidFill>
                                <a:prstClr val="black"/>
                              </a:solidFill>
                              <a:latin typeface="Cambria Math" panose="02040503050406030204" pitchFamily="18" charset="0"/>
                              <a:ea typeface="Cambria Math" panose="02040503050406030204" pitchFamily="18" charset="0"/>
                            </a:rPr>
                            <m:t>𝑗𝑞</m:t>
                          </m:r>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𝜔</m:t>
                              </m:r>
                            </m:e>
                            <m:sub>
                              <m:r>
                                <a:rPr lang="es-ES" sz="1600" i="1">
                                  <a:solidFill>
                                    <a:schemeClr val="tx1"/>
                                  </a:solidFill>
                                  <a:latin typeface="Cambria Math" panose="02040503050406030204" pitchFamily="18" charset="0"/>
                                  <a:ea typeface="Cambria Math" panose="02040503050406030204" pitchFamily="18" charset="0"/>
                                </a:rPr>
                                <m:t>0</m:t>
                              </m:r>
                            </m:sub>
                          </m:sSub>
                          <m:r>
                            <a:rPr lang="es-ES" sz="1600" i="1">
                              <a:solidFill>
                                <a:schemeClr val="tx1"/>
                              </a:solidFill>
                              <a:latin typeface="Cambria Math" panose="02040503050406030204" pitchFamily="18" charset="0"/>
                              <a:ea typeface="Cambria Math" panose="02040503050406030204" pitchFamily="18" charset="0"/>
                            </a:rPr>
                            <m:t> </m:t>
                          </m:r>
                          <m:d>
                            <m:dPr>
                              <m:ctrlPr>
                                <a:rPr lang="es-ES" sz="1600" i="1">
                                  <a:solidFill>
                                    <a:schemeClr val="tx1"/>
                                  </a:solidFill>
                                  <a:latin typeface="Cambria Math" panose="02040503050406030204" pitchFamily="18" charset="0"/>
                                  <a:ea typeface="Cambria Math" panose="02040503050406030204" pitchFamily="18" charset="0"/>
                                </a:rPr>
                              </m:ctrlPr>
                            </m:dPr>
                            <m:e>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ea typeface="Cambria Math" panose="02040503050406030204" pitchFamily="18" charset="0"/>
                                    </a:rPr>
                                    <m:t>𝑅</m:t>
                                  </m:r>
                                </m:num>
                                <m:den>
                                  <m:r>
                                    <a:rPr lang="es-ES" sz="1600" i="1">
                                      <a:solidFill>
                                        <a:schemeClr val="tx1"/>
                                      </a:solidFill>
                                      <a:latin typeface="Cambria Math" panose="02040503050406030204" pitchFamily="18" charset="0"/>
                                      <a:ea typeface="Cambria Math" panose="02040503050406030204" pitchFamily="18" charset="0"/>
                                    </a:rPr>
                                    <m:t>𝑄</m:t>
                                  </m:r>
                                </m:den>
                              </m:f>
                            </m:e>
                          </m:d>
                        </m:den>
                      </m:f>
                      <m:f>
                        <m:fPr>
                          <m:ctrlPr>
                            <a:rPr lang="es-ES" sz="1600" i="1">
                              <a:solidFill>
                                <a:prstClr val="black"/>
                              </a:solidFill>
                              <a:latin typeface="Cambria Math" panose="02040503050406030204" pitchFamily="18" charset="0"/>
                              <a:ea typeface="Cambria Math" panose="02040503050406030204" pitchFamily="18" charset="0"/>
                            </a:rPr>
                          </m:ctrlPr>
                        </m:fPr>
                        <m:num>
                          <m:r>
                            <a:rPr lang="es-ES" sz="1600" i="1" smtClean="0">
                              <a:solidFill>
                                <a:prstClr val="black"/>
                              </a:solidFill>
                              <a:latin typeface="Cambria Math" panose="02040503050406030204" pitchFamily="18" charset="0"/>
                              <a:ea typeface="Cambria Math" panose="02040503050406030204" pitchFamily="18" charset="0"/>
                            </a:rPr>
                            <m:t>𝜔</m:t>
                          </m:r>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𝑒</m:t>
                              </m:r>
                            </m:e>
                            <m:sup>
                              <m:r>
                                <a:rPr lang="es-ES" sz="1600" i="1">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𝜎</m:t>
                                      </m:r>
                                    </m:e>
                                    <m:sup>
                                      <m:r>
                                        <a:rPr lang="es-ES" sz="1600" i="1">
                                          <a:solidFill>
                                            <a:schemeClr val="tx1"/>
                                          </a:solidFill>
                                          <a:latin typeface="Cambria Math" panose="02040503050406030204" pitchFamily="18" charset="0"/>
                                          <a:ea typeface="Cambria Math" panose="02040503050406030204" pitchFamily="18" charset="0"/>
                                        </a:rPr>
                                        <m:t>2</m:t>
                                      </m:r>
                                    </m:sup>
                                  </m:sSup>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𝜔</m:t>
                                      </m:r>
                                    </m:e>
                                    <m:sup>
                                      <m:r>
                                        <a:rPr lang="es-ES" sz="1600" i="1">
                                          <a:solidFill>
                                            <a:schemeClr val="tx1"/>
                                          </a:solidFill>
                                          <a:latin typeface="Cambria Math" panose="02040503050406030204" pitchFamily="18" charset="0"/>
                                          <a:ea typeface="Cambria Math" panose="02040503050406030204" pitchFamily="18" charset="0"/>
                                        </a:rPr>
                                        <m:t>2</m:t>
                                      </m:r>
                                    </m:sup>
                                  </m:sSup>
                                </m:num>
                                <m:den>
                                  <m:r>
                                    <a:rPr lang="es-ES" sz="1600" i="1">
                                      <a:solidFill>
                                        <a:schemeClr val="tx1"/>
                                      </a:solidFill>
                                      <a:latin typeface="Cambria Math" panose="02040503050406030204" pitchFamily="18" charset="0"/>
                                      <a:ea typeface="Cambria Math" panose="02040503050406030204" pitchFamily="18" charset="0"/>
                                    </a:rPr>
                                    <m:t>2</m:t>
                                  </m:r>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𝑣</m:t>
                                      </m:r>
                                    </m:e>
                                    <m:sup>
                                      <m:r>
                                        <a:rPr lang="es-ES" sz="1600" i="1">
                                          <a:solidFill>
                                            <a:schemeClr val="tx1"/>
                                          </a:solidFill>
                                          <a:latin typeface="Cambria Math" panose="02040503050406030204" pitchFamily="18" charset="0"/>
                                          <a:ea typeface="Cambria Math" panose="02040503050406030204" pitchFamily="18" charset="0"/>
                                        </a:rPr>
                                        <m:t>2</m:t>
                                      </m:r>
                                    </m:sup>
                                  </m:sSup>
                                </m:den>
                              </m:f>
                            </m:sup>
                          </m:sSup>
                        </m:num>
                        <m:den>
                          <m:d>
                            <m:dPr>
                              <m:ctrlPr>
                                <a:rPr lang="es-ES" sz="1600" i="1">
                                  <a:solidFill>
                                    <a:prstClr val="black"/>
                                  </a:solidFill>
                                  <a:latin typeface="Cambria Math" panose="02040503050406030204" pitchFamily="18" charset="0"/>
                                </a:rPr>
                              </m:ctrlPr>
                            </m:dPr>
                            <m:e>
                              <m:sSubSup>
                                <m:sSubSupPr>
                                  <m:ctrlPr>
                                    <a:rPr lang="es-ES" sz="1600" i="1">
                                      <a:solidFill>
                                        <a:prstClr val="black"/>
                                      </a:solidFill>
                                      <a:latin typeface="Cambria Math" panose="02040503050406030204" pitchFamily="18" charset="0"/>
                                      <a:ea typeface="Cambria Math" panose="02040503050406030204" pitchFamily="18" charset="0"/>
                                    </a:rPr>
                                  </m:ctrlPr>
                                </m:sSubSupPr>
                                <m:e>
                                  <m:r>
                                    <a:rPr lang="es-ES" sz="1600" i="1">
                                      <a:solidFill>
                                        <a:prstClr val="black"/>
                                      </a:solidFill>
                                      <a:latin typeface="Cambria Math" panose="02040503050406030204" pitchFamily="18" charset="0"/>
                                      <a:ea typeface="Cambria Math" panose="02040503050406030204" pitchFamily="18" charset="0"/>
                                    </a:rPr>
                                    <m:t>𝜔</m:t>
                                  </m:r>
                                </m:e>
                                <m:sub>
                                  <m:r>
                                    <a:rPr lang="es-ES" sz="1600" i="1">
                                      <a:solidFill>
                                        <a:prstClr val="black"/>
                                      </a:solidFill>
                                      <a:latin typeface="Cambria Math" panose="02040503050406030204" pitchFamily="18" charset="0"/>
                                      <a:ea typeface="Cambria Math" panose="02040503050406030204" pitchFamily="18" charset="0"/>
                                    </a:rPr>
                                    <m:t>0</m:t>
                                  </m:r>
                                </m:sub>
                                <m:sup>
                                  <m:r>
                                    <a:rPr lang="es-ES" sz="1600" i="1">
                                      <a:solidFill>
                                        <a:prstClr val="black"/>
                                      </a:solidFill>
                                      <a:latin typeface="Cambria Math" panose="02040503050406030204" pitchFamily="18" charset="0"/>
                                      <a:ea typeface="Cambria Math" panose="02040503050406030204" pitchFamily="18" charset="0"/>
                                    </a:rPr>
                                    <m:t>2</m:t>
                                  </m:r>
                                </m:sup>
                              </m:sSubSup>
                              <m:r>
                                <a:rPr lang="es-ES" sz="1600" b="0" i="1" smtClean="0">
                                  <a:solidFill>
                                    <a:prstClr val="black"/>
                                  </a:solidFill>
                                  <a:latin typeface="Cambria Math" panose="02040503050406030204" pitchFamily="18" charset="0"/>
                                </a:rPr>
                                <m:t>−</m:t>
                              </m:r>
                              <m:sSup>
                                <m:sSupPr>
                                  <m:ctrlPr>
                                    <a:rPr lang="es-ES" sz="1600" b="0" i="1" smtClean="0">
                                      <a:solidFill>
                                        <a:prstClr val="black"/>
                                      </a:solidFill>
                                      <a:latin typeface="Cambria Math" panose="02040503050406030204" pitchFamily="18" charset="0"/>
                                    </a:rPr>
                                  </m:ctrlPr>
                                </m:sSupPr>
                                <m:e>
                                  <m:r>
                                    <a:rPr lang="es-ES" sz="1600" i="1">
                                      <a:solidFill>
                                        <a:prstClr val="black"/>
                                      </a:solidFill>
                                      <a:latin typeface="Cambria Math" panose="02040503050406030204" pitchFamily="18" charset="0"/>
                                      <a:ea typeface="Cambria Math" panose="02040503050406030204" pitchFamily="18" charset="0"/>
                                    </a:rPr>
                                    <m:t>𝜔</m:t>
                                  </m:r>
                                </m:e>
                                <m:sup>
                                  <m:r>
                                    <a:rPr lang="es-ES" sz="1600" b="0" i="1" smtClean="0">
                                      <a:solidFill>
                                        <a:prstClr val="black"/>
                                      </a:solidFill>
                                      <a:latin typeface="Cambria Math" panose="02040503050406030204" pitchFamily="18" charset="0"/>
                                    </a:rPr>
                                    <m:t>2</m:t>
                                  </m:r>
                                </m:sup>
                              </m:sSup>
                              <m:r>
                                <a:rPr lang="es-ES" sz="1600" b="0" i="1" smtClean="0">
                                  <a:solidFill>
                                    <a:prstClr val="black"/>
                                  </a:solidFill>
                                  <a:latin typeface="Cambria Math" panose="02040503050406030204" pitchFamily="18" charset="0"/>
                                </a:rPr>
                                <m:t>+</m:t>
                              </m:r>
                              <m:r>
                                <a:rPr lang="es-ES" sz="1600" b="0" i="1" smtClean="0">
                                  <a:solidFill>
                                    <a:prstClr val="black"/>
                                  </a:solidFill>
                                  <a:latin typeface="Cambria Math" panose="02040503050406030204" pitchFamily="18" charset="0"/>
                                </a:rPr>
                                <m:t>𝑗</m:t>
                              </m:r>
                              <m:f>
                                <m:fPr>
                                  <m:ctrlPr>
                                    <a:rPr lang="es-ES" sz="1600" i="1">
                                      <a:solidFill>
                                        <a:schemeClr val="tx1"/>
                                      </a:solidFill>
                                      <a:latin typeface="Cambria Math" panose="02040503050406030204" pitchFamily="18" charset="0"/>
                                      <a:ea typeface="Cambria Math" panose="02040503050406030204" pitchFamily="18" charset="0"/>
                                    </a:rPr>
                                  </m:ctrlPr>
                                </m:fPr>
                                <m:num>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𝜔</m:t>
                                      </m:r>
                                    </m:e>
                                    <m:sub>
                                      <m:r>
                                        <a:rPr lang="es-ES" sz="1600" i="1">
                                          <a:solidFill>
                                            <a:schemeClr val="tx1"/>
                                          </a:solidFill>
                                          <a:latin typeface="Cambria Math" panose="02040503050406030204" pitchFamily="18" charset="0"/>
                                          <a:ea typeface="Cambria Math" panose="02040503050406030204" pitchFamily="18" charset="0"/>
                                        </a:rPr>
                                        <m:t>0</m:t>
                                      </m:r>
                                    </m:sub>
                                  </m:sSub>
                                  <m:r>
                                    <a:rPr lang="es-ES" sz="1600" i="1" smtClean="0">
                                      <a:solidFill>
                                        <a:schemeClr val="tx1"/>
                                      </a:solidFill>
                                      <a:latin typeface="Cambria Math" panose="02040503050406030204" pitchFamily="18" charset="0"/>
                                      <a:ea typeface="Cambria Math" panose="02040503050406030204" pitchFamily="18" charset="0"/>
                                    </a:rPr>
                                    <m:t>𝜔</m:t>
                                  </m:r>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𝑄</m:t>
                                      </m:r>
                                    </m:e>
                                    <m:sub>
                                      <m:r>
                                        <a:rPr lang="es-ES" sz="1600" i="1">
                                          <a:solidFill>
                                            <a:schemeClr val="tx1"/>
                                          </a:solidFill>
                                          <a:latin typeface="Cambria Math" panose="02040503050406030204" pitchFamily="18" charset="0"/>
                                          <a:ea typeface="Cambria Math" panose="02040503050406030204" pitchFamily="18" charset="0"/>
                                        </a:rPr>
                                        <m:t>𝐿</m:t>
                                      </m:r>
                                    </m:sub>
                                  </m:sSub>
                                </m:den>
                              </m:f>
                            </m:e>
                          </m:d>
                        </m:den>
                      </m:f>
                    </m:oMath>
                  </m:oMathPara>
                </a14:m>
                <a:endParaRPr lang="es-ES" sz="1600" i="1" dirty="0">
                  <a:solidFill>
                    <a:prstClr val="black"/>
                  </a:solidFill>
                  <a:latin typeface="Arial" charset="0"/>
                  <a:ea typeface="+mn-ea"/>
                </a:endParaRPr>
              </a:p>
            </p:txBody>
          </p:sp>
        </mc:Choice>
        <mc:Fallback xmlns="">
          <p:sp>
            <p:nvSpPr>
              <p:cNvPr id="58" name="CuadroTexto 57">
                <a:extLst>
                  <a:ext uri="{FF2B5EF4-FFF2-40B4-BE49-F238E27FC236}">
                    <a16:creationId xmlns:a16="http://schemas.microsoft.com/office/drawing/2014/main" id="{7E06A3A4-E3E1-4115-B8D5-93F0E133E144}"/>
                  </a:ext>
                </a:extLst>
              </p:cNvPr>
              <p:cNvSpPr txBox="1">
                <a:spLocks noRot="1" noChangeAspect="1" noMove="1" noResize="1" noEditPoints="1" noAdjustHandles="1" noChangeArrowheads="1" noChangeShapeType="1" noTextEdit="1"/>
              </p:cNvSpPr>
              <p:nvPr/>
            </p:nvSpPr>
            <p:spPr>
              <a:xfrm>
                <a:off x="5636553" y="6382700"/>
                <a:ext cx="3191771" cy="898772"/>
              </a:xfrm>
              <a:prstGeom prst="rect">
                <a:avLst/>
              </a:prstGeom>
              <a:blipFill>
                <a:blip r:embed="rId20"/>
                <a:stretch>
                  <a:fillRect/>
                </a:stretch>
              </a:blipFill>
            </p:spPr>
            <p:txBody>
              <a:bodyPr/>
              <a:lstStyle/>
              <a:p>
                <a:r>
                  <a:rPr lang="es-ES">
                    <a:noFill/>
                  </a:rPr>
                  <a:t> </a:t>
                </a:r>
              </a:p>
            </p:txBody>
          </p:sp>
        </mc:Fallback>
      </mc:AlternateContent>
      <p:sp>
        <p:nvSpPr>
          <p:cNvPr id="59" name="CuadroTexto 58">
            <a:extLst>
              <a:ext uri="{FF2B5EF4-FFF2-40B4-BE49-F238E27FC236}">
                <a16:creationId xmlns:a16="http://schemas.microsoft.com/office/drawing/2014/main" id="{1BD98E3D-B2B1-4E1C-A68B-552266800D6B}"/>
              </a:ext>
            </a:extLst>
          </p:cNvPr>
          <p:cNvSpPr txBox="1"/>
          <p:nvPr/>
        </p:nvSpPr>
        <p:spPr>
          <a:xfrm>
            <a:off x="8281564" y="5897144"/>
            <a:ext cx="1719037" cy="6463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s-ES" altLang="es-ES" sz="1200" b="0" i="0" u="none" strike="noStrike" kern="0" cap="none" spc="0" normalizeH="0" baseline="0" noProof="0" dirty="0">
                <a:ln>
                  <a:noFill/>
                </a:ln>
                <a:solidFill>
                  <a:prstClr val="black"/>
                </a:solidFill>
                <a:effectLst/>
                <a:uLnTx/>
                <a:uFillTx/>
                <a:ea typeface="+mn-ea"/>
              </a:rPr>
              <a:t>(Llegamos a la misma expresión del final de la diapositiva 14)</a:t>
            </a:r>
          </a:p>
        </p:txBody>
      </p:sp>
    </p:spTree>
    <p:extLst>
      <p:ext uri="{BB962C8B-B14F-4D97-AF65-F5344CB8AC3E}">
        <p14:creationId xmlns:p14="http://schemas.microsoft.com/office/powerpoint/2010/main" val="3538004959"/>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p:cNvSpPr>
          <p:nvPr>
            <p:ph type="title"/>
          </p:nvPr>
        </p:nvSpPr>
        <p:spPr>
          <a:xfrm>
            <a:off x="647824" y="683493"/>
            <a:ext cx="9071610" cy="1259946"/>
          </a:xfrm>
        </p:spPr>
        <p:txBody>
          <a:bodyPr/>
          <a:lstStyle/>
          <a:p>
            <a:r>
              <a:rPr lang="es-ES" altLang="es-ES" dirty="0">
                <a:latin typeface="Gill Sans MT" panose="020B0502020104020203" pitchFamily="34" charset="0"/>
              </a:rPr>
              <a:t>Índice</a:t>
            </a:r>
          </a:p>
        </p:txBody>
      </p:sp>
      <p:sp>
        <p:nvSpPr>
          <p:cNvPr id="5123" name="Rectangle 3"/>
          <p:cNvSpPr>
            <a:spLocks noGrp="1"/>
          </p:cNvSpPr>
          <p:nvPr>
            <p:ph type="body" idx="1"/>
          </p:nvPr>
        </p:nvSpPr>
        <p:spPr>
          <a:xfrm>
            <a:off x="504507" y="1763613"/>
            <a:ext cx="9071610" cy="4752528"/>
          </a:xfrm>
        </p:spPr>
        <p:txBody>
          <a:bodyPr/>
          <a:lstStyle/>
          <a:p>
            <a:pPr marL="587967" indent="-587967">
              <a:lnSpc>
                <a:spcPct val="90000"/>
              </a:lnSpc>
              <a:buFont typeface="Wingdings" panose="05000000000000000000" pitchFamily="2" charset="2"/>
              <a:buChar char="Ø"/>
              <a:defRPr/>
            </a:pPr>
            <a:r>
              <a:rPr lang="es-ES" altLang="es-ES" sz="2000" dirty="0">
                <a:solidFill>
                  <a:schemeClr val="bg1">
                    <a:lumMod val="65000"/>
                  </a:schemeClr>
                </a:solidFill>
                <a:latin typeface="+mj-lt"/>
              </a:rPr>
              <a:t>Objetivos</a:t>
            </a:r>
          </a:p>
          <a:p>
            <a:pPr marL="342900" indent="-342900">
              <a:lnSpc>
                <a:spcPct val="90000"/>
              </a:lnSpc>
              <a:buFont typeface="Wingdings" panose="05000000000000000000" pitchFamily="2" charset="2"/>
              <a:buChar char="Ø"/>
              <a:defRPr/>
            </a:pPr>
            <a:endParaRPr lang="es-ES" altLang="es-ES" sz="2000" dirty="0">
              <a:latin typeface="+mj-lt"/>
            </a:endParaRPr>
          </a:p>
          <a:p>
            <a:pPr marL="587967" indent="-587967">
              <a:lnSpc>
                <a:spcPct val="90000"/>
              </a:lnSpc>
              <a:buFont typeface="Wingdings" panose="05000000000000000000" pitchFamily="2" charset="2"/>
              <a:buChar char="Ø"/>
              <a:defRPr/>
            </a:pPr>
            <a:r>
              <a:rPr lang="es-ES" altLang="es-ES" sz="2000" dirty="0">
                <a:solidFill>
                  <a:srgbClr val="A6A6A6"/>
                </a:solidFill>
                <a:latin typeface="+mj-lt"/>
              </a:rPr>
              <a:t>Descripción </a:t>
            </a:r>
            <a:r>
              <a:rPr lang="es-ES" altLang="es-ES" sz="2000" dirty="0">
                <a:solidFill>
                  <a:schemeClr val="bg1">
                    <a:lumMod val="65000"/>
                  </a:schemeClr>
                </a:solidFill>
                <a:latin typeface="+mj-lt"/>
              </a:rPr>
              <a:t>general del </a:t>
            </a:r>
            <a:r>
              <a:rPr lang="es-ES" altLang="es-ES" sz="2000" dirty="0">
                <a:solidFill>
                  <a:srgbClr val="A6A6A6"/>
                </a:solidFill>
                <a:latin typeface="+mj-lt"/>
              </a:rPr>
              <a:t>método BIR-ME</a:t>
            </a:r>
          </a:p>
          <a:p>
            <a:pPr marL="587967" indent="-587967">
              <a:lnSpc>
                <a:spcPct val="90000"/>
              </a:lnSpc>
              <a:buFont typeface="Wingdings" panose="05000000000000000000" pitchFamily="2" charset="2"/>
              <a:buChar char="Ø"/>
              <a:defRPr/>
            </a:pPr>
            <a:endParaRPr lang="es-ES" altLang="es-ES" sz="2000" dirty="0">
              <a:solidFill>
                <a:schemeClr val="bg1">
                  <a:lumMod val="65000"/>
                </a:schemeClr>
              </a:solidFill>
              <a:latin typeface="+mj-lt"/>
            </a:endParaRPr>
          </a:p>
          <a:p>
            <a:pPr marL="587967" indent="-587967">
              <a:lnSpc>
                <a:spcPct val="90000"/>
              </a:lnSpc>
              <a:buFont typeface="Wingdings" panose="05000000000000000000" pitchFamily="2" charset="2"/>
              <a:buChar char="Ø"/>
              <a:defRPr/>
            </a:pPr>
            <a:r>
              <a:rPr lang="es-ES" altLang="es-ES" sz="2000" dirty="0">
                <a:solidFill>
                  <a:srgbClr val="A6A6A6"/>
                </a:solidFill>
                <a:latin typeface="+mj-lt"/>
              </a:rPr>
              <a:t>Aplicación de BIR-ME para un </a:t>
            </a:r>
            <a:r>
              <a:rPr lang="es-ES" altLang="es-ES" sz="2000" dirty="0" err="1">
                <a:solidFill>
                  <a:srgbClr val="A6A6A6"/>
                </a:solidFill>
                <a:latin typeface="+mj-lt"/>
              </a:rPr>
              <a:t>haloscopio</a:t>
            </a:r>
            <a:r>
              <a:rPr lang="es-ES" altLang="es-ES" sz="2000" dirty="0">
                <a:solidFill>
                  <a:srgbClr val="A6A6A6"/>
                </a:solidFill>
                <a:latin typeface="+mj-lt"/>
              </a:rPr>
              <a:t> </a:t>
            </a:r>
          </a:p>
          <a:p>
            <a:pPr marL="342900" indent="-342900">
              <a:lnSpc>
                <a:spcPct val="90000"/>
              </a:lnSpc>
              <a:buFont typeface="Wingdings" panose="05000000000000000000" pitchFamily="2" charset="2"/>
              <a:buChar char="Ø"/>
              <a:defRPr/>
            </a:pPr>
            <a:endParaRPr lang="es-ES" altLang="es-ES" sz="2000" dirty="0">
              <a:solidFill>
                <a:schemeClr val="bg1">
                  <a:lumMod val="65000"/>
                </a:schemeClr>
              </a:solidFill>
              <a:latin typeface="+mj-lt"/>
            </a:endParaRPr>
          </a:p>
          <a:p>
            <a:pPr marL="587967" indent="-587967">
              <a:lnSpc>
                <a:spcPct val="90000"/>
              </a:lnSpc>
              <a:buFont typeface="Wingdings" panose="05000000000000000000" pitchFamily="2" charset="2"/>
              <a:buChar char="Ø"/>
              <a:defRPr/>
            </a:pPr>
            <a:r>
              <a:rPr lang="es-ES" altLang="es-ES" sz="2000" dirty="0">
                <a:solidFill>
                  <a:srgbClr val="A6A6A6"/>
                </a:solidFill>
                <a:latin typeface="+mj-lt"/>
              </a:rPr>
              <a:t>Fórmula teórica para la potencia de salida de un BPM</a:t>
            </a:r>
          </a:p>
          <a:p>
            <a:pPr marL="587967" indent="-587967">
              <a:lnSpc>
                <a:spcPct val="90000"/>
              </a:lnSpc>
              <a:buFont typeface="Wingdings" panose="05000000000000000000" pitchFamily="2" charset="2"/>
              <a:buChar char="Ø"/>
              <a:defRPr/>
            </a:pPr>
            <a:endParaRPr lang="es-ES" altLang="es-ES" sz="2000" dirty="0">
              <a:solidFill>
                <a:schemeClr val="bg1">
                  <a:lumMod val="65000"/>
                </a:schemeClr>
              </a:solidFill>
              <a:latin typeface="+mj-lt"/>
            </a:endParaRPr>
          </a:p>
          <a:p>
            <a:pPr marL="587967" indent="-587967">
              <a:lnSpc>
                <a:spcPct val="90000"/>
              </a:lnSpc>
              <a:buFont typeface="Wingdings" panose="05000000000000000000" pitchFamily="2" charset="2"/>
              <a:buChar char="Ø"/>
              <a:defRPr/>
            </a:pPr>
            <a:r>
              <a:rPr lang="es-ES" altLang="es-ES" sz="2000" dirty="0">
                <a:latin typeface="+mj-lt"/>
              </a:rPr>
              <a:t>Aplicación de BIR-ME para un BPM</a:t>
            </a:r>
          </a:p>
          <a:p>
            <a:pPr marL="587967" indent="-587967">
              <a:lnSpc>
                <a:spcPct val="90000"/>
              </a:lnSpc>
              <a:buFont typeface="Wingdings" panose="05000000000000000000" pitchFamily="2" charset="2"/>
              <a:buChar char="Ø"/>
              <a:defRPr/>
            </a:pPr>
            <a:endParaRPr lang="es-ES" altLang="es-ES" sz="2000" dirty="0">
              <a:solidFill>
                <a:schemeClr val="bg1">
                  <a:lumMod val="65000"/>
                </a:schemeClr>
              </a:solidFill>
              <a:latin typeface="+mj-lt"/>
            </a:endParaRPr>
          </a:p>
          <a:p>
            <a:pPr marL="587967" indent="-587967">
              <a:lnSpc>
                <a:spcPct val="90000"/>
              </a:lnSpc>
              <a:buFont typeface="Wingdings" panose="05000000000000000000" pitchFamily="2" charset="2"/>
              <a:buChar char="Ø"/>
              <a:defRPr/>
            </a:pPr>
            <a:r>
              <a:rPr lang="es-ES" altLang="es-ES" sz="2000" dirty="0">
                <a:solidFill>
                  <a:schemeClr val="bg1">
                    <a:lumMod val="65000"/>
                  </a:schemeClr>
                </a:solidFill>
                <a:latin typeface="+mj-lt"/>
              </a:rPr>
              <a:t>Conclusiones</a:t>
            </a:r>
          </a:p>
        </p:txBody>
      </p:sp>
    </p:spTree>
    <p:extLst>
      <p:ext uri="{BB962C8B-B14F-4D97-AF65-F5344CB8AC3E}">
        <p14:creationId xmlns:p14="http://schemas.microsoft.com/office/powerpoint/2010/main" val="5425616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7" name="2 Marcador de contenido">
                <a:extLst>
                  <a:ext uri="{FF2B5EF4-FFF2-40B4-BE49-F238E27FC236}">
                    <a16:creationId xmlns:a16="http://schemas.microsoft.com/office/drawing/2014/main" id="{FFD09EE1-A7FB-4FA5-ACC6-C9C302FD12D2}"/>
                  </a:ext>
                </a:extLst>
              </p:cNvPr>
              <p:cNvSpPr txBox="1">
                <a:spLocks/>
              </p:cNvSpPr>
              <p:nvPr/>
            </p:nvSpPr>
            <p:spPr>
              <a:xfrm>
                <a:off x="256988" y="676755"/>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altLang="es-ES" sz="1600" kern="0" dirty="0"/>
                  <a:t>El prototipo del BPM de cavidad reentrante que vamos a analizar con BIR-ME se describe a continuación. Suponemos que la cavidad se excita por el paso de un haz con distribución de carga gaussiana en la dirección axial con longitud </a:t>
                </a:r>
                <a14:m>
                  <m:oMath xmlns:m="http://schemas.openxmlformats.org/officeDocument/2006/math">
                    <m:sSub>
                      <m:sSubPr>
                        <m:ctrlPr>
                          <a:rPr kumimoji="0" lang="es-ES" sz="1600" b="0" i="1" u="none" strike="noStrike" kern="1200" cap="none" spc="0" normalizeH="0" baseline="0" noProof="0" smtClean="0">
                            <a:ln>
                              <a:noFill/>
                            </a:ln>
                            <a:solidFill>
                              <a:prstClr val="black"/>
                            </a:solidFill>
                            <a:effectLst/>
                            <a:uLnTx/>
                            <a:uFillTx/>
                            <a:latin typeface="Cambria Math" panose="02040503050406030204" pitchFamily="18" charset="0"/>
                            <a:cs typeface="+mn-cs"/>
                          </a:rPr>
                        </m:ctrlPr>
                      </m:sSubPr>
                      <m:e>
                        <m:r>
                          <a:rPr kumimoji="0" lang="es-ES" sz="1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𝜎</m:t>
                        </m:r>
                      </m:e>
                      <m:sub>
                        <m:r>
                          <a:rPr kumimoji="0" lang="es-ES" sz="1600" b="0" i="1" u="none" strike="noStrike" kern="1200" cap="none" spc="0" normalizeH="0" baseline="0" noProof="0" smtClean="0">
                            <a:ln>
                              <a:noFill/>
                            </a:ln>
                            <a:solidFill>
                              <a:prstClr val="black"/>
                            </a:solidFill>
                            <a:effectLst/>
                            <a:uLnTx/>
                            <a:uFillTx/>
                            <a:latin typeface="Cambria Math" panose="02040503050406030204" pitchFamily="18" charset="0"/>
                            <a:cs typeface="+mn-cs"/>
                          </a:rPr>
                          <m:t>𝑧</m:t>
                        </m:r>
                      </m:sub>
                    </m:sSub>
                  </m:oMath>
                </a14:m>
                <a:r>
                  <a:rPr lang="es-ES" altLang="es-ES" sz="2000" kern="0" dirty="0"/>
                  <a:t>, </a:t>
                </a:r>
                <a:r>
                  <a:rPr lang="es-ES" altLang="es-ES" sz="1600" kern="0" dirty="0">
                    <a:latin typeface="+mj-lt"/>
                  </a:rPr>
                  <a:t>carga total </a:t>
                </a:r>
                <a:r>
                  <a:rPr lang="en-GB" altLang="es-ES" sz="1600" kern="0" dirty="0">
                    <a:latin typeface="+mj-lt"/>
                  </a:rPr>
                  <a:t>q, </a:t>
                </a:r>
                <a:r>
                  <a:rPr lang="es-ES" altLang="es-ES" sz="1600" kern="0" dirty="0">
                    <a:latin typeface="+mj-lt"/>
                  </a:rPr>
                  <a:t>y desplazamiento respecto del eje </a:t>
                </a:r>
                <a:r>
                  <a:rPr lang="en-GB" altLang="es-ES" sz="1600" kern="0" dirty="0">
                    <a:latin typeface="+mj-lt"/>
                  </a:rPr>
                  <a:t>horizontal </a:t>
                </a:r>
                <a14:m>
                  <m:oMath xmlns:m="http://schemas.openxmlformats.org/officeDocument/2006/math">
                    <m:r>
                      <a:rPr lang="es-ES" sz="1600" i="1">
                        <a:solidFill>
                          <a:prstClr val="black"/>
                        </a:solidFill>
                        <a:latin typeface="Cambria Math" panose="02040503050406030204" pitchFamily="18" charset="0"/>
                        <a:ea typeface="Cambria Math" panose="02040503050406030204" pitchFamily="18" charset="0"/>
                      </a:rPr>
                      <m:t>∆</m:t>
                    </m:r>
                    <m:r>
                      <a:rPr lang="es-ES" sz="1600" i="1">
                        <a:solidFill>
                          <a:prstClr val="black"/>
                        </a:solidFill>
                        <a:latin typeface="Cambria Math" panose="02040503050406030204" pitchFamily="18" charset="0"/>
                        <a:ea typeface="Cambria Math" panose="02040503050406030204" pitchFamily="18" charset="0"/>
                      </a:rPr>
                      <m:t>𝑥</m:t>
                    </m:r>
                  </m:oMath>
                </a14:m>
                <a:r>
                  <a:rPr lang="en-GB" altLang="es-ES" sz="1600" kern="0" dirty="0">
                    <a:latin typeface="+mj-lt"/>
                  </a:rPr>
                  <a:t> </a:t>
                </a:r>
              </a:p>
              <a:p>
                <a:pPr algn="just">
                  <a:buFont typeface="Wingdings" panose="05000000000000000000" pitchFamily="2" charset="2"/>
                  <a:buChar char="Ø"/>
                </a:pPr>
                <a:endParaRPr lang="en-GB" altLang="es-ES" sz="1600" kern="0" dirty="0">
                  <a:latin typeface="+mj-lt"/>
                </a:endParaRPr>
              </a:p>
              <a:p>
                <a:pPr algn="just">
                  <a:buFont typeface="Wingdings" panose="05000000000000000000" pitchFamily="2" charset="2"/>
                  <a:buChar char="Ø"/>
                </a:pPr>
                <a:endParaRPr lang="en-GB" altLang="es-ES" sz="1600" kern="0" dirty="0">
                  <a:latin typeface="+mj-lt"/>
                </a:endParaRPr>
              </a:p>
              <a:p>
                <a:pPr algn="just">
                  <a:buFont typeface="Wingdings" panose="05000000000000000000" pitchFamily="2" charset="2"/>
                  <a:buChar char="Ø"/>
                </a:pPr>
                <a:endParaRPr lang="en-GB" altLang="es-ES" sz="1600" kern="0" dirty="0">
                  <a:latin typeface="+mj-lt"/>
                </a:endParaRPr>
              </a:p>
              <a:p>
                <a:pPr algn="just">
                  <a:buFont typeface="Wingdings" panose="05000000000000000000" pitchFamily="2" charset="2"/>
                  <a:buChar char="Ø"/>
                </a:pPr>
                <a:endParaRPr lang="en-GB" altLang="es-ES" sz="1600" kern="0" dirty="0">
                  <a:latin typeface="+mj-lt"/>
                </a:endParaRPr>
              </a:p>
              <a:p>
                <a:pPr algn="just">
                  <a:buFont typeface="Wingdings" panose="05000000000000000000" pitchFamily="2" charset="2"/>
                  <a:buChar char="Ø"/>
                </a:pPr>
                <a:endParaRPr lang="en-GB" altLang="es-ES" sz="1600" kern="0" dirty="0">
                  <a:latin typeface="+mj-lt"/>
                </a:endParaRPr>
              </a:p>
              <a:p>
                <a:pPr marL="0" indent="0" algn="just"/>
                <a:endParaRPr lang="en-GB" altLang="es-ES" sz="1600" kern="0" dirty="0">
                  <a:latin typeface="+mj-lt"/>
                </a:endParaRPr>
              </a:p>
              <a:p>
                <a:pPr marL="0" indent="0" algn="just"/>
                <a:endParaRPr lang="en-GB" altLang="es-ES" sz="100" kern="0" dirty="0">
                  <a:latin typeface="+mj-lt"/>
                </a:endParaRPr>
              </a:p>
              <a:p>
                <a:pPr algn="just">
                  <a:buFont typeface="Wingdings" panose="05000000000000000000" pitchFamily="2" charset="2"/>
                  <a:buChar char="Ø"/>
                </a:pPr>
                <a:r>
                  <a:rPr lang="es-ES" altLang="es-ES" sz="1600" kern="0" dirty="0">
                    <a:latin typeface="+mj-lt"/>
                  </a:rPr>
                  <a:t>Para obtener los voltajes de salida necesitamos calcular las corrientes equivalentes</a:t>
                </a:r>
              </a:p>
              <a:p>
                <a:pPr algn="just"/>
                <a:endParaRPr lang="es-ES_tradnl" altLang="es-ES" sz="2000" kern="0" dirty="0"/>
              </a:p>
            </p:txBody>
          </p:sp>
        </mc:Choice>
        <mc:Fallback xmlns="">
          <p:sp>
            <p:nvSpPr>
              <p:cNvPr id="27" name="2 Marcador de contenido">
                <a:extLst>
                  <a:ext uri="{FF2B5EF4-FFF2-40B4-BE49-F238E27FC236}">
                    <a16:creationId xmlns:a16="http://schemas.microsoft.com/office/drawing/2014/main" id="{FFD09EE1-A7FB-4FA5-ACC6-C9C302FD12D2}"/>
                  </a:ext>
                </a:extLst>
              </p:cNvPr>
              <p:cNvSpPr txBox="1">
                <a:spLocks noRot="1" noChangeAspect="1" noMove="1" noResize="1" noEditPoints="1" noAdjustHandles="1" noChangeArrowheads="1" noChangeShapeType="1" noTextEdit="1"/>
              </p:cNvSpPr>
              <p:nvPr/>
            </p:nvSpPr>
            <p:spPr>
              <a:xfrm>
                <a:off x="256988" y="676755"/>
                <a:ext cx="9646791" cy="6585842"/>
              </a:xfrm>
              <a:prstGeom prst="rect">
                <a:avLst/>
              </a:prstGeom>
              <a:blipFill>
                <a:blip r:embed="rId2"/>
                <a:stretch>
                  <a:fillRect l="-253" t="-463" r="-316"/>
                </a:stretch>
              </a:blipFill>
            </p:spPr>
            <p:txBody>
              <a:bodyPr/>
              <a:lstStyle/>
              <a:p>
                <a:r>
                  <a:rPr lang="es-ES">
                    <a:noFill/>
                  </a:rPr>
                  <a:t> </a:t>
                </a:r>
              </a:p>
            </p:txBody>
          </p:sp>
        </mc:Fallback>
      </mc:AlternateContent>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21</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p:pic>
        <p:nvPicPr>
          <p:cNvPr id="8" name="Imagen 7">
            <a:extLst>
              <a:ext uri="{FF2B5EF4-FFF2-40B4-BE49-F238E27FC236}">
                <a16:creationId xmlns:a16="http://schemas.microsoft.com/office/drawing/2014/main" id="{E098E44C-F59F-442E-9890-D9D595AEC659}"/>
              </a:ext>
            </a:extLst>
          </p:cNvPr>
          <p:cNvPicPr>
            <a:picLocks noChangeAspect="1"/>
          </p:cNvPicPr>
          <p:nvPr/>
        </p:nvPicPr>
        <p:blipFill>
          <a:blip r:embed="rId3"/>
          <a:stretch>
            <a:fillRect/>
          </a:stretch>
        </p:blipFill>
        <p:spPr>
          <a:xfrm>
            <a:off x="4647387" y="1479796"/>
            <a:ext cx="4768186" cy="2682104"/>
          </a:xfrm>
          <a:prstGeom prst="rect">
            <a:avLst/>
          </a:prstGeom>
        </p:spPr>
      </p:pic>
      <p:sp>
        <p:nvSpPr>
          <p:cNvPr id="28" name="CuadroTexto 27">
            <a:extLst>
              <a:ext uri="{FF2B5EF4-FFF2-40B4-BE49-F238E27FC236}">
                <a16:creationId xmlns:a16="http://schemas.microsoft.com/office/drawing/2014/main" id="{14A5C07F-A581-43FD-BAED-2983DAECB918}"/>
              </a:ext>
            </a:extLst>
          </p:cNvPr>
          <p:cNvSpPr txBox="1"/>
          <p:nvPr/>
        </p:nvSpPr>
        <p:spPr>
          <a:xfrm>
            <a:off x="6479102" y="4193222"/>
            <a:ext cx="4248473" cy="276999"/>
          </a:xfrm>
          <a:prstGeom prst="rect">
            <a:avLst/>
          </a:prstGeom>
          <a:noFill/>
        </p:spPr>
        <p:txBody>
          <a:bodyPr wrap="square" rtlCol="0">
            <a:spAutoFit/>
          </a:bodyPr>
          <a:lstStyle/>
          <a:p>
            <a:pPr algn="just"/>
            <a:r>
              <a:rPr kumimoji="0" lang="es-ES" altLang="es-ES" sz="1200" b="0" i="0" u="none" strike="noStrike" cap="none" normalizeH="0" baseline="0" dirty="0">
                <a:ln>
                  <a:noFill/>
                </a:ln>
                <a:solidFill>
                  <a:schemeClr val="tx1"/>
                </a:solidFill>
                <a:effectLst/>
                <a:latin typeface="Arial" panose="020B0604020202020204" pitchFamily="34" charset="0"/>
              </a:rPr>
              <a:t>Esquema del BPM</a:t>
            </a:r>
          </a:p>
        </p:txBody>
      </p:sp>
      <mc:AlternateContent xmlns:mc="http://schemas.openxmlformats.org/markup-compatibility/2006" xmlns:a14="http://schemas.microsoft.com/office/drawing/2010/main">
        <mc:Choice Requires="a14">
          <p:sp>
            <p:nvSpPr>
              <p:cNvPr id="30" name="CuadroTexto 29">
                <a:extLst>
                  <a:ext uri="{FF2B5EF4-FFF2-40B4-BE49-F238E27FC236}">
                    <a16:creationId xmlns:a16="http://schemas.microsoft.com/office/drawing/2014/main" id="{FCC71FA2-9EE2-42BD-8A8F-BCE96410725C}"/>
                  </a:ext>
                </a:extLst>
              </p:cNvPr>
              <p:cNvSpPr txBox="1"/>
              <p:nvPr/>
            </p:nvSpPr>
            <p:spPr>
              <a:xfrm>
                <a:off x="665052" y="1671718"/>
                <a:ext cx="3412950" cy="2308324"/>
              </a:xfrm>
              <a:prstGeom prst="rect">
                <a:avLst/>
              </a:prstGeom>
              <a:noFill/>
            </p:spPr>
            <p:txBody>
              <a:bodyPr wrap="square">
                <a:spAutoFit/>
              </a:bodyPr>
              <a:lstStyle/>
              <a:p>
                <a14:m>
                  <m:oMath xmlns:m="http://schemas.openxmlformats.org/officeDocument/2006/math">
                    <m:sSub>
                      <m:sSubPr>
                        <m:ctrlPr>
                          <a:rPr lang="es-ES" sz="1300" i="1" smtClean="0">
                            <a:solidFill>
                              <a:schemeClr val="tx1"/>
                            </a:solidFill>
                            <a:latin typeface="Cambria Math" panose="02040503050406030204" pitchFamily="18" charset="0"/>
                          </a:rPr>
                        </m:ctrlPr>
                      </m:sSubPr>
                      <m:e>
                        <m:r>
                          <a:rPr lang="es-ES" sz="1300" b="0" i="1" smtClean="0">
                            <a:solidFill>
                              <a:schemeClr val="tx1"/>
                            </a:solidFill>
                            <a:latin typeface="Cambria Math" panose="02040503050406030204" pitchFamily="18" charset="0"/>
                          </a:rPr>
                          <m:t>𝑟</m:t>
                        </m:r>
                      </m:e>
                      <m:sub>
                        <m:r>
                          <a:rPr lang="es-ES" sz="1300" b="0" i="1" smtClean="0">
                            <a:solidFill>
                              <a:schemeClr val="tx1"/>
                            </a:solidFill>
                            <a:latin typeface="Cambria Math" panose="02040503050406030204" pitchFamily="18" charset="0"/>
                          </a:rPr>
                          <m:t>1</m:t>
                        </m:r>
                      </m:sub>
                    </m:sSub>
                    <m:r>
                      <a:rPr lang="es-ES" sz="1300" b="0" i="1" smtClean="0">
                        <a:solidFill>
                          <a:schemeClr val="tx1"/>
                        </a:solidFill>
                        <a:latin typeface="Cambria Math" panose="02040503050406030204" pitchFamily="18" charset="0"/>
                      </a:rPr>
                      <m:t>=39</m:t>
                    </m:r>
                  </m:oMath>
                </a14:m>
                <a:r>
                  <a:rPr lang="es-ES" sz="1300" dirty="0"/>
                  <a:t> </a:t>
                </a:r>
                <a:r>
                  <a:rPr lang="es-ES" sz="1300" dirty="0">
                    <a:solidFill>
                      <a:schemeClr val="tx1"/>
                    </a:solidFill>
                  </a:rPr>
                  <a:t>mm</a:t>
                </a:r>
              </a:p>
              <a:p>
                <a14:m>
                  <m:oMath xmlns:m="http://schemas.openxmlformats.org/officeDocument/2006/math">
                    <m:sSub>
                      <m:sSubPr>
                        <m:ctrlPr>
                          <a:rPr lang="es-ES" sz="1300" i="1" smtClean="0">
                            <a:solidFill>
                              <a:schemeClr val="tx1"/>
                            </a:solidFill>
                            <a:latin typeface="Cambria Math" panose="02040503050406030204" pitchFamily="18" charset="0"/>
                          </a:rPr>
                        </m:ctrlPr>
                      </m:sSubPr>
                      <m:e>
                        <m:r>
                          <a:rPr lang="es-ES" sz="1300" b="0" i="1" smtClean="0">
                            <a:solidFill>
                              <a:schemeClr val="tx1"/>
                            </a:solidFill>
                            <a:latin typeface="Cambria Math" panose="02040503050406030204" pitchFamily="18" charset="0"/>
                          </a:rPr>
                          <m:t>𝑟</m:t>
                        </m:r>
                      </m:e>
                      <m:sub>
                        <m:r>
                          <a:rPr lang="es-ES" sz="1300" b="0" i="1" smtClean="0">
                            <a:solidFill>
                              <a:schemeClr val="tx1"/>
                            </a:solidFill>
                            <a:latin typeface="Cambria Math" panose="02040503050406030204" pitchFamily="18" charset="0"/>
                          </a:rPr>
                          <m:t>2</m:t>
                        </m:r>
                      </m:sub>
                    </m:sSub>
                    <m:r>
                      <a:rPr lang="es-ES" sz="1300" b="0" i="1" smtClean="0">
                        <a:solidFill>
                          <a:schemeClr val="tx1"/>
                        </a:solidFill>
                        <a:latin typeface="Cambria Math" panose="02040503050406030204" pitchFamily="18" charset="0"/>
                      </a:rPr>
                      <m:t>=41.5</m:t>
                    </m:r>
                  </m:oMath>
                </a14:m>
                <a:r>
                  <a:rPr lang="es-ES" sz="1300" dirty="0"/>
                  <a:t> </a:t>
                </a:r>
                <a:r>
                  <a:rPr lang="es-ES" sz="1300" dirty="0">
                    <a:solidFill>
                      <a:schemeClr val="tx1"/>
                    </a:solidFill>
                  </a:rPr>
                  <a:t>mm</a:t>
                </a:r>
              </a:p>
              <a:p>
                <a14:m>
                  <m:oMath xmlns:m="http://schemas.openxmlformats.org/officeDocument/2006/math">
                    <m:sSub>
                      <m:sSubPr>
                        <m:ctrlPr>
                          <a:rPr lang="es-ES" sz="1300" i="1" smtClean="0">
                            <a:solidFill>
                              <a:schemeClr val="tx1"/>
                            </a:solidFill>
                            <a:latin typeface="Cambria Math" panose="02040503050406030204" pitchFamily="18" charset="0"/>
                          </a:rPr>
                        </m:ctrlPr>
                      </m:sSubPr>
                      <m:e>
                        <m:r>
                          <a:rPr lang="es-ES" sz="1300" b="0" i="1" smtClean="0">
                            <a:solidFill>
                              <a:schemeClr val="tx1"/>
                            </a:solidFill>
                            <a:latin typeface="Cambria Math" panose="02040503050406030204" pitchFamily="18" charset="0"/>
                          </a:rPr>
                          <m:t>𝑟</m:t>
                        </m:r>
                      </m:e>
                      <m:sub>
                        <m:r>
                          <a:rPr lang="es-ES" sz="1300" b="0" i="1" smtClean="0">
                            <a:solidFill>
                              <a:schemeClr val="tx1"/>
                            </a:solidFill>
                            <a:latin typeface="Cambria Math" panose="02040503050406030204" pitchFamily="18" charset="0"/>
                          </a:rPr>
                          <m:t>3</m:t>
                        </m:r>
                      </m:sub>
                    </m:sSub>
                    <m:r>
                      <a:rPr lang="es-ES" sz="1300" b="0" i="1" smtClean="0">
                        <a:solidFill>
                          <a:schemeClr val="tx1"/>
                        </a:solidFill>
                        <a:latin typeface="Cambria Math" panose="02040503050406030204" pitchFamily="18" charset="0"/>
                      </a:rPr>
                      <m:t>=49.5</m:t>
                    </m:r>
                  </m:oMath>
                </a14:m>
                <a:r>
                  <a:rPr lang="es-ES" sz="1300" dirty="0"/>
                  <a:t> </a:t>
                </a:r>
                <a:r>
                  <a:rPr lang="es-ES" sz="1300" dirty="0">
                    <a:solidFill>
                      <a:schemeClr val="tx1"/>
                    </a:solidFill>
                  </a:rPr>
                  <a:t>mm</a:t>
                </a:r>
              </a:p>
              <a:p>
                <a14:m>
                  <m:oMath xmlns:m="http://schemas.openxmlformats.org/officeDocument/2006/math">
                    <m:r>
                      <a:rPr lang="es-ES" sz="1300" b="0" i="1" smtClean="0">
                        <a:solidFill>
                          <a:schemeClr val="tx1"/>
                        </a:solidFill>
                        <a:latin typeface="Cambria Math" panose="02040503050406030204" pitchFamily="18" charset="0"/>
                      </a:rPr>
                      <m:t>𝐿</m:t>
                    </m:r>
                    <m:r>
                      <a:rPr lang="es-ES" sz="1300" b="0" i="1" smtClean="0">
                        <a:solidFill>
                          <a:schemeClr val="tx1"/>
                        </a:solidFill>
                        <a:latin typeface="Cambria Math" panose="02040503050406030204" pitchFamily="18" charset="0"/>
                      </a:rPr>
                      <m:t>=50</m:t>
                    </m:r>
                  </m:oMath>
                </a14:m>
                <a:r>
                  <a:rPr lang="es-ES" sz="1300" dirty="0"/>
                  <a:t> </a:t>
                </a:r>
                <a:r>
                  <a:rPr lang="es-ES" sz="1300" dirty="0">
                    <a:solidFill>
                      <a:schemeClr val="tx1"/>
                    </a:solidFill>
                  </a:rPr>
                  <a:t>mm</a:t>
                </a:r>
              </a:p>
              <a:p>
                <a14:m>
                  <m:oMath xmlns:m="http://schemas.openxmlformats.org/officeDocument/2006/math">
                    <m:sSub>
                      <m:sSubPr>
                        <m:ctrlPr>
                          <a:rPr lang="es-ES" sz="1300" i="1" smtClean="0">
                            <a:solidFill>
                              <a:schemeClr val="tx1"/>
                            </a:solidFill>
                            <a:latin typeface="Cambria Math" panose="02040503050406030204" pitchFamily="18" charset="0"/>
                          </a:rPr>
                        </m:ctrlPr>
                      </m:sSubPr>
                      <m:e>
                        <m:r>
                          <a:rPr lang="es-ES" sz="1300" b="0" i="1" smtClean="0">
                            <a:solidFill>
                              <a:schemeClr val="tx1"/>
                            </a:solidFill>
                            <a:latin typeface="Cambria Math" panose="02040503050406030204" pitchFamily="18" charset="0"/>
                          </a:rPr>
                          <m:t>𝑑</m:t>
                        </m:r>
                      </m:e>
                      <m:sub>
                        <m:r>
                          <a:rPr lang="es-ES" sz="1300" b="0" i="1" smtClean="0">
                            <a:solidFill>
                              <a:schemeClr val="tx1"/>
                            </a:solidFill>
                            <a:latin typeface="Cambria Math" panose="02040503050406030204" pitchFamily="18" charset="0"/>
                          </a:rPr>
                          <m:t>𝑎</m:t>
                        </m:r>
                      </m:sub>
                    </m:sSub>
                    <m:r>
                      <a:rPr lang="es-ES" sz="1300" b="0" i="1" smtClean="0">
                        <a:solidFill>
                          <a:schemeClr val="tx1"/>
                        </a:solidFill>
                        <a:latin typeface="Cambria Math" panose="02040503050406030204" pitchFamily="18" charset="0"/>
                      </a:rPr>
                      <m:t>=40.7</m:t>
                    </m:r>
                  </m:oMath>
                </a14:m>
                <a:r>
                  <a:rPr lang="es-ES" sz="1300" dirty="0"/>
                  <a:t> </a:t>
                </a:r>
                <a:r>
                  <a:rPr lang="es-ES" sz="1300" dirty="0">
                    <a:solidFill>
                      <a:schemeClr val="tx1"/>
                    </a:solidFill>
                  </a:rPr>
                  <a:t>mm</a:t>
                </a:r>
              </a:p>
              <a:p>
                <a14:m>
                  <m:oMath xmlns:m="http://schemas.openxmlformats.org/officeDocument/2006/math">
                    <m:r>
                      <a:rPr lang="es-ES" sz="1300" i="1" smtClean="0">
                        <a:solidFill>
                          <a:schemeClr val="tx1"/>
                        </a:solidFill>
                        <a:latin typeface="Cambria Math" panose="02040503050406030204" pitchFamily="18" charset="0"/>
                      </a:rPr>
                      <m:t>𝑎</m:t>
                    </m:r>
                    <m:r>
                      <a:rPr lang="es-ES" sz="1300" b="0" i="1" smtClean="0">
                        <a:solidFill>
                          <a:schemeClr val="tx1"/>
                        </a:solidFill>
                        <a:latin typeface="Cambria Math" panose="02040503050406030204" pitchFamily="18" charset="0"/>
                      </a:rPr>
                      <m:t>=0.51</m:t>
                    </m:r>
                  </m:oMath>
                </a14:m>
                <a:r>
                  <a:rPr lang="es-ES" sz="1300" dirty="0"/>
                  <a:t> </a:t>
                </a:r>
                <a:r>
                  <a:rPr lang="es-ES" sz="1300" dirty="0">
                    <a:solidFill>
                      <a:schemeClr val="tx1"/>
                    </a:solidFill>
                  </a:rPr>
                  <a:t>mm (radio </a:t>
                </a:r>
                <a:r>
                  <a:rPr lang="es-ES" sz="1300" dirty="0" err="1">
                    <a:solidFill>
                      <a:schemeClr val="tx1"/>
                    </a:solidFill>
                  </a:rPr>
                  <a:t>cond</a:t>
                </a:r>
                <a:r>
                  <a:rPr lang="es-ES" sz="1300" dirty="0">
                    <a:solidFill>
                      <a:schemeClr val="tx1"/>
                    </a:solidFill>
                  </a:rPr>
                  <a:t>. interno coaxial)</a:t>
                </a:r>
              </a:p>
              <a:p>
                <a:pPr marL="0" marR="0" lvl="0" indent="0" algn="l" defTabSz="447675" rtl="0" eaLnBrk="0" fontAlgn="base" latinLnBrk="0" hangingPunct="0">
                  <a:lnSpc>
                    <a:spcPct val="100000"/>
                  </a:lnSpc>
                  <a:spcBef>
                    <a:spcPct val="0"/>
                  </a:spcBef>
                  <a:spcAft>
                    <a:spcPct val="0"/>
                  </a:spcAft>
                  <a:buClrTx/>
                  <a:buSzTx/>
                  <a:buFontTx/>
                  <a:buNone/>
                  <a:tabLst/>
                  <a:defRPr/>
                </a:pPr>
                <a14:m>
                  <m:oMath xmlns:m="http://schemas.openxmlformats.org/officeDocument/2006/math">
                    <m:r>
                      <a:rPr kumimoji="0" lang="es-ES" sz="1300" b="0" i="1" u="none" strike="noStrike" kern="1200" cap="none" spc="0" normalizeH="0" baseline="0" noProof="0" smtClean="0">
                        <a:ln>
                          <a:noFill/>
                        </a:ln>
                        <a:solidFill>
                          <a:prstClr val="black"/>
                        </a:solidFill>
                        <a:effectLst/>
                        <a:uLnTx/>
                        <a:uFillTx/>
                        <a:latin typeface="Cambria Math" panose="02040503050406030204" pitchFamily="18" charset="0"/>
                        <a:cs typeface="+mn-cs"/>
                      </a:rPr>
                      <m:t>𝑏</m:t>
                    </m:r>
                    <m:r>
                      <a:rPr kumimoji="0" lang="es-ES" sz="1300" b="0" i="1" u="none" strike="noStrike" kern="1200" cap="none" spc="0" normalizeH="0" baseline="0" noProof="0" smtClean="0">
                        <a:ln>
                          <a:noFill/>
                        </a:ln>
                        <a:solidFill>
                          <a:prstClr val="black"/>
                        </a:solidFill>
                        <a:effectLst/>
                        <a:uLnTx/>
                        <a:uFillTx/>
                        <a:latin typeface="Cambria Math" panose="02040503050406030204" pitchFamily="18" charset="0"/>
                        <a:cs typeface="+mn-cs"/>
                      </a:rPr>
                      <m:t>=1.17</m:t>
                    </m:r>
                  </m:oMath>
                </a14:m>
                <a:r>
                  <a:rPr kumimoji="0" lang="es-ES" sz="1300" b="0" i="0" u="none" strike="noStrike" kern="1200" cap="none" spc="0" normalizeH="0" baseline="0" noProof="0" dirty="0">
                    <a:ln>
                      <a:noFill/>
                    </a:ln>
                    <a:solidFill>
                      <a:prstClr val="white"/>
                    </a:solidFill>
                    <a:effectLst/>
                    <a:uLnTx/>
                    <a:uFillTx/>
                    <a:latin typeface="Arial" pitchFamily="34" charset="0"/>
                    <a:ea typeface="ＭＳ Ｐゴシック" pitchFamily="34" charset="-128"/>
                    <a:cs typeface="+mn-cs"/>
                  </a:rPr>
                  <a:t> </a:t>
                </a:r>
                <a:r>
                  <a:rPr kumimoji="0" lang="es-ES" sz="1300" b="0"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mn-cs"/>
                  </a:rPr>
                  <a:t>mm (radio </a:t>
                </a:r>
                <a:r>
                  <a:rPr kumimoji="0" lang="es-ES" sz="1300" b="0" i="0" u="none" strike="noStrike" kern="1200" cap="none" spc="0" normalizeH="0" baseline="0" noProof="0" dirty="0" err="1">
                    <a:ln>
                      <a:noFill/>
                    </a:ln>
                    <a:solidFill>
                      <a:prstClr val="black"/>
                    </a:solidFill>
                    <a:effectLst/>
                    <a:uLnTx/>
                    <a:uFillTx/>
                    <a:latin typeface="Arial" pitchFamily="34" charset="0"/>
                    <a:ea typeface="ＭＳ Ｐゴシック" pitchFamily="34" charset="-128"/>
                    <a:cs typeface="+mn-cs"/>
                  </a:rPr>
                  <a:t>cond</a:t>
                </a:r>
                <a:r>
                  <a:rPr kumimoji="0" lang="es-ES" sz="1300" b="0"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mn-cs"/>
                  </a:rPr>
                  <a:t>. </a:t>
                </a:r>
                <a:r>
                  <a:rPr lang="es-ES" sz="1300" dirty="0">
                    <a:solidFill>
                      <a:prstClr val="black"/>
                    </a:solidFill>
                  </a:rPr>
                  <a:t>externo</a:t>
                </a:r>
                <a:r>
                  <a:rPr kumimoji="0" lang="es-ES" sz="1300" b="0"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mn-cs"/>
                  </a:rPr>
                  <a:t> coaxial)</a:t>
                </a:r>
              </a:p>
              <a:p>
                <a:pPr marL="0" marR="0" lvl="0" indent="0" algn="l" defTabSz="447675" rtl="0" eaLnBrk="0" fontAlgn="base" latinLnBrk="0" hangingPunct="0">
                  <a:lnSpc>
                    <a:spcPct val="100000"/>
                  </a:lnSpc>
                  <a:spcBef>
                    <a:spcPct val="0"/>
                  </a:spcBef>
                  <a:spcAft>
                    <a:spcPct val="0"/>
                  </a:spcAft>
                  <a:buClrTx/>
                  <a:buSzTx/>
                  <a:buFontTx/>
                  <a:buNone/>
                  <a:tabLst/>
                  <a:defRPr/>
                </a:pPr>
                <a:r>
                  <a:rPr kumimoji="0" lang="es-ES" sz="1300" b="0" u="none" strike="noStrike" kern="1200" cap="none" spc="0" normalizeH="0" baseline="0" noProof="0" dirty="0">
                    <a:ln>
                      <a:noFill/>
                    </a:ln>
                    <a:solidFill>
                      <a:prstClr val="black"/>
                    </a:solidFill>
                    <a:effectLst/>
                    <a:uLnTx/>
                    <a:uFillTx/>
                    <a:cs typeface="+mn-cs"/>
                  </a:rPr>
                  <a:t>g</a:t>
                </a:r>
                <a14:m>
                  <m:oMath xmlns:m="http://schemas.openxmlformats.org/officeDocument/2006/math">
                    <m:r>
                      <a:rPr kumimoji="0" lang="es-ES" sz="1300" b="0" i="1" u="none" strike="noStrike" kern="1200" cap="none" spc="0" normalizeH="0" baseline="0" noProof="0" smtClean="0">
                        <a:ln>
                          <a:noFill/>
                        </a:ln>
                        <a:solidFill>
                          <a:prstClr val="black"/>
                        </a:solidFill>
                        <a:effectLst/>
                        <a:uLnTx/>
                        <a:uFillTx/>
                        <a:latin typeface="Cambria Math" panose="02040503050406030204" pitchFamily="18" charset="0"/>
                        <a:cs typeface="+mn-cs"/>
                      </a:rPr>
                      <m:t>=8</m:t>
                    </m:r>
                  </m:oMath>
                </a14:m>
                <a:r>
                  <a:rPr kumimoji="0" lang="es-ES" sz="1300" b="0" i="0" u="none" strike="noStrike" kern="1200" cap="none" spc="0" normalizeH="0" baseline="0" noProof="0" dirty="0">
                    <a:ln>
                      <a:noFill/>
                    </a:ln>
                    <a:solidFill>
                      <a:prstClr val="white"/>
                    </a:solidFill>
                    <a:effectLst/>
                    <a:uLnTx/>
                    <a:uFillTx/>
                    <a:latin typeface="Arial" pitchFamily="34" charset="0"/>
                    <a:ea typeface="ＭＳ Ｐゴシック" pitchFamily="34" charset="-128"/>
                    <a:cs typeface="+mn-cs"/>
                  </a:rPr>
                  <a:t> </a:t>
                </a:r>
                <a:r>
                  <a:rPr kumimoji="0" lang="es-ES" sz="1300" b="0"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mn-cs"/>
                  </a:rPr>
                  <a:t>mm</a:t>
                </a:r>
              </a:p>
              <a:p>
                <a:pPr marL="0" marR="0" lvl="0" indent="0" algn="l" defTabSz="447675" rtl="0" eaLnBrk="0" fontAlgn="base" latinLnBrk="0" hangingPunct="0">
                  <a:lnSpc>
                    <a:spcPct val="100000"/>
                  </a:lnSpc>
                  <a:spcBef>
                    <a:spcPct val="0"/>
                  </a:spcBef>
                  <a:spcAft>
                    <a:spcPct val="0"/>
                  </a:spcAft>
                  <a:buClrTx/>
                  <a:buSzTx/>
                  <a:buFontTx/>
                  <a:buNone/>
                  <a:tabLst/>
                  <a:defRPr/>
                </a:pPr>
                <a14:m>
                  <m:oMath xmlns:m="http://schemas.openxmlformats.org/officeDocument/2006/math">
                    <m:sSub>
                      <m:sSubPr>
                        <m:ctrlPr>
                          <a:rPr kumimoji="0" lang="es-ES" sz="1300" b="0" i="1" u="none" strike="noStrike" kern="1200" cap="none" spc="0" normalizeH="0" baseline="0" noProof="0" smtClean="0">
                            <a:ln>
                              <a:noFill/>
                            </a:ln>
                            <a:solidFill>
                              <a:prstClr val="black"/>
                            </a:solidFill>
                            <a:effectLst/>
                            <a:uLnTx/>
                            <a:uFillTx/>
                            <a:latin typeface="Cambria Math" panose="02040503050406030204" pitchFamily="18" charset="0"/>
                            <a:cs typeface="+mn-cs"/>
                          </a:rPr>
                        </m:ctrlPr>
                      </m:sSubPr>
                      <m:e>
                        <m:r>
                          <a:rPr kumimoji="0" lang="es-ES" sz="13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𝜎</m:t>
                        </m:r>
                      </m:e>
                      <m:sub>
                        <m:r>
                          <a:rPr kumimoji="0" lang="es-ES" sz="1300" b="0" i="1" u="none" strike="noStrike" kern="1200" cap="none" spc="0" normalizeH="0" baseline="0" noProof="0" smtClean="0">
                            <a:ln>
                              <a:noFill/>
                            </a:ln>
                            <a:solidFill>
                              <a:prstClr val="black"/>
                            </a:solidFill>
                            <a:effectLst/>
                            <a:uLnTx/>
                            <a:uFillTx/>
                            <a:latin typeface="Cambria Math" panose="02040503050406030204" pitchFamily="18" charset="0"/>
                            <a:cs typeface="+mn-cs"/>
                          </a:rPr>
                          <m:t>𝑧</m:t>
                        </m:r>
                      </m:sub>
                    </m:sSub>
                    <m:r>
                      <a:rPr kumimoji="0" lang="es-ES" sz="1300" b="0" i="1" u="none" strike="noStrike" kern="1200" cap="none" spc="0" normalizeH="0" baseline="0" noProof="0" smtClean="0">
                        <a:ln>
                          <a:noFill/>
                        </a:ln>
                        <a:solidFill>
                          <a:prstClr val="black"/>
                        </a:solidFill>
                        <a:effectLst/>
                        <a:uLnTx/>
                        <a:uFillTx/>
                        <a:latin typeface="Cambria Math" panose="02040503050406030204" pitchFamily="18" charset="0"/>
                        <a:cs typeface="+mn-cs"/>
                      </a:rPr>
                      <m:t>=3</m:t>
                    </m:r>
                  </m:oMath>
                </a14:m>
                <a:r>
                  <a:rPr kumimoji="0" lang="es-ES" sz="1300" b="0" i="0" u="none" strike="noStrike" kern="1200" cap="none" spc="0" normalizeH="0" baseline="0" noProof="0" dirty="0">
                    <a:ln>
                      <a:noFill/>
                    </a:ln>
                    <a:solidFill>
                      <a:prstClr val="white"/>
                    </a:solidFill>
                    <a:effectLst/>
                    <a:uLnTx/>
                    <a:uFillTx/>
                    <a:latin typeface="Arial" pitchFamily="34" charset="0"/>
                    <a:ea typeface="ＭＳ Ｐゴシック" pitchFamily="34" charset="-128"/>
                    <a:cs typeface="+mn-cs"/>
                  </a:rPr>
                  <a:t> </a:t>
                </a:r>
                <a:r>
                  <a:rPr kumimoji="0" lang="es-ES" sz="1300" b="0"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mn-cs"/>
                  </a:rPr>
                  <a:t>mm </a:t>
                </a:r>
              </a:p>
              <a:p>
                <a:pPr marL="0" marR="0" lvl="0" indent="0" algn="l" defTabSz="447675" rtl="0" eaLnBrk="0" fontAlgn="base" latinLnBrk="0" hangingPunct="0">
                  <a:lnSpc>
                    <a:spcPct val="100000"/>
                  </a:lnSpc>
                  <a:spcBef>
                    <a:spcPct val="0"/>
                  </a:spcBef>
                  <a:spcAft>
                    <a:spcPct val="0"/>
                  </a:spcAft>
                  <a:buClrTx/>
                  <a:buSzTx/>
                  <a:buFontTx/>
                  <a:buNone/>
                  <a:tabLst/>
                  <a:defRPr/>
                </a:pPr>
                <a:r>
                  <a:rPr lang="es-ES" sz="1300" dirty="0">
                    <a:solidFill>
                      <a:prstClr val="black"/>
                    </a:solidFill>
                  </a:rPr>
                  <a:t>q</a:t>
                </a:r>
                <a14:m>
                  <m:oMath xmlns:m="http://schemas.openxmlformats.org/officeDocument/2006/math">
                    <m:r>
                      <a:rPr kumimoji="0" lang="es-ES" sz="1300" b="0" i="1" u="none" strike="noStrike" kern="1200" cap="none" spc="0" normalizeH="0" baseline="0" noProof="0" smtClean="0">
                        <a:ln>
                          <a:noFill/>
                        </a:ln>
                        <a:solidFill>
                          <a:prstClr val="black"/>
                        </a:solidFill>
                        <a:effectLst/>
                        <a:uLnTx/>
                        <a:uFillTx/>
                        <a:latin typeface="Cambria Math" panose="02040503050406030204" pitchFamily="18" charset="0"/>
                        <a:cs typeface="+mn-cs"/>
                      </a:rPr>
                      <m:t>=3.2</m:t>
                    </m:r>
                  </m:oMath>
                </a14:m>
                <a:r>
                  <a:rPr kumimoji="0" lang="es-ES" sz="1300" b="0" i="0" u="none" strike="noStrike" kern="1200" cap="none" spc="0" normalizeH="0" baseline="0" noProof="0" dirty="0">
                    <a:ln>
                      <a:noFill/>
                    </a:ln>
                    <a:solidFill>
                      <a:prstClr val="white"/>
                    </a:solidFill>
                    <a:effectLst/>
                    <a:uLnTx/>
                    <a:uFillTx/>
                    <a:latin typeface="Arial" pitchFamily="34" charset="0"/>
                    <a:ea typeface="ＭＳ Ｐゴシック" pitchFamily="34" charset="-128"/>
                    <a:cs typeface="+mn-cs"/>
                  </a:rPr>
                  <a:t> </a:t>
                </a:r>
                <a:r>
                  <a:rPr lang="es-ES" sz="1300" dirty="0">
                    <a:solidFill>
                      <a:prstClr val="black"/>
                    </a:solidFill>
                  </a:rPr>
                  <a:t>nC</a:t>
                </a:r>
                <a:endParaRPr kumimoji="0" lang="es-ES" sz="1300" b="0"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mn-cs"/>
                </a:endParaRPr>
              </a:p>
              <a:p>
                <a14:m>
                  <m:oMath xmlns:m="http://schemas.openxmlformats.org/officeDocument/2006/math">
                    <m:r>
                      <a:rPr kumimoji="0" lang="es-ES"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m:t>
                    </m:r>
                    <m:r>
                      <a:rPr kumimoji="0" lang="es-ES"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𝑥</m:t>
                    </m:r>
                    <m:r>
                      <a:rPr kumimoji="0" lang="es-ES" sz="1400" b="0" i="1" u="none" strike="noStrike" kern="1200" cap="none" spc="0" normalizeH="0" baseline="0" noProof="0" smtClean="0">
                        <a:ln>
                          <a:noFill/>
                        </a:ln>
                        <a:solidFill>
                          <a:prstClr val="black"/>
                        </a:solidFill>
                        <a:effectLst/>
                        <a:uLnTx/>
                        <a:uFillTx/>
                        <a:latin typeface="Cambria Math" panose="02040503050406030204" pitchFamily="18" charset="0"/>
                        <a:cs typeface="+mn-cs"/>
                      </a:rPr>
                      <m:t>=5</m:t>
                    </m:r>
                  </m:oMath>
                </a14:m>
                <a:r>
                  <a:rPr kumimoji="0" lang="es-ES" sz="1400" b="0" i="0" u="none" strike="noStrike" kern="1200" cap="none" spc="0" normalizeH="0" baseline="0" noProof="0" dirty="0">
                    <a:ln>
                      <a:noFill/>
                    </a:ln>
                    <a:solidFill>
                      <a:prstClr val="white"/>
                    </a:solidFill>
                    <a:effectLst/>
                    <a:uLnTx/>
                    <a:uFillTx/>
                    <a:latin typeface="Arial" pitchFamily="34" charset="0"/>
                    <a:ea typeface="ＭＳ Ｐゴシック" pitchFamily="34" charset="-128"/>
                    <a:cs typeface="+mn-cs"/>
                  </a:rPr>
                  <a:t> </a:t>
                </a:r>
                <a:r>
                  <a:rPr kumimoji="0" lang="es-ES" sz="1400" b="0"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mn-cs"/>
                  </a:rPr>
                  <a:t>mm</a:t>
                </a:r>
                <a:endParaRPr lang="es-ES" sz="1400" dirty="0"/>
              </a:p>
            </p:txBody>
          </p:sp>
        </mc:Choice>
        <mc:Fallback xmlns="">
          <p:sp>
            <p:nvSpPr>
              <p:cNvPr id="30" name="CuadroTexto 29">
                <a:extLst>
                  <a:ext uri="{FF2B5EF4-FFF2-40B4-BE49-F238E27FC236}">
                    <a16:creationId xmlns:a16="http://schemas.microsoft.com/office/drawing/2014/main" id="{FCC71FA2-9EE2-42BD-8A8F-BCE96410725C}"/>
                  </a:ext>
                </a:extLst>
              </p:cNvPr>
              <p:cNvSpPr txBox="1">
                <a:spLocks noRot="1" noChangeAspect="1" noMove="1" noResize="1" noEditPoints="1" noAdjustHandles="1" noChangeArrowheads="1" noChangeShapeType="1" noTextEdit="1"/>
              </p:cNvSpPr>
              <p:nvPr/>
            </p:nvSpPr>
            <p:spPr>
              <a:xfrm>
                <a:off x="665052" y="1671718"/>
                <a:ext cx="3412950" cy="2308324"/>
              </a:xfrm>
              <a:prstGeom prst="rect">
                <a:avLst/>
              </a:prstGeom>
              <a:blipFill>
                <a:blip r:embed="rId4"/>
                <a:stretch>
                  <a:fillRect l="-179" t="-264" b="-184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1" name="CuadroTexto 30">
                <a:extLst>
                  <a:ext uri="{FF2B5EF4-FFF2-40B4-BE49-F238E27FC236}">
                    <a16:creationId xmlns:a16="http://schemas.microsoft.com/office/drawing/2014/main" id="{30601138-DA47-4F14-9647-3FE67FAC933E}"/>
                  </a:ext>
                </a:extLst>
              </p:cNvPr>
              <p:cNvSpPr txBox="1"/>
              <p:nvPr/>
            </p:nvSpPr>
            <p:spPr>
              <a:xfrm>
                <a:off x="7457990" y="4819158"/>
                <a:ext cx="2972735" cy="69814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s-ES" sz="1400" i="1">
                              <a:solidFill>
                                <a:schemeClr val="tx1"/>
                              </a:solidFill>
                              <a:latin typeface="Cambria Math" panose="02040503050406030204" pitchFamily="18" charset="0"/>
                            </a:rPr>
                          </m:ctrlPr>
                        </m:sSupPr>
                        <m:e>
                          <m:sSubSup>
                            <m:sSubSupPr>
                              <m:ctrlPr>
                                <a:rPr lang="es-ES" sz="1400" i="1">
                                  <a:solidFill>
                                    <a:schemeClr val="tx1"/>
                                  </a:solidFill>
                                  <a:latin typeface="Cambria Math" panose="02040503050406030204" pitchFamily="18" charset="0"/>
                                </a:rPr>
                              </m:ctrlPr>
                            </m:sSubSupPr>
                            <m:e>
                              <m:r>
                                <a:rPr lang="es-ES" sz="1400" i="1">
                                  <a:solidFill>
                                    <a:schemeClr val="tx1"/>
                                  </a:solidFill>
                                  <a:latin typeface="Cambria Math" panose="02040503050406030204" pitchFamily="18" charset="0"/>
                                </a:rPr>
                                <m:t>𝐼</m:t>
                              </m:r>
                            </m:e>
                            <m:sub>
                              <m:r>
                                <a:rPr lang="es-ES" sz="1400" i="1">
                                  <a:solidFill>
                                    <a:schemeClr val="tx1"/>
                                  </a:solidFill>
                                  <a:latin typeface="Cambria Math" panose="02040503050406030204" pitchFamily="18" charset="0"/>
                                </a:rPr>
                                <m:t>𝑙</m:t>
                              </m:r>
                            </m:sub>
                            <m:sup>
                              <m:r>
                                <a:rPr lang="es-ES" sz="1400" i="1">
                                  <a:solidFill>
                                    <a:schemeClr val="tx1"/>
                                  </a:solidFill>
                                  <a:latin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𝜇</m:t>
                              </m:r>
                              <m:r>
                                <a:rPr lang="es-ES" sz="1400" i="1">
                                  <a:solidFill>
                                    <a:schemeClr val="tx1"/>
                                  </a:solidFill>
                                  <a:latin typeface="Cambria Math" panose="02040503050406030204" pitchFamily="18" charset="0"/>
                                </a:rPr>
                                <m:t>)</m:t>
                              </m:r>
                            </m:sup>
                          </m:sSubSup>
                        </m:e>
                        <m:sup>
                          <m:r>
                            <a:rPr lang="es-ES" sz="1400" i="1">
                              <a:solidFill>
                                <a:schemeClr val="tx1"/>
                              </a:solidFill>
                              <a:latin typeface="Cambria Math" panose="02040503050406030204" pitchFamily="18" charset="0"/>
                            </a:rPr>
                            <m:t>′</m:t>
                          </m:r>
                        </m:sup>
                      </m:sSup>
                      <m:r>
                        <a:rPr lang="es-ES" sz="1400" i="1">
                          <a:solidFill>
                            <a:schemeClr val="tx1"/>
                          </a:solidFill>
                          <a:latin typeface="Cambria Math" panose="02040503050406030204" pitchFamily="18" charset="0"/>
                          <a:ea typeface="Cambria Math" panose="02040503050406030204" pitchFamily="18" charset="0"/>
                        </a:rPr>
                        <m:t>≡</m:t>
                      </m:r>
                      <m:nary>
                        <m:naryPr>
                          <m:chr m:val="∑"/>
                          <m:ctrlPr>
                            <a:rPr lang="es-ES" sz="1400" b="0" i="1" smtClean="0">
                              <a:solidFill>
                                <a:schemeClr val="tx1"/>
                              </a:solidFill>
                              <a:latin typeface="Cambria Math" panose="02040503050406030204" pitchFamily="18" charset="0"/>
                            </a:rPr>
                          </m:ctrlPr>
                        </m:naryPr>
                        <m:sub>
                          <m:r>
                            <m:rPr>
                              <m:brk m:alnAt="23"/>
                            </m:rPr>
                            <a:rPr lang="es-ES" sz="1400" b="0" i="1" smtClean="0">
                              <a:solidFill>
                                <a:schemeClr val="tx1"/>
                              </a:solidFill>
                              <a:latin typeface="Cambria Math" panose="02040503050406030204" pitchFamily="18" charset="0"/>
                              <a:ea typeface="Cambria Math" panose="02040503050406030204" pitchFamily="18" charset="0"/>
                            </a:rPr>
                            <m:t>𝜈</m:t>
                          </m:r>
                          <m:r>
                            <a:rPr lang="es-ES" sz="1400" b="0" i="1" smtClean="0">
                              <a:solidFill>
                                <a:schemeClr val="tx1"/>
                              </a:solidFill>
                              <a:latin typeface="Cambria Math" panose="02040503050406030204" pitchFamily="18" charset="0"/>
                              <a:ea typeface="Cambria Math" panose="02040503050406030204" pitchFamily="18" charset="0"/>
                            </a:rPr>
                            <m:t>=1</m:t>
                          </m:r>
                        </m:sub>
                        <m:sup>
                          <m:r>
                            <a:rPr lang="es-ES" sz="1400" b="0" i="1" smtClean="0">
                              <a:solidFill>
                                <a:schemeClr val="tx1"/>
                              </a:solidFill>
                              <a:latin typeface="Cambria Math" panose="02040503050406030204" pitchFamily="18" charset="0"/>
                            </a:rPr>
                            <m:t>𝑃</m:t>
                          </m:r>
                        </m:sup>
                        <m:e>
                          <m:nary>
                            <m:naryPr>
                              <m:chr m:val="∑"/>
                              <m:ctrlPr>
                                <a:rPr lang="es-ES" sz="1400" b="0" i="1" smtClean="0">
                                  <a:solidFill>
                                    <a:schemeClr val="tx1"/>
                                  </a:solidFill>
                                  <a:latin typeface="Cambria Math" panose="02040503050406030204" pitchFamily="18" charset="0"/>
                                </a:rPr>
                              </m:ctrlPr>
                            </m:naryPr>
                            <m:sub>
                              <m:r>
                                <m:rPr>
                                  <m:brk m:alnAt="23"/>
                                </m:rPr>
                                <a:rPr lang="es-ES" sz="1400" b="0" i="1" smtClean="0">
                                  <a:solidFill>
                                    <a:schemeClr val="tx1"/>
                                  </a:solidFill>
                                  <a:latin typeface="Cambria Math" panose="02040503050406030204" pitchFamily="18" charset="0"/>
                                </a:rPr>
                                <m:t>𝑛</m:t>
                              </m:r>
                              <m:r>
                                <a:rPr lang="es-ES" sz="1400" b="0" i="1" smtClean="0">
                                  <a:solidFill>
                                    <a:schemeClr val="tx1"/>
                                  </a:solidFill>
                                  <a:latin typeface="Cambria Math" panose="02040503050406030204" pitchFamily="18" charset="0"/>
                                </a:rPr>
                                <m:t>=1</m:t>
                              </m:r>
                            </m:sub>
                            <m:sup>
                              <m:sSub>
                                <m:sSubPr>
                                  <m:ctrlPr>
                                    <a:rPr lang="es-ES" sz="1400" b="0" i="1" smtClean="0">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rPr>
                                    <m:t>𝑁</m:t>
                                  </m:r>
                                </m:e>
                                <m:sub>
                                  <m:r>
                                    <a:rPr lang="es-ES" sz="1400" b="0" i="1" smtClean="0">
                                      <a:solidFill>
                                        <a:schemeClr val="tx1"/>
                                      </a:solidFill>
                                      <a:latin typeface="Cambria Math" panose="02040503050406030204" pitchFamily="18" charset="0"/>
                                      <a:ea typeface="Cambria Math" panose="02040503050406030204" pitchFamily="18" charset="0"/>
                                    </a:rPr>
                                    <m:t>𝜈</m:t>
                                  </m:r>
                                </m:sub>
                              </m:sSub>
                            </m:sup>
                            <m:e>
                              <m:sSubSup>
                                <m:sSubSupPr>
                                  <m:ctrlPr>
                                    <a:rPr lang="es-ES" sz="1400" i="1" smtClean="0">
                                      <a:solidFill>
                                        <a:schemeClr val="tx1"/>
                                      </a:solidFill>
                                      <a:latin typeface="Cambria Math" panose="02040503050406030204" pitchFamily="18" charset="0"/>
                                    </a:rPr>
                                  </m:ctrlPr>
                                </m:sSubSupPr>
                                <m:e>
                                  <m:r>
                                    <a:rPr lang="es-ES" sz="1400" b="0" i="1" smtClean="0">
                                      <a:solidFill>
                                        <a:schemeClr val="tx1"/>
                                      </a:solidFill>
                                      <a:latin typeface="Cambria Math" panose="02040503050406030204" pitchFamily="18" charset="0"/>
                                    </a:rPr>
                                    <m:t>𝑌</m:t>
                                  </m:r>
                                </m:e>
                                <m:sub>
                                  <m:r>
                                    <a:rPr lang="es-ES" sz="1400" i="1">
                                      <a:solidFill>
                                        <a:schemeClr val="tx1"/>
                                      </a:solidFill>
                                      <a:latin typeface="Cambria Math" panose="02040503050406030204" pitchFamily="18" charset="0"/>
                                    </a:rPr>
                                    <m:t>𝑙𝑛</m:t>
                                  </m:r>
                                </m:sub>
                                <m:sup>
                                  <m:r>
                                    <a:rPr lang="es-ES" sz="1400" i="1">
                                      <a:solidFill>
                                        <a:schemeClr val="tx1"/>
                                      </a:solidFill>
                                      <a:latin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𝜇</m:t>
                                  </m:r>
                                  <m:r>
                                    <a:rPr lang="es-ES" sz="1400" i="1">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𝜈</m:t>
                                  </m:r>
                                  <m:r>
                                    <a:rPr lang="es-ES" sz="1400" i="1">
                                      <a:solidFill>
                                        <a:schemeClr val="tx1"/>
                                      </a:solidFill>
                                      <a:latin typeface="Cambria Math" panose="02040503050406030204" pitchFamily="18" charset="0"/>
                                    </a:rPr>
                                    <m:t>)</m:t>
                                  </m:r>
                                </m:sup>
                              </m:sSubSup>
                              <m:sSubSup>
                                <m:sSubSupPr>
                                  <m:ctrlPr>
                                    <a:rPr lang="es-ES" sz="1400" i="1" smtClean="0">
                                      <a:solidFill>
                                        <a:schemeClr val="tx1"/>
                                      </a:solidFill>
                                      <a:latin typeface="Cambria Math" panose="02040503050406030204" pitchFamily="18" charset="0"/>
                                    </a:rPr>
                                  </m:ctrlPr>
                                </m:sSubSupPr>
                                <m:e>
                                  <m:r>
                                    <a:rPr lang="es-ES" sz="1400" b="0" i="1" smtClean="0">
                                      <a:solidFill>
                                        <a:schemeClr val="tx1"/>
                                      </a:solidFill>
                                      <a:latin typeface="Cambria Math" panose="02040503050406030204" pitchFamily="18" charset="0"/>
                                    </a:rPr>
                                    <m:t>𝑉</m:t>
                                  </m:r>
                                </m:e>
                                <m:sub>
                                  <m:r>
                                    <a:rPr lang="es-ES" sz="1400" i="1">
                                      <a:solidFill>
                                        <a:schemeClr val="tx1"/>
                                      </a:solidFill>
                                      <a:latin typeface="Cambria Math" panose="02040503050406030204" pitchFamily="18" charset="0"/>
                                    </a:rPr>
                                    <m:t>𝑛</m:t>
                                  </m:r>
                                </m:sub>
                                <m:sup>
                                  <m:r>
                                    <a:rPr lang="es-ES" sz="1400" i="1">
                                      <a:solidFill>
                                        <a:schemeClr val="tx1"/>
                                      </a:solidFill>
                                      <a:latin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𝜈</m:t>
                                  </m:r>
                                  <m:r>
                                    <a:rPr lang="es-ES" sz="1400" i="1">
                                      <a:solidFill>
                                        <a:schemeClr val="tx1"/>
                                      </a:solidFill>
                                      <a:latin typeface="Cambria Math" panose="02040503050406030204" pitchFamily="18" charset="0"/>
                                    </a:rPr>
                                    <m:t>)</m:t>
                                  </m:r>
                                </m:sup>
                              </m:sSubSup>
                            </m:e>
                          </m:nary>
                        </m:e>
                      </m:nary>
                    </m:oMath>
                  </m:oMathPara>
                </a14:m>
                <a:endParaRPr lang="es-ES" sz="1400" dirty="0"/>
              </a:p>
            </p:txBody>
          </p:sp>
        </mc:Choice>
        <mc:Fallback xmlns="">
          <p:sp>
            <p:nvSpPr>
              <p:cNvPr id="31" name="CuadroTexto 30">
                <a:extLst>
                  <a:ext uri="{FF2B5EF4-FFF2-40B4-BE49-F238E27FC236}">
                    <a16:creationId xmlns:a16="http://schemas.microsoft.com/office/drawing/2014/main" id="{30601138-DA47-4F14-9647-3FE67FAC933E}"/>
                  </a:ext>
                </a:extLst>
              </p:cNvPr>
              <p:cNvSpPr txBox="1">
                <a:spLocks noRot="1" noChangeAspect="1" noMove="1" noResize="1" noEditPoints="1" noAdjustHandles="1" noChangeArrowheads="1" noChangeShapeType="1" noTextEdit="1"/>
              </p:cNvSpPr>
              <p:nvPr/>
            </p:nvSpPr>
            <p:spPr>
              <a:xfrm>
                <a:off x="7457990" y="4819158"/>
                <a:ext cx="2972735" cy="698140"/>
              </a:xfrm>
              <a:prstGeom prst="rect">
                <a:avLst/>
              </a:prstGeom>
              <a:blipFill>
                <a:blip r:embed="rId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2" name="CuadroTexto 31">
                <a:extLst>
                  <a:ext uri="{FF2B5EF4-FFF2-40B4-BE49-F238E27FC236}">
                    <a16:creationId xmlns:a16="http://schemas.microsoft.com/office/drawing/2014/main" id="{B163AAE4-1F80-483A-A509-2CCB490B2591}"/>
                  </a:ext>
                </a:extLst>
              </p:cNvPr>
              <p:cNvSpPr txBox="1"/>
              <p:nvPr/>
            </p:nvSpPr>
            <p:spPr>
              <a:xfrm>
                <a:off x="1486366" y="4793268"/>
                <a:ext cx="6963497" cy="79124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s-ES" sz="1400" i="1" smtClean="0">
                              <a:solidFill>
                                <a:schemeClr val="tx1"/>
                              </a:solidFill>
                              <a:latin typeface="Cambria Math" panose="02040503050406030204" pitchFamily="18" charset="0"/>
                            </a:rPr>
                          </m:ctrlPr>
                        </m:sSubSupPr>
                        <m:e>
                          <m:acc>
                            <m:accPr>
                              <m:chr m:val="̃"/>
                              <m:ctrlPr>
                                <a:rPr lang="es-ES" sz="1400" i="1">
                                  <a:solidFill>
                                    <a:schemeClr val="tx1"/>
                                  </a:solidFill>
                                  <a:latin typeface="Cambria Math" panose="02040503050406030204" pitchFamily="18" charset="0"/>
                                </a:rPr>
                              </m:ctrlPr>
                            </m:accPr>
                            <m:e>
                              <m:r>
                                <a:rPr lang="es-ES" sz="1400" i="1">
                                  <a:solidFill>
                                    <a:schemeClr val="tx1"/>
                                  </a:solidFill>
                                  <a:latin typeface="Cambria Math" panose="02040503050406030204" pitchFamily="18" charset="0"/>
                                </a:rPr>
                                <m:t>𝐼</m:t>
                              </m:r>
                            </m:e>
                          </m:acc>
                        </m:e>
                        <m:sub>
                          <m:r>
                            <a:rPr lang="es-ES" sz="1400" i="1">
                              <a:solidFill>
                                <a:schemeClr val="tx1"/>
                              </a:solidFill>
                              <a:latin typeface="Cambria Math" panose="02040503050406030204" pitchFamily="18" charset="0"/>
                            </a:rPr>
                            <m:t>𝑙</m:t>
                          </m:r>
                        </m:sub>
                        <m:sup>
                          <m:r>
                            <a:rPr lang="es-ES" sz="1400" i="1">
                              <a:solidFill>
                                <a:schemeClr val="tx1"/>
                              </a:solidFill>
                              <a:latin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𝜇</m:t>
                          </m:r>
                          <m:r>
                            <a:rPr lang="es-ES" sz="1400" i="1">
                              <a:solidFill>
                                <a:schemeClr val="tx1"/>
                              </a:solidFill>
                              <a:latin typeface="Cambria Math" panose="02040503050406030204" pitchFamily="18" charset="0"/>
                            </a:rPr>
                            <m:t>)</m:t>
                          </m:r>
                        </m:sup>
                      </m:sSubSup>
                      <m:r>
                        <a:rPr lang="es-ES" sz="1400" b="0" i="1" smtClean="0">
                          <a:solidFill>
                            <a:schemeClr val="tx1"/>
                          </a:solidFill>
                          <a:latin typeface="Cambria Math" panose="02040503050406030204" pitchFamily="18" charset="0"/>
                        </a:rPr>
                        <m:t>=</m:t>
                      </m:r>
                      <m:nary>
                        <m:naryPr>
                          <m:chr m:val="∑"/>
                          <m:ctrlPr>
                            <a:rPr lang="es-ES" sz="1400" i="1">
                              <a:solidFill>
                                <a:schemeClr val="tx1"/>
                              </a:solidFill>
                              <a:latin typeface="Cambria Math" panose="02040503050406030204" pitchFamily="18" charset="0"/>
                            </a:rPr>
                          </m:ctrlPr>
                        </m:naryPr>
                        <m:sub>
                          <m:r>
                            <a:rPr lang="es-ES" sz="1400" i="1">
                              <a:solidFill>
                                <a:schemeClr val="tx1"/>
                              </a:solidFill>
                              <a:latin typeface="Cambria Math" panose="02040503050406030204" pitchFamily="18" charset="0"/>
                            </a:rPr>
                            <m:t>𝑚</m:t>
                          </m:r>
                          <m:r>
                            <a:rPr lang="es-ES" sz="1400" i="1">
                              <a:solidFill>
                                <a:schemeClr val="tx1"/>
                              </a:solidFill>
                              <a:latin typeface="Cambria Math" panose="02040503050406030204" pitchFamily="18" charset="0"/>
                            </a:rPr>
                            <m:t>=1</m:t>
                          </m:r>
                        </m:sub>
                        <m:sup>
                          <m:r>
                            <a:rPr lang="es-ES" sz="1400" i="1">
                              <a:solidFill>
                                <a:schemeClr val="tx1"/>
                              </a:solidFill>
                              <a:latin typeface="Cambria Math" panose="02040503050406030204" pitchFamily="18" charset="0"/>
                            </a:rPr>
                            <m:t>𝑀</m:t>
                          </m:r>
                        </m:sup>
                        <m:e>
                          <m:f>
                            <m:fPr>
                              <m:ctrlPr>
                                <a:rPr lang="es-ES" sz="1400" i="1">
                                  <a:solidFill>
                                    <a:schemeClr val="tx1"/>
                                  </a:solidFill>
                                  <a:latin typeface="Cambria Math" panose="02040503050406030204" pitchFamily="18" charset="0"/>
                                </a:rPr>
                              </m:ctrlPr>
                            </m:fPr>
                            <m:num>
                              <m:sSub>
                                <m:sSubPr>
                                  <m:ctrlPr>
                                    <a:rPr lang="es-ES" sz="1400" i="1">
                                      <a:solidFill>
                                        <a:schemeClr val="tx1"/>
                                      </a:solidFill>
                                      <a:latin typeface="Cambria Math" panose="02040503050406030204" pitchFamily="18" charset="0"/>
                                    </a:rPr>
                                  </m:ctrlPr>
                                </m:sSubPr>
                                <m:e>
                                  <m:r>
                                    <a:rPr lang="es-ES" sz="1400" i="1">
                                      <a:solidFill>
                                        <a:schemeClr val="tx1"/>
                                      </a:solidFill>
                                      <a:latin typeface="Cambria Math" panose="02040503050406030204" pitchFamily="18" charset="0"/>
                                    </a:rPr>
                                    <m:t>𝑘</m:t>
                                  </m:r>
                                </m:e>
                                <m:sub>
                                  <m:r>
                                    <a:rPr lang="es-ES" sz="1400" i="1">
                                      <a:solidFill>
                                        <a:schemeClr val="tx1"/>
                                      </a:solidFill>
                                      <a:latin typeface="Cambria Math" panose="02040503050406030204" pitchFamily="18" charset="0"/>
                                    </a:rPr>
                                    <m:t>𝑚</m:t>
                                  </m:r>
                                </m:sub>
                              </m:sSub>
                            </m:num>
                            <m:den>
                              <m:sSubSup>
                                <m:sSubSupPr>
                                  <m:ctrlPr>
                                    <a:rPr lang="es-ES" sz="1400" i="1">
                                      <a:solidFill>
                                        <a:schemeClr val="tx1"/>
                                      </a:solidFill>
                                      <a:latin typeface="Cambria Math" panose="02040503050406030204" pitchFamily="18" charset="0"/>
                                    </a:rPr>
                                  </m:ctrlPr>
                                </m:sSubSupPr>
                                <m:e>
                                  <m:r>
                                    <a:rPr lang="es-ES" sz="1400" i="1">
                                      <a:solidFill>
                                        <a:schemeClr val="tx1"/>
                                      </a:solidFill>
                                      <a:latin typeface="Cambria Math" panose="02040503050406030204" pitchFamily="18" charset="0"/>
                                    </a:rPr>
                                    <m:t>𝑘</m:t>
                                  </m:r>
                                </m:e>
                                <m:sub>
                                  <m:r>
                                    <a:rPr lang="es-ES" sz="1400" i="1">
                                      <a:solidFill>
                                        <a:schemeClr val="tx1"/>
                                      </a:solidFill>
                                      <a:latin typeface="Cambria Math" panose="02040503050406030204" pitchFamily="18" charset="0"/>
                                    </a:rPr>
                                    <m:t>𝑚</m:t>
                                  </m:r>
                                </m:sub>
                                <m:sup>
                                  <m:r>
                                    <a:rPr lang="es-ES" sz="1400" i="1">
                                      <a:solidFill>
                                        <a:schemeClr val="tx1"/>
                                      </a:solidFill>
                                      <a:latin typeface="Cambria Math" panose="02040503050406030204" pitchFamily="18" charset="0"/>
                                    </a:rPr>
                                    <m:t>2</m:t>
                                  </m:r>
                                </m:sup>
                              </m:sSubSup>
                              <m:r>
                                <a:rPr lang="es-ES" sz="1400" i="1">
                                  <a:solidFill>
                                    <a:schemeClr val="tx1"/>
                                  </a:solidFill>
                                  <a:latin typeface="Cambria Math" panose="02040503050406030204" pitchFamily="18" charset="0"/>
                                </a:rPr>
                                <m:t>−</m:t>
                              </m:r>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rPr>
                                    <m:t>𝑘</m:t>
                                  </m:r>
                                </m:e>
                                <m:sup>
                                  <m:r>
                                    <a:rPr lang="es-ES" sz="1400" i="1">
                                      <a:solidFill>
                                        <a:schemeClr val="tx1"/>
                                      </a:solidFill>
                                      <a:latin typeface="Cambria Math" panose="02040503050406030204" pitchFamily="18" charset="0"/>
                                    </a:rPr>
                                    <m:t>2</m:t>
                                  </m:r>
                                </m:sup>
                              </m:sSup>
                            </m:den>
                          </m:f>
                          <m:d>
                            <m:dPr>
                              <m:ctrlPr>
                                <a:rPr lang="es-ES" sz="1400" i="1" smtClean="0">
                                  <a:solidFill>
                                    <a:schemeClr val="tx1"/>
                                  </a:solidFill>
                                  <a:latin typeface="Cambria Math" panose="02040503050406030204" pitchFamily="18" charset="0"/>
                                </a:rPr>
                              </m:ctrlPr>
                            </m:dPr>
                            <m:e>
                              <m:nary>
                                <m:naryPr>
                                  <m:limLoc m:val="undOvr"/>
                                  <m:ctrlPr>
                                    <a:rPr lang="es-ES" sz="1400" i="1">
                                      <a:solidFill>
                                        <a:schemeClr val="tx1"/>
                                      </a:solidFill>
                                      <a:latin typeface="Cambria Math" panose="02040503050406030204" pitchFamily="18" charset="0"/>
                                    </a:rPr>
                                  </m:ctrlPr>
                                </m:naryPr>
                                <m:sub>
                                  <m:r>
                                    <m:rPr>
                                      <m:brk m:alnAt="16"/>
                                    </m:rPr>
                                    <a:rPr lang="es-ES" sz="1400" i="1">
                                      <a:solidFill>
                                        <a:schemeClr val="tx1"/>
                                      </a:solidFill>
                                      <a:latin typeface="Cambria Math" panose="02040503050406030204" pitchFamily="18" charset="0"/>
                                    </a:rPr>
                                    <m:t>𝑆</m:t>
                                  </m:r>
                                  <m:r>
                                    <a:rPr lang="es-ES" sz="1400" i="1">
                                      <a:solidFill>
                                        <a:schemeClr val="tx1"/>
                                      </a:solidFill>
                                      <a:latin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𝜇</m:t>
                                  </m:r>
                                  <m:r>
                                    <m:rPr>
                                      <m:brk m:alnAt="16"/>
                                    </m:rPr>
                                    <a:rPr lang="es-ES" sz="1400" i="1">
                                      <a:solidFill>
                                        <a:schemeClr val="tx1"/>
                                      </a:solidFill>
                                      <a:latin typeface="Cambria Math" panose="02040503050406030204" pitchFamily="18" charset="0"/>
                                    </a:rPr>
                                    <m:t>)</m:t>
                                  </m:r>
                                </m:sub>
                                <m:sup/>
                                <m:e>
                                  <m:sSub>
                                    <m:sSubPr>
                                      <m:ctrlPr>
                                        <a:rPr lang="es-ES" sz="1400" i="1">
                                          <a:solidFill>
                                            <a:schemeClr val="tx1"/>
                                          </a:solidFill>
                                          <a:latin typeface="Cambria Math" panose="02040503050406030204" pitchFamily="18" charset="0"/>
                                        </a:rPr>
                                      </m:ctrlPr>
                                    </m:sSubPr>
                                    <m:e>
                                      <m:acc>
                                        <m:accPr>
                                          <m:chr m:val="⃗"/>
                                          <m:ctrlPr>
                                            <a:rPr lang="es-ES" sz="1400" i="1">
                                              <a:solidFill>
                                                <a:schemeClr val="tx1"/>
                                              </a:solidFill>
                                              <a:latin typeface="Cambria Math" panose="02040503050406030204" pitchFamily="18" charset="0"/>
                                            </a:rPr>
                                          </m:ctrlPr>
                                        </m:accPr>
                                        <m:e>
                                          <m:r>
                                            <a:rPr lang="es-ES" sz="1400" i="1">
                                              <a:solidFill>
                                                <a:schemeClr val="tx1"/>
                                              </a:solidFill>
                                              <a:latin typeface="Cambria Math" panose="02040503050406030204" pitchFamily="18" charset="0"/>
                                            </a:rPr>
                                            <m:t>𝐻</m:t>
                                          </m:r>
                                        </m:e>
                                      </m:acc>
                                    </m:e>
                                    <m:sub>
                                      <m:r>
                                        <a:rPr lang="es-ES" sz="1400" i="1">
                                          <a:solidFill>
                                            <a:schemeClr val="tx1"/>
                                          </a:solidFill>
                                          <a:latin typeface="Cambria Math" panose="02040503050406030204" pitchFamily="18" charset="0"/>
                                        </a:rPr>
                                        <m:t>𝑚</m:t>
                                      </m:r>
                                    </m:sub>
                                  </m:sSub>
                                  <m:d>
                                    <m:dPr>
                                      <m:ctrlPr>
                                        <a:rPr lang="es-ES" sz="1400" i="1">
                                          <a:solidFill>
                                            <a:schemeClr val="tx1"/>
                                          </a:solidFill>
                                          <a:latin typeface="Cambria Math" panose="02040503050406030204" pitchFamily="18" charset="0"/>
                                        </a:rPr>
                                      </m:ctrlPr>
                                    </m:dPr>
                                    <m:e>
                                      <m:acc>
                                        <m:accPr>
                                          <m:chr m:val="⃗"/>
                                          <m:ctrlPr>
                                            <a:rPr lang="es-ES" sz="1400" i="1">
                                              <a:solidFill>
                                                <a:schemeClr val="tx1"/>
                                              </a:solidFill>
                                              <a:latin typeface="Cambria Math" panose="02040503050406030204" pitchFamily="18" charset="0"/>
                                            </a:rPr>
                                          </m:ctrlPr>
                                        </m:accPr>
                                        <m:e>
                                          <m:r>
                                            <a:rPr lang="es-ES" sz="1400" i="1">
                                              <a:solidFill>
                                                <a:schemeClr val="tx1"/>
                                              </a:solidFill>
                                              <a:latin typeface="Cambria Math" panose="02040503050406030204" pitchFamily="18" charset="0"/>
                                            </a:rPr>
                                            <m:t>𝑟</m:t>
                                          </m:r>
                                        </m:e>
                                      </m:acc>
                                    </m:e>
                                  </m:d>
                                  <m:r>
                                    <a:rPr lang="es-ES" sz="1400" i="1">
                                      <a:solidFill>
                                        <a:schemeClr val="tx1"/>
                                      </a:solidFill>
                                      <a:latin typeface="Cambria Math" panose="02040503050406030204" pitchFamily="18" charset="0"/>
                                      <a:ea typeface="Cambria Math" panose="02040503050406030204" pitchFamily="18" charset="0"/>
                                    </a:rPr>
                                    <m:t>⋅</m:t>
                                  </m:r>
                                  <m:sSubSup>
                                    <m:sSubSupPr>
                                      <m:ctrlPr>
                                        <a:rPr lang="es-ES" sz="1400" i="1">
                                          <a:solidFill>
                                            <a:schemeClr val="tx1"/>
                                          </a:solidFill>
                                          <a:latin typeface="Cambria Math" panose="02040503050406030204" pitchFamily="18" charset="0"/>
                                        </a:rPr>
                                      </m:ctrlPr>
                                    </m:sSubSupPr>
                                    <m:e>
                                      <m:acc>
                                        <m:accPr>
                                          <m:chr m:val="⃗"/>
                                          <m:ctrlPr>
                                            <a:rPr lang="es-ES" sz="1400" i="1">
                                              <a:solidFill>
                                                <a:schemeClr val="tx1"/>
                                              </a:solidFill>
                                              <a:latin typeface="Cambria Math" panose="02040503050406030204" pitchFamily="18" charset="0"/>
                                            </a:rPr>
                                          </m:ctrlPr>
                                        </m:accPr>
                                        <m:e>
                                          <m:r>
                                            <a:rPr lang="es-ES" sz="1400" i="1">
                                              <a:solidFill>
                                                <a:schemeClr val="tx1"/>
                                              </a:solidFill>
                                              <a:latin typeface="Cambria Math" panose="02040503050406030204" pitchFamily="18" charset="0"/>
                                            </a:rPr>
                                            <m:t>h</m:t>
                                          </m:r>
                                        </m:e>
                                      </m:acc>
                                    </m:e>
                                    <m:sub>
                                      <m:r>
                                        <a:rPr lang="es-ES" sz="1400" i="1">
                                          <a:solidFill>
                                            <a:schemeClr val="tx1"/>
                                          </a:solidFill>
                                          <a:latin typeface="Cambria Math" panose="02040503050406030204" pitchFamily="18" charset="0"/>
                                        </a:rPr>
                                        <m:t>𝑙</m:t>
                                      </m:r>
                                    </m:sub>
                                    <m:sup>
                                      <m:r>
                                        <a:rPr lang="es-ES" sz="1400" i="1">
                                          <a:solidFill>
                                            <a:schemeClr val="tx1"/>
                                          </a:solidFill>
                                          <a:latin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𝜇</m:t>
                                      </m:r>
                                      <m:r>
                                        <a:rPr lang="es-ES" sz="1400" i="1">
                                          <a:solidFill>
                                            <a:schemeClr val="tx1"/>
                                          </a:solidFill>
                                          <a:latin typeface="Cambria Math" panose="02040503050406030204" pitchFamily="18" charset="0"/>
                                        </a:rPr>
                                        <m:t>)</m:t>
                                      </m:r>
                                    </m:sup>
                                  </m:sSubSup>
                                  <m:d>
                                    <m:dPr>
                                      <m:ctrlPr>
                                        <a:rPr lang="es-ES" sz="1400" i="1">
                                          <a:solidFill>
                                            <a:schemeClr val="tx1"/>
                                          </a:solidFill>
                                          <a:latin typeface="Cambria Math" panose="02040503050406030204" pitchFamily="18" charset="0"/>
                                        </a:rPr>
                                      </m:ctrlPr>
                                    </m:dPr>
                                    <m:e>
                                      <m:acc>
                                        <m:accPr>
                                          <m:chr m:val="⃗"/>
                                          <m:ctrlPr>
                                            <a:rPr lang="es-ES" sz="1400" i="1">
                                              <a:solidFill>
                                                <a:schemeClr val="tx1"/>
                                              </a:solidFill>
                                              <a:latin typeface="Cambria Math" panose="02040503050406030204" pitchFamily="18" charset="0"/>
                                            </a:rPr>
                                          </m:ctrlPr>
                                        </m:accPr>
                                        <m:e>
                                          <m:r>
                                            <a:rPr lang="es-ES" sz="1400" i="1">
                                              <a:solidFill>
                                                <a:schemeClr val="tx1"/>
                                              </a:solidFill>
                                              <a:latin typeface="Cambria Math" panose="02040503050406030204" pitchFamily="18" charset="0"/>
                                            </a:rPr>
                                            <m:t>𝑟</m:t>
                                          </m:r>
                                        </m:e>
                                      </m:acc>
                                    </m:e>
                                  </m:d>
                                  <m:r>
                                    <a:rPr lang="es-ES" sz="1400" i="1">
                                      <a:solidFill>
                                        <a:schemeClr val="tx1"/>
                                      </a:solidFill>
                                      <a:latin typeface="Cambria Math" panose="02040503050406030204" pitchFamily="18" charset="0"/>
                                    </a:rPr>
                                    <m:t>𝑑𝑆</m:t>
                                  </m:r>
                                </m:e>
                              </m:nary>
                            </m:e>
                          </m:d>
                          <m:d>
                            <m:dPr>
                              <m:ctrlPr>
                                <a:rPr lang="es-ES" sz="1400" i="1" smtClean="0">
                                  <a:solidFill>
                                    <a:schemeClr val="tx1"/>
                                  </a:solidFill>
                                  <a:latin typeface="Cambria Math" panose="02040503050406030204" pitchFamily="18" charset="0"/>
                                </a:rPr>
                              </m:ctrlPr>
                            </m:dPr>
                            <m:e>
                              <m:nary>
                                <m:naryPr>
                                  <m:limLoc m:val="undOvr"/>
                                  <m:ctrlPr>
                                    <a:rPr lang="es-ES" sz="1400" i="1">
                                      <a:solidFill>
                                        <a:schemeClr val="tx1"/>
                                      </a:solidFill>
                                      <a:latin typeface="Cambria Math" panose="02040503050406030204" pitchFamily="18" charset="0"/>
                                    </a:rPr>
                                  </m:ctrlPr>
                                </m:naryPr>
                                <m:sub>
                                  <m:r>
                                    <m:rPr>
                                      <m:brk m:alnAt="24"/>
                                    </m:rPr>
                                    <a:rPr lang="es-ES" sz="1400" i="1">
                                      <a:solidFill>
                                        <a:schemeClr val="tx1"/>
                                      </a:solidFill>
                                      <a:latin typeface="Cambria Math" panose="02040503050406030204" pitchFamily="18" charset="0"/>
                                    </a:rPr>
                                    <m:t>𝑉</m:t>
                                  </m:r>
                                </m:sub>
                                <m:sup/>
                                <m:e>
                                  <m:sSub>
                                    <m:sSubPr>
                                      <m:ctrlPr>
                                        <a:rPr lang="es-ES" sz="1400" i="1">
                                          <a:solidFill>
                                            <a:schemeClr val="tx1"/>
                                          </a:solidFill>
                                          <a:latin typeface="Cambria Math" panose="02040503050406030204" pitchFamily="18" charset="0"/>
                                        </a:rPr>
                                      </m:ctrlPr>
                                    </m:sSubPr>
                                    <m:e>
                                      <m:acc>
                                        <m:accPr>
                                          <m:chr m:val="⃗"/>
                                          <m:ctrlPr>
                                            <a:rPr lang="es-ES" sz="1400" i="1">
                                              <a:solidFill>
                                                <a:schemeClr val="tx1"/>
                                              </a:solidFill>
                                              <a:latin typeface="Cambria Math" panose="02040503050406030204" pitchFamily="18" charset="0"/>
                                            </a:rPr>
                                          </m:ctrlPr>
                                        </m:accPr>
                                        <m:e>
                                          <m:r>
                                            <a:rPr lang="es-ES" sz="1400" i="1">
                                              <a:solidFill>
                                                <a:schemeClr val="tx1"/>
                                              </a:solidFill>
                                              <a:latin typeface="Cambria Math" panose="02040503050406030204" pitchFamily="18" charset="0"/>
                                            </a:rPr>
                                            <m:t>𝐸</m:t>
                                          </m:r>
                                        </m:e>
                                      </m:acc>
                                    </m:e>
                                    <m:sub>
                                      <m:r>
                                        <a:rPr lang="es-ES" sz="1400" i="1">
                                          <a:solidFill>
                                            <a:schemeClr val="tx1"/>
                                          </a:solidFill>
                                          <a:latin typeface="Cambria Math" panose="02040503050406030204" pitchFamily="18" charset="0"/>
                                        </a:rPr>
                                        <m:t>𝑚</m:t>
                                      </m:r>
                                    </m:sub>
                                  </m:sSub>
                                  <m:d>
                                    <m:dPr>
                                      <m:ctrlPr>
                                        <a:rPr lang="es-ES" sz="1400" i="1">
                                          <a:solidFill>
                                            <a:schemeClr val="tx1"/>
                                          </a:solidFill>
                                          <a:latin typeface="Cambria Math" panose="02040503050406030204" pitchFamily="18" charset="0"/>
                                        </a:rPr>
                                      </m:ctrlPr>
                                    </m:dPr>
                                    <m:e>
                                      <m:acc>
                                        <m:accPr>
                                          <m:chr m:val="⃗"/>
                                          <m:ctrlPr>
                                            <a:rPr lang="es-ES" sz="1400" i="1">
                                              <a:solidFill>
                                                <a:schemeClr val="tx1"/>
                                              </a:solidFill>
                                              <a:latin typeface="Cambria Math" panose="02040503050406030204" pitchFamily="18" charset="0"/>
                                            </a:rPr>
                                          </m:ctrlPr>
                                        </m:accPr>
                                        <m:e>
                                          <m:r>
                                            <a:rPr lang="es-ES" sz="1400" i="1">
                                              <a:solidFill>
                                                <a:schemeClr val="tx1"/>
                                              </a:solidFill>
                                              <a:latin typeface="Cambria Math" panose="02040503050406030204" pitchFamily="18" charset="0"/>
                                            </a:rPr>
                                            <m:t>𝑟</m:t>
                                          </m:r>
                                        </m:e>
                                      </m:acc>
                                      <m:r>
                                        <a:rPr lang="es-ES" sz="1400" i="1">
                                          <a:solidFill>
                                            <a:schemeClr val="tx1"/>
                                          </a:solidFill>
                                          <a:latin typeface="Cambria Math" panose="02040503050406030204" pitchFamily="18" charset="0"/>
                                        </a:rPr>
                                        <m:t>′</m:t>
                                      </m:r>
                                    </m:e>
                                  </m:d>
                                  <m:r>
                                    <a:rPr lang="es-ES" sz="1400" i="1">
                                      <a:solidFill>
                                        <a:schemeClr val="tx1"/>
                                      </a:solidFill>
                                      <a:latin typeface="Cambria Math" panose="02040503050406030204" pitchFamily="18" charset="0"/>
                                      <a:ea typeface="Cambria Math" panose="02040503050406030204" pitchFamily="18" charset="0"/>
                                    </a:rPr>
                                    <m:t>⋅</m:t>
                                  </m:r>
                                  <m:acc>
                                    <m:accPr>
                                      <m:chr m:val="⃗"/>
                                      <m:ctrlPr>
                                        <a:rPr lang="es-ES" sz="1400" i="1">
                                          <a:solidFill>
                                            <a:schemeClr val="tx1"/>
                                          </a:solidFill>
                                          <a:latin typeface="Cambria Math" panose="02040503050406030204" pitchFamily="18" charset="0"/>
                                          <a:ea typeface="Cambria Math" panose="02040503050406030204" pitchFamily="18" charset="0"/>
                                        </a:rPr>
                                      </m:ctrlPr>
                                    </m:accPr>
                                    <m:e>
                                      <m:r>
                                        <a:rPr lang="es-ES" sz="1400" i="1">
                                          <a:solidFill>
                                            <a:schemeClr val="tx1"/>
                                          </a:solidFill>
                                          <a:latin typeface="Cambria Math" panose="02040503050406030204" pitchFamily="18" charset="0"/>
                                          <a:ea typeface="Cambria Math" panose="02040503050406030204" pitchFamily="18" charset="0"/>
                                        </a:rPr>
                                        <m:t>𝐽</m:t>
                                      </m:r>
                                    </m:e>
                                  </m:acc>
                                  <m:d>
                                    <m:dPr>
                                      <m:ctrlPr>
                                        <a:rPr lang="es-ES" sz="1400" i="1">
                                          <a:solidFill>
                                            <a:schemeClr val="tx1"/>
                                          </a:solidFill>
                                          <a:latin typeface="Cambria Math" panose="02040503050406030204" pitchFamily="18" charset="0"/>
                                        </a:rPr>
                                      </m:ctrlPr>
                                    </m:dPr>
                                    <m:e>
                                      <m:acc>
                                        <m:accPr>
                                          <m:chr m:val="⃗"/>
                                          <m:ctrlPr>
                                            <a:rPr lang="es-ES" sz="1400" i="1">
                                              <a:solidFill>
                                                <a:schemeClr val="tx1"/>
                                              </a:solidFill>
                                              <a:latin typeface="Cambria Math" panose="02040503050406030204" pitchFamily="18" charset="0"/>
                                            </a:rPr>
                                          </m:ctrlPr>
                                        </m:accPr>
                                        <m:e>
                                          <m:r>
                                            <a:rPr lang="es-ES" sz="1400" i="1">
                                              <a:solidFill>
                                                <a:schemeClr val="tx1"/>
                                              </a:solidFill>
                                              <a:latin typeface="Cambria Math" panose="02040503050406030204" pitchFamily="18" charset="0"/>
                                            </a:rPr>
                                            <m:t>𝑟</m:t>
                                          </m:r>
                                        </m:e>
                                      </m:acc>
                                      <m:r>
                                        <a:rPr lang="es-ES" sz="1400" i="1">
                                          <a:solidFill>
                                            <a:schemeClr val="tx1"/>
                                          </a:solidFill>
                                          <a:latin typeface="Cambria Math" panose="02040503050406030204" pitchFamily="18" charset="0"/>
                                        </a:rPr>
                                        <m:t>′</m:t>
                                      </m:r>
                                    </m:e>
                                  </m:d>
                                  <m:r>
                                    <a:rPr lang="es-ES" sz="1400" i="1">
                                      <a:solidFill>
                                        <a:schemeClr val="tx1"/>
                                      </a:solidFill>
                                      <a:latin typeface="Cambria Math" panose="02040503050406030204" pitchFamily="18" charset="0"/>
                                    </a:rPr>
                                    <m:t>𝑑𝑉</m:t>
                                  </m:r>
                                  <m:r>
                                    <a:rPr lang="es-ES" sz="1400" i="1">
                                      <a:solidFill>
                                        <a:schemeClr val="tx1"/>
                                      </a:solidFill>
                                      <a:latin typeface="Cambria Math" panose="02040503050406030204" pitchFamily="18" charset="0"/>
                                    </a:rPr>
                                    <m:t>′</m:t>
                                  </m:r>
                                </m:e>
                              </m:nary>
                            </m:e>
                          </m:d>
                        </m:e>
                      </m:nary>
                    </m:oMath>
                  </m:oMathPara>
                </a14:m>
                <a:endParaRPr lang="es-ES" sz="1400" dirty="0"/>
              </a:p>
            </p:txBody>
          </p:sp>
        </mc:Choice>
        <mc:Fallback xmlns="">
          <p:sp>
            <p:nvSpPr>
              <p:cNvPr id="32" name="CuadroTexto 31">
                <a:extLst>
                  <a:ext uri="{FF2B5EF4-FFF2-40B4-BE49-F238E27FC236}">
                    <a16:creationId xmlns:a16="http://schemas.microsoft.com/office/drawing/2014/main" id="{B163AAE4-1F80-483A-A509-2CCB490B2591}"/>
                  </a:ext>
                </a:extLst>
              </p:cNvPr>
              <p:cNvSpPr txBox="1">
                <a:spLocks noRot="1" noChangeAspect="1" noMove="1" noResize="1" noEditPoints="1" noAdjustHandles="1" noChangeArrowheads="1" noChangeShapeType="1" noTextEdit="1"/>
              </p:cNvSpPr>
              <p:nvPr/>
            </p:nvSpPr>
            <p:spPr>
              <a:xfrm>
                <a:off x="1486366" y="4793268"/>
                <a:ext cx="6963497" cy="791242"/>
              </a:xfrm>
              <a:prstGeom prst="rect">
                <a:avLst/>
              </a:prstGeom>
              <a:blipFill>
                <a:blip r:embed="rId6"/>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4" name="CuadroTexto 33">
                <a:extLst>
                  <a:ext uri="{FF2B5EF4-FFF2-40B4-BE49-F238E27FC236}">
                    <a16:creationId xmlns:a16="http://schemas.microsoft.com/office/drawing/2014/main" id="{1A60A9F1-6306-48D7-A189-07FCED68549A}"/>
                  </a:ext>
                </a:extLst>
              </p:cNvPr>
              <p:cNvSpPr txBox="1"/>
              <p:nvPr/>
            </p:nvSpPr>
            <p:spPr>
              <a:xfrm>
                <a:off x="484642" y="4941204"/>
                <a:ext cx="2405709" cy="392480"/>
              </a:xfrm>
              <a:prstGeom prst="rect">
                <a:avLst/>
              </a:prstGeom>
              <a:noFill/>
            </p:spPr>
            <p:txBody>
              <a:bodyPr wrap="square">
                <a:spAutoFit/>
              </a:bodyPr>
              <a:lstStyle/>
              <a:p>
                <a14:m>
                  <m:oMath xmlns:m="http://schemas.openxmlformats.org/officeDocument/2006/math">
                    <m:sSup>
                      <m:sSupPr>
                        <m:ctrlPr>
                          <a:rPr lang="es-ES" sz="1400" i="1" smtClean="0">
                            <a:solidFill>
                              <a:schemeClr val="tx1"/>
                            </a:solidFill>
                            <a:latin typeface="Cambria Math" panose="02040503050406030204" pitchFamily="18" charset="0"/>
                          </a:rPr>
                        </m:ctrlPr>
                      </m:sSupPr>
                      <m:e>
                        <m:sSubSup>
                          <m:sSubSupPr>
                            <m:ctrlPr>
                              <a:rPr lang="es-ES" sz="1400" i="1">
                                <a:solidFill>
                                  <a:schemeClr val="tx1"/>
                                </a:solidFill>
                                <a:latin typeface="Cambria Math" panose="02040503050406030204" pitchFamily="18" charset="0"/>
                              </a:rPr>
                            </m:ctrlPr>
                          </m:sSubSupPr>
                          <m:e>
                            <m:sSubSup>
                              <m:sSubSupPr>
                                <m:ctrlPr>
                                  <a:rPr lang="es-ES" sz="1400" i="1">
                                    <a:solidFill>
                                      <a:schemeClr val="tx1"/>
                                    </a:solidFill>
                                    <a:latin typeface="Cambria Math" panose="02040503050406030204" pitchFamily="18" charset="0"/>
                                  </a:rPr>
                                </m:ctrlPr>
                              </m:sSubSupPr>
                              <m:e>
                                <m:r>
                                  <a:rPr lang="es-ES" sz="1400" i="1">
                                    <a:solidFill>
                                      <a:schemeClr val="tx1"/>
                                    </a:solidFill>
                                    <a:latin typeface="Cambria Math" panose="02040503050406030204" pitchFamily="18" charset="0"/>
                                  </a:rPr>
                                  <m:t>𝐼</m:t>
                                </m:r>
                              </m:e>
                              <m:sub>
                                <m:r>
                                  <a:rPr lang="es-ES" sz="1400" i="1">
                                    <a:solidFill>
                                      <a:schemeClr val="tx1"/>
                                    </a:solidFill>
                                    <a:latin typeface="Cambria Math" panose="02040503050406030204" pitchFamily="18" charset="0"/>
                                  </a:rPr>
                                  <m:t>𝑙</m:t>
                                </m:r>
                              </m:sub>
                              <m:sup>
                                <m:r>
                                  <a:rPr lang="es-ES" sz="1400" i="1">
                                    <a:solidFill>
                                      <a:schemeClr val="tx1"/>
                                    </a:solidFill>
                                    <a:latin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𝜇</m:t>
                                </m:r>
                                <m:r>
                                  <a:rPr lang="es-ES" sz="1400" i="1">
                                    <a:solidFill>
                                      <a:schemeClr val="tx1"/>
                                    </a:solidFill>
                                    <a:latin typeface="Cambria Math" panose="02040503050406030204" pitchFamily="18" charset="0"/>
                                  </a:rPr>
                                  <m:t>)</m:t>
                                </m:r>
                              </m:sup>
                            </m:sSubSup>
                            <m:r>
                              <a:rPr lang="es-ES" sz="1400" b="0" i="1" smtClean="0">
                                <a:solidFill>
                                  <a:schemeClr val="tx1"/>
                                </a:solidFill>
                                <a:latin typeface="Cambria Math" panose="02040503050406030204" pitchFamily="18" charset="0"/>
                              </a:rPr>
                              <m:t>=</m:t>
                            </m:r>
                            <m:r>
                              <a:rPr lang="es-ES" sz="1400" i="1">
                                <a:solidFill>
                                  <a:schemeClr val="tx1"/>
                                </a:solidFill>
                                <a:latin typeface="Cambria Math" panose="02040503050406030204" pitchFamily="18" charset="0"/>
                              </a:rPr>
                              <m:t>𝐼</m:t>
                            </m:r>
                          </m:e>
                          <m:sub>
                            <m:r>
                              <a:rPr lang="es-ES" sz="1400" i="1">
                                <a:solidFill>
                                  <a:schemeClr val="tx1"/>
                                </a:solidFill>
                                <a:latin typeface="Cambria Math" panose="02040503050406030204" pitchFamily="18" charset="0"/>
                              </a:rPr>
                              <m:t>𝑙</m:t>
                            </m:r>
                          </m:sub>
                          <m:sup>
                            <m:r>
                              <a:rPr lang="es-ES" sz="1400" i="1">
                                <a:solidFill>
                                  <a:schemeClr val="tx1"/>
                                </a:solidFill>
                                <a:latin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𝜇</m:t>
                            </m:r>
                            <m:r>
                              <a:rPr lang="es-ES" sz="1400" i="1">
                                <a:solidFill>
                                  <a:schemeClr val="tx1"/>
                                </a:solidFill>
                                <a:latin typeface="Cambria Math" panose="02040503050406030204" pitchFamily="18" charset="0"/>
                              </a:rPr>
                              <m:t>)</m:t>
                            </m:r>
                          </m:sup>
                        </m:sSubSup>
                      </m:e>
                      <m:sup>
                        <m:r>
                          <a:rPr lang="es-ES" sz="1400" i="1">
                            <a:solidFill>
                              <a:schemeClr val="tx1"/>
                            </a:solidFill>
                            <a:latin typeface="Cambria Math" panose="02040503050406030204" pitchFamily="18" charset="0"/>
                          </a:rPr>
                          <m:t>′</m:t>
                        </m:r>
                      </m:sup>
                    </m:sSup>
                    <m:r>
                      <a:rPr lang="es-ES" sz="1400" b="0" i="1" smtClean="0">
                        <a:solidFill>
                          <a:schemeClr val="tx1"/>
                        </a:solidFill>
                        <a:latin typeface="Cambria Math" panose="02040503050406030204" pitchFamily="18" charset="0"/>
                      </a:rPr>
                      <m:t>+</m:t>
                    </m:r>
                  </m:oMath>
                </a14:m>
                <a:r>
                  <a:rPr lang="es-ES" sz="1400" dirty="0">
                    <a:solidFill>
                      <a:schemeClr val="tx1"/>
                    </a:solidFill>
                  </a:rPr>
                  <a:t> </a:t>
                </a:r>
                <a14:m>
                  <m:oMath xmlns:m="http://schemas.openxmlformats.org/officeDocument/2006/math">
                    <m:sSubSup>
                      <m:sSubSupPr>
                        <m:ctrlPr>
                          <a:rPr lang="es-ES" sz="1400" i="1">
                            <a:solidFill>
                              <a:schemeClr val="tx1"/>
                            </a:solidFill>
                            <a:latin typeface="Cambria Math" panose="02040503050406030204" pitchFamily="18" charset="0"/>
                          </a:rPr>
                        </m:ctrlPr>
                      </m:sSubSupPr>
                      <m:e>
                        <m:acc>
                          <m:accPr>
                            <m:chr m:val="̃"/>
                            <m:ctrlPr>
                              <a:rPr lang="es-ES" sz="1400" i="1">
                                <a:solidFill>
                                  <a:schemeClr val="tx1"/>
                                </a:solidFill>
                                <a:latin typeface="Cambria Math" panose="02040503050406030204" pitchFamily="18" charset="0"/>
                              </a:rPr>
                            </m:ctrlPr>
                          </m:accPr>
                          <m:e>
                            <m:r>
                              <a:rPr lang="es-ES" sz="1400" i="1">
                                <a:solidFill>
                                  <a:schemeClr val="tx1"/>
                                </a:solidFill>
                                <a:latin typeface="Cambria Math" panose="02040503050406030204" pitchFamily="18" charset="0"/>
                              </a:rPr>
                              <m:t>𝐼</m:t>
                            </m:r>
                          </m:e>
                        </m:acc>
                      </m:e>
                      <m:sub>
                        <m:r>
                          <a:rPr lang="es-ES" sz="1400" i="1">
                            <a:solidFill>
                              <a:schemeClr val="tx1"/>
                            </a:solidFill>
                            <a:latin typeface="Cambria Math" panose="02040503050406030204" pitchFamily="18" charset="0"/>
                          </a:rPr>
                          <m:t>𝑙</m:t>
                        </m:r>
                      </m:sub>
                      <m:sup>
                        <m:r>
                          <a:rPr lang="es-ES" sz="1400" i="1">
                            <a:solidFill>
                              <a:schemeClr val="tx1"/>
                            </a:solidFill>
                            <a:latin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𝜇</m:t>
                        </m:r>
                        <m:r>
                          <a:rPr lang="es-ES" sz="1400" i="1">
                            <a:solidFill>
                              <a:schemeClr val="tx1"/>
                            </a:solidFill>
                            <a:latin typeface="Cambria Math" panose="02040503050406030204" pitchFamily="18" charset="0"/>
                          </a:rPr>
                          <m:t>)</m:t>
                        </m:r>
                      </m:sup>
                    </m:sSubSup>
                  </m:oMath>
                </a14:m>
                <a:endParaRPr lang="es-ES" sz="1400" dirty="0"/>
              </a:p>
            </p:txBody>
          </p:sp>
        </mc:Choice>
        <mc:Fallback xmlns="">
          <p:sp>
            <p:nvSpPr>
              <p:cNvPr id="34" name="CuadroTexto 33">
                <a:extLst>
                  <a:ext uri="{FF2B5EF4-FFF2-40B4-BE49-F238E27FC236}">
                    <a16:creationId xmlns:a16="http://schemas.microsoft.com/office/drawing/2014/main" id="{1A60A9F1-6306-48D7-A189-07FCED68549A}"/>
                  </a:ext>
                </a:extLst>
              </p:cNvPr>
              <p:cNvSpPr txBox="1">
                <a:spLocks noRot="1" noChangeAspect="1" noMove="1" noResize="1" noEditPoints="1" noAdjustHandles="1" noChangeArrowheads="1" noChangeShapeType="1" noTextEdit="1"/>
              </p:cNvSpPr>
              <p:nvPr/>
            </p:nvSpPr>
            <p:spPr>
              <a:xfrm>
                <a:off x="484642" y="4941204"/>
                <a:ext cx="2405709" cy="392480"/>
              </a:xfrm>
              <a:prstGeom prst="rect">
                <a:avLst/>
              </a:prstGeom>
              <a:blipFill>
                <a:blip r:embed="rId7"/>
                <a:stretch>
                  <a:fillRect/>
                </a:stretch>
              </a:blipFill>
            </p:spPr>
            <p:txBody>
              <a:bodyPr/>
              <a:lstStyle/>
              <a:p>
                <a:r>
                  <a:rPr lang="es-ES">
                    <a:noFill/>
                  </a:rPr>
                  <a:t> </a:t>
                </a:r>
              </a:p>
            </p:txBody>
          </p:sp>
        </mc:Fallback>
      </mc:AlternateContent>
      <p:cxnSp>
        <p:nvCxnSpPr>
          <p:cNvPr id="37" name="Conector recto 36">
            <a:extLst>
              <a:ext uri="{FF2B5EF4-FFF2-40B4-BE49-F238E27FC236}">
                <a16:creationId xmlns:a16="http://schemas.microsoft.com/office/drawing/2014/main" id="{06FF51AD-09DE-4C3A-A666-831011D3AC28}"/>
              </a:ext>
            </a:extLst>
          </p:cNvPr>
          <p:cNvCxnSpPr/>
          <p:nvPr/>
        </p:nvCxnSpPr>
        <p:spPr bwMode="auto">
          <a:xfrm flipV="1">
            <a:off x="2087984" y="4793268"/>
            <a:ext cx="0" cy="811757"/>
          </a:xfrm>
          <a:prstGeom prst="line">
            <a:avLst/>
          </a:prstGeom>
          <a:solidFill>
            <a:srgbClr val="00B8FF"/>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41" name="Conector recto 40">
            <a:extLst>
              <a:ext uri="{FF2B5EF4-FFF2-40B4-BE49-F238E27FC236}">
                <a16:creationId xmlns:a16="http://schemas.microsoft.com/office/drawing/2014/main" id="{28016C67-83DD-44E9-B6A2-4CE5A6756FE5}"/>
              </a:ext>
            </a:extLst>
          </p:cNvPr>
          <p:cNvCxnSpPr/>
          <p:nvPr/>
        </p:nvCxnSpPr>
        <p:spPr bwMode="auto">
          <a:xfrm flipV="1">
            <a:off x="7848624" y="4755447"/>
            <a:ext cx="0" cy="811757"/>
          </a:xfrm>
          <a:prstGeom prst="line">
            <a:avLst/>
          </a:prstGeom>
          <a:solidFill>
            <a:srgbClr val="00B8FF"/>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7" name="Conector recto de flecha 16">
            <a:extLst>
              <a:ext uri="{FF2B5EF4-FFF2-40B4-BE49-F238E27FC236}">
                <a16:creationId xmlns:a16="http://schemas.microsoft.com/office/drawing/2014/main" id="{28F31580-9FBC-437E-BEE5-289C4BD25C75}"/>
              </a:ext>
            </a:extLst>
          </p:cNvPr>
          <p:cNvCxnSpPr/>
          <p:nvPr/>
        </p:nvCxnSpPr>
        <p:spPr bwMode="auto">
          <a:xfrm flipV="1">
            <a:off x="4896296" y="5426547"/>
            <a:ext cx="0" cy="25372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47" name="Conector recto de flecha 46">
            <a:extLst>
              <a:ext uri="{FF2B5EF4-FFF2-40B4-BE49-F238E27FC236}">
                <a16:creationId xmlns:a16="http://schemas.microsoft.com/office/drawing/2014/main" id="{BB2F3864-A437-4640-905E-49C72F5BBBEE}"/>
              </a:ext>
            </a:extLst>
          </p:cNvPr>
          <p:cNvCxnSpPr/>
          <p:nvPr/>
        </p:nvCxnSpPr>
        <p:spPr bwMode="auto">
          <a:xfrm flipV="1">
            <a:off x="6794730" y="5364013"/>
            <a:ext cx="0" cy="25372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49" name="CuadroTexto 48">
                <a:extLst>
                  <a:ext uri="{FF2B5EF4-FFF2-40B4-BE49-F238E27FC236}">
                    <a16:creationId xmlns:a16="http://schemas.microsoft.com/office/drawing/2014/main" id="{59CE867D-47A4-4473-B7D7-2CAA0C271D1A}"/>
                  </a:ext>
                </a:extLst>
              </p:cNvPr>
              <p:cNvSpPr txBox="1"/>
              <p:nvPr/>
            </p:nvSpPr>
            <p:spPr>
              <a:xfrm>
                <a:off x="4248224" y="5652045"/>
                <a:ext cx="1314724" cy="32508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400" i="1">
                              <a:solidFill>
                                <a:schemeClr val="tx1"/>
                              </a:solidFill>
                              <a:latin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ℐ</m:t>
                          </m:r>
                        </m:e>
                        <m:sub>
                          <m:r>
                            <a:rPr lang="es-ES" sz="1400" i="1">
                              <a:solidFill>
                                <a:schemeClr val="tx1"/>
                              </a:solidFill>
                              <a:latin typeface="Cambria Math" panose="02040503050406030204" pitchFamily="18" charset="0"/>
                              <a:ea typeface="Cambria Math" panose="02040503050406030204" pitchFamily="18" charset="0"/>
                            </a:rPr>
                            <m:t>𝜇</m:t>
                          </m:r>
                        </m:sub>
                      </m:sSub>
                    </m:oMath>
                  </m:oMathPara>
                </a14:m>
                <a:endParaRPr lang="es-ES" sz="1400" dirty="0"/>
              </a:p>
            </p:txBody>
          </p:sp>
        </mc:Choice>
        <mc:Fallback xmlns="">
          <p:sp>
            <p:nvSpPr>
              <p:cNvPr id="49" name="CuadroTexto 48">
                <a:extLst>
                  <a:ext uri="{FF2B5EF4-FFF2-40B4-BE49-F238E27FC236}">
                    <a16:creationId xmlns:a16="http://schemas.microsoft.com/office/drawing/2014/main" id="{59CE867D-47A4-4473-B7D7-2CAA0C271D1A}"/>
                  </a:ext>
                </a:extLst>
              </p:cNvPr>
              <p:cNvSpPr txBox="1">
                <a:spLocks noRot="1" noChangeAspect="1" noMove="1" noResize="1" noEditPoints="1" noAdjustHandles="1" noChangeArrowheads="1" noChangeShapeType="1" noTextEdit="1"/>
              </p:cNvSpPr>
              <p:nvPr/>
            </p:nvSpPr>
            <p:spPr>
              <a:xfrm>
                <a:off x="4248224" y="5652045"/>
                <a:ext cx="1314724" cy="325089"/>
              </a:xfrm>
              <a:prstGeom prst="rect">
                <a:avLst/>
              </a:prstGeom>
              <a:blipFill>
                <a:blip r:embed="rId8"/>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7" name="CuadroTexto 56">
                <a:extLst>
                  <a:ext uri="{FF2B5EF4-FFF2-40B4-BE49-F238E27FC236}">
                    <a16:creationId xmlns:a16="http://schemas.microsoft.com/office/drawing/2014/main" id="{E378C8F7-4186-45D1-9EE7-6B760BFB880D}"/>
                  </a:ext>
                </a:extLst>
              </p:cNvPr>
              <p:cNvSpPr txBox="1"/>
              <p:nvPr/>
            </p:nvSpPr>
            <p:spPr>
              <a:xfrm>
                <a:off x="6155134" y="5617168"/>
                <a:ext cx="1314724" cy="32290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400" i="1" smtClean="0">
                              <a:solidFill>
                                <a:schemeClr val="tx1"/>
                              </a:solidFill>
                              <a:latin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ℐ</m:t>
                          </m:r>
                        </m:e>
                        <m:sub>
                          <m:r>
                            <a:rPr lang="es-ES" sz="1400" b="0" i="1" smtClean="0">
                              <a:solidFill>
                                <a:schemeClr val="tx1"/>
                              </a:solidFill>
                              <a:latin typeface="Cambria Math" panose="02040503050406030204" pitchFamily="18" charset="0"/>
                              <a:ea typeface="Cambria Math" panose="02040503050406030204" pitchFamily="18" charset="0"/>
                            </a:rPr>
                            <m:t>𝐸𝐽</m:t>
                          </m:r>
                        </m:sub>
                      </m:sSub>
                    </m:oMath>
                  </m:oMathPara>
                </a14:m>
                <a:endParaRPr lang="es-ES" sz="1400" dirty="0"/>
              </a:p>
            </p:txBody>
          </p:sp>
        </mc:Choice>
        <mc:Fallback xmlns="">
          <p:sp>
            <p:nvSpPr>
              <p:cNvPr id="57" name="CuadroTexto 56">
                <a:extLst>
                  <a:ext uri="{FF2B5EF4-FFF2-40B4-BE49-F238E27FC236}">
                    <a16:creationId xmlns:a16="http://schemas.microsoft.com/office/drawing/2014/main" id="{E378C8F7-4186-45D1-9EE7-6B760BFB880D}"/>
                  </a:ext>
                </a:extLst>
              </p:cNvPr>
              <p:cNvSpPr txBox="1">
                <a:spLocks noRot="1" noChangeAspect="1" noMove="1" noResize="1" noEditPoints="1" noAdjustHandles="1" noChangeArrowheads="1" noChangeShapeType="1" noTextEdit="1"/>
              </p:cNvSpPr>
              <p:nvPr/>
            </p:nvSpPr>
            <p:spPr>
              <a:xfrm>
                <a:off x="6155134" y="5617168"/>
                <a:ext cx="1314724" cy="322909"/>
              </a:xfrm>
              <a:prstGeom prst="rect">
                <a:avLst/>
              </a:prstGeom>
              <a:blipFill>
                <a:blip r:embed="rId9"/>
                <a:stretch>
                  <a:fillRect b="-377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8" name="CuadroTexto 57">
                <a:extLst>
                  <a:ext uri="{FF2B5EF4-FFF2-40B4-BE49-F238E27FC236}">
                    <a16:creationId xmlns:a16="http://schemas.microsoft.com/office/drawing/2014/main" id="{78136353-D471-4E08-A830-8B7628FB057A}"/>
                  </a:ext>
                </a:extLst>
              </p:cNvPr>
              <p:cNvSpPr txBox="1"/>
              <p:nvPr/>
            </p:nvSpPr>
            <p:spPr>
              <a:xfrm>
                <a:off x="207076" y="6043626"/>
                <a:ext cx="5408810" cy="1399935"/>
              </a:xfrm>
              <a:prstGeom prst="rect">
                <a:avLst/>
              </a:prstGeom>
              <a:noFill/>
            </p:spPr>
            <p:txBody>
              <a:bodyPr wrap="square">
                <a:spAutoFit/>
              </a:bodyPr>
              <a:lstStyle/>
              <a:p>
                <a:pPr marL="171450" lvl="0" indent="-171450" algn="just">
                  <a:buFont typeface="Arial" panose="020B0604020202020204" pitchFamily="34" charset="0"/>
                  <a:buChar char="•"/>
                  <a:defRPr/>
                </a:pPr>
                <a:r>
                  <a:rPr kumimoji="0" lang="es-ES" altLang="es-ES" sz="1200" b="0" i="0" u="none" strike="noStrike" kern="0" cap="none" spc="0" normalizeH="0" baseline="0" noProof="0" dirty="0">
                    <a:ln>
                      <a:noFill/>
                    </a:ln>
                    <a:solidFill>
                      <a:schemeClr val="tx1"/>
                    </a:solidFill>
                    <a:effectLst/>
                    <a:uLnTx/>
                    <a:uFillTx/>
                    <a:latin typeface="Arial" pitchFamily="34" charset="0"/>
                    <a:ea typeface="ＭＳ Ｐゴシック" pitchFamily="34" charset="-128"/>
                    <a:cs typeface="+mn-cs"/>
                  </a:rPr>
                  <a:t>Hay 4 puertos (P=4) cuya</a:t>
                </a:r>
                <a:r>
                  <a:rPr kumimoji="0" lang="es-ES" altLang="es-ES" sz="1200" b="0" i="0" u="none" strike="noStrike" kern="0" cap="none" spc="0" normalizeH="0" noProof="0" dirty="0">
                    <a:ln>
                      <a:noFill/>
                    </a:ln>
                    <a:solidFill>
                      <a:schemeClr val="tx1"/>
                    </a:solidFill>
                    <a:effectLst/>
                    <a:uLnTx/>
                    <a:uFillTx/>
                    <a:latin typeface="Arial" pitchFamily="34" charset="0"/>
                    <a:ea typeface="ＭＳ Ｐゴシック" pitchFamily="34" charset="-128"/>
                    <a:cs typeface="+mn-cs"/>
                  </a:rPr>
                  <a:t> ordenación es 1 (+y), 2(+x), 3(-y), 4(-x)</a:t>
                </a:r>
                <a:r>
                  <a:rPr kumimoji="0" lang="es-ES" altLang="es-ES" sz="1200" b="0" i="0" u="none" strike="noStrike" kern="0" cap="none" spc="0" normalizeH="0" baseline="0" noProof="0" dirty="0">
                    <a:ln>
                      <a:noFill/>
                    </a:ln>
                    <a:solidFill>
                      <a:schemeClr val="tx1"/>
                    </a:solidFill>
                    <a:effectLst/>
                    <a:uLnTx/>
                    <a:uFillTx/>
                    <a:latin typeface="Arial" pitchFamily="34" charset="0"/>
                    <a:ea typeface="ＭＳ Ｐゴシック" pitchFamily="34" charset="-128"/>
                    <a:cs typeface="+mn-cs"/>
                  </a:rPr>
                  <a:t> en los que solo consideramos el modo TEM fundamental del coaxial, </a:t>
                </a:r>
                <a14:m>
                  <m:oMath xmlns:m="http://schemas.openxmlformats.org/officeDocument/2006/math">
                    <m:sSub>
                      <m:sSubPr>
                        <m:ctrlPr>
                          <a:rPr lang="es-ES" sz="1200" b="0" i="1" smtClean="0">
                            <a:solidFill>
                              <a:schemeClr val="tx1"/>
                            </a:solidFill>
                            <a:latin typeface="Cambria Math" panose="02040503050406030204" pitchFamily="18" charset="0"/>
                          </a:rPr>
                        </m:ctrlPr>
                      </m:sSubPr>
                      <m:e>
                        <m:r>
                          <a:rPr lang="es-ES" sz="1200" b="0" i="1" smtClean="0">
                            <a:solidFill>
                              <a:schemeClr val="tx1"/>
                            </a:solidFill>
                            <a:latin typeface="Cambria Math" panose="02040503050406030204" pitchFamily="18" charset="0"/>
                          </a:rPr>
                          <m:t>𝑁</m:t>
                        </m:r>
                      </m:e>
                      <m:sub>
                        <m:r>
                          <a:rPr lang="es-ES" sz="1200" i="1">
                            <a:solidFill>
                              <a:schemeClr val="tx1"/>
                            </a:solidFill>
                            <a:latin typeface="Cambria Math" panose="02040503050406030204" pitchFamily="18" charset="0"/>
                            <a:ea typeface="Cambria Math" panose="02040503050406030204" pitchFamily="18" charset="0"/>
                          </a:rPr>
                          <m:t>𝜇</m:t>
                        </m:r>
                      </m:sub>
                    </m:sSub>
                  </m:oMath>
                </a14:m>
                <a:r>
                  <a:rPr lang="es-ES" sz="1200" dirty="0">
                    <a:solidFill>
                      <a:schemeClr val="tx1"/>
                    </a:solidFill>
                  </a:rPr>
                  <a:t> =1 (</a:t>
                </a:r>
                <a14:m>
                  <m:oMath xmlns:m="http://schemas.openxmlformats.org/officeDocument/2006/math">
                    <m:r>
                      <a:rPr lang="es-ES" sz="1200" i="1">
                        <a:solidFill>
                          <a:schemeClr val="tx1"/>
                        </a:solidFill>
                        <a:latin typeface="Cambria Math" panose="02040503050406030204" pitchFamily="18" charset="0"/>
                        <a:ea typeface="Cambria Math" panose="02040503050406030204" pitchFamily="18" charset="0"/>
                      </a:rPr>
                      <m:t>𝜇</m:t>
                    </m:r>
                  </m:oMath>
                </a14:m>
                <a:r>
                  <a:rPr lang="es-ES" sz="1200" dirty="0">
                    <a:solidFill>
                      <a:schemeClr val="tx1"/>
                    </a:solidFill>
                  </a:rPr>
                  <a:t>=1,2,3,4)</a:t>
                </a:r>
              </a:p>
              <a:p>
                <a:pPr marL="171450" marR="0" lvl="0" indent="-171450" algn="just" defTabSz="447675"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s-ES" altLang="es-ES" sz="1200" b="0" i="0" u="none" strike="noStrike" kern="0" cap="none" spc="0" normalizeH="0" baseline="0" noProof="0" dirty="0">
                    <a:ln>
                      <a:noFill/>
                    </a:ln>
                    <a:solidFill>
                      <a:schemeClr val="tx1"/>
                    </a:solidFill>
                    <a:effectLst/>
                    <a:uLnTx/>
                    <a:uFillTx/>
                    <a:latin typeface="Arial" pitchFamily="34" charset="0"/>
                    <a:ea typeface="ＭＳ Ｐゴシック" pitchFamily="34" charset="-128"/>
                    <a:cs typeface="+mn-cs"/>
                  </a:rPr>
                  <a:t>Consideraremos 3 modos resonantes en la cavidad (M=3), el monopolar (m=1, </a:t>
                </a:r>
                <a:r>
                  <a:rPr lang="es-ES" altLang="es-ES" sz="1200" kern="0" dirty="0">
                    <a:solidFill>
                      <a:schemeClr val="tx1"/>
                    </a:solidFill>
                  </a:rPr>
                  <a:t>TM</a:t>
                </a:r>
                <a:r>
                  <a:rPr lang="es-ES" altLang="es-ES" sz="1200" kern="0" baseline="-25000" dirty="0">
                    <a:solidFill>
                      <a:schemeClr val="tx1"/>
                    </a:solidFill>
                  </a:rPr>
                  <a:t>010</a:t>
                </a:r>
                <a:r>
                  <a:rPr lang="es-ES" altLang="es-ES" sz="1200" kern="0" dirty="0">
                    <a:solidFill>
                      <a:schemeClr val="tx1"/>
                    </a:solidFill>
                  </a:rPr>
                  <a:t>) y el dipolar (TM</a:t>
                </a:r>
                <a:r>
                  <a:rPr lang="es-ES" altLang="es-ES" sz="1200" kern="0" baseline="-25000" dirty="0">
                    <a:solidFill>
                      <a:schemeClr val="tx1"/>
                    </a:solidFill>
                  </a:rPr>
                  <a:t>110</a:t>
                </a:r>
                <a:r>
                  <a:rPr lang="es-ES" altLang="es-ES" sz="1200" kern="0" dirty="0">
                    <a:solidFill>
                      <a:schemeClr val="tx1"/>
                    </a:solidFill>
                  </a:rPr>
                  <a:t>) con las dos polarizaciones (m=2, vertical, y m=3, horizontal) </a:t>
                </a:r>
                <a:endParaRPr kumimoji="0" lang="es-ES" altLang="es-ES" sz="1200" b="0" i="0" u="none" strike="noStrike" kern="0" cap="none" spc="0" normalizeH="0" baseline="0" noProof="0" dirty="0">
                  <a:ln>
                    <a:noFill/>
                  </a:ln>
                  <a:solidFill>
                    <a:schemeClr val="tx1"/>
                  </a:solidFill>
                  <a:effectLst/>
                  <a:uLnTx/>
                  <a:uFillTx/>
                  <a:latin typeface="Arial" pitchFamily="34" charset="0"/>
                  <a:ea typeface="ＭＳ Ｐゴシック" pitchFamily="34" charset="-128"/>
                  <a:cs typeface="+mn-cs"/>
                </a:endParaRPr>
              </a:p>
              <a:p>
                <a:pPr marR="0" lvl="0" algn="just" defTabSz="447675" rtl="0" eaLnBrk="0" fontAlgn="base" latinLnBrk="0" hangingPunct="0">
                  <a:lnSpc>
                    <a:spcPct val="100000"/>
                  </a:lnSpc>
                  <a:spcBef>
                    <a:spcPct val="0"/>
                  </a:spcBef>
                  <a:spcAft>
                    <a:spcPct val="0"/>
                  </a:spcAft>
                  <a:buClrTx/>
                  <a:buSzTx/>
                  <a:tabLst/>
                  <a:defRPr/>
                </a:pPr>
                <a:endParaRPr kumimoji="0" lang="es-ES" altLang="es-ES" sz="1200" b="0" i="0" u="none" strike="noStrike" kern="0" cap="none" spc="0" normalizeH="0" baseline="0" noProof="0" dirty="0">
                  <a:ln>
                    <a:noFill/>
                  </a:ln>
                  <a:solidFill>
                    <a:schemeClr val="tx1"/>
                  </a:solidFill>
                  <a:effectLst/>
                  <a:uLnTx/>
                  <a:uFillTx/>
                  <a:latin typeface="Arial" pitchFamily="34" charset="0"/>
                  <a:ea typeface="ＭＳ Ｐゴシック" pitchFamily="34" charset="-128"/>
                  <a:cs typeface="+mn-cs"/>
                </a:endParaRPr>
              </a:p>
            </p:txBody>
          </p:sp>
        </mc:Choice>
        <mc:Fallback xmlns="">
          <p:sp>
            <p:nvSpPr>
              <p:cNvPr id="58" name="CuadroTexto 57">
                <a:extLst>
                  <a:ext uri="{FF2B5EF4-FFF2-40B4-BE49-F238E27FC236}">
                    <a16:creationId xmlns:a16="http://schemas.microsoft.com/office/drawing/2014/main" id="{78136353-D471-4E08-A830-8B7628FB057A}"/>
                  </a:ext>
                </a:extLst>
              </p:cNvPr>
              <p:cNvSpPr txBox="1">
                <a:spLocks noRot="1" noChangeAspect="1" noMove="1" noResize="1" noEditPoints="1" noAdjustHandles="1" noChangeArrowheads="1" noChangeShapeType="1" noTextEdit="1"/>
              </p:cNvSpPr>
              <p:nvPr/>
            </p:nvSpPr>
            <p:spPr>
              <a:xfrm>
                <a:off x="207076" y="6043626"/>
                <a:ext cx="5408810" cy="1399935"/>
              </a:xfrm>
              <a:prstGeom prst="rect">
                <a:avLst/>
              </a:prstGeom>
              <a:blipFill>
                <a:blip r:embed="rId10"/>
                <a:stretch>
                  <a:fillRect t="-435"/>
                </a:stretch>
              </a:blipFill>
            </p:spPr>
            <p:txBody>
              <a:bodyPr/>
              <a:lstStyle/>
              <a:p>
                <a:r>
                  <a:rPr lang="es-ES">
                    <a:noFill/>
                  </a:rPr>
                  <a:t> </a:t>
                </a:r>
              </a:p>
            </p:txBody>
          </p:sp>
        </mc:Fallback>
      </mc:AlternateContent>
      <p:cxnSp>
        <p:nvCxnSpPr>
          <p:cNvPr id="59" name="Conector recto 58">
            <a:extLst>
              <a:ext uri="{FF2B5EF4-FFF2-40B4-BE49-F238E27FC236}">
                <a16:creationId xmlns:a16="http://schemas.microsoft.com/office/drawing/2014/main" id="{088EF07D-39E4-4A9C-AE7D-5B38C080CC6E}"/>
              </a:ext>
            </a:extLst>
          </p:cNvPr>
          <p:cNvCxnSpPr/>
          <p:nvPr/>
        </p:nvCxnSpPr>
        <p:spPr bwMode="auto">
          <a:xfrm flipV="1">
            <a:off x="5832400" y="6043626"/>
            <a:ext cx="0" cy="1120586"/>
          </a:xfrm>
          <a:prstGeom prst="line">
            <a:avLst/>
          </a:prstGeom>
          <a:solidFill>
            <a:srgbClr val="00B8FF"/>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60" name="CuadroTexto 59">
                <a:extLst>
                  <a:ext uri="{FF2B5EF4-FFF2-40B4-BE49-F238E27FC236}">
                    <a16:creationId xmlns:a16="http://schemas.microsoft.com/office/drawing/2014/main" id="{F484FFAD-8887-4C67-9342-86E1649279C4}"/>
                  </a:ext>
                </a:extLst>
              </p:cNvPr>
              <p:cNvSpPr txBox="1"/>
              <p:nvPr/>
            </p:nvSpPr>
            <p:spPr>
              <a:xfrm>
                <a:off x="5861650" y="6057915"/>
                <a:ext cx="4092039" cy="1169616"/>
              </a:xfrm>
              <a:prstGeom prst="rect">
                <a:avLst/>
              </a:prstGeom>
              <a:noFill/>
            </p:spPr>
            <p:txBody>
              <a:bodyPr wrap="square">
                <a:spAutoFit/>
              </a:bodyPr>
              <a:lstStyle/>
              <a:p>
                <a:pPr lvl="0" algn="just">
                  <a:defRPr/>
                </a:pPr>
                <a:r>
                  <a:rPr kumimoji="0" lang="es-ES" altLang="es-ES" sz="1200" b="0" i="0" u="none" strike="noStrike" kern="0" cap="none" spc="0" normalizeH="0" baseline="0" noProof="0" dirty="0">
                    <a:ln>
                      <a:noFill/>
                    </a:ln>
                    <a:solidFill>
                      <a:schemeClr val="tx1"/>
                    </a:solidFill>
                    <a:effectLst/>
                    <a:uLnTx/>
                    <a:uFillTx/>
                    <a:latin typeface="Arial" pitchFamily="34" charset="0"/>
                    <a:ea typeface="ＭＳ Ｐゴシック" pitchFamily="34" charset="-128"/>
                    <a:cs typeface="+mn-cs"/>
                  </a:rPr>
                  <a:t>Necesitamos:</a:t>
                </a:r>
              </a:p>
              <a:p>
                <a:pPr lvl="0" algn="just">
                  <a:defRPr/>
                </a:pPr>
                <a:endParaRPr kumimoji="0" lang="es-ES" altLang="es-ES" sz="500" b="0" i="0" u="none" strike="noStrike" kern="0" cap="none" spc="0" normalizeH="0" baseline="0" noProof="0" dirty="0">
                  <a:ln>
                    <a:noFill/>
                  </a:ln>
                  <a:solidFill>
                    <a:schemeClr val="tx1"/>
                  </a:solidFill>
                  <a:effectLst/>
                  <a:uLnTx/>
                  <a:uFillTx/>
                  <a:latin typeface="Arial" pitchFamily="34" charset="0"/>
                  <a:ea typeface="ＭＳ Ｐゴシック" pitchFamily="34" charset="-128"/>
                  <a:cs typeface="+mn-cs"/>
                </a:endParaRPr>
              </a:p>
              <a:p>
                <a:pPr marL="171450" lvl="0" indent="-171450" algn="just">
                  <a:buFont typeface="Wingdings" panose="05000000000000000000" pitchFamily="2" charset="2"/>
                  <a:buChar char="Ø"/>
                  <a:defRPr/>
                </a:pPr>
                <a:r>
                  <a:rPr kumimoji="0" lang="es-ES" altLang="es-ES" sz="1200" b="0" i="0" u="none" strike="noStrike" kern="0" cap="none" spc="0" normalizeH="0" baseline="0" noProof="0" dirty="0">
                    <a:ln>
                      <a:noFill/>
                    </a:ln>
                    <a:solidFill>
                      <a:schemeClr val="tx1"/>
                    </a:solidFill>
                    <a:effectLst/>
                    <a:uLnTx/>
                    <a:uFillTx/>
                    <a:latin typeface="Arial" pitchFamily="34" charset="0"/>
                    <a:ea typeface="ＭＳ Ｐゴシック" pitchFamily="34" charset="-128"/>
                    <a:cs typeface="+mn-cs"/>
                  </a:rPr>
                  <a:t>Calcular </a:t>
                </a:r>
                <a14:m>
                  <m:oMath xmlns:m="http://schemas.openxmlformats.org/officeDocument/2006/math">
                    <m:sSub>
                      <m:sSubPr>
                        <m:ctrlPr>
                          <a:rPr lang="es-ES" sz="1200" i="1" smtClean="0">
                            <a:solidFill>
                              <a:schemeClr val="tx1"/>
                            </a:solidFill>
                            <a:latin typeface="Cambria Math" panose="02040503050406030204" pitchFamily="18" charset="0"/>
                          </a:rPr>
                        </m:ctrlPr>
                      </m:sSubPr>
                      <m:e>
                        <m:r>
                          <a:rPr lang="es-ES" sz="1200" i="1">
                            <a:solidFill>
                              <a:schemeClr val="tx1"/>
                            </a:solidFill>
                            <a:latin typeface="Cambria Math" panose="02040503050406030204" pitchFamily="18" charset="0"/>
                            <a:ea typeface="Cambria Math" panose="02040503050406030204" pitchFamily="18" charset="0"/>
                          </a:rPr>
                          <m:t>ℐ</m:t>
                        </m:r>
                      </m:e>
                      <m:sub>
                        <m:r>
                          <a:rPr lang="es-ES" sz="1200" b="0" i="1" smtClean="0">
                            <a:solidFill>
                              <a:schemeClr val="tx1"/>
                            </a:solidFill>
                            <a:latin typeface="Cambria Math" panose="02040503050406030204" pitchFamily="18" charset="0"/>
                            <a:ea typeface="Cambria Math" panose="02040503050406030204" pitchFamily="18" charset="0"/>
                          </a:rPr>
                          <m:t>𝐸𝐽</m:t>
                        </m:r>
                      </m:sub>
                    </m:sSub>
                  </m:oMath>
                </a14:m>
                <a:endParaRPr lang="es-ES" altLang="es-ES" sz="1200" kern="0" dirty="0">
                  <a:solidFill>
                    <a:schemeClr val="tx1"/>
                  </a:solidFill>
                </a:endParaRPr>
              </a:p>
              <a:p>
                <a:pPr marL="171450" lvl="0" indent="-171450" algn="just">
                  <a:buFont typeface="Wingdings" panose="05000000000000000000" pitchFamily="2" charset="2"/>
                  <a:buChar char="Ø"/>
                  <a:defRPr/>
                </a:pPr>
                <a:r>
                  <a:rPr lang="es-ES" altLang="es-ES" sz="1200" kern="0" dirty="0">
                    <a:solidFill>
                      <a:schemeClr val="tx1"/>
                    </a:solidFill>
                  </a:rPr>
                  <a:t>Calcular </a:t>
                </a:r>
                <a14:m>
                  <m:oMath xmlns:m="http://schemas.openxmlformats.org/officeDocument/2006/math">
                    <m:sSub>
                      <m:sSubPr>
                        <m:ctrlPr>
                          <a:rPr lang="es-ES" sz="1200" i="1" smtClean="0">
                            <a:solidFill>
                              <a:schemeClr val="tx1"/>
                            </a:solidFill>
                            <a:latin typeface="Cambria Math" panose="02040503050406030204" pitchFamily="18" charset="0"/>
                          </a:rPr>
                        </m:ctrlPr>
                      </m:sSubPr>
                      <m:e>
                        <m:r>
                          <a:rPr lang="es-ES" sz="1200" i="1">
                            <a:solidFill>
                              <a:schemeClr val="tx1"/>
                            </a:solidFill>
                            <a:latin typeface="Cambria Math" panose="02040503050406030204" pitchFamily="18" charset="0"/>
                            <a:ea typeface="Cambria Math" panose="02040503050406030204" pitchFamily="18" charset="0"/>
                          </a:rPr>
                          <m:t>ℐ</m:t>
                        </m:r>
                      </m:e>
                      <m:sub>
                        <m:r>
                          <a:rPr lang="es-ES" sz="1200" i="1">
                            <a:solidFill>
                              <a:schemeClr val="tx1"/>
                            </a:solidFill>
                            <a:latin typeface="Cambria Math" panose="02040503050406030204" pitchFamily="18" charset="0"/>
                            <a:ea typeface="Cambria Math" panose="02040503050406030204" pitchFamily="18" charset="0"/>
                          </a:rPr>
                          <m:t>𝜇</m:t>
                        </m:r>
                      </m:sub>
                    </m:sSub>
                  </m:oMath>
                </a14:m>
                <a:endParaRPr kumimoji="0" lang="es-ES" altLang="es-ES" sz="1200" b="0" i="0" u="none" strike="noStrike" kern="0" cap="none" spc="0" normalizeH="0" baseline="0" noProof="0" dirty="0">
                  <a:ln>
                    <a:noFill/>
                  </a:ln>
                  <a:solidFill>
                    <a:schemeClr val="tx1"/>
                  </a:solidFill>
                  <a:effectLst/>
                  <a:uLnTx/>
                  <a:uFillTx/>
                  <a:latin typeface="Arial" pitchFamily="34" charset="0"/>
                  <a:ea typeface="ＭＳ Ｐゴシック" pitchFamily="34" charset="-128"/>
                  <a:cs typeface="+mn-cs"/>
                </a:endParaRPr>
              </a:p>
              <a:p>
                <a:pPr marL="171450" lvl="0" indent="-171450" algn="just">
                  <a:buFont typeface="Wingdings" panose="05000000000000000000" pitchFamily="2" charset="2"/>
                  <a:buChar char="Ø"/>
                  <a:defRPr/>
                </a:pPr>
                <a:r>
                  <a:rPr lang="es-ES" altLang="es-ES" sz="1200" kern="0" dirty="0">
                    <a:solidFill>
                      <a:schemeClr val="tx1"/>
                    </a:solidFill>
                  </a:rPr>
                  <a:t>Calcular la matriz de admitancias generalizada </a:t>
                </a:r>
                <a14:m>
                  <m:oMath xmlns:m="http://schemas.openxmlformats.org/officeDocument/2006/math">
                    <m:sSubSup>
                      <m:sSubSupPr>
                        <m:ctrlPr>
                          <a:rPr lang="es-ES" sz="1200" i="1" smtClean="0">
                            <a:solidFill>
                              <a:schemeClr val="tx1"/>
                            </a:solidFill>
                            <a:latin typeface="Cambria Math" panose="02040503050406030204" pitchFamily="18" charset="0"/>
                          </a:rPr>
                        </m:ctrlPr>
                      </m:sSubSupPr>
                      <m:e>
                        <m:r>
                          <a:rPr lang="es-ES" sz="1200" b="0" i="1" smtClean="0">
                            <a:solidFill>
                              <a:schemeClr val="tx1"/>
                            </a:solidFill>
                            <a:latin typeface="Cambria Math" panose="02040503050406030204" pitchFamily="18" charset="0"/>
                          </a:rPr>
                          <m:t>𝑌</m:t>
                        </m:r>
                      </m:e>
                      <m:sub>
                        <m:r>
                          <a:rPr lang="es-ES" sz="1200" i="1">
                            <a:solidFill>
                              <a:schemeClr val="tx1"/>
                            </a:solidFill>
                            <a:latin typeface="Cambria Math" panose="02040503050406030204" pitchFamily="18" charset="0"/>
                          </a:rPr>
                          <m:t>𝑙𝑛</m:t>
                        </m:r>
                      </m:sub>
                      <m:sup>
                        <m:r>
                          <a:rPr lang="es-ES" sz="1200" i="1">
                            <a:solidFill>
                              <a:schemeClr val="tx1"/>
                            </a:solidFill>
                            <a:latin typeface="Cambria Math" panose="02040503050406030204" pitchFamily="18" charset="0"/>
                          </a:rPr>
                          <m:t>(</m:t>
                        </m:r>
                        <m:r>
                          <a:rPr lang="es-ES" sz="1200" i="1">
                            <a:solidFill>
                              <a:schemeClr val="tx1"/>
                            </a:solidFill>
                            <a:latin typeface="Cambria Math" panose="02040503050406030204" pitchFamily="18" charset="0"/>
                            <a:ea typeface="Cambria Math" panose="02040503050406030204" pitchFamily="18" charset="0"/>
                          </a:rPr>
                          <m:t>𝜇</m:t>
                        </m:r>
                        <m:r>
                          <a:rPr lang="es-ES" sz="1200" i="1">
                            <a:solidFill>
                              <a:schemeClr val="tx1"/>
                            </a:solidFill>
                            <a:latin typeface="Cambria Math" panose="02040503050406030204" pitchFamily="18" charset="0"/>
                            <a:ea typeface="Cambria Math" panose="02040503050406030204" pitchFamily="18" charset="0"/>
                          </a:rPr>
                          <m:t>,</m:t>
                        </m:r>
                        <m:r>
                          <a:rPr lang="es-ES" sz="1200" i="1">
                            <a:solidFill>
                              <a:schemeClr val="tx1"/>
                            </a:solidFill>
                            <a:latin typeface="Cambria Math" panose="02040503050406030204" pitchFamily="18" charset="0"/>
                            <a:ea typeface="Cambria Math" panose="02040503050406030204" pitchFamily="18" charset="0"/>
                          </a:rPr>
                          <m:t>𝜈</m:t>
                        </m:r>
                        <m:r>
                          <a:rPr lang="es-ES" sz="1200" i="1">
                            <a:solidFill>
                              <a:schemeClr val="tx1"/>
                            </a:solidFill>
                            <a:latin typeface="Cambria Math" panose="02040503050406030204" pitchFamily="18" charset="0"/>
                          </a:rPr>
                          <m:t>)</m:t>
                        </m:r>
                      </m:sup>
                    </m:sSubSup>
                  </m:oMath>
                </a14:m>
                <a:endParaRPr lang="es-ES" altLang="es-ES" sz="1200" kern="0" dirty="0">
                  <a:solidFill>
                    <a:schemeClr val="tx1"/>
                  </a:solidFill>
                </a:endParaRPr>
              </a:p>
              <a:p>
                <a:pPr marL="171450" lvl="0" indent="-171450" algn="just">
                  <a:buFont typeface="Wingdings" panose="05000000000000000000" pitchFamily="2" charset="2"/>
                  <a:buChar char="Ø"/>
                  <a:defRPr/>
                </a:pPr>
                <a:r>
                  <a:rPr lang="es-ES" altLang="es-ES" sz="1200" kern="0" dirty="0">
                    <a:solidFill>
                      <a:schemeClr val="tx1"/>
                    </a:solidFill>
                  </a:rPr>
                  <a:t>Calcular las frecuencias resonantes </a:t>
                </a:r>
                <a14:m>
                  <m:oMath xmlns:m="http://schemas.openxmlformats.org/officeDocument/2006/math">
                    <m:sSub>
                      <m:sSubPr>
                        <m:ctrlPr>
                          <a:rPr lang="es-ES" sz="1200" i="1" smtClean="0">
                            <a:solidFill>
                              <a:schemeClr val="tx1"/>
                            </a:solidFill>
                            <a:latin typeface="Cambria Math" panose="02040503050406030204" pitchFamily="18" charset="0"/>
                          </a:rPr>
                        </m:ctrlPr>
                      </m:sSubPr>
                      <m:e>
                        <m:r>
                          <a:rPr lang="es-ES" sz="1200" i="1">
                            <a:solidFill>
                              <a:schemeClr val="tx1"/>
                            </a:solidFill>
                            <a:latin typeface="Cambria Math" panose="02040503050406030204" pitchFamily="18" charset="0"/>
                          </a:rPr>
                          <m:t>𝑘</m:t>
                        </m:r>
                      </m:e>
                      <m:sub>
                        <m:r>
                          <a:rPr lang="es-ES" sz="1200" i="1">
                            <a:solidFill>
                              <a:schemeClr val="tx1"/>
                            </a:solidFill>
                            <a:latin typeface="Cambria Math" panose="02040503050406030204" pitchFamily="18" charset="0"/>
                          </a:rPr>
                          <m:t>𝑚</m:t>
                        </m:r>
                      </m:sub>
                    </m:sSub>
                  </m:oMath>
                </a14:m>
                <a:r>
                  <a:rPr lang="es-ES" altLang="es-ES" sz="1200" kern="0" dirty="0">
                    <a:solidFill>
                      <a:schemeClr val="tx1"/>
                    </a:solidFill>
                  </a:rPr>
                  <a:t> </a:t>
                </a:r>
                <a:endParaRPr kumimoji="0" lang="es-ES" altLang="es-ES" sz="1200" b="0" i="0" u="none" strike="noStrike" kern="0" cap="none" spc="0" normalizeH="0" baseline="0" noProof="0" dirty="0">
                  <a:ln>
                    <a:noFill/>
                  </a:ln>
                  <a:solidFill>
                    <a:schemeClr val="tx1"/>
                  </a:solidFill>
                  <a:effectLst/>
                  <a:uLnTx/>
                  <a:uFillTx/>
                  <a:latin typeface="Arial" pitchFamily="34" charset="0"/>
                  <a:ea typeface="ＭＳ Ｐゴシック" pitchFamily="34" charset="-128"/>
                  <a:cs typeface="+mn-cs"/>
                </a:endParaRPr>
              </a:p>
            </p:txBody>
          </p:sp>
        </mc:Choice>
        <mc:Fallback xmlns="">
          <p:sp>
            <p:nvSpPr>
              <p:cNvPr id="60" name="CuadroTexto 59">
                <a:extLst>
                  <a:ext uri="{FF2B5EF4-FFF2-40B4-BE49-F238E27FC236}">
                    <a16:creationId xmlns:a16="http://schemas.microsoft.com/office/drawing/2014/main" id="{F484FFAD-8887-4C67-9342-86E1649279C4}"/>
                  </a:ext>
                </a:extLst>
              </p:cNvPr>
              <p:cNvSpPr txBox="1">
                <a:spLocks noRot="1" noChangeAspect="1" noMove="1" noResize="1" noEditPoints="1" noAdjustHandles="1" noChangeArrowheads="1" noChangeShapeType="1" noTextEdit="1"/>
              </p:cNvSpPr>
              <p:nvPr/>
            </p:nvSpPr>
            <p:spPr>
              <a:xfrm>
                <a:off x="5861650" y="6057915"/>
                <a:ext cx="4092039" cy="1169616"/>
              </a:xfrm>
              <a:prstGeom prst="rect">
                <a:avLst/>
              </a:prstGeom>
              <a:blipFill>
                <a:blip r:embed="rId11"/>
                <a:stretch>
                  <a:fillRect l="-149" t="-1042" b="-2604"/>
                </a:stretch>
              </a:blipFill>
            </p:spPr>
            <p:txBody>
              <a:bodyPr/>
              <a:lstStyle/>
              <a:p>
                <a:r>
                  <a:rPr lang="es-ES">
                    <a:noFill/>
                  </a:rPr>
                  <a:t> </a:t>
                </a:r>
              </a:p>
            </p:txBody>
          </p:sp>
        </mc:Fallback>
      </mc:AlternateContent>
    </p:spTree>
    <p:extLst>
      <p:ext uri="{BB962C8B-B14F-4D97-AF65-F5344CB8AC3E}">
        <p14:creationId xmlns:p14="http://schemas.microsoft.com/office/powerpoint/2010/main" val="829891331"/>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7" name="2 Marcador de contenido">
                <a:extLst>
                  <a:ext uri="{FF2B5EF4-FFF2-40B4-BE49-F238E27FC236}">
                    <a16:creationId xmlns:a16="http://schemas.microsoft.com/office/drawing/2014/main" id="{FFD09EE1-A7FB-4FA5-ACC6-C9C302FD12D2}"/>
                  </a:ext>
                </a:extLst>
              </p:cNvPr>
              <p:cNvSpPr txBox="1">
                <a:spLocks/>
              </p:cNvSpPr>
              <p:nvPr/>
            </p:nvSpPr>
            <p:spPr>
              <a:xfrm>
                <a:off x="216916" y="1395227"/>
                <a:ext cx="9646791" cy="159252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altLang="es-ES" sz="1600" kern="0" dirty="0"/>
                  <a:t>Para calcular </a:t>
                </a:r>
                <a14:m>
                  <m:oMath xmlns:m="http://schemas.openxmlformats.org/officeDocument/2006/math">
                    <m:sSub>
                      <m:sSubPr>
                        <m:ctrlPr>
                          <a:rPr lang="es-ES" sz="1600" i="1" smtClean="0">
                            <a:solidFill>
                              <a:schemeClr val="tx1"/>
                            </a:solidFill>
                            <a:latin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ℐ</m:t>
                        </m:r>
                      </m:e>
                      <m:sub>
                        <m:r>
                          <a:rPr lang="es-ES" sz="1600" b="0" i="1" smtClean="0">
                            <a:solidFill>
                              <a:schemeClr val="tx1"/>
                            </a:solidFill>
                            <a:latin typeface="Cambria Math" panose="02040503050406030204" pitchFamily="18" charset="0"/>
                            <a:ea typeface="Cambria Math" panose="02040503050406030204" pitchFamily="18" charset="0"/>
                          </a:rPr>
                          <m:t>𝐸𝐽</m:t>
                        </m:r>
                      </m:sub>
                    </m:sSub>
                  </m:oMath>
                </a14:m>
                <a:r>
                  <a:rPr lang="es-ES" altLang="es-ES" sz="1600" kern="0" dirty="0"/>
                  <a:t> necesitamos conocer el campo eléctrico de los modos resonantes de la cavidad, cerrada y sin pérdidas, </a:t>
                </a:r>
                <a14:m>
                  <m:oMath xmlns:m="http://schemas.openxmlformats.org/officeDocument/2006/math">
                    <m:sSub>
                      <m:sSubPr>
                        <m:ctrlPr>
                          <a:rPr lang="es-ES" sz="1600" i="1">
                            <a:latin typeface="Cambria Math" panose="02040503050406030204" pitchFamily="18" charset="0"/>
                          </a:rPr>
                        </m:ctrlPr>
                      </m:sSubPr>
                      <m:e>
                        <m:acc>
                          <m:accPr>
                            <m:chr m:val="⃗"/>
                            <m:ctrlPr>
                              <a:rPr lang="es-ES" sz="1600" i="1">
                                <a:latin typeface="Cambria Math" panose="02040503050406030204" pitchFamily="18" charset="0"/>
                              </a:rPr>
                            </m:ctrlPr>
                          </m:accPr>
                          <m:e>
                            <m:r>
                              <a:rPr lang="es-ES" sz="1600" i="1">
                                <a:latin typeface="Cambria Math" panose="02040503050406030204" pitchFamily="18" charset="0"/>
                              </a:rPr>
                              <m:t>𝐸</m:t>
                            </m:r>
                          </m:e>
                        </m:acc>
                      </m:e>
                      <m:sub>
                        <m:r>
                          <a:rPr lang="es-ES" sz="1600" i="1">
                            <a:latin typeface="Cambria Math" panose="02040503050406030204" pitchFamily="18" charset="0"/>
                          </a:rPr>
                          <m:t>𝑚</m:t>
                        </m:r>
                      </m:sub>
                    </m:sSub>
                  </m:oMath>
                </a14:m>
                <a:r>
                  <a:rPr lang="es-ES" altLang="es-ES" sz="1600" kern="0" dirty="0"/>
                  <a:t>, y la densidad de corriente </a:t>
                </a:r>
                <a14:m>
                  <m:oMath xmlns:m="http://schemas.openxmlformats.org/officeDocument/2006/math">
                    <m:acc>
                      <m:accPr>
                        <m:chr m:val="⃗"/>
                        <m:ctrlPr>
                          <a:rPr lang="es-ES" sz="1600" i="1">
                            <a:latin typeface="Cambria Math" panose="02040503050406030204" pitchFamily="18" charset="0"/>
                            <a:ea typeface="Cambria Math" panose="02040503050406030204" pitchFamily="18" charset="0"/>
                          </a:rPr>
                        </m:ctrlPr>
                      </m:accPr>
                      <m:e>
                        <m:r>
                          <a:rPr lang="es-ES" sz="1600" i="1">
                            <a:latin typeface="Cambria Math" panose="02040503050406030204" pitchFamily="18" charset="0"/>
                            <a:ea typeface="Cambria Math" panose="02040503050406030204" pitchFamily="18" charset="0"/>
                          </a:rPr>
                          <m:t>𝐽</m:t>
                        </m:r>
                      </m:e>
                    </m:acc>
                  </m:oMath>
                </a14:m>
                <a:r>
                  <a:rPr lang="es-ES_tradnl" altLang="es-ES" sz="1600" kern="0" dirty="0"/>
                  <a:t> (en el dominio de la frecuencia) asociada al haz de electrones</a:t>
                </a:r>
              </a:p>
              <a:p>
                <a:pPr algn="just">
                  <a:buFont typeface="Wingdings" panose="05000000000000000000" pitchFamily="2" charset="2"/>
                  <a:buChar char="Ø"/>
                </a:pPr>
                <a:r>
                  <a:rPr lang="es-ES_tradnl" altLang="es-ES" sz="1600" kern="0" dirty="0"/>
                  <a:t>El campo eléctrico</a:t>
                </a:r>
                <a:r>
                  <a:rPr lang="es-ES" altLang="es-ES" sz="1600" kern="0" dirty="0"/>
                  <a:t> </a:t>
                </a:r>
                <a14:m>
                  <m:oMath xmlns:m="http://schemas.openxmlformats.org/officeDocument/2006/math">
                    <m:sSub>
                      <m:sSubPr>
                        <m:ctrlPr>
                          <a:rPr lang="es-ES" sz="1600" i="1">
                            <a:latin typeface="Cambria Math" panose="02040503050406030204" pitchFamily="18" charset="0"/>
                          </a:rPr>
                        </m:ctrlPr>
                      </m:sSubPr>
                      <m:e>
                        <m:acc>
                          <m:accPr>
                            <m:chr m:val="⃗"/>
                            <m:ctrlPr>
                              <a:rPr lang="es-ES" sz="1600" i="1">
                                <a:latin typeface="Cambria Math" panose="02040503050406030204" pitchFamily="18" charset="0"/>
                              </a:rPr>
                            </m:ctrlPr>
                          </m:accPr>
                          <m:e>
                            <m:r>
                              <a:rPr lang="es-ES" sz="1600" i="1">
                                <a:latin typeface="Cambria Math" panose="02040503050406030204" pitchFamily="18" charset="0"/>
                              </a:rPr>
                              <m:t>𝐸</m:t>
                            </m:r>
                          </m:e>
                        </m:acc>
                      </m:e>
                      <m:sub>
                        <m:r>
                          <a:rPr lang="es-ES" sz="1600" i="1">
                            <a:latin typeface="Cambria Math" panose="02040503050406030204" pitchFamily="18" charset="0"/>
                          </a:rPr>
                          <m:t>𝑚</m:t>
                        </m:r>
                      </m:sub>
                    </m:sSub>
                  </m:oMath>
                </a14:m>
                <a:r>
                  <a:rPr lang="es-ES_tradnl" altLang="es-ES" sz="1600" kern="0" dirty="0"/>
                  <a:t> se obtiene en CST MS haciendo una simulación de tipo </a:t>
                </a:r>
                <a:r>
                  <a:rPr lang="es-ES_tradnl" altLang="es-ES" sz="1600" i="1" kern="0" dirty="0" err="1"/>
                  <a:t>Eigenmode</a:t>
                </a:r>
                <a:endParaRPr lang="es-ES_tradnl" altLang="es-ES" sz="1600" i="1" kern="0" dirty="0"/>
              </a:p>
              <a:p>
                <a:pPr algn="just">
                  <a:buFont typeface="Wingdings" panose="05000000000000000000" pitchFamily="2" charset="2"/>
                  <a:buChar char="Ø"/>
                </a:pPr>
                <a:r>
                  <a:rPr lang="es-ES_tradnl" altLang="es-ES" sz="1600" kern="0" dirty="0"/>
                  <a:t>El cálculo de la corriente </a:t>
                </a:r>
                <a14:m>
                  <m:oMath xmlns:m="http://schemas.openxmlformats.org/officeDocument/2006/math">
                    <m:acc>
                      <m:accPr>
                        <m:chr m:val="⃗"/>
                        <m:ctrlPr>
                          <a:rPr lang="es-ES" sz="1600" i="1" smtClean="0">
                            <a:latin typeface="Cambria Math" panose="02040503050406030204" pitchFamily="18" charset="0"/>
                            <a:ea typeface="Cambria Math" panose="02040503050406030204" pitchFamily="18" charset="0"/>
                          </a:rPr>
                        </m:ctrlPr>
                      </m:accPr>
                      <m:e>
                        <m:r>
                          <a:rPr lang="es-ES" sz="1600" i="1">
                            <a:latin typeface="Cambria Math" panose="02040503050406030204" pitchFamily="18" charset="0"/>
                            <a:ea typeface="Cambria Math" panose="02040503050406030204" pitchFamily="18" charset="0"/>
                          </a:rPr>
                          <m:t>𝐽</m:t>
                        </m:r>
                      </m:e>
                    </m:acc>
                  </m:oMath>
                </a14:m>
                <a:r>
                  <a:rPr lang="es-ES_tradnl" altLang="es-ES" sz="1600" kern="0" dirty="0"/>
                  <a:t> se detalla a continuación</a:t>
                </a:r>
              </a:p>
              <a:p>
                <a:pPr marL="0" indent="0" algn="just"/>
                <a:r>
                  <a:rPr lang="es-ES_tradnl" altLang="es-ES" sz="1600" kern="0" dirty="0"/>
                  <a:t>Sea un haz de electrones con carga q, siguiendo una distribución </a:t>
                </a:r>
                <a:r>
                  <a:rPr lang="es-ES" altLang="es-ES" sz="1600" kern="0" dirty="0"/>
                  <a:t>gaussiana en la dirección axial, con un desplazamiento (x</a:t>
                </a:r>
                <a:r>
                  <a:rPr lang="es-ES" altLang="es-ES" sz="1600" kern="0" baseline="-25000" dirty="0"/>
                  <a:t>0</a:t>
                </a:r>
                <a:r>
                  <a:rPr lang="es-ES" altLang="es-ES" sz="1600" kern="0" dirty="0"/>
                  <a:t>, y</a:t>
                </a:r>
                <a:r>
                  <a:rPr lang="es-ES" altLang="es-ES" sz="1600" kern="0" baseline="-25000" dirty="0"/>
                  <a:t>0</a:t>
                </a:r>
                <a:r>
                  <a:rPr lang="es-ES" altLang="es-ES" sz="1600" kern="0" dirty="0"/>
                  <a:t>) respecto del eje del BPM, desplazándose a lo largo de la dirección axial con una velocidad v. La densidad de corriente del haz en el dominio del tiempo, </a:t>
                </a:r>
                <a14:m>
                  <m:oMath xmlns:m="http://schemas.openxmlformats.org/officeDocument/2006/math">
                    <m:acc>
                      <m:accPr>
                        <m:chr m:val="⃗"/>
                        <m:ctrlPr>
                          <a:rPr lang="es-ES" sz="1600" i="1" smtClean="0">
                            <a:solidFill>
                              <a:schemeClr val="tx1"/>
                            </a:solidFill>
                            <a:latin typeface="Cambria Math" panose="02040503050406030204" pitchFamily="18" charset="0"/>
                            <a:ea typeface="Cambria Math" panose="02040503050406030204" pitchFamily="18" charset="0"/>
                          </a:rPr>
                        </m:ctrlPr>
                      </m:accPr>
                      <m:e>
                        <m:r>
                          <a:rPr lang="es-ES" sz="1600" i="1">
                            <a:solidFill>
                              <a:schemeClr val="tx1"/>
                            </a:solidFill>
                            <a:latin typeface="Cambria Math" panose="02040503050406030204" pitchFamily="18" charset="0"/>
                            <a:ea typeface="Cambria Math" panose="02040503050406030204" pitchFamily="18" charset="0"/>
                          </a:rPr>
                          <m:t>𝐽</m:t>
                        </m:r>
                      </m:e>
                    </m:acc>
                    <m:d>
                      <m:dPr>
                        <m:ctrlPr>
                          <a:rPr lang="es-ES" sz="1600" i="1">
                            <a:solidFill>
                              <a:schemeClr val="tx1"/>
                            </a:solidFill>
                            <a:latin typeface="Cambria Math" panose="02040503050406030204" pitchFamily="18" charset="0"/>
                          </a:rPr>
                        </m:ctrlPr>
                      </m:dPr>
                      <m:e>
                        <m:acc>
                          <m:accPr>
                            <m:chr m:val="⃗"/>
                            <m:ctrlPr>
                              <a:rPr lang="es-ES" sz="1600" i="1">
                                <a:solidFill>
                                  <a:schemeClr val="tx1"/>
                                </a:solidFill>
                                <a:latin typeface="Cambria Math" panose="02040503050406030204" pitchFamily="18" charset="0"/>
                              </a:rPr>
                            </m:ctrlPr>
                          </m:accPr>
                          <m:e>
                            <m:r>
                              <a:rPr lang="es-ES" sz="1600" i="1">
                                <a:solidFill>
                                  <a:schemeClr val="tx1"/>
                                </a:solidFill>
                                <a:latin typeface="Cambria Math" panose="02040503050406030204" pitchFamily="18" charset="0"/>
                              </a:rPr>
                              <m:t>𝑟</m:t>
                            </m:r>
                          </m:e>
                        </m:acc>
                        <m:r>
                          <a:rPr lang="es-ES" sz="1600" b="0" i="1" smtClean="0">
                            <a:solidFill>
                              <a:schemeClr val="tx1"/>
                            </a:solidFill>
                            <a:latin typeface="Cambria Math" panose="02040503050406030204" pitchFamily="18" charset="0"/>
                          </a:rPr>
                          <m:t>,</m:t>
                        </m:r>
                        <m:r>
                          <a:rPr lang="es-ES" sz="1600" b="0" i="1" smtClean="0">
                            <a:solidFill>
                              <a:schemeClr val="tx1"/>
                            </a:solidFill>
                            <a:latin typeface="Cambria Math" panose="02040503050406030204" pitchFamily="18" charset="0"/>
                          </a:rPr>
                          <m:t>𝑡</m:t>
                        </m:r>
                      </m:e>
                    </m:d>
                  </m:oMath>
                </a14:m>
                <a:r>
                  <a:rPr lang="es-ES" altLang="es-ES" sz="1600" kern="0" dirty="0"/>
                  <a:t>,viene dada por</a:t>
                </a:r>
                <a:endParaRPr lang="es-ES_tradnl" altLang="es-ES" sz="1600" kern="0" dirty="0"/>
              </a:p>
            </p:txBody>
          </p:sp>
        </mc:Choice>
        <mc:Fallback xmlns="">
          <p:sp>
            <p:nvSpPr>
              <p:cNvPr id="27" name="2 Marcador de contenido">
                <a:extLst>
                  <a:ext uri="{FF2B5EF4-FFF2-40B4-BE49-F238E27FC236}">
                    <a16:creationId xmlns:a16="http://schemas.microsoft.com/office/drawing/2014/main" id="{FFD09EE1-A7FB-4FA5-ACC6-C9C302FD12D2}"/>
                  </a:ext>
                </a:extLst>
              </p:cNvPr>
              <p:cNvSpPr txBox="1">
                <a:spLocks noRot="1" noChangeAspect="1" noMove="1" noResize="1" noEditPoints="1" noAdjustHandles="1" noChangeArrowheads="1" noChangeShapeType="1" noTextEdit="1"/>
              </p:cNvSpPr>
              <p:nvPr/>
            </p:nvSpPr>
            <p:spPr>
              <a:xfrm>
                <a:off x="216916" y="1395227"/>
                <a:ext cx="9646791" cy="1592522"/>
              </a:xfrm>
              <a:prstGeom prst="rect">
                <a:avLst/>
              </a:prstGeom>
              <a:blipFill>
                <a:blip r:embed="rId2"/>
                <a:stretch>
                  <a:fillRect l="-379" t="-1916" r="-316" b="-66284"/>
                </a:stretch>
              </a:blipFill>
            </p:spPr>
            <p:txBody>
              <a:bodyPr/>
              <a:lstStyle/>
              <a:p>
                <a:r>
                  <a:rPr lang="es-ES">
                    <a:noFill/>
                  </a:rPr>
                  <a:t> </a:t>
                </a:r>
              </a:p>
            </p:txBody>
          </p:sp>
        </mc:Fallback>
      </mc:AlternateContent>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22</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mc:AlternateContent xmlns:mc="http://schemas.openxmlformats.org/markup-compatibility/2006" xmlns:a14="http://schemas.microsoft.com/office/drawing/2010/main">
        <mc:Choice Requires="a14">
          <p:sp>
            <p:nvSpPr>
              <p:cNvPr id="20" name="2 Marcador de contenido">
                <a:extLst>
                  <a:ext uri="{FF2B5EF4-FFF2-40B4-BE49-F238E27FC236}">
                    <a16:creationId xmlns:a16="http://schemas.microsoft.com/office/drawing/2014/main" id="{DD56B59D-066F-49BE-BD7A-9461711CDFF1}"/>
                  </a:ext>
                </a:extLst>
              </p:cNvPr>
              <p:cNvSpPr txBox="1">
                <a:spLocks/>
              </p:cNvSpPr>
              <p:nvPr/>
            </p:nvSpPr>
            <p:spPr>
              <a:xfrm>
                <a:off x="359792" y="745251"/>
                <a:ext cx="2808312"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solidFill>
                      <a:schemeClr val="tx1"/>
                    </a:solidFill>
                  </a:rPr>
                  <a:t>Cálculo de </a:t>
                </a:r>
                <a14:m>
                  <m:oMath xmlns:m="http://schemas.openxmlformats.org/officeDocument/2006/math">
                    <m:sSub>
                      <m:sSubPr>
                        <m:ctrlPr>
                          <a:rPr lang="es-ES" sz="1600" i="1" u="sng" smtClean="0">
                            <a:solidFill>
                              <a:schemeClr val="tx1"/>
                            </a:solidFill>
                            <a:latin typeface="Cambria Math" panose="02040503050406030204" pitchFamily="18" charset="0"/>
                          </a:rPr>
                        </m:ctrlPr>
                      </m:sSubPr>
                      <m:e>
                        <m:r>
                          <a:rPr lang="es-ES" sz="1600" i="1" u="sng">
                            <a:solidFill>
                              <a:schemeClr val="tx1"/>
                            </a:solidFill>
                            <a:latin typeface="Cambria Math" panose="02040503050406030204" pitchFamily="18" charset="0"/>
                            <a:ea typeface="Cambria Math" panose="02040503050406030204" pitchFamily="18" charset="0"/>
                          </a:rPr>
                          <m:t>ℐ</m:t>
                        </m:r>
                      </m:e>
                      <m:sub>
                        <m:r>
                          <a:rPr lang="es-ES" sz="1600" b="0" i="1" u="sng" smtClean="0">
                            <a:solidFill>
                              <a:schemeClr val="tx1"/>
                            </a:solidFill>
                            <a:latin typeface="Cambria Math" panose="02040503050406030204" pitchFamily="18" charset="0"/>
                            <a:ea typeface="Cambria Math" panose="02040503050406030204" pitchFamily="18" charset="0"/>
                          </a:rPr>
                          <m:t>𝐸𝐽</m:t>
                        </m:r>
                      </m:sub>
                    </m:sSub>
                  </m:oMath>
                </a14:m>
                <a:r>
                  <a:rPr lang="es-ES" altLang="es-ES" sz="1600" u="sng" kern="0" dirty="0">
                    <a:solidFill>
                      <a:schemeClr val="tx1"/>
                    </a:solidFill>
                  </a:rPr>
                  <a:t> </a:t>
                </a:r>
                <a:endParaRPr lang="es-ES_tradnl" altLang="es-ES" sz="2000" u="sng" kern="0" dirty="0">
                  <a:solidFill>
                    <a:schemeClr val="tx1"/>
                  </a:solidFill>
                </a:endParaRPr>
              </a:p>
            </p:txBody>
          </p:sp>
        </mc:Choice>
        <mc:Fallback xmlns="">
          <p:sp>
            <p:nvSpPr>
              <p:cNvPr id="20" name="2 Marcador de contenido">
                <a:extLst>
                  <a:ext uri="{FF2B5EF4-FFF2-40B4-BE49-F238E27FC236}">
                    <a16:creationId xmlns:a16="http://schemas.microsoft.com/office/drawing/2014/main" id="{DD56B59D-066F-49BE-BD7A-9461711CDFF1}"/>
                  </a:ext>
                </a:extLst>
              </p:cNvPr>
              <p:cNvSpPr txBox="1">
                <a:spLocks noRot="1" noChangeAspect="1" noMove="1" noResize="1" noEditPoints="1" noAdjustHandles="1" noChangeArrowheads="1" noChangeShapeType="1" noTextEdit="1"/>
              </p:cNvSpPr>
              <p:nvPr/>
            </p:nvSpPr>
            <p:spPr>
              <a:xfrm>
                <a:off x="359792" y="745251"/>
                <a:ext cx="2808312" cy="442298"/>
              </a:xfrm>
              <a:prstGeom prst="rect">
                <a:avLst/>
              </a:prstGeom>
              <a:blipFill>
                <a:blip r:embed="rId3"/>
                <a:stretch>
                  <a:fillRect l="-1085" t="-6849"/>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1" name="CuadroTexto 20">
                <a:extLst>
                  <a:ext uri="{FF2B5EF4-FFF2-40B4-BE49-F238E27FC236}">
                    <a16:creationId xmlns:a16="http://schemas.microsoft.com/office/drawing/2014/main" id="{D8A912B8-FC08-45AF-AF87-45A116BBE8D7}"/>
                  </a:ext>
                </a:extLst>
              </p:cNvPr>
              <p:cNvSpPr txBox="1"/>
              <p:nvPr/>
            </p:nvSpPr>
            <p:spPr>
              <a:xfrm>
                <a:off x="3136158" y="555021"/>
                <a:ext cx="2689850" cy="76052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400" i="1">
                              <a:solidFill>
                                <a:schemeClr val="tx1"/>
                              </a:solidFill>
                              <a:latin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ℐ</m:t>
                          </m:r>
                        </m:e>
                        <m:sub>
                          <m:r>
                            <a:rPr lang="es-ES" sz="1400" i="1">
                              <a:solidFill>
                                <a:schemeClr val="tx1"/>
                              </a:solidFill>
                              <a:latin typeface="Cambria Math" panose="02040503050406030204" pitchFamily="18" charset="0"/>
                              <a:ea typeface="Cambria Math" panose="02040503050406030204" pitchFamily="18" charset="0"/>
                            </a:rPr>
                            <m:t>𝐸𝐽</m:t>
                          </m:r>
                        </m:sub>
                      </m:sSub>
                      <m:r>
                        <a:rPr lang="es-ES" sz="1400" b="0" i="1" smtClean="0">
                          <a:solidFill>
                            <a:schemeClr val="tx1"/>
                          </a:solidFill>
                          <a:latin typeface="Cambria Math" panose="02040503050406030204" pitchFamily="18" charset="0"/>
                        </a:rPr>
                        <m:t>=</m:t>
                      </m:r>
                      <m:nary>
                        <m:naryPr>
                          <m:limLoc m:val="undOvr"/>
                          <m:ctrlPr>
                            <a:rPr lang="es-ES" sz="1400" i="1">
                              <a:solidFill>
                                <a:schemeClr val="tx1"/>
                              </a:solidFill>
                              <a:latin typeface="Cambria Math" panose="02040503050406030204" pitchFamily="18" charset="0"/>
                            </a:rPr>
                          </m:ctrlPr>
                        </m:naryPr>
                        <m:sub>
                          <m:r>
                            <m:rPr>
                              <m:brk m:alnAt="24"/>
                            </m:rPr>
                            <a:rPr lang="es-ES" sz="1400" i="1">
                              <a:solidFill>
                                <a:schemeClr val="tx1"/>
                              </a:solidFill>
                              <a:latin typeface="Cambria Math" panose="02040503050406030204" pitchFamily="18" charset="0"/>
                            </a:rPr>
                            <m:t>𝑉</m:t>
                          </m:r>
                        </m:sub>
                        <m:sup/>
                        <m:e>
                          <m:sSub>
                            <m:sSubPr>
                              <m:ctrlPr>
                                <a:rPr lang="es-ES" sz="1400" i="1">
                                  <a:solidFill>
                                    <a:schemeClr val="tx1"/>
                                  </a:solidFill>
                                  <a:latin typeface="Cambria Math" panose="02040503050406030204" pitchFamily="18" charset="0"/>
                                </a:rPr>
                              </m:ctrlPr>
                            </m:sSubPr>
                            <m:e>
                              <m:acc>
                                <m:accPr>
                                  <m:chr m:val="⃗"/>
                                  <m:ctrlPr>
                                    <a:rPr lang="es-ES" sz="1400" i="1">
                                      <a:solidFill>
                                        <a:schemeClr val="tx1"/>
                                      </a:solidFill>
                                      <a:latin typeface="Cambria Math" panose="02040503050406030204" pitchFamily="18" charset="0"/>
                                    </a:rPr>
                                  </m:ctrlPr>
                                </m:accPr>
                                <m:e>
                                  <m:r>
                                    <a:rPr lang="es-ES" sz="1400" i="1">
                                      <a:solidFill>
                                        <a:schemeClr val="tx1"/>
                                      </a:solidFill>
                                      <a:latin typeface="Cambria Math" panose="02040503050406030204" pitchFamily="18" charset="0"/>
                                    </a:rPr>
                                    <m:t>𝐸</m:t>
                                  </m:r>
                                </m:e>
                              </m:acc>
                            </m:e>
                            <m:sub>
                              <m:r>
                                <a:rPr lang="es-ES" sz="1400" i="1">
                                  <a:solidFill>
                                    <a:schemeClr val="tx1"/>
                                  </a:solidFill>
                                  <a:latin typeface="Cambria Math" panose="02040503050406030204" pitchFamily="18" charset="0"/>
                                </a:rPr>
                                <m:t>𝑚</m:t>
                              </m:r>
                            </m:sub>
                          </m:sSub>
                          <m:d>
                            <m:dPr>
                              <m:ctrlPr>
                                <a:rPr lang="es-ES" sz="1400" i="1">
                                  <a:solidFill>
                                    <a:schemeClr val="tx1"/>
                                  </a:solidFill>
                                  <a:latin typeface="Cambria Math" panose="02040503050406030204" pitchFamily="18" charset="0"/>
                                </a:rPr>
                              </m:ctrlPr>
                            </m:dPr>
                            <m:e>
                              <m:acc>
                                <m:accPr>
                                  <m:chr m:val="⃗"/>
                                  <m:ctrlPr>
                                    <a:rPr lang="es-ES" sz="1400" i="1">
                                      <a:solidFill>
                                        <a:schemeClr val="tx1"/>
                                      </a:solidFill>
                                      <a:latin typeface="Cambria Math" panose="02040503050406030204" pitchFamily="18" charset="0"/>
                                    </a:rPr>
                                  </m:ctrlPr>
                                </m:accPr>
                                <m:e>
                                  <m:r>
                                    <a:rPr lang="es-ES" sz="1400" i="1">
                                      <a:solidFill>
                                        <a:schemeClr val="tx1"/>
                                      </a:solidFill>
                                      <a:latin typeface="Cambria Math" panose="02040503050406030204" pitchFamily="18" charset="0"/>
                                    </a:rPr>
                                    <m:t>𝑟</m:t>
                                  </m:r>
                                </m:e>
                              </m:acc>
                              <m:r>
                                <a:rPr lang="es-ES" sz="1400" i="1">
                                  <a:solidFill>
                                    <a:schemeClr val="tx1"/>
                                  </a:solidFill>
                                  <a:latin typeface="Cambria Math" panose="02040503050406030204" pitchFamily="18" charset="0"/>
                                </a:rPr>
                                <m:t>′</m:t>
                              </m:r>
                            </m:e>
                          </m:d>
                          <m:r>
                            <a:rPr lang="es-ES" sz="1400" i="1">
                              <a:solidFill>
                                <a:schemeClr val="tx1"/>
                              </a:solidFill>
                              <a:latin typeface="Cambria Math" panose="02040503050406030204" pitchFamily="18" charset="0"/>
                              <a:ea typeface="Cambria Math" panose="02040503050406030204" pitchFamily="18" charset="0"/>
                            </a:rPr>
                            <m:t>⋅</m:t>
                          </m:r>
                          <m:acc>
                            <m:accPr>
                              <m:chr m:val="⃗"/>
                              <m:ctrlPr>
                                <a:rPr lang="es-ES" sz="1400" i="1">
                                  <a:solidFill>
                                    <a:schemeClr val="tx1"/>
                                  </a:solidFill>
                                  <a:latin typeface="Cambria Math" panose="02040503050406030204" pitchFamily="18" charset="0"/>
                                  <a:ea typeface="Cambria Math" panose="02040503050406030204" pitchFamily="18" charset="0"/>
                                </a:rPr>
                              </m:ctrlPr>
                            </m:accPr>
                            <m:e>
                              <m:r>
                                <a:rPr lang="es-ES" sz="1400" i="1">
                                  <a:solidFill>
                                    <a:schemeClr val="tx1"/>
                                  </a:solidFill>
                                  <a:latin typeface="Cambria Math" panose="02040503050406030204" pitchFamily="18" charset="0"/>
                                  <a:ea typeface="Cambria Math" panose="02040503050406030204" pitchFamily="18" charset="0"/>
                                </a:rPr>
                                <m:t>𝐽</m:t>
                              </m:r>
                            </m:e>
                          </m:acc>
                          <m:d>
                            <m:dPr>
                              <m:ctrlPr>
                                <a:rPr lang="es-ES" sz="1400" i="1">
                                  <a:solidFill>
                                    <a:schemeClr val="tx1"/>
                                  </a:solidFill>
                                  <a:latin typeface="Cambria Math" panose="02040503050406030204" pitchFamily="18" charset="0"/>
                                </a:rPr>
                              </m:ctrlPr>
                            </m:dPr>
                            <m:e>
                              <m:acc>
                                <m:accPr>
                                  <m:chr m:val="⃗"/>
                                  <m:ctrlPr>
                                    <a:rPr lang="es-ES" sz="1400" i="1">
                                      <a:solidFill>
                                        <a:schemeClr val="tx1"/>
                                      </a:solidFill>
                                      <a:latin typeface="Cambria Math" panose="02040503050406030204" pitchFamily="18" charset="0"/>
                                    </a:rPr>
                                  </m:ctrlPr>
                                </m:accPr>
                                <m:e>
                                  <m:r>
                                    <a:rPr lang="es-ES" sz="1400" i="1">
                                      <a:solidFill>
                                        <a:schemeClr val="tx1"/>
                                      </a:solidFill>
                                      <a:latin typeface="Cambria Math" panose="02040503050406030204" pitchFamily="18" charset="0"/>
                                    </a:rPr>
                                    <m:t>𝑟</m:t>
                                  </m:r>
                                </m:e>
                              </m:acc>
                              <m:r>
                                <a:rPr lang="es-ES" sz="1400" i="1">
                                  <a:solidFill>
                                    <a:schemeClr val="tx1"/>
                                  </a:solidFill>
                                  <a:latin typeface="Cambria Math" panose="02040503050406030204" pitchFamily="18" charset="0"/>
                                </a:rPr>
                                <m:t>′</m:t>
                              </m:r>
                            </m:e>
                          </m:d>
                          <m:r>
                            <a:rPr lang="es-ES" sz="1400" i="1">
                              <a:solidFill>
                                <a:schemeClr val="tx1"/>
                              </a:solidFill>
                              <a:latin typeface="Cambria Math" panose="02040503050406030204" pitchFamily="18" charset="0"/>
                            </a:rPr>
                            <m:t>𝑑𝑉</m:t>
                          </m:r>
                          <m:r>
                            <a:rPr lang="es-ES" sz="1400" i="1">
                              <a:solidFill>
                                <a:schemeClr val="tx1"/>
                              </a:solidFill>
                              <a:latin typeface="Cambria Math" panose="02040503050406030204" pitchFamily="18" charset="0"/>
                            </a:rPr>
                            <m:t>′</m:t>
                          </m:r>
                        </m:e>
                      </m:nary>
                    </m:oMath>
                  </m:oMathPara>
                </a14:m>
                <a:endParaRPr lang="es-ES" sz="1400" dirty="0"/>
              </a:p>
            </p:txBody>
          </p:sp>
        </mc:Choice>
        <mc:Fallback xmlns="">
          <p:sp>
            <p:nvSpPr>
              <p:cNvPr id="21" name="CuadroTexto 20">
                <a:extLst>
                  <a:ext uri="{FF2B5EF4-FFF2-40B4-BE49-F238E27FC236}">
                    <a16:creationId xmlns:a16="http://schemas.microsoft.com/office/drawing/2014/main" id="{D8A912B8-FC08-45AF-AF87-45A116BBE8D7}"/>
                  </a:ext>
                </a:extLst>
              </p:cNvPr>
              <p:cNvSpPr txBox="1">
                <a:spLocks noRot="1" noChangeAspect="1" noMove="1" noResize="1" noEditPoints="1" noAdjustHandles="1" noChangeArrowheads="1" noChangeShapeType="1" noTextEdit="1"/>
              </p:cNvSpPr>
              <p:nvPr/>
            </p:nvSpPr>
            <p:spPr>
              <a:xfrm>
                <a:off x="3136158" y="555021"/>
                <a:ext cx="2689850" cy="760529"/>
              </a:xfrm>
              <a:prstGeom prst="rect">
                <a:avLst/>
              </a:prstGeom>
              <a:blipFill>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2" name="CuadroTexto 21">
                <a:extLst>
                  <a:ext uri="{FF2B5EF4-FFF2-40B4-BE49-F238E27FC236}">
                    <a16:creationId xmlns:a16="http://schemas.microsoft.com/office/drawing/2014/main" id="{CC667EB0-0C2E-4B82-9BA2-79362E07997A}"/>
                  </a:ext>
                </a:extLst>
              </p:cNvPr>
              <p:cNvSpPr txBox="1"/>
              <p:nvPr/>
            </p:nvSpPr>
            <p:spPr>
              <a:xfrm>
                <a:off x="3816176" y="4063398"/>
                <a:ext cx="5688632" cy="498726"/>
              </a:xfrm>
              <a:prstGeom prst="rect">
                <a:avLst/>
              </a:prstGeom>
              <a:noFill/>
            </p:spPr>
            <p:txBody>
              <a:bodyPr wrap="square">
                <a:spAutoFit/>
              </a:bodyPr>
              <a:lstStyle/>
              <a:p>
                <a14:m>
                  <m:oMath xmlns:m="http://schemas.openxmlformats.org/officeDocument/2006/math">
                    <m:acc>
                      <m:accPr>
                        <m:chr m:val="⃗"/>
                        <m:ctrlPr>
                          <a:rPr lang="es-ES" sz="1400" i="1" smtClean="0">
                            <a:solidFill>
                              <a:schemeClr val="tx1"/>
                            </a:solidFill>
                            <a:latin typeface="Cambria Math" panose="02040503050406030204" pitchFamily="18" charset="0"/>
                            <a:ea typeface="Cambria Math" panose="02040503050406030204" pitchFamily="18" charset="0"/>
                          </a:rPr>
                        </m:ctrlPr>
                      </m:accPr>
                      <m:e>
                        <m:r>
                          <a:rPr lang="es-ES" sz="1400" i="1">
                            <a:solidFill>
                              <a:schemeClr val="tx1"/>
                            </a:solidFill>
                            <a:latin typeface="Cambria Math" panose="02040503050406030204" pitchFamily="18" charset="0"/>
                            <a:ea typeface="Cambria Math" panose="02040503050406030204" pitchFamily="18" charset="0"/>
                          </a:rPr>
                          <m:t>𝐽</m:t>
                        </m:r>
                      </m:e>
                    </m:acc>
                    <m:d>
                      <m:dPr>
                        <m:ctrlPr>
                          <a:rPr lang="es-ES" sz="1400" i="1">
                            <a:solidFill>
                              <a:schemeClr val="tx1"/>
                            </a:solidFill>
                            <a:latin typeface="Cambria Math" panose="02040503050406030204" pitchFamily="18" charset="0"/>
                          </a:rPr>
                        </m:ctrlPr>
                      </m:dPr>
                      <m:e>
                        <m:acc>
                          <m:accPr>
                            <m:chr m:val="⃗"/>
                            <m:ctrlPr>
                              <a:rPr lang="es-ES" sz="1400" i="1">
                                <a:solidFill>
                                  <a:schemeClr val="tx1"/>
                                </a:solidFill>
                                <a:latin typeface="Cambria Math" panose="02040503050406030204" pitchFamily="18" charset="0"/>
                              </a:rPr>
                            </m:ctrlPr>
                          </m:accPr>
                          <m:e>
                            <m:r>
                              <a:rPr lang="es-ES" sz="1400" i="1">
                                <a:solidFill>
                                  <a:schemeClr val="tx1"/>
                                </a:solidFill>
                                <a:latin typeface="Cambria Math" panose="02040503050406030204" pitchFamily="18" charset="0"/>
                              </a:rPr>
                              <m:t>𝑟</m:t>
                            </m:r>
                          </m:e>
                        </m:acc>
                        <m:r>
                          <a:rPr lang="es-ES" sz="1400" i="1">
                            <a:solidFill>
                              <a:schemeClr val="tx1"/>
                            </a:solidFill>
                            <a:latin typeface="Cambria Math" panose="02040503050406030204" pitchFamily="18" charset="0"/>
                          </a:rPr>
                          <m:t>,</m:t>
                        </m:r>
                        <m:r>
                          <a:rPr lang="es-ES" sz="1400" i="1">
                            <a:solidFill>
                              <a:schemeClr val="tx1"/>
                            </a:solidFill>
                            <a:latin typeface="Cambria Math" panose="02040503050406030204" pitchFamily="18" charset="0"/>
                          </a:rPr>
                          <m:t>𝑡</m:t>
                        </m:r>
                      </m:e>
                    </m:d>
                    <m:r>
                      <a:rPr lang="es-ES" sz="1400" b="0" i="1" smtClean="0">
                        <a:solidFill>
                          <a:schemeClr val="tx1"/>
                        </a:solidFill>
                        <a:latin typeface="Cambria Math" panose="02040503050406030204" pitchFamily="18" charset="0"/>
                      </a:rPr>
                      <m:t>=</m:t>
                    </m:r>
                    <m:f>
                      <m:fPr>
                        <m:ctrlPr>
                          <a:rPr lang="es-ES" sz="1400" b="0" i="1" smtClean="0">
                            <a:solidFill>
                              <a:schemeClr val="tx1"/>
                            </a:solidFill>
                            <a:latin typeface="Cambria Math" panose="02040503050406030204" pitchFamily="18" charset="0"/>
                          </a:rPr>
                        </m:ctrlPr>
                      </m:fPr>
                      <m:num>
                        <m:r>
                          <a:rPr lang="es-ES" sz="1400" b="0" i="1" smtClean="0">
                            <a:solidFill>
                              <a:schemeClr val="tx1"/>
                            </a:solidFill>
                            <a:latin typeface="Cambria Math" panose="02040503050406030204" pitchFamily="18" charset="0"/>
                          </a:rPr>
                          <m:t>𝑞𝑣</m:t>
                        </m:r>
                      </m:num>
                      <m:den>
                        <m:r>
                          <a:rPr lang="es-ES" sz="1400" b="0" i="1" smtClean="0">
                            <a:solidFill>
                              <a:schemeClr val="tx1"/>
                            </a:solidFill>
                            <a:latin typeface="Cambria Math" panose="02040503050406030204" pitchFamily="18" charset="0"/>
                            <a:ea typeface="Cambria Math" panose="02040503050406030204" pitchFamily="18" charset="0"/>
                          </a:rPr>
                          <m:t>𝜎</m:t>
                        </m:r>
                        <m:rad>
                          <m:radPr>
                            <m:degHide m:val="on"/>
                            <m:ctrlPr>
                              <a:rPr lang="es-ES" sz="1400" b="0" i="1" smtClean="0">
                                <a:solidFill>
                                  <a:schemeClr val="tx1"/>
                                </a:solidFill>
                                <a:latin typeface="Cambria Math" panose="02040503050406030204" pitchFamily="18" charset="0"/>
                                <a:ea typeface="Cambria Math" panose="02040503050406030204" pitchFamily="18" charset="0"/>
                              </a:rPr>
                            </m:ctrlPr>
                          </m:radPr>
                          <m:deg/>
                          <m:e>
                            <m:r>
                              <a:rPr lang="es-ES" sz="1400" b="0" i="1" smtClean="0">
                                <a:solidFill>
                                  <a:schemeClr val="tx1"/>
                                </a:solidFill>
                                <a:latin typeface="Cambria Math" panose="02040503050406030204" pitchFamily="18" charset="0"/>
                                <a:ea typeface="Cambria Math" panose="02040503050406030204" pitchFamily="18" charset="0"/>
                              </a:rPr>
                              <m:t>2</m:t>
                            </m:r>
                            <m:r>
                              <a:rPr lang="es-ES" sz="1400" b="0" i="1" smtClean="0">
                                <a:solidFill>
                                  <a:schemeClr val="tx1"/>
                                </a:solidFill>
                                <a:latin typeface="Cambria Math" panose="02040503050406030204" pitchFamily="18" charset="0"/>
                                <a:ea typeface="Cambria Math" panose="02040503050406030204" pitchFamily="18" charset="0"/>
                              </a:rPr>
                              <m:t>𝜋</m:t>
                            </m:r>
                          </m:e>
                        </m:rad>
                      </m:den>
                    </m:f>
                    <m:sSup>
                      <m:sSupPr>
                        <m:ctrlPr>
                          <a:rPr lang="es-ES" sz="1400" b="0" i="1" smtClean="0">
                            <a:solidFill>
                              <a:schemeClr val="tx1"/>
                            </a:solidFill>
                            <a:latin typeface="Cambria Math" panose="02040503050406030204" pitchFamily="18" charset="0"/>
                          </a:rPr>
                        </m:ctrlPr>
                      </m:sSupPr>
                      <m:e>
                        <m:r>
                          <a:rPr lang="es-ES" sz="1400" b="0" i="1" smtClean="0">
                            <a:solidFill>
                              <a:schemeClr val="tx1"/>
                            </a:solidFill>
                            <a:latin typeface="Cambria Math" panose="02040503050406030204" pitchFamily="18" charset="0"/>
                          </a:rPr>
                          <m:t>𝑒</m:t>
                        </m:r>
                      </m:e>
                      <m:sup>
                        <m:r>
                          <a:rPr lang="es-ES" sz="1400" b="0" i="1" smtClean="0">
                            <a:solidFill>
                              <a:schemeClr val="tx1"/>
                            </a:solidFill>
                            <a:latin typeface="Cambria Math" panose="02040503050406030204" pitchFamily="18" charset="0"/>
                          </a:rPr>
                          <m:t>−</m:t>
                        </m:r>
                        <m:f>
                          <m:fPr>
                            <m:ctrlPr>
                              <a:rPr lang="es-ES" sz="1400" b="0" i="1" smtClean="0">
                                <a:solidFill>
                                  <a:schemeClr val="tx1"/>
                                </a:solidFill>
                                <a:latin typeface="Cambria Math" panose="02040503050406030204" pitchFamily="18" charset="0"/>
                              </a:rPr>
                            </m:ctrlPr>
                          </m:fPr>
                          <m:num>
                            <m:sSup>
                              <m:sSupPr>
                                <m:ctrlPr>
                                  <a:rPr lang="es-ES" sz="1400" b="0" i="1" smtClean="0">
                                    <a:solidFill>
                                      <a:schemeClr val="tx1"/>
                                    </a:solidFill>
                                    <a:latin typeface="Cambria Math" panose="02040503050406030204" pitchFamily="18" charset="0"/>
                                  </a:rPr>
                                </m:ctrlPr>
                              </m:sSupPr>
                              <m:e>
                                <m:d>
                                  <m:dPr>
                                    <m:ctrlPr>
                                      <a:rPr lang="es-ES" sz="1400" b="0" i="1" smtClean="0">
                                        <a:solidFill>
                                          <a:schemeClr val="tx1"/>
                                        </a:solidFill>
                                        <a:latin typeface="Cambria Math" panose="02040503050406030204" pitchFamily="18" charset="0"/>
                                      </a:rPr>
                                    </m:ctrlPr>
                                  </m:dPr>
                                  <m:e>
                                    <m:r>
                                      <a:rPr lang="es-ES" sz="1400" b="0" i="1" smtClean="0">
                                        <a:solidFill>
                                          <a:schemeClr val="tx1"/>
                                        </a:solidFill>
                                        <a:latin typeface="Cambria Math" panose="02040503050406030204" pitchFamily="18" charset="0"/>
                                      </a:rPr>
                                      <m:t>𝑧</m:t>
                                    </m:r>
                                    <m:r>
                                      <a:rPr lang="es-ES" sz="1400" b="0" i="1" smtClean="0">
                                        <a:solidFill>
                                          <a:schemeClr val="tx1"/>
                                        </a:solidFill>
                                        <a:latin typeface="Cambria Math" panose="02040503050406030204" pitchFamily="18" charset="0"/>
                                      </a:rPr>
                                      <m:t>−</m:t>
                                    </m:r>
                                    <m:r>
                                      <a:rPr lang="es-ES" sz="1400" b="0" i="1" smtClean="0">
                                        <a:solidFill>
                                          <a:schemeClr val="tx1"/>
                                        </a:solidFill>
                                        <a:latin typeface="Cambria Math" panose="02040503050406030204" pitchFamily="18" charset="0"/>
                                      </a:rPr>
                                      <m:t>𝑣𝑡</m:t>
                                    </m:r>
                                  </m:e>
                                </m:d>
                              </m:e>
                              <m:sup>
                                <m:r>
                                  <a:rPr lang="es-ES" sz="1400" b="0" i="1" smtClean="0">
                                    <a:solidFill>
                                      <a:schemeClr val="tx1"/>
                                    </a:solidFill>
                                    <a:latin typeface="Cambria Math" panose="02040503050406030204" pitchFamily="18" charset="0"/>
                                  </a:rPr>
                                  <m:t>2</m:t>
                                </m:r>
                              </m:sup>
                            </m:sSup>
                          </m:num>
                          <m:den>
                            <m:r>
                              <a:rPr lang="es-ES" sz="1400" b="0" i="1" smtClean="0">
                                <a:solidFill>
                                  <a:schemeClr val="tx1"/>
                                </a:solidFill>
                                <a:latin typeface="Cambria Math" panose="02040503050406030204" pitchFamily="18" charset="0"/>
                              </a:rPr>
                              <m:t>2</m:t>
                            </m:r>
                            <m:sSup>
                              <m:sSupPr>
                                <m:ctrlPr>
                                  <a:rPr lang="es-ES" sz="1400" b="0" i="1" smtClean="0">
                                    <a:solidFill>
                                      <a:schemeClr val="tx1"/>
                                    </a:solidFill>
                                    <a:latin typeface="Cambria Math" panose="02040503050406030204" pitchFamily="18" charset="0"/>
                                  </a:rPr>
                                </m:ctrlPr>
                              </m:sSupPr>
                              <m:e>
                                <m:r>
                                  <a:rPr lang="es-ES" sz="1400" b="0" i="1" smtClean="0">
                                    <a:solidFill>
                                      <a:schemeClr val="tx1"/>
                                    </a:solidFill>
                                    <a:latin typeface="Cambria Math" panose="02040503050406030204" pitchFamily="18" charset="0"/>
                                    <a:ea typeface="Cambria Math" panose="02040503050406030204" pitchFamily="18" charset="0"/>
                                  </a:rPr>
                                  <m:t>𝜎</m:t>
                                </m:r>
                              </m:e>
                              <m:sup>
                                <m:r>
                                  <a:rPr lang="es-ES" sz="1400" b="0" i="1" smtClean="0">
                                    <a:solidFill>
                                      <a:schemeClr val="tx1"/>
                                    </a:solidFill>
                                    <a:latin typeface="Cambria Math" panose="02040503050406030204" pitchFamily="18" charset="0"/>
                                  </a:rPr>
                                  <m:t>2</m:t>
                                </m:r>
                              </m:sup>
                            </m:sSup>
                          </m:den>
                        </m:f>
                      </m:sup>
                    </m:sSup>
                    <m:r>
                      <a:rPr lang="es-ES" sz="1400" b="0" i="1" smtClean="0">
                        <a:solidFill>
                          <a:schemeClr val="tx1"/>
                        </a:solidFill>
                        <a:latin typeface="Cambria Math" panose="02040503050406030204" pitchFamily="18" charset="0"/>
                        <a:ea typeface="Cambria Math" panose="02040503050406030204" pitchFamily="18" charset="0"/>
                      </a:rPr>
                      <m:t>𝛿</m:t>
                    </m:r>
                    <m:d>
                      <m:dPr>
                        <m:ctrlPr>
                          <a:rPr lang="es-ES" sz="1400" b="0" i="1" smtClean="0">
                            <a:solidFill>
                              <a:schemeClr val="tx1"/>
                            </a:solidFill>
                            <a:latin typeface="Cambria Math" panose="02040503050406030204" pitchFamily="18" charset="0"/>
                            <a:ea typeface="Cambria Math" panose="02040503050406030204" pitchFamily="18" charset="0"/>
                          </a:rPr>
                        </m:ctrlPr>
                      </m:dPr>
                      <m:e>
                        <m:r>
                          <a:rPr lang="es-ES" sz="1400" b="0" i="1" smtClean="0">
                            <a:solidFill>
                              <a:schemeClr val="tx1"/>
                            </a:solidFill>
                            <a:latin typeface="Cambria Math" panose="02040503050406030204" pitchFamily="18" charset="0"/>
                            <a:ea typeface="Cambria Math" panose="02040503050406030204" pitchFamily="18" charset="0"/>
                          </a:rPr>
                          <m:t>𝑥</m:t>
                        </m:r>
                        <m:r>
                          <a:rPr lang="es-ES" sz="1400" b="0" i="1" smtClean="0">
                            <a:solidFill>
                              <a:schemeClr val="tx1"/>
                            </a:solidFill>
                            <a:latin typeface="Cambria Math" panose="02040503050406030204" pitchFamily="18" charset="0"/>
                            <a:ea typeface="Cambria Math" panose="02040503050406030204" pitchFamily="18" charset="0"/>
                          </a:rPr>
                          <m:t>−</m:t>
                        </m:r>
                        <m:sSub>
                          <m:sSubPr>
                            <m:ctrlPr>
                              <a:rPr lang="es-ES" sz="1400" b="0" i="1" smtClean="0">
                                <a:solidFill>
                                  <a:schemeClr val="tx1"/>
                                </a:solidFill>
                                <a:latin typeface="Cambria Math" panose="02040503050406030204" pitchFamily="18" charset="0"/>
                                <a:ea typeface="Cambria Math" panose="02040503050406030204" pitchFamily="18" charset="0"/>
                              </a:rPr>
                            </m:ctrlPr>
                          </m:sSubPr>
                          <m:e>
                            <m:r>
                              <a:rPr lang="es-ES" sz="1400" b="0" i="1" smtClean="0">
                                <a:solidFill>
                                  <a:schemeClr val="tx1"/>
                                </a:solidFill>
                                <a:latin typeface="Cambria Math" panose="02040503050406030204" pitchFamily="18" charset="0"/>
                                <a:ea typeface="Cambria Math" panose="02040503050406030204" pitchFamily="18" charset="0"/>
                              </a:rPr>
                              <m:t>𝑥</m:t>
                            </m:r>
                          </m:e>
                          <m:sub>
                            <m:r>
                              <a:rPr lang="es-ES" sz="1400" b="0" i="1" smtClean="0">
                                <a:solidFill>
                                  <a:schemeClr val="tx1"/>
                                </a:solidFill>
                                <a:latin typeface="Cambria Math" panose="02040503050406030204" pitchFamily="18" charset="0"/>
                                <a:ea typeface="Cambria Math" panose="02040503050406030204" pitchFamily="18" charset="0"/>
                              </a:rPr>
                              <m:t>0</m:t>
                            </m:r>
                          </m:sub>
                        </m:sSub>
                      </m:e>
                    </m:d>
                  </m:oMath>
                </a14:m>
                <a:r>
                  <a:rPr lang="es-ES" sz="1400" dirty="0">
                    <a:solidFill>
                      <a:schemeClr val="tx1"/>
                    </a:solidFill>
                    <a:ea typeface="Cambria Math" panose="02040503050406030204" pitchFamily="18" charset="0"/>
                  </a:rPr>
                  <a:t> </a:t>
                </a:r>
                <a14:m>
                  <m:oMath xmlns:m="http://schemas.openxmlformats.org/officeDocument/2006/math">
                    <m:r>
                      <a:rPr lang="es-ES" sz="1400" i="1">
                        <a:solidFill>
                          <a:schemeClr val="tx1"/>
                        </a:solidFill>
                        <a:latin typeface="Cambria Math" panose="02040503050406030204" pitchFamily="18" charset="0"/>
                        <a:ea typeface="Cambria Math" panose="02040503050406030204" pitchFamily="18" charset="0"/>
                      </a:rPr>
                      <m:t>𝛿</m:t>
                    </m:r>
                    <m:d>
                      <m:dPr>
                        <m:ctrlPr>
                          <a:rPr lang="es-ES" sz="1400" i="1">
                            <a:solidFill>
                              <a:schemeClr val="tx1"/>
                            </a:solidFill>
                            <a:latin typeface="Cambria Math" panose="02040503050406030204" pitchFamily="18" charset="0"/>
                            <a:ea typeface="Cambria Math" panose="02040503050406030204" pitchFamily="18" charset="0"/>
                          </a:rPr>
                        </m:ctrlPr>
                      </m:dPr>
                      <m:e>
                        <m:r>
                          <a:rPr lang="es-ES" sz="1400" b="0" i="1" smtClean="0">
                            <a:solidFill>
                              <a:schemeClr val="tx1"/>
                            </a:solidFill>
                            <a:latin typeface="Cambria Math" panose="02040503050406030204" pitchFamily="18" charset="0"/>
                            <a:ea typeface="Cambria Math" panose="02040503050406030204" pitchFamily="18" charset="0"/>
                          </a:rPr>
                          <m:t>𝑦</m:t>
                        </m:r>
                        <m:r>
                          <a:rPr lang="es-ES" sz="1400" i="1">
                            <a:solidFill>
                              <a:schemeClr val="tx1"/>
                            </a:solidFill>
                            <a:latin typeface="Cambria Math" panose="02040503050406030204" pitchFamily="18" charset="0"/>
                            <a:ea typeface="Cambria Math" panose="02040503050406030204" pitchFamily="18" charset="0"/>
                          </a:rPr>
                          <m:t>−</m:t>
                        </m:r>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b="0" i="1" smtClean="0">
                                <a:solidFill>
                                  <a:schemeClr val="tx1"/>
                                </a:solidFill>
                                <a:latin typeface="Cambria Math" panose="02040503050406030204" pitchFamily="18" charset="0"/>
                                <a:ea typeface="Cambria Math" panose="02040503050406030204" pitchFamily="18" charset="0"/>
                              </a:rPr>
                              <m:t>𝑦</m:t>
                            </m:r>
                          </m:e>
                          <m:sub>
                            <m:r>
                              <a:rPr lang="es-ES" sz="1400" i="1">
                                <a:solidFill>
                                  <a:schemeClr val="tx1"/>
                                </a:solidFill>
                                <a:latin typeface="Cambria Math" panose="02040503050406030204" pitchFamily="18" charset="0"/>
                                <a:ea typeface="Cambria Math" panose="02040503050406030204" pitchFamily="18" charset="0"/>
                              </a:rPr>
                              <m:t>0</m:t>
                            </m:r>
                          </m:sub>
                        </m:sSub>
                      </m:e>
                    </m:d>
                    <m:acc>
                      <m:accPr>
                        <m:chr m:val="̂"/>
                        <m:ctrlPr>
                          <a:rPr lang="es-ES" sz="1400" i="1" smtClean="0">
                            <a:solidFill>
                              <a:schemeClr val="tx1"/>
                            </a:solidFill>
                            <a:latin typeface="Cambria Math" panose="02040503050406030204" pitchFamily="18" charset="0"/>
                            <a:ea typeface="Cambria Math" panose="02040503050406030204" pitchFamily="18" charset="0"/>
                          </a:rPr>
                        </m:ctrlPr>
                      </m:accPr>
                      <m:e>
                        <m:r>
                          <a:rPr lang="es-ES" sz="1400" b="0" i="1" smtClean="0">
                            <a:solidFill>
                              <a:schemeClr val="tx1"/>
                            </a:solidFill>
                            <a:latin typeface="Cambria Math" panose="02040503050406030204" pitchFamily="18" charset="0"/>
                            <a:ea typeface="Cambria Math" panose="02040503050406030204" pitchFamily="18" charset="0"/>
                          </a:rPr>
                          <m:t>𝑧</m:t>
                        </m:r>
                      </m:e>
                    </m:acc>
                  </m:oMath>
                </a14:m>
                <a:endParaRPr lang="es-ES" sz="1400" dirty="0"/>
              </a:p>
            </p:txBody>
          </p:sp>
        </mc:Choice>
        <mc:Fallback xmlns="">
          <p:sp>
            <p:nvSpPr>
              <p:cNvPr id="22" name="CuadroTexto 21">
                <a:extLst>
                  <a:ext uri="{FF2B5EF4-FFF2-40B4-BE49-F238E27FC236}">
                    <a16:creationId xmlns:a16="http://schemas.microsoft.com/office/drawing/2014/main" id="{CC667EB0-0C2E-4B82-9BA2-79362E07997A}"/>
                  </a:ext>
                </a:extLst>
              </p:cNvPr>
              <p:cNvSpPr txBox="1">
                <a:spLocks noRot="1" noChangeAspect="1" noMove="1" noResize="1" noEditPoints="1" noAdjustHandles="1" noChangeArrowheads="1" noChangeShapeType="1" noTextEdit="1"/>
              </p:cNvSpPr>
              <p:nvPr/>
            </p:nvSpPr>
            <p:spPr>
              <a:xfrm>
                <a:off x="3816176" y="4063398"/>
                <a:ext cx="5688632" cy="498726"/>
              </a:xfrm>
              <a:prstGeom prst="rect">
                <a:avLst/>
              </a:prstGeom>
              <a:blipFill>
                <a:blip r:embed="rId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3" name="CuadroTexto 22">
                <a:extLst>
                  <a:ext uri="{FF2B5EF4-FFF2-40B4-BE49-F238E27FC236}">
                    <a16:creationId xmlns:a16="http://schemas.microsoft.com/office/drawing/2014/main" id="{F75200FF-EDB1-4C50-A034-E1FA68CB31BE}"/>
                  </a:ext>
                </a:extLst>
              </p:cNvPr>
              <p:cNvSpPr txBox="1"/>
              <p:nvPr/>
            </p:nvSpPr>
            <p:spPr>
              <a:xfrm>
                <a:off x="1623137" y="4139877"/>
                <a:ext cx="1914604" cy="333938"/>
              </a:xfrm>
              <a:prstGeom prst="rect">
                <a:avLst/>
              </a:prstGeom>
              <a:noFill/>
            </p:spPr>
            <p:txBody>
              <a:bodyPr wrap="square">
                <a:spAutoFit/>
              </a:bodyPr>
              <a:lstStyle/>
              <a:p>
                <a14:m>
                  <m:oMath xmlns:m="http://schemas.openxmlformats.org/officeDocument/2006/math">
                    <m:acc>
                      <m:accPr>
                        <m:chr m:val="⃗"/>
                        <m:ctrlPr>
                          <a:rPr lang="es-ES" sz="1400" i="1" smtClean="0">
                            <a:solidFill>
                              <a:schemeClr val="tx1"/>
                            </a:solidFill>
                            <a:latin typeface="Cambria Math" panose="02040503050406030204" pitchFamily="18" charset="0"/>
                            <a:ea typeface="Cambria Math" panose="02040503050406030204" pitchFamily="18" charset="0"/>
                          </a:rPr>
                        </m:ctrlPr>
                      </m:accPr>
                      <m:e>
                        <m:r>
                          <a:rPr lang="es-ES" sz="1400" i="1">
                            <a:solidFill>
                              <a:schemeClr val="tx1"/>
                            </a:solidFill>
                            <a:latin typeface="Cambria Math" panose="02040503050406030204" pitchFamily="18" charset="0"/>
                            <a:ea typeface="Cambria Math" panose="02040503050406030204" pitchFamily="18" charset="0"/>
                          </a:rPr>
                          <m:t>𝐽</m:t>
                        </m:r>
                      </m:e>
                    </m:acc>
                    <m:d>
                      <m:dPr>
                        <m:ctrlPr>
                          <a:rPr lang="es-ES" sz="1400" i="1">
                            <a:solidFill>
                              <a:schemeClr val="tx1"/>
                            </a:solidFill>
                            <a:latin typeface="Cambria Math" panose="02040503050406030204" pitchFamily="18" charset="0"/>
                          </a:rPr>
                        </m:ctrlPr>
                      </m:dPr>
                      <m:e>
                        <m:acc>
                          <m:accPr>
                            <m:chr m:val="⃗"/>
                            <m:ctrlPr>
                              <a:rPr lang="es-ES" sz="1400" i="1">
                                <a:solidFill>
                                  <a:schemeClr val="tx1"/>
                                </a:solidFill>
                                <a:latin typeface="Cambria Math" panose="02040503050406030204" pitchFamily="18" charset="0"/>
                              </a:rPr>
                            </m:ctrlPr>
                          </m:accPr>
                          <m:e>
                            <m:r>
                              <a:rPr lang="es-ES" sz="1400" i="1">
                                <a:solidFill>
                                  <a:schemeClr val="tx1"/>
                                </a:solidFill>
                                <a:latin typeface="Cambria Math" panose="02040503050406030204" pitchFamily="18" charset="0"/>
                              </a:rPr>
                              <m:t>𝑟</m:t>
                            </m:r>
                          </m:e>
                        </m:acc>
                        <m:r>
                          <a:rPr lang="es-ES" sz="1400" i="1">
                            <a:solidFill>
                              <a:schemeClr val="tx1"/>
                            </a:solidFill>
                            <a:latin typeface="Cambria Math" panose="02040503050406030204" pitchFamily="18" charset="0"/>
                          </a:rPr>
                          <m:t>,</m:t>
                        </m:r>
                        <m:r>
                          <a:rPr lang="es-ES" sz="1400" i="1">
                            <a:solidFill>
                              <a:schemeClr val="tx1"/>
                            </a:solidFill>
                            <a:latin typeface="Cambria Math" panose="02040503050406030204" pitchFamily="18" charset="0"/>
                          </a:rPr>
                          <m:t>𝑡</m:t>
                        </m:r>
                      </m:e>
                    </m:d>
                    <m:r>
                      <a:rPr lang="es-ES" sz="1400" b="0" i="1" smtClean="0">
                        <a:solidFill>
                          <a:schemeClr val="tx1"/>
                        </a:solidFill>
                        <a:latin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𝜌</m:t>
                    </m:r>
                  </m:oMath>
                </a14:m>
                <a:r>
                  <a:rPr lang="es-ES" sz="1400" dirty="0">
                    <a:solidFill>
                      <a:schemeClr val="tx1"/>
                    </a:solidFill>
                  </a:rPr>
                  <a:t> </a:t>
                </a:r>
                <a14:m>
                  <m:oMath xmlns:m="http://schemas.openxmlformats.org/officeDocument/2006/math">
                    <m:d>
                      <m:dPr>
                        <m:ctrlPr>
                          <a:rPr lang="es-ES" sz="1400" i="1">
                            <a:solidFill>
                              <a:schemeClr val="tx1"/>
                            </a:solidFill>
                            <a:latin typeface="Cambria Math" panose="02040503050406030204" pitchFamily="18" charset="0"/>
                          </a:rPr>
                        </m:ctrlPr>
                      </m:dPr>
                      <m:e>
                        <m:acc>
                          <m:accPr>
                            <m:chr m:val="⃗"/>
                            <m:ctrlPr>
                              <a:rPr lang="es-ES" sz="1400" i="1">
                                <a:solidFill>
                                  <a:schemeClr val="tx1"/>
                                </a:solidFill>
                                <a:latin typeface="Cambria Math" panose="02040503050406030204" pitchFamily="18" charset="0"/>
                              </a:rPr>
                            </m:ctrlPr>
                          </m:accPr>
                          <m:e>
                            <m:r>
                              <a:rPr lang="es-ES" sz="1400" i="1">
                                <a:solidFill>
                                  <a:schemeClr val="tx1"/>
                                </a:solidFill>
                                <a:latin typeface="Cambria Math" panose="02040503050406030204" pitchFamily="18" charset="0"/>
                              </a:rPr>
                              <m:t>𝑟</m:t>
                            </m:r>
                          </m:e>
                        </m:acc>
                        <m:r>
                          <a:rPr lang="es-ES" sz="1400" i="1">
                            <a:solidFill>
                              <a:schemeClr val="tx1"/>
                            </a:solidFill>
                            <a:latin typeface="Cambria Math" panose="02040503050406030204" pitchFamily="18" charset="0"/>
                          </a:rPr>
                          <m:t>,</m:t>
                        </m:r>
                        <m:r>
                          <a:rPr lang="es-ES" sz="1400" i="1">
                            <a:solidFill>
                              <a:schemeClr val="tx1"/>
                            </a:solidFill>
                            <a:latin typeface="Cambria Math" panose="02040503050406030204" pitchFamily="18" charset="0"/>
                          </a:rPr>
                          <m:t>𝑡</m:t>
                        </m:r>
                      </m:e>
                    </m:d>
                    <m:acc>
                      <m:accPr>
                        <m:chr m:val="⃗"/>
                        <m:ctrlPr>
                          <a:rPr lang="es-ES" sz="1400" i="1" smtClean="0">
                            <a:solidFill>
                              <a:schemeClr val="tx1"/>
                            </a:solidFill>
                            <a:latin typeface="Cambria Math" panose="02040503050406030204" pitchFamily="18" charset="0"/>
                          </a:rPr>
                        </m:ctrlPr>
                      </m:accPr>
                      <m:e>
                        <m:r>
                          <a:rPr lang="es-ES" sz="1400" b="0" i="1" smtClean="0">
                            <a:solidFill>
                              <a:schemeClr val="tx1"/>
                            </a:solidFill>
                            <a:latin typeface="Cambria Math" panose="02040503050406030204" pitchFamily="18" charset="0"/>
                          </a:rPr>
                          <m:t>𝑣</m:t>
                        </m:r>
                      </m:e>
                    </m:acc>
                  </m:oMath>
                </a14:m>
                <a:endParaRPr lang="es-ES" sz="1400" dirty="0"/>
              </a:p>
            </p:txBody>
          </p:sp>
        </mc:Choice>
        <mc:Fallback xmlns="">
          <p:sp>
            <p:nvSpPr>
              <p:cNvPr id="23" name="CuadroTexto 22">
                <a:extLst>
                  <a:ext uri="{FF2B5EF4-FFF2-40B4-BE49-F238E27FC236}">
                    <a16:creationId xmlns:a16="http://schemas.microsoft.com/office/drawing/2014/main" id="{F75200FF-EDB1-4C50-A034-E1FA68CB31BE}"/>
                  </a:ext>
                </a:extLst>
              </p:cNvPr>
              <p:cNvSpPr txBox="1">
                <a:spLocks noRot="1" noChangeAspect="1" noMove="1" noResize="1" noEditPoints="1" noAdjustHandles="1" noChangeArrowheads="1" noChangeShapeType="1" noTextEdit="1"/>
              </p:cNvSpPr>
              <p:nvPr/>
            </p:nvSpPr>
            <p:spPr>
              <a:xfrm>
                <a:off x="1623137" y="4139877"/>
                <a:ext cx="1914604" cy="333938"/>
              </a:xfrm>
              <a:prstGeom prst="rect">
                <a:avLst/>
              </a:prstGeom>
              <a:blipFill>
                <a:blip r:embed="rId6"/>
                <a:stretch>
                  <a:fillRect t="-9091" b="-5455"/>
                </a:stretch>
              </a:blipFill>
            </p:spPr>
            <p:txBody>
              <a:bodyPr/>
              <a:lstStyle/>
              <a:p>
                <a:r>
                  <a:rPr lang="es-ES">
                    <a:noFill/>
                  </a:rPr>
                  <a:t> </a:t>
                </a:r>
              </a:p>
            </p:txBody>
          </p:sp>
        </mc:Fallback>
      </mc:AlternateContent>
      <p:cxnSp>
        <p:nvCxnSpPr>
          <p:cNvPr id="5" name="Conector recto de flecha 4">
            <a:extLst>
              <a:ext uri="{FF2B5EF4-FFF2-40B4-BE49-F238E27FC236}">
                <a16:creationId xmlns:a16="http://schemas.microsoft.com/office/drawing/2014/main" id="{76881F2B-70D4-49AE-8AF4-6AFE067CAF0C}"/>
              </a:ext>
            </a:extLst>
          </p:cNvPr>
          <p:cNvCxnSpPr/>
          <p:nvPr/>
        </p:nvCxnSpPr>
        <p:spPr bwMode="auto">
          <a:xfrm>
            <a:off x="3329120" y="4355901"/>
            <a:ext cx="417242"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29" name="CuadroTexto 28">
                <a:extLst>
                  <a:ext uri="{FF2B5EF4-FFF2-40B4-BE49-F238E27FC236}">
                    <a16:creationId xmlns:a16="http://schemas.microsoft.com/office/drawing/2014/main" id="{D8507D19-7A8D-460F-BC8A-03D3622CD774}"/>
                  </a:ext>
                </a:extLst>
              </p:cNvPr>
              <p:cNvSpPr txBox="1"/>
              <p:nvPr/>
            </p:nvSpPr>
            <p:spPr>
              <a:xfrm>
                <a:off x="1623137" y="4635750"/>
                <a:ext cx="6225487" cy="641073"/>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acc>
                        <m:accPr>
                          <m:chr m:val="⃗"/>
                          <m:ctrlPr>
                            <a:rPr lang="es-ES" sz="1400" i="1">
                              <a:solidFill>
                                <a:schemeClr val="tx1"/>
                              </a:solidFill>
                              <a:latin typeface="Cambria Math" panose="02040503050406030204" pitchFamily="18" charset="0"/>
                              <a:ea typeface="Cambria Math" panose="02040503050406030204" pitchFamily="18" charset="0"/>
                            </a:rPr>
                          </m:ctrlPr>
                        </m:accPr>
                        <m:e>
                          <m:r>
                            <a:rPr lang="es-ES" sz="1400" i="1">
                              <a:solidFill>
                                <a:schemeClr val="tx1"/>
                              </a:solidFill>
                              <a:latin typeface="Cambria Math" panose="02040503050406030204" pitchFamily="18" charset="0"/>
                              <a:ea typeface="Cambria Math" panose="02040503050406030204" pitchFamily="18" charset="0"/>
                            </a:rPr>
                            <m:t>𝐽</m:t>
                          </m:r>
                        </m:e>
                      </m:acc>
                      <m:d>
                        <m:dPr>
                          <m:ctrlPr>
                            <a:rPr lang="es-ES" sz="1400" i="1">
                              <a:solidFill>
                                <a:schemeClr val="tx1"/>
                              </a:solidFill>
                              <a:latin typeface="Cambria Math" panose="02040503050406030204" pitchFamily="18" charset="0"/>
                            </a:rPr>
                          </m:ctrlPr>
                        </m:dPr>
                        <m:e>
                          <m:acc>
                            <m:accPr>
                              <m:chr m:val="⃗"/>
                              <m:ctrlPr>
                                <a:rPr lang="es-ES" sz="1400" i="1">
                                  <a:solidFill>
                                    <a:schemeClr val="tx1"/>
                                  </a:solidFill>
                                  <a:latin typeface="Cambria Math" panose="02040503050406030204" pitchFamily="18" charset="0"/>
                                </a:rPr>
                              </m:ctrlPr>
                            </m:accPr>
                            <m:e>
                              <m:r>
                                <a:rPr lang="es-ES" sz="1400" i="1">
                                  <a:solidFill>
                                    <a:schemeClr val="tx1"/>
                                  </a:solidFill>
                                  <a:latin typeface="Cambria Math" panose="02040503050406030204" pitchFamily="18" charset="0"/>
                                </a:rPr>
                                <m:t>𝑟</m:t>
                              </m:r>
                            </m:e>
                          </m:acc>
                          <m:r>
                            <a:rPr lang="es-ES" sz="1400" i="1">
                              <a:solidFill>
                                <a:schemeClr val="tx1"/>
                              </a:solidFill>
                              <a:latin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𝜔</m:t>
                          </m:r>
                        </m:e>
                      </m:d>
                      <m:r>
                        <a:rPr lang="es-ES" sz="1400" i="1">
                          <a:solidFill>
                            <a:schemeClr val="tx1"/>
                          </a:solidFill>
                          <a:latin typeface="Cambria Math" panose="02040503050406030204" pitchFamily="18" charset="0"/>
                        </a:rPr>
                        <m:t>=</m:t>
                      </m:r>
                      <m:nary>
                        <m:naryPr>
                          <m:limLoc m:val="undOvr"/>
                          <m:ctrlPr>
                            <a:rPr lang="es-ES" sz="1400" i="1" smtClean="0">
                              <a:solidFill>
                                <a:prstClr val="black"/>
                              </a:solidFill>
                              <a:latin typeface="Cambria Math" panose="02040503050406030204" pitchFamily="18" charset="0"/>
                              <a:ea typeface="Cambria Math" panose="02040503050406030204" pitchFamily="18" charset="0"/>
                            </a:rPr>
                          </m:ctrlPr>
                        </m:naryPr>
                        <m:sub>
                          <m:r>
                            <m:rPr>
                              <m:brk m:alnAt="24"/>
                            </m:rPr>
                            <a:rPr lang="es-ES" sz="1400" i="1" smtClean="0">
                              <a:solidFill>
                                <a:prstClr val="black"/>
                              </a:solidFill>
                              <a:latin typeface="Cambria Math" panose="02040503050406030204" pitchFamily="18" charset="0"/>
                              <a:ea typeface="Cambria Math" panose="02040503050406030204" pitchFamily="18" charset="0"/>
                            </a:rPr>
                            <m:t>−</m:t>
                          </m:r>
                          <m:r>
                            <a:rPr lang="es-ES" sz="1400" i="1" smtClean="0">
                              <a:solidFill>
                                <a:prstClr val="black"/>
                              </a:solidFill>
                              <a:latin typeface="Cambria Math" panose="02040503050406030204" pitchFamily="18" charset="0"/>
                              <a:ea typeface="Cambria Math" panose="02040503050406030204" pitchFamily="18" charset="0"/>
                            </a:rPr>
                            <m:t>∞</m:t>
                          </m:r>
                        </m:sub>
                        <m:sup>
                          <m:r>
                            <a:rPr lang="es-ES" sz="1400" i="1" smtClean="0">
                              <a:solidFill>
                                <a:prstClr val="black"/>
                              </a:solidFill>
                              <a:latin typeface="Cambria Math" panose="02040503050406030204" pitchFamily="18" charset="0"/>
                              <a:ea typeface="Cambria Math" panose="02040503050406030204" pitchFamily="18" charset="0"/>
                            </a:rPr>
                            <m:t>+</m:t>
                          </m:r>
                          <m:r>
                            <m:rPr>
                              <m:brk m:alnAt="24"/>
                            </m:rPr>
                            <a:rPr lang="es-ES" sz="1400" i="1">
                              <a:solidFill>
                                <a:prstClr val="black"/>
                              </a:solidFill>
                              <a:latin typeface="Cambria Math" panose="02040503050406030204" pitchFamily="18" charset="0"/>
                              <a:ea typeface="Cambria Math" panose="02040503050406030204" pitchFamily="18" charset="0"/>
                            </a:rPr>
                            <m:t>∞</m:t>
                          </m:r>
                        </m:sup>
                        <m:e>
                          <m:acc>
                            <m:accPr>
                              <m:chr m:val="⃗"/>
                              <m:ctrlPr>
                                <a:rPr lang="es-ES" sz="1400" i="1">
                                  <a:solidFill>
                                    <a:schemeClr val="tx1"/>
                                  </a:solidFill>
                                  <a:latin typeface="Cambria Math" panose="02040503050406030204" pitchFamily="18" charset="0"/>
                                  <a:ea typeface="Cambria Math" panose="02040503050406030204" pitchFamily="18" charset="0"/>
                                </a:rPr>
                              </m:ctrlPr>
                            </m:accPr>
                            <m:e>
                              <m:r>
                                <a:rPr lang="es-ES" sz="1400" i="1">
                                  <a:solidFill>
                                    <a:schemeClr val="tx1"/>
                                  </a:solidFill>
                                  <a:latin typeface="Cambria Math" panose="02040503050406030204" pitchFamily="18" charset="0"/>
                                  <a:ea typeface="Cambria Math" panose="02040503050406030204" pitchFamily="18" charset="0"/>
                                </a:rPr>
                                <m:t>𝐽</m:t>
                              </m:r>
                            </m:e>
                          </m:acc>
                          <m:d>
                            <m:dPr>
                              <m:ctrlPr>
                                <a:rPr lang="es-ES" sz="1400" i="1">
                                  <a:solidFill>
                                    <a:schemeClr val="tx1"/>
                                  </a:solidFill>
                                  <a:latin typeface="Cambria Math" panose="02040503050406030204" pitchFamily="18" charset="0"/>
                                </a:rPr>
                              </m:ctrlPr>
                            </m:dPr>
                            <m:e>
                              <m:acc>
                                <m:accPr>
                                  <m:chr m:val="⃗"/>
                                  <m:ctrlPr>
                                    <a:rPr lang="es-ES" sz="1400" i="1">
                                      <a:solidFill>
                                        <a:schemeClr val="tx1"/>
                                      </a:solidFill>
                                      <a:latin typeface="Cambria Math" panose="02040503050406030204" pitchFamily="18" charset="0"/>
                                    </a:rPr>
                                  </m:ctrlPr>
                                </m:accPr>
                                <m:e>
                                  <m:r>
                                    <a:rPr lang="es-ES" sz="1400" i="1">
                                      <a:solidFill>
                                        <a:schemeClr val="tx1"/>
                                      </a:solidFill>
                                      <a:latin typeface="Cambria Math" panose="02040503050406030204" pitchFamily="18" charset="0"/>
                                    </a:rPr>
                                    <m:t>𝑟</m:t>
                                  </m:r>
                                </m:e>
                              </m:acc>
                              <m:r>
                                <a:rPr lang="es-ES" sz="1400" i="1">
                                  <a:solidFill>
                                    <a:schemeClr val="tx1"/>
                                  </a:solidFill>
                                  <a:latin typeface="Cambria Math" panose="02040503050406030204" pitchFamily="18" charset="0"/>
                                </a:rPr>
                                <m:t>,</m:t>
                              </m:r>
                              <m:r>
                                <a:rPr lang="es-ES" sz="1400" i="1">
                                  <a:solidFill>
                                    <a:schemeClr val="tx1"/>
                                  </a:solidFill>
                                  <a:latin typeface="Cambria Math" panose="02040503050406030204" pitchFamily="18" charset="0"/>
                                </a:rPr>
                                <m:t>𝑡</m:t>
                              </m:r>
                            </m:e>
                          </m:d>
                          <m:sSup>
                            <m:sSupPr>
                              <m:ctrlPr>
                                <a:rPr lang="es-ES" sz="1400" i="1">
                                  <a:solidFill>
                                    <a:prstClr val="black"/>
                                  </a:solidFill>
                                  <a:latin typeface="Cambria Math" panose="02040503050406030204" pitchFamily="18" charset="0"/>
                                </a:rPr>
                              </m:ctrlPr>
                            </m:sSupPr>
                            <m:e>
                              <m:r>
                                <a:rPr lang="es-ES" sz="1400" i="1">
                                  <a:solidFill>
                                    <a:prstClr val="black"/>
                                  </a:solidFill>
                                  <a:latin typeface="Cambria Math" panose="02040503050406030204" pitchFamily="18" charset="0"/>
                                </a:rPr>
                                <m:t>𝑒</m:t>
                              </m:r>
                            </m:e>
                            <m:sup>
                              <m:r>
                                <a:rPr lang="es-ES" sz="1400" i="1">
                                  <a:solidFill>
                                    <a:prstClr val="black"/>
                                  </a:solidFill>
                                  <a:latin typeface="Cambria Math" panose="02040503050406030204" pitchFamily="18" charset="0"/>
                                </a:rPr>
                                <m:t>−</m:t>
                              </m:r>
                              <m:r>
                                <a:rPr lang="es-ES" sz="1400" i="1">
                                  <a:solidFill>
                                    <a:prstClr val="black"/>
                                  </a:solidFill>
                                  <a:latin typeface="Cambria Math" panose="02040503050406030204" pitchFamily="18" charset="0"/>
                                </a:rPr>
                                <m:t>𝑗</m:t>
                              </m:r>
                              <m:r>
                                <a:rPr lang="es-ES" sz="1400" i="1">
                                  <a:solidFill>
                                    <a:prstClr val="black"/>
                                  </a:solidFill>
                                  <a:latin typeface="Cambria Math" panose="02040503050406030204" pitchFamily="18" charset="0"/>
                                  <a:ea typeface="Cambria Math" panose="02040503050406030204" pitchFamily="18" charset="0"/>
                                </a:rPr>
                                <m:t>𝜔</m:t>
                              </m:r>
                              <m:r>
                                <a:rPr lang="es-ES" sz="1400" i="1">
                                  <a:solidFill>
                                    <a:prstClr val="black"/>
                                  </a:solidFill>
                                  <a:latin typeface="Cambria Math" panose="02040503050406030204" pitchFamily="18" charset="0"/>
                                  <a:ea typeface="Cambria Math" panose="02040503050406030204" pitchFamily="18" charset="0"/>
                                </a:rPr>
                                <m:t>𝑡</m:t>
                              </m:r>
                            </m:sup>
                          </m:sSup>
                        </m:e>
                      </m:nary>
                      <m:r>
                        <a:rPr lang="es-ES" sz="1400" i="1" smtClean="0">
                          <a:solidFill>
                            <a:prstClr val="black"/>
                          </a:solidFill>
                          <a:latin typeface="Cambria Math" panose="02040503050406030204" pitchFamily="18" charset="0"/>
                          <a:ea typeface="Cambria Math" panose="02040503050406030204" pitchFamily="18" charset="0"/>
                        </a:rPr>
                        <m:t>𝑑𝑡</m:t>
                      </m:r>
                      <m:r>
                        <a:rPr lang="es-ES" sz="1400" i="1" smtClean="0">
                          <a:solidFill>
                            <a:prstClr val="black"/>
                          </a:solidFill>
                          <a:latin typeface="Cambria Math" panose="02040503050406030204" pitchFamily="18" charset="0"/>
                          <a:ea typeface="Cambria Math" panose="02040503050406030204" pitchFamily="18" charset="0"/>
                        </a:rPr>
                        <m:t>=</m:t>
                      </m:r>
                      <m:acc>
                        <m:accPr>
                          <m:chr m:val="̂"/>
                          <m:ctrlPr>
                            <a:rPr lang="es-ES" sz="1400" i="1">
                              <a:solidFill>
                                <a:schemeClr val="tx1"/>
                              </a:solidFill>
                              <a:latin typeface="Cambria Math" panose="02040503050406030204" pitchFamily="18" charset="0"/>
                              <a:ea typeface="Cambria Math" panose="02040503050406030204" pitchFamily="18" charset="0"/>
                            </a:rPr>
                          </m:ctrlPr>
                        </m:accPr>
                        <m:e>
                          <m:r>
                            <a:rPr lang="es-ES" sz="1400" i="1">
                              <a:solidFill>
                                <a:schemeClr val="tx1"/>
                              </a:solidFill>
                              <a:latin typeface="Cambria Math" panose="02040503050406030204" pitchFamily="18" charset="0"/>
                              <a:ea typeface="Cambria Math" panose="02040503050406030204" pitchFamily="18" charset="0"/>
                            </a:rPr>
                            <m:t>𝑧</m:t>
                          </m:r>
                        </m:e>
                      </m:acc>
                      <m:f>
                        <m:fPr>
                          <m:ctrlPr>
                            <a:rPr lang="es-ES" sz="1400" i="1">
                              <a:solidFill>
                                <a:schemeClr val="tx1"/>
                              </a:solidFill>
                              <a:latin typeface="Cambria Math" panose="02040503050406030204" pitchFamily="18" charset="0"/>
                            </a:rPr>
                          </m:ctrlPr>
                        </m:fPr>
                        <m:num>
                          <m:r>
                            <a:rPr lang="es-ES" sz="1400" i="1">
                              <a:solidFill>
                                <a:schemeClr val="tx1"/>
                              </a:solidFill>
                              <a:latin typeface="Cambria Math" panose="02040503050406030204" pitchFamily="18" charset="0"/>
                            </a:rPr>
                            <m:t>𝑞𝑣</m:t>
                          </m:r>
                        </m:num>
                        <m:den>
                          <m:r>
                            <a:rPr lang="es-ES" sz="1400" i="1">
                              <a:solidFill>
                                <a:schemeClr val="tx1"/>
                              </a:solidFill>
                              <a:latin typeface="Cambria Math" panose="02040503050406030204" pitchFamily="18" charset="0"/>
                              <a:ea typeface="Cambria Math" panose="02040503050406030204" pitchFamily="18" charset="0"/>
                            </a:rPr>
                            <m:t>𝜎</m:t>
                          </m:r>
                          <m:rad>
                            <m:radPr>
                              <m:degHide m:val="on"/>
                              <m:ctrlPr>
                                <a:rPr lang="es-ES" sz="1400" i="1">
                                  <a:solidFill>
                                    <a:schemeClr val="tx1"/>
                                  </a:solidFill>
                                  <a:latin typeface="Cambria Math" panose="02040503050406030204" pitchFamily="18" charset="0"/>
                                  <a:ea typeface="Cambria Math" panose="02040503050406030204" pitchFamily="18" charset="0"/>
                                </a:rPr>
                              </m:ctrlPr>
                            </m:radPr>
                            <m:deg/>
                            <m:e>
                              <m:r>
                                <a:rPr lang="es-ES" sz="1400" i="1">
                                  <a:solidFill>
                                    <a:schemeClr val="tx1"/>
                                  </a:solidFill>
                                  <a:latin typeface="Cambria Math" panose="02040503050406030204" pitchFamily="18" charset="0"/>
                                  <a:ea typeface="Cambria Math" panose="02040503050406030204" pitchFamily="18" charset="0"/>
                                </a:rPr>
                                <m:t>2</m:t>
                              </m:r>
                              <m:r>
                                <a:rPr lang="es-ES" sz="1400" i="1">
                                  <a:solidFill>
                                    <a:schemeClr val="tx1"/>
                                  </a:solidFill>
                                  <a:latin typeface="Cambria Math" panose="02040503050406030204" pitchFamily="18" charset="0"/>
                                  <a:ea typeface="Cambria Math" panose="02040503050406030204" pitchFamily="18" charset="0"/>
                                </a:rPr>
                                <m:t>𝜋</m:t>
                              </m:r>
                            </m:e>
                          </m:rad>
                        </m:den>
                      </m:f>
                      <m:r>
                        <a:rPr lang="es-ES" sz="1400" i="1">
                          <a:solidFill>
                            <a:schemeClr val="tx1"/>
                          </a:solidFill>
                          <a:latin typeface="Cambria Math" panose="02040503050406030204" pitchFamily="18" charset="0"/>
                          <a:ea typeface="Cambria Math" panose="02040503050406030204" pitchFamily="18" charset="0"/>
                        </a:rPr>
                        <m:t>𝛿</m:t>
                      </m:r>
                      <m:d>
                        <m:dPr>
                          <m:ctrlPr>
                            <a:rPr lang="es-ES" sz="1400" i="1">
                              <a:solidFill>
                                <a:schemeClr val="tx1"/>
                              </a:solidFill>
                              <a:latin typeface="Cambria Math" panose="02040503050406030204" pitchFamily="18" charset="0"/>
                              <a:ea typeface="Cambria Math" panose="02040503050406030204" pitchFamily="18" charset="0"/>
                            </a:rPr>
                          </m:ctrlPr>
                        </m:dPr>
                        <m:e>
                          <m:r>
                            <a:rPr lang="es-ES" sz="1400" i="1">
                              <a:solidFill>
                                <a:schemeClr val="tx1"/>
                              </a:solidFill>
                              <a:latin typeface="Cambria Math" panose="02040503050406030204" pitchFamily="18" charset="0"/>
                              <a:ea typeface="Cambria Math" panose="02040503050406030204" pitchFamily="18" charset="0"/>
                            </a:rPr>
                            <m:t>𝑥</m:t>
                          </m:r>
                          <m:r>
                            <a:rPr lang="es-ES" sz="1400" i="1">
                              <a:solidFill>
                                <a:schemeClr val="tx1"/>
                              </a:solidFill>
                              <a:latin typeface="Cambria Math" panose="02040503050406030204" pitchFamily="18" charset="0"/>
                              <a:ea typeface="Cambria Math" panose="02040503050406030204" pitchFamily="18" charset="0"/>
                            </a:rPr>
                            <m:t>−</m:t>
                          </m:r>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𝑥</m:t>
                              </m:r>
                            </m:e>
                            <m:sub>
                              <m:r>
                                <a:rPr lang="es-ES" sz="1400" i="1">
                                  <a:solidFill>
                                    <a:schemeClr val="tx1"/>
                                  </a:solidFill>
                                  <a:latin typeface="Cambria Math" panose="02040503050406030204" pitchFamily="18" charset="0"/>
                                  <a:ea typeface="Cambria Math" panose="02040503050406030204" pitchFamily="18" charset="0"/>
                                </a:rPr>
                                <m:t>0</m:t>
                              </m:r>
                            </m:sub>
                          </m:sSub>
                        </m:e>
                      </m:d>
                      <m:r>
                        <m:rPr>
                          <m:nor/>
                        </m:rPr>
                        <a:rPr lang="es-ES" sz="1400" dirty="0">
                          <a:solidFill>
                            <a:schemeClr val="tx1"/>
                          </a:solidFill>
                          <a:ea typeface="Cambria Math" panose="02040503050406030204" pitchFamily="18" charset="0"/>
                        </a:rPr>
                        <m:t> </m:t>
                      </m:r>
                      <m:r>
                        <a:rPr lang="es-ES" sz="1400" i="1">
                          <a:solidFill>
                            <a:schemeClr val="tx1"/>
                          </a:solidFill>
                          <a:latin typeface="Cambria Math" panose="02040503050406030204" pitchFamily="18" charset="0"/>
                          <a:ea typeface="Cambria Math" panose="02040503050406030204" pitchFamily="18" charset="0"/>
                        </a:rPr>
                        <m:t>𝛿</m:t>
                      </m:r>
                      <m:d>
                        <m:dPr>
                          <m:ctrlPr>
                            <a:rPr lang="es-ES" sz="1400" i="1">
                              <a:solidFill>
                                <a:schemeClr val="tx1"/>
                              </a:solidFill>
                              <a:latin typeface="Cambria Math" panose="02040503050406030204" pitchFamily="18" charset="0"/>
                              <a:ea typeface="Cambria Math" panose="02040503050406030204" pitchFamily="18" charset="0"/>
                            </a:rPr>
                          </m:ctrlPr>
                        </m:dPr>
                        <m:e>
                          <m:r>
                            <a:rPr lang="es-ES" sz="1400" i="1">
                              <a:solidFill>
                                <a:schemeClr val="tx1"/>
                              </a:solidFill>
                              <a:latin typeface="Cambria Math" panose="02040503050406030204" pitchFamily="18" charset="0"/>
                              <a:ea typeface="Cambria Math" panose="02040503050406030204" pitchFamily="18" charset="0"/>
                            </a:rPr>
                            <m:t>𝑦</m:t>
                          </m:r>
                          <m:r>
                            <a:rPr lang="es-ES" sz="1400" i="1">
                              <a:solidFill>
                                <a:schemeClr val="tx1"/>
                              </a:solidFill>
                              <a:latin typeface="Cambria Math" panose="02040503050406030204" pitchFamily="18" charset="0"/>
                              <a:ea typeface="Cambria Math" panose="02040503050406030204" pitchFamily="18" charset="0"/>
                            </a:rPr>
                            <m:t>−</m:t>
                          </m:r>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𝑦</m:t>
                              </m:r>
                            </m:e>
                            <m:sub>
                              <m:r>
                                <a:rPr lang="es-ES" sz="1400" i="1">
                                  <a:solidFill>
                                    <a:schemeClr val="tx1"/>
                                  </a:solidFill>
                                  <a:latin typeface="Cambria Math" panose="02040503050406030204" pitchFamily="18" charset="0"/>
                                  <a:ea typeface="Cambria Math" panose="02040503050406030204" pitchFamily="18" charset="0"/>
                                </a:rPr>
                                <m:t>0</m:t>
                              </m:r>
                            </m:sub>
                          </m:sSub>
                        </m:e>
                      </m:d>
                      <m:nary>
                        <m:naryPr>
                          <m:limLoc m:val="undOvr"/>
                          <m:ctrlPr>
                            <a:rPr lang="es-ES" sz="1400" i="1">
                              <a:solidFill>
                                <a:prstClr val="black"/>
                              </a:solidFill>
                              <a:latin typeface="Cambria Math" panose="02040503050406030204" pitchFamily="18" charset="0"/>
                              <a:ea typeface="Cambria Math" panose="02040503050406030204" pitchFamily="18" charset="0"/>
                            </a:rPr>
                          </m:ctrlPr>
                        </m:naryPr>
                        <m:sub>
                          <m:r>
                            <m:rPr>
                              <m:brk m:alnAt="24"/>
                            </m:rPr>
                            <a:rPr lang="es-ES" sz="1400" i="1">
                              <a:solidFill>
                                <a:prstClr val="black"/>
                              </a:solidFill>
                              <a:latin typeface="Cambria Math" panose="02040503050406030204" pitchFamily="18" charset="0"/>
                              <a:ea typeface="Cambria Math" panose="02040503050406030204" pitchFamily="18" charset="0"/>
                            </a:rPr>
                            <m:t>−</m:t>
                          </m:r>
                          <m:r>
                            <a:rPr lang="es-ES" sz="1400" i="1">
                              <a:solidFill>
                                <a:prstClr val="black"/>
                              </a:solidFill>
                              <a:latin typeface="Cambria Math" panose="02040503050406030204" pitchFamily="18" charset="0"/>
                              <a:ea typeface="Cambria Math" panose="02040503050406030204" pitchFamily="18" charset="0"/>
                            </a:rPr>
                            <m:t>∞</m:t>
                          </m:r>
                        </m:sub>
                        <m:sup>
                          <m:r>
                            <a:rPr lang="es-ES" sz="1400" i="1">
                              <a:solidFill>
                                <a:prstClr val="black"/>
                              </a:solidFill>
                              <a:latin typeface="Cambria Math" panose="02040503050406030204" pitchFamily="18" charset="0"/>
                              <a:ea typeface="Cambria Math" panose="02040503050406030204" pitchFamily="18" charset="0"/>
                            </a:rPr>
                            <m:t>+</m:t>
                          </m:r>
                          <m:r>
                            <m:rPr>
                              <m:brk m:alnAt="24"/>
                            </m:rPr>
                            <a:rPr lang="es-ES" sz="1400" i="1">
                              <a:solidFill>
                                <a:prstClr val="black"/>
                              </a:solidFill>
                              <a:latin typeface="Cambria Math" panose="02040503050406030204" pitchFamily="18" charset="0"/>
                              <a:ea typeface="Cambria Math" panose="02040503050406030204" pitchFamily="18" charset="0"/>
                            </a:rPr>
                            <m:t>∞</m:t>
                          </m:r>
                        </m:sup>
                        <m:e>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rPr>
                                <m:t>𝑒</m:t>
                              </m:r>
                            </m:e>
                            <m:sup>
                              <m:r>
                                <a:rPr lang="es-ES" sz="1400" i="1">
                                  <a:solidFill>
                                    <a:schemeClr val="tx1"/>
                                  </a:solidFill>
                                  <a:latin typeface="Cambria Math" panose="02040503050406030204" pitchFamily="18" charset="0"/>
                                </a:rPr>
                                <m:t>−</m:t>
                              </m:r>
                              <m:f>
                                <m:fPr>
                                  <m:ctrlPr>
                                    <a:rPr lang="es-ES" sz="1400" i="1">
                                      <a:solidFill>
                                        <a:schemeClr val="tx1"/>
                                      </a:solidFill>
                                      <a:latin typeface="Cambria Math" panose="02040503050406030204" pitchFamily="18" charset="0"/>
                                    </a:rPr>
                                  </m:ctrlPr>
                                </m:fPr>
                                <m:num>
                                  <m:sSup>
                                    <m:sSupPr>
                                      <m:ctrlPr>
                                        <a:rPr lang="es-ES" sz="1400" i="1">
                                          <a:solidFill>
                                            <a:schemeClr val="tx1"/>
                                          </a:solidFill>
                                          <a:latin typeface="Cambria Math" panose="02040503050406030204" pitchFamily="18" charset="0"/>
                                        </a:rPr>
                                      </m:ctrlPr>
                                    </m:sSupPr>
                                    <m:e>
                                      <m:d>
                                        <m:dPr>
                                          <m:ctrlPr>
                                            <a:rPr lang="es-ES" sz="1400" i="1">
                                              <a:solidFill>
                                                <a:schemeClr val="tx1"/>
                                              </a:solidFill>
                                              <a:latin typeface="Cambria Math" panose="02040503050406030204" pitchFamily="18" charset="0"/>
                                            </a:rPr>
                                          </m:ctrlPr>
                                        </m:dPr>
                                        <m:e>
                                          <m:r>
                                            <a:rPr lang="es-ES" sz="1400" i="1">
                                              <a:solidFill>
                                                <a:schemeClr val="tx1"/>
                                              </a:solidFill>
                                              <a:latin typeface="Cambria Math" panose="02040503050406030204" pitchFamily="18" charset="0"/>
                                            </a:rPr>
                                            <m:t>𝑧</m:t>
                                          </m:r>
                                          <m:r>
                                            <a:rPr lang="es-ES" sz="1400" i="1">
                                              <a:solidFill>
                                                <a:schemeClr val="tx1"/>
                                              </a:solidFill>
                                              <a:latin typeface="Cambria Math" panose="02040503050406030204" pitchFamily="18" charset="0"/>
                                            </a:rPr>
                                            <m:t>−</m:t>
                                          </m:r>
                                          <m:r>
                                            <a:rPr lang="es-ES" sz="1400" i="1">
                                              <a:solidFill>
                                                <a:schemeClr val="tx1"/>
                                              </a:solidFill>
                                              <a:latin typeface="Cambria Math" panose="02040503050406030204" pitchFamily="18" charset="0"/>
                                            </a:rPr>
                                            <m:t>𝑣𝑡</m:t>
                                          </m:r>
                                        </m:e>
                                      </m:d>
                                    </m:e>
                                    <m:sup>
                                      <m:r>
                                        <a:rPr lang="es-ES" sz="1400" i="1">
                                          <a:solidFill>
                                            <a:schemeClr val="tx1"/>
                                          </a:solidFill>
                                          <a:latin typeface="Cambria Math" panose="02040503050406030204" pitchFamily="18" charset="0"/>
                                        </a:rPr>
                                        <m:t>2</m:t>
                                      </m:r>
                                    </m:sup>
                                  </m:sSup>
                                </m:num>
                                <m:den>
                                  <m:r>
                                    <a:rPr lang="es-ES" sz="1400" i="1">
                                      <a:solidFill>
                                        <a:schemeClr val="tx1"/>
                                      </a:solidFill>
                                      <a:latin typeface="Cambria Math" panose="02040503050406030204" pitchFamily="18" charset="0"/>
                                    </a:rPr>
                                    <m:t>2</m:t>
                                  </m:r>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𝜎</m:t>
                                      </m:r>
                                    </m:e>
                                    <m:sup>
                                      <m:r>
                                        <a:rPr lang="es-ES" sz="1400" i="1">
                                          <a:solidFill>
                                            <a:schemeClr val="tx1"/>
                                          </a:solidFill>
                                          <a:latin typeface="Cambria Math" panose="02040503050406030204" pitchFamily="18" charset="0"/>
                                        </a:rPr>
                                        <m:t>2</m:t>
                                      </m:r>
                                    </m:sup>
                                  </m:sSup>
                                </m:den>
                              </m:f>
                            </m:sup>
                          </m:sSup>
                          <m:sSup>
                            <m:sSupPr>
                              <m:ctrlPr>
                                <a:rPr lang="es-ES" sz="1400" i="1">
                                  <a:solidFill>
                                    <a:prstClr val="black"/>
                                  </a:solidFill>
                                  <a:latin typeface="Cambria Math" panose="02040503050406030204" pitchFamily="18" charset="0"/>
                                </a:rPr>
                              </m:ctrlPr>
                            </m:sSupPr>
                            <m:e>
                              <m:r>
                                <a:rPr lang="es-ES" sz="1400" i="1">
                                  <a:solidFill>
                                    <a:prstClr val="black"/>
                                  </a:solidFill>
                                  <a:latin typeface="Cambria Math" panose="02040503050406030204" pitchFamily="18" charset="0"/>
                                </a:rPr>
                                <m:t>𝑒</m:t>
                              </m:r>
                            </m:e>
                            <m:sup>
                              <m:r>
                                <a:rPr lang="es-ES" sz="1400" i="1">
                                  <a:solidFill>
                                    <a:prstClr val="black"/>
                                  </a:solidFill>
                                  <a:latin typeface="Cambria Math" panose="02040503050406030204" pitchFamily="18" charset="0"/>
                                </a:rPr>
                                <m:t>−</m:t>
                              </m:r>
                              <m:r>
                                <a:rPr lang="es-ES" sz="1400" i="1">
                                  <a:solidFill>
                                    <a:prstClr val="black"/>
                                  </a:solidFill>
                                  <a:latin typeface="Cambria Math" panose="02040503050406030204" pitchFamily="18" charset="0"/>
                                </a:rPr>
                                <m:t>𝑗</m:t>
                              </m:r>
                              <m:r>
                                <a:rPr lang="es-ES" sz="1400" i="1">
                                  <a:solidFill>
                                    <a:prstClr val="black"/>
                                  </a:solidFill>
                                  <a:latin typeface="Cambria Math" panose="02040503050406030204" pitchFamily="18" charset="0"/>
                                  <a:ea typeface="Cambria Math" panose="02040503050406030204" pitchFamily="18" charset="0"/>
                                </a:rPr>
                                <m:t>𝜔</m:t>
                              </m:r>
                              <m:r>
                                <a:rPr lang="es-ES" sz="1400" i="1">
                                  <a:solidFill>
                                    <a:prstClr val="black"/>
                                  </a:solidFill>
                                  <a:latin typeface="Cambria Math" panose="02040503050406030204" pitchFamily="18" charset="0"/>
                                  <a:ea typeface="Cambria Math" panose="02040503050406030204" pitchFamily="18" charset="0"/>
                                </a:rPr>
                                <m:t>𝑡</m:t>
                              </m:r>
                            </m:sup>
                          </m:sSup>
                        </m:e>
                      </m:nary>
                      <m:r>
                        <a:rPr lang="es-ES" sz="1400" i="1">
                          <a:solidFill>
                            <a:prstClr val="black"/>
                          </a:solidFill>
                          <a:latin typeface="Cambria Math" panose="02040503050406030204" pitchFamily="18" charset="0"/>
                          <a:ea typeface="Cambria Math" panose="02040503050406030204" pitchFamily="18" charset="0"/>
                        </a:rPr>
                        <m:t>𝑑𝑡</m:t>
                      </m:r>
                    </m:oMath>
                  </m:oMathPara>
                </a14:m>
                <a:endParaRPr lang="es-ES" sz="1400" i="1" dirty="0">
                  <a:solidFill>
                    <a:prstClr val="black"/>
                  </a:solidFill>
                  <a:latin typeface="Arial" charset="0"/>
                  <a:ea typeface="+mn-ea"/>
                </a:endParaRPr>
              </a:p>
            </p:txBody>
          </p:sp>
        </mc:Choice>
        <mc:Fallback xmlns="">
          <p:sp>
            <p:nvSpPr>
              <p:cNvPr id="29" name="CuadroTexto 28">
                <a:extLst>
                  <a:ext uri="{FF2B5EF4-FFF2-40B4-BE49-F238E27FC236}">
                    <a16:creationId xmlns:a16="http://schemas.microsoft.com/office/drawing/2014/main" id="{D8507D19-7A8D-460F-BC8A-03D3622CD774}"/>
                  </a:ext>
                </a:extLst>
              </p:cNvPr>
              <p:cNvSpPr txBox="1">
                <a:spLocks noRot="1" noChangeAspect="1" noMove="1" noResize="1" noEditPoints="1" noAdjustHandles="1" noChangeArrowheads="1" noChangeShapeType="1" noTextEdit="1"/>
              </p:cNvSpPr>
              <p:nvPr/>
            </p:nvSpPr>
            <p:spPr>
              <a:xfrm>
                <a:off x="1623137" y="4635750"/>
                <a:ext cx="6225487" cy="641073"/>
              </a:xfrm>
              <a:prstGeom prst="rect">
                <a:avLst/>
              </a:prstGeom>
              <a:blipFill>
                <a:blip r:embed="rId7"/>
                <a:stretch>
                  <a:fillRect/>
                </a:stretch>
              </a:blipFill>
            </p:spPr>
            <p:txBody>
              <a:bodyPr/>
              <a:lstStyle/>
              <a:p>
                <a:r>
                  <a:rPr lang="es-ES">
                    <a:noFill/>
                  </a:rPr>
                  <a:t> </a:t>
                </a:r>
              </a:p>
            </p:txBody>
          </p:sp>
        </mc:Fallback>
      </mc:AlternateContent>
      <p:sp>
        <p:nvSpPr>
          <p:cNvPr id="33" name="CuadroTexto 32">
            <a:extLst>
              <a:ext uri="{FF2B5EF4-FFF2-40B4-BE49-F238E27FC236}">
                <a16:creationId xmlns:a16="http://schemas.microsoft.com/office/drawing/2014/main" id="{3244FEF9-3CF5-465F-80D9-4862AE5C2433}"/>
              </a:ext>
            </a:extLst>
          </p:cNvPr>
          <p:cNvSpPr txBox="1"/>
          <p:nvPr/>
        </p:nvSpPr>
        <p:spPr>
          <a:xfrm>
            <a:off x="484622" y="5360218"/>
            <a:ext cx="3084562" cy="276999"/>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s-ES" altLang="es-ES" sz="1200" b="0" i="0" u="none" strike="noStrike" kern="0" cap="none" spc="0" normalizeH="0" baseline="0" noProof="0" dirty="0">
                <a:ln>
                  <a:noFill/>
                </a:ln>
                <a:solidFill>
                  <a:prstClr val="black"/>
                </a:solidFill>
                <a:effectLst/>
                <a:uLnTx/>
                <a:uFillTx/>
                <a:ea typeface="+mn-ea"/>
              </a:rPr>
              <a:t>Haciendo el cambio de variable </a:t>
            </a:r>
          </a:p>
        </p:txBody>
      </p:sp>
      <mc:AlternateContent xmlns:mc="http://schemas.openxmlformats.org/markup-compatibility/2006" xmlns:a14="http://schemas.microsoft.com/office/drawing/2010/main">
        <mc:Choice Requires="a14">
          <p:sp>
            <p:nvSpPr>
              <p:cNvPr id="35" name="CuadroTexto 34">
                <a:extLst>
                  <a:ext uri="{FF2B5EF4-FFF2-40B4-BE49-F238E27FC236}">
                    <a16:creationId xmlns:a16="http://schemas.microsoft.com/office/drawing/2014/main" id="{02BC400A-06FD-417F-AD2F-21450B421CD8}"/>
                  </a:ext>
                </a:extLst>
              </p:cNvPr>
              <p:cNvSpPr txBox="1"/>
              <p:nvPr/>
            </p:nvSpPr>
            <p:spPr>
              <a:xfrm>
                <a:off x="2931336" y="5388105"/>
                <a:ext cx="867994" cy="215444"/>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rPr>
                        <m:t>𝑢</m:t>
                      </m:r>
                      <m:r>
                        <a:rPr lang="es-ES" sz="1400" b="0" i="1" smtClean="0">
                          <a:solidFill>
                            <a:schemeClr val="tx1"/>
                          </a:solidFill>
                          <a:latin typeface="Cambria Math" panose="02040503050406030204" pitchFamily="18" charset="0"/>
                        </a:rPr>
                        <m:t>=</m:t>
                      </m:r>
                      <m:r>
                        <a:rPr lang="es-ES" sz="1400" b="0" i="1" smtClean="0">
                          <a:solidFill>
                            <a:schemeClr val="tx1"/>
                          </a:solidFill>
                          <a:latin typeface="Cambria Math" panose="02040503050406030204" pitchFamily="18" charset="0"/>
                        </a:rPr>
                        <m:t>𝑧</m:t>
                      </m:r>
                      <m:r>
                        <a:rPr lang="es-ES" sz="1400" b="0" i="1" smtClean="0">
                          <a:solidFill>
                            <a:schemeClr val="tx1"/>
                          </a:solidFill>
                          <a:latin typeface="Cambria Math" panose="02040503050406030204" pitchFamily="18" charset="0"/>
                        </a:rPr>
                        <m:t>−</m:t>
                      </m:r>
                      <m:r>
                        <a:rPr lang="es-ES" sz="1400" b="0" i="1" smtClean="0">
                          <a:solidFill>
                            <a:schemeClr val="tx1"/>
                          </a:solidFill>
                          <a:latin typeface="Cambria Math" panose="02040503050406030204" pitchFamily="18" charset="0"/>
                        </a:rPr>
                        <m:t>𝑣𝑡</m:t>
                      </m:r>
                    </m:oMath>
                  </m:oMathPara>
                </a14:m>
                <a:endParaRPr lang="es-ES" sz="1400" i="1" dirty="0">
                  <a:solidFill>
                    <a:prstClr val="black"/>
                  </a:solidFill>
                  <a:latin typeface="Arial" charset="0"/>
                  <a:ea typeface="+mn-ea"/>
                </a:endParaRPr>
              </a:p>
            </p:txBody>
          </p:sp>
        </mc:Choice>
        <mc:Fallback xmlns="">
          <p:sp>
            <p:nvSpPr>
              <p:cNvPr id="35" name="CuadroTexto 34">
                <a:extLst>
                  <a:ext uri="{FF2B5EF4-FFF2-40B4-BE49-F238E27FC236}">
                    <a16:creationId xmlns:a16="http://schemas.microsoft.com/office/drawing/2014/main" id="{02BC400A-06FD-417F-AD2F-21450B421CD8}"/>
                  </a:ext>
                </a:extLst>
              </p:cNvPr>
              <p:cNvSpPr txBox="1">
                <a:spLocks noRot="1" noChangeAspect="1" noMove="1" noResize="1" noEditPoints="1" noAdjustHandles="1" noChangeArrowheads="1" noChangeShapeType="1" noTextEdit="1"/>
              </p:cNvSpPr>
              <p:nvPr/>
            </p:nvSpPr>
            <p:spPr>
              <a:xfrm>
                <a:off x="2931336" y="5388105"/>
                <a:ext cx="867994" cy="215444"/>
              </a:xfrm>
              <a:prstGeom prst="rect">
                <a:avLst/>
              </a:prstGeom>
              <a:blipFill>
                <a:blip r:embed="rId8"/>
                <a:stretch>
                  <a:fillRect l="-2113" r="-2817" b="-571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6" name="CuadroTexto 35">
                <a:extLst>
                  <a:ext uri="{FF2B5EF4-FFF2-40B4-BE49-F238E27FC236}">
                    <a16:creationId xmlns:a16="http://schemas.microsoft.com/office/drawing/2014/main" id="{50122D4C-BFF7-4B5A-8048-30D2742589A9}"/>
                  </a:ext>
                </a:extLst>
              </p:cNvPr>
              <p:cNvSpPr txBox="1"/>
              <p:nvPr/>
            </p:nvSpPr>
            <p:spPr>
              <a:xfrm>
                <a:off x="4148601" y="5393722"/>
                <a:ext cx="906980" cy="215444"/>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rPr>
                        <m:t>𝑑𝑢</m:t>
                      </m:r>
                      <m:r>
                        <a:rPr lang="es-ES" sz="1400" b="0" i="1" smtClean="0">
                          <a:solidFill>
                            <a:schemeClr val="tx1"/>
                          </a:solidFill>
                          <a:latin typeface="Cambria Math" panose="02040503050406030204" pitchFamily="18" charset="0"/>
                        </a:rPr>
                        <m:t>=−</m:t>
                      </m:r>
                      <m:r>
                        <a:rPr lang="es-ES" sz="1400" b="0" i="1" smtClean="0">
                          <a:solidFill>
                            <a:schemeClr val="tx1"/>
                          </a:solidFill>
                          <a:latin typeface="Cambria Math" panose="02040503050406030204" pitchFamily="18" charset="0"/>
                        </a:rPr>
                        <m:t>𝑣𝑑𝑡</m:t>
                      </m:r>
                    </m:oMath>
                  </m:oMathPara>
                </a14:m>
                <a:endParaRPr lang="es-ES" sz="1400" i="1" dirty="0">
                  <a:solidFill>
                    <a:prstClr val="black"/>
                  </a:solidFill>
                  <a:latin typeface="Arial" charset="0"/>
                  <a:ea typeface="+mn-ea"/>
                </a:endParaRPr>
              </a:p>
            </p:txBody>
          </p:sp>
        </mc:Choice>
        <mc:Fallback xmlns="">
          <p:sp>
            <p:nvSpPr>
              <p:cNvPr id="36" name="CuadroTexto 35">
                <a:extLst>
                  <a:ext uri="{FF2B5EF4-FFF2-40B4-BE49-F238E27FC236}">
                    <a16:creationId xmlns:a16="http://schemas.microsoft.com/office/drawing/2014/main" id="{50122D4C-BFF7-4B5A-8048-30D2742589A9}"/>
                  </a:ext>
                </a:extLst>
              </p:cNvPr>
              <p:cNvSpPr txBox="1">
                <a:spLocks noRot="1" noChangeAspect="1" noMove="1" noResize="1" noEditPoints="1" noAdjustHandles="1" noChangeArrowheads="1" noChangeShapeType="1" noTextEdit="1"/>
              </p:cNvSpPr>
              <p:nvPr/>
            </p:nvSpPr>
            <p:spPr>
              <a:xfrm>
                <a:off x="4148601" y="5393722"/>
                <a:ext cx="906980" cy="215444"/>
              </a:xfrm>
              <a:prstGeom prst="rect">
                <a:avLst/>
              </a:prstGeom>
              <a:blipFill>
                <a:blip r:embed="rId9"/>
                <a:stretch>
                  <a:fillRect l="-4054" r="-3378" b="-857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8" name="CuadroTexto 37">
                <a:extLst>
                  <a:ext uri="{FF2B5EF4-FFF2-40B4-BE49-F238E27FC236}">
                    <a16:creationId xmlns:a16="http://schemas.microsoft.com/office/drawing/2014/main" id="{7D1B6B8B-49A1-4F01-AFCC-F0C45CFDC2FA}"/>
                  </a:ext>
                </a:extLst>
              </p:cNvPr>
              <p:cNvSpPr txBox="1"/>
              <p:nvPr/>
            </p:nvSpPr>
            <p:spPr>
              <a:xfrm>
                <a:off x="5435418" y="5350449"/>
                <a:ext cx="770211" cy="367537"/>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rPr>
                        <m:t>𝑡</m:t>
                      </m:r>
                      <m:r>
                        <a:rPr lang="es-ES" sz="1400" b="0" i="1" smtClean="0">
                          <a:solidFill>
                            <a:schemeClr val="tx1"/>
                          </a:solidFill>
                          <a:latin typeface="Cambria Math" panose="02040503050406030204" pitchFamily="18" charset="0"/>
                        </a:rPr>
                        <m:t>=</m:t>
                      </m:r>
                      <m:f>
                        <m:fPr>
                          <m:ctrlPr>
                            <a:rPr lang="es-ES" sz="1400" b="0" i="1" smtClean="0">
                              <a:solidFill>
                                <a:schemeClr val="tx1"/>
                              </a:solidFill>
                              <a:latin typeface="Cambria Math" panose="02040503050406030204" pitchFamily="18" charset="0"/>
                            </a:rPr>
                          </m:ctrlPr>
                        </m:fPr>
                        <m:num>
                          <m:r>
                            <a:rPr lang="es-ES" sz="1400" b="0" i="1" smtClean="0">
                              <a:solidFill>
                                <a:schemeClr val="tx1"/>
                              </a:solidFill>
                              <a:latin typeface="Cambria Math" panose="02040503050406030204" pitchFamily="18" charset="0"/>
                            </a:rPr>
                            <m:t>𝑢</m:t>
                          </m:r>
                          <m:r>
                            <a:rPr lang="es-ES" sz="1400" b="0" i="1" smtClean="0">
                              <a:solidFill>
                                <a:schemeClr val="tx1"/>
                              </a:solidFill>
                              <a:latin typeface="Cambria Math" panose="02040503050406030204" pitchFamily="18" charset="0"/>
                            </a:rPr>
                            <m:t>−</m:t>
                          </m:r>
                          <m:r>
                            <a:rPr lang="es-ES" sz="1400" b="0" i="1" smtClean="0">
                              <a:solidFill>
                                <a:schemeClr val="tx1"/>
                              </a:solidFill>
                              <a:latin typeface="Cambria Math" panose="02040503050406030204" pitchFamily="18" charset="0"/>
                            </a:rPr>
                            <m:t>𝑧</m:t>
                          </m:r>
                        </m:num>
                        <m:den>
                          <m:r>
                            <a:rPr lang="es-ES" sz="1400" b="0" i="1" smtClean="0">
                              <a:solidFill>
                                <a:schemeClr val="tx1"/>
                              </a:solidFill>
                              <a:latin typeface="Cambria Math" panose="02040503050406030204" pitchFamily="18" charset="0"/>
                            </a:rPr>
                            <m:t>𝑣</m:t>
                          </m:r>
                        </m:den>
                      </m:f>
                    </m:oMath>
                  </m:oMathPara>
                </a14:m>
                <a:endParaRPr lang="es-ES" sz="1400" i="1" dirty="0">
                  <a:solidFill>
                    <a:prstClr val="black"/>
                  </a:solidFill>
                  <a:latin typeface="Arial" charset="0"/>
                  <a:ea typeface="+mn-ea"/>
                </a:endParaRPr>
              </a:p>
            </p:txBody>
          </p:sp>
        </mc:Choice>
        <mc:Fallback xmlns="">
          <p:sp>
            <p:nvSpPr>
              <p:cNvPr id="38" name="CuadroTexto 37">
                <a:extLst>
                  <a:ext uri="{FF2B5EF4-FFF2-40B4-BE49-F238E27FC236}">
                    <a16:creationId xmlns:a16="http://schemas.microsoft.com/office/drawing/2014/main" id="{7D1B6B8B-49A1-4F01-AFCC-F0C45CFDC2FA}"/>
                  </a:ext>
                </a:extLst>
              </p:cNvPr>
              <p:cNvSpPr txBox="1">
                <a:spLocks noRot="1" noChangeAspect="1" noMove="1" noResize="1" noEditPoints="1" noAdjustHandles="1" noChangeArrowheads="1" noChangeShapeType="1" noTextEdit="1"/>
              </p:cNvSpPr>
              <p:nvPr/>
            </p:nvSpPr>
            <p:spPr>
              <a:xfrm>
                <a:off x="5435418" y="5350449"/>
                <a:ext cx="770211" cy="367537"/>
              </a:xfrm>
              <a:prstGeom prst="rect">
                <a:avLst/>
              </a:prstGeom>
              <a:blipFill>
                <a:blip r:embed="rId10"/>
                <a:stretch>
                  <a:fillRect l="-3968" r="-1587" b="-10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9" name="CuadroTexto 38">
                <a:extLst>
                  <a:ext uri="{FF2B5EF4-FFF2-40B4-BE49-F238E27FC236}">
                    <a16:creationId xmlns:a16="http://schemas.microsoft.com/office/drawing/2014/main" id="{C72C816C-AFA4-4CFF-9E54-00DEC08C3E7F}"/>
                  </a:ext>
                </a:extLst>
              </p:cNvPr>
              <p:cNvSpPr txBox="1"/>
              <p:nvPr/>
            </p:nvSpPr>
            <p:spPr>
              <a:xfrm>
                <a:off x="1729364" y="5808842"/>
                <a:ext cx="6417654" cy="641073"/>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nary>
                        <m:naryPr>
                          <m:limLoc m:val="undOvr"/>
                          <m:ctrlPr>
                            <a:rPr lang="es-ES" sz="1400" i="1" smtClean="0">
                              <a:solidFill>
                                <a:prstClr val="black"/>
                              </a:solidFill>
                              <a:latin typeface="Cambria Math" panose="02040503050406030204" pitchFamily="18" charset="0"/>
                              <a:ea typeface="Cambria Math" panose="02040503050406030204" pitchFamily="18" charset="0"/>
                            </a:rPr>
                          </m:ctrlPr>
                        </m:naryPr>
                        <m:sub>
                          <m:r>
                            <m:rPr>
                              <m:brk m:alnAt="24"/>
                            </m:rPr>
                            <a:rPr lang="es-ES" sz="1400" i="1">
                              <a:solidFill>
                                <a:prstClr val="black"/>
                              </a:solidFill>
                              <a:latin typeface="Cambria Math" panose="02040503050406030204" pitchFamily="18" charset="0"/>
                              <a:ea typeface="Cambria Math" panose="02040503050406030204" pitchFamily="18" charset="0"/>
                            </a:rPr>
                            <m:t>−</m:t>
                          </m:r>
                          <m:r>
                            <a:rPr lang="es-ES" sz="1400" i="1">
                              <a:solidFill>
                                <a:prstClr val="black"/>
                              </a:solidFill>
                              <a:latin typeface="Cambria Math" panose="02040503050406030204" pitchFamily="18" charset="0"/>
                              <a:ea typeface="Cambria Math" panose="02040503050406030204" pitchFamily="18" charset="0"/>
                            </a:rPr>
                            <m:t>∞</m:t>
                          </m:r>
                        </m:sub>
                        <m:sup>
                          <m:r>
                            <a:rPr lang="es-ES" sz="1400" i="1">
                              <a:solidFill>
                                <a:prstClr val="black"/>
                              </a:solidFill>
                              <a:latin typeface="Cambria Math" panose="02040503050406030204" pitchFamily="18" charset="0"/>
                              <a:ea typeface="Cambria Math" panose="02040503050406030204" pitchFamily="18" charset="0"/>
                            </a:rPr>
                            <m:t>+</m:t>
                          </m:r>
                          <m:r>
                            <m:rPr>
                              <m:brk m:alnAt="24"/>
                            </m:rPr>
                            <a:rPr lang="es-ES" sz="1400" i="1">
                              <a:solidFill>
                                <a:prstClr val="black"/>
                              </a:solidFill>
                              <a:latin typeface="Cambria Math" panose="02040503050406030204" pitchFamily="18" charset="0"/>
                              <a:ea typeface="Cambria Math" panose="02040503050406030204" pitchFamily="18" charset="0"/>
                            </a:rPr>
                            <m:t>∞</m:t>
                          </m:r>
                        </m:sup>
                        <m:e>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rPr>
                                <m:t>𝑒</m:t>
                              </m:r>
                            </m:e>
                            <m:sup>
                              <m:r>
                                <a:rPr lang="es-ES" sz="1400" i="1">
                                  <a:solidFill>
                                    <a:schemeClr val="tx1"/>
                                  </a:solidFill>
                                  <a:latin typeface="Cambria Math" panose="02040503050406030204" pitchFamily="18" charset="0"/>
                                </a:rPr>
                                <m:t>−</m:t>
                              </m:r>
                              <m:f>
                                <m:fPr>
                                  <m:ctrlPr>
                                    <a:rPr lang="es-ES" sz="1400" i="1">
                                      <a:solidFill>
                                        <a:schemeClr val="tx1"/>
                                      </a:solidFill>
                                      <a:latin typeface="Cambria Math" panose="02040503050406030204" pitchFamily="18" charset="0"/>
                                    </a:rPr>
                                  </m:ctrlPr>
                                </m:fPr>
                                <m:num>
                                  <m:sSup>
                                    <m:sSupPr>
                                      <m:ctrlPr>
                                        <a:rPr lang="es-ES" sz="1400" i="1">
                                          <a:solidFill>
                                            <a:schemeClr val="tx1"/>
                                          </a:solidFill>
                                          <a:latin typeface="Cambria Math" panose="02040503050406030204" pitchFamily="18" charset="0"/>
                                        </a:rPr>
                                      </m:ctrlPr>
                                    </m:sSupPr>
                                    <m:e>
                                      <m:d>
                                        <m:dPr>
                                          <m:ctrlPr>
                                            <a:rPr lang="es-ES" sz="1400" i="1">
                                              <a:solidFill>
                                                <a:schemeClr val="tx1"/>
                                              </a:solidFill>
                                              <a:latin typeface="Cambria Math" panose="02040503050406030204" pitchFamily="18" charset="0"/>
                                            </a:rPr>
                                          </m:ctrlPr>
                                        </m:dPr>
                                        <m:e>
                                          <m:r>
                                            <a:rPr lang="es-ES" sz="1400" i="1">
                                              <a:solidFill>
                                                <a:schemeClr val="tx1"/>
                                              </a:solidFill>
                                              <a:latin typeface="Cambria Math" panose="02040503050406030204" pitchFamily="18" charset="0"/>
                                            </a:rPr>
                                            <m:t>𝑧</m:t>
                                          </m:r>
                                          <m:r>
                                            <a:rPr lang="es-ES" sz="1400" i="1">
                                              <a:solidFill>
                                                <a:schemeClr val="tx1"/>
                                              </a:solidFill>
                                              <a:latin typeface="Cambria Math" panose="02040503050406030204" pitchFamily="18" charset="0"/>
                                            </a:rPr>
                                            <m:t>−</m:t>
                                          </m:r>
                                          <m:r>
                                            <a:rPr lang="es-ES" sz="1400" i="1">
                                              <a:solidFill>
                                                <a:schemeClr val="tx1"/>
                                              </a:solidFill>
                                              <a:latin typeface="Cambria Math" panose="02040503050406030204" pitchFamily="18" charset="0"/>
                                            </a:rPr>
                                            <m:t>𝑣𝑡</m:t>
                                          </m:r>
                                        </m:e>
                                      </m:d>
                                    </m:e>
                                    <m:sup>
                                      <m:r>
                                        <a:rPr lang="es-ES" sz="1400" i="1">
                                          <a:solidFill>
                                            <a:schemeClr val="tx1"/>
                                          </a:solidFill>
                                          <a:latin typeface="Cambria Math" panose="02040503050406030204" pitchFamily="18" charset="0"/>
                                        </a:rPr>
                                        <m:t>2</m:t>
                                      </m:r>
                                    </m:sup>
                                  </m:sSup>
                                </m:num>
                                <m:den>
                                  <m:r>
                                    <a:rPr lang="es-ES" sz="1400" i="1">
                                      <a:solidFill>
                                        <a:schemeClr val="tx1"/>
                                      </a:solidFill>
                                      <a:latin typeface="Cambria Math" panose="02040503050406030204" pitchFamily="18" charset="0"/>
                                    </a:rPr>
                                    <m:t>2</m:t>
                                  </m:r>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𝜎</m:t>
                                      </m:r>
                                    </m:e>
                                    <m:sup>
                                      <m:r>
                                        <a:rPr lang="es-ES" sz="1400" i="1">
                                          <a:solidFill>
                                            <a:schemeClr val="tx1"/>
                                          </a:solidFill>
                                          <a:latin typeface="Cambria Math" panose="02040503050406030204" pitchFamily="18" charset="0"/>
                                        </a:rPr>
                                        <m:t>2</m:t>
                                      </m:r>
                                    </m:sup>
                                  </m:sSup>
                                </m:den>
                              </m:f>
                            </m:sup>
                          </m:sSup>
                          <m:sSup>
                            <m:sSupPr>
                              <m:ctrlPr>
                                <a:rPr lang="es-ES" sz="1400" i="1">
                                  <a:solidFill>
                                    <a:prstClr val="black"/>
                                  </a:solidFill>
                                  <a:latin typeface="Cambria Math" panose="02040503050406030204" pitchFamily="18" charset="0"/>
                                </a:rPr>
                              </m:ctrlPr>
                            </m:sSupPr>
                            <m:e>
                              <m:r>
                                <a:rPr lang="es-ES" sz="1400" i="1">
                                  <a:solidFill>
                                    <a:prstClr val="black"/>
                                  </a:solidFill>
                                  <a:latin typeface="Cambria Math" panose="02040503050406030204" pitchFamily="18" charset="0"/>
                                </a:rPr>
                                <m:t>𝑒</m:t>
                              </m:r>
                            </m:e>
                            <m:sup>
                              <m:r>
                                <a:rPr lang="es-ES" sz="1400" i="1">
                                  <a:solidFill>
                                    <a:prstClr val="black"/>
                                  </a:solidFill>
                                  <a:latin typeface="Cambria Math" panose="02040503050406030204" pitchFamily="18" charset="0"/>
                                </a:rPr>
                                <m:t>−</m:t>
                              </m:r>
                              <m:r>
                                <a:rPr lang="es-ES" sz="1400" i="1">
                                  <a:solidFill>
                                    <a:prstClr val="black"/>
                                  </a:solidFill>
                                  <a:latin typeface="Cambria Math" panose="02040503050406030204" pitchFamily="18" charset="0"/>
                                </a:rPr>
                                <m:t>𝑗</m:t>
                              </m:r>
                              <m:r>
                                <a:rPr lang="es-ES" sz="1400" i="1">
                                  <a:solidFill>
                                    <a:prstClr val="black"/>
                                  </a:solidFill>
                                  <a:latin typeface="Cambria Math" panose="02040503050406030204" pitchFamily="18" charset="0"/>
                                  <a:ea typeface="Cambria Math" panose="02040503050406030204" pitchFamily="18" charset="0"/>
                                </a:rPr>
                                <m:t>𝜔</m:t>
                              </m:r>
                              <m:r>
                                <a:rPr lang="es-ES" sz="1400" i="1">
                                  <a:solidFill>
                                    <a:prstClr val="black"/>
                                  </a:solidFill>
                                  <a:latin typeface="Cambria Math" panose="02040503050406030204" pitchFamily="18" charset="0"/>
                                  <a:ea typeface="Cambria Math" panose="02040503050406030204" pitchFamily="18" charset="0"/>
                                </a:rPr>
                                <m:t>𝑡</m:t>
                              </m:r>
                            </m:sup>
                          </m:sSup>
                        </m:e>
                      </m:nary>
                      <m:r>
                        <a:rPr lang="es-ES" sz="1400" i="1">
                          <a:solidFill>
                            <a:prstClr val="black"/>
                          </a:solidFill>
                          <a:latin typeface="Cambria Math" panose="02040503050406030204" pitchFamily="18" charset="0"/>
                          <a:ea typeface="Cambria Math" panose="02040503050406030204" pitchFamily="18" charset="0"/>
                        </a:rPr>
                        <m:t>𝑑𝑡</m:t>
                      </m:r>
                      <m:r>
                        <a:rPr lang="es-ES" sz="1400" b="0" i="1" smtClean="0">
                          <a:solidFill>
                            <a:prstClr val="black"/>
                          </a:solidFill>
                          <a:latin typeface="Cambria Math" panose="02040503050406030204" pitchFamily="18" charset="0"/>
                          <a:ea typeface="Cambria Math" panose="02040503050406030204" pitchFamily="18" charset="0"/>
                        </a:rPr>
                        <m:t>=−</m:t>
                      </m:r>
                      <m:f>
                        <m:fPr>
                          <m:ctrlPr>
                            <a:rPr lang="es-ES" sz="1400" b="0" i="1" smtClean="0">
                              <a:solidFill>
                                <a:prstClr val="black"/>
                              </a:solidFill>
                              <a:latin typeface="Cambria Math" panose="02040503050406030204" pitchFamily="18" charset="0"/>
                              <a:ea typeface="Cambria Math" panose="02040503050406030204" pitchFamily="18" charset="0"/>
                            </a:rPr>
                          </m:ctrlPr>
                        </m:fPr>
                        <m:num>
                          <m:r>
                            <a:rPr lang="es-ES" sz="1400" b="0" i="1" smtClean="0">
                              <a:solidFill>
                                <a:prstClr val="black"/>
                              </a:solidFill>
                              <a:latin typeface="Cambria Math" panose="02040503050406030204" pitchFamily="18" charset="0"/>
                              <a:ea typeface="Cambria Math" panose="02040503050406030204" pitchFamily="18" charset="0"/>
                            </a:rPr>
                            <m:t>1</m:t>
                          </m:r>
                        </m:num>
                        <m:den>
                          <m:r>
                            <a:rPr lang="es-ES" sz="1400" b="0" i="1" smtClean="0">
                              <a:solidFill>
                                <a:prstClr val="black"/>
                              </a:solidFill>
                              <a:latin typeface="Cambria Math" panose="02040503050406030204" pitchFamily="18" charset="0"/>
                              <a:ea typeface="Cambria Math" panose="02040503050406030204" pitchFamily="18" charset="0"/>
                            </a:rPr>
                            <m:t>𝑣</m:t>
                          </m:r>
                        </m:den>
                      </m:f>
                      <m:nary>
                        <m:naryPr>
                          <m:limLoc m:val="undOvr"/>
                          <m:ctrlPr>
                            <a:rPr lang="es-ES" sz="1400" i="1">
                              <a:solidFill>
                                <a:prstClr val="black"/>
                              </a:solidFill>
                              <a:latin typeface="Cambria Math" panose="02040503050406030204" pitchFamily="18" charset="0"/>
                              <a:ea typeface="Cambria Math" panose="02040503050406030204" pitchFamily="18" charset="0"/>
                            </a:rPr>
                          </m:ctrlPr>
                        </m:naryPr>
                        <m:sub>
                          <m:r>
                            <m:rPr>
                              <m:brk m:alnAt="24"/>
                            </m:rPr>
                            <a:rPr lang="es-ES" sz="1400" i="1">
                              <a:solidFill>
                                <a:prstClr val="black"/>
                              </a:solidFill>
                              <a:latin typeface="Cambria Math" panose="02040503050406030204" pitchFamily="18" charset="0"/>
                              <a:ea typeface="Cambria Math" panose="02040503050406030204" pitchFamily="18" charset="0"/>
                            </a:rPr>
                            <m:t>−</m:t>
                          </m:r>
                          <m:r>
                            <a:rPr lang="es-ES" sz="1400" i="1">
                              <a:solidFill>
                                <a:prstClr val="black"/>
                              </a:solidFill>
                              <a:latin typeface="Cambria Math" panose="02040503050406030204" pitchFamily="18" charset="0"/>
                              <a:ea typeface="Cambria Math" panose="02040503050406030204" pitchFamily="18" charset="0"/>
                            </a:rPr>
                            <m:t>∞</m:t>
                          </m:r>
                        </m:sub>
                        <m:sup>
                          <m:r>
                            <a:rPr lang="es-ES" sz="1400" i="1">
                              <a:solidFill>
                                <a:prstClr val="black"/>
                              </a:solidFill>
                              <a:latin typeface="Cambria Math" panose="02040503050406030204" pitchFamily="18" charset="0"/>
                              <a:ea typeface="Cambria Math" panose="02040503050406030204" pitchFamily="18" charset="0"/>
                            </a:rPr>
                            <m:t>+</m:t>
                          </m:r>
                          <m:r>
                            <m:rPr>
                              <m:brk m:alnAt="24"/>
                            </m:rPr>
                            <a:rPr lang="es-ES" sz="1400" i="1">
                              <a:solidFill>
                                <a:prstClr val="black"/>
                              </a:solidFill>
                              <a:latin typeface="Cambria Math" panose="02040503050406030204" pitchFamily="18" charset="0"/>
                              <a:ea typeface="Cambria Math" panose="02040503050406030204" pitchFamily="18" charset="0"/>
                            </a:rPr>
                            <m:t>∞</m:t>
                          </m:r>
                        </m:sup>
                        <m:e>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rPr>
                                <m:t>𝑒</m:t>
                              </m:r>
                            </m:e>
                            <m:sup>
                              <m:r>
                                <a:rPr lang="es-ES" sz="1400" i="1">
                                  <a:solidFill>
                                    <a:schemeClr val="tx1"/>
                                  </a:solidFill>
                                  <a:latin typeface="Cambria Math" panose="02040503050406030204" pitchFamily="18" charset="0"/>
                                </a:rPr>
                                <m:t>−</m:t>
                              </m:r>
                              <m:f>
                                <m:fPr>
                                  <m:ctrlPr>
                                    <a:rPr lang="es-ES" sz="1400" i="1">
                                      <a:solidFill>
                                        <a:schemeClr val="tx1"/>
                                      </a:solidFill>
                                      <a:latin typeface="Cambria Math" panose="02040503050406030204" pitchFamily="18" charset="0"/>
                                    </a:rPr>
                                  </m:ctrlPr>
                                </m:fPr>
                                <m:num>
                                  <m:sSup>
                                    <m:sSupPr>
                                      <m:ctrlPr>
                                        <a:rPr lang="es-ES" sz="1400" i="1" smtClean="0">
                                          <a:solidFill>
                                            <a:schemeClr val="tx1"/>
                                          </a:solidFill>
                                          <a:latin typeface="Cambria Math" panose="02040503050406030204" pitchFamily="18" charset="0"/>
                                        </a:rPr>
                                      </m:ctrlPr>
                                    </m:sSupPr>
                                    <m:e>
                                      <m:r>
                                        <a:rPr lang="es-ES" sz="1400" b="0" i="1" smtClean="0">
                                          <a:solidFill>
                                            <a:schemeClr val="tx1"/>
                                          </a:solidFill>
                                          <a:latin typeface="Cambria Math" panose="02040503050406030204" pitchFamily="18" charset="0"/>
                                        </a:rPr>
                                        <m:t>𝑢</m:t>
                                      </m:r>
                                    </m:e>
                                    <m:sup>
                                      <m:r>
                                        <a:rPr lang="es-ES" sz="1400" b="0" i="1" smtClean="0">
                                          <a:solidFill>
                                            <a:schemeClr val="tx1"/>
                                          </a:solidFill>
                                          <a:latin typeface="Cambria Math" panose="02040503050406030204" pitchFamily="18" charset="0"/>
                                        </a:rPr>
                                        <m:t>2</m:t>
                                      </m:r>
                                    </m:sup>
                                  </m:sSup>
                                </m:num>
                                <m:den>
                                  <m:r>
                                    <a:rPr lang="es-ES" sz="1400" i="1">
                                      <a:solidFill>
                                        <a:schemeClr val="tx1"/>
                                      </a:solidFill>
                                      <a:latin typeface="Cambria Math" panose="02040503050406030204" pitchFamily="18" charset="0"/>
                                    </a:rPr>
                                    <m:t>2</m:t>
                                  </m:r>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𝜎</m:t>
                                      </m:r>
                                    </m:e>
                                    <m:sup>
                                      <m:r>
                                        <a:rPr lang="es-ES" sz="1400" i="1">
                                          <a:solidFill>
                                            <a:schemeClr val="tx1"/>
                                          </a:solidFill>
                                          <a:latin typeface="Cambria Math" panose="02040503050406030204" pitchFamily="18" charset="0"/>
                                        </a:rPr>
                                        <m:t>2</m:t>
                                      </m:r>
                                    </m:sup>
                                  </m:sSup>
                                </m:den>
                              </m:f>
                            </m:sup>
                          </m:sSup>
                          <m:sSup>
                            <m:sSupPr>
                              <m:ctrlPr>
                                <a:rPr lang="es-ES" sz="1400" i="1">
                                  <a:solidFill>
                                    <a:prstClr val="black"/>
                                  </a:solidFill>
                                  <a:latin typeface="Cambria Math" panose="02040503050406030204" pitchFamily="18" charset="0"/>
                                </a:rPr>
                              </m:ctrlPr>
                            </m:sSupPr>
                            <m:e>
                              <m:r>
                                <a:rPr lang="es-ES" sz="1400" i="1">
                                  <a:solidFill>
                                    <a:prstClr val="black"/>
                                  </a:solidFill>
                                  <a:latin typeface="Cambria Math" panose="02040503050406030204" pitchFamily="18" charset="0"/>
                                </a:rPr>
                                <m:t>𝑒</m:t>
                              </m:r>
                            </m:e>
                            <m:sup>
                              <m:r>
                                <a:rPr lang="es-ES" sz="1400" i="1">
                                  <a:solidFill>
                                    <a:prstClr val="black"/>
                                  </a:solidFill>
                                  <a:latin typeface="Cambria Math" panose="02040503050406030204" pitchFamily="18" charset="0"/>
                                </a:rPr>
                                <m:t>−</m:t>
                              </m:r>
                              <m:r>
                                <a:rPr lang="es-ES" sz="1400" i="1">
                                  <a:solidFill>
                                    <a:prstClr val="black"/>
                                  </a:solidFill>
                                  <a:latin typeface="Cambria Math" panose="02040503050406030204" pitchFamily="18" charset="0"/>
                                </a:rPr>
                                <m:t>𝑗</m:t>
                              </m:r>
                              <m:f>
                                <m:fPr>
                                  <m:ctrlPr>
                                    <a:rPr lang="es-ES" sz="1400" i="1">
                                      <a:solidFill>
                                        <a:schemeClr val="tx1"/>
                                      </a:solidFill>
                                      <a:latin typeface="Cambria Math" panose="02040503050406030204" pitchFamily="18" charset="0"/>
                                    </a:rPr>
                                  </m:ctrlPr>
                                </m:fPr>
                                <m:num>
                                  <m:d>
                                    <m:dPr>
                                      <m:ctrlPr>
                                        <a:rPr lang="es-ES" sz="1400" i="1" smtClean="0">
                                          <a:solidFill>
                                            <a:schemeClr val="tx1"/>
                                          </a:solidFill>
                                          <a:latin typeface="Cambria Math" panose="02040503050406030204" pitchFamily="18" charset="0"/>
                                        </a:rPr>
                                      </m:ctrlPr>
                                    </m:dPr>
                                    <m:e>
                                      <m:r>
                                        <a:rPr lang="es-ES" sz="1400" b="0" i="1" smtClean="0">
                                          <a:solidFill>
                                            <a:schemeClr val="tx1"/>
                                          </a:solidFill>
                                          <a:latin typeface="Cambria Math" panose="02040503050406030204" pitchFamily="18" charset="0"/>
                                        </a:rPr>
                                        <m:t>𝑢</m:t>
                                      </m:r>
                                      <m:r>
                                        <a:rPr lang="es-ES" sz="1400" b="0" i="1" smtClean="0">
                                          <a:solidFill>
                                            <a:schemeClr val="tx1"/>
                                          </a:solidFill>
                                          <a:latin typeface="Cambria Math" panose="02040503050406030204" pitchFamily="18" charset="0"/>
                                        </a:rPr>
                                        <m:t>−</m:t>
                                      </m:r>
                                      <m:r>
                                        <a:rPr lang="es-ES" sz="1400" b="0" i="1" smtClean="0">
                                          <a:solidFill>
                                            <a:schemeClr val="tx1"/>
                                          </a:solidFill>
                                          <a:latin typeface="Cambria Math" panose="02040503050406030204" pitchFamily="18" charset="0"/>
                                        </a:rPr>
                                        <m:t>𝑧</m:t>
                                      </m:r>
                                    </m:e>
                                  </m:d>
                                </m:num>
                                <m:den>
                                  <m:r>
                                    <a:rPr lang="es-ES" sz="1400" b="0" i="1" smtClean="0">
                                      <a:solidFill>
                                        <a:schemeClr val="tx1"/>
                                      </a:solidFill>
                                      <a:latin typeface="Cambria Math" panose="02040503050406030204" pitchFamily="18" charset="0"/>
                                    </a:rPr>
                                    <m:t>𝑣</m:t>
                                  </m:r>
                                </m:den>
                              </m:f>
                              <m:r>
                                <a:rPr lang="es-ES" sz="1400" i="1">
                                  <a:solidFill>
                                    <a:prstClr val="black"/>
                                  </a:solidFill>
                                  <a:latin typeface="Cambria Math" panose="02040503050406030204" pitchFamily="18" charset="0"/>
                                  <a:ea typeface="Cambria Math" panose="02040503050406030204" pitchFamily="18" charset="0"/>
                                </a:rPr>
                                <m:t>𝜔</m:t>
                              </m:r>
                            </m:sup>
                          </m:sSup>
                        </m:e>
                      </m:nary>
                      <m:r>
                        <a:rPr lang="es-ES" sz="1400" b="0" i="1" smtClean="0">
                          <a:solidFill>
                            <a:prstClr val="black"/>
                          </a:solidFill>
                          <a:latin typeface="Cambria Math" panose="02040503050406030204" pitchFamily="18" charset="0"/>
                          <a:ea typeface="Cambria Math" panose="02040503050406030204" pitchFamily="18" charset="0"/>
                        </a:rPr>
                        <m:t>𝑑𝑢</m:t>
                      </m:r>
                      <m:r>
                        <a:rPr lang="es-ES" sz="1400" b="0" i="1" smtClean="0">
                          <a:solidFill>
                            <a:prstClr val="black"/>
                          </a:solidFill>
                          <a:latin typeface="Cambria Math" panose="02040503050406030204" pitchFamily="18" charset="0"/>
                          <a:ea typeface="Cambria Math" panose="02040503050406030204" pitchFamily="18" charset="0"/>
                        </a:rPr>
                        <m:t>=−</m:t>
                      </m:r>
                      <m:f>
                        <m:fPr>
                          <m:ctrlPr>
                            <a:rPr lang="es-ES" sz="1400" i="1">
                              <a:solidFill>
                                <a:prstClr val="black"/>
                              </a:solidFill>
                              <a:latin typeface="Cambria Math" panose="02040503050406030204" pitchFamily="18" charset="0"/>
                              <a:ea typeface="Cambria Math" panose="02040503050406030204" pitchFamily="18" charset="0"/>
                            </a:rPr>
                          </m:ctrlPr>
                        </m:fPr>
                        <m:num>
                          <m:r>
                            <a:rPr lang="es-ES" sz="1400" i="1">
                              <a:solidFill>
                                <a:prstClr val="black"/>
                              </a:solidFill>
                              <a:latin typeface="Cambria Math" panose="02040503050406030204" pitchFamily="18" charset="0"/>
                              <a:ea typeface="Cambria Math" panose="02040503050406030204" pitchFamily="18" charset="0"/>
                            </a:rPr>
                            <m:t>1</m:t>
                          </m:r>
                        </m:num>
                        <m:den>
                          <m:r>
                            <a:rPr lang="es-ES" sz="1400" i="1">
                              <a:solidFill>
                                <a:prstClr val="black"/>
                              </a:solidFill>
                              <a:latin typeface="Cambria Math" panose="02040503050406030204" pitchFamily="18" charset="0"/>
                              <a:ea typeface="Cambria Math" panose="02040503050406030204" pitchFamily="18" charset="0"/>
                            </a:rPr>
                            <m:t>𝑣</m:t>
                          </m:r>
                        </m:den>
                      </m:f>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rPr>
                            <m:t>𝑒</m:t>
                          </m:r>
                        </m:e>
                        <m:sup>
                          <m:r>
                            <a:rPr lang="es-ES" sz="1400" i="1">
                              <a:solidFill>
                                <a:schemeClr val="tx1"/>
                              </a:solidFill>
                              <a:latin typeface="Cambria Math" panose="02040503050406030204" pitchFamily="18" charset="0"/>
                            </a:rPr>
                            <m:t>−</m:t>
                          </m:r>
                          <m:f>
                            <m:fPr>
                              <m:ctrlPr>
                                <a:rPr lang="es-ES" sz="1400" i="1">
                                  <a:solidFill>
                                    <a:schemeClr val="tx1"/>
                                  </a:solidFill>
                                  <a:latin typeface="Cambria Math" panose="02040503050406030204" pitchFamily="18" charset="0"/>
                                </a:rPr>
                              </m:ctrlPr>
                            </m:fPr>
                            <m:num>
                              <m:r>
                                <a:rPr lang="es-ES" sz="1400" b="0" i="1" smtClean="0">
                                  <a:solidFill>
                                    <a:schemeClr val="tx1"/>
                                  </a:solidFill>
                                  <a:latin typeface="Cambria Math" panose="02040503050406030204" pitchFamily="18" charset="0"/>
                                </a:rPr>
                                <m:t>𝑗</m:t>
                              </m:r>
                              <m:r>
                                <a:rPr lang="es-ES" sz="1400" i="1">
                                  <a:solidFill>
                                    <a:prstClr val="black"/>
                                  </a:solidFill>
                                  <a:latin typeface="Cambria Math" panose="02040503050406030204" pitchFamily="18" charset="0"/>
                                  <a:ea typeface="Cambria Math" panose="02040503050406030204" pitchFamily="18" charset="0"/>
                                </a:rPr>
                                <m:t>𝜔</m:t>
                              </m:r>
                              <m:r>
                                <a:rPr lang="es-ES" sz="1400" b="0" i="1" smtClean="0">
                                  <a:solidFill>
                                    <a:prstClr val="black"/>
                                  </a:solidFill>
                                  <a:latin typeface="Cambria Math" panose="02040503050406030204" pitchFamily="18" charset="0"/>
                                  <a:ea typeface="Cambria Math" panose="02040503050406030204" pitchFamily="18" charset="0"/>
                                </a:rPr>
                                <m:t>𝑧</m:t>
                              </m:r>
                            </m:num>
                            <m:den>
                              <m:r>
                                <a:rPr lang="es-ES" sz="1400" b="0" i="1" smtClean="0">
                                  <a:solidFill>
                                    <a:schemeClr val="tx1"/>
                                  </a:solidFill>
                                  <a:latin typeface="Cambria Math" panose="02040503050406030204" pitchFamily="18" charset="0"/>
                                </a:rPr>
                                <m:t>𝑣</m:t>
                              </m:r>
                            </m:den>
                          </m:f>
                        </m:sup>
                      </m:sSup>
                      <m:nary>
                        <m:naryPr>
                          <m:limLoc m:val="undOvr"/>
                          <m:ctrlPr>
                            <a:rPr lang="es-ES" sz="1400" i="1">
                              <a:solidFill>
                                <a:prstClr val="black"/>
                              </a:solidFill>
                              <a:latin typeface="Cambria Math" panose="02040503050406030204" pitchFamily="18" charset="0"/>
                              <a:ea typeface="Cambria Math" panose="02040503050406030204" pitchFamily="18" charset="0"/>
                            </a:rPr>
                          </m:ctrlPr>
                        </m:naryPr>
                        <m:sub>
                          <m:r>
                            <m:rPr>
                              <m:brk m:alnAt="24"/>
                            </m:rPr>
                            <a:rPr lang="es-ES" sz="1400" i="1">
                              <a:solidFill>
                                <a:prstClr val="black"/>
                              </a:solidFill>
                              <a:latin typeface="Cambria Math" panose="02040503050406030204" pitchFamily="18" charset="0"/>
                              <a:ea typeface="Cambria Math" panose="02040503050406030204" pitchFamily="18" charset="0"/>
                            </a:rPr>
                            <m:t>−</m:t>
                          </m:r>
                          <m:r>
                            <a:rPr lang="es-ES" sz="1400" i="1">
                              <a:solidFill>
                                <a:prstClr val="black"/>
                              </a:solidFill>
                              <a:latin typeface="Cambria Math" panose="02040503050406030204" pitchFamily="18" charset="0"/>
                              <a:ea typeface="Cambria Math" panose="02040503050406030204" pitchFamily="18" charset="0"/>
                            </a:rPr>
                            <m:t>∞</m:t>
                          </m:r>
                        </m:sub>
                        <m:sup>
                          <m:r>
                            <a:rPr lang="es-ES" sz="1400" i="1">
                              <a:solidFill>
                                <a:prstClr val="black"/>
                              </a:solidFill>
                              <a:latin typeface="Cambria Math" panose="02040503050406030204" pitchFamily="18" charset="0"/>
                              <a:ea typeface="Cambria Math" panose="02040503050406030204" pitchFamily="18" charset="0"/>
                            </a:rPr>
                            <m:t>+</m:t>
                          </m:r>
                          <m:r>
                            <m:rPr>
                              <m:brk m:alnAt="24"/>
                            </m:rPr>
                            <a:rPr lang="es-ES" sz="1400" i="1">
                              <a:solidFill>
                                <a:prstClr val="black"/>
                              </a:solidFill>
                              <a:latin typeface="Cambria Math" panose="02040503050406030204" pitchFamily="18" charset="0"/>
                              <a:ea typeface="Cambria Math" panose="02040503050406030204" pitchFamily="18" charset="0"/>
                            </a:rPr>
                            <m:t>∞</m:t>
                          </m:r>
                        </m:sup>
                        <m:e>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rPr>
                                <m:t>𝑒</m:t>
                              </m:r>
                            </m:e>
                            <m:sup>
                              <m:d>
                                <m:dPr>
                                  <m:ctrlPr>
                                    <a:rPr lang="es-ES" sz="1400" i="1" smtClean="0">
                                      <a:solidFill>
                                        <a:schemeClr val="tx1"/>
                                      </a:solidFill>
                                      <a:latin typeface="Cambria Math" panose="02040503050406030204" pitchFamily="18" charset="0"/>
                                    </a:rPr>
                                  </m:ctrlPr>
                                </m:dPr>
                                <m:e>
                                  <m:r>
                                    <a:rPr lang="es-ES" sz="1400" b="0" i="1" smtClean="0">
                                      <a:solidFill>
                                        <a:schemeClr val="tx1"/>
                                      </a:solidFill>
                                      <a:latin typeface="Cambria Math" panose="02040503050406030204" pitchFamily="18" charset="0"/>
                                    </a:rPr>
                                    <m:t>−</m:t>
                                  </m:r>
                                  <m:f>
                                    <m:fPr>
                                      <m:ctrlPr>
                                        <a:rPr lang="es-ES" sz="1400" i="1" smtClean="0">
                                          <a:solidFill>
                                            <a:schemeClr val="tx1"/>
                                          </a:solidFill>
                                          <a:latin typeface="Cambria Math" panose="02040503050406030204" pitchFamily="18" charset="0"/>
                                        </a:rPr>
                                      </m:ctrlPr>
                                    </m:fPr>
                                    <m:num>
                                      <m:sSup>
                                        <m:sSupPr>
                                          <m:ctrlPr>
                                            <a:rPr lang="es-ES" sz="1400" i="1" smtClean="0">
                                              <a:solidFill>
                                                <a:schemeClr val="tx1"/>
                                              </a:solidFill>
                                              <a:latin typeface="Cambria Math" panose="02040503050406030204" pitchFamily="18" charset="0"/>
                                            </a:rPr>
                                          </m:ctrlPr>
                                        </m:sSupPr>
                                        <m:e>
                                          <m:r>
                                            <a:rPr lang="es-ES" sz="1400" b="0" i="1" smtClean="0">
                                              <a:solidFill>
                                                <a:schemeClr val="tx1"/>
                                              </a:solidFill>
                                              <a:latin typeface="Cambria Math" panose="02040503050406030204" pitchFamily="18" charset="0"/>
                                            </a:rPr>
                                            <m:t>𝑢</m:t>
                                          </m:r>
                                        </m:e>
                                        <m:sup>
                                          <m:r>
                                            <a:rPr lang="es-ES" sz="1400" b="0" i="1" smtClean="0">
                                              <a:solidFill>
                                                <a:schemeClr val="tx1"/>
                                              </a:solidFill>
                                              <a:latin typeface="Cambria Math" panose="02040503050406030204" pitchFamily="18" charset="0"/>
                                            </a:rPr>
                                            <m:t>2</m:t>
                                          </m:r>
                                        </m:sup>
                                      </m:sSup>
                                    </m:num>
                                    <m:den>
                                      <m:r>
                                        <a:rPr lang="es-ES" sz="1400" b="0" i="1" smtClean="0">
                                          <a:solidFill>
                                            <a:schemeClr val="tx1"/>
                                          </a:solidFill>
                                          <a:latin typeface="Cambria Math" panose="02040503050406030204" pitchFamily="18" charset="0"/>
                                        </a:rPr>
                                        <m:t>2</m:t>
                                      </m:r>
                                      <m:sSup>
                                        <m:sSupPr>
                                          <m:ctrlPr>
                                            <a:rPr lang="es-ES" sz="1400" b="0" i="1" smtClean="0">
                                              <a:solidFill>
                                                <a:schemeClr val="tx1"/>
                                              </a:solidFill>
                                              <a:latin typeface="Cambria Math" panose="02040503050406030204" pitchFamily="18" charset="0"/>
                                            </a:rPr>
                                          </m:ctrlPr>
                                        </m:sSupPr>
                                        <m:e>
                                          <m:r>
                                            <a:rPr lang="es-ES" sz="1400" b="0" i="1" smtClean="0">
                                              <a:solidFill>
                                                <a:schemeClr val="tx1"/>
                                              </a:solidFill>
                                              <a:latin typeface="Cambria Math" panose="02040503050406030204" pitchFamily="18" charset="0"/>
                                              <a:ea typeface="Cambria Math" panose="02040503050406030204" pitchFamily="18" charset="0"/>
                                            </a:rPr>
                                            <m:t>𝜎</m:t>
                                          </m:r>
                                        </m:e>
                                        <m:sup>
                                          <m:r>
                                            <a:rPr lang="es-ES" sz="1400" b="0" i="1" smtClean="0">
                                              <a:solidFill>
                                                <a:schemeClr val="tx1"/>
                                              </a:solidFill>
                                              <a:latin typeface="Cambria Math" panose="02040503050406030204" pitchFamily="18" charset="0"/>
                                            </a:rPr>
                                            <m:t>2</m:t>
                                          </m:r>
                                        </m:sup>
                                      </m:sSup>
                                    </m:den>
                                  </m:f>
                                  <m:r>
                                    <a:rPr lang="es-ES" sz="1400" b="0" i="1" smtClean="0">
                                      <a:solidFill>
                                        <a:schemeClr val="tx1"/>
                                      </a:solidFill>
                                      <a:latin typeface="Cambria Math" panose="02040503050406030204" pitchFamily="18" charset="0"/>
                                    </a:rPr>
                                    <m:t>+</m:t>
                                  </m:r>
                                  <m:r>
                                    <a:rPr lang="es-ES" sz="1400" b="0" i="1" smtClean="0">
                                      <a:solidFill>
                                        <a:schemeClr val="tx1"/>
                                      </a:solidFill>
                                      <a:latin typeface="Cambria Math" panose="02040503050406030204" pitchFamily="18" charset="0"/>
                                    </a:rPr>
                                    <m:t>𝑗</m:t>
                                  </m:r>
                                  <m:f>
                                    <m:fPr>
                                      <m:ctrlPr>
                                        <a:rPr lang="es-ES" sz="1400" b="0" i="1" smtClean="0">
                                          <a:solidFill>
                                            <a:schemeClr val="tx1"/>
                                          </a:solidFill>
                                          <a:latin typeface="Cambria Math" panose="02040503050406030204" pitchFamily="18" charset="0"/>
                                        </a:rPr>
                                      </m:ctrlPr>
                                    </m:fPr>
                                    <m:num>
                                      <m:r>
                                        <a:rPr lang="es-ES" sz="1400" i="1">
                                          <a:solidFill>
                                            <a:prstClr val="black"/>
                                          </a:solidFill>
                                          <a:latin typeface="Cambria Math" panose="02040503050406030204" pitchFamily="18" charset="0"/>
                                          <a:ea typeface="Cambria Math" panose="02040503050406030204" pitchFamily="18" charset="0"/>
                                        </a:rPr>
                                        <m:t>𝜔</m:t>
                                      </m:r>
                                    </m:num>
                                    <m:den>
                                      <m:r>
                                        <a:rPr lang="es-ES" sz="1400" b="0" i="1" smtClean="0">
                                          <a:solidFill>
                                            <a:schemeClr val="tx1"/>
                                          </a:solidFill>
                                          <a:latin typeface="Cambria Math" panose="02040503050406030204" pitchFamily="18" charset="0"/>
                                        </a:rPr>
                                        <m:t>𝑣</m:t>
                                      </m:r>
                                    </m:den>
                                  </m:f>
                                  <m:r>
                                    <a:rPr lang="es-ES" sz="1400" b="0" i="1" smtClean="0">
                                      <a:solidFill>
                                        <a:schemeClr val="tx1"/>
                                      </a:solidFill>
                                      <a:latin typeface="Cambria Math" panose="02040503050406030204" pitchFamily="18" charset="0"/>
                                    </a:rPr>
                                    <m:t>𝑢</m:t>
                                  </m:r>
                                </m:e>
                              </m:d>
                            </m:sup>
                          </m:sSup>
                        </m:e>
                      </m:nary>
                      <m:r>
                        <a:rPr lang="es-ES" sz="1400" i="1">
                          <a:solidFill>
                            <a:prstClr val="black"/>
                          </a:solidFill>
                          <a:latin typeface="Cambria Math" panose="02040503050406030204" pitchFamily="18" charset="0"/>
                          <a:ea typeface="Cambria Math" panose="02040503050406030204" pitchFamily="18" charset="0"/>
                        </a:rPr>
                        <m:t>𝑑𝑢</m:t>
                      </m:r>
                    </m:oMath>
                  </m:oMathPara>
                </a14:m>
                <a:endParaRPr lang="es-ES" sz="1400" i="1" dirty="0">
                  <a:solidFill>
                    <a:prstClr val="black"/>
                  </a:solidFill>
                  <a:latin typeface="Arial" charset="0"/>
                  <a:ea typeface="+mn-ea"/>
                </a:endParaRPr>
              </a:p>
            </p:txBody>
          </p:sp>
        </mc:Choice>
        <mc:Fallback xmlns="">
          <p:sp>
            <p:nvSpPr>
              <p:cNvPr id="39" name="CuadroTexto 38">
                <a:extLst>
                  <a:ext uri="{FF2B5EF4-FFF2-40B4-BE49-F238E27FC236}">
                    <a16:creationId xmlns:a16="http://schemas.microsoft.com/office/drawing/2014/main" id="{C72C816C-AFA4-4CFF-9E54-00DEC08C3E7F}"/>
                  </a:ext>
                </a:extLst>
              </p:cNvPr>
              <p:cNvSpPr txBox="1">
                <a:spLocks noRot="1" noChangeAspect="1" noMove="1" noResize="1" noEditPoints="1" noAdjustHandles="1" noChangeArrowheads="1" noChangeShapeType="1" noTextEdit="1"/>
              </p:cNvSpPr>
              <p:nvPr/>
            </p:nvSpPr>
            <p:spPr>
              <a:xfrm>
                <a:off x="1729364" y="5808842"/>
                <a:ext cx="6417654" cy="641073"/>
              </a:xfrm>
              <a:prstGeom prst="rect">
                <a:avLst/>
              </a:prstGeom>
              <a:blipFill>
                <a:blip r:embed="rId11"/>
                <a:stretch>
                  <a:fillRect/>
                </a:stretch>
              </a:blipFill>
            </p:spPr>
            <p:txBody>
              <a:bodyPr/>
              <a:lstStyle/>
              <a:p>
                <a:r>
                  <a:rPr lang="es-ES">
                    <a:noFill/>
                  </a:rPr>
                  <a:t> </a:t>
                </a:r>
              </a:p>
            </p:txBody>
          </p:sp>
        </mc:Fallback>
      </mc:AlternateContent>
      <p:sp>
        <p:nvSpPr>
          <p:cNvPr id="40" name="CuadroTexto 39">
            <a:extLst>
              <a:ext uri="{FF2B5EF4-FFF2-40B4-BE49-F238E27FC236}">
                <a16:creationId xmlns:a16="http://schemas.microsoft.com/office/drawing/2014/main" id="{B452E468-314D-4DCD-9526-21D4921833A4}"/>
              </a:ext>
            </a:extLst>
          </p:cNvPr>
          <p:cNvSpPr txBox="1"/>
          <p:nvPr/>
        </p:nvSpPr>
        <p:spPr>
          <a:xfrm>
            <a:off x="508076" y="6870267"/>
            <a:ext cx="4248472" cy="276999"/>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s-ES" altLang="es-ES" sz="1200" b="0" i="0" u="none" strike="noStrike" kern="0" cap="none" spc="0" normalizeH="0" baseline="0" noProof="0" dirty="0">
                <a:ln>
                  <a:noFill/>
                </a:ln>
                <a:solidFill>
                  <a:prstClr val="black"/>
                </a:solidFill>
                <a:effectLst/>
                <a:uLnTx/>
                <a:uFillTx/>
                <a:ea typeface="+mn-ea"/>
              </a:rPr>
              <a:t>El término de la exponencial se puede reescribir como</a:t>
            </a:r>
          </a:p>
        </p:txBody>
      </p:sp>
      <mc:AlternateContent xmlns:mc="http://schemas.openxmlformats.org/markup-compatibility/2006" xmlns:a14="http://schemas.microsoft.com/office/drawing/2010/main">
        <mc:Choice Requires="a14">
          <p:sp>
            <p:nvSpPr>
              <p:cNvPr id="42" name="CuadroTexto 41">
                <a:extLst>
                  <a:ext uri="{FF2B5EF4-FFF2-40B4-BE49-F238E27FC236}">
                    <a16:creationId xmlns:a16="http://schemas.microsoft.com/office/drawing/2014/main" id="{418F87E7-524B-40F7-ADDD-FAE109DE92BD}"/>
                  </a:ext>
                </a:extLst>
              </p:cNvPr>
              <p:cNvSpPr txBox="1"/>
              <p:nvPr/>
            </p:nvSpPr>
            <p:spPr>
              <a:xfrm>
                <a:off x="4445066" y="6760484"/>
                <a:ext cx="3151517" cy="488339"/>
              </a:xfrm>
              <a:prstGeom prst="rect">
                <a:avLst/>
              </a:prstGeom>
              <a:noFill/>
            </p:spPr>
            <p:txBody>
              <a:bodyPr wrap="squar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r>
                        <a:rPr lang="es-ES" sz="1400" i="1" smtClean="0">
                          <a:solidFill>
                            <a:schemeClr val="tx1"/>
                          </a:solidFill>
                          <a:latin typeface="Cambria Math" panose="02040503050406030204" pitchFamily="18" charset="0"/>
                        </a:rPr>
                        <m:t>−</m:t>
                      </m:r>
                      <m:f>
                        <m:fPr>
                          <m:ctrlPr>
                            <a:rPr lang="es-ES" sz="1400" i="1">
                              <a:solidFill>
                                <a:schemeClr val="tx1"/>
                              </a:solidFill>
                              <a:latin typeface="Cambria Math" panose="02040503050406030204" pitchFamily="18" charset="0"/>
                            </a:rPr>
                          </m:ctrlPr>
                        </m:fPr>
                        <m:num>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rPr>
                                <m:t>𝑢</m:t>
                              </m:r>
                            </m:e>
                            <m:sup>
                              <m:r>
                                <a:rPr lang="es-ES" sz="1400" i="1">
                                  <a:solidFill>
                                    <a:schemeClr val="tx1"/>
                                  </a:solidFill>
                                  <a:latin typeface="Cambria Math" panose="02040503050406030204" pitchFamily="18" charset="0"/>
                                </a:rPr>
                                <m:t>2</m:t>
                              </m:r>
                            </m:sup>
                          </m:sSup>
                        </m:num>
                        <m:den>
                          <m:r>
                            <a:rPr lang="es-ES" sz="1400" i="1">
                              <a:solidFill>
                                <a:schemeClr val="tx1"/>
                              </a:solidFill>
                              <a:latin typeface="Cambria Math" panose="02040503050406030204" pitchFamily="18" charset="0"/>
                            </a:rPr>
                            <m:t>2</m:t>
                          </m:r>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𝜎</m:t>
                              </m:r>
                            </m:e>
                            <m:sup>
                              <m:r>
                                <a:rPr lang="es-ES" sz="1400" i="1">
                                  <a:solidFill>
                                    <a:schemeClr val="tx1"/>
                                  </a:solidFill>
                                  <a:latin typeface="Cambria Math" panose="02040503050406030204" pitchFamily="18" charset="0"/>
                                </a:rPr>
                                <m:t>2</m:t>
                              </m:r>
                            </m:sup>
                          </m:sSup>
                        </m:den>
                      </m:f>
                      <m:r>
                        <a:rPr lang="es-ES" sz="1400" i="1">
                          <a:solidFill>
                            <a:schemeClr val="tx1"/>
                          </a:solidFill>
                          <a:latin typeface="Cambria Math" panose="02040503050406030204" pitchFamily="18" charset="0"/>
                        </a:rPr>
                        <m:t>+</m:t>
                      </m:r>
                      <m:r>
                        <a:rPr lang="es-ES" sz="1400" i="1">
                          <a:solidFill>
                            <a:schemeClr val="tx1"/>
                          </a:solidFill>
                          <a:latin typeface="Cambria Math" panose="02040503050406030204" pitchFamily="18" charset="0"/>
                        </a:rPr>
                        <m:t>𝑗</m:t>
                      </m:r>
                      <m:f>
                        <m:fPr>
                          <m:ctrlPr>
                            <a:rPr lang="es-ES" sz="1400" i="1">
                              <a:solidFill>
                                <a:schemeClr val="tx1"/>
                              </a:solidFill>
                              <a:latin typeface="Cambria Math" panose="02040503050406030204" pitchFamily="18" charset="0"/>
                            </a:rPr>
                          </m:ctrlPr>
                        </m:fPr>
                        <m:num>
                          <m:r>
                            <a:rPr lang="es-ES" sz="1400" i="1">
                              <a:solidFill>
                                <a:prstClr val="black"/>
                              </a:solidFill>
                              <a:latin typeface="Cambria Math" panose="02040503050406030204" pitchFamily="18" charset="0"/>
                              <a:ea typeface="Cambria Math" panose="02040503050406030204" pitchFamily="18" charset="0"/>
                            </a:rPr>
                            <m:t>𝜔</m:t>
                          </m:r>
                        </m:num>
                        <m:den>
                          <m:r>
                            <a:rPr lang="es-ES" sz="1400" i="1">
                              <a:solidFill>
                                <a:schemeClr val="tx1"/>
                              </a:solidFill>
                              <a:latin typeface="Cambria Math" panose="02040503050406030204" pitchFamily="18" charset="0"/>
                            </a:rPr>
                            <m:t>𝑣</m:t>
                          </m:r>
                        </m:den>
                      </m:f>
                      <m:r>
                        <a:rPr lang="es-ES" sz="1400" b="0" i="1" smtClean="0">
                          <a:solidFill>
                            <a:schemeClr val="tx1"/>
                          </a:solidFill>
                          <a:latin typeface="Cambria Math" panose="02040503050406030204" pitchFamily="18" charset="0"/>
                        </a:rPr>
                        <m:t>𝑢</m:t>
                      </m:r>
                      <m:r>
                        <a:rPr lang="es-ES" sz="1400" b="0" i="1" smtClean="0">
                          <a:solidFill>
                            <a:schemeClr val="tx1"/>
                          </a:solidFill>
                          <a:latin typeface="Cambria Math" panose="02040503050406030204" pitchFamily="18" charset="0"/>
                        </a:rPr>
                        <m:t>=−</m:t>
                      </m:r>
                      <m:f>
                        <m:fPr>
                          <m:ctrlPr>
                            <a:rPr lang="es-ES" sz="1400" b="0" i="1" smtClean="0">
                              <a:solidFill>
                                <a:schemeClr val="tx1"/>
                              </a:solidFill>
                              <a:latin typeface="Cambria Math" panose="02040503050406030204" pitchFamily="18" charset="0"/>
                            </a:rPr>
                          </m:ctrlPr>
                        </m:fPr>
                        <m:num>
                          <m:r>
                            <a:rPr lang="es-ES" sz="1400" b="0" i="1" smtClean="0">
                              <a:solidFill>
                                <a:schemeClr val="tx1"/>
                              </a:solidFill>
                              <a:latin typeface="Cambria Math" panose="02040503050406030204" pitchFamily="18" charset="0"/>
                            </a:rPr>
                            <m:t>1</m:t>
                          </m:r>
                        </m:num>
                        <m:den>
                          <m:r>
                            <a:rPr lang="es-ES" sz="1400" i="1">
                              <a:solidFill>
                                <a:schemeClr val="tx1"/>
                              </a:solidFill>
                              <a:latin typeface="Cambria Math" panose="02040503050406030204" pitchFamily="18" charset="0"/>
                            </a:rPr>
                            <m:t>2</m:t>
                          </m:r>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𝜎</m:t>
                              </m:r>
                            </m:e>
                            <m:sup>
                              <m:r>
                                <a:rPr lang="es-ES" sz="1400" i="1">
                                  <a:solidFill>
                                    <a:schemeClr val="tx1"/>
                                  </a:solidFill>
                                  <a:latin typeface="Cambria Math" panose="02040503050406030204" pitchFamily="18" charset="0"/>
                                </a:rPr>
                                <m:t>2</m:t>
                              </m:r>
                            </m:sup>
                          </m:sSup>
                        </m:den>
                      </m:f>
                      <m:d>
                        <m:dPr>
                          <m:ctrlPr>
                            <a:rPr lang="es-ES" sz="1400" i="1">
                              <a:solidFill>
                                <a:schemeClr val="tx1"/>
                              </a:solidFill>
                              <a:latin typeface="Cambria Math" panose="02040503050406030204" pitchFamily="18" charset="0"/>
                            </a:rPr>
                          </m:ctrlPr>
                        </m:dPr>
                        <m:e>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rPr>
                                <m:t>𝑢</m:t>
                              </m:r>
                            </m:e>
                            <m:sup>
                              <m:r>
                                <a:rPr lang="es-ES" sz="1400" i="1">
                                  <a:solidFill>
                                    <a:schemeClr val="tx1"/>
                                  </a:solidFill>
                                  <a:latin typeface="Cambria Math" panose="02040503050406030204" pitchFamily="18" charset="0"/>
                                </a:rPr>
                                <m:t>2</m:t>
                              </m:r>
                            </m:sup>
                          </m:sSup>
                          <m:r>
                            <a:rPr lang="es-ES" sz="1400" b="0" i="1" smtClean="0">
                              <a:solidFill>
                                <a:schemeClr val="tx1"/>
                              </a:solidFill>
                              <a:latin typeface="Cambria Math" panose="02040503050406030204" pitchFamily="18" charset="0"/>
                            </a:rPr>
                            <m:t>−</m:t>
                          </m:r>
                          <m:r>
                            <a:rPr lang="es-ES" sz="1400" b="0" i="1" smtClean="0">
                              <a:solidFill>
                                <a:schemeClr val="tx1"/>
                              </a:solidFill>
                              <a:latin typeface="Cambria Math" panose="02040503050406030204" pitchFamily="18" charset="0"/>
                            </a:rPr>
                            <m:t>𝑗</m:t>
                          </m:r>
                          <m:f>
                            <m:fPr>
                              <m:ctrlPr>
                                <a:rPr lang="es-ES" sz="1400" b="0" i="1" smtClean="0">
                                  <a:solidFill>
                                    <a:schemeClr val="tx1"/>
                                  </a:solidFill>
                                  <a:latin typeface="Cambria Math" panose="02040503050406030204" pitchFamily="18" charset="0"/>
                                </a:rPr>
                              </m:ctrlPr>
                            </m:fPr>
                            <m:num>
                              <m:r>
                                <a:rPr lang="es-ES" sz="1400" b="0" i="1" smtClean="0">
                                  <a:solidFill>
                                    <a:schemeClr val="tx1"/>
                                  </a:solidFill>
                                  <a:latin typeface="Cambria Math" panose="02040503050406030204" pitchFamily="18" charset="0"/>
                                </a:rPr>
                                <m:t>2</m:t>
                              </m:r>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𝜎</m:t>
                                  </m:r>
                                </m:e>
                                <m:sup>
                                  <m:r>
                                    <a:rPr lang="es-ES" sz="1400" i="1">
                                      <a:solidFill>
                                        <a:schemeClr val="tx1"/>
                                      </a:solidFill>
                                      <a:latin typeface="Cambria Math" panose="02040503050406030204" pitchFamily="18" charset="0"/>
                                    </a:rPr>
                                    <m:t>2</m:t>
                                  </m:r>
                                </m:sup>
                              </m:sSup>
                              <m:r>
                                <a:rPr lang="es-ES" sz="1400" i="1">
                                  <a:solidFill>
                                    <a:prstClr val="black"/>
                                  </a:solidFill>
                                  <a:latin typeface="Cambria Math" panose="02040503050406030204" pitchFamily="18" charset="0"/>
                                  <a:ea typeface="Cambria Math" panose="02040503050406030204" pitchFamily="18" charset="0"/>
                                </a:rPr>
                                <m:t>𝜔</m:t>
                              </m:r>
                            </m:num>
                            <m:den>
                              <m:r>
                                <a:rPr lang="es-ES" sz="1400" b="0" i="1" smtClean="0">
                                  <a:solidFill>
                                    <a:schemeClr val="tx1"/>
                                  </a:solidFill>
                                  <a:latin typeface="Cambria Math" panose="02040503050406030204" pitchFamily="18" charset="0"/>
                                </a:rPr>
                                <m:t>𝑣</m:t>
                              </m:r>
                            </m:den>
                          </m:f>
                          <m:r>
                            <a:rPr lang="es-ES" sz="1400" b="0" i="1" smtClean="0">
                              <a:solidFill>
                                <a:schemeClr val="tx1"/>
                              </a:solidFill>
                              <a:latin typeface="Cambria Math" panose="02040503050406030204" pitchFamily="18" charset="0"/>
                            </a:rPr>
                            <m:t>𝑢</m:t>
                          </m:r>
                        </m:e>
                      </m:d>
                    </m:oMath>
                  </m:oMathPara>
                </a14:m>
                <a:endParaRPr lang="es-ES" sz="1400" i="1" dirty="0">
                  <a:solidFill>
                    <a:prstClr val="black"/>
                  </a:solidFill>
                  <a:latin typeface="Arial" charset="0"/>
                  <a:ea typeface="+mn-ea"/>
                </a:endParaRPr>
              </a:p>
            </p:txBody>
          </p:sp>
        </mc:Choice>
        <mc:Fallback xmlns="">
          <p:sp>
            <p:nvSpPr>
              <p:cNvPr id="42" name="CuadroTexto 41">
                <a:extLst>
                  <a:ext uri="{FF2B5EF4-FFF2-40B4-BE49-F238E27FC236}">
                    <a16:creationId xmlns:a16="http://schemas.microsoft.com/office/drawing/2014/main" id="{418F87E7-524B-40F7-ADDD-FAE109DE92BD}"/>
                  </a:ext>
                </a:extLst>
              </p:cNvPr>
              <p:cNvSpPr txBox="1">
                <a:spLocks noRot="1" noChangeAspect="1" noMove="1" noResize="1" noEditPoints="1" noAdjustHandles="1" noChangeArrowheads="1" noChangeShapeType="1" noTextEdit="1"/>
              </p:cNvSpPr>
              <p:nvPr/>
            </p:nvSpPr>
            <p:spPr>
              <a:xfrm>
                <a:off x="4445066" y="6760484"/>
                <a:ext cx="3151517" cy="488339"/>
              </a:xfrm>
              <a:prstGeom prst="rect">
                <a:avLst/>
              </a:prstGeom>
              <a:blipFill>
                <a:blip r:embed="rId12"/>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2784607542"/>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23</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mc:AlternateContent xmlns:mc="http://schemas.openxmlformats.org/markup-compatibility/2006" xmlns:a14="http://schemas.microsoft.com/office/drawing/2010/main">
        <mc:Choice Requires="a14">
          <p:sp>
            <p:nvSpPr>
              <p:cNvPr id="20" name="2 Marcador de contenido">
                <a:extLst>
                  <a:ext uri="{FF2B5EF4-FFF2-40B4-BE49-F238E27FC236}">
                    <a16:creationId xmlns:a16="http://schemas.microsoft.com/office/drawing/2014/main" id="{DD56B59D-066F-49BE-BD7A-9461711CDFF1}"/>
                  </a:ext>
                </a:extLst>
              </p:cNvPr>
              <p:cNvSpPr txBox="1">
                <a:spLocks/>
              </p:cNvSpPr>
              <p:nvPr/>
            </p:nvSpPr>
            <p:spPr>
              <a:xfrm>
                <a:off x="287784" y="615161"/>
                <a:ext cx="2808312"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solidFill>
                      <a:schemeClr val="tx1"/>
                    </a:solidFill>
                  </a:rPr>
                  <a:t>Cálculo de </a:t>
                </a:r>
                <a14:m>
                  <m:oMath xmlns:m="http://schemas.openxmlformats.org/officeDocument/2006/math">
                    <m:sSub>
                      <m:sSubPr>
                        <m:ctrlPr>
                          <a:rPr lang="es-ES" sz="1600" i="1" u="sng" smtClean="0">
                            <a:solidFill>
                              <a:schemeClr val="tx1"/>
                            </a:solidFill>
                            <a:latin typeface="Cambria Math" panose="02040503050406030204" pitchFamily="18" charset="0"/>
                          </a:rPr>
                        </m:ctrlPr>
                      </m:sSubPr>
                      <m:e>
                        <m:r>
                          <a:rPr lang="es-ES" sz="1600" i="1" u="sng">
                            <a:solidFill>
                              <a:schemeClr val="tx1"/>
                            </a:solidFill>
                            <a:latin typeface="Cambria Math" panose="02040503050406030204" pitchFamily="18" charset="0"/>
                            <a:ea typeface="Cambria Math" panose="02040503050406030204" pitchFamily="18" charset="0"/>
                          </a:rPr>
                          <m:t>ℐ</m:t>
                        </m:r>
                      </m:e>
                      <m:sub>
                        <m:r>
                          <a:rPr lang="es-ES" sz="1600" b="0" i="1" u="sng" smtClean="0">
                            <a:solidFill>
                              <a:schemeClr val="tx1"/>
                            </a:solidFill>
                            <a:latin typeface="Cambria Math" panose="02040503050406030204" pitchFamily="18" charset="0"/>
                            <a:ea typeface="Cambria Math" panose="02040503050406030204" pitchFamily="18" charset="0"/>
                          </a:rPr>
                          <m:t>𝐸𝐽</m:t>
                        </m:r>
                      </m:sub>
                    </m:sSub>
                  </m:oMath>
                </a14:m>
                <a:r>
                  <a:rPr lang="es-ES" altLang="es-ES" sz="1600" u="sng" kern="0" dirty="0">
                    <a:solidFill>
                      <a:schemeClr val="tx1"/>
                    </a:solidFill>
                  </a:rPr>
                  <a:t> </a:t>
                </a:r>
                <a:endParaRPr lang="es-ES_tradnl" altLang="es-ES" sz="2000" u="sng" kern="0" dirty="0">
                  <a:solidFill>
                    <a:schemeClr val="tx1"/>
                  </a:solidFill>
                </a:endParaRPr>
              </a:p>
            </p:txBody>
          </p:sp>
        </mc:Choice>
        <mc:Fallback xmlns="">
          <p:sp>
            <p:nvSpPr>
              <p:cNvPr id="20" name="2 Marcador de contenido">
                <a:extLst>
                  <a:ext uri="{FF2B5EF4-FFF2-40B4-BE49-F238E27FC236}">
                    <a16:creationId xmlns:a16="http://schemas.microsoft.com/office/drawing/2014/main" id="{DD56B59D-066F-49BE-BD7A-9461711CDFF1}"/>
                  </a:ext>
                </a:extLst>
              </p:cNvPr>
              <p:cNvSpPr txBox="1">
                <a:spLocks noRot="1" noChangeAspect="1" noMove="1" noResize="1" noEditPoints="1" noAdjustHandles="1" noChangeArrowheads="1" noChangeShapeType="1" noTextEdit="1"/>
              </p:cNvSpPr>
              <p:nvPr/>
            </p:nvSpPr>
            <p:spPr>
              <a:xfrm>
                <a:off x="287784" y="615161"/>
                <a:ext cx="2808312" cy="442298"/>
              </a:xfrm>
              <a:prstGeom prst="rect">
                <a:avLst/>
              </a:prstGeom>
              <a:blipFill>
                <a:blip r:embed="rId2"/>
                <a:stretch>
                  <a:fillRect l="-1085" t="-694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2" name="CuadroTexto 41">
                <a:extLst>
                  <a:ext uri="{FF2B5EF4-FFF2-40B4-BE49-F238E27FC236}">
                    <a16:creationId xmlns:a16="http://schemas.microsoft.com/office/drawing/2014/main" id="{418F87E7-524B-40F7-ADDD-FAE109DE92BD}"/>
                  </a:ext>
                </a:extLst>
              </p:cNvPr>
              <p:cNvSpPr txBox="1"/>
              <p:nvPr/>
            </p:nvSpPr>
            <p:spPr>
              <a:xfrm>
                <a:off x="575816" y="1132016"/>
                <a:ext cx="3151517" cy="488339"/>
              </a:xfrm>
              <a:prstGeom prst="rect">
                <a:avLst/>
              </a:prstGeom>
              <a:noFill/>
            </p:spPr>
            <p:txBody>
              <a:bodyPr wrap="squar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r>
                        <a:rPr lang="es-ES" sz="1400" i="1" smtClean="0">
                          <a:solidFill>
                            <a:schemeClr val="tx1"/>
                          </a:solidFill>
                          <a:latin typeface="Cambria Math" panose="02040503050406030204" pitchFamily="18" charset="0"/>
                        </a:rPr>
                        <m:t>−</m:t>
                      </m:r>
                      <m:f>
                        <m:fPr>
                          <m:ctrlPr>
                            <a:rPr lang="es-ES" sz="1400" i="1">
                              <a:solidFill>
                                <a:schemeClr val="tx1"/>
                              </a:solidFill>
                              <a:latin typeface="Cambria Math" panose="02040503050406030204" pitchFamily="18" charset="0"/>
                            </a:rPr>
                          </m:ctrlPr>
                        </m:fPr>
                        <m:num>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rPr>
                                <m:t>𝑢</m:t>
                              </m:r>
                            </m:e>
                            <m:sup>
                              <m:r>
                                <a:rPr lang="es-ES" sz="1400" i="1">
                                  <a:solidFill>
                                    <a:schemeClr val="tx1"/>
                                  </a:solidFill>
                                  <a:latin typeface="Cambria Math" panose="02040503050406030204" pitchFamily="18" charset="0"/>
                                </a:rPr>
                                <m:t>2</m:t>
                              </m:r>
                            </m:sup>
                          </m:sSup>
                        </m:num>
                        <m:den>
                          <m:r>
                            <a:rPr lang="es-ES" sz="1400" i="1">
                              <a:solidFill>
                                <a:schemeClr val="tx1"/>
                              </a:solidFill>
                              <a:latin typeface="Cambria Math" panose="02040503050406030204" pitchFamily="18" charset="0"/>
                            </a:rPr>
                            <m:t>2</m:t>
                          </m:r>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𝜎</m:t>
                              </m:r>
                            </m:e>
                            <m:sup>
                              <m:r>
                                <a:rPr lang="es-ES" sz="1400" i="1">
                                  <a:solidFill>
                                    <a:schemeClr val="tx1"/>
                                  </a:solidFill>
                                  <a:latin typeface="Cambria Math" panose="02040503050406030204" pitchFamily="18" charset="0"/>
                                </a:rPr>
                                <m:t>2</m:t>
                              </m:r>
                            </m:sup>
                          </m:sSup>
                        </m:den>
                      </m:f>
                      <m:r>
                        <a:rPr lang="es-ES" sz="1400" i="1">
                          <a:solidFill>
                            <a:schemeClr val="tx1"/>
                          </a:solidFill>
                          <a:latin typeface="Cambria Math" panose="02040503050406030204" pitchFamily="18" charset="0"/>
                        </a:rPr>
                        <m:t>+</m:t>
                      </m:r>
                      <m:r>
                        <a:rPr lang="es-ES" sz="1400" i="1">
                          <a:solidFill>
                            <a:schemeClr val="tx1"/>
                          </a:solidFill>
                          <a:latin typeface="Cambria Math" panose="02040503050406030204" pitchFamily="18" charset="0"/>
                        </a:rPr>
                        <m:t>𝑗</m:t>
                      </m:r>
                      <m:f>
                        <m:fPr>
                          <m:ctrlPr>
                            <a:rPr lang="es-ES" sz="1400" i="1">
                              <a:solidFill>
                                <a:schemeClr val="tx1"/>
                              </a:solidFill>
                              <a:latin typeface="Cambria Math" panose="02040503050406030204" pitchFamily="18" charset="0"/>
                            </a:rPr>
                          </m:ctrlPr>
                        </m:fPr>
                        <m:num>
                          <m:r>
                            <a:rPr lang="es-ES" sz="1400" i="1">
                              <a:solidFill>
                                <a:prstClr val="black"/>
                              </a:solidFill>
                              <a:latin typeface="Cambria Math" panose="02040503050406030204" pitchFamily="18" charset="0"/>
                              <a:ea typeface="Cambria Math" panose="02040503050406030204" pitchFamily="18" charset="0"/>
                            </a:rPr>
                            <m:t>𝜔</m:t>
                          </m:r>
                        </m:num>
                        <m:den>
                          <m:r>
                            <a:rPr lang="es-ES" sz="1400" i="1">
                              <a:solidFill>
                                <a:schemeClr val="tx1"/>
                              </a:solidFill>
                              <a:latin typeface="Cambria Math" panose="02040503050406030204" pitchFamily="18" charset="0"/>
                            </a:rPr>
                            <m:t>𝑣</m:t>
                          </m:r>
                        </m:den>
                      </m:f>
                      <m:r>
                        <a:rPr lang="es-ES" sz="1400" b="0" i="1" smtClean="0">
                          <a:solidFill>
                            <a:schemeClr val="tx1"/>
                          </a:solidFill>
                          <a:latin typeface="Cambria Math" panose="02040503050406030204" pitchFamily="18" charset="0"/>
                        </a:rPr>
                        <m:t>𝑢</m:t>
                      </m:r>
                      <m:r>
                        <a:rPr lang="es-ES" sz="1400" b="0" i="1" smtClean="0">
                          <a:solidFill>
                            <a:schemeClr val="tx1"/>
                          </a:solidFill>
                          <a:latin typeface="Cambria Math" panose="02040503050406030204" pitchFamily="18" charset="0"/>
                        </a:rPr>
                        <m:t>=−</m:t>
                      </m:r>
                      <m:f>
                        <m:fPr>
                          <m:ctrlPr>
                            <a:rPr lang="es-ES" sz="1400" b="0" i="1" smtClean="0">
                              <a:solidFill>
                                <a:schemeClr val="tx1"/>
                              </a:solidFill>
                              <a:latin typeface="Cambria Math" panose="02040503050406030204" pitchFamily="18" charset="0"/>
                            </a:rPr>
                          </m:ctrlPr>
                        </m:fPr>
                        <m:num>
                          <m:r>
                            <a:rPr lang="es-ES" sz="1400" b="0" i="1" smtClean="0">
                              <a:solidFill>
                                <a:schemeClr val="tx1"/>
                              </a:solidFill>
                              <a:latin typeface="Cambria Math" panose="02040503050406030204" pitchFamily="18" charset="0"/>
                            </a:rPr>
                            <m:t>1</m:t>
                          </m:r>
                        </m:num>
                        <m:den>
                          <m:r>
                            <a:rPr lang="es-ES" sz="1400" i="1">
                              <a:solidFill>
                                <a:schemeClr val="tx1"/>
                              </a:solidFill>
                              <a:latin typeface="Cambria Math" panose="02040503050406030204" pitchFamily="18" charset="0"/>
                            </a:rPr>
                            <m:t>2</m:t>
                          </m:r>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𝜎</m:t>
                              </m:r>
                            </m:e>
                            <m:sup>
                              <m:r>
                                <a:rPr lang="es-ES" sz="1400" i="1">
                                  <a:solidFill>
                                    <a:schemeClr val="tx1"/>
                                  </a:solidFill>
                                  <a:latin typeface="Cambria Math" panose="02040503050406030204" pitchFamily="18" charset="0"/>
                                </a:rPr>
                                <m:t>2</m:t>
                              </m:r>
                            </m:sup>
                          </m:sSup>
                        </m:den>
                      </m:f>
                      <m:d>
                        <m:dPr>
                          <m:ctrlPr>
                            <a:rPr lang="es-ES" sz="1400" i="1">
                              <a:solidFill>
                                <a:schemeClr val="tx1"/>
                              </a:solidFill>
                              <a:latin typeface="Cambria Math" panose="02040503050406030204" pitchFamily="18" charset="0"/>
                            </a:rPr>
                          </m:ctrlPr>
                        </m:dPr>
                        <m:e>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rPr>
                                <m:t>𝑢</m:t>
                              </m:r>
                            </m:e>
                            <m:sup>
                              <m:r>
                                <a:rPr lang="es-ES" sz="1400" i="1">
                                  <a:solidFill>
                                    <a:schemeClr val="tx1"/>
                                  </a:solidFill>
                                  <a:latin typeface="Cambria Math" panose="02040503050406030204" pitchFamily="18" charset="0"/>
                                </a:rPr>
                                <m:t>2</m:t>
                              </m:r>
                            </m:sup>
                          </m:sSup>
                          <m:r>
                            <a:rPr lang="es-ES" sz="1400" b="0" i="1" smtClean="0">
                              <a:solidFill>
                                <a:schemeClr val="tx1"/>
                              </a:solidFill>
                              <a:latin typeface="Cambria Math" panose="02040503050406030204" pitchFamily="18" charset="0"/>
                            </a:rPr>
                            <m:t>−</m:t>
                          </m:r>
                          <m:r>
                            <a:rPr lang="es-ES" sz="1400" b="0" i="1" smtClean="0">
                              <a:solidFill>
                                <a:schemeClr val="tx1"/>
                              </a:solidFill>
                              <a:latin typeface="Cambria Math" panose="02040503050406030204" pitchFamily="18" charset="0"/>
                            </a:rPr>
                            <m:t>𝑗</m:t>
                          </m:r>
                          <m:f>
                            <m:fPr>
                              <m:ctrlPr>
                                <a:rPr lang="es-ES" sz="1400" b="0" i="1" smtClean="0">
                                  <a:solidFill>
                                    <a:schemeClr val="tx1"/>
                                  </a:solidFill>
                                  <a:latin typeface="Cambria Math" panose="02040503050406030204" pitchFamily="18" charset="0"/>
                                </a:rPr>
                              </m:ctrlPr>
                            </m:fPr>
                            <m:num>
                              <m:r>
                                <a:rPr lang="es-ES" sz="1400" b="0" i="1" smtClean="0">
                                  <a:solidFill>
                                    <a:schemeClr val="tx1"/>
                                  </a:solidFill>
                                  <a:latin typeface="Cambria Math" panose="02040503050406030204" pitchFamily="18" charset="0"/>
                                </a:rPr>
                                <m:t>2</m:t>
                              </m:r>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𝜎</m:t>
                                  </m:r>
                                </m:e>
                                <m:sup>
                                  <m:r>
                                    <a:rPr lang="es-ES" sz="1400" i="1">
                                      <a:solidFill>
                                        <a:schemeClr val="tx1"/>
                                      </a:solidFill>
                                      <a:latin typeface="Cambria Math" panose="02040503050406030204" pitchFamily="18" charset="0"/>
                                    </a:rPr>
                                    <m:t>2</m:t>
                                  </m:r>
                                </m:sup>
                              </m:sSup>
                              <m:r>
                                <a:rPr lang="es-ES" sz="1400" i="1">
                                  <a:solidFill>
                                    <a:prstClr val="black"/>
                                  </a:solidFill>
                                  <a:latin typeface="Cambria Math" panose="02040503050406030204" pitchFamily="18" charset="0"/>
                                  <a:ea typeface="Cambria Math" panose="02040503050406030204" pitchFamily="18" charset="0"/>
                                </a:rPr>
                                <m:t>𝜔</m:t>
                              </m:r>
                            </m:num>
                            <m:den>
                              <m:r>
                                <a:rPr lang="es-ES" sz="1400" b="0" i="1" smtClean="0">
                                  <a:solidFill>
                                    <a:schemeClr val="tx1"/>
                                  </a:solidFill>
                                  <a:latin typeface="Cambria Math" panose="02040503050406030204" pitchFamily="18" charset="0"/>
                                </a:rPr>
                                <m:t>𝑣</m:t>
                              </m:r>
                            </m:den>
                          </m:f>
                          <m:r>
                            <a:rPr lang="es-ES" sz="1400" b="0" i="1" smtClean="0">
                              <a:solidFill>
                                <a:schemeClr val="tx1"/>
                              </a:solidFill>
                              <a:latin typeface="Cambria Math" panose="02040503050406030204" pitchFamily="18" charset="0"/>
                            </a:rPr>
                            <m:t>𝑢</m:t>
                          </m:r>
                        </m:e>
                      </m:d>
                    </m:oMath>
                  </m:oMathPara>
                </a14:m>
                <a:endParaRPr lang="es-ES" sz="1400" i="1" dirty="0">
                  <a:solidFill>
                    <a:prstClr val="black"/>
                  </a:solidFill>
                  <a:latin typeface="Arial" charset="0"/>
                  <a:ea typeface="+mn-ea"/>
                </a:endParaRPr>
              </a:p>
            </p:txBody>
          </p:sp>
        </mc:Choice>
        <mc:Fallback xmlns="">
          <p:sp>
            <p:nvSpPr>
              <p:cNvPr id="42" name="CuadroTexto 41">
                <a:extLst>
                  <a:ext uri="{FF2B5EF4-FFF2-40B4-BE49-F238E27FC236}">
                    <a16:creationId xmlns:a16="http://schemas.microsoft.com/office/drawing/2014/main" id="{418F87E7-524B-40F7-ADDD-FAE109DE92BD}"/>
                  </a:ext>
                </a:extLst>
              </p:cNvPr>
              <p:cNvSpPr txBox="1">
                <a:spLocks noRot="1" noChangeAspect="1" noMove="1" noResize="1" noEditPoints="1" noAdjustHandles="1" noChangeArrowheads="1" noChangeShapeType="1" noTextEdit="1"/>
              </p:cNvSpPr>
              <p:nvPr/>
            </p:nvSpPr>
            <p:spPr>
              <a:xfrm>
                <a:off x="575816" y="1132016"/>
                <a:ext cx="3151517" cy="488339"/>
              </a:xfrm>
              <a:prstGeom prst="rect">
                <a:avLst/>
              </a:prstGeom>
              <a:blipFill>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8" name="CuadroTexto 17">
                <a:extLst>
                  <a:ext uri="{FF2B5EF4-FFF2-40B4-BE49-F238E27FC236}">
                    <a16:creationId xmlns:a16="http://schemas.microsoft.com/office/drawing/2014/main" id="{936B29C5-256A-4850-9F70-63F1385FC0B8}"/>
                  </a:ext>
                </a:extLst>
              </p:cNvPr>
              <p:cNvSpPr txBox="1"/>
              <p:nvPr/>
            </p:nvSpPr>
            <p:spPr>
              <a:xfrm>
                <a:off x="4248224" y="1110759"/>
                <a:ext cx="3456384" cy="530851"/>
              </a:xfrm>
              <a:prstGeom prst="rect">
                <a:avLst/>
              </a:prstGeom>
              <a:noFill/>
            </p:spPr>
            <p:txBody>
              <a:bodyPr wrap="squar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sSup>
                        <m:sSupPr>
                          <m:ctrlPr>
                            <a:rPr lang="es-ES" sz="1400" i="1" smtClean="0">
                              <a:solidFill>
                                <a:schemeClr val="tx1"/>
                              </a:solidFill>
                              <a:latin typeface="Cambria Math" panose="02040503050406030204" pitchFamily="18" charset="0"/>
                            </a:rPr>
                          </m:ctrlPr>
                        </m:sSupPr>
                        <m:e>
                          <m:d>
                            <m:dPr>
                              <m:ctrlPr>
                                <a:rPr lang="es-ES" sz="1400" i="1" smtClean="0">
                                  <a:solidFill>
                                    <a:schemeClr val="tx1"/>
                                  </a:solidFill>
                                  <a:latin typeface="Cambria Math" panose="02040503050406030204" pitchFamily="18" charset="0"/>
                                </a:rPr>
                              </m:ctrlPr>
                            </m:dPr>
                            <m:e>
                              <m:r>
                                <a:rPr lang="es-ES" sz="1400" b="0" i="1" smtClean="0">
                                  <a:solidFill>
                                    <a:schemeClr val="tx1"/>
                                  </a:solidFill>
                                  <a:latin typeface="Cambria Math" panose="02040503050406030204" pitchFamily="18" charset="0"/>
                                </a:rPr>
                                <m:t>𝑢</m:t>
                              </m:r>
                              <m:r>
                                <a:rPr lang="es-ES" sz="1400" i="1">
                                  <a:solidFill>
                                    <a:schemeClr val="tx1"/>
                                  </a:solidFill>
                                  <a:latin typeface="Cambria Math" panose="02040503050406030204" pitchFamily="18" charset="0"/>
                                </a:rPr>
                                <m:t>−</m:t>
                              </m:r>
                              <m:r>
                                <a:rPr lang="es-ES" sz="1400" i="1">
                                  <a:solidFill>
                                    <a:schemeClr val="tx1"/>
                                  </a:solidFill>
                                  <a:latin typeface="Cambria Math" panose="02040503050406030204" pitchFamily="18" charset="0"/>
                                </a:rPr>
                                <m:t>𝑗</m:t>
                              </m:r>
                              <m:f>
                                <m:fPr>
                                  <m:ctrlPr>
                                    <a:rPr lang="es-ES" sz="1400" i="1">
                                      <a:solidFill>
                                        <a:schemeClr val="tx1"/>
                                      </a:solidFill>
                                      <a:latin typeface="Cambria Math" panose="02040503050406030204" pitchFamily="18" charset="0"/>
                                    </a:rPr>
                                  </m:ctrlPr>
                                </m:fPr>
                                <m:num>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𝜎</m:t>
                                      </m:r>
                                    </m:e>
                                    <m:sup>
                                      <m:r>
                                        <a:rPr lang="es-ES" sz="1400" i="1">
                                          <a:solidFill>
                                            <a:schemeClr val="tx1"/>
                                          </a:solidFill>
                                          <a:latin typeface="Cambria Math" panose="02040503050406030204" pitchFamily="18" charset="0"/>
                                        </a:rPr>
                                        <m:t>2</m:t>
                                      </m:r>
                                    </m:sup>
                                  </m:sSup>
                                  <m:r>
                                    <a:rPr lang="es-ES" sz="1400" i="1">
                                      <a:solidFill>
                                        <a:prstClr val="black"/>
                                      </a:solidFill>
                                      <a:latin typeface="Cambria Math" panose="02040503050406030204" pitchFamily="18" charset="0"/>
                                      <a:ea typeface="Cambria Math" panose="02040503050406030204" pitchFamily="18" charset="0"/>
                                    </a:rPr>
                                    <m:t>𝜔</m:t>
                                  </m:r>
                                </m:num>
                                <m:den>
                                  <m:r>
                                    <a:rPr lang="es-ES" sz="1400" i="1">
                                      <a:solidFill>
                                        <a:schemeClr val="tx1"/>
                                      </a:solidFill>
                                      <a:latin typeface="Cambria Math" panose="02040503050406030204" pitchFamily="18" charset="0"/>
                                    </a:rPr>
                                    <m:t>𝑣</m:t>
                                  </m:r>
                                </m:den>
                              </m:f>
                            </m:e>
                          </m:d>
                        </m:e>
                        <m:sup>
                          <m:r>
                            <a:rPr lang="es-ES" sz="1400" b="0" i="1" smtClean="0">
                              <a:solidFill>
                                <a:schemeClr val="tx1"/>
                              </a:solidFill>
                              <a:latin typeface="Cambria Math" panose="02040503050406030204" pitchFamily="18" charset="0"/>
                            </a:rPr>
                            <m:t>2</m:t>
                          </m:r>
                        </m:sup>
                      </m:sSup>
                      <m:r>
                        <a:rPr lang="es-ES" sz="1400" b="0" i="1" smtClean="0">
                          <a:solidFill>
                            <a:schemeClr val="tx1"/>
                          </a:solidFill>
                          <a:latin typeface="Cambria Math" panose="02040503050406030204" pitchFamily="18" charset="0"/>
                        </a:rPr>
                        <m:t>=</m:t>
                      </m:r>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rPr>
                            <m:t>𝑢</m:t>
                          </m:r>
                        </m:e>
                        <m:sup>
                          <m:r>
                            <a:rPr lang="es-ES" sz="1400" i="1">
                              <a:solidFill>
                                <a:schemeClr val="tx1"/>
                              </a:solidFill>
                              <a:latin typeface="Cambria Math" panose="02040503050406030204" pitchFamily="18" charset="0"/>
                            </a:rPr>
                            <m:t>2</m:t>
                          </m:r>
                        </m:sup>
                      </m:sSup>
                      <m:r>
                        <a:rPr lang="es-ES" sz="1400" b="0" i="1" smtClean="0">
                          <a:solidFill>
                            <a:schemeClr val="tx1"/>
                          </a:solidFill>
                          <a:latin typeface="Cambria Math" panose="02040503050406030204" pitchFamily="18" charset="0"/>
                        </a:rPr>
                        <m:t>−</m:t>
                      </m:r>
                      <m:f>
                        <m:fPr>
                          <m:ctrlPr>
                            <a:rPr lang="es-ES" sz="1400" i="1">
                              <a:solidFill>
                                <a:schemeClr val="tx1"/>
                              </a:solidFill>
                              <a:latin typeface="Cambria Math" panose="02040503050406030204" pitchFamily="18" charset="0"/>
                            </a:rPr>
                          </m:ctrlPr>
                        </m:fPr>
                        <m:num>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𝜎</m:t>
                              </m:r>
                            </m:e>
                            <m:sup>
                              <m:r>
                                <a:rPr lang="es-ES" sz="1400" b="0" i="1" smtClean="0">
                                  <a:solidFill>
                                    <a:schemeClr val="tx1"/>
                                  </a:solidFill>
                                  <a:latin typeface="Cambria Math" panose="02040503050406030204" pitchFamily="18" charset="0"/>
                                  <a:ea typeface="Cambria Math" panose="02040503050406030204" pitchFamily="18" charset="0"/>
                                </a:rPr>
                                <m:t>4</m:t>
                              </m:r>
                            </m:sup>
                          </m:sSup>
                          <m:sSup>
                            <m:sSupPr>
                              <m:ctrlPr>
                                <a:rPr lang="es-ES" sz="1400" i="1">
                                  <a:solidFill>
                                    <a:schemeClr val="tx1"/>
                                  </a:solidFill>
                                  <a:latin typeface="Cambria Math" panose="02040503050406030204" pitchFamily="18" charset="0"/>
                                </a:rPr>
                              </m:ctrlPr>
                            </m:sSupPr>
                            <m:e>
                              <m:r>
                                <a:rPr lang="es-ES" sz="1400" i="1">
                                  <a:solidFill>
                                    <a:prstClr val="black"/>
                                  </a:solidFill>
                                  <a:latin typeface="Cambria Math" panose="02040503050406030204" pitchFamily="18" charset="0"/>
                                  <a:ea typeface="Cambria Math" panose="02040503050406030204" pitchFamily="18" charset="0"/>
                                </a:rPr>
                                <m:t>𝜔</m:t>
                              </m:r>
                            </m:e>
                            <m:sup>
                              <m:r>
                                <a:rPr lang="es-ES" sz="1400" b="0" i="1" smtClean="0">
                                  <a:solidFill>
                                    <a:schemeClr val="tx1"/>
                                  </a:solidFill>
                                  <a:latin typeface="Cambria Math" panose="02040503050406030204" pitchFamily="18" charset="0"/>
                                  <a:ea typeface="Cambria Math" panose="02040503050406030204" pitchFamily="18" charset="0"/>
                                </a:rPr>
                                <m:t>2</m:t>
                              </m:r>
                            </m:sup>
                          </m:sSup>
                        </m:num>
                        <m:den>
                          <m:sSup>
                            <m:sSupPr>
                              <m:ctrlPr>
                                <a:rPr lang="es-ES" sz="1400" i="1">
                                  <a:solidFill>
                                    <a:schemeClr val="tx1"/>
                                  </a:solidFill>
                                  <a:latin typeface="Cambria Math" panose="02040503050406030204" pitchFamily="18" charset="0"/>
                                </a:rPr>
                              </m:ctrlPr>
                            </m:sSupPr>
                            <m:e>
                              <m:r>
                                <a:rPr lang="es-ES" sz="1400" b="0" i="1" smtClean="0">
                                  <a:solidFill>
                                    <a:schemeClr val="tx1"/>
                                  </a:solidFill>
                                  <a:latin typeface="Cambria Math" panose="02040503050406030204" pitchFamily="18" charset="0"/>
                                </a:rPr>
                                <m:t>𝑣</m:t>
                              </m:r>
                            </m:e>
                            <m:sup>
                              <m:r>
                                <a:rPr lang="es-ES" sz="1400" i="1">
                                  <a:solidFill>
                                    <a:schemeClr val="tx1"/>
                                  </a:solidFill>
                                  <a:latin typeface="Cambria Math" panose="02040503050406030204" pitchFamily="18" charset="0"/>
                                  <a:ea typeface="Cambria Math" panose="02040503050406030204" pitchFamily="18" charset="0"/>
                                </a:rPr>
                                <m:t>2</m:t>
                              </m:r>
                            </m:sup>
                          </m:sSup>
                        </m:den>
                      </m:f>
                      <m:r>
                        <a:rPr lang="es-ES" sz="1400" b="0" i="1" smtClean="0">
                          <a:solidFill>
                            <a:schemeClr val="tx1"/>
                          </a:solidFill>
                          <a:latin typeface="Cambria Math" panose="02040503050406030204" pitchFamily="18" charset="0"/>
                        </a:rPr>
                        <m:t>−</m:t>
                      </m:r>
                      <m:r>
                        <a:rPr lang="es-ES" sz="1400" b="0" i="1" smtClean="0">
                          <a:solidFill>
                            <a:schemeClr val="tx1"/>
                          </a:solidFill>
                          <a:latin typeface="Cambria Math" panose="02040503050406030204" pitchFamily="18" charset="0"/>
                        </a:rPr>
                        <m:t>𝑗</m:t>
                      </m:r>
                      <m:f>
                        <m:fPr>
                          <m:ctrlPr>
                            <a:rPr lang="es-ES" sz="1400" i="1">
                              <a:solidFill>
                                <a:schemeClr val="tx1"/>
                              </a:solidFill>
                              <a:latin typeface="Cambria Math" panose="02040503050406030204" pitchFamily="18" charset="0"/>
                            </a:rPr>
                          </m:ctrlPr>
                        </m:fPr>
                        <m:num>
                          <m:sSup>
                            <m:sSupPr>
                              <m:ctrlPr>
                                <a:rPr lang="es-ES" sz="1400" i="1">
                                  <a:solidFill>
                                    <a:schemeClr val="tx1"/>
                                  </a:solidFill>
                                  <a:latin typeface="Cambria Math" panose="02040503050406030204" pitchFamily="18" charset="0"/>
                                </a:rPr>
                              </m:ctrlPr>
                            </m:sSupPr>
                            <m:e>
                              <m:r>
                                <a:rPr lang="es-ES" sz="1400" b="0" i="1" smtClean="0">
                                  <a:solidFill>
                                    <a:schemeClr val="tx1"/>
                                  </a:solidFill>
                                  <a:latin typeface="Cambria Math" panose="02040503050406030204" pitchFamily="18" charset="0"/>
                                </a:rPr>
                                <m:t>2</m:t>
                              </m:r>
                              <m:r>
                                <a:rPr lang="es-ES" sz="1400" i="1">
                                  <a:solidFill>
                                    <a:schemeClr val="tx1"/>
                                  </a:solidFill>
                                  <a:latin typeface="Cambria Math" panose="02040503050406030204" pitchFamily="18" charset="0"/>
                                  <a:ea typeface="Cambria Math" panose="02040503050406030204" pitchFamily="18" charset="0"/>
                                </a:rPr>
                                <m:t>𝜎</m:t>
                              </m:r>
                            </m:e>
                            <m:sup>
                              <m:r>
                                <a:rPr lang="es-ES" sz="1400" b="0" i="1" smtClean="0">
                                  <a:solidFill>
                                    <a:schemeClr val="tx1"/>
                                  </a:solidFill>
                                  <a:latin typeface="Cambria Math" panose="02040503050406030204" pitchFamily="18" charset="0"/>
                                  <a:ea typeface="Cambria Math" panose="02040503050406030204" pitchFamily="18" charset="0"/>
                                </a:rPr>
                                <m:t>2</m:t>
                              </m:r>
                            </m:sup>
                          </m:sSup>
                          <m:r>
                            <a:rPr lang="es-ES" sz="1400" i="1">
                              <a:solidFill>
                                <a:prstClr val="black"/>
                              </a:solidFill>
                              <a:latin typeface="Cambria Math" panose="02040503050406030204" pitchFamily="18" charset="0"/>
                              <a:ea typeface="Cambria Math" panose="02040503050406030204" pitchFamily="18" charset="0"/>
                            </a:rPr>
                            <m:t>𝜔</m:t>
                          </m:r>
                        </m:num>
                        <m:den>
                          <m:r>
                            <a:rPr lang="es-ES" sz="1400" b="0" i="1" smtClean="0">
                              <a:solidFill>
                                <a:schemeClr val="tx1"/>
                              </a:solidFill>
                              <a:latin typeface="Cambria Math" panose="02040503050406030204" pitchFamily="18" charset="0"/>
                            </a:rPr>
                            <m:t>𝑣</m:t>
                          </m:r>
                        </m:den>
                      </m:f>
                      <m:r>
                        <a:rPr lang="es-ES" sz="1400" b="0" i="1" smtClean="0">
                          <a:solidFill>
                            <a:schemeClr val="tx1"/>
                          </a:solidFill>
                          <a:latin typeface="Cambria Math" panose="02040503050406030204" pitchFamily="18" charset="0"/>
                        </a:rPr>
                        <m:t>𝑢</m:t>
                      </m:r>
                    </m:oMath>
                  </m:oMathPara>
                </a14:m>
                <a:endParaRPr lang="es-ES" sz="1400" i="1" dirty="0">
                  <a:solidFill>
                    <a:prstClr val="black"/>
                  </a:solidFill>
                  <a:latin typeface="Arial" charset="0"/>
                  <a:ea typeface="+mn-ea"/>
                </a:endParaRPr>
              </a:p>
            </p:txBody>
          </p:sp>
        </mc:Choice>
        <mc:Fallback xmlns="">
          <p:sp>
            <p:nvSpPr>
              <p:cNvPr id="18" name="CuadroTexto 17">
                <a:extLst>
                  <a:ext uri="{FF2B5EF4-FFF2-40B4-BE49-F238E27FC236}">
                    <a16:creationId xmlns:a16="http://schemas.microsoft.com/office/drawing/2014/main" id="{936B29C5-256A-4850-9F70-63F1385FC0B8}"/>
                  </a:ext>
                </a:extLst>
              </p:cNvPr>
              <p:cNvSpPr txBox="1">
                <a:spLocks noRot="1" noChangeAspect="1" noMove="1" noResize="1" noEditPoints="1" noAdjustHandles="1" noChangeArrowheads="1" noChangeShapeType="1" noTextEdit="1"/>
              </p:cNvSpPr>
              <p:nvPr/>
            </p:nvSpPr>
            <p:spPr>
              <a:xfrm>
                <a:off x="4248224" y="1110759"/>
                <a:ext cx="3456384" cy="530851"/>
              </a:xfrm>
              <a:prstGeom prst="rect">
                <a:avLst/>
              </a:prstGeom>
              <a:blipFill>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9" name="CuadroTexto 18">
                <a:extLst>
                  <a:ext uri="{FF2B5EF4-FFF2-40B4-BE49-F238E27FC236}">
                    <a16:creationId xmlns:a16="http://schemas.microsoft.com/office/drawing/2014/main" id="{2AE6AA5A-0F2D-450C-A485-48930879D2E6}"/>
                  </a:ext>
                </a:extLst>
              </p:cNvPr>
              <p:cNvSpPr txBox="1"/>
              <p:nvPr/>
            </p:nvSpPr>
            <p:spPr>
              <a:xfrm>
                <a:off x="287386" y="1979637"/>
                <a:ext cx="3960838" cy="746295"/>
              </a:xfrm>
              <a:prstGeom prst="rect">
                <a:avLst/>
              </a:prstGeom>
              <a:noFill/>
            </p:spPr>
            <p:txBody>
              <a:bodyPr wrap="squar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sSup>
                        <m:sSupPr>
                          <m:ctrlPr>
                            <a:rPr lang="es-ES" sz="1400" i="1" smtClean="0">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rPr>
                            <m:t>𝑢</m:t>
                          </m:r>
                        </m:e>
                        <m:sup>
                          <m:r>
                            <a:rPr lang="es-ES" sz="1400" i="1">
                              <a:solidFill>
                                <a:schemeClr val="tx1"/>
                              </a:solidFill>
                              <a:latin typeface="Cambria Math" panose="02040503050406030204" pitchFamily="18" charset="0"/>
                            </a:rPr>
                            <m:t>2</m:t>
                          </m:r>
                        </m:sup>
                      </m:sSup>
                      <m:r>
                        <a:rPr lang="es-ES" sz="1400" b="0" i="1" smtClean="0">
                          <a:solidFill>
                            <a:schemeClr val="tx1"/>
                          </a:solidFill>
                          <a:latin typeface="Cambria Math" panose="02040503050406030204" pitchFamily="18" charset="0"/>
                        </a:rPr>
                        <m:t>−</m:t>
                      </m:r>
                      <m:r>
                        <a:rPr lang="es-ES" sz="1400" b="0" i="1" smtClean="0">
                          <a:solidFill>
                            <a:schemeClr val="tx1"/>
                          </a:solidFill>
                          <a:latin typeface="Cambria Math" panose="02040503050406030204" pitchFamily="18" charset="0"/>
                        </a:rPr>
                        <m:t>𝑗</m:t>
                      </m:r>
                      <m:f>
                        <m:fPr>
                          <m:ctrlPr>
                            <a:rPr lang="es-ES" sz="1400" i="1">
                              <a:solidFill>
                                <a:schemeClr val="tx1"/>
                              </a:solidFill>
                              <a:latin typeface="Cambria Math" panose="02040503050406030204" pitchFamily="18" charset="0"/>
                            </a:rPr>
                          </m:ctrlPr>
                        </m:fPr>
                        <m:num>
                          <m:sSup>
                            <m:sSupPr>
                              <m:ctrlPr>
                                <a:rPr lang="es-ES" sz="1400" i="1">
                                  <a:solidFill>
                                    <a:schemeClr val="tx1"/>
                                  </a:solidFill>
                                  <a:latin typeface="Cambria Math" panose="02040503050406030204" pitchFamily="18" charset="0"/>
                                </a:rPr>
                              </m:ctrlPr>
                            </m:sSupPr>
                            <m:e>
                              <m:r>
                                <a:rPr lang="es-ES" sz="1400" b="0" i="1" smtClean="0">
                                  <a:solidFill>
                                    <a:schemeClr val="tx1"/>
                                  </a:solidFill>
                                  <a:latin typeface="Cambria Math" panose="02040503050406030204" pitchFamily="18" charset="0"/>
                                </a:rPr>
                                <m:t>2</m:t>
                              </m:r>
                              <m:r>
                                <a:rPr lang="es-ES" sz="1400" i="1">
                                  <a:solidFill>
                                    <a:schemeClr val="tx1"/>
                                  </a:solidFill>
                                  <a:latin typeface="Cambria Math" panose="02040503050406030204" pitchFamily="18" charset="0"/>
                                  <a:ea typeface="Cambria Math" panose="02040503050406030204" pitchFamily="18" charset="0"/>
                                </a:rPr>
                                <m:t>𝜎</m:t>
                              </m:r>
                            </m:e>
                            <m:sup>
                              <m:r>
                                <a:rPr lang="es-ES" sz="1400" b="0" i="1" smtClean="0">
                                  <a:solidFill>
                                    <a:schemeClr val="tx1"/>
                                  </a:solidFill>
                                  <a:latin typeface="Cambria Math" panose="02040503050406030204" pitchFamily="18" charset="0"/>
                                  <a:ea typeface="Cambria Math" panose="02040503050406030204" pitchFamily="18" charset="0"/>
                                </a:rPr>
                                <m:t>2</m:t>
                              </m:r>
                            </m:sup>
                          </m:sSup>
                          <m:r>
                            <a:rPr lang="es-ES" sz="1400" i="1">
                              <a:solidFill>
                                <a:prstClr val="black"/>
                              </a:solidFill>
                              <a:latin typeface="Cambria Math" panose="02040503050406030204" pitchFamily="18" charset="0"/>
                              <a:ea typeface="Cambria Math" panose="02040503050406030204" pitchFamily="18" charset="0"/>
                            </a:rPr>
                            <m:t>𝜔</m:t>
                          </m:r>
                        </m:num>
                        <m:den>
                          <m:r>
                            <a:rPr lang="es-ES" sz="1400" b="0" i="1" smtClean="0">
                              <a:solidFill>
                                <a:schemeClr val="tx1"/>
                              </a:solidFill>
                              <a:latin typeface="Cambria Math" panose="02040503050406030204" pitchFamily="18" charset="0"/>
                            </a:rPr>
                            <m:t>𝑣</m:t>
                          </m:r>
                        </m:den>
                      </m:f>
                      <m:r>
                        <a:rPr lang="es-ES" sz="1400" b="0" i="1" smtClean="0">
                          <a:solidFill>
                            <a:schemeClr val="tx1"/>
                          </a:solidFill>
                          <a:latin typeface="Cambria Math" panose="02040503050406030204" pitchFamily="18" charset="0"/>
                        </a:rPr>
                        <m:t>𝑢</m:t>
                      </m:r>
                      <m:r>
                        <a:rPr lang="es-ES" sz="1400" b="0" i="1" smtClean="0">
                          <a:solidFill>
                            <a:schemeClr val="tx1"/>
                          </a:solidFill>
                          <a:latin typeface="Cambria Math" panose="02040503050406030204" pitchFamily="18" charset="0"/>
                          <a:ea typeface="Cambria Math" panose="02040503050406030204" pitchFamily="18" charset="0"/>
                        </a:rPr>
                        <m:t>=</m:t>
                      </m:r>
                      <m:sSup>
                        <m:sSupPr>
                          <m:ctrlPr>
                            <a:rPr lang="es-ES" sz="1400" i="1">
                              <a:solidFill>
                                <a:schemeClr val="tx1"/>
                              </a:solidFill>
                              <a:latin typeface="Cambria Math" panose="02040503050406030204" pitchFamily="18" charset="0"/>
                            </a:rPr>
                          </m:ctrlPr>
                        </m:sSupPr>
                        <m:e>
                          <m:d>
                            <m:dPr>
                              <m:ctrlPr>
                                <a:rPr lang="es-ES" sz="1400" i="1">
                                  <a:solidFill>
                                    <a:schemeClr val="tx1"/>
                                  </a:solidFill>
                                  <a:latin typeface="Cambria Math" panose="02040503050406030204" pitchFamily="18" charset="0"/>
                                </a:rPr>
                              </m:ctrlPr>
                            </m:dPr>
                            <m:e>
                              <m:r>
                                <a:rPr lang="es-ES" sz="1400" b="0" i="1" smtClean="0">
                                  <a:solidFill>
                                    <a:schemeClr val="tx1"/>
                                  </a:solidFill>
                                  <a:latin typeface="Cambria Math" panose="02040503050406030204" pitchFamily="18" charset="0"/>
                                </a:rPr>
                                <m:t>𝑢</m:t>
                              </m:r>
                              <m:r>
                                <a:rPr lang="es-ES" sz="1400" i="1">
                                  <a:solidFill>
                                    <a:schemeClr val="tx1"/>
                                  </a:solidFill>
                                  <a:latin typeface="Cambria Math" panose="02040503050406030204" pitchFamily="18" charset="0"/>
                                </a:rPr>
                                <m:t>−</m:t>
                              </m:r>
                              <m:r>
                                <a:rPr lang="es-ES" sz="1400" i="1">
                                  <a:solidFill>
                                    <a:schemeClr val="tx1"/>
                                  </a:solidFill>
                                  <a:latin typeface="Cambria Math" panose="02040503050406030204" pitchFamily="18" charset="0"/>
                                </a:rPr>
                                <m:t>𝑗</m:t>
                              </m:r>
                              <m:f>
                                <m:fPr>
                                  <m:ctrlPr>
                                    <a:rPr lang="es-ES" sz="1400" i="1">
                                      <a:solidFill>
                                        <a:schemeClr val="tx1"/>
                                      </a:solidFill>
                                      <a:latin typeface="Cambria Math" panose="02040503050406030204" pitchFamily="18" charset="0"/>
                                    </a:rPr>
                                  </m:ctrlPr>
                                </m:fPr>
                                <m:num>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𝜎</m:t>
                                      </m:r>
                                    </m:e>
                                    <m:sup>
                                      <m:r>
                                        <a:rPr lang="es-ES" sz="1400" i="1">
                                          <a:solidFill>
                                            <a:schemeClr val="tx1"/>
                                          </a:solidFill>
                                          <a:latin typeface="Cambria Math" panose="02040503050406030204" pitchFamily="18" charset="0"/>
                                        </a:rPr>
                                        <m:t>2</m:t>
                                      </m:r>
                                    </m:sup>
                                  </m:sSup>
                                  <m:r>
                                    <a:rPr lang="es-ES" sz="1400" i="1">
                                      <a:solidFill>
                                        <a:prstClr val="black"/>
                                      </a:solidFill>
                                      <a:latin typeface="Cambria Math" panose="02040503050406030204" pitchFamily="18" charset="0"/>
                                      <a:ea typeface="Cambria Math" panose="02040503050406030204" pitchFamily="18" charset="0"/>
                                    </a:rPr>
                                    <m:t>𝜔</m:t>
                                  </m:r>
                                </m:num>
                                <m:den>
                                  <m:r>
                                    <a:rPr lang="es-ES" sz="1400" i="1">
                                      <a:solidFill>
                                        <a:schemeClr val="tx1"/>
                                      </a:solidFill>
                                      <a:latin typeface="Cambria Math" panose="02040503050406030204" pitchFamily="18" charset="0"/>
                                    </a:rPr>
                                    <m:t>𝑣</m:t>
                                  </m:r>
                                </m:den>
                              </m:f>
                            </m:e>
                          </m:d>
                        </m:e>
                        <m:sup>
                          <m:r>
                            <a:rPr lang="es-ES" sz="1400" i="1">
                              <a:solidFill>
                                <a:schemeClr val="tx1"/>
                              </a:solidFill>
                              <a:latin typeface="Cambria Math" panose="02040503050406030204" pitchFamily="18" charset="0"/>
                            </a:rPr>
                            <m:t>2</m:t>
                          </m:r>
                        </m:sup>
                      </m:sSup>
                      <m:r>
                        <a:rPr lang="es-ES" sz="1400" b="0" i="1" smtClean="0">
                          <a:solidFill>
                            <a:schemeClr val="tx1"/>
                          </a:solidFill>
                          <a:latin typeface="Cambria Math" panose="02040503050406030204" pitchFamily="18" charset="0"/>
                        </a:rPr>
                        <m:t>+</m:t>
                      </m:r>
                      <m:f>
                        <m:fPr>
                          <m:ctrlPr>
                            <a:rPr lang="es-ES" sz="1400" i="1">
                              <a:solidFill>
                                <a:schemeClr val="tx1"/>
                              </a:solidFill>
                              <a:latin typeface="Cambria Math" panose="02040503050406030204" pitchFamily="18" charset="0"/>
                            </a:rPr>
                          </m:ctrlPr>
                        </m:fPr>
                        <m:num>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𝜎</m:t>
                              </m:r>
                            </m:e>
                            <m:sup>
                              <m:r>
                                <a:rPr lang="es-ES" sz="1400" i="1">
                                  <a:solidFill>
                                    <a:schemeClr val="tx1"/>
                                  </a:solidFill>
                                  <a:latin typeface="Cambria Math" panose="02040503050406030204" pitchFamily="18" charset="0"/>
                                  <a:ea typeface="Cambria Math" panose="02040503050406030204" pitchFamily="18" charset="0"/>
                                </a:rPr>
                                <m:t>4</m:t>
                              </m:r>
                            </m:sup>
                          </m:sSup>
                          <m:sSup>
                            <m:sSupPr>
                              <m:ctrlPr>
                                <a:rPr lang="es-ES" sz="1400" i="1">
                                  <a:solidFill>
                                    <a:schemeClr val="tx1"/>
                                  </a:solidFill>
                                  <a:latin typeface="Cambria Math" panose="02040503050406030204" pitchFamily="18" charset="0"/>
                                </a:rPr>
                              </m:ctrlPr>
                            </m:sSupPr>
                            <m:e>
                              <m:r>
                                <a:rPr lang="es-ES" sz="1400" i="1">
                                  <a:solidFill>
                                    <a:prstClr val="black"/>
                                  </a:solidFill>
                                  <a:latin typeface="Cambria Math" panose="02040503050406030204" pitchFamily="18" charset="0"/>
                                  <a:ea typeface="Cambria Math" panose="02040503050406030204" pitchFamily="18" charset="0"/>
                                </a:rPr>
                                <m:t>𝜔</m:t>
                              </m:r>
                            </m:e>
                            <m:sup>
                              <m:r>
                                <a:rPr lang="es-ES" sz="1400" i="1">
                                  <a:solidFill>
                                    <a:schemeClr val="tx1"/>
                                  </a:solidFill>
                                  <a:latin typeface="Cambria Math" panose="02040503050406030204" pitchFamily="18" charset="0"/>
                                  <a:ea typeface="Cambria Math" panose="02040503050406030204" pitchFamily="18" charset="0"/>
                                </a:rPr>
                                <m:t>2</m:t>
                              </m:r>
                            </m:sup>
                          </m:sSup>
                        </m:num>
                        <m:den>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rPr>
                                <m:t>𝑣</m:t>
                              </m:r>
                            </m:e>
                            <m:sup>
                              <m:r>
                                <a:rPr lang="es-ES" sz="1400" i="1">
                                  <a:solidFill>
                                    <a:schemeClr val="tx1"/>
                                  </a:solidFill>
                                  <a:latin typeface="Cambria Math" panose="02040503050406030204" pitchFamily="18" charset="0"/>
                                  <a:ea typeface="Cambria Math" panose="02040503050406030204" pitchFamily="18" charset="0"/>
                                </a:rPr>
                                <m:t>2</m:t>
                              </m:r>
                            </m:sup>
                          </m:sSup>
                        </m:den>
                      </m:f>
                    </m:oMath>
                  </m:oMathPara>
                </a14:m>
                <a:endParaRPr lang="es-ES" sz="1400" i="1" dirty="0">
                  <a:solidFill>
                    <a:prstClr val="black"/>
                  </a:solidFill>
                  <a:latin typeface="Arial" charset="0"/>
                  <a:ea typeface="+mn-ea"/>
                </a:endParaRPr>
              </a:p>
              <a:p>
                <a:pPr defTabSz="914400" eaLnBrk="1" hangingPunct="1"/>
                <a:endParaRPr lang="es-ES" sz="1400" i="1" dirty="0">
                  <a:solidFill>
                    <a:prstClr val="black"/>
                  </a:solidFill>
                  <a:latin typeface="Arial" charset="0"/>
                  <a:ea typeface="+mn-ea"/>
                </a:endParaRPr>
              </a:p>
            </p:txBody>
          </p:sp>
        </mc:Choice>
        <mc:Fallback xmlns="">
          <p:sp>
            <p:nvSpPr>
              <p:cNvPr id="19" name="CuadroTexto 18">
                <a:extLst>
                  <a:ext uri="{FF2B5EF4-FFF2-40B4-BE49-F238E27FC236}">
                    <a16:creationId xmlns:a16="http://schemas.microsoft.com/office/drawing/2014/main" id="{2AE6AA5A-0F2D-450C-A485-48930879D2E6}"/>
                  </a:ext>
                </a:extLst>
              </p:cNvPr>
              <p:cNvSpPr txBox="1">
                <a:spLocks noRot="1" noChangeAspect="1" noMove="1" noResize="1" noEditPoints="1" noAdjustHandles="1" noChangeArrowheads="1" noChangeShapeType="1" noTextEdit="1"/>
              </p:cNvSpPr>
              <p:nvPr/>
            </p:nvSpPr>
            <p:spPr>
              <a:xfrm>
                <a:off x="287386" y="1979637"/>
                <a:ext cx="3960838" cy="746295"/>
              </a:xfrm>
              <a:prstGeom prst="rect">
                <a:avLst/>
              </a:prstGeom>
              <a:blipFill>
                <a:blip r:embed="rId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4" name="CuadroTexto 23">
                <a:extLst>
                  <a:ext uri="{FF2B5EF4-FFF2-40B4-BE49-F238E27FC236}">
                    <a16:creationId xmlns:a16="http://schemas.microsoft.com/office/drawing/2014/main" id="{5596D945-4992-4ABE-92AA-ABA1CD316EB6}"/>
                  </a:ext>
                </a:extLst>
              </p:cNvPr>
              <p:cNvSpPr txBox="1"/>
              <p:nvPr/>
            </p:nvSpPr>
            <p:spPr>
              <a:xfrm>
                <a:off x="4252207" y="1979636"/>
                <a:ext cx="3960838" cy="746295"/>
              </a:xfrm>
              <a:prstGeom prst="rect">
                <a:avLst/>
              </a:prstGeom>
              <a:noFill/>
            </p:spPr>
            <p:txBody>
              <a:bodyPr wrap="squar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r>
                        <a:rPr lang="es-ES" sz="1400" i="1" smtClean="0">
                          <a:solidFill>
                            <a:schemeClr val="tx1"/>
                          </a:solidFill>
                          <a:latin typeface="Cambria Math" panose="02040503050406030204" pitchFamily="18" charset="0"/>
                        </a:rPr>
                        <m:t>−</m:t>
                      </m:r>
                      <m:f>
                        <m:fPr>
                          <m:ctrlPr>
                            <a:rPr lang="es-ES" sz="1400" i="1">
                              <a:solidFill>
                                <a:schemeClr val="tx1"/>
                              </a:solidFill>
                              <a:latin typeface="Cambria Math" panose="02040503050406030204" pitchFamily="18" charset="0"/>
                            </a:rPr>
                          </m:ctrlPr>
                        </m:fPr>
                        <m:num>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rPr>
                                <m:t>𝑢</m:t>
                              </m:r>
                            </m:e>
                            <m:sup>
                              <m:r>
                                <a:rPr lang="es-ES" sz="1400" i="1">
                                  <a:solidFill>
                                    <a:schemeClr val="tx1"/>
                                  </a:solidFill>
                                  <a:latin typeface="Cambria Math" panose="02040503050406030204" pitchFamily="18" charset="0"/>
                                </a:rPr>
                                <m:t>2</m:t>
                              </m:r>
                            </m:sup>
                          </m:sSup>
                        </m:num>
                        <m:den>
                          <m:r>
                            <a:rPr lang="es-ES" sz="1400" i="1">
                              <a:solidFill>
                                <a:schemeClr val="tx1"/>
                              </a:solidFill>
                              <a:latin typeface="Cambria Math" panose="02040503050406030204" pitchFamily="18" charset="0"/>
                            </a:rPr>
                            <m:t>2</m:t>
                          </m:r>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𝜎</m:t>
                              </m:r>
                            </m:e>
                            <m:sup>
                              <m:r>
                                <a:rPr lang="es-ES" sz="1400" i="1">
                                  <a:solidFill>
                                    <a:schemeClr val="tx1"/>
                                  </a:solidFill>
                                  <a:latin typeface="Cambria Math" panose="02040503050406030204" pitchFamily="18" charset="0"/>
                                </a:rPr>
                                <m:t>2</m:t>
                              </m:r>
                            </m:sup>
                          </m:sSup>
                        </m:den>
                      </m:f>
                      <m:r>
                        <a:rPr lang="es-ES" sz="1400" i="1">
                          <a:solidFill>
                            <a:schemeClr val="tx1"/>
                          </a:solidFill>
                          <a:latin typeface="Cambria Math" panose="02040503050406030204" pitchFamily="18" charset="0"/>
                        </a:rPr>
                        <m:t>+</m:t>
                      </m:r>
                      <m:r>
                        <a:rPr lang="es-ES" sz="1400" i="1">
                          <a:solidFill>
                            <a:schemeClr val="tx1"/>
                          </a:solidFill>
                          <a:latin typeface="Cambria Math" panose="02040503050406030204" pitchFamily="18" charset="0"/>
                        </a:rPr>
                        <m:t>𝑗</m:t>
                      </m:r>
                      <m:f>
                        <m:fPr>
                          <m:ctrlPr>
                            <a:rPr lang="es-ES" sz="1400" i="1">
                              <a:solidFill>
                                <a:schemeClr val="tx1"/>
                              </a:solidFill>
                              <a:latin typeface="Cambria Math" panose="02040503050406030204" pitchFamily="18" charset="0"/>
                            </a:rPr>
                          </m:ctrlPr>
                        </m:fPr>
                        <m:num>
                          <m:r>
                            <a:rPr lang="es-ES" sz="1400" i="1">
                              <a:solidFill>
                                <a:prstClr val="black"/>
                              </a:solidFill>
                              <a:latin typeface="Cambria Math" panose="02040503050406030204" pitchFamily="18" charset="0"/>
                              <a:ea typeface="Cambria Math" panose="02040503050406030204" pitchFamily="18" charset="0"/>
                            </a:rPr>
                            <m:t>𝜔</m:t>
                          </m:r>
                        </m:num>
                        <m:den>
                          <m:r>
                            <a:rPr lang="es-ES" sz="1400" i="1">
                              <a:solidFill>
                                <a:schemeClr val="tx1"/>
                              </a:solidFill>
                              <a:latin typeface="Cambria Math" panose="02040503050406030204" pitchFamily="18" charset="0"/>
                            </a:rPr>
                            <m:t>𝑣</m:t>
                          </m:r>
                        </m:den>
                      </m:f>
                      <m:r>
                        <a:rPr lang="es-ES" sz="1400" i="1">
                          <a:solidFill>
                            <a:schemeClr val="tx1"/>
                          </a:solidFill>
                          <a:latin typeface="Cambria Math" panose="02040503050406030204" pitchFamily="18" charset="0"/>
                        </a:rPr>
                        <m:t>𝑢</m:t>
                      </m:r>
                      <m:r>
                        <a:rPr lang="es-ES" sz="1400" b="0" i="1" smtClean="0">
                          <a:solidFill>
                            <a:schemeClr val="tx1"/>
                          </a:solidFill>
                          <a:latin typeface="Cambria Math" panose="02040503050406030204" pitchFamily="18" charset="0"/>
                        </a:rPr>
                        <m:t>=−</m:t>
                      </m:r>
                      <m:f>
                        <m:fPr>
                          <m:ctrlPr>
                            <a:rPr lang="es-ES" sz="1400" i="1">
                              <a:solidFill>
                                <a:schemeClr val="tx1"/>
                              </a:solidFill>
                              <a:latin typeface="Cambria Math" panose="02040503050406030204" pitchFamily="18" charset="0"/>
                            </a:rPr>
                          </m:ctrlPr>
                        </m:fPr>
                        <m:num>
                          <m:r>
                            <a:rPr lang="es-ES" sz="1400" i="1">
                              <a:solidFill>
                                <a:schemeClr val="tx1"/>
                              </a:solidFill>
                              <a:latin typeface="Cambria Math" panose="02040503050406030204" pitchFamily="18" charset="0"/>
                            </a:rPr>
                            <m:t>1</m:t>
                          </m:r>
                        </m:num>
                        <m:den>
                          <m:r>
                            <a:rPr lang="es-ES" sz="1400" i="1">
                              <a:solidFill>
                                <a:schemeClr val="tx1"/>
                              </a:solidFill>
                              <a:latin typeface="Cambria Math" panose="02040503050406030204" pitchFamily="18" charset="0"/>
                            </a:rPr>
                            <m:t>2</m:t>
                          </m:r>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𝜎</m:t>
                              </m:r>
                            </m:e>
                            <m:sup>
                              <m:r>
                                <a:rPr lang="es-ES" sz="1400" i="1">
                                  <a:solidFill>
                                    <a:schemeClr val="tx1"/>
                                  </a:solidFill>
                                  <a:latin typeface="Cambria Math" panose="02040503050406030204" pitchFamily="18" charset="0"/>
                                </a:rPr>
                                <m:t>2</m:t>
                              </m:r>
                            </m:sup>
                          </m:sSup>
                        </m:den>
                      </m:f>
                      <m:sSup>
                        <m:sSupPr>
                          <m:ctrlPr>
                            <a:rPr lang="es-ES" sz="1400" i="1">
                              <a:solidFill>
                                <a:schemeClr val="tx1"/>
                              </a:solidFill>
                              <a:latin typeface="Cambria Math" panose="02040503050406030204" pitchFamily="18" charset="0"/>
                            </a:rPr>
                          </m:ctrlPr>
                        </m:sSupPr>
                        <m:e>
                          <m:d>
                            <m:dPr>
                              <m:ctrlPr>
                                <a:rPr lang="es-ES" sz="1400" i="1">
                                  <a:solidFill>
                                    <a:schemeClr val="tx1"/>
                                  </a:solidFill>
                                  <a:latin typeface="Cambria Math" panose="02040503050406030204" pitchFamily="18" charset="0"/>
                                </a:rPr>
                              </m:ctrlPr>
                            </m:dPr>
                            <m:e>
                              <m:r>
                                <a:rPr lang="es-ES" sz="1400" b="0" i="1" smtClean="0">
                                  <a:solidFill>
                                    <a:schemeClr val="tx1"/>
                                  </a:solidFill>
                                  <a:latin typeface="Cambria Math" panose="02040503050406030204" pitchFamily="18" charset="0"/>
                                </a:rPr>
                                <m:t>𝑢</m:t>
                              </m:r>
                              <m:r>
                                <a:rPr lang="es-ES" sz="1400" i="1">
                                  <a:solidFill>
                                    <a:schemeClr val="tx1"/>
                                  </a:solidFill>
                                  <a:latin typeface="Cambria Math" panose="02040503050406030204" pitchFamily="18" charset="0"/>
                                </a:rPr>
                                <m:t>−</m:t>
                              </m:r>
                              <m:r>
                                <a:rPr lang="es-ES" sz="1400" i="1">
                                  <a:solidFill>
                                    <a:schemeClr val="tx1"/>
                                  </a:solidFill>
                                  <a:latin typeface="Cambria Math" panose="02040503050406030204" pitchFamily="18" charset="0"/>
                                </a:rPr>
                                <m:t>𝑗</m:t>
                              </m:r>
                              <m:f>
                                <m:fPr>
                                  <m:ctrlPr>
                                    <a:rPr lang="es-ES" sz="1400" i="1">
                                      <a:solidFill>
                                        <a:schemeClr val="tx1"/>
                                      </a:solidFill>
                                      <a:latin typeface="Cambria Math" panose="02040503050406030204" pitchFamily="18" charset="0"/>
                                    </a:rPr>
                                  </m:ctrlPr>
                                </m:fPr>
                                <m:num>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𝜎</m:t>
                                      </m:r>
                                    </m:e>
                                    <m:sup>
                                      <m:r>
                                        <a:rPr lang="es-ES" sz="1400" i="1">
                                          <a:solidFill>
                                            <a:schemeClr val="tx1"/>
                                          </a:solidFill>
                                          <a:latin typeface="Cambria Math" panose="02040503050406030204" pitchFamily="18" charset="0"/>
                                        </a:rPr>
                                        <m:t>2</m:t>
                                      </m:r>
                                    </m:sup>
                                  </m:sSup>
                                  <m:r>
                                    <a:rPr lang="es-ES" sz="1400" i="1">
                                      <a:solidFill>
                                        <a:prstClr val="black"/>
                                      </a:solidFill>
                                      <a:latin typeface="Cambria Math" panose="02040503050406030204" pitchFamily="18" charset="0"/>
                                      <a:ea typeface="Cambria Math" panose="02040503050406030204" pitchFamily="18" charset="0"/>
                                    </a:rPr>
                                    <m:t>𝜔</m:t>
                                  </m:r>
                                </m:num>
                                <m:den>
                                  <m:r>
                                    <a:rPr lang="es-ES" sz="1400" i="1">
                                      <a:solidFill>
                                        <a:schemeClr val="tx1"/>
                                      </a:solidFill>
                                      <a:latin typeface="Cambria Math" panose="02040503050406030204" pitchFamily="18" charset="0"/>
                                    </a:rPr>
                                    <m:t>𝑣</m:t>
                                  </m:r>
                                </m:den>
                              </m:f>
                            </m:e>
                          </m:d>
                        </m:e>
                        <m:sup>
                          <m:r>
                            <a:rPr lang="es-ES" sz="1400" i="1">
                              <a:solidFill>
                                <a:schemeClr val="tx1"/>
                              </a:solidFill>
                              <a:latin typeface="Cambria Math" panose="02040503050406030204" pitchFamily="18" charset="0"/>
                            </a:rPr>
                            <m:t>2</m:t>
                          </m:r>
                        </m:sup>
                      </m:sSup>
                      <m:r>
                        <a:rPr lang="es-ES" sz="1400" b="0" i="1" smtClean="0">
                          <a:solidFill>
                            <a:schemeClr val="tx1"/>
                          </a:solidFill>
                          <a:latin typeface="Cambria Math" panose="02040503050406030204" pitchFamily="18" charset="0"/>
                        </a:rPr>
                        <m:t>−</m:t>
                      </m:r>
                      <m:f>
                        <m:fPr>
                          <m:ctrlPr>
                            <a:rPr lang="es-ES" sz="1400" i="1">
                              <a:solidFill>
                                <a:schemeClr val="tx1"/>
                              </a:solidFill>
                              <a:latin typeface="Cambria Math" panose="02040503050406030204" pitchFamily="18" charset="0"/>
                            </a:rPr>
                          </m:ctrlPr>
                        </m:fPr>
                        <m:num>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𝜎</m:t>
                              </m:r>
                            </m:e>
                            <m:sup>
                              <m:r>
                                <a:rPr lang="es-ES" sz="1400" b="0" i="1" smtClean="0">
                                  <a:solidFill>
                                    <a:schemeClr val="tx1"/>
                                  </a:solidFill>
                                  <a:latin typeface="Cambria Math" panose="02040503050406030204" pitchFamily="18" charset="0"/>
                                  <a:ea typeface="Cambria Math" panose="02040503050406030204" pitchFamily="18" charset="0"/>
                                </a:rPr>
                                <m:t>2</m:t>
                              </m:r>
                            </m:sup>
                          </m:sSup>
                          <m:sSup>
                            <m:sSupPr>
                              <m:ctrlPr>
                                <a:rPr lang="es-ES" sz="1400" i="1">
                                  <a:solidFill>
                                    <a:schemeClr val="tx1"/>
                                  </a:solidFill>
                                  <a:latin typeface="Cambria Math" panose="02040503050406030204" pitchFamily="18" charset="0"/>
                                </a:rPr>
                              </m:ctrlPr>
                            </m:sSupPr>
                            <m:e>
                              <m:r>
                                <a:rPr lang="es-ES" sz="1400" i="1">
                                  <a:solidFill>
                                    <a:prstClr val="black"/>
                                  </a:solidFill>
                                  <a:latin typeface="Cambria Math" panose="02040503050406030204" pitchFamily="18" charset="0"/>
                                  <a:ea typeface="Cambria Math" panose="02040503050406030204" pitchFamily="18" charset="0"/>
                                </a:rPr>
                                <m:t>𝜔</m:t>
                              </m:r>
                            </m:e>
                            <m:sup>
                              <m:r>
                                <a:rPr lang="es-ES" sz="1400" i="1">
                                  <a:solidFill>
                                    <a:schemeClr val="tx1"/>
                                  </a:solidFill>
                                  <a:latin typeface="Cambria Math" panose="02040503050406030204" pitchFamily="18" charset="0"/>
                                  <a:ea typeface="Cambria Math" panose="02040503050406030204" pitchFamily="18" charset="0"/>
                                </a:rPr>
                                <m:t>2</m:t>
                              </m:r>
                            </m:sup>
                          </m:sSup>
                        </m:num>
                        <m:den>
                          <m:sSup>
                            <m:sSupPr>
                              <m:ctrlPr>
                                <a:rPr lang="es-ES" sz="1400" i="1">
                                  <a:solidFill>
                                    <a:schemeClr val="tx1"/>
                                  </a:solidFill>
                                  <a:latin typeface="Cambria Math" panose="02040503050406030204" pitchFamily="18" charset="0"/>
                                </a:rPr>
                              </m:ctrlPr>
                            </m:sSupPr>
                            <m:e>
                              <m:r>
                                <a:rPr lang="es-ES" sz="1400" b="0" i="1" smtClean="0">
                                  <a:solidFill>
                                    <a:schemeClr val="tx1"/>
                                  </a:solidFill>
                                  <a:latin typeface="Cambria Math" panose="02040503050406030204" pitchFamily="18" charset="0"/>
                                </a:rPr>
                                <m:t>2</m:t>
                              </m:r>
                              <m:r>
                                <a:rPr lang="es-ES" sz="1400" i="1">
                                  <a:solidFill>
                                    <a:schemeClr val="tx1"/>
                                  </a:solidFill>
                                  <a:latin typeface="Cambria Math" panose="02040503050406030204" pitchFamily="18" charset="0"/>
                                </a:rPr>
                                <m:t>𝑣</m:t>
                              </m:r>
                            </m:e>
                            <m:sup>
                              <m:r>
                                <a:rPr lang="es-ES" sz="1400" i="1">
                                  <a:solidFill>
                                    <a:schemeClr val="tx1"/>
                                  </a:solidFill>
                                  <a:latin typeface="Cambria Math" panose="02040503050406030204" pitchFamily="18" charset="0"/>
                                  <a:ea typeface="Cambria Math" panose="02040503050406030204" pitchFamily="18" charset="0"/>
                                </a:rPr>
                                <m:t>2</m:t>
                              </m:r>
                            </m:sup>
                          </m:sSup>
                        </m:den>
                      </m:f>
                    </m:oMath>
                  </m:oMathPara>
                </a14:m>
                <a:endParaRPr lang="es-ES" sz="1400" i="1" dirty="0">
                  <a:solidFill>
                    <a:prstClr val="black"/>
                  </a:solidFill>
                  <a:latin typeface="Arial" charset="0"/>
                  <a:ea typeface="+mn-ea"/>
                </a:endParaRPr>
              </a:p>
              <a:p>
                <a:pPr defTabSz="914400" eaLnBrk="1" hangingPunct="1"/>
                <a:endParaRPr lang="es-ES" sz="1400" i="1" dirty="0">
                  <a:solidFill>
                    <a:prstClr val="black"/>
                  </a:solidFill>
                  <a:latin typeface="Arial" charset="0"/>
                  <a:ea typeface="+mn-ea"/>
                </a:endParaRPr>
              </a:p>
            </p:txBody>
          </p:sp>
        </mc:Choice>
        <mc:Fallback xmlns="">
          <p:sp>
            <p:nvSpPr>
              <p:cNvPr id="24" name="CuadroTexto 23">
                <a:extLst>
                  <a:ext uri="{FF2B5EF4-FFF2-40B4-BE49-F238E27FC236}">
                    <a16:creationId xmlns:a16="http://schemas.microsoft.com/office/drawing/2014/main" id="{5596D945-4992-4ABE-92AA-ABA1CD316EB6}"/>
                  </a:ext>
                </a:extLst>
              </p:cNvPr>
              <p:cNvSpPr txBox="1">
                <a:spLocks noRot="1" noChangeAspect="1" noMove="1" noResize="1" noEditPoints="1" noAdjustHandles="1" noChangeArrowheads="1" noChangeShapeType="1" noTextEdit="1"/>
              </p:cNvSpPr>
              <p:nvPr/>
            </p:nvSpPr>
            <p:spPr>
              <a:xfrm>
                <a:off x="4252207" y="1979636"/>
                <a:ext cx="3960838" cy="746295"/>
              </a:xfrm>
              <a:prstGeom prst="rect">
                <a:avLst/>
              </a:prstGeom>
              <a:blipFill>
                <a:blip r:embed="rId6"/>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5" name="CuadroTexto 24">
                <a:extLst>
                  <a:ext uri="{FF2B5EF4-FFF2-40B4-BE49-F238E27FC236}">
                    <a16:creationId xmlns:a16="http://schemas.microsoft.com/office/drawing/2014/main" id="{36A6C6DF-5A78-4B41-B71A-BEEB199EF721}"/>
                  </a:ext>
                </a:extLst>
              </p:cNvPr>
              <p:cNvSpPr txBox="1"/>
              <p:nvPr/>
            </p:nvSpPr>
            <p:spPr>
              <a:xfrm>
                <a:off x="1201781" y="2740467"/>
                <a:ext cx="6177990" cy="746230"/>
              </a:xfrm>
              <a:prstGeom prst="rect">
                <a:avLst/>
              </a:prstGeom>
              <a:noFill/>
            </p:spPr>
            <p:txBody>
              <a:bodyPr wrap="squar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f>
                        <m:fPr>
                          <m:ctrlPr>
                            <a:rPr lang="es-ES" sz="1400" i="1" smtClean="0">
                              <a:solidFill>
                                <a:prstClr val="black"/>
                              </a:solidFill>
                              <a:latin typeface="Cambria Math" panose="02040503050406030204" pitchFamily="18" charset="0"/>
                              <a:ea typeface="Cambria Math" panose="02040503050406030204" pitchFamily="18" charset="0"/>
                            </a:rPr>
                          </m:ctrlPr>
                        </m:fPr>
                        <m:num>
                          <m:r>
                            <a:rPr lang="es-ES" sz="1400" i="1">
                              <a:solidFill>
                                <a:prstClr val="black"/>
                              </a:solidFill>
                              <a:latin typeface="Cambria Math" panose="02040503050406030204" pitchFamily="18" charset="0"/>
                              <a:ea typeface="Cambria Math" panose="02040503050406030204" pitchFamily="18" charset="0"/>
                            </a:rPr>
                            <m:t>1</m:t>
                          </m:r>
                        </m:num>
                        <m:den>
                          <m:r>
                            <a:rPr lang="es-ES" sz="1400" i="1">
                              <a:solidFill>
                                <a:prstClr val="black"/>
                              </a:solidFill>
                              <a:latin typeface="Cambria Math" panose="02040503050406030204" pitchFamily="18" charset="0"/>
                              <a:ea typeface="Cambria Math" panose="02040503050406030204" pitchFamily="18" charset="0"/>
                            </a:rPr>
                            <m:t>𝑣</m:t>
                          </m:r>
                        </m:den>
                      </m:f>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rPr>
                            <m:t>𝑒</m:t>
                          </m:r>
                        </m:e>
                        <m:sup>
                          <m:r>
                            <a:rPr lang="es-ES" sz="1400" i="1">
                              <a:solidFill>
                                <a:schemeClr val="tx1"/>
                              </a:solidFill>
                              <a:latin typeface="Cambria Math" panose="02040503050406030204" pitchFamily="18" charset="0"/>
                            </a:rPr>
                            <m:t>−</m:t>
                          </m:r>
                          <m:f>
                            <m:fPr>
                              <m:ctrlPr>
                                <a:rPr lang="es-ES" sz="1400" i="1">
                                  <a:solidFill>
                                    <a:schemeClr val="tx1"/>
                                  </a:solidFill>
                                  <a:latin typeface="Cambria Math" panose="02040503050406030204" pitchFamily="18" charset="0"/>
                                </a:rPr>
                              </m:ctrlPr>
                            </m:fPr>
                            <m:num>
                              <m:r>
                                <a:rPr lang="es-ES" sz="1400" i="1">
                                  <a:solidFill>
                                    <a:schemeClr val="tx1"/>
                                  </a:solidFill>
                                  <a:latin typeface="Cambria Math" panose="02040503050406030204" pitchFamily="18" charset="0"/>
                                </a:rPr>
                                <m:t>𝑗</m:t>
                              </m:r>
                              <m:r>
                                <a:rPr lang="es-ES" sz="1400" i="1">
                                  <a:solidFill>
                                    <a:prstClr val="black"/>
                                  </a:solidFill>
                                  <a:latin typeface="Cambria Math" panose="02040503050406030204" pitchFamily="18" charset="0"/>
                                  <a:ea typeface="Cambria Math" panose="02040503050406030204" pitchFamily="18" charset="0"/>
                                </a:rPr>
                                <m:t>𝜔</m:t>
                              </m:r>
                              <m:r>
                                <a:rPr lang="es-ES" sz="1400" i="1">
                                  <a:solidFill>
                                    <a:prstClr val="black"/>
                                  </a:solidFill>
                                  <a:latin typeface="Cambria Math" panose="02040503050406030204" pitchFamily="18" charset="0"/>
                                  <a:ea typeface="Cambria Math" panose="02040503050406030204" pitchFamily="18" charset="0"/>
                                </a:rPr>
                                <m:t>𝑧</m:t>
                              </m:r>
                            </m:num>
                            <m:den>
                              <m:r>
                                <a:rPr lang="es-ES" sz="1400" i="1">
                                  <a:solidFill>
                                    <a:schemeClr val="tx1"/>
                                  </a:solidFill>
                                  <a:latin typeface="Cambria Math" panose="02040503050406030204" pitchFamily="18" charset="0"/>
                                </a:rPr>
                                <m:t>𝑣</m:t>
                              </m:r>
                            </m:den>
                          </m:f>
                        </m:sup>
                      </m:sSup>
                      <m:nary>
                        <m:naryPr>
                          <m:limLoc m:val="undOvr"/>
                          <m:ctrlPr>
                            <a:rPr lang="es-ES" sz="1400" i="1">
                              <a:solidFill>
                                <a:prstClr val="black"/>
                              </a:solidFill>
                              <a:latin typeface="Cambria Math" panose="02040503050406030204" pitchFamily="18" charset="0"/>
                              <a:ea typeface="Cambria Math" panose="02040503050406030204" pitchFamily="18" charset="0"/>
                            </a:rPr>
                          </m:ctrlPr>
                        </m:naryPr>
                        <m:sub>
                          <m:r>
                            <m:rPr>
                              <m:brk m:alnAt="24"/>
                            </m:rPr>
                            <a:rPr lang="es-ES" sz="1400" i="1">
                              <a:solidFill>
                                <a:prstClr val="black"/>
                              </a:solidFill>
                              <a:latin typeface="Cambria Math" panose="02040503050406030204" pitchFamily="18" charset="0"/>
                              <a:ea typeface="Cambria Math" panose="02040503050406030204" pitchFamily="18" charset="0"/>
                            </a:rPr>
                            <m:t>−</m:t>
                          </m:r>
                          <m:r>
                            <a:rPr lang="es-ES" sz="1400" i="1">
                              <a:solidFill>
                                <a:prstClr val="black"/>
                              </a:solidFill>
                              <a:latin typeface="Cambria Math" panose="02040503050406030204" pitchFamily="18" charset="0"/>
                              <a:ea typeface="Cambria Math" panose="02040503050406030204" pitchFamily="18" charset="0"/>
                            </a:rPr>
                            <m:t>∞</m:t>
                          </m:r>
                        </m:sub>
                        <m:sup>
                          <m:r>
                            <a:rPr lang="es-ES" sz="1400" i="1">
                              <a:solidFill>
                                <a:prstClr val="black"/>
                              </a:solidFill>
                              <a:latin typeface="Cambria Math" panose="02040503050406030204" pitchFamily="18" charset="0"/>
                              <a:ea typeface="Cambria Math" panose="02040503050406030204" pitchFamily="18" charset="0"/>
                            </a:rPr>
                            <m:t>+</m:t>
                          </m:r>
                          <m:r>
                            <m:rPr>
                              <m:brk m:alnAt="24"/>
                            </m:rPr>
                            <a:rPr lang="es-ES" sz="1400" i="1">
                              <a:solidFill>
                                <a:prstClr val="black"/>
                              </a:solidFill>
                              <a:latin typeface="Cambria Math" panose="02040503050406030204" pitchFamily="18" charset="0"/>
                              <a:ea typeface="Cambria Math" panose="02040503050406030204" pitchFamily="18" charset="0"/>
                            </a:rPr>
                            <m:t>∞</m:t>
                          </m:r>
                        </m:sup>
                        <m:e>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rPr>
                                <m:t>𝑒</m:t>
                              </m:r>
                            </m:e>
                            <m:sup>
                              <m:d>
                                <m:dPr>
                                  <m:ctrlPr>
                                    <a:rPr lang="es-ES" sz="1400" i="1" smtClean="0">
                                      <a:solidFill>
                                        <a:schemeClr val="tx1"/>
                                      </a:solidFill>
                                      <a:latin typeface="Cambria Math" panose="02040503050406030204" pitchFamily="18" charset="0"/>
                                    </a:rPr>
                                  </m:ctrlPr>
                                </m:dPr>
                                <m:e>
                                  <m:r>
                                    <a:rPr lang="es-ES" sz="1400" b="0" i="1" smtClean="0">
                                      <a:solidFill>
                                        <a:schemeClr val="tx1"/>
                                      </a:solidFill>
                                      <a:latin typeface="Cambria Math" panose="02040503050406030204" pitchFamily="18" charset="0"/>
                                    </a:rPr>
                                    <m:t>−</m:t>
                                  </m:r>
                                  <m:f>
                                    <m:fPr>
                                      <m:ctrlPr>
                                        <a:rPr lang="es-ES" sz="1400" i="1" smtClean="0">
                                          <a:solidFill>
                                            <a:schemeClr val="tx1"/>
                                          </a:solidFill>
                                          <a:latin typeface="Cambria Math" panose="02040503050406030204" pitchFamily="18" charset="0"/>
                                        </a:rPr>
                                      </m:ctrlPr>
                                    </m:fPr>
                                    <m:num>
                                      <m:sSup>
                                        <m:sSupPr>
                                          <m:ctrlPr>
                                            <a:rPr lang="es-ES" sz="1400" i="1" smtClean="0">
                                              <a:solidFill>
                                                <a:schemeClr val="tx1"/>
                                              </a:solidFill>
                                              <a:latin typeface="Cambria Math" panose="02040503050406030204" pitchFamily="18" charset="0"/>
                                            </a:rPr>
                                          </m:ctrlPr>
                                        </m:sSupPr>
                                        <m:e>
                                          <m:r>
                                            <a:rPr lang="es-ES" sz="1400" b="0" i="1" smtClean="0">
                                              <a:solidFill>
                                                <a:schemeClr val="tx1"/>
                                              </a:solidFill>
                                              <a:latin typeface="Cambria Math" panose="02040503050406030204" pitchFamily="18" charset="0"/>
                                            </a:rPr>
                                            <m:t>𝑢</m:t>
                                          </m:r>
                                        </m:e>
                                        <m:sup>
                                          <m:r>
                                            <a:rPr lang="es-ES" sz="1400" b="0" i="1" smtClean="0">
                                              <a:solidFill>
                                                <a:schemeClr val="tx1"/>
                                              </a:solidFill>
                                              <a:latin typeface="Cambria Math" panose="02040503050406030204" pitchFamily="18" charset="0"/>
                                            </a:rPr>
                                            <m:t>2</m:t>
                                          </m:r>
                                        </m:sup>
                                      </m:sSup>
                                    </m:num>
                                    <m:den>
                                      <m:r>
                                        <a:rPr lang="es-ES" sz="1400" b="0" i="1" smtClean="0">
                                          <a:solidFill>
                                            <a:schemeClr val="tx1"/>
                                          </a:solidFill>
                                          <a:latin typeface="Cambria Math" panose="02040503050406030204" pitchFamily="18" charset="0"/>
                                        </a:rPr>
                                        <m:t>2</m:t>
                                      </m:r>
                                      <m:sSup>
                                        <m:sSupPr>
                                          <m:ctrlPr>
                                            <a:rPr lang="es-ES" sz="1400" b="0" i="1" smtClean="0">
                                              <a:solidFill>
                                                <a:schemeClr val="tx1"/>
                                              </a:solidFill>
                                              <a:latin typeface="Cambria Math" panose="02040503050406030204" pitchFamily="18" charset="0"/>
                                            </a:rPr>
                                          </m:ctrlPr>
                                        </m:sSupPr>
                                        <m:e>
                                          <m:r>
                                            <a:rPr lang="es-ES" sz="1400" b="0" i="1" smtClean="0">
                                              <a:solidFill>
                                                <a:schemeClr val="tx1"/>
                                              </a:solidFill>
                                              <a:latin typeface="Cambria Math" panose="02040503050406030204" pitchFamily="18" charset="0"/>
                                              <a:ea typeface="Cambria Math" panose="02040503050406030204" pitchFamily="18" charset="0"/>
                                            </a:rPr>
                                            <m:t>𝜎</m:t>
                                          </m:r>
                                        </m:e>
                                        <m:sup>
                                          <m:r>
                                            <a:rPr lang="es-ES" sz="1400" b="0" i="1" smtClean="0">
                                              <a:solidFill>
                                                <a:schemeClr val="tx1"/>
                                              </a:solidFill>
                                              <a:latin typeface="Cambria Math" panose="02040503050406030204" pitchFamily="18" charset="0"/>
                                            </a:rPr>
                                            <m:t>2</m:t>
                                          </m:r>
                                        </m:sup>
                                      </m:sSup>
                                    </m:den>
                                  </m:f>
                                  <m:r>
                                    <a:rPr lang="es-ES" sz="1400" b="0" i="1" smtClean="0">
                                      <a:solidFill>
                                        <a:schemeClr val="tx1"/>
                                      </a:solidFill>
                                      <a:latin typeface="Cambria Math" panose="02040503050406030204" pitchFamily="18" charset="0"/>
                                    </a:rPr>
                                    <m:t>+</m:t>
                                  </m:r>
                                  <m:r>
                                    <a:rPr lang="es-ES" sz="1400" b="0" i="1" smtClean="0">
                                      <a:solidFill>
                                        <a:schemeClr val="tx1"/>
                                      </a:solidFill>
                                      <a:latin typeface="Cambria Math" panose="02040503050406030204" pitchFamily="18" charset="0"/>
                                    </a:rPr>
                                    <m:t>𝑗</m:t>
                                  </m:r>
                                  <m:f>
                                    <m:fPr>
                                      <m:ctrlPr>
                                        <a:rPr lang="es-ES" sz="1400" b="0" i="1" smtClean="0">
                                          <a:solidFill>
                                            <a:schemeClr val="tx1"/>
                                          </a:solidFill>
                                          <a:latin typeface="Cambria Math" panose="02040503050406030204" pitchFamily="18" charset="0"/>
                                        </a:rPr>
                                      </m:ctrlPr>
                                    </m:fPr>
                                    <m:num>
                                      <m:r>
                                        <a:rPr lang="es-ES" sz="1400" i="1">
                                          <a:solidFill>
                                            <a:prstClr val="black"/>
                                          </a:solidFill>
                                          <a:latin typeface="Cambria Math" panose="02040503050406030204" pitchFamily="18" charset="0"/>
                                          <a:ea typeface="Cambria Math" panose="02040503050406030204" pitchFamily="18" charset="0"/>
                                        </a:rPr>
                                        <m:t>𝜔</m:t>
                                      </m:r>
                                    </m:num>
                                    <m:den>
                                      <m:r>
                                        <a:rPr lang="es-ES" sz="1400" b="0" i="1" smtClean="0">
                                          <a:solidFill>
                                            <a:schemeClr val="tx1"/>
                                          </a:solidFill>
                                          <a:latin typeface="Cambria Math" panose="02040503050406030204" pitchFamily="18" charset="0"/>
                                        </a:rPr>
                                        <m:t>𝑣</m:t>
                                      </m:r>
                                    </m:den>
                                  </m:f>
                                  <m:r>
                                    <a:rPr lang="es-ES" sz="1400" b="0" i="1" smtClean="0">
                                      <a:solidFill>
                                        <a:schemeClr val="tx1"/>
                                      </a:solidFill>
                                      <a:latin typeface="Cambria Math" panose="02040503050406030204" pitchFamily="18" charset="0"/>
                                    </a:rPr>
                                    <m:t>𝑢</m:t>
                                  </m:r>
                                </m:e>
                              </m:d>
                            </m:sup>
                          </m:sSup>
                        </m:e>
                      </m:nary>
                      <m:r>
                        <a:rPr lang="es-ES" sz="1400" i="1">
                          <a:solidFill>
                            <a:prstClr val="black"/>
                          </a:solidFill>
                          <a:latin typeface="Cambria Math" panose="02040503050406030204" pitchFamily="18" charset="0"/>
                          <a:ea typeface="Cambria Math" panose="02040503050406030204" pitchFamily="18" charset="0"/>
                        </a:rPr>
                        <m:t>𝑑𝑢</m:t>
                      </m:r>
                      <m:r>
                        <a:rPr lang="es-ES" sz="1400" b="0" i="1" smtClean="0">
                          <a:solidFill>
                            <a:prstClr val="black"/>
                          </a:solidFill>
                          <a:latin typeface="Cambria Math" panose="02040503050406030204" pitchFamily="18" charset="0"/>
                          <a:ea typeface="Cambria Math" panose="02040503050406030204" pitchFamily="18" charset="0"/>
                        </a:rPr>
                        <m:t>=</m:t>
                      </m:r>
                      <m:f>
                        <m:fPr>
                          <m:ctrlPr>
                            <a:rPr lang="es-ES" sz="1400" i="1">
                              <a:solidFill>
                                <a:prstClr val="black"/>
                              </a:solidFill>
                              <a:latin typeface="Cambria Math" panose="02040503050406030204" pitchFamily="18" charset="0"/>
                              <a:ea typeface="Cambria Math" panose="02040503050406030204" pitchFamily="18" charset="0"/>
                            </a:rPr>
                          </m:ctrlPr>
                        </m:fPr>
                        <m:num>
                          <m:r>
                            <a:rPr lang="es-ES" sz="1400" i="1">
                              <a:solidFill>
                                <a:prstClr val="black"/>
                              </a:solidFill>
                              <a:latin typeface="Cambria Math" panose="02040503050406030204" pitchFamily="18" charset="0"/>
                              <a:ea typeface="Cambria Math" panose="02040503050406030204" pitchFamily="18" charset="0"/>
                            </a:rPr>
                            <m:t>1</m:t>
                          </m:r>
                        </m:num>
                        <m:den>
                          <m:r>
                            <a:rPr lang="es-ES" sz="1400" i="1">
                              <a:solidFill>
                                <a:prstClr val="black"/>
                              </a:solidFill>
                              <a:latin typeface="Cambria Math" panose="02040503050406030204" pitchFamily="18" charset="0"/>
                              <a:ea typeface="Cambria Math" panose="02040503050406030204" pitchFamily="18" charset="0"/>
                            </a:rPr>
                            <m:t>𝑣</m:t>
                          </m:r>
                        </m:den>
                      </m:f>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rPr>
                            <m:t>𝑒</m:t>
                          </m:r>
                        </m:e>
                        <m:sup>
                          <m:r>
                            <a:rPr lang="es-ES" sz="1400" i="1">
                              <a:solidFill>
                                <a:schemeClr val="tx1"/>
                              </a:solidFill>
                              <a:latin typeface="Cambria Math" panose="02040503050406030204" pitchFamily="18" charset="0"/>
                            </a:rPr>
                            <m:t>−</m:t>
                          </m:r>
                          <m:f>
                            <m:fPr>
                              <m:ctrlPr>
                                <a:rPr lang="es-ES" sz="1400" i="1">
                                  <a:solidFill>
                                    <a:schemeClr val="tx1"/>
                                  </a:solidFill>
                                  <a:latin typeface="Cambria Math" panose="02040503050406030204" pitchFamily="18" charset="0"/>
                                </a:rPr>
                              </m:ctrlPr>
                            </m:fPr>
                            <m:num>
                              <m:r>
                                <a:rPr lang="es-ES" sz="1400" i="1">
                                  <a:solidFill>
                                    <a:schemeClr val="tx1"/>
                                  </a:solidFill>
                                  <a:latin typeface="Cambria Math" panose="02040503050406030204" pitchFamily="18" charset="0"/>
                                </a:rPr>
                                <m:t>𝑗</m:t>
                              </m:r>
                              <m:r>
                                <a:rPr lang="es-ES" sz="1400" i="1">
                                  <a:solidFill>
                                    <a:prstClr val="black"/>
                                  </a:solidFill>
                                  <a:latin typeface="Cambria Math" panose="02040503050406030204" pitchFamily="18" charset="0"/>
                                  <a:ea typeface="Cambria Math" panose="02040503050406030204" pitchFamily="18" charset="0"/>
                                </a:rPr>
                                <m:t>𝜔</m:t>
                              </m:r>
                              <m:r>
                                <a:rPr lang="es-ES" sz="1400" i="1">
                                  <a:solidFill>
                                    <a:prstClr val="black"/>
                                  </a:solidFill>
                                  <a:latin typeface="Cambria Math" panose="02040503050406030204" pitchFamily="18" charset="0"/>
                                  <a:ea typeface="Cambria Math" panose="02040503050406030204" pitchFamily="18" charset="0"/>
                                </a:rPr>
                                <m:t>𝑧</m:t>
                              </m:r>
                            </m:num>
                            <m:den>
                              <m:r>
                                <a:rPr lang="es-ES" sz="1400" i="1">
                                  <a:solidFill>
                                    <a:schemeClr val="tx1"/>
                                  </a:solidFill>
                                  <a:latin typeface="Cambria Math" panose="02040503050406030204" pitchFamily="18" charset="0"/>
                                </a:rPr>
                                <m:t>𝑣</m:t>
                              </m:r>
                            </m:den>
                          </m:f>
                        </m:sup>
                      </m:sSup>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rPr>
                            <m:t>𝑒</m:t>
                          </m:r>
                        </m:e>
                        <m:sup>
                          <m:r>
                            <a:rPr lang="es-ES" sz="1400" i="1">
                              <a:solidFill>
                                <a:schemeClr val="tx1"/>
                              </a:solidFill>
                              <a:latin typeface="Cambria Math" panose="02040503050406030204" pitchFamily="18" charset="0"/>
                            </a:rPr>
                            <m:t>−</m:t>
                          </m:r>
                          <m:f>
                            <m:fPr>
                              <m:ctrlPr>
                                <a:rPr lang="es-ES" sz="1400" i="1">
                                  <a:solidFill>
                                    <a:schemeClr val="tx1"/>
                                  </a:solidFill>
                                  <a:latin typeface="Cambria Math" panose="02040503050406030204" pitchFamily="18" charset="0"/>
                                </a:rPr>
                              </m:ctrlPr>
                            </m:fPr>
                            <m:num>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𝜎</m:t>
                                  </m:r>
                                </m:e>
                                <m:sup>
                                  <m:r>
                                    <a:rPr lang="es-ES" sz="1400" i="1">
                                      <a:solidFill>
                                        <a:schemeClr val="tx1"/>
                                      </a:solidFill>
                                      <a:latin typeface="Cambria Math" panose="02040503050406030204" pitchFamily="18" charset="0"/>
                                      <a:ea typeface="Cambria Math" panose="02040503050406030204" pitchFamily="18" charset="0"/>
                                    </a:rPr>
                                    <m:t>2</m:t>
                                  </m:r>
                                </m:sup>
                              </m:sSup>
                              <m:sSup>
                                <m:sSupPr>
                                  <m:ctrlPr>
                                    <a:rPr lang="es-ES" sz="1400" i="1">
                                      <a:solidFill>
                                        <a:schemeClr val="tx1"/>
                                      </a:solidFill>
                                      <a:latin typeface="Cambria Math" panose="02040503050406030204" pitchFamily="18" charset="0"/>
                                    </a:rPr>
                                  </m:ctrlPr>
                                </m:sSupPr>
                                <m:e>
                                  <m:r>
                                    <a:rPr lang="es-ES" sz="1400" i="1">
                                      <a:solidFill>
                                        <a:prstClr val="black"/>
                                      </a:solidFill>
                                      <a:latin typeface="Cambria Math" panose="02040503050406030204" pitchFamily="18" charset="0"/>
                                      <a:ea typeface="Cambria Math" panose="02040503050406030204" pitchFamily="18" charset="0"/>
                                    </a:rPr>
                                    <m:t>𝜔</m:t>
                                  </m:r>
                                </m:e>
                                <m:sup>
                                  <m:r>
                                    <a:rPr lang="es-ES" sz="1400" i="1">
                                      <a:solidFill>
                                        <a:schemeClr val="tx1"/>
                                      </a:solidFill>
                                      <a:latin typeface="Cambria Math" panose="02040503050406030204" pitchFamily="18" charset="0"/>
                                      <a:ea typeface="Cambria Math" panose="02040503050406030204" pitchFamily="18" charset="0"/>
                                    </a:rPr>
                                    <m:t>2</m:t>
                                  </m:r>
                                </m:sup>
                              </m:sSup>
                            </m:num>
                            <m:den>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rPr>
                                    <m:t>2</m:t>
                                  </m:r>
                                  <m:r>
                                    <a:rPr lang="es-ES" sz="1400" i="1">
                                      <a:solidFill>
                                        <a:schemeClr val="tx1"/>
                                      </a:solidFill>
                                      <a:latin typeface="Cambria Math" panose="02040503050406030204" pitchFamily="18" charset="0"/>
                                    </a:rPr>
                                    <m:t>𝑣</m:t>
                                  </m:r>
                                </m:e>
                                <m:sup>
                                  <m:r>
                                    <a:rPr lang="es-ES" sz="1400" i="1">
                                      <a:solidFill>
                                        <a:schemeClr val="tx1"/>
                                      </a:solidFill>
                                      <a:latin typeface="Cambria Math" panose="02040503050406030204" pitchFamily="18" charset="0"/>
                                      <a:ea typeface="Cambria Math" panose="02040503050406030204" pitchFamily="18" charset="0"/>
                                    </a:rPr>
                                    <m:t>2</m:t>
                                  </m:r>
                                </m:sup>
                              </m:sSup>
                            </m:den>
                          </m:f>
                        </m:sup>
                      </m:sSup>
                      <m:nary>
                        <m:naryPr>
                          <m:limLoc m:val="undOvr"/>
                          <m:ctrlPr>
                            <a:rPr lang="es-ES" sz="1400" i="1">
                              <a:solidFill>
                                <a:prstClr val="black"/>
                              </a:solidFill>
                              <a:latin typeface="Cambria Math" panose="02040503050406030204" pitchFamily="18" charset="0"/>
                              <a:ea typeface="Cambria Math" panose="02040503050406030204" pitchFamily="18" charset="0"/>
                            </a:rPr>
                          </m:ctrlPr>
                        </m:naryPr>
                        <m:sub>
                          <m:r>
                            <m:rPr>
                              <m:brk m:alnAt="24"/>
                            </m:rPr>
                            <a:rPr lang="es-ES" sz="1400" i="1">
                              <a:solidFill>
                                <a:prstClr val="black"/>
                              </a:solidFill>
                              <a:latin typeface="Cambria Math" panose="02040503050406030204" pitchFamily="18" charset="0"/>
                              <a:ea typeface="Cambria Math" panose="02040503050406030204" pitchFamily="18" charset="0"/>
                            </a:rPr>
                            <m:t>−</m:t>
                          </m:r>
                          <m:r>
                            <a:rPr lang="es-ES" sz="1400" i="1">
                              <a:solidFill>
                                <a:prstClr val="black"/>
                              </a:solidFill>
                              <a:latin typeface="Cambria Math" panose="02040503050406030204" pitchFamily="18" charset="0"/>
                              <a:ea typeface="Cambria Math" panose="02040503050406030204" pitchFamily="18" charset="0"/>
                            </a:rPr>
                            <m:t>∞</m:t>
                          </m:r>
                        </m:sub>
                        <m:sup>
                          <m:r>
                            <a:rPr lang="es-ES" sz="1400" i="1">
                              <a:solidFill>
                                <a:prstClr val="black"/>
                              </a:solidFill>
                              <a:latin typeface="Cambria Math" panose="02040503050406030204" pitchFamily="18" charset="0"/>
                              <a:ea typeface="Cambria Math" panose="02040503050406030204" pitchFamily="18" charset="0"/>
                            </a:rPr>
                            <m:t>+</m:t>
                          </m:r>
                          <m:r>
                            <m:rPr>
                              <m:brk m:alnAt="24"/>
                            </m:rPr>
                            <a:rPr lang="es-ES" sz="1400" i="1">
                              <a:solidFill>
                                <a:prstClr val="black"/>
                              </a:solidFill>
                              <a:latin typeface="Cambria Math" panose="02040503050406030204" pitchFamily="18" charset="0"/>
                              <a:ea typeface="Cambria Math" panose="02040503050406030204" pitchFamily="18" charset="0"/>
                            </a:rPr>
                            <m:t>∞</m:t>
                          </m:r>
                        </m:sup>
                        <m:e>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rPr>
                                <m:t>𝑒</m:t>
                              </m:r>
                            </m:e>
                            <m:sup>
                              <m:r>
                                <a:rPr lang="es-ES" sz="1400" b="0" i="1" smtClean="0">
                                  <a:solidFill>
                                    <a:schemeClr val="tx1"/>
                                  </a:solidFill>
                                  <a:latin typeface="Cambria Math" panose="02040503050406030204" pitchFamily="18" charset="0"/>
                                </a:rPr>
                                <m:t>−</m:t>
                              </m:r>
                              <m:f>
                                <m:fPr>
                                  <m:ctrlPr>
                                    <a:rPr lang="es-ES" sz="1400" i="1">
                                      <a:solidFill>
                                        <a:schemeClr val="tx1"/>
                                      </a:solidFill>
                                      <a:latin typeface="Cambria Math" panose="02040503050406030204" pitchFamily="18" charset="0"/>
                                    </a:rPr>
                                  </m:ctrlPr>
                                </m:fPr>
                                <m:num>
                                  <m:sSup>
                                    <m:sSupPr>
                                      <m:ctrlPr>
                                        <a:rPr lang="es-ES" sz="1400" i="1">
                                          <a:solidFill>
                                            <a:schemeClr val="tx1"/>
                                          </a:solidFill>
                                          <a:latin typeface="Cambria Math" panose="02040503050406030204" pitchFamily="18" charset="0"/>
                                        </a:rPr>
                                      </m:ctrlPr>
                                    </m:sSupPr>
                                    <m:e>
                                      <m:d>
                                        <m:dPr>
                                          <m:ctrlPr>
                                            <a:rPr lang="es-ES" sz="1400" i="1">
                                              <a:solidFill>
                                                <a:schemeClr val="tx1"/>
                                              </a:solidFill>
                                              <a:latin typeface="Cambria Math" panose="02040503050406030204" pitchFamily="18" charset="0"/>
                                            </a:rPr>
                                          </m:ctrlPr>
                                        </m:dPr>
                                        <m:e>
                                          <m:r>
                                            <a:rPr lang="es-ES" sz="1400" b="0" i="1" smtClean="0">
                                              <a:solidFill>
                                                <a:schemeClr val="tx1"/>
                                              </a:solidFill>
                                              <a:latin typeface="Cambria Math" panose="02040503050406030204" pitchFamily="18" charset="0"/>
                                            </a:rPr>
                                            <m:t>𝑢</m:t>
                                          </m:r>
                                          <m:r>
                                            <a:rPr lang="es-ES" sz="1400" i="1">
                                              <a:solidFill>
                                                <a:schemeClr val="tx1"/>
                                              </a:solidFill>
                                              <a:latin typeface="Cambria Math" panose="02040503050406030204" pitchFamily="18" charset="0"/>
                                            </a:rPr>
                                            <m:t>−</m:t>
                                          </m:r>
                                          <m:r>
                                            <a:rPr lang="es-ES" sz="1400" i="1">
                                              <a:solidFill>
                                                <a:schemeClr val="tx1"/>
                                              </a:solidFill>
                                              <a:latin typeface="Cambria Math" panose="02040503050406030204" pitchFamily="18" charset="0"/>
                                            </a:rPr>
                                            <m:t>𝑗</m:t>
                                          </m:r>
                                          <m:f>
                                            <m:fPr>
                                              <m:ctrlPr>
                                                <a:rPr lang="es-ES" sz="1400" i="1">
                                                  <a:solidFill>
                                                    <a:schemeClr val="tx1"/>
                                                  </a:solidFill>
                                                  <a:latin typeface="Cambria Math" panose="02040503050406030204" pitchFamily="18" charset="0"/>
                                                </a:rPr>
                                              </m:ctrlPr>
                                            </m:fPr>
                                            <m:num>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𝜎</m:t>
                                                  </m:r>
                                                </m:e>
                                                <m:sup>
                                                  <m:r>
                                                    <a:rPr lang="es-ES" sz="1400" i="1">
                                                      <a:solidFill>
                                                        <a:schemeClr val="tx1"/>
                                                      </a:solidFill>
                                                      <a:latin typeface="Cambria Math" panose="02040503050406030204" pitchFamily="18" charset="0"/>
                                                    </a:rPr>
                                                    <m:t>2</m:t>
                                                  </m:r>
                                                </m:sup>
                                              </m:sSup>
                                              <m:r>
                                                <a:rPr lang="es-ES" sz="1400" i="1">
                                                  <a:solidFill>
                                                    <a:prstClr val="black"/>
                                                  </a:solidFill>
                                                  <a:latin typeface="Cambria Math" panose="02040503050406030204" pitchFamily="18" charset="0"/>
                                                  <a:ea typeface="Cambria Math" panose="02040503050406030204" pitchFamily="18" charset="0"/>
                                                </a:rPr>
                                                <m:t>𝜔</m:t>
                                              </m:r>
                                            </m:num>
                                            <m:den>
                                              <m:r>
                                                <a:rPr lang="es-ES" sz="1400" i="1">
                                                  <a:solidFill>
                                                    <a:schemeClr val="tx1"/>
                                                  </a:solidFill>
                                                  <a:latin typeface="Cambria Math" panose="02040503050406030204" pitchFamily="18" charset="0"/>
                                                </a:rPr>
                                                <m:t>𝑣</m:t>
                                              </m:r>
                                            </m:den>
                                          </m:f>
                                        </m:e>
                                      </m:d>
                                    </m:e>
                                    <m:sup>
                                      <m:r>
                                        <a:rPr lang="es-ES" sz="1400" i="1">
                                          <a:solidFill>
                                            <a:schemeClr val="tx1"/>
                                          </a:solidFill>
                                          <a:latin typeface="Cambria Math" panose="02040503050406030204" pitchFamily="18" charset="0"/>
                                        </a:rPr>
                                        <m:t>2</m:t>
                                      </m:r>
                                    </m:sup>
                                  </m:sSup>
                                </m:num>
                                <m:den>
                                  <m:r>
                                    <a:rPr lang="es-ES" sz="1400" i="1">
                                      <a:solidFill>
                                        <a:schemeClr val="tx1"/>
                                      </a:solidFill>
                                      <a:latin typeface="Cambria Math" panose="02040503050406030204" pitchFamily="18" charset="0"/>
                                    </a:rPr>
                                    <m:t>2</m:t>
                                  </m:r>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𝜎</m:t>
                                      </m:r>
                                    </m:e>
                                    <m:sup>
                                      <m:r>
                                        <a:rPr lang="es-ES" sz="1400" i="1">
                                          <a:solidFill>
                                            <a:schemeClr val="tx1"/>
                                          </a:solidFill>
                                          <a:latin typeface="Cambria Math" panose="02040503050406030204" pitchFamily="18" charset="0"/>
                                        </a:rPr>
                                        <m:t>2</m:t>
                                      </m:r>
                                    </m:sup>
                                  </m:sSup>
                                </m:den>
                              </m:f>
                            </m:sup>
                          </m:sSup>
                        </m:e>
                      </m:nary>
                      <m:r>
                        <a:rPr lang="es-ES" sz="1400" i="1">
                          <a:solidFill>
                            <a:prstClr val="black"/>
                          </a:solidFill>
                          <a:latin typeface="Cambria Math" panose="02040503050406030204" pitchFamily="18" charset="0"/>
                          <a:ea typeface="Cambria Math" panose="02040503050406030204" pitchFamily="18" charset="0"/>
                        </a:rPr>
                        <m:t>𝑑𝑢</m:t>
                      </m:r>
                    </m:oMath>
                  </m:oMathPara>
                </a14:m>
                <a:endParaRPr lang="es-ES" sz="1400" i="1" dirty="0">
                  <a:solidFill>
                    <a:prstClr val="black"/>
                  </a:solidFill>
                  <a:latin typeface="Arial" charset="0"/>
                  <a:ea typeface="+mn-ea"/>
                </a:endParaRPr>
              </a:p>
            </p:txBody>
          </p:sp>
        </mc:Choice>
        <mc:Fallback xmlns="">
          <p:sp>
            <p:nvSpPr>
              <p:cNvPr id="25" name="CuadroTexto 24">
                <a:extLst>
                  <a:ext uri="{FF2B5EF4-FFF2-40B4-BE49-F238E27FC236}">
                    <a16:creationId xmlns:a16="http://schemas.microsoft.com/office/drawing/2014/main" id="{36A6C6DF-5A78-4B41-B71A-BEEB199EF721}"/>
                  </a:ext>
                </a:extLst>
              </p:cNvPr>
              <p:cNvSpPr txBox="1">
                <a:spLocks noRot="1" noChangeAspect="1" noMove="1" noResize="1" noEditPoints="1" noAdjustHandles="1" noChangeArrowheads="1" noChangeShapeType="1" noTextEdit="1"/>
              </p:cNvSpPr>
              <p:nvPr/>
            </p:nvSpPr>
            <p:spPr>
              <a:xfrm>
                <a:off x="1201781" y="2740467"/>
                <a:ext cx="6177990" cy="746230"/>
              </a:xfrm>
              <a:prstGeom prst="rect">
                <a:avLst/>
              </a:prstGeom>
              <a:blipFill>
                <a:blip r:embed="rId7"/>
                <a:stretch>
                  <a:fillRect/>
                </a:stretch>
              </a:blipFill>
            </p:spPr>
            <p:txBody>
              <a:bodyPr/>
              <a:lstStyle/>
              <a:p>
                <a:r>
                  <a:rPr lang="es-ES">
                    <a:noFill/>
                  </a:rPr>
                  <a:t> </a:t>
                </a:r>
              </a:p>
            </p:txBody>
          </p:sp>
        </mc:Fallback>
      </mc:AlternateContent>
      <p:sp>
        <p:nvSpPr>
          <p:cNvPr id="26" name="CuadroTexto 25">
            <a:extLst>
              <a:ext uri="{FF2B5EF4-FFF2-40B4-BE49-F238E27FC236}">
                <a16:creationId xmlns:a16="http://schemas.microsoft.com/office/drawing/2014/main" id="{8F6D1154-3271-4296-B7FF-23DF2EE26CC8}"/>
              </a:ext>
            </a:extLst>
          </p:cNvPr>
          <p:cNvSpPr txBox="1"/>
          <p:nvPr/>
        </p:nvSpPr>
        <p:spPr>
          <a:xfrm>
            <a:off x="575816" y="3648110"/>
            <a:ext cx="3084562" cy="276999"/>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s-ES" altLang="es-ES" sz="1200" b="0" i="0" u="none" strike="noStrike" kern="0" cap="none" spc="0" normalizeH="0" baseline="0" noProof="0" dirty="0">
                <a:ln>
                  <a:noFill/>
                </a:ln>
                <a:solidFill>
                  <a:prstClr val="black"/>
                </a:solidFill>
                <a:effectLst/>
                <a:uLnTx/>
                <a:uFillTx/>
                <a:ea typeface="+mn-ea"/>
              </a:rPr>
              <a:t>Haciendo un nuevo cambio de variable </a:t>
            </a:r>
          </a:p>
        </p:txBody>
      </p:sp>
      <mc:AlternateContent xmlns:mc="http://schemas.openxmlformats.org/markup-compatibility/2006" xmlns:a14="http://schemas.microsoft.com/office/drawing/2010/main">
        <mc:Choice Requires="a14">
          <p:sp>
            <p:nvSpPr>
              <p:cNvPr id="28" name="CuadroTexto 27">
                <a:extLst>
                  <a:ext uri="{FF2B5EF4-FFF2-40B4-BE49-F238E27FC236}">
                    <a16:creationId xmlns:a16="http://schemas.microsoft.com/office/drawing/2014/main" id="{29049D1E-21FC-471E-ACDB-48A287D4CA22}"/>
                  </a:ext>
                </a:extLst>
              </p:cNvPr>
              <p:cNvSpPr txBox="1"/>
              <p:nvPr/>
            </p:nvSpPr>
            <p:spPr>
              <a:xfrm>
                <a:off x="3641801" y="3570460"/>
                <a:ext cx="1196802" cy="432298"/>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sSup>
                        <m:sSupPr>
                          <m:ctrlPr>
                            <a:rPr lang="es-ES" sz="1400" b="0" i="1" smtClean="0">
                              <a:solidFill>
                                <a:schemeClr val="tx1"/>
                              </a:solidFill>
                              <a:latin typeface="Cambria Math" panose="02040503050406030204" pitchFamily="18" charset="0"/>
                            </a:rPr>
                          </m:ctrlPr>
                        </m:sSupPr>
                        <m:e>
                          <m:r>
                            <a:rPr lang="es-ES" sz="1400" b="0" i="1" smtClean="0">
                              <a:solidFill>
                                <a:schemeClr val="tx1"/>
                              </a:solidFill>
                              <a:latin typeface="Cambria Math" panose="02040503050406030204" pitchFamily="18" charset="0"/>
                            </a:rPr>
                            <m:t>𝑢</m:t>
                          </m:r>
                        </m:e>
                        <m:sup>
                          <m:r>
                            <a:rPr lang="es-ES" sz="1400" b="0" i="1" smtClean="0">
                              <a:solidFill>
                                <a:schemeClr val="tx1"/>
                              </a:solidFill>
                              <a:latin typeface="Cambria Math" panose="02040503050406030204" pitchFamily="18" charset="0"/>
                            </a:rPr>
                            <m:t>′</m:t>
                          </m:r>
                        </m:sup>
                      </m:sSup>
                      <m:r>
                        <a:rPr lang="es-ES" sz="1400" b="0" i="1" smtClean="0">
                          <a:solidFill>
                            <a:schemeClr val="tx1"/>
                          </a:solidFill>
                          <a:latin typeface="Cambria Math" panose="02040503050406030204" pitchFamily="18" charset="0"/>
                        </a:rPr>
                        <m:t>=</m:t>
                      </m:r>
                      <m:r>
                        <a:rPr lang="es-ES" sz="1400" b="0" i="1" smtClean="0">
                          <a:solidFill>
                            <a:schemeClr val="tx1"/>
                          </a:solidFill>
                          <a:latin typeface="Cambria Math" panose="02040503050406030204" pitchFamily="18" charset="0"/>
                        </a:rPr>
                        <m:t>𝑢</m:t>
                      </m:r>
                      <m:r>
                        <a:rPr lang="es-ES" sz="1400" b="0" i="1" smtClean="0">
                          <a:solidFill>
                            <a:schemeClr val="tx1"/>
                          </a:solidFill>
                          <a:latin typeface="Cambria Math" panose="02040503050406030204" pitchFamily="18" charset="0"/>
                        </a:rPr>
                        <m:t>−</m:t>
                      </m:r>
                      <m:r>
                        <a:rPr lang="es-ES" sz="1400" b="0" i="1" smtClean="0">
                          <a:solidFill>
                            <a:schemeClr val="tx1"/>
                          </a:solidFill>
                          <a:latin typeface="Cambria Math" panose="02040503050406030204" pitchFamily="18" charset="0"/>
                        </a:rPr>
                        <m:t>𝑗</m:t>
                      </m:r>
                      <m:f>
                        <m:fPr>
                          <m:ctrlPr>
                            <a:rPr lang="es-ES" sz="1400" i="1">
                              <a:solidFill>
                                <a:schemeClr val="tx1"/>
                              </a:solidFill>
                              <a:latin typeface="Cambria Math" panose="02040503050406030204" pitchFamily="18" charset="0"/>
                            </a:rPr>
                          </m:ctrlPr>
                        </m:fPr>
                        <m:num>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𝜎</m:t>
                              </m:r>
                            </m:e>
                            <m:sup>
                              <m:r>
                                <a:rPr lang="es-ES" sz="1400" i="1">
                                  <a:solidFill>
                                    <a:schemeClr val="tx1"/>
                                  </a:solidFill>
                                  <a:latin typeface="Cambria Math" panose="02040503050406030204" pitchFamily="18" charset="0"/>
                                </a:rPr>
                                <m:t>2</m:t>
                              </m:r>
                            </m:sup>
                          </m:sSup>
                          <m:r>
                            <a:rPr lang="es-ES" sz="1400" i="1">
                              <a:solidFill>
                                <a:prstClr val="black"/>
                              </a:solidFill>
                              <a:latin typeface="Cambria Math" panose="02040503050406030204" pitchFamily="18" charset="0"/>
                              <a:ea typeface="Cambria Math" panose="02040503050406030204" pitchFamily="18" charset="0"/>
                            </a:rPr>
                            <m:t>𝜔</m:t>
                          </m:r>
                        </m:num>
                        <m:den>
                          <m:r>
                            <a:rPr lang="es-ES" sz="1400" i="1">
                              <a:solidFill>
                                <a:schemeClr val="tx1"/>
                              </a:solidFill>
                              <a:latin typeface="Cambria Math" panose="02040503050406030204" pitchFamily="18" charset="0"/>
                            </a:rPr>
                            <m:t>𝑣</m:t>
                          </m:r>
                        </m:den>
                      </m:f>
                    </m:oMath>
                  </m:oMathPara>
                </a14:m>
                <a:endParaRPr lang="es-ES" sz="1400" i="1" dirty="0">
                  <a:solidFill>
                    <a:prstClr val="black"/>
                  </a:solidFill>
                  <a:latin typeface="Arial" charset="0"/>
                  <a:ea typeface="+mn-ea"/>
                </a:endParaRPr>
              </a:p>
            </p:txBody>
          </p:sp>
        </mc:Choice>
        <mc:Fallback xmlns="">
          <p:sp>
            <p:nvSpPr>
              <p:cNvPr id="28" name="CuadroTexto 27">
                <a:extLst>
                  <a:ext uri="{FF2B5EF4-FFF2-40B4-BE49-F238E27FC236}">
                    <a16:creationId xmlns:a16="http://schemas.microsoft.com/office/drawing/2014/main" id="{29049D1E-21FC-471E-ACDB-48A287D4CA22}"/>
                  </a:ext>
                </a:extLst>
              </p:cNvPr>
              <p:cNvSpPr txBox="1">
                <a:spLocks noRot="1" noChangeAspect="1" noMove="1" noResize="1" noEditPoints="1" noAdjustHandles="1" noChangeArrowheads="1" noChangeShapeType="1" noTextEdit="1"/>
              </p:cNvSpPr>
              <p:nvPr/>
            </p:nvSpPr>
            <p:spPr>
              <a:xfrm>
                <a:off x="3641801" y="3570460"/>
                <a:ext cx="1196802" cy="432298"/>
              </a:xfrm>
              <a:prstGeom prst="rect">
                <a:avLst/>
              </a:prstGeom>
              <a:blipFill>
                <a:blip r:embed="rId8"/>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0" name="CuadroTexto 29">
                <a:extLst>
                  <a:ext uri="{FF2B5EF4-FFF2-40B4-BE49-F238E27FC236}">
                    <a16:creationId xmlns:a16="http://schemas.microsoft.com/office/drawing/2014/main" id="{0A1B9FF3-AA8F-46FD-BA98-CD93753D0CF5}"/>
                  </a:ext>
                </a:extLst>
              </p:cNvPr>
              <p:cNvSpPr txBox="1"/>
              <p:nvPr/>
            </p:nvSpPr>
            <p:spPr>
              <a:xfrm>
                <a:off x="5243524" y="3708409"/>
                <a:ext cx="766428" cy="215444"/>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rPr>
                        <m:t>𝑑</m:t>
                      </m:r>
                      <m:sSup>
                        <m:sSupPr>
                          <m:ctrlPr>
                            <a:rPr lang="es-ES" sz="1400" b="0" i="1" smtClean="0">
                              <a:solidFill>
                                <a:schemeClr val="tx1"/>
                              </a:solidFill>
                              <a:latin typeface="Cambria Math" panose="02040503050406030204" pitchFamily="18" charset="0"/>
                            </a:rPr>
                          </m:ctrlPr>
                        </m:sSupPr>
                        <m:e>
                          <m:r>
                            <a:rPr lang="es-ES" sz="1400" b="0" i="1" smtClean="0">
                              <a:solidFill>
                                <a:schemeClr val="tx1"/>
                              </a:solidFill>
                              <a:latin typeface="Cambria Math" panose="02040503050406030204" pitchFamily="18" charset="0"/>
                            </a:rPr>
                            <m:t>𝑢</m:t>
                          </m:r>
                        </m:e>
                        <m:sup>
                          <m:r>
                            <a:rPr lang="es-ES" sz="1400" b="0" i="1" smtClean="0">
                              <a:solidFill>
                                <a:schemeClr val="tx1"/>
                              </a:solidFill>
                              <a:latin typeface="Cambria Math" panose="02040503050406030204" pitchFamily="18" charset="0"/>
                            </a:rPr>
                            <m:t>′</m:t>
                          </m:r>
                        </m:sup>
                      </m:sSup>
                      <m:r>
                        <a:rPr lang="es-ES" sz="1400" b="0" i="1" smtClean="0">
                          <a:solidFill>
                            <a:schemeClr val="tx1"/>
                          </a:solidFill>
                          <a:latin typeface="Cambria Math" panose="02040503050406030204" pitchFamily="18" charset="0"/>
                        </a:rPr>
                        <m:t>=</m:t>
                      </m:r>
                      <m:r>
                        <a:rPr lang="es-ES" sz="1400" b="0" i="1" smtClean="0">
                          <a:solidFill>
                            <a:schemeClr val="tx1"/>
                          </a:solidFill>
                          <a:latin typeface="Cambria Math" panose="02040503050406030204" pitchFamily="18" charset="0"/>
                        </a:rPr>
                        <m:t>𝑑𝑢</m:t>
                      </m:r>
                    </m:oMath>
                  </m:oMathPara>
                </a14:m>
                <a:endParaRPr lang="es-ES" sz="1400" i="1" dirty="0">
                  <a:solidFill>
                    <a:prstClr val="black"/>
                  </a:solidFill>
                  <a:latin typeface="Arial" charset="0"/>
                  <a:ea typeface="+mn-ea"/>
                </a:endParaRPr>
              </a:p>
            </p:txBody>
          </p:sp>
        </mc:Choice>
        <mc:Fallback xmlns="">
          <p:sp>
            <p:nvSpPr>
              <p:cNvPr id="30" name="CuadroTexto 29">
                <a:extLst>
                  <a:ext uri="{FF2B5EF4-FFF2-40B4-BE49-F238E27FC236}">
                    <a16:creationId xmlns:a16="http://schemas.microsoft.com/office/drawing/2014/main" id="{0A1B9FF3-AA8F-46FD-BA98-CD93753D0CF5}"/>
                  </a:ext>
                </a:extLst>
              </p:cNvPr>
              <p:cNvSpPr txBox="1">
                <a:spLocks noRot="1" noChangeAspect="1" noMove="1" noResize="1" noEditPoints="1" noAdjustHandles="1" noChangeArrowheads="1" noChangeShapeType="1" noTextEdit="1"/>
              </p:cNvSpPr>
              <p:nvPr/>
            </p:nvSpPr>
            <p:spPr>
              <a:xfrm>
                <a:off x="5243524" y="3708409"/>
                <a:ext cx="766428" cy="215444"/>
              </a:xfrm>
              <a:prstGeom prst="rect">
                <a:avLst/>
              </a:prstGeom>
              <a:blipFill>
                <a:blip r:embed="rId9"/>
                <a:stretch>
                  <a:fillRect l="-3968" r="-4762" b="-833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1" name="CuadroTexto 30">
                <a:extLst>
                  <a:ext uri="{FF2B5EF4-FFF2-40B4-BE49-F238E27FC236}">
                    <a16:creationId xmlns:a16="http://schemas.microsoft.com/office/drawing/2014/main" id="{0013FFB9-B1DD-4449-8BA6-497B025BA766}"/>
                  </a:ext>
                </a:extLst>
              </p:cNvPr>
              <p:cNvSpPr txBox="1"/>
              <p:nvPr/>
            </p:nvSpPr>
            <p:spPr>
              <a:xfrm>
                <a:off x="1079872" y="4164171"/>
                <a:ext cx="6177990" cy="746230"/>
              </a:xfrm>
              <a:prstGeom prst="rect">
                <a:avLst/>
              </a:prstGeom>
              <a:noFill/>
            </p:spPr>
            <p:txBody>
              <a:bodyPr wrap="squar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nary>
                        <m:naryPr>
                          <m:limLoc m:val="undOvr"/>
                          <m:ctrlPr>
                            <a:rPr lang="es-ES" sz="1400" i="1" smtClean="0">
                              <a:solidFill>
                                <a:prstClr val="black"/>
                              </a:solidFill>
                              <a:latin typeface="Cambria Math" panose="02040503050406030204" pitchFamily="18" charset="0"/>
                              <a:ea typeface="Cambria Math" panose="02040503050406030204" pitchFamily="18" charset="0"/>
                            </a:rPr>
                          </m:ctrlPr>
                        </m:naryPr>
                        <m:sub>
                          <m:r>
                            <m:rPr>
                              <m:brk m:alnAt="24"/>
                            </m:rPr>
                            <a:rPr lang="es-ES" sz="1400" i="1">
                              <a:solidFill>
                                <a:prstClr val="black"/>
                              </a:solidFill>
                              <a:latin typeface="Cambria Math" panose="02040503050406030204" pitchFamily="18" charset="0"/>
                              <a:ea typeface="Cambria Math" panose="02040503050406030204" pitchFamily="18" charset="0"/>
                            </a:rPr>
                            <m:t>−</m:t>
                          </m:r>
                          <m:r>
                            <a:rPr lang="es-ES" sz="1400" i="1">
                              <a:solidFill>
                                <a:prstClr val="black"/>
                              </a:solidFill>
                              <a:latin typeface="Cambria Math" panose="02040503050406030204" pitchFamily="18" charset="0"/>
                              <a:ea typeface="Cambria Math" panose="02040503050406030204" pitchFamily="18" charset="0"/>
                            </a:rPr>
                            <m:t>∞</m:t>
                          </m:r>
                        </m:sub>
                        <m:sup>
                          <m:r>
                            <a:rPr lang="es-ES" sz="1400" i="1">
                              <a:solidFill>
                                <a:prstClr val="black"/>
                              </a:solidFill>
                              <a:latin typeface="Cambria Math" panose="02040503050406030204" pitchFamily="18" charset="0"/>
                              <a:ea typeface="Cambria Math" panose="02040503050406030204" pitchFamily="18" charset="0"/>
                            </a:rPr>
                            <m:t>+</m:t>
                          </m:r>
                          <m:r>
                            <m:rPr>
                              <m:brk m:alnAt="24"/>
                            </m:rPr>
                            <a:rPr lang="es-ES" sz="1400" i="1">
                              <a:solidFill>
                                <a:prstClr val="black"/>
                              </a:solidFill>
                              <a:latin typeface="Cambria Math" panose="02040503050406030204" pitchFamily="18" charset="0"/>
                              <a:ea typeface="Cambria Math" panose="02040503050406030204" pitchFamily="18" charset="0"/>
                            </a:rPr>
                            <m:t>∞</m:t>
                          </m:r>
                        </m:sup>
                        <m:e>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rPr>
                                <m:t>𝑒</m:t>
                              </m:r>
                            </m:e>
                            <m:sup>
                              <m:r>
                                <a:rPr lang="es-ES" sz="1400" b="0" i="1" smtClean="0">
                                  <a:solidFill>
                                    <a:schemeClr val="tx1"/>
                                  </a:solidFill>
                                  <a:latin typeface="Cambria Math" panose="02040503050406030204" pitchFamily="18" charset="0"/>
                                </a:rPr>
                                <m:t>−</m:t>
                              </m:r>
                              <m:f>
                                <m:fPr>
                                  <m:ctrlPr>
                                    <a:rPr lang="es-ES" sz="1400" i="1">
                                      <a:solidFill>
                                        <a:schemeClr val="tx1"/>
                                      </a:solidFill>
                                      <a:latin typeface="Cambria Math" panose="02040503050406030204" pitchFamily="18" charset="0"/>
                                    </a:rPr>
                                  </m:ctrlPr>
                                </m:fPr>
                                <m:num>
                                  <m:sSup>
                                    <m:sSupPr>
                                      <m:ctrlPr>
                                        <a:rPr lang="es-ES" sz="1400" i="1">
                                          <a:solidFill>
                                            <a:schemeClr val="tx1"/>
                                          </a:solidFill>
                                          <a:latin typeface="Cambria Math" panose="02040503050406030204" pitchFamily="18" charset="0"/>
                                        </a:rPr>
                                      </m:ctrlPr>
                                    </m:sSupPr>
                                    <m:e>
                                      <m:d>
                                        <m:dPr>
                                          <m:ctrlPr>
                                            <a:rPr lang="es-ES" sz="1400" i="1">
                                              <a:solidFill>
                                                <a:schemeClr val="tx1"/>
                                              </a:solidFill>
                                              <a:latin typeface="Cambria Math" panose="02040503050406030204" pitchFamily="18" charset="0"/>
                                            </a:rPr>
                                          </m:ctrlPr>
                                        </m:dPr>
                                        <m:e>
                                          <m:r>
                                            <a:rPr lang="es-ES" sz="1400" b="0" i="1" smtClean="0">
                                              <a:solidFill>
                                                <a:schemeClr val="tx1"/>
                                              </a:solidFill>
                                              <a:latin typeface="Cambria Math" panose="02040503050406030204" pitchFamily="18" charset="0"/>
                                            </a:rPr>
                                            <m:t>𝑢</m:t>
                                          </m:r>
                                          <m:r>
                                            <a:rPr lang="es-ES" sz="1400" i="1">
                                              <a:solidFill>
                                                <a:schemeClr val="tx1"/>
                                              </a:solidFill>
                                              <a:latin typeface="Cambria Math" panose="02040503050406030204" pitchFamily="18" charset="0"/>
                                            </a:rPr>
                                            <m:t>−</m:t>
                                          </m:r>
                                          <m:r>
                                            <a:rPr lang="es-ES" sz="1400" i="1">
                                              <a:solidFill>
                                                <a:schemeClr val="tx1"/>
                                              </a:solidFill>
                                              <a:latin typeface="Cambria Math" panose="02040503050406030204" pitchFamily="18" charset="0"/>
                                            </a:rPr>
                                            <m:t>𝑗</m:t>
                                          </m:r>
                                          <m:f>
                                            <m:fPr>
                                              <m:ctrlPr>
                                                <a:rPr lang="es-ES" sz="1400" i="1">
                                                  <a:solidFill>
                                                    <a:schemeClr val="tx1"/>
                                                  </a:solidFill>
                                                  <a:latin typeface="Cambria Math" panose="02040503050406030204" pitchFamily="18" charset="0"/>
                                                </a:rPr>
                                              </m:ctrlPr>
                                            </m:fPr>
                                            <m:num>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𝜎</m:t>
                                                  </m:r>
                                                </m:e>
                                                <m:sup>
                                                  <m:r>
                                                    <a:rPr lang="es-ES" sz="1400" i="1">
                                                      <a:solidFill>
                                                        <a:schemeClr val="tx1"/>
                                                      </a:solidFill>
                                                      <a:latin typeface="Cambria Math" panose="02040503050406030204" pitchFamily="18" charset="0"/>
                                                    </a:rPr>
                                                    <m:t>2</m:t>
                                                  </m:r>
                                                </m:sup>
                                              </m:sSup>
                                              <m:r>
                                                <a:rPr lang="es-ES" sz="1400" i="1">
                                                  <a:solidFill>
                                                    <a:prstClr val="black"/>
                                                  </a:solidFill>
                                                  <a:latin typeface="Cambria Math" panose="02040503050406030204" pitchFamily="18" charset="0"/>
                                                  <a:ea typeface="Cambria Math" panose="02040503050406030204" pitchFamily="18" charset="0"/>
                                                </a:rPr>
                                                <m:t>𝜔</m:t>
                                              </m:r>
                                            </m:num>
                                            <m:den>
                                              <m:r>
                                                <a:rPr lang="es-ES" sz="1400" i="1">
                                                  <a:solidFill>
                                                    <a:schemeClr val="tx1"/>
                                                  </a:solidFill>
                                                  <a:latin typeface="Cambria Math" panose="02040503050406030204" pitchFamily="18" charset="0"/>
                                                </a:rPr>
                                                <m:t>𝑣</m:t>
                                              </m:r>
                                            </m:den>
                                          </m:f>
                                        </m:e>
                                      </m:d>
                                    </m:e>
                                    <m:sup>
                                      <m:r>
                                        <a:rPr lang="es-ES" sz="1400" i="1">
                                          <a:solidFill>
                                            <a:schemeClr val="tx1"/>
                                          </a:solidFill>
                                          <a:latin typeface="Cambria Math" panose="02040503050406030204" pitchFamily="18" charset="0"/>
                                        </a:rPr>
                                        <m:t>2</m:t>
                                      </m:r>
                                    </m:sup>
                                  </m:sSup>
                                </m:num>
                                <m:den>
                                  <m:r>
                                    <a:rPr lang="es-ES" sz="1400" i="1">
                                      <a:solidFill>
                                        <a:schemeClr val="tx1"/>
                                      </a:solidFill>
                                      <a:latin typeface="Cambria Math" panose="02040503050406030204" pitchFamily="18" charset="0"/>
                                    </a:rPr>
                                    <m:t>2</m:t>
                                  </m:r>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𝜎</m:t>
                                      </m:r>
                                    </m:e>
                                    <m:sup>
                                      <m:r>
                                        <a:rPr lang="es-ES" sz="1400" i="1">
                                          <a:solidFill>
                                            <a:schemeClr val="tx1"/>
                                          </a:solidFill>
                                          <a:latin typeface="Cambria Math" panose="02040503050406030204" pitchFamily="18" charset="0"/>
                                        </a:rPr>
                                        <m:t>2</m:t>
                                      </m:r>
                                    </m:sup>
                                  </m:sSup>
                                </m:den>
                              </m:f>
                            </m:sup>
                          </m:sSup>
                        </m:e>
                      </m:nary>
                      <m:r>
                        <a:rPr lang="es-ES" sz="1400" i="1">
                          <a:solidFill>
                            <a:prstClr val="black"/>
                          </a:solidFill>
                          <a:latin typeface="Cambria Math" panose="02040503050406030204" pitchFamily="18" charset="0"/>
                          <a:ea typeface="Cambria Math" panose="02040503050406030204" pitchFamily="18" charset="0"/>
                        </a:rPr>
                        <m:t>𝑑𝑢</m:t>
                      </m:r>
                      <m:r>
                        <a:rPr lang="es-ES" sz="1400" b="0" i="1" smtClean="0">
                          <a:solidFill>
                            <a:prstClr val="black"/>
                          </a:solidFill>
                          <a:latin typeface="Cambria Math" panose="02040503050406030204" pitchFamily="18" charset="0"/>
                          <a:ea typeface="Cambria Math" panose="02040503050406030204" pitchFamily="18" charset="0"/>
                        </a:rPr>
                        <m:t>=</m:t>
                      </m:r>
                      <m:nary>
                        <m:naryPr>
                          <m:limLoc m:val="undOvr"/>
                          <m:ctrlPr>
                            <a:rPr lang="es-ES" sz="1400" i="1">
                              <a:solidFill>
                                <a:prstClr val="black"/>
                              </a:solidFill>
                              <a:latin typeface="Cambria Math" panose="02040503050406030204" pitchFamily="18" charset="0"/>
                              <a:ea typeface="Cambria Math" panose="02040503050406030204" pitchFamily="18" charset="0"/>
                            </a:rPr>
                          </m:ctrlPr>
                        </m:naryPr>
                        <m:sub>
                          <m:r>
                            <m:rPr>
                              <m:brk m:alnAt="24"/>
                            </m:rPr>
                            <a:rPr lang="es-ES" sz="1400" i="1">
                              <a:solidFill>
                                <a:prstClr val="black"/>
                              </a:solidFill>
                              <a:latin typeface="Cambria Math" panose="02040503050406030204" pitchFamily="18" charset="0"/>
                              <a:ea typeface="Cambria Math" panose="02040503050406030204" pitchFamily="18" charset="0"/>
                            </a:rPr>
                            <m:t>−</m:t>
                          </m:r>
                          <m:r>
                            <a:rPr lang="es-ES" sz="1400" i="1">
                              <a:solidFill>
                                <a:prstClr val="black"/>
                              </a:solidFill>
                              <a:latin typeface="Cambria Math" panose="02040503050406030204" pitchFamily="18" charset="0"/>
                              <a:ea typeface="Cambria Math" panose="02040503050406030204" pitchFamily="18" charset="0"/>
                            </a:rPr>
                            <m:t>∞</m:t>
                          </m:r>
                        </m:sub>
                        <m:sup>
                          <m:r>
                            <a:rPr lang="es-ES" sz="1400" i="1">
                              <a:solidFill>
                                <a:prstClr val="black"/>
                              </a:solidFill>
                              <a:latin typeface="Cambria Math" panose="02040503050406030204" pitchFamily="18" charset="0"/>
                              <a:ea typeface="Cambria Math" panose="02040503050406030204" pitchFamily="18" charset="0"/>
                            </a:rPr>
                            <m:t>+</m:t>
                          </m:r>
                          <m:r>
                            <m:rPr>
                              <m:brk m:alnAt="24"/>
                            </m:rPr>
                            <a:rPr lang="es-ES" sz="1400" i="1">
                              <a:solidFill>
                                <a:prstClr val="black"/>
                              </a:solidFill>
                              <a:latin typeface="Cambria Math" panose="02040503050406030204" pitchFamily="18" charset="0"/>
                              <a:ea typeface="Cambria Math" panose="02040503050406030204" pitchFamily="18" charset="0"/>
                            </a:rPr>
                            <m:t>∞</m:t>
                          </m:r>
                        </m:sup>
                        <m:e>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rPr>
                                <m:t>𝑒</m:t>
                              </m:r>
                            </m:e>
                            <m:sup>
                              <m:r>
                                <a:rPr lang="es-ES" sz="1400" i="1">
                                  <a:solidFill>
                                    <a:schemeClr val="tx1"/>
                                  </a:solidFill>
                                  <a:latin typeface="Cambria Math" panose="02040503050406030204" pitchFamily="18" charset="0"/>
                                </a:rPr>
                                <m:t>−</m:t>
                              </m:r>
                              <m:f>
                                <m:fPr>
                                  <m:ctrlPr>
                                    <a:rPr lang="es-ES" sz="1400" i="1">
                                      <a:solidFill>
                                        <a:schemeClr val="tx1"/>
                                      </a:solidFill>
                                      <a:latin typeface="Cambria Math" panose="02040503050406030204" pitchFamily="18" charset="0"/>
                                    </a:rPr>
                                  </m:ctrlPr>
                                </m:fPr>
                                <m:num>
                                  <m:sSup>
                                    <m:sSupPr>
                                      <m:ctrlPr>
                                        <a:rPr lang="es-ES" sz="1400" i="1">
                                          <a:solidFill>
                                            <a:schemeClr val="tx1"/>
                                          </a:solidFill>
                                          <a:latin typeface="Cambria Math" panose="02040503050406030204" pitchFamily="18" charset="0"/>
                                        </a:rPr>
                                      </m:ctrlPr>
                                    </m:sSupPr>
                                    <m:e>
                                      <m:r>
                                        <a:rPr lang="es-ES" sz="1400" b="0" i="1" smtClean="0">
                                          <a:solidFill>
                                            <a:schemeClr val="tx1"/>
                                          </a:solidFill>
                                          <a:latin typeface="Cambria Math" panose="02040503050406030204" pitchFamily="18" charset="0"/>
                                        </a:rPr>
                                        <m:t>𝑢</m:t>
                                      </m:r>
                                      <m:r>
                                        <a:rPr lang="es-ES" sz="1400" b="0" i="1" smtClean="0">
                                          <a:solidFill>
                                            <a:schemeClr val="tx1"/>
                                          </a:solidFill>
                                          <a:latin typeface="Cambria Math" panose="02040503050406030204" pitchFamily="18" charset="0"/>
                                        </a:rPr>
                                        <m:t>′</m:t>
                                      </m:r>
                                    </m:e>
                                    <m:sup>
                                      <m:r>
                                        <a:rPr lang="es-ES" sz="1400" i="1">
                                          <a:solidFill>
                                            <a:schemeClr val="tx1"/>
                                          </a:solidFill>
                                          <a:latin typeface="Cambria Math" panose="02040503050406030204" pitchFamily="18" charset="0"/>
                                        </a:rPr>
                                        <m:t>2</m:t>
                                      </m:r>
                                    </m:sup>
                                  </m:sSup>
                                </m:num>
                                <m:den>
                                  <m:r>
                                    <a:rPr lang="es-ES" sz="1400" i="1">
                                      <a:solidFill>
                                        <a:schemeClr val="tx1"/>
                                      </a:solidFill>
                                      <a:latin typeface="Cambria Math" panose="02040503050406030204" pitchFamily="18" charset="0"/>
                                    </a:rPr>
                                    <m:t>2</m:t>
                                  </m:r>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𝜎</m:t>
                                      </m:r>
                                    </m:e>
                                    <m:sup>
                                      <m:r>
                                        <a:rPr lang="es-ES" sz="1400" i="1">
                                          <a:solidFill>
                                            <a:schemeClr val="tx1"/>
                                          </a:solidFill>
                                          <a:latin typeface="Cambria Math" panose="02040503050406030204" pitchFamily="18" charset="0"/>
                                        </a:rPr>
                                        <m:t>2</m:t>
                                      </m:r>
                                    </m:sup>
                                  </m:sSup>
                                </m:den>
                              </m:f>
                            </m:sup>
                          </m:sSup>
                        </m:e>
                      </m:nary>
                      <m:r>
                        <a:rPr lang="es-ES" sz="1400" i="1">
                          <a:solidFill>
                            <a:prstClr val="black"/>
                          </a:solidFill>
                          <a:latin typeface="Cambria Math" panose="02040503050406030204" pitchFamily="18" charset="0"/>
                          <a:ea typeface="Cambria Math" panose="02040503050406030204" pitchFamily="18" charset="0"/>
                        </a:rPr>
                        <m:t>𝑑</m:t>
                      </m:r>
                      <m:sSup>
                        <m:sSupPr>
                          <m:ctrlPr>
                            <a:rPr lang="es-ES" sz="1400" b="0" i="1" smtClean="0">
                              <a:solidFill>
                                <a:prstClr val="black"/>
                              </a:solidFill>
                              <a:latin typeface="Cambria Math" panose="02040503050406030204" pitchFamily="18" charset="0"/>
                              <a:ea typeface="Cambria Math" panose="02040503050406030204" pitchFamily="18" charset="0"/>
                            </a:rPr>
                          </m:ctrlPr>
                        </m:sSupPr>
                        <m:e>
                          <m:r>
                            <a:rPr lang="es-ES" sz="1400" i="1">
                              <a:solidFill>
                                <a:prstClr val="black"/>
                              </a:solidFill>
                              <a:latin typeface="Cambria Math" panose="02040503050406030204" pitchFamily="18" charset="0"/>
                              <a:ea typeface="Cambria Math" panose="02040503050406030204" pitchFamily="18" charset="0"/>
                            </a:rPr>
                            <m:t>𝑢</m:t>
                          </m:r>
                        </m:e>
                        <m:sup>
                          <m:r>
                            <a:rPr lang="es-ES" sz="1400" b="0" i="1" smtClean="0">
                              <a:solidFill>
                                <a:prstClr val="black"/>
                              </a:solidFill>
                              <a:latin typeface="Cambria Math" panose="02040503050406030204" pitchFamily="18" charset="0"/>
                              <a:ea typeface="Cambria Math" panose="02040503050406030204" pitchFamily="18" charset="0"/>
                            </a:rPr>
                            <m:t>′</m:t>
                          </m:r>
                        </m:sup>
                      </m:sSup>
                      <m:r>
                        <a:rPr lang="es-ES" sz="1400" b="0" i="1" smtClean="0">
                          <a:solidFill>
                            <a:prstClr val="black"/>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𝜎</m:t>
                      </m:r>
                      <m:rad>
                        <m:radPr>
                          <m:degHide m:val="on"/>
                          <m:ctrlPr>
                            <a:rPr lang="es-ES" sz="1400" i="1">
                              <a:solidFill>
                                <a:schemeClr val="tx1"/>
                              </a:solidFill>
                              <a:latin typeface="Cambria Math" panose="02040503050406030204" pitchFamily="18" charset="0"/>
                              <a:ea typeface="Cambria Math" panose="02040503050406030204" pitchFamily="18" charset="0"/>
                            </a:rPr>
                          </m:ctrlPr>
                        </m:radPr>
                        <m:deg/>
                        <m:e>
                          <m:r>
                            <a:rPr lang="es-ES" sz="1400" i="1">
                              <a:solidFill>
                                <a:schemeClr val="tx1"/>
                              </a:solidFill>
                              <a:latin typeface="Cambria Math" panose="02040503050406030204" pitchFamily="18" charset="0"/>
                              <a:ea typeface="Cambria Math" panose="02040503050406030204" pitchFamily="18" charset="0"/>
                            </a:rPr>
                            <m:t>2</m:t>
                          </m:r>
                          <m:r>
                            <a:rPr lang="es-ES" sz="1400" i="1">
                              <a:solidFill>
                                <a:schemeClr val="tx1"/>
                              </a:solidFill>
                              <a:latin typeface="Cambria Math" panose="02040503050406030204" pitchFamily="18" charset="0"/>
                              <a:ea typeface="Cambria Math" panose="02040503050406030204" pitchFamily="18" charset="0"/>
                            </a:rPr>
                            <m:t>𝜋</m:t>
                          </m:r>
                        </m:e>
                      </m:rad>
                    </m:oMath>
                  </m:oMathPara>
                </a14:m>
                <a:endParaRPr lang="es-ES" sz="1400" i="1" dirty="0">
                  <a:solidFill>
                    <a:prstClr val="black"/>
                  </a:solidFill>
                  <a:latin typeface="Arial" charset="0"/>
                  <a:ea typeface="+mn-ea"/>
                </a:endParaRPr>
              </a:p>
            </p:txBody>
          </p:sp>
        </mc:Choice>
        <mc:Fallback xmlns="">
          <p:sp>
            <p:nvSpPr>
              <p:cNvPr id="31" name="CuadroTexto 30">
                <a:extLst>
                  <a:ext uri="{FF2B5EF4-FFF2-40B4-BE49-F238E27FC236}">
                    <a16:creationId xmlns:a16="http://schemas.microsoft.com/office/drawing/2014/main" id="{0013FFB9-B1DD-4449-8BA6-497B025BA766}"/>
                  </a:ext>
                </a:extLst>
              </p:cNvPr>
              <p:cNvSpPr txBox="1">
                <a:spLocks noRot="1" noChangeAspect="1" noMove="1" noResize="1" noEditPoints="1" noAdjustHandles="1" noChangeArrowheads="1" noChangeShapeType="1" noTextEdit="1"/>
              </p:cNvSpPr>
              <p:nvPr/>
            </p:nvSpPr>
            <p:spPr>
              <a:xfrm>
                <a:off x="1079872" y="4164171"/>
                <a:ext cx="6177990" cy="746230"/>
              </a:xfrm>
              <a:prstGeom prst="rect">
                <a:avLst/>
              </a:prstGeom>
              <a:blipFill>
                <a:blip r:embed="rId10"/>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2" name="CuadroTexto 31">
                <a:extLst>
                  <a:ext uri="{FF2B5EF4-FFF2-40B4-BE49-F238E27FC236}">
                    <a16:creationId xmlns:a16="http://schemas.microsoft.com/office/drawing/2014/main" id="{4762007D-1D31-4D60-B320-4276EF4681D1}"/>
                  </a:ext>
                </a:extLst>
              </p:cNvPr>
              <p:cNvSpPr txBox="1"/>
              <p:nvPr/>
            </p:nvSpPr>
            <p:spPr>
              <a:xfrm>
                <a:off x="4260434" y="5099425"/>
                <a:ext cx="3499035" cy="357727"/>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acc>
                        <m:accPr>
                          <m:chr m:val="⃗"/>
                          <m:ctrlPr>
                            <a:rPr lang="es-ES" sz="1400" i="1" smtClean="0">
                              <a:solidFill>
                                <a:schemeClr val="tx1"/>
                              </a:solidFill>
                              <a:latin typeface="Cambria Math" panose="02040503050406030204" pitchFamily="18" charset="0"/>
                              <a:ea typeface="Cambria Math" panose="02040503050406030204" pitchFamily="18" charset="0"/>
                            </a:rPr>
                          </m:ctrlPr>
                        </m:accPr>
                        <m:e>
                          <m:r>
                            <a:rPr lang="es-ES" sz="1400" i="1">
                              <a:solidFill>
                                <a:schemeClr val="tx1"/>
                              </a:solidFill>
                              <a:latin typeface="Cambria Math" panose="02040503050406030204" pitchFamily="18" charset="0"/>
                              <a:ea typeface="Cambria Math" panose="02040503050406030204" pitchFamily="18" charset="0"/>
                            </a:rPr>
                            <m:t>𝐽</m:t>
                          </m:r>
                        </m:e>
                      </m:acc>
                      <m:d>
                        <m:dPr>
                          <m:ctrlPr>
                            <a:rPr lang="es-ES" sz="1400" i="1">
                              <a:solidFill>
                                <a:schemeClr val="tx1"/>
                              </a:solidFill>
                              <a:latin typeface="Cambria Math" panose="02040503050406030204" pitchFamily="18" charset="0"/>
                            </a:rPr>
                          </m:ctrlPr>
                        </m:dPr>
                        <m:e>
                          <m:acc>
                            <m:accPr>
                              <m:chr m:val="⃗"/>
                              <m:ctrlPr>
                                <a:rPr lang="es-ES" sz="1400" i="1">
                                  <a:solidFill>
                                    <a:schemeClr val="tx1"/>
                                  </a:solidFill>
                                  <a:latin typeface="Cambria Math" panose="02040503050406030204" pitchFamily="18" charset="0"/>
                                </a:rPr>
                              </m:ctrlPr>
                            </m:accPr>
                            <m:e>
                              <m:r>
                                <a:rPr lang="es-ES" sz="1400" i="1">
                                  <a:solidFill>
                                    <a:schemeClr val="tx1"/>
                                  </a:solidFill>
                                  <a:latin typeface="Cambria Math" panose="02040503050406030204" pitchFamily="18" charset="0"/>
                                </a:rPr>
                                <m:t>𝑟</m:t>
                              </m:r>
                            </m:e>
                          </m:acc>
                          <m:r>
                            <a:rPr lang="es-ES" sz="1400" i="1">
                              <a:solidFill>
                                <a:schemeClr val="tx1"/>
                              </a:solidFill>
                              <a:latin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𝜔</m:t>
                          </m:r>
                        </m:e>
                      </m:d>
                      <m:r>
                        <a:rPr lang="es-ES" sz="1400" i="1">
                          <a:solidFill>
                            <a:schemeClr val="tx1"/>
                          </a:solidFill>
                          <a:latin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𝑞</m:t>
                      </m:r>
                      <m:r>
                        <a:rPr lang="es-ES" sz="1400" i="1">
                          <a:solidFill>
                            <a:schemeClr val="tx1"/>
                          </a:solidFill>
                          <a:latin typeface="Cambria Math" panose="02040503050406030204" pitchFamily="18" charset="0"/>
                          <a:ea typeface="Cambria Math" panose="02040503050406030204" pitchFamily="18" charset="0"/>
                        </a:rPr>
                        <m:t>𝛿</m:t>
                      </m:r>
                      <m:d>
                        <m:dPr>
                          <m:ctrlPr>
                            <a:rPr lang="es-ES" sz="1400" i="1">
                              <a:solidFill>
                                <a:schemeClr val="tx1"/>
                              </a:solidFill>
                              <a:latin typeface="Cambria Math" panose="02040503050406030204" pitchFamily="18" charset="0"/>
                              <a:ea typeface="Cambria Math" panose="02040503050406030204" pitchFamily="18" charset="0"/>
                            </a:rPr>
                          </m:ctrlPr>
                        </m:dPr>
                        <m:e>
                          <m:r>
                            <a:rPr lang="es-ES" sz="1400" i="1">
                              <a:solidFill>
                                <a:schemeClr val="tx1"/>
                              </a:solidFill>
                              <a:latin typeface="Cambria Math" panose="02040503050406030204" pitchFamily="18" charset="0"/>
                              <a:ea typeface="Cambria Math" panose="02040503050406030204" pitchFamily="18" charset="0"/>
                            </a:rPr>
                            <m:t>𝑥</m:t>
                          </m:r>
                          <m:r>
                            <a:rPr lang="es-ES" sz="1400" i="1">
                              <a:solidFill>
                                <a:schemeClr val="tx1"/>
                              </a:solidFill>
                              <a:latin typeface="Cambria Math" panose="02040503050406030204" pitchFamily="18" charset="0"/>
                              <a:ea typeface="Cambria Math" panose="02040503050406030204" pitchFamily="18" charset="0"/>
                            </a:rPr>
                            <m:t>−</m:t>
                          </m:r>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𝑥</m:t>
                              </m:r>
                            </m:e>
                            <m:sub>
                              <m:r>
                                <a:rPr lang="es-ES" sz="1400" i="1">
                                  <a:solidFill>
                                    <a:schemeClr val="tx1"/>
                                  </a:solidFill>
                                  <a:latin typeface="Cambria Math" panose="02040503050406030204" pitchFamily="18" charset="0"/>
                                  <a:ea typeface="Cambria Math" panose="02040503050406030204" pitchFamily="18" charset="0"/>
                                </a:rPr>
                                <m:t>0</m:t>
                              </m:r>
                            </m:sub>
                          </m:sSub>
                        </m:e>
                      </m:d>
                      <m:r>
                        <m:rPr>
                          <m:nor/>
                        </m:rPr>
                        <a:rPr lang="es-ES" sz="1400" dirty="0">
                          <a:solidFill>
                            <a:schemeClr val="tx1"/>
                          </a:solidFill>
                          <a:ea typeface="Cambria Math" panose="02040503050406030204" pitchFamily="18" charset="0"/>
                        </a:rPr>
                        <m:t> </m:t>
                      </m:r>
                      <m:r>
                        <a:rPr lang="es-ES" sz="1400" i="1">
                          <a:solidFill>
                            <a:schemeClr val="tx1"/>
                          </a:solidFill>
                          <a:latin typeface="Cambria Math" panose="02040503050406030204" pitchFamily="18" charset="0"/>
                          <a:ea typeface="Cambria Math" panose="02040503050406030204" pitchFamily="18" charset="0"/>
                        </a:rPr>
                        <m:t>𝛿</m:t>
                      </m:r>
                      <m:d>
                        <m:dPr>
                          <m:ctrlPr>
                            <a:rPr lang="es-ES" sz="1400" i="1">
                              <a:solidFill>
                                <a:schemeClr val="tx1"/>
                              </a:solidFill>
                              <a:latin typeface="Cambria Math" panose="02040503050406030204" pitchFamily="18" charset="0"/>
                              <a:ea typeface="Cambria Math" panose="02040503050406030204" pitchFamily="18" charset="0"/>
                            </a:rPr>
                          </m:ctrlPr>
                        </m:dPr>
                        <m:e>
                          <m:r>
                            <a:rPr lang="es-ES" sz="1400" i="1">
                              <a:solidFill>
                                <a:schemeClr val="tx1"/>
                              </a:solidFill>
                              <a:latin typeface="Cambria Math" panose="02040503050406030204" pitchFamily="18" charset="0"/>
                              <a:ea typeface="Cambria Math" panose="02040503050406030204" pitchFamily="18" charset="0"/>
                            </a:rPr>
                            <m:t>𝑦</m:t>
                          </m:r>
                          <m:r>
                            <a:rPr lang="es-ES" sz="1400" i="1">
                              <a:solidFill>
                                <a:schemeClr val="tx1"/>
                              </a:solidFill>
                              <a:latin typeface="Cambria Math" panose="02040503050406030204" pitchFamily="18" charset="0"/>
                              <a:ea typeface="Cambria Math" panose="02040503050406030204" pitchFamily="18" charset="0"/>
                            </a:rPr>
                            <m:t>−</m:t>
                          </m:r>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𝑦</m:t>
                              </m:r>
                            </m:e>
                            <m:sub>
                              <m:r>
                                <a:rPr lang="es-ES" sz="1400" i="1">
                                  <a:solidFill>
                                    <a:schemeClr val="tx1"/>
                                  </a:solidFill>
                                  <a:latin typeface="Cambria Math" panose="02040503050406030204" pitchFamily="18" charset="0"/>
                                  <a:ea typeface="Cambria Math" panose="02040503050406030204" pitchFamily="18" charset="0"/>
                                </a:rPr>
                                <m:t>0</m:t>
                              </m:r>
                            </m:sub>
                          </m:sSub>
                        </m:e>
                      </m:d>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rPr>
                            <m:t>𝑒</m:t>
                          </m:r>
                        </m:e>
                        <m:sup>
                          <m:r>
                            <a:rPr lang="es-ES" sz="1400" i="1">
                              <a:solidFill>
                                <a:schemeClr val="tx1"/>
                              </a:solidFill>
                              <a:latin typeface="Cambria Math" panose="02040503050406030204" pitchFamily="18" charset="0"/>
                            </a:rPr>
                            <m:t>−</m:t>
                          </m:r>
                          <m:f>
                            <m:fPr>
                              <m:ctrlPr>
                                <a:rPr lang="es-ES" sz="1400" i="1">
                                  <a:solidFill>
                                    <a:schemeClr val="tx1"/>
                                  </a:solidFill>
                                  <a:latin typeface="Cambria Math" panose="02040503050406030204" pitchFamily="18" charset="0"/>
                                </a:rPr>
                              </m:ctrlPr>
                            </m:fPr>
                            <m:num>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𝜎</m:t>
                                  </m:r>
                                </m:e>
                                <m:sup>
                                  <m:r>
                                    <a:rPr lang="es-ES" sz="1400" i="1">
                                      <a:solidFill>
                                        <a:schemeClr val="tx1"/>
                                      </a:solidFill>
                                      <a:latin typeface="Cambria Math" panose="02040503050406030204" pitchFamily="18" charset="0"/>
                                      <a:ea typeface="Cambria Math" panose="02040503050406030204" pitchFamily="18" charset="0"/>
                                    </a:rPr>
                                    <m:t>2</m:t>
                                  </m:r>
                                </m:sup>
                              </m:sSup>
                              <m:sSup>
                                <m:sSupPr>
                                  <m:ctrlPr>
                                    <a:rPr lang="es-ES" sz="1400" i="1">
                                      <a:solidFill>
                                        <a:schemeClr val="tx1"/>
                                      </a:solidFill>
                                      <a:latin typeface="Cambria Math" panose="02040503050406030204" pitchFamily="18" charset="0"/>
                                    </a:rPr>
                                  </m:ctrlPr>
                                </m:sSupPr>
                                <m:e>
                                  <m:r>
                                    <a:rPr lang="es-ES" sz="1400" i="1">
                                      <a:solidFill>
                                        <a:prstClr val="black"/>
                                      </a:solidFill>
                                      <a:latin typeface="Cambria Math" panose="02040503050406030204" pitchFamily="18" charset="0"/>
                                      <a:ea typeface="Cambria Math" panose="02040503050406030204" pitchFamily="18" charset="0"/>
                                    </a:rPr>
                                    <m:t>𝜔</m:t>
                                  </m:r>
                                </m:e>
                                <m:sup>
                                  <m:r>
                                    <a:rPr lang="es-ES" sz="1400" i="1">
                                      <a:solidFill>
                                        <a:schemeClr val="tx1"/>
                                      </a:solidFill>
                                      <a:latin typeface="Cambria Math" panose="02040503050406030204" pitchFamily="18" charset="0"/>
                                      <a:ea typeface="Cambria Math" panose="02040503050406030204" pitchFamily="18" charset="0"/>
                                    </a:rPr>
                                    <m:t>2</m:t>
                                  </m:r>
                                </m:sup>
                              </m:sSup>
                            </m:num>
                            <m:den>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rPr>
                                    <m:t>2</m:t>
                                  </m:r>
                                  <m:r>
                                    <a:rPr lang="es-ES" sz="1400" i="1">
                                      <a:solidFill>
                                        <a:schemeClr val="tx1"/>
                                      </a:solidFill>
                                      <a:latin typeface="Cambria Math" panose="02040503050406030204" pitchFamily="18" charset="0"/>
                                    </a:rPr>
                                    <m:t>𝑣</m:t>
                                  </m:r>
                                </m:e>
                                <m:sup>
                                  <m:r>
                                    <a:rPr lang="es-ES" sz="1400" i="1">
                                      <a:solidFill>
                                        <a:schemeClr val="tx1"/>
                                      </a:solidFill>
                                      <a:latin typeface="Cambria Math" panose="02040503050406030204" pitchFamily="18" charset="0"/>
                                      <a:ea typeface="Cambria Math" panose="02040503050406030204" pitchFamily="18" charset="0"/>
                                    </a:rPr>
                                    <m:t>2</m:t>
                                  </m:r>
                                </m:sup>
                              </m:sSup>
                            </m:den>
                          </m:f>
                        </m:sup>
                      </m:sSup>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rPr>
                            <m:t>𝑒</m:t>
                          </m:r>
                        </m:e>
                        <m:sup>
                          <m:r>
                            <a:rPr lang="es-ES" sz="1400" i="1">
                              <a:solidFill>
                                <a:schemeClr val="tx1"/>
                              </a:solidFill>
                              <a:latin typeface="Cambria Math" panose="02040503050406030204" pitchFamily="18" charset="0"/>
                            </a:rPr>
                            <m:t>−</m:t>
                          </m:r>
                          <m:f>
                            <m:fPr>
                              <m:ctrlPr>
                                <a:rPr lang="es-ES" sz="1400" i="1">
                                  <a:solidFill>
                                    <a:schemeClr val="tx1"/>
                                  </a:solidFill>
                                  <a:latin typeface="Cambria Math" panose="02040503050406030204" pitchFamily="18" charset="0"/>
                                </a:rPr>
                              </m:ctrlPr>
                            </m:fPr>
                            <m:num>
                              <m:r>
                                <a:rPr lang="es-ES" sz="1400" i="1">
                                  <a:solidFill>
                                    <a:schemeClr val="tx1"/>
                                  </a:solidFill>
                                  <a:latin typeface="Cambria Math" panose="02040503050406030204" pitchFamily="18" charset="0"/>
                                </a:rPr>
                                <m:t>𝑗</m:t>
                              </m:r>
                              <m:r>
                                <a:rPr lang="es-ES" sz="1400" i="1">
                                  <a:solidFill>
                                    <a:prstClr val="black"/>
                                  </a:solidFill>
                                  <a:latin typeface="Cambria Math" panose="02040503050406030204" pitchFamily="18" charset="0"/>
                                  <a:ea typeface="Cambria Math" panose="02040503050406030204" pitchFamily="18" charset="0"/>
                                </a:rPr>
                                <m:t>𝜔</m:t>
                              </m:r>
                              <m:r>
                                <a:rPr lang="es-ES" sz="1400" i="1">
                                  <a:solidFill>
                                    <a:prstClr val="black"/>
                                  </a:solidFill>
                                  <a:latin typeface="Cambria Math" panose="02040503050406030204" pitchFamily="18" charset="0"/>
                                  <a:ea typeface="Cambria Math" panose="02040503050406030204" pitchFamily="18" charset="0"/>
                                </a:rPr>
                                <m:t>𝑧</m:t>
                              </m:r>
                            </m:num>
                            <m:den>
                              <m:r>
                                <a:rPr lang="es-ES" sz="1400" i="1">
                                  <a:solidFill>
                                    <a:schemeClr val="tx1"/>
                                  </a:solidFill>
                                  <a:latin typeface="Cambria Math" panose="02040503050406030204" pitchFamily="18" charset="0"/>
                                </a:rPr>
                                <m:t>𝑣</m:t>
                              </m:r>
                            </m:den>
                          </m:f>
                        </m:sup>
                      </m:sSup>
                      <m:acc>
                        <m:accPr>
                          <m:chr m:val="̂"/>
                          <m:ctrlPr>
                            <a:rPr lang="es-ES" sz="1400" i="1">
                              <a:solidFill>
                                <a:schemeClr val="tx1"/>
                              </a:solidFill>
                              <a:latin typeface="Cambria Math" panose="02040503050406030204" pitchFamily="18" charset="0"/>
                              <a:ea typeface="Cambria Math" panose="02040503050406030204" pitchFamily="18" charset="0"/>
                            </a:rPr>
                          </m:ctrlPr>
                        </m:accPr>
                        <m:e>
                          <m:r>
                            <a:rPr lang="es-ES" sz="1400" i="1">
                              <a:solidFill>
                                <a:schemeClr val="tx1"/>
                              </a:solidFill>
                              <a:latin typeface="Cambria Math" panose="02040503050406030204" pitchFamily="18" charset="0"/>
                              <a:ea typeface="Cambria Math" panose="02040503050406030204" pitchFamily="18" charset="0"/>
                            </a:rPr>
                            <m:t>𝑧</m:t>
                          </m:r>
                        </m:e>
                      </m:acc>
                    </m:oMath>
                  </m:oMathPara>
                </a14:m>
                <a:endParaRPr lang="es-ES" sz="1400" i="1" dirty="0">
                  <a:solidFill>
                    <a:prstClr val="black"/>
                  </a:solidFill>
                  <a:latin typeface="Arial" charset="0"/>
                  <a:ea typeface="+mn-ea"/>
                </a:endParaRPr>
              </a:p>
            </p:txBody>
          </p:sp>
        </mc:Choice>
        <mc:Fallback xmlns="">
          <p:sp>
            <p:nvSpPr>
              <p:cNvPr id="32" name="CuadroTexto 31">
                <a:extLst>
                  <a:ext uri="{FF2B5EF4-FFF2-40B4-BE49-F238E27FC236}">
                    <a16:creationId xmlns:a16="http://schemas.microsoft.com/office/drawing/2014/main" id="{4762007D-1D31-4D60-B320-4276EF4681D1}"/>
                  </a:ext>
                </a:extLst>
              </p:cNvPr>
              <p:cNvSpPr txBox="1">
                <a:spLocks noRot="1" noChangeAspect="1" noMove="1" noResize="1" noEditPoints="1" noAdjustHandles="1" noChangeArrowheads="1" noChangeShapeType="1" noTextEdit="1"/>
              </p:cNvSpPr>
              <p:nvPr/>
            </p:nvSpPr>
            <p:spPr>
              <a:xfrm>
                <a:off x="4260434" y="5099425"/>
                <a:ext cx="3499035" cy="357727"/>
              </a:xfrm>
              <a:prstGeom prst="rect">
                <a:avLst/>
              </a:prstGeom>
              <a:blipFill>
                <a:blip r:embed="rId11"/>
                <a:stretch>
                  <a:fillRect/>
                </a:stretch>
              </a:blipFill>
            </p:spPr>
            <p:txBody>
              <a:bodyPr/>
              <a:lstStyle/>
              <a:p>
                <a:r>
                  <a:rPr lang="es-ES">
                    <a:noFill/>
                  </a:rPr>
                  <a:t> </a:t>
                </a:r>
              </a:p>
            </p:txBody>
          </p:sp>
        </mc:Fallback>
      </mc:AlternateContent>
      <p:sp>
        <p:nvSpPr>
          <p:cNvPr id="34" name="CuadroTexto 33">
            <a:extLst>
              <a:ext uri="{FF2B5EF4-FFF2-40B4-BE49-F238E27FC236}">
                <a16:creationId xmlns:a16="http://schemas.microsoft.com/office/drawing/2014/main" id="{062AB446-61F2-4EDD-A7F3-3E83AC0BADB2}"/>
              </a:ext>
            </a:extLst>
          </p:cNvPr>
          <p:cNvSpPr txBox="1"/>
          <p:nvPr/>
        </p:nvSpPr>
        <p:spPr>
          <a:xfrm>
            <a:off x="401687" y="5226013"/>
            <a:ext cx="3499036" cy="461665"/>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s-ES" altLang="es-ES" sz="1200" b="0" i="0" u="none" strike="noStrike" kern="0" cap="none" spc="0" normalizeH="0" baseline="0" noProof="0" dirty="0">
                <a:ln>
                  <a:noFill/>
                </a:ln>
                <a:solidFill>
                  <a:prstClr val="black"/>
                </a:solidFill>
                <a:effectLst/>
                <a:uLnTx/>
                <a:uFillTx/>
                <a:ea typeface="+mn-ea"/>
              </a:rPr>
              <a:t>Finalmente, la densidad de corriente queda como </a:t>
            </a:r>
          </a:p>
        </p:txBody>
      </p:sp>
      <mc:AlternateContent xmlns:mc="http://schemas.openxmlformats.org/markup-compatibility/2006" xmlns:a14="http://schemas.microsoft.com/office/drawing/2010/main">
        <mc:Choice Requires="a14">
          <p:sp>
            <p:nvSpPr>
              <p:cNvPr id="37" name="CuadroTexto 36">
                <a:extLst>
                  <a:ext uri="{FF2B5EF4-FFF2-40B4-BE49-F238E27FC236}">
                    <a16:creationId xmlns:a16="http://schemas.microsoft.com/office/drawing/2014/main" id="{F3C9E0F6-6B5E-4DB7-8ACA-A7A46F34F386}"/>
                  </a:ext>
                </a:extLst>
              </p:cNvPr>
              <p:cNvSpPr txBox="1"/>
              <p:nvPr/>
            </p:nvSpPr>
            <p:spPr>
              <a:xfrm>
                <a:off x="840926" y="5692951"/>
                <a:ext cx="7995353" cy="76052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400" i="1" smtClean="0">
                              <a:solidFill>
                                <a:schemeClr val="tx1"/>
                              </a:solidFill>
                              <a:latin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ℐ</m:t>
                          </m:r>
                        </m:e>
                        <m:sub>
                          <m:r>
                            <a:rPr lang="es-ES" sz="1400" i="1">
                              <a:solidFill>
                                <a:schemeClr val="tx1"/>
                              </a:solidFill>
                              <a:latin typeface="Cambria Math" panose="02040503050406030204" pitchFamily="18" charset="0"/>
                              <a:ea typeface="Cambria Math" panose="02040503050406030204" pitchFamily="18" charset="0"/>
                            </a:rPr>
                            <m:t>𝐸𝐽</m:t>
                          </m:r>
                        </m:sub>
                      </m:sSub>
                      <m:r>
                        <a:rPr lang="es-ES" sz="1400" b="0" i="1" smtClean="0">
                          <a:solidFill>
                            <a:schemeClr val="tx1"/>
                          </a:solidFill>
                          <a:latin typeface="Cambria Math" panose="02040503050406030204" pitchFamily="18" charset="0"/>
                        </a:rPr>
                        <m:t>=</m:t>
                      </m:r>
                      <m:nary>
                        <m:naryPr>
                          <m:limLoc m:val="undOvr"/>
                          <m:ctrlPr>
                            <a:rPr lang="es-ES" sz="1400" i="1">
                              <a:solidFill>
                                <a:schemeClr val="tx1"/>
                              </a:solidFill>
                              <a:latin typeface="Cambria Math" panose="02040503050406030204" pitchFamily="18" charset="0"/>
                            </a:rPr>
                          </m:ctrlPr>
                        </m:naryPr>
                        <m:sub>
                          <m:r>
                            <m:rPr>
                              <m:brk m:alnAt="24"/>
                            </m:rPr>
                            <a:rPr lang="es-ES" sz="1400" i="1">
                              <a:solidFill>
                                <a:schemeClr val="tx1"/>
                              </a:solidFill>
                              <a:latin typeface="Cambria Math" panose="02040503050406030204" pitchFamily="18" charset="0"/>
                            </a:rPr>
                            <m:t>𝑉</m:t>
                          </m:r>
                        </m:sub>
                        <m:sup/>
                        <m:e>
                          <m:sSub>
                            <m:sSubPr>
                              <m:ctrlPr>
                                <a:rPr lang="es-ES" sz="1400" i="1">
                                  <a:solidFill>
                                    <a:schemeClr val="tx1"/>
                                  </a:solidFill>
                                  <a:latin typeface="Cambria Math" panose="02040503050406030204" pitchFamily="18" charset="0"/>
                                </a:rPr>
                              </m:ctrlPr>
                            </m:sSubPr>
                            <m:e>
                              <m:acc>
                                <m:accPr>
                                  <m:chr m:val="⃗"/>
                                  <m:ctrlPr>
                                    <a:rPr lang="es-ES" sz="1400" i="1">
                                      <a:solidFill>
                                        <a:schemeClr val="tx1"/>
                                      </a:solidFill>
                                      <a:latin typeface="Cambria Math" panose="02040503050406030204" pitchFamily="18" charset="0"/>
                                    </a:rPr>
                                  </m:ctrlPr>
                                </m:accPr>
                                <m:e>
                                  <m:r>
                                    <a:rPr lang="es-ES" sz="1400" i="1">
                                      <a:solidFill>
                                        <a:schemeClr val="tx1"/>
                                      </a:solidFill>
                                      <a:latin typeface="Cambria Math" panose="02040503050406030204" pitchFamily="18" charset="0"/>
                                    </a:rPr>
                                    <m:t>𝐸</m:t>
                                  </m:r>
                                </m:e>
                              </m:acc>
                            </m:e>
                            <m:sub>
                              <m:r>
                                <a:rPr lang="es-ES" sz="1400" i="1">
                                  <a:solidFill>
                                    <a:schemeClr val="tx1"/>
                                  </a:solidFill>
                                  <a:latin typeface="Cambria Math" panose="02040503050406030204" pitchFamily="18" charset="0"/>
                                </a:rPr>
                                <m:t>𝑚</m:t>
                              </m:r>
                            </m:sub>
                          </m:sSub>
                          <m:d>
                            <m:dPr>
                              <m:ctrlPr>
                                <a:rPr lang="es-ES" sz="1400" i="1">
                                  <a:solidFill>
                                    <a:schemeClr val="tx1"/>
                                  </a:solidFill>
                                  <a:latin typeface="Cambria Math" panose="02040503050406030204" pitchFamily="18" charset="0"/>
                                </a:rPr>
                              </m:ctrlPr>
                            </m:dPr>
                            <m:e>
                              <m:acc>
                                <m:accPr>
                                  <m:chr m:val="⃗"/>
                                  <m:ctrlPr>
                                    <a:rPr lang="es-ES" sz="1400" i="1">
                                      <a:solidFill>
                                        <a:schemeClr val="tx1"/>
                                      </a:solidFill>
                                      <a:latin typeface="Cambria Math" panose="02040503050406030204" pitchFamily="18" charset="0"/>
                                    </a:rPr>
                                  </m:ctrlPr>
                                </m:accPr>
                                <m:e>
                                  <m:r>
                                    <a:rPr lang="es-ES" sz="1400" i="1">
                                      <a:solidFill>
                                        <a:schemeClr val="tx1"/>
                                      </a:solidFill>
                                      <a:latin typeface="Cambria Math" panose="02040503050406030204" pitchFamily="18" charset="0"/>
                                    </a:rPr>
                                    <m:t>𝑟</m:t>
                                  </m:r>
                                </m:e>
                              </m:acc>
                              <m:r>
                                <a:rPr lang="es-ES" sz="1400" i="1">
                                  <a:solidFill>
                                    <a:schemeClr val="tx1"/>
                                  </a:solidFill>
                                  <a:latin typeface="Cambria Math" panose="02040503050406030204" pitchFamily="18" charset="0"/>
                                </a:rPr>
                                <m:t>′</m:t>
                              </m:r>
                            </m:e>
                          </m:d>
                          <m:r>
                            <a:rPr lang="es-ES" sz="1400" i="1">
                              <a:solidFill>
                                <a:schemeClr val="tx1"/>
                              </a:solidFill>
                              <a:latin typeface="Cambria Math" panose="02040503050406030204" pitchFamily="18" charset="0"/>
                              <a:ea typeface="Cambria Math" panose="02040503050406030204" pitchFamily="18" charset="0"/>
                            </a:rPr>
                            <m:t>⋅</m:t>
                          </m:r>
                          <m:acc>
                            <m:accPr>
                              <m:chr m:val="⃗"/>
                              <m:ctrlPr>
                                <a:rPr lang="es-ES" sz="1400" i="1">
                                  <a:solidFill>
                                    <a:schemeClr val="tx1"/>
                                  </a:solidFill>
                                  <a:latin typeface="Cambria Math" panose="02040503050406030204" pitchFamily="18" charset="0"/>
                                  <a:ea typeface="Cambria Math" panose="02040503050406030204" pitchFamily="18" charset="0"/>
                                </a:rPr>
                              </m:ctrlPr>
                            </m:accPr>
                            <m:e>
                              <m:r>
                                <a:rPr lang="es-ES" sz="1400" i="1">
                                  <a:solidFill>
                                    <a:schemeClr val="tx1"/>
                                  </a:solidFill>
                                  <a:latin typeface="Cambria Math" panose="02040503050406030204" pitchFamily="18" charset="0"/>
                                  <a:ea typeface="Cambria Math" panose="02040503050406030204" pitchFamily="18" charset="0"/>
                                </a:rPr>
                                <m:t>𝐽</m:t>
                              </m:r>
                            </m:e>
                          </m:acc>
                          <m:d>
                            <m:dPr>
                              <m:ctrlPr>
                                <a:rPr lang="es-ES" sz="1400" i="1">
                                  <a:solidFill>
                                    <a:schemeClr val="tx1"/>
                                  </a:solidFill>
                                  <a:latin typeface="Cambria Math" panose="02040503050406030204" pitchFamily="18" charset="0"/>
                                </a:rPr>
                              </m:ctrlPr>
                            </m:dPr>
                            <m:e>
                              <m:sSup>
                                <m:sSupPr>
                                  <m:ctrlPr>
                                    <a:rPr lang="es-ES" sz="1400" i="1">
                                      <a:solidFill>
                                        <a:schemeClr val="tx1"/>
                                      </a:solidFill>
                                      <a:latin typeface="Cambria Math" panose="02040503050406030204" pitchFamily="18" charset="0"/>
                                    </a:rPr>
                                  </m:ctrlPr>
                                </m:sSupPr>
                                <m:e>
                                  <m:acc>
                                    <m:accPr>
                                      <m:chr m:val="⃗"/>
                                      <m:ctrlPr>
                                        <a:rPr lang="es-ES" sz="1400" i="1">
                                          <a:solidFill>
                                            <a:schemeClr val="tx1"/>
                                          </a:solidFill>
                                          <a:latin typeface="Cambria Math" panose="02040503050406030204" pitchFamily="18" charset="0"/>
                                        </a:rPr>
                                      </m:ctrlPr>
                                    </m:accPr>
                                    <m:e>
                                      <m:r>
                                        <a:rPr lang="es-ES" sz="1400" i="1">
                                          <a:solidFill>
                                            <a:schemeClr val="tx1"/>
                                          </a:solidFill>
                                          <a:latin typeface="Cambria Math" panose="02040503050406030204" pitchFamily="18" charset="0"/>
                                        </a:rPr>
                                        <m:t>𝑟</m:t>
                                      </m:r>
                                    </m:e>
                                  </m:acc>
                                </m:e>
                                <m:sup>
                                  <m:r>
                                    <a:rPr lang="es-ES" sz="1400" i="1">
                                      <a:solidFill>
                                        <a:schemeClr val="tx1"/>
                                      </a:solidFill>
                                      <a:latin typeface="Cambria Math" panose="02040503050406030204" pitchFamily="18" charset="0"/>
                                    </a:rPr>
                                    <m:t>′</m:t>
                                  </m:r>
                                </m:sup>
                              </m:sSup>
                              <m:r>
                                <a:rPr lang="es-ES" sz="1400" b="0" i="1" smtClean="0">
                                  <a:solidFill>
                                    <a:schemeClr val="tx1"/>
                                  </a:solidFill>
                                  <a:latin typeface="Cambria Math" panose="02040503050406030204" pitchFamily="18" charset="0"/>
                                </a:rPr>
                                <m:t>,</m:t>
                              </m:r>
                              <m:r>
                                <a:rPr lang="es-ES" sz="1400" i="1">
                                  <a:solidFill>
                                    <a:prstClr val="black"/>
                                  </a:solidFill>
                                  <a:latin typeface="Cambria Math" panose="02040503050406030204" pitchFamily="18" charset="0"/>
                                  <a:ea typeface="Cambria Math" panose="02040503050406030204" pitchFamily="18" charset="0"/>
                                </a:rPr>
                                <m:t>𝜔</m:t>
                              </m:r>
                            </m:e>
                          </m:d>
                          <m:r>
                            <a:rPr lang="es-ES" sz="1400" i="1">
                              <a:solidFill>
                                <a:schemeClr val="tx1"/>
                              </a:solidFill>
                              <a:latin typeface="Cambria Math" panose="02040503050406030204" pitchFamily="18" charset="0"/>
                            </a:rPr>
                            <m:t>𝑑</m:t>
                          </m:r>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rPr>
                                <m:t>𝑉</m:t>
                              </m:r>
                            </m:e>
                            <m:sup>
                              <m:r>
                                <a:rPr lang="es-ES" sz="1400" i="1">
                                  <a:solidFill>
                                    <a:schemeClr val="tx1"/>
                                  </a:solidFill>
                                  <a:latin typeface="Cambria Math" panose="02040503050406030204" pitchFamily="18" charset="0"/>
                                </a:rPr>
                                <m:t>′</m:t>
                              </m:r>
                            </m:sup>
                          </m:sSup>
                          <m:r>
                            <a:rPr lang="es-ES" sz="1400" b="0" i="1" smtClean="0">
                              <a:solidFill>
                                <a:schemeClr val="tx1"/>
                              </a:solidFill>
                              <a:latin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𝑞</m:t>
                          </m:r>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rPr>
                                <m:t>𝑒</m:t>
                              </m:r>
                            </m:e>
                            <m:sup>
                              <m:r>
                                <a:rPr lang="es-ES" sz="1400" i="1">
                                  <a:solidFill>
                                    <a:schemeClr val="tx1"/>
                                  </a:solidFill>
                                  <a:latin typeface="Cambria Math" panose="02040503050406030204" pitchFamily="18" charset="0"/>
                                </a:rPr>
                                <m:t>−</m:t>
                              </m:r>
                              <m:f>
                                <m:fPr>
                                  <m:ctrlPr>
                                    <a:rPr lang="es-ES" sz="1400" i="1">
                                      <a:solidFill>
                                        <a:schemeClr val="tx1"/>
                                      </a:solidFill>
                                      <a:latin typeface="Cambria Math" panose="02040503050406030204" pitchFamily="18" charset="0"/>
                                    </a:rPr>
                                  </m:ctrlPr>
                                </m:fPr>
                                <m:num>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𝜎</m:t>
                                      </m:r>
                                    </m:e>
                                    <m:sup>
                                      <m:r>
                                        <a:rPr lang="es-ES" sz="1400" i="1">
                                          <a:solidFill>
                                            <a:schemeClr val="tx1"/>
                                          </a:solidFill>
                                          <a:latin typeface="Cambria Math" panose="02040503050406030204" pitchFamily="18" charset="0"/>
                                          <a:ea typeface="Cambria Math" panose="02040503050406030204" pitchFamily="18" charset="0"/>
                                        </a:rPr>
                                        <m:t>2</m:t>
                                      </m:r>
                                    </m:sup>
                                  </m:sSup>
                                  <m:sSup>
                                    <m:sSupPr>
                                      <m:ctrlPr>
                                        <a:rPr lang="es-ES" sz="1400" i="1">
                                          <a:solidFill>
                                            <a:schemeClr val="tx1"/>
                                          </a:solidFill>
                                          <a:latin typeface="Cambria Math" panose="02040503050406030204" pitchFamily="18" charset="0"/>
                                        </a:rPr>
                                      </m:ctrlPr>
                                    </m:sSupPr>
                                    <m:e>
                                      <m:r>
                                        <a:rPr lang="es-ES" sz="1400" i="1">
                                          <a:solidFill>
                                            <a:prstClr val="black"/>
                                          </a:solidFill>
                                          <a:latin typeface="Cambria Math" panose="02040503050406030204" pitchFamily="18" charset="0"/>
                                          <a:ea typeface="Cambria Math" panose="02040503050406030204" pitchFamily="18" charset="0"/>
                                        </a:rPr>
                                        <m:t>𝜔</m:t>
                                      </m:r>
                                    </m:e>
                                    <m:sup>
                                      <m:r>
                                        <a:rPr lang="es-ES" sz="1400" i="1">
                                          <a:solidFill>
                                            <a:schemeClr val="tx1"/>
                                          </a:solidFill>
                                          <a:latin typeface="Cambria Math" panose="02040503050406030204" pitchFamily="18" charset="0"/>
                                          <a:ea typeface="Cambria Math" panose="02040503050406030204" pitchFamily="18" charset="0"/>
                                        </a:rPr>
                                        <m:t>2</m:t>
                                      </m:r>
                                    </m:sup>
                                  </m:sSup>
                                </m:num>
                                <m:den>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rPr>
                                        <m:t>2</m:t>
                                      </m:r>
                                      <m:r>
                                        <a:rPr lang="es-ES" sz="1400" i="1">
                                          <a:solidFill>
                                            <a:schemeClr val="tx1"/>
                                          </a:solidFill>
                                          <a:latin typeface="Cambria Math" panose="02040503050406030204" pitchFamily="18" charset="0"/>
                                        </a:rPr>
                                        <m:t>𝑣</m:t>
                                      </m:r>
                                    </m:e>
                                    <m:sup>
                                      <m:r>
                                        <a:rPr lang="es-ES" sz="1400" i="1">
                                          <a:solidFill>
                                            <a:schemeClr val="tx1"/>
                                          </a:solidFill>
                                          <a:latin typeface="Cambria Math" panose="02040503050406030204" pitchFamily="18" charset="0"/>
                                          <a:ea typeface="Cambria Math" panose="02040503050406030204" pitchFamily="18" charset="0"/>
                                        </a:rPr>
                                        <m:t>2</m:t>
                                      </m:r>
                                    </m:sup>
                                  </m:sSup>
                                </m:den>
                              </m:f>
                            </m:sup>
                          </m:sSup>
                          <m:nary>
                            <m:naryPr>
                              <m:limLoc m:val="undOvr"/>
                              <m:ctrlPr>
                                <a:rPr lang="es-ES" sz="1400" i="1" smtClean="0">
                                  <a:solidFill>
                                    <a:schemeClr val="tx1"/>
                                  </a:solidFill>
                                  <a:latin typeface="Cambria Math" panose="02040503050406030204" pitchFamily="18" charset="0"/>
                                </a:rPr>
                              </m:ctrlPr>
                            </m:naryPr>
                            <m:sub>
                              <m:r>
                                <m:rPr>
                                  <m:brk m:alnAt="24"/>
                                </m:rPr>
                                <a:rPr lang="es-ES" sz="1400" i="1">
                                  <a:solidFill>
                                    <a:schemeClr val="tx1"/>
                                  </a:solidFill>
                                  <a:latin typeface="Cambria Math" panose="02040503050406030204" pitchFamily="18" charset="0"/>
                                </a:rPr>
                                <m:t>𝑉</m:t>
                              </m:r>
                            </m:sub>
                            <m:sup/>
                            <m:e>
                              <m:sSub>
                                <m:sSubPr>
                                  <m:ctrlPr>
                                    <a:rPr lang="es-ES" sz="1400" i="1">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rPr>
                                    <m:t>𝐸</m:t>
                                  </m:r>
                                </m:e>
                                <m:sub>
                                  <m:r>
                                    <a:rPr lang="es-ES" sz="1400" i="1">
                                      <a:solidFill>
                                        <a:schemeClr val="tx1"/>
                                      </a:solidFill>
                                      <a:latin typeface="Cambria Math" panose="02040503050406030204" pitchFamily="18" charset="0"/>
                                    </a:rPr>
                                    <m:t>𝑚</m:t>
                                  </m:r>
                                  <m:r>
                                    <a:rPr lang="es-ES" sz="1400" b="0" i="1" smtClean="0">
                                      <a:solidFill>
                                        <a:schemeClr val="tx1"/>
                                      </a:solidFill>
                                      <a:latin typeface="Cambria Math" panose="02040503050406030204" pitchFamily="18" charset="0"/>
                                    </a:rPr>
                                    <m:t>,</m:t>
                                  </m:r>
                                  <m:r>
                                    <a:rPr lang="es-ES" sz="1400" b="0" i="1" smtClean="0">
                                      <a:solidFill>
                                        <a:schemeClr val="tx1"/>
                                      </a:solidFill>
                                      <a:latin typeface="Cambria Math" panose="02040503050406030204" pitchFamily="18" charset="0"/>
                                    </a:rPr>
                                    <m:t>𝑧</m:t>
                                  </m:r>
                                </m:sub>
                              </m:sSub>
                              <m:d>
                                <m:dPr>
                                  <m:ctrlPr>
                                    <a:rPr lang="es-ES" sz="1400" i="1">
                                      <a:solidFill>
                                        <a:schemeClr val="tx1"/>
                                      </a:solidFill>
                                      <a:latin typeface="Cambria Math" panose="02040503050406030204" pitchFamily="18" charset="0"/>
                                    </a:rPr>
                                  </m:ctrlPr>
                                </m:dPr>
                                <m:e>
                                  <m:sSup>
                                    <m:sSupPr>
                                      <m:ctrlPr>
                                        <a:rPr lang="es-ES" sz="1400" b="0" i="1" smtClean="0">
                                          <a:solidFill>
                                            <a:schemeClr val="tx1"/>
                                          </a:solidFill>
                                          <a:latin typeface="Cambria Math" panose="02040503050406030204" pitchFamily="18" charset="0"/>
                                        </a:rPr>
                                      </m:ctrlPr>
                                    </m:sSupPr>
                                    <m:e>
                                      <m:r>
                                        <a:rPr lang="es-ES" sz="1400" b="0" i="1" smtClean="0">
                                          <a:solidFill>
                                            <a:schemeClr val="tx1"/>
                                          </a:solidFill>
                                          <a:latin typeface="Cambria Math" panose="02040503050406030204" pitchFamily="18" charset="0"/>
                                        </a:rPr>
                                        <m:t>𝑥</m:t>
                                      </m:r>
                                    </m:e>
                                    <m:sup>
                                      <m:r>
                                        <a:rPr lang="es-ES" sz="1400" b="0" i="1" smtClean="0">
                                          <a:solidFill>
                                            <a:schemeClr val="tx1"/>
                                          </a:solidFill>
                                          <a:latin typeface="Cambria Math" panose="02040503050406030204" pitchFamily="18" charset="0"/>
                                        </a:rPr>
                                        <m:t>′</m:t>
                                      </m:r>
                                    </m:sup>
                                  </m:sSup>
                                  <m:r>
                                    <a:rPr lang="es-ES" sz="1400" b="0" i="1" smtClean="0">
                                      <a:solidFill>
                                        <a:schemeClr val="tx1"/>
                                      </a:solidFill>
                                      <a:latin typeface="Cambria Math" panose="02040503050406030204" pitchFamily="18" charset="0"/>
                                    </a:rPr>
                                    <m:t>,</m:t>
                                  </m:r>
                                  <m:sSup>
                                    <m:sSupPr>
                                      <m:ctrlPr>
                                        <a:rPr lang="es-ES" sz="1400" b="0" i="1" smtClean="0">
                                          <a:solidFill>
                                            <a:schemeClr val="tx1"/>
                                          </a:solidFill>
                                          <a:latin typeface="Cambria Math" panose="02040503050406030204" pitchFamily="18" charset="0"/>
                                        </a:rPr>
                                      </m:ctrlPr>
                                    </m:sSupPr>
                                    <m:e>
                                      <m:r>
                                        <a:rPr lang="es-ES" sz="1400" b="0" i="1" smtClean="0">
                                          <a:solidFill>
                                            <a:schemeClr val="tx1"/>
                                          </a:solidFill>
                                          <a:latin typeface="Cambria Math" panose="02040503050406030204" pitchFamily="18" charset="0"/>
                                        </a:rPr>
                                        <m:t>𝑦</m:t>
                                      </m:r>
                                    </m:e>
                                    <m:sup>
                                      <m:r>
                                        <a:rPr lang="es-ES" sz="1400" b="0" i="1" smtClean="0">
                                          <a:solidFill>
                                            <a:schemeClr val="tx1"/>
                                          </a:solidFill>
                                          <a:latin typeface="Cambria Math" panose="02040503050406030204" pitchFamily="18" charset="0"/>
                                        </a:rPr>
                                        <m:t>′</m:t>
                                      </m:r>
                                    </m:sup>
                                  </m:sSup>
                                  <m:r>
                                    <a:rPr lang="es-ES" sz="1400" b="0" i="1" smtClean="0">
                                      <a:solidFill>
                                        <a:schemeClr val="tx1"/>
                                      </a:solidFill>
                                      <a:latin typeface="Cambria Math" panose="02040503050406030204" pitchFamily="18" charset="0"/>
                                    </a:rPr>
                                    <m:t>,</m:t>
                                  </m:r>
                                  <m:r>
                                    <a:rPr lang="es-ES" sz="1400" b="0" i="1" smtClean="0">
                                      <a:solidFill>
                                        <a:schemeClr val="tx1"/>
                                      </a:solidFill>
                                      <a:latin typeface="Cambria Math" panose="02040503050406030204" pitchFamily="18" charset="0"/>
                                    </a:rPr>
                                    <m:t>𝑧</m:t>
                                  </m:r>
                                  <m:r>
                                    <a:rPr lang="es-ES" sz="1400" b="0" i="1" smtClean="0">
                                      <a:solidFill>
                                        <a:schemeClr val="tx1"/>
                                      </a:solidFill>
                                      <a:latin typeface="Cambria Math" panose="02040503050406030204" pitchFamily="18" charset="0"/>
                                    </a:rPr>
                                    <m:t>′</m:t>
                                  </m:r>
                                </m:e>
                              </m:d>
                              <m:r>
                                <a:rPr lang="es-ES" sz="1400" i="1">
                                  <a:solidFill>
                                    <a:schemeClr val="tx1"/>
                                  </a:solidFill>
                                  <a:latin typeface="Cambria Math" panose="02040503050406030204" pitchFamily="18" charset="0"/>
                                  <a:ea typeface="Cambria Math" panose="02040503050406030204" pitchFamily="18" charset="0"/>
                                </a:rPr>
                                <m:t>𝛿</m:t>
                              </m:r>
                              <m:d>
                                <m:dPr>
                                  <m:ctrlPr>
                                    <a:rPr lang="es-ES" sz="1400" i="1">
                                      <a:solidFill>
                                        <a:schemeClr val="tx1"/>
                                      </a:solidFill>
                                      <a:latin typeface="Cambria Math" panose="02040503050406030204" pitchFamily="18" charset="0"/>
                                      <a:ea typeface="Cambria Math" panose="02040503050406030204" pitchFamily="18" charset="0"/>
                                    </a:rPr>
                                  </m:ctrlPr>
                                </m:dPr>
                                <m:e>
                                  <m:r>
                                    <a:rPr lang="es-ES" sz="1400" i="1">
                                      <a:solidFill>
                                        <a:schemeClr val="tx1"/>
                                      </a:solidFill>
                                      <a:latin typeface="Cambria Math" panose="02040503050406030204" pitchFamily="18" charset="0"/>
                                      <a:ea typeface="Cambria Math" panose="02040503050406030204" pitchFamily="18" charset="0"/>
                                    </a:rPr>
                                    <m:t>𝑥</m:t>
                                  </m:r>
                                  <m:r>
                                    <a:rPr lang="es-ES" sz="1400" b="0" i="1" smtClean="0">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m:t>
                                  </m:r>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𝑥</m:t>
                                      </m:r>
                                    </m:e>
                                    <m:sub>
                                      <m:r>
                                        <a:rPr lang="es-ES" sz="1400" i="1">
                                          <a:solidFill>
                                            <a:schemeClr val="tx1"/>
                                          </a:solidFill>
                                          <a:latin typeface="Cambria Math" panose="02040503050406030204" pitchFamily="18" charset="0"/>
                                          <a:ea typeface="Cambria Math" panose="02040503050406030204" pitchFamily="18" charset="0"/>
                                        </a:rPr>
                                        <m:t>0</m:t>
                                      </m:r>
                                    </m:sub>
                                  </m:sSub>
                                </m:e>
                              </m:d>
                              <m:r>
                                <m:rPr>
                                  <m:nor/>
                                </m:rPr>
                                <a:rPr lang="es-ES" sz="1400" dirty="0">
                                  <a:solidFill>
                                    <a:schemeClr val="tx1"/>
                                  </a:solidFill>
                                  <a:ea typeface="Cambria Math" panose="02040503050406030204" pitchFamily="18" charset="0"/>
                                </a:rPr>
                                <m:t> </m:t>
                              </m:r>
                              <m:r>
                                <a:rPr lang="es-ES" sz="1400" i="1">
                                  <a:solidFill>
                                    <a:schemeClr val="tx1"/>
                                  </a:solidFill>
                                  <a:latin typeface="Cambria Math" panose="02040503050406030204" pitchFamily="18" charset="0"/>
                                  <a:ea typeface="Cambria Math" panose="02040503050406030204" pitchFamily="18" charset="0"/>
                                </a:rPr>
                                <m:t>𝛿</m:t>
                              </m:r>
                              <m:d>
                                <m:dPr>
                                  <m:ctrlPr>
                                    <a:rPr lang="es-ES" sz="1400" i="1">
                                      <a:solidFill>
                                        <a:schemeClr val="tx1"/>
                                      </a:solidFill>
                                      <a:latin typeface="Cambria Math" panose="02040503050406030204" pitchFamily="18" charset="0"/>
                                      <a:ea typeface="Cambria Math" panose="02040503050406030204" pitchFamily="18" charset="0"/>
                                    </a:rPr>
                                  </m:ctrlPr>
                                </m:dPr>
                                <m:e>
                                  <m:r>
                                    <a:rPr lang="es-ES" sz="1400" i="1">
                                      <a:solidFill>
                                        <a:schemeClr val="tx1"/>
                                      </a:solidFill>
                                      <a:latin typeface="Cambria Math" panose="02040503050406030204" pitchFamily="18" charset="0"/>
                                      <a:ea typeface="Cambria Math" panose="02040503050406030204" pitchFamily="18" charset="0"/>
                                    </a:rPr>
                                    <m:t>𝑦</m:t>
                                  </m:r>
                                  <m:r>
                                    <a:rPr lang="es-ES" sz="1400" b="0" i="1" smtClean="0">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m:t>
                                  </m:r>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𝑦</m:t>
                                      </m:r>
                                    </m:e>
                                    <m:sub>
                                      <m:r>
                                        <a:rPr lang="es-ES" sz="1400" i="1">
                                          <a:solidFill>
                                            <a:schemeClr val="tx1"/>
                                          </a:solidFill>
                                          <a:latin typeface="Cambria Math" panose="02040503050406030204" pitchFamily="18" charset="0"/>
                                          <a:ea typeface="Cambria Math" panose="02040503050406030204" pitchFamily="18" charset="0"/>
                                        </a:rPr>
                                        <m:t>0</m:t>
                                      </m:r>
                                    </m:sub>
                                  </m:sSub>
                                </m:e>
                              </m:d>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rPr>
                                    <m:t>𝑒</m:t>
                                  </m:r>
                                </m:e>
                                <m:sup>
                                  <m:r>
                                    <a:rPr lang="es-ES" sz="1400" i="1">
                                      <a:solidFill>
                                        <a:schemeClr val="tx1"/>
                                      </a:solidFill>
                                      <a:latin typeface="Cambria Math" panose="02040503050406030204" pitchFamily="18" charset="0"/>
                                    </a:rPr>
                                    <m:t>−</m:t>
                                  </m:r>
                                  <m:f>
                                    <m:fPr>
                                      <m:ctrlPr>
                                        <a:rPr lang="es-ES" sz="1400" i="1">
                                          <a:solidFill>
                                            <a:schemeClr val="tx1"/>
                                          </a:solidFill>
                                          <a:latin typeface="Cambria Math" panose="02040503050406030204" pitchFamily="18" charset="0"/>
                                        </a:rPr>
                                      </m:ctrlPr>
                                    </m:fPr>
                                    <m:num>
                                      <m:r>
                                        <a:rPr lang="es-ES" sz="1400" i="1">
                                          <a:solidFill>
                                            <a:schemeClr val="tx1"/>
                                          </a:solidFill>
                                          <a:latin typeface="Cambria Math" panose="02040503050406030204" pitchFamily="18" charset="0"/>
                                        </a:rPr>
                                        <m:t>𝑗</m:t>
                                      </m:r>
                                      <m:r>
                                        <a:rPr lang="es-ES" sz="1400" i="1">
                                          <a:solidFill>
                                            <a:prstClr val="black"/>
                                          </a:solidFill>
                                          <a:latin typeface="Cambria Math" panose="02040503050406030204" pitchFamily="18" charset="0"/>
                                          <a:ea typeface="Cambria Math" panose="02040503050406030204" pitchFamily="18" charset="0"/>
                                        </a:rPr>
                                        <m:t>𝜔</m:t>
                                      </m:r>
                                      <m:r>
                                        <a:rPr lang="es-ES" sz="1400" i="1">
                                          <a:solidFill>
                                            <a:prstClr val="black"/>
                                          </a:solidFill>
                                          <a:latin typeface="Cambria Math" panose="02040503050406030204" pitchFamily="18" charset="0"/>
                                          <a:ea typeface="Cambria Math" panose="02040503050406030204" pitchFamily="18" charset="0"/>
                                        </a:rPr>
                                        <m:t>𝑧</m:t>
                                      </m:r>
                                      <m:r>
                                        <a:rPr lang="es-ES" sz="1400" b="0" i="1" smtClean="0">
                                          <a:solidFill>
                                            <a:prstClr val="black"/>
                                          </a:solidFill>
                                          <a:latin typeface="Cambria Math" panose="02040503050406030204" pitchFamily="18" charset="0"/>
                                          <a:ea typeface="Cambria Math" panose="02040503050406030204" pitchFamily="18" charset="0"/>
                                        </a:rPr>
                                        <m:t>′</m:t>
                                      </m:r>
                                    </m:num>
                                    <m:den>
                                      <m:r>
                                        <a:rPr lang="es-ES" sz="1400" i="1">
                                          <a:solidFill>
                                            <a:schemeClr val="tx1"/>
                                          </a:solidFill>
                                          <a:latin typeface="Cambria Math" panose="02040503050406030204" pitchFamily="18" charset="0"/>
                                        </a:rPr>
                                        <m:t>𝑣</m:t>
                                      </m:r>
                                    </m:den>
                                  </m:f>
                                </m:sup>
                              </m:sSup>
                              <m:r>
                                <a:rPr lang="es-ES" sz="1400" i="1">
                                  <a:solidFill>
                                    <a:schemeClr val="tx1"/>
                                  </a:solidFill>
                                  <a:latin typeface="Cambria Math" panose="02040503050406030204" pitchFamily="18" charset="0"/>
                                </a:rPr>
                                <m:t>𝑑</m:t>
                              </m:r>
                              <m:sSup>
                                <m:sSupPr>
                                  <m:ctrlPr>
                                    <a:rPr lang="es-ES" sz="1400" i="1">
                                      <a:solidFill>
                                        <a:schemeClr val="tx1"/>
                                      </a:solidFill>
                                      <a:latin typeface="Cambria Math" panose="02040503050406030204" pitchFamily="18" charset="0"/>
                                    </a:rPr>
                                  </m:ctrlPr>
                                </m:sSupPr>
                                <m:e>
                                  <m:r>
                                    <a:rPr lang="es-ES" sz="1400" b="0" i="1" smtClean="0">
                                      <a:solidFill>
                                        <a:schemeClr val="tx1"/>
                                      </a:solidFill>
                                      <a:latin typeface="Cambria Math" panose="02040503050406030204" pitchFamily="18" charset="0"/>
                                    </a:rPr>
                                    <m:t>𝑥</m:t>
                                  </m:r>
                                </m:e>
                                <m:sup>
                                  <m:r>
                                    <a:rPr lang="es-ES" sz="1400" b="0" i="1">
                                      <a:solidFill>
                                        <a:schemeClr val="tx1"/>
                                      </a:solidFill>
                                      <a:latin typeface="Cambria Math" panose="02040503050406030204" pitchFamily="18" charset="0"/>
                                    </a:rPr>
                                    <m:t>′</m:t>
                                  </m:r>
                                </m:sup>
                              </m:sSup>
                              <m:r>
                                <a:rPr lang="es-ES" sz="1400" b="0" i="1" smtClean="0">
                                  <a:solidFill>
                                    <a:schemeClr val="tx1"/>
                                  </a:solidFill>
                                  <a:latin typeface="Cambria Math" panose="02040503050406030204" pitchFamily="18" charset="0"/>
                                </a:rPr>
                                <m:t>𝑑</m:t>
                              </m:r>
                              <m:sSup>
                                <m:sSupPr>
                                  <m:ctrlPr>
                                    <a:rPr lang="es-ES" sz="1400" b="0" i="1" smtClean="0">
                                      <a:solidFill>
                                        <a:schemeClr val="tx1"/>
                                      </a:solidFill>
                                      <a:latin typeface="Cambria Math" panose="02040503050406030204" pitchFamily="18" charset="0"/>
                                    </a:rPr>
                                  </m:ctrlPr>
                                </m:sSupPr>
                                <m:e>
                                  <m:r>
                                    <a:rPr lang="es-ES" sz="1400" b="0" i="1" smtClean="0">
                                      <a:solidFill>
                                        <a:schemeClr val="tx1"/>
                                      </a:solidFill>
                                      <a:latin typeface="Cambria Math" panose="02040503050406030204" pitchFamily="18" charset="0"/>
                                    </a:rPr>
                                    <m:t>𝑦</m:t>
                                  </m:r>
                                </m:e>
                                <m:sup>
                                  <m:r>
                                    <a:rPr lang="es-ES" sz="1400" b="0" i="1" smtClean="0">
                                      <a:solidFill>
                                        <a:schemeClr val="tx1"/>
                                      </a:solidFill>
                                      <a:latin typeface="Cambria Math" panose="02040503050406030204" pitchFamily="18" charset="0"/>
                                    </a:rPr>
                                    <m:t>′</m:t>
                                  </m:r>
                                </m:sup>
                              </m:sSup>
                              <m:r>
                                <a:rPr lang="es-ES" sz="1400" b="0" i="1" smtClean="0">
                                  <a:solidFill>
                                    <a:schemeClr val="tx1"/>
                                  </a:solidFill>
                                  <a:latin typeface="Cambria Math" panose="02040503050406030204" pitchFamily="18" charset="0"/>
                                </a:rPr>
                                <m:t>𝑑</m:t>
                              </m:r>
                              <m:sSup>
                                <m:sSupPr>
                                  <m:ctrlPr>
                                    <a:rPr lang="es-ES" sz="1400" b="0" i="1" smtClean="0">
                                      <a:solidFill>
                                        <a:schemeClr val="tx1"/>
                                      </a:solidFill>
                                      <a:latin typeface="Cambria Math" panose="02040503050406030204" pitchFamily="18" charset="0"/>
                                    </a:rPr>
                                  </m:ctrlPr>
                                </m:sSupPr>
                                <m:e>
                                  <m:r>
                                    <a:rPr lang="es-ES" sz="1400" b="0" i="1" smtClean="0">
                                      <a:solidFill>
                                        <a:schemeClr val="tx1"/>
                                      </a:solidFill>
                                      <a:latin typeface="Cambria Math" panose="02040503050406030204" pitchFamily="18" charset="0"/>
                                    </a:rPr>
                                    <m:t>𝑧</m:t>
                                  </m:r>
                                </m:e>
                                <m:sup>
                                  <m:r>
                                    <a:rPr lang="es-ES" sz="1400" b="0" i="1" smtClean="0">
                                      <a:solidFill>
                                        <a:schemeClr val="tx1"/>
                                      </a:solidFill>
                                      <a:latin typeface="Cambria Math" panose="02040503050406030204" pitchFamily="18" charset="0"/>
                                    </a:rPr>
                                    <m:t>′</m:t>
                                  </m:r>
                                </m:sup>
                              </m:sSup>
                            </m:e>
                          </m:nary>
                        </m:e>
                      </m:nary>
                    </m:oMath>
                  </m:oMathPara>
                </a14:m>
                <a:endParaRPr lang="es-ES" sz="1400" dirty="0"/>
              </a:p>
            </p:txBody>
          </p:sp>
        </mc:Choice>
        <mc:Fallback xmlns="">
          <p:sp>
            <p:nvSpPr>
              <p:cNvPr id="37" name="CuadroTexto 36">
                <a:extLst>
                  <a:ext uri="{FF2B5EF4-FFF2-40B4-BE49-F238E27FC236}">
                    <a16:creationId xmlns:a16="http://schemas.microsoft.com/office/drawing/2014/main" id="{F3C9E0F6-6B5E-4DB7-8ACA-A7A46F34F386}"/>
                  </a:ext>
                </a:extLst>
              </p:cNvPr>
              <p:cNvSpPr txBox="1">
                <a:spLocks noRot="1" noChangeAspect="1" noMove="1" noResize="1" noEditPoints="1" noAdjustHandles="1" noChangeArrowheads="1" noChangeShapeType="1" noTextEdit="1"/>
              </p:cNvSpPr>
              <p:nvPr/>
            </p:nvSpPr>
            <p:spPr>
              <a:xfrm>
                <a:off x="840926" y="5692951"/>
                <a:ext cx="7995353" cy="760529"/>
              </a:xfrm>
              <a:prstGeom prst="rect">
                <a:avLst/>
              </a:prstGeom>
              <a:blipFill>
                <a:blip r:embed="rId12"/>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1" name="CuadroTexto 40">
                <a:extLst>
                  <a:ext uri="{FF2B5EF4-FFF2-40B4-BE49-F238E27FC236}">
                    <a16:creationId xmlns:a16="http://schemas.microsoft.com/office/drawing/2014/main" id="{6A5307EF-133D-455D-BA64-ED9360400EBC}"/>
                  </a:ext>
                </a:extLst>
              </p:cNvPr>
              <p:cNvSpPr txBox="1"/>
              <p:nvPr/>
            </p:nvSpPr>
            <p:spPr>
              <a:xfrm>
                <a:off x="840926" y="6523366"/>
                <a:ext cx="3499036" cy="760529"/>
              </a:xfrm>
              <a:prstGeom prst="rect">
                <a:avLst/>
              </a:prstGeom>
              <a:noFill/>
              <a:ln>
                <a:solidFill>
                  <a:schemeClr val="tx1"/>
                </a:solidFill>
              </a:ln>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400" i="1" smtClean="0">
                              <a:solidFill>
                                <a:schemeClr val="tx1"/>
                              </a:solidFill>
                              <a:latin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ℐ</m:t>
                          </m:r>
                        </m:e>
                        <m:sub>
                          <m:r>
                            <a:rPr lang="es-ES" sz="1400" i="1">
                              <a:solidFill>
                                <a:schemeClr val="tx1"/>
                              </a:solidFill>
                              <a:latin typeface="Cambria Math" panose="02040503050406030204" pitchFamily="18" charset="0"/>
                              <a:ea typeface="Cambria Math" panose="02040503050406030204" pitchFamily="18" charset="0"/>
                            </a:rPr>
                            <m:t>𝐸𝐽</m:t>
                          </m:r>
                        </m:sub>
                      </m:sSub>
                      <m:r>
                        <a:rPr lang="es-ES" sz="1400" b="0" i="1" smtClean="0">
                          <a:solidFill>
                            <a:schemeClr val="tx1"/>
                          </a:solidFill>
                          <a:latin typeface="Cambria Math" panose="02040503050406030204" pitchFamily="18" charset="0"/>
                        </a:rPr>
                        <m:t>=</m:t>
                      </m:r>
                      <m:sSup>
                        <m:sSupPr>
                          <m:ctrlPr>
                            <a:rPr lang="es-ES" sz="1400" i="1">
                              <a:solidFill>
                                <a:schemeClr val="tx1"/>
                              </a:solidFill>
                              <a:latin typeface="Cambria Math" panose="02040503050406030204" pitchFamily="18" charset="0"/>
                            </a:rPr>
                          </m:ctrlPr>
                        </m:sSupPr>
                        <m:e>
                          <m:r>
                            <a:rPr lang="es-ES" sz="1400" b="0" i="1" smtClean="0">
                              <a:solidFill>
                                <a:schemeClr val="tx1"/>
                              </a:solidFill>
                              <a:latin typeface="Cambria Math" panose="02040503050406030204" pitchFamily="18" charset="0"/>
                            </a:rPr>
                            <m:t>𝑞</m:t>
                          </m:r>
                          <m:r>
                            <a:rPr lang="es-ES" sz="1400" i="1">
                              <a:solidFill>
                                <a:schemeClr val="tx1"/>
                              </a:solidFill>
                              <a:latin typeface="Cambria Math" panose="02040503050406030204" pitchFamily="18" charset="0"/>
                            </a:rPr>
                            <m:t>𝑒</m:t>
                          </m:r>
                        </m:e>
                        <m:sup>
                          <m:r>
                            <a:rPr lang="es-ES" sz="1400" i="1">
                              <a:solidFill>
                                <a:schemeClr val="tx1"/>
                              </a:solidFill>
                              <a:latin typeface="Cambria Math" panose="02040503050406030204" pitchFamily="18" charset="0"/>
                            </a:rPr>
                            <m:t>−</m:t>
                          </m:r>
                          <m:f>
                            <m:fPr>
                              <m:ctrlPr>
                                <a:rPr lang="es-ES" sz="1400" i="1">
                                  <a:solidFill>
                                    <a:schemeClr val="tx1"/>
                                  </a:solidFill>
                                  <a:latin typeface="Cambria Math" panose="02040503050406030204" pitchFamily="18" charset="0"/>
                                </a:rPr>
                              </m:ctrlPr>
                            </m:fPr>
                            <m:num>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𝜎</m:t>
                                  </m:r>
                                </m:e>
                                <m:sup>
                                  <m:r>
                                    <a:rPr lang="es-ES" sz="1400" i="1">
                                      <a:solidFill>
                                        <a:schemeClr val="tx1"/>
                                      </a:solidFill>
                                      <a:latin typeface="Cambria Math" panose="02040503050406030204" pitchFamily="18" charset="0"/>
                                      <a:ea typeface="Cambria Math" panose="02040503050406030204" pitchFamily="18" charset="0"/>
                                    </a:rPr>
                                    <m:t>2</m:t>
                                  </m:r>
                                </m:sup>
                              </m:sSup>
                              <m:sSup>
                                <m:sSupPr>
                                  <m:ctrlPr>
                                    <a:rPr lang="es-ES" sz="1400" i="1">
                                      <a:solidFill>
                                        <a:schemeClr val="tx1"/>
                                      </a:solidFill>
                                      <a:latin typeface="Cambria Math" panose="02040503050406030204" pitchFamily="18" charset="0"/>
                                    </a:rPr>
                                  </m:ctrlPr>
                                </m:sSupPr>
                                <m:e>
                                  <m:r>
                                    <a:rPr lang="es-ES" sz="1400" i="1">
                                      <a:solidFill>
                                        <a:prstClr val="black"/>
                                      </a:solidFill>
                                      <a:latin typeface="Cambria Math" panose="02040503050406030204" pitchFamily="18" charset="0"/>
                                      <a:ea typeface="Cambria Math" panose="02040503050406030204" pitchFamily="18" charset="0"/>
                                    </a:rPr>
                                    <m:t>𝜔</m:t>
                                  </m:r>
                                </m:e>
                                <m:sup>
                                  <m:r>
                                    <a:rPr lang="es-ES" sz="1400" i="1">
                                      <a:solidFill>
                                        <a:schemeClr val="tx1"/>
                                      </a:solidFill>
                                      <a:latin typeface="Cambria Math" panose="02040503050406030204" pitchFamily="18" charset="0"/>
                                      <a:ea typeface="Cambria Math" panose="02040503050406030204" pitchFamily="18" charset="0"/>
                                    </a:rPr>
                                    <m:t>2</m:t>
                                  </m:r>
                                </m:sup>
                              </m:sSup>
                            </m:num>
                            <m:den>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rPr>
                                    <m:t>2</m:t>
                                  </m:r>
                                  <m:r>
                                    <a:rPr lang="es-ES" sz="1400" i="1">
                                      <a:solidFill>
                                        <a:schemeClr val="tx1"/>
                                      </a:solidFill>
                                      <a:latin typeface="Cambria Math" panose="02040503050406030204" pitchFamily="18" charset="0"/>
                                    </a:rPr>
                                    <m:t>𝑣</m:t>
                                  </m:r>
                                </m:e>
                                <m:sup>
                                  <m:r>
                                    <a:rPr lang="es-ES" sz="1400" i="1">
                                      <a:solidFill>
                                        <a:schemeClr val="tx1"/>
                                      </a:solidFill>
                                      <a:latin typeface="Cambria Math" panose="02040503050406030204" pitchFamily="18" charset="0"/>
                                      <a:ea typeface="Cambria Math" panose="02040503050406030204" pitchFamily="18" charset="0"/>
                                    </a:rPr>
                                    <m:t>2</m:t>
                                  </m:r>
                                </m:sup>
                              </m:sSup>
                            </m:den>
                          </m:f>
                        </m:sup>
                      </m:sSup>
                      <m:nary>
                        <m:naryPr>
                          <m:limLoc m:val="undOvr"/>
                          <m:subHide m:val="on"/>
                          <m:ctrlPr>
                            <a:rPr lang="es-ES" sz="1400" i="1">
                              <a:solidFill>
                                <a:schemeClr val="tx1"/>
                              </a:solidFill>
                              <a:latin typeface="Cambria Math" panose="02040503050406030204" pitchFamily="18" charset="0"/>
                            </a:rPr>
                          </m:ctrlPr>
                        </m:naryPr>
                        <m:sub/>
                        <m:sup/>
                        <m:e>
                          <m:sSub>
                            <m:sSubPr>
                              <m:ctrlPr>
                                <a:rPr lang="es-ES" sz="1400" i="1">
                                  <a:solidFill>
                                    <a:schemeClr val="tx1"/>
                                  </a:solidFill>
                                  <a:latin typeface="Cambria Math" panose="02040503050406030204" pitchFamily="18" charset="0"/>
                                </a:rPr>
                              </m:ctrlPr>
                            </m:sSubPr>
                            <m:e>
                              <m:r>
                                <a:rPr lang="es-ES" sz="1400" i="1">
                                  <a:solidFill>
                                    <a:schemeClr val="tx1"/>
                                  </a:solidFill>
                                  <a:latin typeface="Cambria Math" panose="02040503050406030204" pitchFamily="18" charset="0"/>
                                </a:rPr>
                                <m:t>𝐸</m:t>
                              </m:r>
                            </m:e>
                            <m:sub>
                              <m:r>
                                <a:rPr lang="es-ES" sz="1400" i="1">
                                  <a:solidFill>
                                    <a:schemeClr val="tx1"/>
                                  </a:solidFill>
                                  <a:latin typeface="Cambria Math" panose="02040503050406030204" pitchFamily="18" charset="0"/>
                                </a:rPr>
                                <m:t>𝑚</m:t>
                              </m:r>
                              <m:r>
                                <a:rPr lang="es-ES" sz="1400" i="1">
                                  <a:solidFill>
                                    <a:schemeClr val="tx1"/>
                                  </a:solidFill>
                                  <a:latin typeface="Cambria Math" panose="02040503050406030204" pitchFamily="18" charset="0"/>
                                </a:rPr>
                                <m:t>,</m:t>
                              </m:r>
                              <m:r>
                                <a:rPr lang="es-ES" sz="1400" i="1">
                                  <a:solidFill>
                                    <a:schemeClr val="tx1"/>
                                  </a:solidFill>
                                  <a:latin typeface="Cambria Math" panose="02040503050406030204" pitchFamily="18" charset="0"/>
                                </a:rPr>
                                <m:t>𝑧</m:t>
                              </m:r>
                            </m:sub>
                          </m:sSub>
                          <m:d>
                            <m:dPr>
                              <m:ctrlPr>
                                <a:rPr lang="es-ES" sz="1400" i="1">
                                  <a:solidFill>
                                    <a:schemeClr val="tx1"/>
                                  </a:solidFill>
                                  <a:latin typeface="Cambria Math" panose="02040503050406030204" pitchFamily="18" charset="0"/>
                                </a:rPr>
                              </m:ctrlPr>
                            </m:dPr>
                            <m:e>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𝑥</m:t>
                                  </m:r>
                                </m:e>
                                <m:sub>
                                  <m:r>
                                    <a:rPr lang="es-ES" sz="1400" i="1">
                                      <a:solidFill>
                                        <a:schemeClr val="tx1"/>
                                      </a:solidFill>
                                      <a:latin typeface="Cambria Math" panose="02040503050406030204" pitchFamily="18" charset="0"/>
                                      <a:ea typeface="Cambria Math" panose="02040503050406030204" pitchFamily="18" charset="0"/>
                                    </a:rPr>
                                    <m:t>0</m:t>
                                  </m:r>
                                </m:sub>
                              </m:sSub>
                              <m:r>
                                <a:rPr lang="es-ES" sz="1400" i="1">
                                  <a:solidFill>
                                    <a:schemeClr val="tx1"/>
                                  </a:solidFill>
                                  <a:latin typeface="Cambria Math" panose="02040503050406030204" pitchFamily="18" charset="0"/>
                                </a:rPr>
                                <m:t>,</m:t>
                              </m:r>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b="0" i="1" smtClean="0">
                                      <a:solidFill>
                                        <a:schemeClr val="tx1"/>
                                      </a:solidFill>
                                      <a:latin typeface="Cambria Math" panose="02040503050406030204" pitchFamily="18" charset="0"/>
                                      <a:ea typeface="Cambria Math" panose="02040503050406030204" pitchFamily="18" charset="0"/>
                                    </a:rPr>
                                    <m:t>𝑦</m:t>
                                  </m:r>
                                </m:e>
                                <m:sub>
                                  <m:r>
                                    <a:rPr lang="es-ES" sz="1400" i="1">
                                      <a:solidFill>
                                        <a:schemeClr val="tx1"/>
                                      </a:solidFill>
                                      <a:latin typeface="Cambria Math" panose="02040503050406030204" pitchFamily="18" charset="0"/>
                                      <a:ea typeface="Cambria Math" panose="02040503050406030204" pitchFamily="18" charset="0"/>
                                    </a:rPr>
                                    <m:t>0</m:t>
                                  </m:r>
                                </m:sub>
                              </m:sSub>
                              <m:r>
                                <a:rPr lang="es-ES" sz="1400" i="1">
                                  <a:solidFill>
                                    <a:schemeClr val="tx1"/>
                                  </a:solidFill>
                                  <a:latin typeface="Cambria Math" panose="02040503050406030204" pitchFamily="18" charset="0"/>
                                </a:rPr>
                                <m:t>,</m:t>
                              </m:r>
                              <m:r>
                                <a:rPr lang="es-ES" sz="1400" i="1">
                                  <a:solidFill>
                                    <a:schemeClr val="tx1"/>
                                  </a:solidFill>
                                  <a:latin typeface="Cambria Math" panose="02040503050406030204" pitchFamily="18" charset="0"/>
                                </a:rPr>
                                <m:t>𝑧</m:t>
                              </m:r>
                              <m:r>
                                <a:rPr lang="es-ES" sz="1400" i="1">
                                  <a:solidFill>
                                    <a:schemeClr val="tx1"/>
                                  </a:solidFill>
                                  <a:latin typeface="Cambria Math" panose="02040503050406030204" pitchFamily="18" charset="0"/>
                                </a:rPr>
                                <m:t>′</m:t>
                              </m:r>
                            </m:e>
                          </m:d>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rPr>
                                <m:t>𝑒</m:t>
                              </m:r>
                            </m:e>
                            <m:sup>
                              <m:r>
                                <a:rPr lang="es-ES" sz="1400" i="1">
                                  <a:solidFill>
                                    <a:schemeClr val="tx1"/>
                                  </a:solidFill>
                                  <a:latin typeface="Cambria Math" panose="02040503050406030204" pitchFamily="18" charset="0"/>
                                </a:rPr>
                                <m:t>−</m:t>
                              </m:r>
                              <m:f>
                                <m:fPr>
                                  <m:ctrlPr>
                                    <a:rPr lang="es-ES" sz="1400" i="1">
                                      <a:solidFill>
                                        <a:schemeClr val="tx1"/>
                                      </a:solidFill>
                                      <a:latin typeface="Cambria Math" panose="02040503050406030204" pitchFamily="18" charset="0"/>
                                    </a:rPr>
                                  </m:ctrlPr>
                                </m:fPr>
                                <m:num>
                                  <m:r>
                                    <a:rPr lang="es-ES" sz="1400" i="1">
                                      <a:solidFill>
                                        <a:schemeClr val="tx1"/>
                                      </a:solidFill>
                                      <a:latin typeface="Cambria Math" panose="02040503050406030204" pitchFamily="18" charset="0"/>
                                    </a:rPr>
                                    <m:t>𝑗</m:t>
                                  </m:r>
                                  <m:r>
                                    <a:rPr lang="es-ES" sz="1400" i="1">
                                      <a:solidFill>
                                        <a:prstClr val="black"/>
                                      </a:solidFill>
                                      <a:latin typeface="Cambria Math" panose="02040503050406030204" pitchFamily="18" charset="0"/>
                                      <a:ea typeface="Cambria Math" panose="02040503050406030204" pitchFamily="18" charset="0"/>
                                    </a:rPr>
                                    <m:t>𝜔</m:t>
                                  </m:r>
                                  <m:r>
                                    <a:rPr lang="es-ES" sz="1400" i="1">
                                      <a:solidFill>
                                        <a:prstClr val="black"/>
                                      </a:solidFill>
                                      <a:latin typeface="Cambria Math" panose="02040503050406030204" pitchFamily="18" charset="0"/>
                                      <a:ea typeface="Cambria Math" panose="02040503050406030204" pitchFamily="18" charset="0"/>
                                    </a:rPr>
                                    <m:t>𝑧</m:t>
                                  </m:r>
                                  <m:r>
                                    <a:rPr lang="es-ES" sz="1400" i="1">
                                      <a:solidFill>
                                        <a:prstClr val="black"/>
                                      </a:solidFill>
                                      <a:latin typeface="Cambria Math" panose="02040503050406030204" pitchFamily="18" charset="0"/>
                                      <a:ea typeface="Cambria Math" panose="02040503050406030204" pitchFamily="18" charset="0"/>
                                    </a:rPr>
                                    <m:t>′</m:t>
                                  </m:r>
                                </m:num>
                                <m:den>
                                  <m:r>
                                    <a:rPr lang="es-ES" sz="1400" i="1">
                                      <a:solidFill>
                                        <a:schemeClr val="tx1"/>
                                      </a:solidFill>
                                      <a:latin typeface="Cambria Math" panose="02040503050406030204" pitchFamily="18" charset="0"/>
                                    </a:rPr>
                                    <m:t>𝑣</m:t>
                                  </m:r>
                                </m:den>
                              </m:f>
                            </m:sup>
                          </m:sSup>
                          <m:r>
                            <a:rPr lang="es-ES" sz="1400" i="1">
                              <a:solidFill>
                                <a:schemeClr val="tx1"/>
                              </a:solidFill>
                              <a:latin typeface="Cambria Math" panose="02040503050406030204" pitchFamily="18" charset="0"/>
                            </a:rPr>
                            <m:t>𝑑</m:t>
                          </m:r>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rPr>
                                <m:t>𝑧</m:t>
                              </m:r>
                            </m:e>
                            <m:sup>
                              <m:r>
                                <a:rPr lang="es-ES" sz="1400" i="1">
                                  <a:solidFill>
                                    <a:schemeClr val="tx1"/>
                                  </a:solidFill>
                                  <a:latin typeface="Cambria Math" panose="02040503050406030204" pitchFamily="18" charset="0"/>
                                </a:rPr>
                                <m:t>′</m:t>
                              </m:r>
                            </m:sup>
                          </m:sSup>
                        </m:e>
                      </m:nary>
                    </m:oMath>
                  </m:oMathPara>
                </a14:m>
                <a:endParaRPr lang="es-ES" sz="1400" dirty="0"/>
              </a:p>
            </p:txBody>
          </p:sp>
        </mc:Choice>
        <mc:Fallback xmlns="">
          <p:sp>
            <p:nvSpPr>
              <p:cNvPr id="41" name="CuadroTexto 40">
                <a:extLst>
                  <a:ext uri="{FF2B5EF4-FFF2-40B4-BE49-F238E27FC236}">
                    <a16:creationId xmlns:a16="http://schemas.microsoft.com/office/drawing/2014/main" id="{6A5307EF-133D-455D-BA64-ED9360400EBC}"/>
                  </a:ext>
                </a:extLst>
              </p:cNvPr>
              <p:cNvSpPr txBox="1">
                <a:spLocks noRot="1" noChangeAspect="1" noMove="1" noResize="1" noEditPoints="1" noAdjustHandles="1" noChangeArrowheads="1" noChangeShapeType="1" noTextEdit="1"/>
              </p:cNvSpPr>
              <p:nvPr/>
            </p:nvSpPr>
            <p:spPr>
              <a:xfrm>
                <a:off x="840926" y="6523366"/>
                <a:ext cx="3499036" cy="760529"/>
              </a:xfrm>
              <a:prstGeom prst="rect">
                <a:avLst/>
              </a:prstGeom>
              <a:blipFill>
                <a:blip r:embed="rId13"/>
                <a:stretch>
                  <a:fillRect/>
                </a:stretch>
              </a:blipFill>
              <a:ln>
                <a:solidFill>
                  <a:schemeClr val="tx1"/>
                </a:solidFill>
              </a:ln>
            </p:spPr>
            <p:txBody>
              <a:bodyPr/>
              <a:lstStyle/>
              <a:p>
                <a:r>
                  <a:rPr lang="es-ES">
                    <a:noFill/>
                  </a:rPr>
                  <a:t> </a:t>
                </a:r>
              </a:p>
            </p:txBody>
          </p:sp>
        </mc:Fallback>
      </mc:AlternateContent>
      <p:sp>
        <p:nvSpPr>
          <p:cNvPr id="43" name="CuadroTexto 42">
            <a:extLst>
              <a:ext uri="{FF2B5EF4-FFF2-40B4-BE49-F238E27FC236}">
                <a16:creationId xmlns:a16="http://schemas.microsoft.com/office/drawing/2014/main" id="{A32107F1-13BE-4F9B-8B33-FA03D2F183AC}"/>
              </a:ext>
            </a:extLst>
          </p:cNvPr>
          <p:cNvSpPr txBox="1"/>
          <p:nvPr/>
        </p:nvSpPr>
        <p:spPr>
          <a:xfrm>
            <a:off x="4434222" y="6738945"/>
            <a:ext cx="5286041" cy="461665"/>
          </a:xfrm>
          <a:prstGeom prst="rect">
            <a:avLst/>
          </a:prstGeom>
          <a:noFill/>
        </p:spPr>
        <p:txBody>
          <a:bodyPr wrap="square" rtlCol="0">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s-ES" altLang="es-ES" sz="1200" b="0" i="0" u="none" strike="noStrike" kern="0" cap="none" spc="0" normalizeH="0" baseline="0" noProof="0" dirty="0">
                <a:ln>
                  <a:noFill/>
                </a:ln>
                <a:solidFill>
                  <a:prstClr val="black"/>
                </a:solidFill>
                <a:effectLst/>
                <a:uLnTx/>
                <a:uFillTx/>
                <a:ea typeface="+mn-ea"/>
              </a:rPr>
              <a:t>La integral de volumen se transforma en una integral de línea a lo largo de la trayectoria del haz </a:t>
            </a:r>
          </a:p>
        </p:txBody>
      </p:sp>
    </p:spTree>
    <p:extLst>
      <p:ext uri="{BB962C8B-B14F-4D97-AF65-F5344CB8AC3E}">
        <p14:creationId xmlns:p14="http://schemas.microsoft.com/office/powerpoint/2010/main" val="2644543384"/>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7" name="2 Marcador de contenido">
                <a:extLst>
                  <a:ext uri="{FF2B5EF4-FFF2-40B4-BE49-F238E27FC236}">
                    <a16:creationId xmlns:a16="http://schemas.microsoft.com/office/drawing/2014/main" id="{FFD09EE1-A7FB-4FA5-ACC6-C9C302FD12D2}"/>
                  </a:ext>
                </a:extLst>
              </p:cNvPr>
              <p:cNvSpPr txBox="1">
                <a:spLocks/>
              </p:cNvSpPr>
              <p:nvPr/>
            </p:nvSpPr>
            <p:spPr>
              <a:xfrm>
                <a:off x="216915" y="1377779"/>
                <a:ext cx="9646791" cy="159252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altLang="es-ES" sz="1600" kern="0" dirty="0"/>
                  <a:t>Para calcular </a:t>
                </a:r>
                <a14:m>
                  <m:oMath xmlns:m="http://schemas.openxmlformats.org/officeDocument/2006/math">
                    <m:sSub>
                      <m:sSubPr>
                        <m:ctrlPr>
                          <a:rPr lang="es-ES" sz="1600" i="1">
                            <a:latin typeface="Cambria Math" panose="02040503050406030204" pitchFamily="18" charset="0"/>
                          </a:rPr>
                        </m:ctrlPr>
                      </m:sSubPr>
                      <m:e>
                        <m:r>
                          <a:rPr lang="es-ES" sz="1600" i="1">
                            <a:latin typeface="Cambria Math" panose="02040503050406030204" pitchFamily="18" charset="0"/>
                            <a:ea typeface="Cambria Math" panose="02040503050406030204" pitchFamily="18" charset="0"/>
                          </a:rPr>
                          <m:t>ℐ</m:t>
                        </m:r>
                      </m:e>
                      <m:sub>
                        <m:r>
                          <a:rPr lang="es-ES" sz="1600" i="1">
                            <a:latin typeface="Cambria Math" panose="02040503050406030204" pitchFamily="18" charset="0"/>
                            <a:ea typeface="Cambria Math" panose="02040503050406030204" pitchFamily="18" charset="0"/>
                          </a:rPr>
                          <m:t>𝜇</m:t>
                        </m:r>
                      </m:sub>
                    </m:sSub>
                    <m:r>
                      <a:rPr lang="es-ES" sz="1600" i="1">
                        <a:latin typeface="Cambria Math" panose="02040503050406030204" pitchFamily="18" charset="0"/>
                        <a:ea typeface="Cambria Math" panose="02040503050406030204" pitchFamily="18" charset="0"/>
                      </a:rPr>
                      <m:t> </m:t>
                    </m:r>
                  </m:oMath>
                </a14:m>
                <a:r>
                  <a:rPr lang="es-ES" altLang="es-ES" sz="1600" kern="0" dirty="0"/>
                  <a:t>necesitamos conocer el campo magnético de los modos resonantes de la cavidad en las superficies de acoplo entre la cavidad y los puertos de salida, y el campo magnético de los modos de la guía en los puertos (en nuestro caso, guías coaxiales y solo consideramos el modo fundamental TEM)</a:t>
                </a:r>
              </a:p>
              <a:p>
                <a:pPr algn="just">
                  <a:buFont typeface="Wingdings" panose="05000000000000000000" pitchFamily="2" charset="2"/>
                  <a:buChar char="Ø"/>
                </a:pPr>
                <a:r>
                  <a:rPr lang="es-ES" altLang="es-ES" sz="1600" kern="0" dirty="0"/>
                  <a:t>Tenemos cuatro puertos, distribuidos según las direcciones +y, +x, -y, -x</a:t>
                </a:r>
              </a:p>
              <a:p>
                <a:pPr algn="just">
                  <a:buFont typeface="Wingdings" panose="05000000000000000000" pitchFamily="2" charset="2"/>
                  <a:buChar char="Ø"/>
                </a:pPr>
                <a:r>
                  <a:rPr lang="es-ES" altLang="es-ES" sz="1600" kern="0" dirty="0"/>
                  <a:t>En primer lugar, hay que describir la geometría de la superficie de contacto entre el coaxial y la pared del BPM</a:t>
                </a:r>
              </a:p>
              <a:p>
                <a:pPr marL="0" indent="0" algn="just"/>
                <a:r>
                  <a:rPr lang="es-ES" altLang="es-ES" sz="1400" u="sng" kern="0" dirty="0"/>
                  <a:t>Geometría de la superficie de acoplo del puerto +y</a:t>
                </a:r>
              </a:p>
              <a:p>
                <a:pPr algn="just">
                  <a:buFont typeface="Wingdings" panose="05000000000000000000" pitchFamily="2" charset="2"/>
                  <a:buChar char="Ø"/>
                </a:pPr>
                <a:endParaRPr lang="es-ES" altLang="es-ES" sz="1600" kern="0" dirty="0"/>
              </a:p>
            </p:txBody>
          </p:sp>
        </mc:Choice>
        <mc:Fallback xmlns="">
          <p:sp>
            <p:nvSpPr>
              <p:cNvPr id="27" name="2 Marcador de contenido">
                <a:extLst>
                  <a:ext uri="{FF2B5EF4-FFF2-40B4-BE49-F238E27FC236}">
                    <a16:creationId xmlns:a16="http://schemas.microsoft.com/office/drawing/2014/main" id="{FFD09EE1-A7FB-4FA5-ACC6-C9C302FD12D2}"/>
                  </a:ext>
                </a:extLst>
              </p:cNvPr>
              <p:cNvSpPr txBox="1">
                <a:spLocks noRot="1" noChangeAspect="1" noMove="1" noResize="1" noEditPoints="1" noAdjustHandles="1" noChangeArrowheads="1" noChangeShapeType="1" noTextEdit="1"/>
              </p:cNvSpPr>
              <p:nvPr/>
            </p:nvSpPr>
            <p:spPr>
              <a:xfrm>
                <a:off x="216915" y="1377779"/>
                <a:ext cx="9646791" cy="1592522"/>
              </a:xfrm>
              <a:prstGeom prst="rect">
                <a:avLst/>
              </a:prstGeom>
              <a:blipFill>
                <a:blip r:embed="rId2"/>
                <a:stretch>
                  <a:fillRect l="-253" t="-1916" r="-316" b="-57088"/>
                </a:stretch>
              </a:blipFill>
            </p:spPr>
            <p:txBody>
              <a:bodyPr/>
              <a:lstStyle/>
              <a:p>
                <a:r>
                  <a:rPr lang="es-ES">
                    <a:noFill/>
                  </a:rPr>
                  <a:t> </a:t>
                </a:r>
              </a:p>
            </p:txBody>
          </p:sp>
        </mc:Fallback>
      </mc:AlternateContent>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24</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mc:AlternateContent xmlns:mc="http://schemas.openxmlformats.org/markup-compatibility/2006" xmlns:a14="http://schemas.microsoft.com/office/drawing/2010/main">
        <mc:Choice Requires="a14">
          <p:sp>
            <p:nvSpPr>
              <p:cNvPr id="20" name="2 Marcador de contenido">
                <a:extLst>
                  <a:ext uri="{FF2B5EF4-FFF2-40B4-BE49-F238E27FC236}">
                    <a16:creationId xmlns:a16="http://schemas.microsoft.com/office/drawing/2014/main" id="{DD56B59D-066F-49BE-BD7A-9461711CDFF1}"/>
                  </a:ext>
                </a:extLst>
              </p:cNvPr>
              <p:cNvSpPr txBox="1">
                <a:spLocks/>
              </p:cNvSpPr>
              <p:nvPr/>
            </p:nvSpPr>
            <p:spPr>
              <a:xfrm>
                <a:off x="359792" y="745251"/>
                <a:ext cx="2808312"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solidFill>
                      <a:schemeClr val="tx1"/>
                    </a:solidFill>
                  </a:rPr>
                  <a:t>Cálculo de </a:t>
                </a:r>
                <a14:m>
                  <m:oMath xmlns:m="http://schemas.openxmlformats.org/officeDocument/2006/math">
                    <m:sSub>
                      <m:sSubPr>
                        <m:ctrlPr>
                          <a:rPr lang="es-ES" sz="1600" i="1" u="sng">
                            <a:latin typeface="Cambria Math" panose="02040503050406030204" pitchFamily="18" charset="0"/>
                          </a:rPr>
                        </m:ctrlPr>
                      </m:sSubPr>
                      <m:e>
                        <m:r>
                          <a:rPr lang="es-ES" sz="1600" i="1" u="sng">
                            <a:latin typeface="Cambria Math" panose="02040503050406030204" pitchFamily="18" charset="0"/>
                            <a:ea typeface="Cambria Math" panose="02040503050406030204" pitchFamily="18" charset="0"/>
                          </a:rPr>
                          <m:t>ℐ</m:t>
                        </m:r>
                      </m:e>
                      <m:sub>
                        <m:r>
                          <a:rPr lang="es-ES" sz="1600" i="1" u="sng">
                            <a:latin typeface="Cambria Math" panose="02040503050406030204" pitchFamily="18" charset="0"/>
                            <a:ea typeface="Cambria Math" panose="02040503050406030204" pitchFamily="18" charset="0"/>
                          </a:rPr>
                          <m:t>𝜇</m:t>
                        </m:r>
                      </m:sub>
                    </m:sSub>
                  </m:oMath>
                </a14:m>
                <a:endParaRPr lang="es-ES_tradnl" altLang="es-ES" sz="2000" u="sng" kern="0" dirty="0">
                  <a:solidFill>
                    <a:schemeClr val="tx1"/>
                  </a:solidFill>
                </a:endParaRPr>
              </a:p>
            </p:txBody>
          </p:sp>
        </mc:Choice>
        <mc:Fallback xmlns="">
          <p:sp>
            <p:nvSpPr>
              <p:cNvPr id="20" name="2 Marcador de contenido">
                <a:extLst>
                  <a:ext uri="{FF2B5EF4-FFF2-40B4-BE49-F238E27FC236}">
                    <a16:creationId xmlns:a16="http://schemas.microsoft.com/office/drawing/2014/main" id="{DD56B59D-066F-49BE-BD7A-9461711CDFF1}"/>
                  </a:ext>
                </a:extLst>
              </p:cNvPr>
              <p:cNvSpPr txBox="1">
                <a:spLocks noRot="1" noChangeAspect="1" noMove="1" noResize="1" noEditPoints="1" noAdjustHandles="1" noChangeArrowheads="1" noChangeShapeType="1" noTextEdit="1"/>
              </p:cNvSpPr>
              <p:nvPr/>
            </p:nvSpPr>
            <p:spPr>
              <a:xfrm>
                <a:off x="359792" y="745251"/>
                <a:ext cx="2808312" cy="442298"/>
              </a:xfrm>
              <a:prstGeom prst="rect">
                <a:avLst/>
              </a:prstGeom>
              <a:blipFill>
                <a:blip r:embed="rId3"/>
                <a:stretch>
                  <a:fillRect l="-1085" t="-6849"/>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9" name="CuadroTexto 18">
                <a:extLst>
                  <a:ext uri="{FF2B5EF4-FFF2-40B4-BE49-F238E27FC236}">
                    <a16:creationId xmlns:a16="http://schemas.microsoft.com/office/drawing/2014/main" id="{A68FED78-17B1-40FB-8E9B-EEED4E1EF762}"/>
                  </a:ext>
                </a:extLst>
              </p:cNvPr>
              <p:cNvSpPr txBox="1"/>
              <p:nvPr/>
            </p:nvSpPr>
            <p:spPr>
              <a:xfrm>
                <a:off x="3468912" y="606998"/>
                <a:ext cx="3142798" cy="78822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400" i="1" smtClean="0">
                              <a:solidFill>
                                <a:schemeClr val="tx1"/>
                              </a:solidFill>
                              <a:latin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ℐ</m:t>
                          </m:r>
                        </m:e>
                        <m:sub>
                          <m:r>
                            <a:rPr lang="es-ES" sz="1400" i="1">
                              <a:solidFill>
                                <a:schemeClr val="tx1"/>
                              </a:solidFill>
                              <a:latin typeface="Cambria Math" panose="02040503050406030204" pitchFamily="18" charset="0"/>
                              <a:ea typeface="Cambria Math" panose="02040503050406030204" pitchFamily="18" charset="0"/>
                            </a:rPr>
                            <m:t>𝜇</m:t>
                          </m:r>
                        </m:sub>
                      </m:sSub>
                      <m:r>
                        <a:rPr lang="es-ES" sz="1400" b="0" i="1" smtClean="0">
                          <a:solidFill>
                            <a:schemeClr val="tx1"/>
                          </a:solidFill>
                          <a:latin typeface="Cambria Math" panose="02040503050406030204" pitchFamily="18" charset="0"/>
                          <a:ea typeface="Cambria Math" panose="02040503050406030204" pitchFamily="18" charset="0"/>
                        </a:rPr>
                        <m:t>=</m:t>
                      </m:r>
                      <m:nary>
                        <m:naryPr>
                          <m:limLoc m:val="undOvr"/>
                          <m:ctrlPr>
                            <a:rPr lang="es-ES" sz="1400" i="1">
                              <a:solidFill>
                                <a:schemeClr val="tx1"/>
                              </a:solidFill>
                              <a:latin typeface="Cambria Math" panose="02040503050406030204" pitchFamily="18" charset="0"/>
                            </a:rPr>
                          </m:ctrlPr>
                        </m:naryPr>
                        <m:sub>
                          <m:r>
                            <m:rPr>
                              <m:brk m:alnAt="16"/>
                            </m:rPr>
                            <a:rPr lang="es-ES" sz="1400" i="1">
                              <a:solidFill>
                                <a:schemeClr val="tx1"/>
                              </a:solidFill>
                              <a:latin typeface="Cambria Math" panose="02040503050406030204" pitchFamily="18" charset="0"/>
                            </a:rPr>
                            <m:t>𝑆</m:t>
                          </m:r>
                          <m:r>
                            <a:rPr lang="es-ES" sz="1400" i="1">
                              <a:solidFill>
                                <a:schemeClr val="tx1"/>
                              </a:solidFill>
                              <a:latin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𝜇</m:t>
                          </m:r>
                          <m:r>
                            <m:rPr>
                              <m:brk m:alnAt="16"/>
                            </m:rPr>
                            <a:rPr lang="es-ES" sz="1400" i="1">
                              <a:solidFill>
                                <a:schemeClr val="tx1"/>
                              </a:solidFill>
                              <a:latin typeface="Cambria Math" panose="02040503050406030204" pitchFamily="18" charset="0"/>
                            </a:rPr>
                            <m:t>)</m:t>
                          </m:r>
                        </m:sub>
                        <m:sup/>
                        <m:e>
                          <m:sSub>
                            <m:sSubPr>
                              <m:ctrlPr>
                                <a:rPr lang="es-ES" sz="1400" i="1">
                                  <a:solidFill>
                                    <a:schemeClr val="tx1"/>
                                  </a:solidFill>
                                  <a:latin typeface="Cambria Math" panose="02040503050406030204" pitchFamily="18" charset="0"/>
                                </a:rPr>
                              </m:ctrlPr>
                            </m:sSubPr>
                            <m:e>
                              <m:acc>
                                <m:accPr>
                                  <m:chr m:val="⃗"/>
                                  <m:ctrlPr>
                                    <a:rPr lang="es-ES" sz="1400" i="1">
                                      <a:solidFill>
                                        <a:schemeClr val="tx1"/>
                                      </a:solidFill>
                                      <a:latin typeface="Cambria Math" panose="02040503050406030204" pitchFamily="18" charset="0"/>
                                    </a:rPr>
                                  </m:ctrlPr>
                                </m:accPr>
                                <m:e>
                                  <m:r>
                                    <a:rPr lang="es-ES" sz="1400" i="1">
                                      <a:solidFill>
                                        <a:schemeClr val="tx1"/>
                                      </a:solidFill>
                                      <a:latin typeface="Cambria Math" panose="02040503050406030204" pitchFamily="18" charset="0"/>
                                    </a:rPr>
                                    <m:t>𝐻</m:t>
                                  </m:r>
                                </m:e>
                              </m:acc>
                            </m:e>
                            <m:sub>
                              <m:r>
                                <a:rPr lang="es-ES" sz="1400" i="1">
                                  <a:solidFill>
                                    <a:schemeClr val="tx1"/>
                                  </a:solidFill>
                                  <a:latin typeface="Cambria Math" panose="02040503050406030204" pitchFamily="18" charset="0"/>
                                </a:rPr>
                                <m:t>𝑚</m:t>
                              </m:r>
                            </m:sub>
                          </m:sSub>
                          <m:d>
                            <m:dPr>
                              <m:ctrlPr>
                                <a:rPr lang="es-ES" sz="1400" i="1">
                                  <a:solidFill>
                                    <a:schemeClr val="tx1"/>
                                  </a:solidFill>
                                  <a:latin typeface="Cambria Math" panose="02040503050406030204" pitchFamily="18" charset="0"/>
                                </a:rPr>
                              </m:ctrlPr>
                            </m:dPr>
                            <m:e>
                              <m:acc>
                                <m:accPr>
                                  <m:chr m:val="⃗"/>
                                  <m:ctrlPr>
                                    <a:rPr lang="es-ES" sz="1400" i="1">
                                      <a:solidFill>
                                        <a:schemeClr val="tx1"/>
                                      </a:solidFill>
                                      <a:latin typeface="Cambria Math" panose="02040503050406030204" pitchFamily="18" charset="0"/>
                                    </a:rPr>
                                  </m:ctrlPr>
                                </m:accPr>
                                <m:e>
                                  <m:r>
                                    <a:rPr lang="es-ES" sz="1400" i="1">
                                      <a:solidFill>
                                        <a:schemeClr val="tx1"/>
                                      </a:solidFill>
                                      <a:latin typeface="Cambria Math" panose="02040503050406030204" pitchFamily="18" charset="0"/>
                                    </a:rPr>
                                    <m:t>𝑟</m:t>
                                  </m:r>
                                </m:e>
                              </m:acc>
                            </m:e>
                          </m:d>
                          <m:r>
                            <a:rPr lang="es-ES" sz="1400" i="1">
                              <a:solidFill>
                                <a:schemeClr val="tx1"/>
                              </a:solidFill>
                              <a:latin typeface="Cambria Math" panose="02040503050406030204" pitchFamily="18" charset="0"/>
                              <a:ea typeface="Cambria Math" panose="02040503050406030204" pitchFamily="18" charset="0"/>
                            </a:rPr>
                            <m:t>⋅</m:t>
                          </m:r>
                          <m:sSubSup>
                            <m:sSubSupPr>
                              <m:ctrlPr>
                                <a:rPr lang="es-ES" sz="1400" i="1">
                                  <a:solidFill>
                                    <a:schemeClr val="tx1"/>
                                  </a:solidFill>
                                  <a:latin typeface="Cambria Math" panose="02040503050406030204" pitchFamily="18" charset="0"/>
                                </a:rPr>
                              </m:ctrlPr>
                            </m:sSubSupPr>
                            <m:e>
                              <m:acc>
                                <m:accPr>
                                  <m:chr m:val="⃗"/>
                                  <m:ctrlPr>
                                    <a:rPr lang="es-ES" sz="1400" i="1">
                                      <a:solidFill>
                                        <a:schemeClr val="tx1"/>
                                      </a:solidFill>
                                      <a:latin typeface="Cambria Math" panose="02040503050406030204" pitchFamily="18" charset="0"/>
                                    </a:rPr>
                                  </m:ctrlPr>
                                </m:accPr>
                                <m:e>
                                  <m:r>
                                    <a:rPr lang="es-ES" sz="1400" i="1">
                                      <a:solidFill>
                                        <a:schemeClr val="tx1"/>
                                      </a:solidFill>
                                      <a:latin typeface="Cambria Math" panose="02040503050406030204" pitchFamily="18" charset="0"/>
                                    </a:rPr>
                                    <m:t>h</m:t>
                                  </m:r>
                                </m:e>
                              </m:acc>
                            </m:e>
                            <m:sub>
                              <m:r>
                                <a:rPr lang="es-ES" sz="1400" i="1">
                                  <a:solidFill>
                                    <a:schemeClr val="tx1"/>
                                  </a:solidFill>
                                  <a:latin typeface="Cambria Math" panose="02040503050406030204" pitchFamily="18" charset="0"/>
                                </a:rPr>
                                <m:t>𝑙</m:t>
                              </m:r>
                            </m:sub>
                            <m:sup>
                              <m:r>
                                <a:rPr lang="es-ES" sz="1400" i="1">
                                  <a:solidFill>
                                    <a:schemeClr val="tx1"/>
                                  </a:solidFill>
                                  <a:latin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𝜇</m:t>
                              </m:r>
                              <m:r>
                                <a:rPr lang="es-ES" sz="1400" i="1">
                                  <a:solidFill>
                                    <a:schemeClr val="tx1"/>
                                  </a:solidFill>
                                  <a:latin typeface="Cambria Math" panose="02040503050406030204" pitchFamily="18" charset="0"/>
                                </a:rPr>
                                <m:t>)</m:t>
                              </m:r>
                            </m:sup>
                          </m:sSubSup>
                          <m:d>
                            <m:dPr>
                              <m:ctrlPr>
                                <a:rPr lang="es-ES" sz="1400" i="1">
                                  <a:solidFill>
                                    <a:schemeClr val="tx1"/>
                                  </a:solidFill>
                                  <a:latin typeface="Cambria Math" panose="02040503050406030204" pitchFamily="18" charset="0"/>
                                </a:rPr>
                              </m:ctrlPr>
                            </m:dPr>
                            <m:e>
                              <m:acc>
                                <m:accPr>
                                  <m:chr m:val="⃗"/>
                                  <m:ctrlPr>
                                    <a:rPr lang="es-ES" sz="1400" i="1">
                                      <a:solidFill>
                                        <a:schemeClr val="tx1"/>
                                      </a:solidFill>
                                      <a:latin typeface="Cambria Math" panose="02040503050406030204" pitchFamily="18" charset="0"/>
                                    </a:rPr>
                                  </m:ctrlPr>
                                </m:accPr>
                                <m:e>
                                  <m:r>
                                    <a:rPr lang="es-ES" sz="1400" i="1">
                                      <a:solidFill>
                                        <a:schemeClr val="tx1"/>
                                      </a:solidFill>
                                      <a:latin typeface="Cambria Math" panose="02040503050406030204" pitchFamily="18" charset="0"/>
                                    </a:rPr>
                                    <m:t>𝑟</m:t>
                                  </m:r>
                                </m:e>
                              </m:acc>
                            </m:e>
                          </m:d>
                          <m:r>
                            <a:rPr lang="es-ES" sz="1400" i="1">
                              <a:solidFill>
                                <a:schemeClr val="tx1"/>
                              </a:solidFill>
                              <a:latin typeface="Cambria Math" panose="02040503050406030204" pitchFamily="18" charset="0"/>
                            </a:rPr>
                            <m:t>𝑑𝑆</m:t>
                          </m:r>
                        </m:e>
                      </m:nary>
                    </m:oMath>
                  </m:oMathPara>
                </a14:m>
                <a:endParaRPr lang="es-ES" sz="1400" dirty="0"/>
              </a:p>
            </p:txBody>
          </p:sp>
        </mc:Choice>
        <mc:Fallback xmlns="">
          <p:sp>
            <p:nvSpPr>
              <p:cNvPr id="19" name="CuadroTexto 18">
                <a:extLst>
                  <a:ext uri="{FF2B5EF4-FFF2-40B4-BE49-F238E27FC236}">
                    <a16:creationId xmlns:a16="http://schemas.microsoft.com/office/drawing/2014/main" id="{A68FED78-17B1-40FB-8E9B-EEED4E1EF762}"/>
                  </a:ext>
                </a:extLst>
              </p:cNvPr>
              <p:cNvSpPr txBox="1">
                <a:spLocks noRot="1" noChangeAspect="1" noMove="1" noResize="1" noEditPoints="1" noAdjustHandles="1" noChangeArrowheads="1" noChangeShapeType="1" noTextEdit="1"/>
              </p:cNvSpPr>
              <p:nvPr/>
            </p:nvSpPr>
            <p:spPr>
              <a:xfrm>
                <a:off x="3468912" y="606998"/>
                <a:ext cx="3142798" cy="788229"/>
              </a:xfrm>
              <a:prstGeom prst="rect">
                <a:avLst/>
              </a:prstGeom>
              <a:blipFill>
                <a:blip r:embed="rId4"/>
                <a:stretch>
                  <a:fillRect/>
                </a:stretch>
              </a:blipFill>
            </p:spPr>
            <p:txBody>
              <a:bodyPr/>
              <a:lstStyle/>
              <a:p>
                <a:r>
                  <a:rPr lang="es-ES">
                    <a:noFill/>
                  </a:rPr>
                  <a:t> </a:t>
                </a:r>
              </a:p>
            </p:txBody>
          </p:sp>
        </mc:Fallback>
      </mc:AlternateContent>
      <p:sp>
        <p:nvSpPr>
          <p:cNvPr id="24" name="CuadroTexto 23">
            <a:extLst>
              <a:ext uri="{FF2B5EF4-FFF2-40B4-BE49-F238E27FC236}">
                <a16:creationId xmlns:a16="http://schemas.microsoft.com/office/drawing/2014/main" id="{9B5707C1-8C70-4DBF-9755-98DCBED9CA6D}"/>
              </a:ext>
            </a:extLst>
          </p:cNvPr>
          <p:cNvSpPr txBox="1"/>
          <p:nvPr/>
        </p:nvSpPr>
        <p:spPr>
          <a:xfrm>
            <a:off x="6336455" y="6588149"/>
            <a:ext cx="3383807" cy="646331"/>
          </a:xfrm>
          <a:prstGeom prst="rect">
            <a:avLst/>
          </a:prstGeom>
          <a:noFill/>
        </p:spPr>
        <p:txBody>
          <a:bodyPr wrap="square" rtlCol="0">
            <a:spAutoFit/>
          </a:bodyPr>
          <a:lstStyle/>
          <a:p>
            <a:pPr algn="just"/>
            <a:r>
              <a:rPr kumimoji="0" lang="es-ES" altLang="es-ES" sz="1200" b="0" i="0" u="none" strike="noStrike" cap="none" normalizeH="0" baseline="0" dirty="0">
                <a:ln>
                  <a:noFill/>
                </a:ln>
                <a:solidFill>
                  <a:schemeClr val="tx1"/>
                </a:solidFill>
                <a:effectLst/>
                <a:latin typeface="Arial" panose="020B0604020202020204" pitchFamily="34" charset="0"/>
              </a:rPr>
              <a:t>Esquema del acoplo entre el BPM y el coaxial en el puerto +y (se muestra solo el conductor externo del coaxial)</a:t>
            </a:r>
          </a:p>
        </p:txBody>
      </p:sp>
      <p:pic>
        <p:nvPicPr>
          <p:cNvPr id="8" name="Imagen 7">
            <a:extLst>
              <a:ext uri="{FF2B5EF4-FFF2-40B4-BE49-F238E27FC236}">
                <a16:creationId xmlns:a16="http://schemas.microsoft.com/office/drawing/2014/main" id="{B161D7AB-7211-4D63-AFA0-44EC39169862}"/>
              </a:ext>
            </a:extLst>
          </p:cNvPr>
          <p:cNvPicPr>
            <a:picLocks noChangeAspect="1"/>
          </p:cNvPicPr>
          <p:nvPr/>
        </p:nvPicPr>
        <p:blipFill>
          <a:blip r:embed="rId5"/>
          <a:stretch>
            <a:fillRect/>
          </a:stretch>
        </p:blipFill>
        <p:spPr>
          <a:xfrm>
            <a:off x="6408464" y="3528948"/>
            <a:ext cx="3215771" cy="2975417"/>
          </a:xfrm>
          <a:prstGeom prst="rect">
            <a:avLst/>
          </a:prstGeom>
        </p:spPr>
      </p:pic>
      <mc:AlternateContent xmlns:mc="http://schemas.openxmlformats.org/markup-compatibility/2006" xmlns:a14="http://schemas.microsoft.com/office/drawing/2010/main">
        <mc:Choice Requires="a14">
          <p:sp>
            <p:nvSpPr>
              <p:cNvPr id="25" name="CuadroTexto 24">
                <a:extLst>
                  <a:ext uri="{FF2B5EF4-FFF2-40B4-BE49-F238E27FC236}">
                    <a16:creationId xmlns:a16="http://schemas.microsoft.com/office/drawing/2014/main" id="{55C6CD44-035C-4BB2-8C88-A4F434D88774}"/>
                  </a:ext>
                </a:extLst>
              </p:cNvPr>
              <p:cNvSpPr txBox="1"/>
              <p:nvPr/>
            </p:nvSpPr>
            <p:spPr>
              <a:xfrm>
                <a:off x="-10707" y="7094132"/>
                <a:ext cx="4464496" cy="430887"/>
              </a:xfrm>
              <a:prstGeom prst="rect">
                <a:avLst/>
              </a:prstGeom>
              <a:noFill/>
            </p:spPr>
            <p:txBody>
              <a:bodyPr wrap="square">
                <a:spAutoFit/>
              </a:bodyPr>
              <a:lstStyle/>
              <a:p>
                <a14:m>
                  <m:oMath xmlns:m="http://schemas.openxmlformats.org/officeDocument/2006/math">
                    <m:r>
                      <a:rPr lang="es-ES" sz="1100" i="1" smtClean="0">
                        <a:solidFill>
                          <a:schemeClr val="tx1"/>
                        </a:solidFill>
                        <a:latin typeface="Cambria Math" panose="02040503050406030204" pitchFamily="18" charset="0"/>
                      </a:rPr>
                      <m:t>𝑅</m:t>
                    </m:r>
                  </m:oMath>
                </a14:m>
                <a:r>
                  <a:rPr lang="es-ES" sz="1100" dirty="0"/>
                  <a:t> </a:t>
                </a:r>
                <a:r>
                  <a:rPr lang="es-ES" sz="1100" dirty="0">
                    <a:solidFill>
                      <a:schemeClr val="tx1"/>
                    </a:solidFill>
                  </a:rPr>
                  <a:t>radio exterior cavidad reentrante (r</a:t>
                </a:r>
                <a:r>
                  <a:rPr lang="es-ES" sz="1100" baseline="-25000" dirty="0">
                    <a:solidFill>
                      <a:schemeClr val="tx1"/>
                    </a:solidFill>
                  </a:rPr>
                  <a:t>3</a:t>
                </a:r>
                <a:r>
                  <a:rPr lang="es-ES" sz="1100" dirty="0">
                    <a:solidFill>
                      <a:schemeClr val="tx1"/>
                    </a:solidFill>
                  </a:rPr>
                  <a:t>)</a:t>
                </a:r>
              </a:p>
              <a:p>
                <a:r>
                  <a:rPr lang="es-ES" sz="1100" dirty="0">
                    <a:solidFill>
                      <a:schemeClr val="tx1"/>
                    </a:solidFill>
                  </a:rPr>
                  <a:t>r radio del conductor externo del acoplador coaxial (b)</a:t>
                </a:r>
                <a:endParaRPr lang="es-ES" sz="1100" dirty="0"/>
              </a:p>
            </p:txBody>
          </p:sp>
        </mc:Choice>
        <mc:Fallback xmlns="">
          <p:sp>
            <p:nvSpPr>
              <p:cNvPr id="25" name="CuadroTexto 24">
                <a:extLst>
                  <a:ext uri="{FF2B5EF4-FFF2-40B4-BE49-F238E27FC236}">
                    <a16:creationId xmlns:a16="http://schemas.microsoft.com/office/drawing/2014/main" id="{55C6CD44-035C-4BB2-8C88-A4F434D88774}"/>
                  </a:ext>
                </a:extLst>
              </p:cNvPr>
              <p:cNvSpPr txBox="1">
                <a:spLocks noRot="1" noChangeAspect="1" noMove="1" noResize="1" noEditPoints="1" noAdjustHandles="1" noChangeArrowheads="1" noChangeShapeType="1" noTextEdit="1"/>
              </p:cNvSpPr>
              <p:nvPr/>
            </p:nvSpPr>
            <p:spPr>
              <a:xfrm>
                <a:off x="-10707" y="7094132"/>
                <a:ext cx="4464496" cy="430887"/>
              </a:xfrm>
              <a:prstGeom prst="rect">
                <a:avLst/>
              </a:prstGeom>
              <a:blipFill>
                <a:blip r:embed="rId6"/>
                <a:stretch>
                  <a:fillRect t="-1429" b="-10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6" name="CuadroTexto 25">
                <a:extLst>
                  <a:ext uri="{FF2B5EF4-FFF2-40B4-BE49-F238E27FC236}">
                    <a16:creationId xmlns:a16="http://schemas.microsoft.com/office/drawing/2014/main" id="{47989E1D-E549-4B9A-9431-CAB9A5527CA4}"/>
                  </a:ext>
                </a:extLst>
              </p:cNvPr>
              <p:cNvSpPr txBox="1"/>
              <p:nvPr/>
            </p:nvSpPr>
            <p:spPr>
              <a:xfrm>
                <a:off x="3573228" y="3915579"/>
                <a:ext cx="1683866"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s-ES" sz="1400" b="0" i="1" smtClean="0">
                              <a:solidFill>
                                <a:schemeClr val="tx1"/>
                              </a:solidFill>
                              <a:latin typeface="Cambria Math" panose="02040503050406030204" pitchFamily="18" charset="0"/>
                              <a:ea typeface="Cambria Math" panose="02040503050406030204" pitchFamily="18" charset="0"/>
                            </a:rPr>
                          </m:ctrlPr>
                        </m:sSupPr>
                        <m:e>
                          <m:r>
                            <a:rPr lang="es-ES" sz="1400" b="0" i="1" smtClean="0">
                              <a:solidFill>
                                <a:schemeClr val="tx1"/>
                              </a:solidFill>
                              <a:latin typeface="Cambria Math" panose="02040503050406030204" pitchFamily="18" charset="0"/>
                              <a:ea typeface="Cambria Math" panose="02040503050406030204" pitchFamily="18" charset="0"/>
                            </a:rPr>
                            <m:t>𝑥</m:t>
                          </m:r>
                        </m:e>
                        <m:sup>
                          <m:r>
                            <a:rPr lang="es-ES" sz="1400" b="0" i="1" smtClean="0">
                              <a:solidFill>
                                <a:schemeClr val="tx1"/>
                              </a:solidFill>
                              <a:latin typeface="Cambria Math" panose="02040503050406030204" pitchFamily="18" charset="0"/>
                              <a:ea typeface="Cambria Math" panose="02040503050406030204" pitchFamily="18" charset="0"/>
                            </a:rPr>
                            <m:t>2</m:t>
                          </m:r>
                        </m:sup>
                      </m:sSup>
                      <m:r>
                        <a:rPr lang="es-ES" sz="1400" b="0" i="1" smtClean="0">
                          <a:solidFill>
                            <a:schemeClr val="tx1"/>
                          </a:solidFill>
                          <a:latin typeface="Cambria Math" panose="02040503050406030204" pitchFamily="18" charset="0"/>
                          <a:ea typeface="Cambria Math" panose="02040503050406030204" pitchFamily="18" charset="0"/>
                        </a:rPr>
                        <m:t>+</m:t>
                      </m:r>
                      <m:sSup>
                        <m:sSupPr>
                          <m:ctrlPr>
                            <a:rPr lang="es-ES" sz="1400" b="0" i="1" smtClean="0">
                              <a:solidFill>
                                <a:schemeClr val="tx1"/>
                              </a:solidFill>
                              <a:latin typeface="Cambria Math" panose="02040503050406030204" pitchFamily="18" charset="0"/>
                              <a:ea typeface="Cambria Math" panose="02040503050406030204" pitchFamily="18" charset="0"/>
                            </a:rPr>
                          </m:ctrlPr>
                        </m:sSupPr>
                        <m:e>
                          <m:r>
                            <a:rPr lang="es-ES" sz="1400" b="0" i="1" smtClean="0">
                              <a:solidFill>
                                <a:schemeClr val="tx1"/>
                              </a:solidFill>
                              <a:latin typeface="Cambria Math" panose="02040503050406030204" pitchFamily="18" charset="0"/>
                              <a:ea typeface="Cambria Math" panose="02040503050406030204" pitchFamily="18" charset="0"/>
                            </a:rPr>
                            <m:t>𝑦</m:t>
                          </m:r>
                        </m:e>
                        <m:sup>
                          <m:r>
                            <a:rPr lang="es-ES" sz="1400" b="0" i="1" smtClean="0">
                              <a:solidFill>
                                <a:schemeClr val="tx1"/>
                              </a:solidFill>
                              <a:latin typeface="Cambria Math" panose="02040503050406030204" pitchFamily="18" charset="0"/>
                              <a:ea typeface="Cambria Math" panose="02040503050406030204" pitchFamily="18" charset="0"/>
                            </a:rPr>
                            <m:t>2</m:t>
                          </m:r>
                        </m:sup>
                      </m:sSup>
                      <m:r>
                        <a:rPr lang="es-ES" sz="1400" b="0" i="1" smtClean="0">
                          <a:solidFill>
                            <a:schemeClr val="tx1"/>
                          </a:solidFill>
                          <a:latin typeface="Cambria Math" panose="02040503050406030204" pitchFamily="18" charset="0"/>
                          <a:ea typeface="Cambria Math" panose="02040503050406030204" pitchFamily="18" charset="0"/>
                        </a:rPr>
                        <m:t>=</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b="0" i="1" smtClean="0">
                              <a:solidFill>
                                <a:schemeClr val="tx1"/>
                              </a:solidFill>
                              <a:latin typeface="Cambria Math" panose="02040503050406030204" pitchFamily="18" charset="0"/>
                              <a:ea typeface="Cambria Math" panose="02040503050406030204" pitchFamily="18" charset="0"/>
                            </a:rPr>
                            <m:t>𝑅</m:t>
                          </m:r>
                        </m:e>
                        <m:sup>
                          <m:r>
                            <a:rPr lang="es-ES" sz="1400" i="1">
                              <a:solidFill>
                                <a:schemeClr val="tx1"/>
                              </a:solidFill>
                              <a:latin typeface="Cambria Math" panose="02040503050406030204" pitchFamily="18" charset="0"/>
                              <a:ea typeface="Cambria Math" panose="02040503050406030204" pitchFamily="18" charset="0"/>
                            </a:rPr>
                            <m:t>2</m:t>
                          </m:r>
                        </m:sup>
                      </m:sSup>
                    </m:oMath>
                  </m:oMathPara>
                </a14:m>
                <a:endParaRPr lang="es-ES" sz="1400" dirty="0"/>
              </a:p>
            </p:txBody>
          </p:sp>
        </mc:Choice>
        <mc:Fallback xmlns="">
          <p:sp>
            <p:nvSpPr>
              <p:cNvPr id="26" name="CuadroTexto 25">
                <a:extLst>
                  <a:ext uri="{FF2B5EF4-FFF2-40B4-BE49-F238E27FC236}">
                    <a16:creationId xmlns:a16="http://schemas.microsoft.com/office/drawing/2014/main" id="{47989E1D-E549-4B9A-9431-CAB9A5527CA4}"/>
                  </a:ext>
                </a:extLst>
              </p:cNvPr>
              <p:cNvSpPr txBox="1">
                <a:spLocks noRot="1" noChangeAspect="1" noMove="1" noResize="1" noEditPoints="1" noAdjustHandles="1" noChangeArrowheads="1" noChangeShapeType="1" noTextEdit="1"/>
              </p:cNvSpPr>
              <p:nvPr/>
            </p:nvSpPr>
            <p:spPr>
              <a:xfrm>
                <a:off x="3573228" y="3915579"/>
                <a:ext cx="1683866" cy="307777"/>
              </a:xfrm>
              <a:prstGeom prst="rect">
                <a:avLst/>
              </a:prstGeom>
              <a:blipFill>
                <a:blip r:embed="rId7"/>
                <a:stretch>
                  <a:fillRect b="-1961"/>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8" name="CuadroTexto 27">
                <a:extLst>
                  <a:ext uri="{FF2B5EF4-FFF2-40B4-BE49-F238E27FC236}">
                    <a16:creationId xmlns:a16="http://schemas.microsoft.com/office/drawing/2014/main" id="{3528080E-B6BC-4502-BBF1-0C058CFC2D5B}"/>
                  </a:ext>
                </a:extLst>
              </p:cNvPr>
              <p:cNvSpPr txBox="1"/>
              <p:nvPr/>
            </p:nvSpPr>
            <p:spPr>
              <a:xfrm>
                <a:off x="3468912" y="4306298"/>
                <a:ext cx="2016224"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s-ES" sz="1400" b="0" i="1" smtClean="0">
                              <a:solidFill>
                                <a:schemeClr val="tx1"/>
                              </a:solidFill>
                              <a:latin typeface="Cambria Math" panose="02040503050406030204" pitchFamily="18" charset="0"/>
                              <a:ea typeface="Cambria Math" panose="02040503050406030204" pitchFamily="18" charset="0"/>
                            </a:rPr>
                          </m:ctrlPr>
                        </m:sSupPr>
                        <m:e>
                          <m:r>
                            <a:rPr lang="es-ES" sz="1400" b="0" i="1" smtClean="0">
                              <a:solidFill>
                                <a:schemeClr val="tx1"/>
                              </a:solidFill>
                              <a:latin typeface="Cambria Math" panose="02040503050406030204" pitchFamily="18" charset="0"/>
                              <a:ea typeface="Cambria Math" panose="02040503050406030204" pitchFamily="18" charset="0"/>
                            </a:rPr>
                            <m:t>𝑥</m:t>
                          </m:r>
                        </m:e>
                        <m:sup>
                          <m:r>
                            <a:rPr lang="es-ES" sz="1400" b="0" i="1" smtClean="0">
                              <a:solidFill>
                                <a:schemeClr val="tx1"/>
                              </a:solidFill>
                              <a:latin typeface="Cambria Math" panose="02040503050406030204" pitchFamily="18" charset="0"/>
                              <a:ea typeface="Cambria Math" panose="02040503050406030204" pitchFamily="18" charset="0"/>
                            </a:rPr>
                            <m:t>2</m:t>
                          </m:r>
                        </m:sup>
                      </m:sSup>
                      <m:r>
                        <a:rPr lang="es-ES" sz="1400" b="0" i="1" smtClean="0">
                          <a:solidFill>
                            <a:schemeClr val="tx1"/>
                          </a:solidFill>
                          <a:latin typeface="Cambria Math" panose="02040503050406030204" pitchFamily="18" charset="0"/>
                          <a:ea typeface="Cambria Math" panose="02040503050406030204" pitchFamily="18" charset="0"/>
                        </a:rPr>
                        <m:t>+</m:t>
                      </m:r>
                      <m:sSup>
                        <m:sSupPr>
                          <m:ctrlPr>
                            <a:rPr lang="es-ES" sz="1400" b="0" i="1" smtClean="0">
                              <a:solidFill>
                                <a:schemeClr val="tx1"/>
                              </a:solidFill>
                              <a:latin typeface="Cambria Math" panose="02040503050406030204" pitchFamily="18" charset="0"/>
                              <a:ea typeface="Cambria Math" panose="02040503050406030204" pitchFamily="18" charset="0"/>
                            </a:rPr>
                          </m:ctrlPr>
                        </m:sSupPr>
                        <m:e>
                          <m:r>
                            <a:rPr lang="es-ES" sz="1400" b="0" i="1" smtClean="0">
                              <a:solidFill>
                                <a:schemeClr val="tx1"/>
                              </a:solidFill>
                              <a:latin typeface="Cambria Math" panose="02040503050406030204" pitchFamily="18" charset="0"/>
                              <a:ea typeface="Cambria Math" panose="02040503050406030204" pitchFamily="18" charset="0"/>
                            </a:rPr>
                            <m:t>𝑧</m:t>
                          </m:r>
                        </m:e>
                        <m:sup>
                          <m:r>
                            <a:rPr lang="es-ES" sz="1400" b="0" i="1" smtClean="0">
                              <a:solidFill>
                                <a:schemeClr val="tx1"/>
                              </a:solidFill>
                              <a:latin typeface="Cambria Math" panose="02040503050406030204" pitchFamily="18" charset="0"/>
                              <a:ea typeface="Cambria Math" panose="02040503050406030204" pitchFamily="18" charset="0"/>
                            </a:rPr>
                            <m:t>2</m:t>
                          </m:r>
                        </m:sup>
                      </m:sSup>
                      <m:r>
                        <a:rPr lang="es-ES" sz="1400" i="1">
                          <a:solidFill>
                            <a:schemeClr val="tx1"/>
                          </a:solidFill>
                          <a:latin typeface="Cambria Math" panose="02040503050406030204" pitchFamily="18" charset="0"/>
                          <a:ea typeface="Cambria Math" panose="02040503050406030204" pitchFamily="18" charset="0"/>
                        </a:rPr>
                        <m:t>≤</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b="0" i="1" smtClean="0">
                              <a:solidFill>
                                <a:schemeClr val="tx1"/>
                              </a:solidFill>
                              <a:latin typeface="Cambria Math" panose="02040503050406030204" pitchFamily="18" charset="0"/>
                              <a:ea typeface="Cambria Math" panose="02040503050406030204" pitchFamily="18" charset="0"/>
                            </a:rPr>
                            <m:t>𝑟</m:t>
                          </m:r>
                        </m:e>
                        <m:sup>
                          <m:r>
                            <a:rPr lang="es-ES" sz="1400" i="1">
                              <a:solidFill>
                                <a:schemeClr val="tx1"/>
                              </a:solidFill>
                              <a:latin typeface="Cambria Math" panose="02040503050406030204" pitchFamily="18" charset="0"/>
                              <a:ea typeface="Cambria Math" panose="02040503050406030204" pitchFamily="18" charset="0"/>
                            </a:rPr>
                            <m:t>2</m:t>
                          </m:r>
                        </m:sup>
                      </m:sSup>
                    </m:oMath>
                  </m:oMathPara>
                </a14:m>
                <a:endParaRPr lang="es-ES" sz="1400" dirty="0"/>
              </a:p>
            </p:txBody>
          </p:sp>
        </mc:Choice>
        <mc:Fallback xmlns="">
          <p:sp>
            <p:nvSpPr>
              <p:cNvPr id="28" name="CuadroTexto 27">
                <a:extLst>
                  <a:ext uri="{FF2B5EF4-FFF2-40B4-BE49-F238E27FC236}">
                    <a16:creationId xmlns:a16="http://schemas.microsoft.com/office/drawing/2014/main" id="{3528080E-B6BC-4502-BBF1-0C058CFC2D5B}"/>
                  </a:ext>
                </a:extLst>
              </p:cNvPr>
              <p:cNvSpPr txBox="1">
                <a:spLocks noRot="1" noChangeAspect="1" noMove="1" noResize="1" noEditPoints="1" noAdjustHandles="1" noChangeArrowheads="1" noChangeShapeType="1" noTextEdit="1"/>
              </p:cNvSpPr>
              <p:nvPr/>
            </p:nvSpPr>
            <p:spPr>
              <a:xfrm>
                <a:off x="3468912" y="4306298"/>
                <a:ext cx="2016224" cy="307777"/>
              </a:xfrm>
              <a:prstGeom prst="rect">
                <a:avLst/>
              </a:prstGeom>
              <a:blipFill>
                <a:blip r:embed="rId8"/>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0" name="CuadroTexto 29">
                <a:extLst>
                  <a:ext uri="{FF2B5EF4-FFF2-40B4-BE49-F238E27FC236}">
                    <a16:creationId xmlns:a16="http://schemas.microsoft.com/office/drawing/2014/main" id="{E6B26407-0BBD-4C99-9D52-3287AD0B0078}"/>
                  </a:ext>
                </a:extLst>
              </p:cNvPr>
              <p:cNvSpPr txBox="1"/>
              <p:nvPr/>
            </p:nvSpPr>
            <p:spPr>
              <a:xfrm>
                <a:off x="4203277" y="4719094"/>
                <a:ext cx="2016224"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ea typeface="Cambria Math" panose="02040503050406030204" pitchFamily="18" charset="0"/>
                        </a:rPr>
                        <m:t>𝑥</m:t>
                      </m:r>
                      <m:r>
                        <a:rPr lang="es-ES" sz="1400" b="0" i="1" smtClean="0">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𝑅</m:t>
                      </m:r>
                      <m:func>
                        <m:funcPr>
                          <m:ctrlPr>
                            <a:rPr lang="es-ES" sz="1400" b="0" i="1" smtClean="0">
                              <a:solidFill>
                                <a:schemeClr val="tx1"/>
                              </a:solidFill>
                              <a:latin typeface="Cambria Math" panose="02040503050406030204" pitchFamily="18" charset="0"/>
                              <a:ea typeface="Cambria Math" panose="02040503050406030204" pitchFamily="18" charset="0"/>
                            </a:rPr>
                          </m:ctrlPr>
                        </m:funcPr>
                        <m:fName>
                          <m:r>
                            <m:rPr>
                              <m:sty m:val="p"/>
                            </m:rPr>
                            <a:rPr lang="es-ES" sz="1400" b="0" i="0" smtClean="0">
                              <a:solidFill>
                                <a:schemeClr val="tx1"/>
                              </a:solidFill>
                              <a:latin typeface="Cambria Math" panose="02040503050406030204" pitchFamily="18" charset="0"/>
                              <a:ea typeface="Cambria Math" panose="02040503050406030204" pitchFamily="18" charset="0"/>
                            </a:rPr>
                            <m:t>cos</m:t>
                          </m:r>
                        </m:fName>
                        <m:e>
                          <m:r>
                            <a:rPr lang="es-ES" sz="1400" i="1">
                              <a:solidFill>
                                <a:schemeClr val="tx1"/>
                              </a:solidFill>
                              <a:latin typeface="Cambria Math" panose="02040503050406030204" pitchFamily="18" charset="0"/>
                              <a:ea typeface="Cambria Math" panose="02040503050406030204" pitchFamily="18" charset="0"/>
                            </a:rPr>
                            <m:t>𝜃</m:t>
                          </m:r>
                        </m:e>
                      </m:func>
                    </m:oMath>
                  </m:oMathPara>
                </a14:m>
                <a:endParaRPr lang="es-ES" sz="1400" b="0" dirty="0">
                  <a:solidFill>
                    <a:schemeClr val="tx1"/>
                  </a:solidFill>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ea typeface="Cambria Math" panose="02040503050406030204" pitchFamily="18" charset="0"/>
                        </a:rPr>
                        <m:t>𝑦</m:t>
                      </m:r>
                      <m:r>
                        <a:rPr lang="es-ES" sz="1400" b="0" i="1" smtClean="0">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𝑅</m:t>
                      </m:r>
                      <m:func>
                        <m:funcPr>
                          <m:ctrlPr>
                            <a:rPr lang="es-ES" sz="1400" b="0" i="1" smtClean="0">
                              <a:solidFill>
                                <a:schemeClr val="tx1"/>
                              </a:solidFill>
                              <a:latin typeface="Cambria Math" panose="02040503050406030204" pitchFamily="18" charset="0"/>
                              <a:ea typeface="Cambria Math" panose="02040503050406030204" pitchFamily="18" charset="0"/>
                            </a:rPr>
                          </m:ctrlPr>
                        </m:funcPr>
                        <m:fName>
                          <m:r>
                            <m:rPr>
                              <m:sty m:val="p"/>
                            </m:rPr>
                            <a:rPr lang="es-ES" sz="1400" b="0" i="0" smtClean="0">
                              <a:solidFill>
                                <a:schemeClr val="tx1"/>
                              </a:solidFill>
                              <a:latin typeface="Cambria Math" panose="02040503050406030204" pitchFamily="18" charset="0"/>
                              <a:ea typeface="Cambria Math" panose="02040503050406030204" pitchFamily="18" charset="0"/>
                            </a:rPr>
                            <m:t>sin</m:t>
                          </m:r>
                        </m:fName>
                        <m:e>
                          <m:r>
                            <a:rPr lang="es-ES" sz="1400" b="0" i="1" smtClean="0">
                              <a:solidFill>
                                <a:schemeClr val="tx1"/>
                              </a:solidFill>
                              <a:latin typeface="Cambria Math" panose="02040503050406030204" pitchFamily="18" charset="0"/>
                              <a:ea typeface="Cambria Math" panose="02040503050406030204" pitchFamily="18" charset="0"/>
                            </a:rPr>
                            <m:t>𝜃</m:t>
                          </m:r>
                        </m:e>
                      </m:func>
                    </m:oMath>
                  </m:oMathPara>
                </a14:m>
                <a:endParaRPr lang="es-ES" sz="1400" dirty="0"/>
              </a:p>
            </p:txBody>
          </p:sp>
        </mc:Choice>
        <mc:Fallback xmlns="">
          <p:sp>
            <p:nvSpPr>
              <p:cNvPr id="30" name="CuadroTexto 29">
                <a:extLst>
                  <a:ext uri="{FF2B5EF4-FFF2-40B4-BE49-F238E27FC236}">
                    <a16:creationId xmlns:a16="http://schemas.microsoft.com/office/drawing/2014/main" id="{E6B26407-0BBD-4C99-9D52-3287AD0B0078}"/>
                  </a:ext>
                </a:extLst>
              </p:cNvPr>
              <p:cNvSpPr txBox="1">
                <a:spLocks noRot="1" noChangeAspect="1" noMove="1" noResize="1" noEditPoints="1" noAdjustHandles="1" noChangeArrowheads="1" noChangeShapeType="1" noTextEdit="1"/>
              </p:cNvSpPr>
              <p:nvPr/>
            </p:nvSpPr>
            <p:spPr>
              <a:xfrm>
                <a:off x="4203277" y="4719094"/>
                <a:ext cx="2016224" cy="523220"/>
              </a:xfrm>
              <a:prstGeom prst="rect">
                <a:avLst/>
              </a:prstGeom>
              <a:blipFill>
                <a:blip r:embed="rId9"/>
                <a:stretch>
                  <a:fillRect b="-116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2" name="CuadroTexto 31">
                <a:extLst>
                  <a:ext uri="{FF2B5EF4-FFF2-40B4-BE49-F238E27FC236}">
                    <a16:creationId xmlns:a16="http://schemas.microsoft.com/office/drawing/2014/main" id="{E2D452A1-5198-4C08-9120-9A3F886EEBB6}"/>
                  </a:ext>
                </a:extLst>
              </p:cNvPr>
              <p:cNvSpPr txBox="1"/>
              <p:nvPr/>
            </p:nvSpPr>
            <p:spPr>
              <a:xfrm>
                <a:off x="4297759" y="5344314"/>
                <a:ext cx="2016224"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s-ES" sz="1400" i="1" smtClean="0">
                              <a:solidFill>
                                <a:schemeClr val="tx1"/>
                              </a:solidFill>
                              <a:latin typeface="Cambria Math" panose="02040503050406030204" pitchFamily="18" charset="0"/>
                              <a:ea typeface="Cambria Math" panose="02040503050406030204" pitchFamily="18" charset="0"/>
                            </a:rPr>
                          </m:ctrlPr>
                        </m:sSupPr>
                        <m:e>
                          <m:r>
                            <a:rPr lang="es-ES" sz="1400" b="0" i="1" smtClean="0">
                              <a:solidFill>
                                <a:schemeClr val="tx1"/>
                              </a:solidFill>
                              <a:latin typeface="Cambria Math" panose="02040503050406030204" pitchFamily="18" charset="0"/>
                              <a:ea typeface="Cambria Math" panose="02040503050406030204" pitchFamily="18" charset="0"/>
                            </a:rPr>
                            <m:t>𝑅</m:t>
                          </m:r>
                        </m:e>
                        <m:sup>
                          <m:r>
                            <a:rPr lang="es-ES" sz="1400" i="1">
                              <a:solidFill>
                                <a:schemeClr val="tx1"/>
                              </a:solidFill>
                              <a:latin typeface="Cambria Math" panose="02040503050406030204" pitchFamily="18" charset="0"/>
                              <a:ea typeface="Cambria Math" panose="02040503050406030204" pitchFamily="18" charset="0"/>
                            </a:rPr>
                            <m:t>2</m:t>
                          </m:r>
                        </m:sup>
                      </m:sSup>
                      <m:func>
                        <m:funcPr>
                          <m:ctrlPr>
                            <a:rPr lang="es-ES" sz="1400" i="1" smtClean="0">
                              <a:solidFill>
                                <a:schemeClr val="tx1"/>
                              </a:solidFill>
                              <a:latin typeface="Cambria Math" panose="02040503050406030204" pitchFamily="18" charset="0"/>
                              <a:ea typeface="Cambria Math" panose="02040503050406030204" pitchFamily="18" charset="0"/>
                            </a:rPr>
                          </m:ctrlPr>
                        </m:funcPr>
                        <m:fName>
                          <m:sSup>
                            <m:sSupPr>
                              <m:ctrlPr>
                                <a:rPr lang="es-ES" sz="1400" i="1" smtClean="0">
                                  <a:solidFill>
                                    <a:schemeClr val="tx1"/>
                                  </a:solidFill>
                                  <a:latin typeface="Cambria Math" panose="02040503050406030204" pitchFamily="18" charset="0"/>
                                  <a:ea typeface="Cambria Math" panose="02040503050406030204" pitchFamily="18" charset="0"/>
                                </a:rPr>
                              </m:ctrlPr>
                            </m:sSupPr>
                            <m:e>
                              <m:r>
                                <m:rPr>
                                  <m:sty m:val="p"/>
                                </m:rPr>
                                <a:rPr lang="es-ES" sz="1400">
                                  <a:solidFill>
                                    <a:schemeClr val="tx1"/>
                                  </a:solidFill>
                                  <a:latin typeface="Cambria Math" panose="02040503050406030204" pitchFamily="18" charset="0"/>
                                  <a:ea typeface="Cambria Math" panose="02040503050406030204" pitchFamily="18" charset="0"/>
                                </a:rPr>
                                <m:t>cos</m:t>
                              </m:r>
                            </m:e>
                            <m:sup>
                              <m:r>
                                <a:rPr lang="es-ES" sz="1400" b="0" i="1" smtClean="0">
                                  <a:solidFill>
                                    <a:schemeClr val="tx1"/>
                                  </a:solidFill>
                                  <a:latin typeface="Cambria Math" panose="02040503050406030204" pitchFamily="18" charset="0"/>
                                  <a:ea typeface="Cambria Math" panose="02040503050406030204" pitchFamily="18" charset="0"/>
                                </a:rPr>
                                <m:t>2</m:t>
                              </m:r>
                            </m:sup>
                          </m:sSup>
                        </m:fName>
                        <m:e>
                          <m:r>
                            <a:rPr lang="es-ES" sz="1400" i="1" smtClean="0">
                              <a:solidFill>
                                <a:schemeClr val="tx1"/>
                              </a:solidFill>
                              <a:latin typeface="Cambria Math" panose="02040503050406030204" pitchFamily="18" charset="0"/>
                              <a:ea typeface="Cambria Math" panose="02040503050406030204" pitchFamily="18" charset="0"/>
                            </a:rPr>
                            <m:t>𝜃</m:t>
                          </m:r>
                        </m:e>
                      </m:func>
                      <m:r>
                        <a:rPr lang="es-ES" sz="1400" b="0" i="1" smtClean="0">
                          <a:solidFill>
                            <a:schemeClr val="tx1"/>
                          </a:solidFill>
                          <a:latin typeface="Cambria Math" panose="02040503050406030204" pitchFamily="18" charset="0"/>
                          <a:ea typeface="Cambria Math" panose="02040503050406030204" pitchFamily="18" charset="0"/>
                        </a:rPr>
                        <m:t>+</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b="0" i="1" smtClean="0">
                              <a:solidFill>
                                <a:schemeClr val="tx1"/>
                              </a:solidFill>
                              <a:latin typeface="Cambria Math" panose="02040503050406030204" pitchFamily="18" charset="0"/>
                              <a:ea typeface="Cambria Math" panose="02040503050406030204" pitchFamily="18" charset="0"/>
                            </a:rPr>
                            <m:t>𝑧</m:t>
                          </m:r>
                        </m:e>
                        <m:sup>
                          <m:r>
                            <a:rPr lang="es-ES" sz="1400" i="1">
                              <a:solidFill>
                                <a:schemeClr val="tx1"/>
                              </a:solidFill>
                              <a:latin typeface="Cambria Math" panose="02040503050406030204" pitchFamily="18" charset="0"/>
                              <a:ea typeface="Cambria Math" panose="02040503050406030204" pitchFamily="18" charset="0"/>
                            </a:rPr>
                            <m:t>2</m:t>
                          </m:r>
                        </m:sup>
                      </m:sSup>
                      <m:r>
                        <a:rPr lang="es-ES" sz="1400" i="1">
                          <a:solidFill>
                            <a:schemeClr val="tx1"/>
                          </a:solidFill>
                          <a:latin typeface="Cambria Math" panose="02040503050406030204" pitchFamily="18" charset="0"/>
                          <a:ea typeface="Cambria Math" panose="02040503050406030204" pitchFamily="18" charset="0"/>
                        </a:rPr>
                        <m:t>≤</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b="0" i="1" smtClean="0">
                              <a:solidFill>
                                <a:schemeClr val="tx1"/>
                              </a:solidFill>
                              <a:latin typeface="Cambria Math" panose="02040503050406030204" pitchFamily="18" charset="0"/>
                              <a:ea typeface="Cambria Math" panose="02040503050406030204" pitchFamily="18" charset="0"/>
                            </a:rPr>
                            <m:t>𝑟</m:t>
                          </m:r>
                        </m:e>
                        <m:sup>
                          <m:r>
                            <a:rPr lang="es-ES" sz="1400" i="1">
                              <a:solidFill>
                                <a:schemeClr val="tx1"/>
                              </a:solidFill>
                              <a:latin typeface="Cambria Math" panose="02040503050406030204" pitchFamily="18" charset="0"/>
                              <a:ea typeface="Cambria Math" panose="02040503050406030204" pitchFamily="18" charset="0"/>
                            </a:rPr>
                            <m:t>2</m:t>
                          </m:r>
                        </m:sup>
                      </m:sSup>
                    </m:oMath>
                  </m:oMathPara>
                </a14:m>
                <a:endParaRPr lang="es-ES" sz="1400" dirty="0"/>
              </a:p>
            </p:txBody>
          </p:sp>
        </mc:Choice>
        <mc:Fallback xmlns="">
          <p:sp>
            <p:nvSpPr>
              <p:cNvPr id="32" name="CuadroTexto 31">
                <a:extLst>
                  <a:ext uri="{FF2B5EF4-FFF2-40B4-BE49-F238E27FC236}">
                    <a16:creationId xmlns:a16="http://schemas.microsoft.com/office/drawing/2014/main" id="{E2D452A1-5198-4C08-9120-9A3F886EEBB6}"/>
                  </a:ext>
                </a:extLst>
              </p:cNvPr>
              <p:cNvSpPr txBox="1">
                <a:spLocks noRot="1" noChangeAspect="1" noMove="1" noResize="1" noEditPoints="1" noAdjustHandles="1" noChangeArrowheads="1" noChangeShapeType="1" noTextEdit="1"/>
              </p:cNvSpPr>
              <p:nvPr/>
            </p:nvSpPr>
            <p:spPr>
              <a:xfrm>
                <a:off x="4297759" y="5344314"/>
                <a:ext cx="2016224" cy="307777"/>
              </a:xfrm>
              <a:prstGeom prst="rect">
                <a:avLst/>
              </a:prstGeom>
              <a:blipFill>
                <a:blip r:embed="rId10"/>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4" name="CuadroTexto 33">
                <a:extLst>
                  <a:ext uri="{FF2B5EF4-FFF2-40B4-BE49-F238E27FC236}">
                    <a16:creationId xmlns:a16="http://schemas.microsoft.com/office/drawing/2014/main" id="{91A4F6D9-9608-444B-AD91-1EA7A3C8D9D1}"/>
                  </a:ext>
                </a:extLst>
              </p:cNvPr>
              <p:cNvSpPr txBox="1"/>
              <p:nvPr/>
            </p:nvSpPr>
            <p:spPr>
              <a:xfrm>
                <a:off x="495620" y="5903199"/>
                <a:ext cx="2016224"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s-ES" sz="1400" i="1" smtClean="0">
                              <a:solidFill>
                                <a:schemeClr val="tx1"/>
                              </a:solidFill>
                              <a:latin typeface="Cambria Math" panose="02040503050406030204" pitchFamily="18" charset="0"/>
                              <a:ea typeface="Cambria Math" panose="02040503050406030204" pitchFamily="18" charset="0"/>
                            </a:rPr>
                          </m:ctrlPr>
                        </m:sSupPr>
                        <m:e>
                          <m:r>
                            <a:rPr lang="es-ES" sz="1400" b="0" i="1" smtClean="0">
                              <a:solidFill>
                                <a:schemeClr val="tx1"/>
                              </a:solidFill>
                              <a:latin typeface="Cambria Math" panose="02040503050406030204" pitchFamily="18" charset="0"/>
                              <a:ea typeface="Cambria Math" panose="02040503050406030204" pitchFamily="18" charset="0"/>
                            </a:rPr>
                            <m:t>𝑧</m:t>
                          </m:r>
                        </m:e>
                        <m:sup>
                          <m:r>
                            <a:rPr lang="es-ES" sz="1400" i="1">
                              <a:solidFill>
                                <a:schemeClr val="tx1"/>
                              </a:solidFill>
                              <a:latin typeface="Cambria Math" panose="02040503050406030204" pitchFamily="18" charset="0"/>
                              <a:ea typeface="Cambria Math" panose="02040503050406030204" pitchFamily="18" charset="0"/>
                            </a:rPr>
                            <m:t>2</m:t>
                          </m:r>
                        </m:sup>
                      </m:sSup>
                      <m:r>
                        <a:rPr lang="es-ES" sz="1400" i="1">
                          <a:solidFill>
                            <a:schemeClr val="tx1"/>
                          </a:solidFill>
                          <a:latin typeface="Cambria Math" panose="02040503050406030204" pitchFamily="18" charset="0"/>
                          <a:ea typeface="Cambria Math" panose="02040503050406030204" pitchFamily="18" charset="0"/>
                        </a:rPr>
                        <m:t>≤</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b="0" i="1" smtClean="0">
                              <a:solidFill>
                                <a:schemeClr val="tx1"/>
                              </a:solidFill>
                              <a:latin typeface="Cambria Math" panose="02040503050406030204" pitchFamily="18" charset="0"/>
                              <a:ea typeface="Cambria Math" panose="02040503050406030204" pitchFamily="18" charset="0"/>
                            </a:rPr>
                            <m:t>𝑟</m:t>
                          </m:r>
                        </m:e>
                        <m:sup>
                          <m:r>
                            <a:rPr lang="es-ES" sz="1400" i="1">
                              <a:solidFill>
                                <a:schemeClr val="tx1"/>
                              </a:solidFill>
                              <a:latin typeface="Cambria Math" panose="02040503050406030204" pitchFamily="18" charset="0"/>
                              <a:ea typeface="Cambria Math" panose="02040503050406030204" pitchFamily="18" charset="0"/>
                            </a:rPr>
                            <m:t>2</m:t>
                          </m:r>
                        </m:sup>
                      </m:sSup>
                      <m:r>
                        <a:rPr lang="es-ES" sz="1400" b="0" i="1" smtClean="0">
                          <a:solidFill>
                            <a:schemeClr val="tx1"/>
                          </a:solidFill>
                          <a:latin typeface="Cambria Math" panose="02040503050406030204" pitchFamily="18" charset="0"/>
                          <a:ea typeface="Cambria Math" panose="02040503050406030204" pitchFamily="18" charset="0"/>
                        </a:rPr>
                        <m:t>−</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𝑅</m:t>
                          </m:r>
                        </m:e>
                        <m:sup>
                          <m:r>
                            <a:rPr lang="es-ES" sz="1400" i="1">
                              <a:solidFill>
                                <a:schemeClr val="tx1"/>
                              </a:solidFill>
                              <a:latin typeface="Cambria Math" panose="02040503050406030204" pitchFamily="18" charset="0"/>
                              <a:ea typeface="Cambria Math" panose="02040503050406030204" pitchFamily="18" charset="0"/>
                            </a:rPr>
                            <m:t>2</m:t>
                          </m:r>
                        </m:sup>
                      </m:sSup>
                      <m:func>
                        <m:funcPr>
                          <m:ctrlPr>
                            <a:rPr lang="es-ES" sz="1400" i="1">
                              <a:solidFill>
                                <a:schemeClr val="tx1"/>
                              </a:solidFill>
                              <a:latin typeface="Cambria Math" panose="02040503050406030204" pitchFamily="18" charset="0"/>
                              <a:ea typeface="Cambria Math" panose="02040503050406030204" pitchFamily="18" charset="0"/>
                            </a:rPr>
                          </m:ctrlPr>
                        </m:funcPr>
                        <m:fName>
                          <m:sSup>
                            <m:sSupPr>
                              <m:ctrlPr>
                                <a:rPr lang="es-ES" sz="1400" i="1">
                                  <a:solidFill>
                                    <a:schemeClr val="tx1"/>
                                  </a:solidFill>
                                  <a:latin typeface="Cambria Math" panose="02040503050406030204" pitchFamily="18" charset="0"/>
                                  <a:ea typeface="Cambria Math" panose="02040503050406030204" pitchFamily="18" charset="0"/>
                                </a:rPr>
                              </m:ctrlPr>
                            </m:sSupPr>
                            <m:e>
                              <m:r>
                                <m:rPr>
                                  <m:sty m:val="p"/>
                                </m:rPr>
                                <a:rPr lang="es-ES" sz="1400">
                                  <a:solidFill>
                                    <a:schemeClr val="tx1"/>
                                  </a:solidFill>
                                  <a:latin typeface="Cambria Math" panose="02040503050406030204" pitchFamily="18" charset="0"/>
                                  <a:ea typeface="Cambria Math" panose="02040503050406030204" pitchFamily="18" charset="0"/>
                                </a:rPr>
                                <m:t>cos</m:t>
                              </m:r>
                            </m:e>
                            <m:sup>
                              <m:r>
                                <a:rPr lang="es-ES" sz="1400" i="1">
                                  <a:solidFill>
                                    <a:schemeClr val="tx1"/>
                                  </a:solidFill>
                                  <a:latin typeface="Cambria Math" panose="02040503050406030204" pitchFamily="18" charset="0"/>
                                  <a:ea typeface="Cambria Math" panose="02040503050406030204" pitchFamily="18" charset="0"/>
                                </a:rPr>
                                <m:t>2</m:t>
                              </m:r>
                            </m:sup>
                          </m:sSup>
                        </m:fName>
                        <m:e>
                          <m:r>
                            <a:rPr lang="es-ES" sz="1400" i="1">
                              <a:solidFill>
                                <a:schemeClr val="tx1"/>
                              </a:solidFill>
                              <a:latin typeface="Cambria Math" panose="02040503050406030204" pitchFamily="18" charset="0"/>
                              <a:ea typeface="Cambria Math" panose="02040503050406030204" pitchFamily="18" charset="0"/>
                            </a:rPr>
                            <m:t>𝜃</m:t>
                          </m:r>
                        </m:e>
                      </m:func>
                    </m:oMath>
                  </m:oMathPara>
                </a14:m>
                <a:endParaRPr lang="es-ES" sz="1400" dirty="0"/>
              </a:p>
            </p:txBody>
          </p:sp>
        </mc:Choice>
        <mc:Fallback xmlns="">
          <p:sp>
            <p:nvSpPr>
              <p:cNvPr id="34" name="CuadroTexto 33">
                <a:extLst>
                  <a:ext uri="{FF2B5EF4-FFF2-40B4-BE49-F238E27FC236}">
                    <a16:creationId xmlns:a16="http://schemas.microsoft.com/office/drawing/2014/main" id="{91A4F6D9-9608-444B-AD91-1EA7A3C8D9D1}"/>
                  </a:ext>
                </a:extLst>
              </p:cNvPr>
              <p:cNvSpPr txBox="1">
                <a:spLocks noRot="1" noChangeAspect="1" noMove="1" noResize="1" noEditPoints="1" noAdjustHandles="1" noChangeArrowheads="1" noChangeShapeType="1" noTextEdit="1"/>
              </p:cNvSpPr>
              <p:nvPr/>
            </p:nvSpPr>
            <p:spPr>
              <a:xfrm>
                <a:off x="495620" y="5903199"/>
                <a:ext cx="2016224" cy="307777"/>
              </a:xfrm>
              <a:prstGeom prst="rect">
                <a:avLst/>
              </a:prstGeom>
              <a:blipFill>
                <a:blip r:embed="rId11"/>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7" name="CuadroTexto 36">
                <a:extLst>
                  <a:ext uri="{FF2B5EF4-FFF2-40B4-BE49-F238E27FC236}">
                    <a16:creationId xmlns:a16="http://schemas.microsoft.com/office/drawing/2014/main" id="{7701BFEF-7A42-4966-AACC-3A819FBCECBB}"/>
                  </a:ext>
                </a:extLst>
              </p:cNvPr>
              <p:cNvSpPr txBox="1"/>
              <p:nvPr/>
            </p:nvSpPr>
            <p:spPr>
              <a:xfrm>
                <a:off x="2113842" y="5857141"/>
                <a:ext cx="4726363" cy="36099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ea typeface="Cambria Math" panose="02040503050406030204" pitchFamily="18" charset="0"/>
                        </a:rPr>
                        <m:t>−</m:t>
                      </m:r>
                      <m:rad>
                        <m:radPr>
                          <m:degHide m:val="on"/>
                          <m:ctrlPr>
                            <a:rPr lang="es-ES" sz="1400" i="1">
                              <a:solidFill>
                                <a:schemeClr val="tx1"/>
                              </a:solidFill>
                              <a:latin typeface="Cambria Math" panose="02040503050406030204" pitchFamily="18" charset="0"/>
                              <a:ea typeface="Cambria Math" panose="02040503050406030204" pitchFamily="18" charset="0"/>
                            </a:rPr>
                          </m:ctrlPr>
                        </m:radPr>
                        <m:deg/>
                        <m:e>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𝑟</m:t>
                              </m:r>
                            </m:e>
                            <m:sup>
                              <m:r>
                                <a:rPr lang="es-ES" sz="1400" i="1">
                                  <a:solidFill>
                                    <a:schemeClr val="tx1"/>
                                  </a:solidFill>
                                  <a:latin typeface="Cambria Math" panose="02040503050406030204" pitchFamily="18" charset="0"/>
                                  <a:ea typeface="Cambria Math" panose="02040503050406030204" pitchFamily="18" charset="0"/>
                                </a:rPr>
                                <m:t>2</m:t>
                              </m:r>
                            </m:sup>
                          </m:sSup>
                          <m:r>
                            <a:rPr lang="es-ES" sz="1400" i="1">
                              <a:solidFill>
                                <a:schemeClr val="tx1"/>
                              </a:solidFill>
                              <a:latin typeface="Cambria Math" panose="02040503050406030204" pitchFamily="18" charset="0"/>
                              <a:ea typeface="Cambria Math" panose="02040503050406030204" pitchFamily="18" charset="0"/>
                            </a:rPr>
                            <m:t>−</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𝑅</m:t>
                              </m:r>
                            </m:e>
                            <m:sup>
                              <m:r>
                                <a:rPr lang="es-ES" sz="1400" i="1">
                                  <a:solidFill>
                                    <a:schemeClr val="tx1"/>
                                  </a:solidFill>
                                  <a:latin typeface="Cambria Math" panose="02040503050406030204" pitchFamily="18" charset="0"/>
                                  <a:ea typeface="Cambria Math" panose="02040503050406030204" pitchFamily="18" charset="0"/>
                                </a:rPr>
                                <m:t>2</m:t>
                              </m:r>
                            </m:sup>
                          </m:sSup>
                          <m:func>
                            <m:funcPr>
                              <m:ctrlPr>
                                <a:rPr lang="es-ES" sz="1400" i="1">
                                  <a:solidFill>
                                    <a:schemeClr val="tx1"/>
                                  </a:solidFill>
                                  <a:latin typeface="Cambria Math" panose="02040503050406030204" pitchFamily="18" charset="0"/>
                                  <a:ea typeface="Cambria Math" panose="02040503050406030204" pitchFamily="18" charset="0"/>
                                </a:rPr>
                              </m:ctrlPr>
                            </m:funcPr>
                            <m:fName>
                              <m:sSup>
                                <m:sSupPr>
                                  <m:ctrlPr>
                                    <a:rPr lang="es-ES" sz="1400" i="1">
                                      <a:solidFill>
                                        <a:schemeClr val="tx1"/>
                                      </a:solidFill>
                                      <a:latin typeface="Cambria Math" panose="02040503050406030204" pitchFamily="18" charset="0"/>
                                      <a:ea typeface="Cambria Math" panose="02040503050406030204" pitchFamily="18" charset="0"/>
                                    </a:rPr>
                                  </m:ctrlPr>
                                </m:sSupPr>
                                <m:e>
                                  <m:r>
                                    <m:rPr>
                                      <m:sty m:val="p"/>
                                    </m:rPr>
                                    <a:rPr lang="es-ES" sz="1400">
                                      <a:solidFill>
                                        <a:schemeClr val="tx1"/>
                                      </a:solidFill>
                                      <a:latin typeface="Cambria Math" panose="02040503050406030204" pitchFamily="18" charset="0"/>
                                      <a:ea typeface="Cambria Math" panose="02040503050406030204" pitchFamily="18" charset="0"/>
                                    </a:rPr>
                                    <m:t>cos</m:t>
                                  </m:r>
                                </m:e>
                                <m:sup>
                                  <m:r>
                                    <a:rPr lang="es-ES" sz="1400" i="1">
                                      <a:solidFill>
                                        <a:schemeClr val="tx1"/>
                                      </a:solidFill>
                                      <a:latin typeface="Cambria Math" panose="02040503050406030204" pitchFamily="18" charset="0"/>
                                      <a:ea typeface="Cambria Math" panose="02040503050406030204" pitchFamily="18" charset="0"/>
                                    </a:rPr>
                                    <m:t>2</m:t>
                                  </m:r>
                                </m:sup>
                              </m:sSup>
                            </m:fName>
                            <m:e>
                              <m:r>
                                <a:rPr lang="es-ES" sz="1400" i="1">
                                  <a:solidFill>
                                    <a:schemeClr val="tx1"/>
                                  </a:solidFill>
                                  <a:latin typeface="Cambria Math" panose="02040503050406030204" pitchFamily="18" charset="0"/>
                                  <a:ea typeface="Cambria Math" panose="02040503050406030204" pitchFamily="18" charset="0"/>
                                </a:rPr>
                                <m:t>𝜃</m:t>
                              </m:r>
                            </m:e>
                          </m:func>
                        </m:e>
                      </m:rad>
                      <m:r>
                        <a:rPr lang="es-ES" sz="1400" i="1" smtClean="0">
                          <a:solidFill>
                            <a:schemeClr val="tx1"/>
                          </a:solidFill>
                          <a:latin typeface="Cambria Math" panose="02040503050406030204" pitchFamily="18" charset="0"/>
                          <a:ea typeface="Cambria Math" panose="02040503050406030204" pitchFamily="18" charset="0"/>
                        </a:rPr>
                        <m:t>≤</m:t>
                      </m:r>
                      <m:r>
                        <a:rPr lang="es-ES" sz="1400" i="1" smtClean="0">
                          <a:solidFill>
                            <a:schemeClr val="tx1"/>
                          </a:solidFill>
                          <a:latin typeface="Cambria Math" panose="02040503050406030204" pitchFamily="18" charset="0"/>
                          <a:ea typeface="Cambria Math" panose="02040503050406030204" pitchFamily="18" charset="0"/>
                        </a:rPr>
                        <m:t>𝑧</m:t>
                      </m:r>
                      <m:r>
                        <a:rPr lang="es-ES" sz="1400" i="1">
                          <a:solidFill>
                            <a:schemeClr val="tx1"/>
                          </a:solidFill>
                          <a:latin typeface="Cambria Math" panose="02040503050406030204" pitchFamily="18" charset="0"/>
                          <a:ea typeface="Cambria Math" panose="02040503050406030204" pitchFamily="18" charset="0"/>
                        </a:rPr>
                        <m:t>≤</m:t>
                      </m:r>
                      <m:rad>
                        <m:radPr>
                          <m:degHide m:val="on"/>
                          <m:ctrlPr>
                            <a:rPr lang="es-ES" sz="1400" i="1" smtClean="0">
                              <a:solidFill>
                                <a:schemeClr val="tx1"/>
                              </a:solidFill>
                              <a:latin typeface="Cambria Math" panose="02040503050406030204" pitchFamily="18" charset="0"/>
                              <a:ea typeface="Cambria Math" panose="02040503050406030204" pitchFamily="18" charset="0"/>
                            </a:rPr>
                          </m:ctrlPr>
                        </m:radPr>
                        <m:deg/>
                        <m:e>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𝑟</m:t>
                              </m:r>
                            </m:e>
                            <m:sup>
                              <m:r>
                                <a:rPr lang="es-ES" sz="1400" i="1">
                                  <a:solidFill>
                                    <a:schemeClr val="tx1"/>
                                  </a:solidFill>
                                  <a:latin typeface="Cambria Math" panose="02040503050406030204" pitchFamily="18" charset="0"/>
                                  <a:ea typeface="Cambria Math" panose="02040503050406030204" pitchFamily="18" charset="0"/>
                                </a:rPr>
                                <m:t>2</m:t>
                              </m:r>
                            </m:sup>
                          </m:sSup>
                          <m:r>
                            <a:rPr lang="es-ES" sz="1400" i="1">
                              <a:solidFill>
                                <a:schemeClr val="tx1"/>
                              </a:solidFill>
                              <a:latin typeface="Cambria Math" panose="02040503050406030204" pitchFamily="18" charset="0"/>
                              <a:ea typeface="Cambria Math" panose="02040503050406030204" pitchFamily="18" charset="0"/>
                            </a:rPr>
                            <m:t>−</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𝑅</m:t>
                              </m:r>
                            </m:e>
                            <m:sup>
                              <m:r>
                                <a:rPr lang="es-ES" sz="1400" i="1">
                                  <a:solidFill>
                                    <a:schemeClr val="tx1"/>
                                  </a:solidFill>
                                  <a:latin typeface="Cambria Math" panose="02040503050406030204" pitchFamily="18" charset="0"/>
                                  <a:ea typeface="Cambria Math" panose="02040503050406030204" pitchFamily="18" charset="0"/>
                                </a:rPr>
                                <m:t>2</m:t>
                              </m:r>
                            </m:sup>
                          </m:sSup>
                          <m:func>
                            <m:funcPr>
                              <m:ctrlPr>
                                <a:rPr lang="es-ES" sz="1400" i="1">
                                  <a:solidFill>
                                    <a:schemeClr val="tx1"/>
                                  </a:solidFill>
                                  <a:latin typeface="Cambria Math" panose="02040503050406030204" pitchFamily="18" charset="0"/>
                                  <a:ea typeface="Cambria Math" panose="02040503050406030204" pitchFamily="18" charset="0"/>
                                </a:rPr>
                              </m:ctrlPr>
                            </m:funcPr>
                            <m:fName>
                              <m:sSup>
                                <m:sSupPr>
                                  <m:ctrlPr>
                                    <a:rPr lang="es-ES" sz="1400" i="1">
                                      <a:solidFill>
                                        <a:schemeClr val="tx1"/>
                                      </a:solidFill>
                                      <a:latin typeface="Cambria Math" panose="02040503050406030204" pitchFamily="18" charset="0"/>
                                      <a:ea typeface="Cambria Math" panose="02040503050406030204" pitchFamily="18" charset="0"/>
                                    </a:rPr>
                                  </m:ctrlPr>
                                </m:sSupPr>
                                <m:e>
                                  <m:r>
                                    <m:rPr>
                                      <m:sty m:val="p"/>
                                    </m:rPr>
                                    <a:rPr lang="es-ES" sz="1400">
                                      <a:solidFill>
                                        <a:schemeClr val="tx1"/>
                                      </a:solidFill>
                                      <a:latin typeface="Cambria Math" panose="02040503050406030204" pitchFamily="18" charset="0"/>
                                      <a:ea typeface="Cambria Math" panose="02040503050406030204" pitchFamily="18" charset="0"/>
                                    </a:rPr>
                                    <m:t>cos</m:t>
                                  </m:r>
                                </m:e>
                                <m:sup>
                                  <m:r>
                                    <a:rPr lang="es-ES" sz="1400" i="1">
                                      <a:solidFill>
                                        <a:schemeClr val="tx1"/>
                                      </a:solidFill>
                                      <a:latin typeface="Cambria Math" panose="02040503050406030204" pitchFamily="18" charset="0"/>
                                      <a:ea typeface="Cambria Math" panose="02040503050406030204" pitchFamily="18" charset="0"/>
                                    </a:rPr>
                                    <m:t>2</m:t>
                                  </m:r>
                                </m:sup>
                              </m:sSup>
                            </m:fName>
                            <m:e>
                              <m:r>
                                <a:rPr lang="es-ES" sz="1400" i="1">
                                  <a:solidFill>
                                    <a:schemeClr val="tx1"/>
                                  </a:solidFill>
                                  <a:latin typeface="Cambria Math" panose="02040503050406030204" pitchFamily="18" charset="0"/>
                                  <a:ea typeface="Cambria Math" panose="02040503050406030204" pitchFamily="18" charset="0"/>
                                </a:rPr>
                                <m:t>𝜃</m:t>
                              </m:r>
                            </m:e>
                          </m:func>
                        </m:e>
                      </m:rad>
                    </m:oMath>
                  </m:oMathPara>
                </a14:m>
                <a:endParaRPr lang="es-ES" sz="1400" dirty="0"/>
              </a:p>
            </p:txBody>
          </p:sp>
        </mc:Choice>
        <mc:Fallback xmlns="">
          <p:sp>
            <p:nvSpPr>
              <p:cNvPr id="37" name="CuadroTexto 36">
                <a:extLst>
                  <a:ext uri="{FF2B5EF4-FFF2-40B4-BE49-F238E27FC236}">
                    <a16:creationId xmlns:a16="http://schemas.microsoft.com/office/drawing/2014/main" id="{7701BFEF-7A42-4966-AACC-3A819FBCECBB}"/>
                  </a:ext>
                </a:extLst>
              </p:cNvPr>
              <p:cNvSpPr txBox="1">
                <a:spLocks noRot="1" noChangeAspect="1" noMove="1" noResize="1" noEditPoints="1" noAdjustHandles="1" noChangeArrowheads="1" noChangeShapeType="1" noTextEdit="1"/>
              </p:cNvSpPr>
              <p:nvPr/>
            </p:nvSpPr>
            <p:spPr>
              <a:xfrm>
                <a:off x="2113842" y="5857141"/>
                <a:ext cx="4726363" cy="360996"/>
              </a:xfrm>
              <a:prstGeom prst="rect">
                <a:avLst/>
              </a:prstGeom>
              <a:blipFill>
                <a:blip r:embed="rId12"/>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1" name="CuadroTexto 40">
                <a:extLst>
                  <a:ext uri="{FF2B5EF4-FFF2-40B4-BE49-F238E27FC236}">
                    <a16:creationId xmlns:a16="http://schemas.microsoft.com/office/drawing/2014/main" id="{B6A8C13B-8020-4BFB-AAEE-90196E21E8B3}"/>
                  </a:ext>
                </a:extLst>
              </p:cNvPr>
              <p:cNvSpPr txBox="1"/>
              <p:nvPr/>
            </p:nvSpPr>
            <p:spPr>
              <a:xfrm>
                <a:off x="428254" y="6423145"/>
                <a:ext cx="1990059"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s-ES" sz="1400" i="1" smtClean="0">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𝑟</m:t>
                          </m:r>
                        </m:e>
                        <m:sup>
                          <m:r>
                            <a:rPr lang="es-ES" sz="1400" i="1">
                              <a:solidFill>
                                <a:schemeClr val="tx1"/>
                              </a:solidFill>
                              <a:latin typeface="Cambria Math" panose="02040503050406030204" pitchFamily="18" charset="0"/>
                              <a:ea typeface="Cambria Math" panose="02040503050406030204" pitchFamily="18" charset="0"/>
                            </a:rPr>
                            <m:t>2</m:t>
                          </m:r>
                        </m:sup>
                      </m:sSup>
                      <m:r>
                        <a:rPr lang="es-ES" sz="1400" i="1">
                          <a:solidFill>
                            <a:schemeClr val="tx1"/>
                          </a:solidFill>
                          <a:latin typeface="Cambria Math" panose="02040503050406030204" pitchFamily="18" charset="0"/>
                          <a:ea typeface="Cambria Math" panose="02040503050406030204" pitchFamily="18" charset="0"/>
                        </a:rPr>
                        <m:t>−</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𝑅</m:t>
                          </m:r>
                        </m:e>
                        <m:sup>
                          <m:r>
                            <a:rPr lang="es-ES" sz="1400" i="1">
                              <a:solidFill>
                                <a:schemeClr val="tx1"/>
                              </a:solidFill>
                              <a:latin typeface="Cambria Math" panose="02040503050406030204" pitchFamily="18" charset="0"/>
                              <a:ea typeface="Cambria Math" panose="02040503050406030204" pitchFamily="18" charset="0"/>
                            </a:rPr>
                            <m:t>2</m:t>
                          </m:r>
                        </m:sup>
                      </m:sSup>
                      <m:func>
                        <m:funcPr>
                          <m:ctrlPr>
                            <a:rPr lang="es-ES" sz="1400" i="1">
                              <a:solidFill>
                                <a:schemeClr val="tx1"/>
                              </a:solidFill>
                              <a:latin typeface="Cambria Math" panose="02040503050406030204" pitchFamily="18" charset="0"/>
                              <a:ea typeface="Cambria Math" panose="02040503050406030204" pitchFamily="18" charset="0"/>
                            </a:rPr>
                          </m:ctrlPr>
                        </m:funcPr>
                        <m:fName>
                          <m:sSup>
                            <m:sSupPr>
                              <m:ctrlPr>
                                <a:rPr lang="es-ES" sz="1400" i="1">
                                  <a:solidFill>
                                    <a:schemeClr val="tx1"/>
                                  </a:solidFill>
                                  <a:latin typeface="Cambria Math" panose="02040503050406030204" pitchFamily="18" charset="0"/>
                                  <a:ea typeface="Cambria Math" panose="02040503050406030204" pitchFamily="18" charset="0"/>
                                </a:rPr>
                              </m:ctrlPr>
                            </m:sSupPr>
                            <m:e>
                              <m:r>
                                <m:rPr>
                                  <m:sty m:val="p"/>
                                </m:rPr>
                                <a:rPr lang="es-ES" sz="1400">
                                  <a:solidFill>
                                    <a:schemeClr val="tx1"/>
                                  </a:solidFill>
                                  <a:latin typeface="Cambria Math" panose="02040503050406030204" pitchFamily="18" charset="0"/>
                                  <a:ea typeface="Cambria Math" panose="02040503050406030204" pitchFamily="18" charset="0"/>
                                </a:rPr>
                                <m:t>cos</m:t>
                              </m:r>
                            </m:e>
                            <m:sup>
                              <m:r>
                                <a:rPr lang="es-ES" sz="1400" i="1">
                                  <a:solidFill>
                                    <a:schemeClr val="tx1"/>
                                  </a:solidFill>
                                  <a:latin typeface="Cambria Math" panose="02040503050406030204" pitchFamily="18" charset="0"/>
                                  <a:ea typeface="Cambria Math" panose="02040503050406030204" pitchFamily="18" charset="0"/>
                                </a:rPr>
                                <m:t>2</m:t>
                              </m:r>
                            </m:sup>
                          </m:sSup>
                        </m:fName>
                        <m:e>
                          <m:r>
                            <a:rPr lang="es-ES" sz="1400" i="1">
                              <a:solidFill>
                                <a:schemeClr val="tx1"/>
                              </a:solidFill>
                              <a:latin typeface="Cambria Math" panose="02040503050406030204" pitchFamily="18" charset="0"/>
                              <a:ea typeface="Cambria Math" panose="02040503050406030204" pitchFamily="18" charset="0"/>
                            </a:rPr>
                            <m:t>𝜃</m:t>
                          </m:r>
                        </m:e>
                      </m:func>
                      <m:r>
                        <a:rPr lang="es-ES" sz="1400" i="1" smtClean="0">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0</m:t>
                      </m:r>
                    </m:oMath>
                  </m:oMathPara>
                </a14:m>
                <a:endParaRPr lang="es-ES" sz="1400" dirty="0"/>
              </a:p>
            </p:txBody>
          </p:sp>
        </mc:Choice>
        <mc:Fallback xmlns="">
          <p:sp>
            <p:nvSpPr>
              <p:cNvPr id="41" name="CuadroTexto 40">
                <a:extLst>
                  <a:ext uri="{FF2B5EF4-FFF2-40B4-BE49-F238E27FC236}">
                    <a16:creationId xmlns:a16="http://schemas.microsoft.com/office/drawing/2014/main" id="{B6A8C13B-8020-4BFB-AAEE-90196E21E8B3}"/>
                  </a:ext>
                </a:extLst>
              </p:cNvPr>
              <p:cNvSpPr txBox="1">
                <a:spLocks noRot="1" noChangeAspect="1" noMove="1" noResize="1" noEditPoints="1" noAdjustHandles="1" noChangeArrowheads="1" noChangeShapeType="1" noTextEdit="1"/>
              </p:cNvSpPr>
              <p:nvPr/>
            </p:nvSpPr>
            <p:spPr>
              <a:xfrm>
                <a:off x="428254" y="6423145"/>
                <a:ext cx="1990059" cy="307777"/>
              </a:xfrm>
              <a:prstGeom prst="rect">
                <a:avLst/>
              </a:prstGeom>
              <a:blipFill>
                <a:blip r:embed="rId1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3" name="CuadroTexto 42">
                <a:extLst>
                  <a:ext uri="{FF2B5EF4-FFF2-40B4-BE49-F238E27FC236}">
                    <a16:creationId xmlns:a16="http://schemas.microsoft.com/office/drawing/2014/main" id="{C2FB874D-662B-47D1-9DDC-38D296FCD2CF}"/>
                  </a:ext>
                </a:extLst>
              </p:cNvPr>
              <p:cNvSpPr txBox="1"/>
              <p:nvPr/>
            </p:nvSpPr>
            <p:spPr>
              <a:xfrm>
                <a:off x="2201782" y="6430306"/>
                <a:ext cx="1990059"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s-ES" sz="1400" i="1" smtClean="0">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𝑟</m:t>
                          </m:r>
                        </m:e>
                        <m:sup>
                          <m:r>
                            <a:rPr lang="es-ES" sz="1400" i="1">
                              <a:solidFill>
                                <a:schemeClr val="tx1"/>
                              </a:solidFill>
                              <a:latin typeface="Cambria Math" panose="02040503050406030204" pitchFamily="18" charset="0"/>
                              <a:ea typeface="Cambria Math" panose="02040503050406030204" pitchFamily="18" charset="0"/>
                            </a:rPr>
                            <m:t>2</m:t>
                          </m:r>
                        </m:sup>
                      </m:sSup>
                      <m:r>
                        <a:rPr lang="es-ES" sz="1400" i="1" smtClean="0">
                          <a:solidFill>
                            <a:schemeClr val="tx1"/>
                          </a:solidFill>
                          <a:latin typeface="Cambria Math" panose="02040503050406030204" pitchFamily="18" charset="0"/>
                          <a:ea typeface="Cambria Math" panose="02040503050406030204" pitchFamily="18" charset="0"/>
                        </a:rPr>
                        <m:t>≥</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𝑅</m:t>
                          </m:r>
                        </m:e>
                        <m:sup>
                          <m:r>
                            <a:rPr lang="es-ES" sz="1400" i="1">
                              <a:solidFill>
                                <a:schemeClr val="tx1"/>
                              </a:solidFill>
                              <a:latin typeface="Cambria Math" panose="02040503050406030204" pitchFamily="18" charset="0"/>
                              <a:ea typeface="Cambria Math" panose="02040503050406030204" pitchFamily="18" charset="0"/>
                            </a:rPr>
                            <m:t>2</m:t>
                          </m:r>
                        </m:sup>
                      </m:sSup>
                      <m:func>
                        <m:funcPr>
                          <m:ctrlPr>
                            <a:rPr lang="es-ES" sz="1400" i="1">
                              <a:solidFill>
                                <a:schemeClr val="tx1"/>
                              </a:solidFill>
                              <a:latin typeface="Cambria Math" panose="02040503050406030204" pitchFamily="18" charset="0"/>
                              <a:ea typeface="Cambria Math" panose="02040503050406030204" pitchFamily="18" charset="0"/>
                            </a:rPr>
                          </m:ctrlPr>
                        </m:funcPr>
                        <m:fName>
                          <m:sSup>
                            <m:sSupPr>
                              <m:ctrlPr>
                                <a:rPr lang="es-ES" sz="1400" i="1">
                                  <a:solidFill>
                                    <a:schemeClr val="tx1"/>
                                  </a:solidFill>
                                  <a:latin typeface="Cambria Math" panose="02040503050406030204" pitchFamily="18" charset="0"/>
                                  <a:ea typeface="Cambria Math" panose="02040503050406030204" pitchFamily="18" charset="0"/>
                                </a:rPr>
                              </m:ctrlPr>
                            </m:sSupPr>
                            <m:e>
                              <m:r>
                                <m:rPr>
                                  <m:sty m:val="p"/>
                                </m:rPr>
                                <a:rPr lang="es-ES" sz="1400">
                                  <a:solidFill>
                                    <a:schemeClr val="tx1"/>
                                  </a:solidFill>
                                  <a:latin typeface="Cambria Math" panose="02040503050406030204" pitchFamily="18" charset="0"/>
                                  <a:ea typeface="Cambria Math" panose="02040503050406030204" pitchFamily="18" charset="0"/>
                                </a:rPr>
                                <m:t>cos</m:t>
                              </m:r>
                            </m:e>
                            <m:sup>
                              <m:r>
                                <a:rPr lang="es-ES" sz="1400" i="1">
                                  <a:solidFill>
                                    <a:schemeClr val="tx1"/>
                                  </a:solidFill>
                                  <a:latin typeface="Cambria Math" panose="02040503050406030204" pitchFamily="18" charset="0"/>
                                  <a:ea typeface="Cambria Math" panose="02040503050406030204" pitchFamily="18" charset="0"/>
                                </a:rPr>
                                <m:t>2</m:t>
                              </m:r>
                            </m:sup>
                          </m:sSup>
                        </m:fName>
                        <m:e>
                          <m:r>
                            <a:rPr lang="es-ES" sz="1400" i="1">
                              <a:solidFill>
                                <a:schemeClr val="tx1"/>
                              </a:solidFill>
                              <a:latin typeface="Cambria Math" panose="02040503050406030204" pitchFamily="18" charset="0"/>
                              <a:ea typeface="Cambria Math" panose="02040503050406030204" pitchFamily="18" charset="0"/>
                            </a:rPr>
                            <m:t>𝜃</m:t>
                          </m:r>
                        </m:e>
                      </m:func>
                    </m:oMath>
                  </m:oMathPara>
                </a14:m>
                <a:endParaRPr lang="es-ES" sz="1400" dirty="0"/>
              </a:p>
            </p:txBody>
          </p:sp>
        </mc:Choice>
        <mc:Fallback xmlns="">
          <p:sp>
            <p:nvSpPr>
              <p:cNvPr id="43" name="CuadroTexto 42">
                <a:extLst>
                  <a:ext uri="{FF2B5EF4-FFF2-40B4-BE49-F238E27FC236}">
                    <a16:creationId xmlns:a16="http://schemas.microsoft.com/office/drawing/2014/main" id="{C2FB874D-662B-47D1-9DDC-38D296FCD2CF}"/>
                  </a:ext>
                </a:extLst>
              </p:cNvPr>
              <p:cNvSpPr txBox="1">
                <a:spLocks noRot="1" noChangeAspect="1" noMove="1" noResize="1" noEditPoints="1" noAdjustHandles="1" noChangeArrowheads="1" noChangeShapeType="1" noTextEdit="1"/>
              </p:cNvSpPr>
              <p:nvPr/>
            </p:nvSpPr>
            <p:spPr>
              <a:xfrm>
                <a:off x="2201782" y="6430306"/>
                <a:ext cx="1990059" cy="307777"/>
              </a:xfrm>
              <a:prstGeom prst="rect">
                <a:avLst/>
              </a:prstGeom>
              <a:blipFill>
                <a:blip r:embed="rId1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4" name="CuadroTexto 43">
                <a:extLst>
                  <a:ext uri="{FF2B5EF4-FFF2-40B4-BE49-F238E27FC236}">
                    <a16:creationId xmlns:a16="http://schemas.microsoft.com/office/drawing/2014/main" id="{C715F394-F87E-423F-B26D-897189933B1C}"/>
                  </a:ext>
                </a:extLst>
              </p:cNvPr>
              <p:cNvSpPr txBox="1"/>
              <p:nvPr/>
            </p:nvSpPr>
            <p:spPr>
              <a:xfrm>
                <a:off x="3892962" y="6331299"/>
                <a:ext cx="1990059" cy="45986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es-ES" sz="1400" i="1" smtClean="0">
                              <a:solidFill>
                                <a:schemeClr val="tx1"/>
                              </a:solidFill>
                              <a:latin typeface="Cambria Math" panose="02040503050406030204" pitchFamily="18" charset="0"/>
                              <a:ea typeface="Cambria Math" panose="02040503050406030204" pitchFamily="18" charset="0"/>
                            </a:rPr>
                          </m:ctrlPr>
                        </m:dPr>
                        <m:e>
                          <m:func>
                            <m:funcPr>
                              <m:ctrlPr>
                                <a:rPr lang="es-ES" sz="1400" i="1">
                                  <a:solidFill>
                                    <a:schemeClr val="tx1"/>
                                  </a:solidFill>
                                  <a:latin typeface="Cambria Math" panose="02040503050406030204" pitchFamily="18" charset="0"/>
                                  <a:ea typeface="Cambria Math" panose="02040503050406030204" pitchFamily="18" charset="0"/>
                                </a:rPr>
                              </m:ctrlPr>
                            </m:funcPr>
                            <m:fName>
                              <m:r>
                                <m:rPr>
                                  <m:sty m:val="p"/>
                                </m:rPr>
                                <a:rPr lang="es-ES" sz="1400">
                                  <a:solidFill>
                                    <a:schemeClr val="tx1"/>
                                  </a:solidFill>
                                  <a:latin typeface="Cambria Math" panose="02040503050406030204" pitchFamily="18" charset="0"/>
                                  <a:ea typeface="Cambria Math" panose="02040503050406030204" pitchFamily="18" charset="0"/>
                                </a:rPr>
                                <m:t>cos</m:t>
                              </m:r>
                            </m:fName>
                            <m:e>
                              <m:r>
                                <a:rPr lang="es-ES" sz="1400" i="1">
                                  <a:solidFill>
                                    <a:schemeClr val="tx1"/>
                                  </a:solidFill>
                                  <a:latin typeface="Cambria Math" panose="02040503050406030204" pitchFamily="18" charset="0"/>
                                  <a:ea typeface="Cambria Math" panose="02040503050406030204" pitchFamily="18" charset="0"/>
                                </a:rPr>
                                <m:t>𝜃</m:t>
                              </m:r>
                            </m:e>
                          </m:func>
                        </m:e>
                      </m:d>
                      <m:r>
                        <a:rPr lang="es-ES" sz="1400" i="1" smtClean="0">
                          <a:solidFill>
                            <a:schemeClr val="tx1"/>
                          </a:solidFill>
                          <a:latin typeface="Cambria Math" panose="02040503050406030204" pitchFamily="18" charset="0"/>
                          <a:ea typeface="Cambria Math" panose="02040503050406030204" pitchFamily="18" charset="0"/>
                        </a:rPr>
                        <m:t>≤</m:t>
                      </m:r>
                      <m:f>
                        <m:fPr>
                          <m:ctrlPr>
                            <a:rPr lang="es-ES" sz="1400" i="1" smtClean="0">
                              <a:solidFill>
                                <a:schemeClr val="tx1"/>
                              </a:solidFill>
                              <a:latin typeface="Cambria Math" panose="02040503050406030204" pitchFamily="18" charset="0"/>
                              <a:ea typeface="Cambria Math" panose="02040503050406030204" pitchFamily="18" charset="0"/>
                            </a:rPr>
                          </m:ctrlPr>
                        </m:fPr>
                        <m:num>
                          <m:r>
                            <a:rPr lang="es-ES" sz="1400" b="0" i="1" smtClean="0">
                              <a:solidFill>
                                <a:schemeClr val="tx1"/>
                              </a:solidFill>
                              <a:latin typeface="Cambria Math" panose="02040503050406030204" pitchFamily="18" charset="0"/>
                              <a:ea typeface="Cambria Math" panose="02040503050406030204" pitchFamily="18" charset="0"/>
                            </a:rPr>
                            <m:t>𝑟</m:t>
                          </m:r>
                        </m:num>
                        <m:den>
                          <m:r>
                            <a:rPr lang="es-ES" sz="1400" b="0" i="1" smtClean="0">
                              <a:solidFill>
                                <a:schemeClr val="tx1"/>
                              </a:solidFill>
                              <a:latin typeface="Cambria Math" panose="02040503050406030204" pitchFamily="18" charset="0"/>
                              <a:ea typeface="Cambria Math" panose="02040503050406030204" pitchFamily="18" charset="0"/>
                            </a:rPr>
                            <m:t>𝑅</m:t>
                          </m:r>
                        </m:den>
                      </m:f>
                    </m:oMath>
                  </m:oMathPara>
                </a14:m>
                <a:endParaRPr lang="es-ES" sz="1400" dirty="0"/>
              </a:p>
            </p:txBody>
          </p:sp>
        </mc:Choice>
        <mc:Fallback xmlns="">
          <p:sp>
            <p:nvSpPr>
              <p:cNvPr id="44" name="CuadroTexto 43">
                <a:extLst>
                  <a:ext uri="{FF2B5EF4-FFF2-40B4-BE49-F238E27FC236}">
                    <a16:creationId xmlns:a16="http://schemas.microsoft.com/office/drawing/2014/main" id="{C715F394-F87E-423F-B26D-897189933B1C}"/>
                  </a:ext>
                </a:extLst>
              </p:cNvPr>
              <p:cNvSpPr txBox="1">
                <a:spLocks noRot="1" noChangeAspect="1" noMove="1" noResize="1" noEditPoints="1" noAdjustHandles="1" noChangeArrowheads="1" noChangeShapeType="1" noTextEdit="1"/>
              </p:cNvSpPr>
              <p:nvPr/>
            </p:nvSpPr>
            <p:spPr>
              <a:xfrm>
                <a:off x="3892962" y="6331299"/>
                <a:ext cx="1990059" cy="459869"/>
              </a:xfrm>
              <a:prstGeom prst="rect">
                <a:avLst/>
              </a:prstGeom>
              <a:blipFill>
                <a:blip r:embed="rId15"/>
                <a:stretch>
                  <a:fillRect b="-133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6" name="CuadroTexto 45">
                <a:extLst>
                  <a:ext uri="{FF2B5EF4-FFF2-40B4-BE49-F238E27FC236}">
                    <a16:creationId xmlns:a16="http://schemas.microsoft.com/office/drawing/2014/main" id="{0A4CDD07-2394-474A-8BA0-2338FAEA863B}"/>
                  </a:ext>
                </a:extLst>
              </p:cNvPr>
              <p:cNvSpPr txBox="1"/>
              <p:nvPr/>
            </p:nvSpPr>
            <p:spPr>
              <a:xfrm>
                <a:off x="3317719" y="6889226"/>
                <a:ext cx="2675757" cy="45986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400" i="1" smtClean="0">
                          <a:solidFill>
                            <a:schemeClr val="tx1"/>
                          </a:solidFill>
                          <a:latin typeface="Cambria Math" panose="02040503050406030204" pitchFamily="18" charset="0"/>
                          <a:ea typeface="Cambria Math" panose="02040503050406030204" pitchFamily="18" charset="0"/>
                        </a:rPr>
                        <m:t>𝜃</m:t>
                      </m:r>
                      <m:r>
                        <a:rPr lang="es-ES" sz="1400" i="1" smtClean="0">
                          <a:solidFill>
                            <a:schemeClr val="tx1"/>
                          </a:solidFill>
                          <a:latin typeface="Cambria Math" panose="02040503050406030204" pitchFamily="18" charset="0"/>
                          <a:ea typeface="Cambria Math" panose="02040503050406030204" pitchFamily="18" charset="0"/>
                        </a:rPr>
                        <m:t>∈</m:t>
                      </m:r>
                      <m:d>
                        <m:dPr>
                          <m:begChr m:val="["/>
                          <m:endChr m:val="]"/>
                          <m:ctrlPr>
                            <a:rPr lang="es-ES" sz="1400" i="1" smtClean="0">
                              <a:solidFill>
                                <a:schemeClr val="tx1"/>
                              </a:solidFill>
                              <a:latin typeface="Cambria Math" panose="02040503050406030204" pitchFamily="18" charset="0"/>
                              <a:ea typeface="Cambria Math" panose="02040503050406030204" pitchFamily="18" charset="0"/>
                            </a:rPr>
                          </m:ctrlPr>
                        </m:dPr>
                        <m:e>
                          <m:r>
                            <a:rPr lang="es-ES" sz="1400" b="0" i="1" smtClean="0">
                              <a:solidFill>
                                <a:schemeClr val="tx1"/>
                              </a:solidFill>
                              <a:latin typeface="Cambria Math" panose="02040503050406030204" pitchFamily="18" charset="0"/>
                              <a:ea typeface="Cambria Math" panose="02040503050406030204" pitchFamily="18" charset="0"/>
                            </a:rPr>
                            <m:t>𝑎𝑟𝑐𝑜𝑠</m:t>
                          </m:r>
                          <m:d>
                            <m:dPr>
                              <m:ctrlPr>
                                <a:rPr lang="es-ES" sz="1400" b="0" i="1" smtClean="0">
                                  <a:solidFill>
                                    <a:schemeClr val="tx1"/>
                                  </a:solidFill>
                                  <a:latin typeface="Cambria Math" panose="02040503050406030204" pitchFamily="18" charset="0"/>
                                  <a:ea typeface="Cambria Math" panose="02040503050406030204" pitchFamily="18" charset="0"/>
                                </a:rPr>
                              </m:ctrlPr>
                            </m:dPr>
                            <m:e>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i="1">
                                      <a:solidFill>
                                        <a:schemeClr val="tx1"/>
                                      </a:solidFill>
                                      <a:latin typeface="Cambria Math" panose="02040503050406030204" pitchFamily="18" charset="0"/>
                                      <a:ea typeface="Cambria Math" panose="02040503050406030204" pitchFamily="18" charset="0"/>
                                    </a:rPr>
                                    <m:t>𝑟</m:t>
                                  </m:r>
                                </m:num>
                                <m:den>
                                  <m:r>
                                    <a:rPr lang="es-ES" sz="1400" i="1">
                                      <a:solidFill>
                                        <a:schemeClr val="tx1"/>
                                      </a:solidFill>
                                      <a:latin typeface="Cambria Math" panose="02040503050406030204" pitchFamily="18" charset="0"/>
                                      <a:ea typeface="Cambria Math" panose="02040503050406030204" pitchFamily="18" charset="0"/>
                                    </a:rPr>
                                    <m:t>𝑅</m:t>
                                  </m:r>
                                </m:den>
                              </m:f>
                            </m:e>
                          </m:d>
                          <m:r>
                            <a:rPr lang="es-ES" sz="1400" b="0" i="1" smtClean="0">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𝜋</m:t>
                          </m:r>
                          <m:r>
                            <a:rPr lang="es-ES" sz="1400" b="0" i="1" smtClean="0">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𝑎𝑟𝑐𝑜𝑠</m:t>
                          </m:r>
                          <m:d>
                            <m:dPr>
                              <m:ctrlPr>
                                <a:rPr lang="es-ES" sz="1400" i="1">
                                  <a:solidFill>
                                    <a:schemeClr val="tx1"/>
                                  </a:solidFill>
                                  <a:latin typeface="Cambria Math" panose="02040503050406030204" pitchFamily="18" charset="0"/>
                                  <a:ea typeface="Cambria Math" panose="02040503050406030204" pitchFamily="18" charset="0"/>
                                </a:rPr>
                              </m:ctrlPr>
                            </m:dPr>
                            <m:e>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i="1">
                                      <a:solidFill>
                                        <a:schemeClr val="tx1"/>
                                      </a:solidFill>
                                      <a:latin typeface="Cambria Math" panose="02040503050406030204" pitchFamily="18" charset="0"/>
                                      <a:ea typeface="Cambria Math" panose="02040503050406030204" pitchFamily="18" charset="0"/>
                                    </a:rPr>
                                    <m:t>𝑟</m:t>
                                  </m:r>
                                </m:num>
                                <m:den>
                                  <m:r>
                                    <a:rPr lang="es-ES" sz="1400" i="1">
                                      <a:solidFill>
                                        <a:schemeClr val="tx1"/>
                                      </a:solidFill>
                                      <a:latin typeface="Cambria Math" panose="02040503050406030204" pitchFamily="18" charset="0"/>
                                      <a:ea typeface="Cambria Math" panose="02040503050406030204" pitchFamily="18" charset="0"/>
                                    </a:rPr>
                                    <m:t>𝑅</m:t>
                                  </m:r>
                                </m:den>
                              </m:f>
                            </m:e>
                          </m:d>
                        </m:e>
                      </m:d>
                    </m:oMath>
                  </m:oMathPara>
                </a14:m>
                <a:endParaRPr lang="es-ES" sz="1400" dirty="0"/>
              </a:p>
            </p:txBody>
          </p:sp>
        </mc:Choice>
        <mc:Fallback xmlns="">
          <p:sp>
            <p:nvSpPr>
              <p:cNvPr id="46" name="CuadroTexto 45">
                <a:extLst>
                  <a:ext uri="{FF2B5EF4-FFF2-40B4-BE49-F238E27FC236}">
                    <a16:creationId xmlns:a16="http://schemas.microsoft.com/office/drawing/2014/main" id="{0A4CDD07-2394-474A-8BA0-2338FAEA863B}"/>
                  </a:ext>
                </a:extLst>
              </p:cNvPr>
              <p:cNvSpPr txBox="1">
                <a:spLocks noRot="1" noChangeAspect="1" noMove="1" noResize="1" noEditPoints="1" noAdjustHandles="1" noChangeArrowheads="1" noChangeShapeType="1" noTextEdit="1"/>
              </p:cNvSpPr>
              <p:nvPr/>
            </p:nvSpPr>
            <p:spPr>
              <a:xfrm>
                <a:off x="3317719" y="6889226"/>
                <a:ext cx="2675757" cy="459869"/>
              </a:xfrm>
              <a:prstGeom prst="rect">
                <a:avLst/>
              </a:prstGeom>
              <a:blipFill>
                <a:blip r:embed="rId16"/>
                <a:stretch>
                  <a:fillRect b="-1316"/>
                </a:stretch>
              </a:blipFill>
            </p:spPr>
            <p:txBody>
              <a:bodyPr/>
              <a:lstStyle/>
              <a:p>
                <a:r>
                  <a:rPr lang="es-ES">
                    <a:noFill/>
                  </a:rPr>
                  <a:t> </a:t>
                </a:r>
              </a:p>
            </p:txBody>
          </p:sp>
        </mc:Fallback>
      </mc:AlternateContent>
      <p:sp>
        <p:nvSpPr>
          <p:cNvPr id="47" name="CuadroTexto 46">
            <a:extLst>
              <a:ext uri="{FF2B5EF4-FFF2-40B4-BE49-F238E27FC236}">
                <a16:creationId xmlns:a16="http://schemas.microsoft.com/office/drawing/2014/main" id="{2780ED3A-A4C2-44EF-86CB-26C1BE32C339}"/>
              </a:ext>
            </a:extLst>
          </p:cNvPr>
          <p:cNvSpPr txBox="1"/>
          <p:nvPr/>
        </p:nvSpPr>
        <p:spPr>
          <a:xfrm>
            <a:off x="733198" y="3939580"/>
            <a:ext cx="3383807" cy="276999"/>
          </a:xfrm>
          <a:prstGeom prst="rect">
            <a:avLst/>
          </a:prstGeom>
          <a:noFill/>
        </p:spPr>
        <p:txBody>
          <a:bodyPr wrap="square" rtlCol="0">
            <a:spAutoFit/>
          </a:bodyPr>
          <a:lstStyle/>
          <a:p>
            <a:pPr algn="just"/>
            <a:r>
              <a:rPr lang="es-ES" altLang="es-ES" sz="1200" dirty="0">
                <a:solidFill>
                  <a:schemeClr val="tx1"/>
                </a:solidFill>
              </a:rPr>
              <a:t>Superficie de la cavidad reentrante </a:t>
            </a:r>
            <a:endParaRPr kumimoji="0" lang="es-ES" altLang="es-ES" sz="1200" b="0" i="0" u="none" strike="noStrike" cap="none" normalizeH="0" baseline="0" dirty="0">
              <a:ln>
                <a:noFill/>
              </a:ln>
              <a:solidFill>
                <a:schemeClr val="tx1"/>
              </a:solidFill>
              <a:effectLst/>
              <a:latin typeface="Arial" panose="020B0604020202020204" pitchFamily="34" charset="0"/>
            </a:endParaRPr>
          </a:p>
        </p:txBody>
      </p:sp>
      <p:sp>
        <p:nvSpPr>
          <p:cNvPr id="48" name="CuadroTexto 47">
            <a:extLst>
              <a:ext uri="{FF2B5EF4-FFF2-40B4-BE49-F238E27FC236}">
                <a16:creationId xmlns:a16="http://schemas.microsoft.com/office/drawing/2014/main" id="{6035F06C-D7F0-4E08-BDD4-2CC55DE0BE9E}"/>
              </a:ext>
            </a:extLst>
          </p:cNvPr>
          <p:cNvSpPr txBox="1"/>
          <p:nvPr/>
        </p:nvSpPr>
        <p:spPr>
          <a:xfrm>
            <a:off x="733198" y="4354610"/>
            <a:ext cx="2937169" cy="276999"/>
          </a:xfrm>
          <a:prstGeom prst="rect">
            <a:avLst/>
          </a:prstGeom>
          <a:noFill/>
        </p:spPr>
        <p:txBody>
          <a:bodyPr wrap="square" rtlCol="0">
            <a:spAutoFit/>
          </a:bodyPr>
          <a:lstStyle/>
          <a:p>
            <a:pPr algn="just"/>
            <a:r>
              <a:rPr lang="es-ES" altLang="es-ES" sz="1200" dirty="0">
                <a:solidFill>
                  <a:schemeClr val="tx1"/>
                </a:solidFill>
              </a:rPr>
              <a:t>Superficie de la guía coaxial de acoplo</a:t>
            </a:r>
            <a:endParaRPr kumimoji="0" lang="es-ES" altLang="es-ES" sz="1200" b="0" i="0" u="none" strike="noStrike" cap="none" normalizeH="0" baseline="0" dirty="0">
              <a:ln>
                <a:noFill/>
              </a:ln>
              <a:solidFill>
                <a:schemeClr val="tx1"/>
              </a:solidFill>
              <a:effectLst/>
              <a:latin typeface="Arial" panose="020B0604020202020204" pitchFamily="34" charset="0"/>
            </a:endParaRPr>
          </a:p>
        </p:txBody>
      </p:sp>
      <p:cxnSp>
        <p:nvCxnSpPr>
          <p:cNvPr id="10" name="Conector recto de flecha 9">
            <a:extLst>
              <a:ext uri="{FF2B5EF4-FFF2-40B4-BE49-F238E27FC236}">
                <a16:creationId xmlns:a16="http://schemas.microsoft.com/office/drawing/2014/main" id="{630B859B-49F4-4B19-AA2E-5604A6ADB66B}"/>
              </a:ext>
            </a:extLst>
          </p:cNvPr>
          <p:cNvCxnSpPr/>
          <p:nvPr/>
        </p:nvCxnSpPr>
        <p:spPr bwMode="auto">
          <a:xfrm>
            <a:off x="3317719" y="4069467"/>
            <a:ext cx="367523"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49" name="Conector recto de flecha 48">
            <a:extLst>
              <a:ext uri="{FF2B5EF4-FFF2-40B4-BE49-F238E27FC236}">
                <a16:creationId xmlns:a16="http://schemas.microsoft.com/office/drawing/2014/main" id="{3708CA6D-7F1A-498A-B89E-F92075D5EA82}"/>
              </a:ext>
            </a:extLst>
          </p:cNvPr>
          <p:cNvCxnSpPr/>
          <p:nvPr/>
        </p:nvCxnSpPr>
        <p:spPr bwMode="auto">
          <a:xfrm>
            <a:off x="3506615" y="4479704"/>
            <a:ext cx="367523"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50" name="CuadroTexto 49">
            <a:extLst>
              <a:ext uri="{FF2B5EF4-FFF2-40B4-BE49-F238E27FC236}">
                <a16:creationId xmlns:a16="http://schemas.microsoft.com/office/drawing/2014/main" id="{A87FCD0A-45D4-42E3-B483-3F0729D42BBA}"/>
              </a:ext>
            </a:extLst>
          </p:cNvPr>
          <p:cNvSpPr txBox="1"/>
          <p:nvPr/>
        </p:nvSpPr>
        <p:spPr>
          <a:xfrm>
            <a:off x="571013" y="4885541"/>
            <a:ext cx="3677211" cy="276999"/>
          </a:xfrm>
          <a:prstGeom prst="rect">
            <a:avLst/>
          </a:prstGeom>
          <a:noFill/>
        </p:spPr>
        <p:txBody>
          <a:bodyPr wrap="square" rtlCol="0">
            <a:spAutoFit/>
          </a:bodyPr>
          <a:lstStyle/>
          <a:p>
            <a:pPr algn="just"/>
            <a:r>
              <a:rPr lang="es-ES" altLang="es-ES" sz="1200" dirty="0">
                <a:solidFill>
                  <a:schemeClr val="tx1"/>
                </a:solidFill>
              </a:rPr>
              <a:t>Parametrización de la superficie cavidad reentrante</a:t>
            </a:r>
            <a:endParaRPr kumimoji="0" lang="es-ES" altLang="es-ES" sz="1200" b="0" i="0" u="none" strike="noStrike" cap="none" normalizeH="0" baseline="0" dirty="0">
              <a:ln>
                <a:noFill/>
              </a:ln>
              <a:solidFill>
                <a:schemeClr val="tx1"/>
              </a:solidFill>
              <a:effectLst/>
              <a:latin typeface="Arial" panose="020B0604020202020204" pitchFamily="34" charset="0"/>
            </a:endParaRPr>
          </a:p>
        </p:txBody>
      </p:sp>
      <p:cxnSp>
        <p:nvCxnSpPr>
          <p:cNvPr id="51" name="Conector recto de flecha 50">
            <a:extLst>
              <a:ext uri="{FF2B5EF4-FFF2-40B4-BE49-F238E27FC236}">
                <a16:creationId xmlns:a16="http://schemas.microsoft.com/office/drawing/2014/main" id="{F809A0F3-49AB-4054-AF0D-C616200122E7}"/>
              </a:ext>
            </a:extLst>
          </p:cNvPr>
          <p:cNvCxnSpPr/>
          <p:nvPr/>
        </p:nvCxnSpPr>
        <p:spPr bwMode="auto">
          <a:xfrm>
            <a:off x="4231399" y="5003973"/>
            <a:ext cx="367523"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52" name="CuadroTexto 51">
            <a:extLst>
              <a:ext uri="{FF2B5EF4-FFF2-40B4-BE49-F238E27FC236}">
                <a16:creationId xmlns:a16="http://schemas.microsoft.com/office/drawing/2014/main" id="{4CD4E7C2-BC69-4669-BF92-301E279C219C}"/>
              </a:ext>
            </a:extLst>
          </p:cNvPr>
          <p:cNvSpPr txBox="1"/>
          <p:nvPr/>
        </p:nvSpPr>
        <p:spPr>
          <a:xfrm>
            <a:off x="526067" y="5322088"/>
            <a:ext cx="3434126" cy="461665"/>
          </a:xfrm>
          <a:prstGeom prst="rect">
            <a:avLst/>
          </a:prstGeom>
          <a:noFill/>
        </p:spPr>
        <p:txBody>
          <a:bodyPr wrap="square" rtlCol="0">
            <a:spAutoFit/>
          </a:bodyPr>
          <a:lstStyle/>
          <a:p>
            <a:pPr algn="just"/>
            <a:r>
              <a:rPr lang="es-ES" altLang="es-ES" sz="1200" dirty="0">
                <a:solidFill>
                  <a:schemeClr val="tx1"/>
                </a:solidFill>
              </a:rPr>
              <a:t>Combinando las dos condiciones obtenemos la superficie de acoplo</a:t>
            </a:r>
            <a:endParaRPr kumimoji="0" lang="es-ES" altLang="es-ES" sz="1200" b="0" i="0" u="none" strike="noStrike" cap="none" normalizeH="0" baseline="0" dirty="0">
              <a:ln>
                <a:noFill/>
              </a:ln>
              <a:solidFill>
                <a:schemeClr val="tx1"/>
              </a:solidFill>
              <a:effectLst/>
              <a:latin typeface="Arial" panose="020B0604020202020204" pitchFamily="34" charset="0"/>
            </a:endParaRPr>
          </a:p>
        </p:txBody>
      </p:sp>
      <p:cxnSp>
        <p:nvCxnSpPr>
          <p:cNvPr id="53" name="Conector recto de flecha 52">
            <a:extLst>
              <a:ext uri="{FF2B5EF4-FFF2-40B4-BE49-F238E27FC236}">
                <a16:creationId xmlns:a16="http://schemas.microsoft.com/office/drawing/2014/main" id="{3BA1A295-4DE5-4432-B799-9087216690EC}"/>
              </a:ext>
            </a:extLst>
          </p:cNvPr>
          <p:cNvCxnSpPr/>
          <p:nvPr/>
        </p:nvCxnSpPr>
        <p:spPr bwMode="auto">
          <a:xfrm>
            <a:off x="4015076" y="5448031"/>
            <a:ext cx="367523"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4" name="Conector recto de flecha 53">
            <a:extLst>
              <a:ext uri="{FF2B5EF4-FFF2-40B4-BE49-F238E27FC236}">
                <a16:creationId xmlns:a16="http://schemas.microsoft.com/office/drawing/2014/main" id="{1F0F95AD-B97A-4A08-B4B8-2703D72C6BF5}"/>
              </a:ext>
            </a:extLst>
          </p:cNvPr>
          <p:cNvCxnSpPr/>
          <p:nvPr/>
        </p:nvCxnSpPr>
        <p:spPr bwMode="auto">
          <a:xfrm>
            <a:off x="2328082" y="6057087"/>
            <a:ext cx="367523"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5" name="Conector recto de flecha 54">
            <a:extLst>
              <a:ext uri="{FF2B5EF4-FFF2-40B4-BE49-F238E27FC236}">
                <a16:creationId xmlns:a16="http://schemas.microsoft.com/office/drawing/2014/main" id="{250DF9D8-A4A4-46BC-B58F-38E6BBB1C419}"/>
              </a:ext>
            </a:extLst>
          </p:cNvPr>
          <p:cNvCxnSpPr/>
          <p:nvPr/>
        </p:nvCxnSpPr>
        <p:spPr bwMode="auto">
          <a:xfrm>
            <a:off x="2172111" y="6591389"/>
            <a:ext cx="367523"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6" name="Conector recto de flecha 55">
            <a:extLst>
              <a:ext uri="{FF2B5EF4-FFF2-40B4-BE49-F238E27FC236}">
                <a16:creationId xmlns:a16="http://schemas.microsoft.com/office/drawing/2014/main" id="{A35C0B6C-AB33-4BFC-8F87-0908AEB84AA7}"/>
              </a:ext>
            </a:extLst>
          </p:cNvPr>
          <p:cNvCxnSpPr/>
          <p:nvPr/>
        </p:nvCxnSpPr>
        <p:spPr bwMode="auto">
          <a:xfrm>
            <a:off x="3960193" y="6591389"/>
            <a:ext cx="367523"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3526729918"/>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2 Marcador de contenido">
            <a:extLst>
              <a:ext uri="{FF2B5EF4-FFF2-40B4-BE49-F238E27FC236}">
                <a16:creationId xmlns:a16="http://schemas.microsoft.com/office/drawing/2014/main" id="{FFD09EE1-A7FB-4FA5-ACC6-C9C302FD12D2}"/>
              </a:ext>
            </a:extLst>
          </p:cNvPr>
          <p:cNvSpPr txBox="1">
            <a:spLocks/>
          </p:cNvSpPr>
          <p:nvPr/>
        </p:nvSpPr>
        <p:spPr>
          <a:xfrm>
            <a:off x="216915" y="1392047"/>
            <a:ext cx="9646791" cy="159252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endParaRPr lang="es-ES" altLang="es-ES" sz="1600" kern="0" dirty="0"/>
          </a:p>
        </p:txBody>
      </p:sp>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a:xfrm>
            <a:off x="9665936" y="7275460"/>
            <a:ext cx="214312" cy="230188"/>
          </a:xfrm>
        </p:spPr>
        <p:txBody>
          <a:bodyPr/>
          <a:lstStyle/>
          <a:p>
            <a:fld id="{9FF39CA2-04EB-4CA6-BF9F-780F92DB7FFC}" type="slidenum">
              <a:rPr lang="it-IT" altLang="it-IT" smtClean="0"/>
              <a:pPr/>
              <a:t>25</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mc:AlternateContent xmlns:mc="http://schemas.openxmlformats.org/markup-compatibility/2006" xmlns:a14="http://schemas.microsoft.com/office/drawing/2010/main">
        <mc:Choice Requires="a14">
          <p:sp>
            <p:nvSpPr>
              <p:cNvPr id="20" name="2 Marcador de contenido">
                <a:extLst>
                  <a:ext uri="{FF2B5EF4-FFF2-40B4-BE49-F238E27FC236}">
                    <a16:creationId xmlns:a16="http://schemas.microsoft.com/office/drawing/2014/main" id="{DD56B59D-066F-49BE-BD7A-9461711CDFF1}"/>
                  </a:ext>
                </a:extLst>
              </p:cNvPr>
              <p:cNvSpPr txBox="1">
                <a:spLocks/>
              </p:cNvSpPr>
              <p:nvPr/>
            </p:nvSpPr>
            <p:spPr>
              <a:xfrm>
                <a:off x="217017" y="606998"/>
                <a:ext cx="2808312"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solidFill>
                      <a:schemeClr val="tx1"/>
                    </a:solidFill>
                  </a:rPr>
                  <a:t>Cálculo de </a:t>
                </a:r>
                <a14:m>
                  <m:oMath xmlns:m="http://schemas.openxmlformats.org/officeDocument/2006/math">
                    <m:sSub>
                      <m:sSubPr>
                        <m:ctrlPr>
                          <a:rPr lang="es-ES" sz="1600" i="1" u="sng">
                            <a:latin typeface="Cambria Math" panose="02040503050406030204" pitchFamily="18" charset="0"/>
                          </a:rPr>
                        </m:ctrlPr>
                      </m:sSubPr>
                      <m:e>
                        <m:r>
                          <a:rPr lang="es-ES" sz="1600" i="1" u="sng">
                            <a:latin typeface="Cambria Math" panose="02040503050406030204" pitchFamily="18" charset="0"/>
                            <a:ea typeface="Cambria Math" panose="02040503050406030204" pitchFamily="18" charset="0"/>
                          </a:rPr>
                          <m:t>ℐ</m:t>
                        </m:r>
                      </m:e>
                      <m:sub>
                        <m:r>
                          <a:rPr lang="es-ES" sz="1600" i="1" u="sng">
                            <a:latin typeface="Cambria Math" panose="02040503050406030204" pitchFamily="18" charset="0"/>
                            <a:ea typeface="Cambria Math" panose="02040503050406030204" pitchFamily="18" charset="0"/>
                          </a:rPr>
                          <m:t>𝜇</m:t>
                        </m:r>
                      </m:sub>
                    </m:sSub>
                  </m:oMath>
                </a14:m>
                <a:endParaRPr lang="es-ES_tradnl" altLang="es-ES" sz="2000" u="sng" kern="0" dirty="0">
                  <a:solidFill>
                    <a:schemeClr val="tx1"/>
                  </a:solidFill>
                </a:endParaRPr>
              </a:p>
            </p:txBody>
          </p:sp>
        </mc:Choice>
        <mc:Fallback xmlns="">
          <p:sp>
            <p:nvSpPr>
              <p:cNvPr id="20" name="2 Marcador de contenido">
                <a:extLst>
                  <a:ext uri="{FF2B5EF4-FFF2-40B4-BE49-F238E27FC236}">
                    <a16:creationId xmlns:a16="http://schemas.microsoft.com/office/drawing/2014/main" id="{DD56B59D-066F-49BE-BD7A-9461711CDFF1}"/>
                  </a:ext>
                </a:extLst>
              </p:cNvPr>
              <p:cNvSpPr txBox="1">
                <a:spLocks noRot="1" noChangeAspect="1" noMove="1" noResize="1" noEditPoints="1" noAdjustHandles="1" noChangeArrowheads="1" noChangeShapeType="1" noTextEdit="1"/>
              </p:cNvSpPr>
              <p:nvPr/>
            </p:nvSpPr>
            <p:spPr>
              <a:xfrm>
                <a:off x="217017" y="606998"/>
                <a:ext cx="2808312" cy="442298"/>
              </a:xfrm>
              <a:prstGeom prst="rect">
                <a:avLst/>
              </a:prstGeom>
              <a:blipFill>
                <a:blip r:embed="rId2"/>
                <a:stretch>
                  <a:fillRect l="-1304" t="-694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1" name="CuadroTexto 30">
                <a:extLst>
                  <a:ext uri="{FF2B5EF4-FFF2-40B4-BE49-F238E27FC236}">
                    <a16:creationId xmlns:a16="http://schemas.microsoft.com/office/drawing/2014/main" id="{16CA68C4-7279-46AC-A067-60B835A20EC5}"/>
                  </a:ext>
                </a:extLst>
              </p:cNvPr>
              <p:cNvSpPr txBox="1"/>
              <p:nvPr/>
            </p:nvSpPr>
            <p:spPr>
              <a:xfrm>
                <a:off x="-360288" y="1115541"/>
                <a:ext cx="4726363" cy="36099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ea typeface="Cambria Math" panose="02040503050406030204" pitchFamily="18" charset="0"/>
                        </a:rPr>
                        <m:t>−</m:t>
                      </m:r>
                      <m:rad>
                        <m:radPr>
                          <m:degHide m:val="on"/>
                          <m:ctrlPr>
                            <a:rPr lang="es-ES" sz="1400" i="1">
                              <a:solidFill>
                                <a:schemeClr val="tx1"/>
                              </a:solidFill>
                              <a:latin typeface="Cambria Math" panose="02040503050406030204" pitchFamily="18" charset="0"/>
                              <a:ea typeface="Cambria Math" panose="02040503050406030204" pitchFamily="18" charset="0"/>
                            </a:rPr>
                          </m:ctrlPr>
                        </m:radPr>
                        <m:deg/>
                        <m:e>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𝑟</m:t>
                              </m:r>
                            </m:e>
                            <m:sup>
                              <m:r>
                                <a:rPr lang="es-ES" sz="1400" i="1">
                                  <a:solidFill>
                                    <a:schemeClr val="tx1"/>
                                  </a:solidFill>
                                  <a:latin typeface="Cambria Math" panose="02040503050406030204" pitchFamily="18" charset="0"/>
                                  <a:ea typeface="Cambria Math" panose="02040503050406030204" pitchFamily="18" charset="0"/>
                                </a:rPr>
                                <m:t>2</m:t>
                              </m:r>
                            </m:sup>
                          </m:sSup>
                          <m:r>
                            <a:rPr lang="es-ES" sz="1400" i="1">
                              <a:solidFill>
                                <a:schemeClr val="tx1"/>
                              </a:solidFill>
                              <a:latin typeface="Cambria Math" panose="02040503050406030204" pitchFamily="18" charset="0"/>
                              <a:ea typeface="Cambria Math" panose="02040503050406030204" pitchFamily="18" charset="0"/>
                            </a:rPr>
                            <m:t>−</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𝑅</m:t>
                              </m:r>
                            </m:e>
                            <m:sup>
                              <m:r>
                                <a:rPr lang="es-ES" sz="1400" i="1">
                                  <a:solidFill>
                                    <a:schemeClr val="tx1"/>
                                  </a:solidFill>
                                  <a:latin typeface="Cambria Math" panose="02040503050406030204" pitchFamily="18" charset="0"/>
                                  <a:ea typeface="Cambria Math" panose="02040503050406030204" pitchFamily="18" charset="0"/>
                                </a:rPr>
                                <m:t>2</m:t>
                              </m:r>
                            </m:sup>
                          </m:sSup>
                          <m:func>
                            <m:funcPr>
                              <m:ctrlPr>
                                <a:rPr lang="es-ES" sz="1400" i="1">
                                  <a:solidFill>
                                    <a:schemeClr val="tx1"/>
                                  </a:solidFill>
                                  <a:latin typeface="Cambria Math" panose="02040503050406030204" pitchFamily="18" charset="0"/>
                                  <a:ea typeface="Cambria Math" panose="02040503050406030204" pitchFamily="18" charset="0"/>
                                </a:rPr>
                              </m:ctrlPr>
                            </m:funcPr>
                            <m:fName>
                              <m:sSup>
                                <m:sSupPr>
                                  <m:ctrlPr>
                                    <a:rPr lang="es-ES" sz="1400" i="1">
                                      <a:solidFill>
                                        <a:schemeClr val="tx1"/>
                                      </a:solidFill>
                                      <a:latin typeface="Cambria Math" panose="02040503050406030204" pitchFamily="18" charset="0"/>
                                      <a:ea typeface="Cambria Math" panose="02040503050406030204" pitchFamily="18" charset="0"/>
                                    </a:rPr>
                                  </m:ctrlPr>
                                </m:sSupPr>
                                <m:e>
                                  <m:r>
                                    <m:rPr>
                                      <m:sty m:val="p"/>
                                    </m:rPr>
                                    <a:rPr lang="es-ES" sz="1400">
                                      <a:solidFill>
                                        <a:schemeClr val="tx1"/>
                                      </a:solidFill>
                                      <a:latin typeface="Cambria Math" panose="02040503050406030204" pitchFamily="18" charset="0"/>
                                      <a:ea typeface="Cambria Math" panose="02040503050406030204" pitchFamily="18" charset="0"/>
                                    </a:rPr>
                                    <m:t>cos</m:t>
                                  </m:r>
                                </m:e>
                                <m:sup>
                                  <m:r>
                                    <a:rPr lang="es-ES" sz="1400" i="1">
                                      <a:solidFill>
                                        <a:schemeClr val="tx1"/>
                                      </a:solidFill>
                                      <a:latin typeface="Cambria Math" panose="02040503050406030204" pitchFamily="18" charset="0"/>
                                      <a:ea typeface="Cambria Math" panose="02040503050406030204" pitchFamily="18" charset="0"/>
                                    </a:rPr>
                                    <m:t>2</m:t>
                                  </m:r>
                                </m:sup>
                              </m:sSup>
                            </m:fName>
                            <m:e>
                              <m:r>
                                <a:rPr lang="es-ES" sz="1400" i="1">
                                  <a:solidFill>
                                    <a:schemeClr val="tx1"/>
                                  </a:solidFill>
                                  <a:latin typeface="Cambria Math" panose="02040503050406030204" pitchFamily="18" charset="0"/>
                                  <a:ea typeface="Cambria Math" panose="02040503050406030204" pitchFamily="18" charset="0"/>
                                </a:rPr>
                                <m:t>𝜃</m:t>
                              </m:r>
                            </m:e>
                          </m:func>
                        </m:e>
                      </m:rad>
                      <m:r>
                        <a:rPr lang="es-ES" sz="1400" i="1" smtClean="0">
                          <a:solidFill>
                            <a:schemeClr val="tx1"/>
                          </a:solidFill>
                          <a:latin typeface="Cambria Math" panose="02040503050406030204" pitchFamily="18" charset="0"/>
                          <a:ea typeface="Cambria Math" panose="02040503050406030204" pitchFamily="18" charset="0"/>
                        </a:rPr>
                        <m:t>≤</m:t>
                      </m:r>
                      <m:r>
                        <a:rPr lang="es-ES" sz="1400" i="1" smtClean="0">
                          <a:solidFill>
                            <a:schemeClr val="tx1"/>
                          </a:solidFill>
                          <a:latin typeface="Cambria Math" panose="02040503050406030204" pitchFamily="18" charset="0"/>
                          <a:ea typeface="Cambria Math" panose="02040503050406030204" pitchFamily="18" charset="0"/>
                        </a:rPr>
                        <m:t>𝑧</m:t>
                      </m:r>
                      <m:r>
                        <a:rPr lang="es-ES" sz="1400" i="1">
                          <a:solidFill>
                            <a:schemeClr val="tx1"/>
                          </a:solidFill>
                          <a:latin typeface="Cambria Math" panose="02040503050406030204" pitchFamily="18" charset="0"/>
                          <a:ea typeface="Cambria Math" panose="02040503050406030204" pitchFamily="18" charset="0"/>
                        </a:rPr>
                        <m:t>≤</m:t>
                      </m:r>
                      <m:rad>
                        <m:radPr>
                          <m:degHide m:val="on"/>
                          <m:ctrlPr>
                            <a:rPr lang="es-ES" sz="1400" i="1" smtClean="0">
                              <a:solidFill>
                                <a:schemeClr val="tx1"/>
                              </a:solidFill>
                              <a:latin typeface="Cambria Math" panose="02040503050406030204" pitchFamily="18" charset="0"/>
                              <a:ea typeface="Cambria Math" panose="02040503050406030204" pitchFamily="18" charset="0"/>
                            </a:rPr>
                          </m:ctrlPr>
                        </m:radPr>
                        <m:deg/>
                        <m:e>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𝑟</m:t>
                              </m:r>
                            </m:e>
                            <m:sup>
                              <m:r>
                                <a:rPr lang="es-ES" sz="1400" i="1">
                                  <a:solidFill>
                                    <a:schemeClr val="tx1"/>
                                  </a:solidFill>
                                  <a:latin typeface="Cambria Math" panose="02040503050406030204" pitchFamily="18" charset="0"/>
                                  <a:ea typeface="Cambria Math" panose="02040503050406030204" pitchFamily="18" charset="0"/>
                                </a:rPr>
                                <m:t>2</m:t>
                              </m:r>
                            </m:sup>
                          </m:sSup>
                          <m:r>
                            <a:rPr lang="es-ES" sz="1400" i="1">
                              <a:solidFill>
                                <a:schemeClr val="tx1"/>
                              </a:solidFill>
                              <a:latin typeface="Cambria Math" panose="02040503050406030204" pitchFamily="18" charset="0"/>
                              <a:ea typeface="Cambria Math" panose="02040503050406030204" pitchFamily="18" charset="0"/>
                            </a:rPr>
                            <m:t>−</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𝑅</m:t>
                              </m:r>
                            </m:e>
                            <m:sup>
                              <m:r>
                                <a:rPr lang="es-ES" sz="1400" i="1">
                                  <a:solidFill>
                                    <a:schemeClr val="tx1"/>
                                  </a:solidFill>
                                  <a:latin typeface="Cambria Math" panose="02040503050406030204" pitchFamily="18" charset="0"/>
                                  <a:ea typeface="Cambria Math" panose="02040503050406030204" pitchFamily="18" charset="0"/>
                                </a:rPr>
                                <m:t>2</m:t>
                              </m:r>
                            </m:sup>
                          </m:sSup>
                          <m:func>
                            <m:funcPr>
                              <m:ctrlPr>
                                <a:rPr lang="es-ES" sz="1400" i="1">
                                  <a:solidFill>
                                    <a:schemeClr val="tx1"/>
                                  </a:solidFill>
                                  <a:latin typeface="Cambria Math" panose="02040503050406030204" pitchFamily="18" charset="0"/>
                                  <a:ea typeface="Cambria Math" panose="02040503050406030204" pitchFamily="18" charset="0"/>
                                </a:rPr>
                              </m:ctrlPr>
                            </m:funcPr>
                            <m:fName>
                              <m:sSup>
                                <m:sSupPr>
                                  <m:ctrlPr>
                                    <a:rPr lang="es-ES" sz="1400" i="1">
                                      <a:solidFill>
                                        <a:schemeClr val="tx1"/>
                                      </a:solidFill>
                                      <a:latin typeface="Cambria Math" panose="02040503050406030204" pitchFamily="18" charset="0"/>
                                      <a:ea typeface="Cambria Math" panose="02040503050406030204" pitchFamily="18" charset="0"/>
                                    </a:rPr>
                                  </m:ctrlPr>
                                </m:sSupPr>
                                <m:e>
                                  <m:r>
                                    <m:rPr>
                                      <m:sty m:val="p"/>
                                    </m:rPr>
                                    <a:rPr lang="es-ES" sz="1400">
                                      <a:solidFill>
                                        <a:schemeClr val="tx1"/>
                                      </a:solidFill>
                                      <a:latin typeface="Cambria Math" panose="02040503050406030204" pitchFamily="18" charset="0"/>
                                      <a:ea typeface="Cambria Math" panose="02040503050406030204" pitchFamily="18" charset="0"/>
                                    </a:rPr>
                                    <m:t>cos</m:t>
                                  </m:r>
                                </m:e>
                                <m:sup>
                                  <m:r>
                                    <a:rPr lang="es-ES" sz="1400" i="1">
                                      <a:solidFill>
                                        <a:schemeClr val="tx1"/>
                                      </a:solidFill>
                                      <a:latin typeface="Cambria Math" panose="02040503050406030204" pitchFamily="18" charset="0"/>
                                      <a:ea typeface="Cambria Math" panose="02040503050406030204" pitchFamily="18" charset="0"/>
                                    </a:rPr>
                                    <m:t>2</m:t>
                                  </m:r>
                                </m:sup>
                              </m:sSup>
                            </m:fName>
                            <m:e>
                              <m:r>
                                <a:rPr lang="es-ES" sz="1400" i="1">
                                  <a:solidFill>
                                    <a:schemeClr val="tx1"/>
                                  </a:solidFill>
                                  <a:latin typeface="Cambria Math" panose="02040503050406030204" pitchFamily="18" charset="0"/>
                                  <a:ea typeface="Cambria Math" panose="02040503050406030204" pitchFamily="18" charset="0"/>
                                </a:rPr>
                                <m:t>𝜃</m:t>
                              </m:r>
                            </m:e>
                          </m:func>
                        </m:e>
                      </m:rad>
                    </m:oMath>
                  </m:oMathPara>
                </a14:m>
                <a:endParaRPr lang="es-ES" sz="1400" dirty="0"/>
              </a:p>
            </p:txBody>
          </p:sp>
        </mc:Choice>
        <mc:Fallback xmlns="">
          <p:sp>
            <p:nvSpPr>
              <p:cNvPr id="31" name="CuadroTexto 30">
                <a:extLst>
                  <a:ext uri="{FF2B5EF4-FFF2-40B4-BE49-F238E27FC236}">
                    <a16:creationId xmlns:a16="http://schemas.microsoft.com/office/drawing/2014/main" id="{16CA68C4-7279-46AC-A067-60B835A20EC5}"/>
                  </a:ext>
                </a:extLst>
              </p:cNvPr>
              <p:cNvSpPr txBox="1">
                <a:spLocks noRot="1" noChangeAspect="1" noMove="1" noResize="1" noEditPoints="1" noAdjustHandles="1" noChangeArrowheads="1" noChangeShapeType="1" noTextEdit="1"/>
              </p:cNvSpPr>
              <p:nvPr/>
            </p:nvSpPr>
            <p:spPr>
              <a:xfrm>
                <a:off x="-360288" y="1115541"/>
                <a:ext cx="4726363" cy="360996"/>
              </a:xfrm>
              <a:prstGeom prst="rect">
                <a:avLst/>
              </a:prstGeom>
              <a:blipFill>
                <a:blip r:embed="rId3"/>
                <a:stretch>
                  <a:fillRect/>
                </a:stretch>
              </a:blipFill>
            </p:spPr>
            <p:txBody>
              <a:bodyPr/>
              <a:lstStyle/>
              <a:p>
                <a:r>
                  <a:rPr lang="es-ES">
                    <a:noFill/>
                  </a:rPr>
                  <a:t> </a:t>
                </a:r>
              </a:p>
            </p:txBody>
          </p:sp>
        </mc:Fallback>
      </mc:AlternateContent>
      <p:cxnSp>
        <p:nvCxnSpPr>
          <p:cNvPr id="5" name="Conector recto de flecha 4">
            <a:extLst>
              <a:ext uri="{FF2B5EF4-FFF2-40B4-BE49-F238E27FC236}">
                <a16:creationId xmlns:a16="http://schemas.microsoft.com/office/drawing/2014/main" id="{73D23D45-35F2-40E1-AFD2-2A3EE279D203}"/>
              </a:ext>
            </a:extLst>
          </p:cNvPr>
          <p:cNvCxnSpPr/>
          <p:nvPr/>
        </p:nvCxnSpPr>
        <p:spPr bwMode="auto">
          <a:xfrm>
            <a:off x="3888184" y="1324098"/>
            <a:ext cx="576064"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5" name="CuadroTexto 34">
            <a:extLst>
              <a:ext uri="{FF2B5EF4-FFF2-40B4-BE49-F238E27FC236}">
                <a16:creationId xmlns:a16="http://schemas.microsoft.com/office/drawing/2014/main" id="{CB5429C7-0EED-4E66-B220-BD787C9AA9C6}"/>
              </a:ext>
            </a:extLst>
          </p:cNvPr>
          <p:cNvSpPr txBox="1"/>
          <p:nvPr/>
        </p:nvSpPr>
        <p:spPr>
          <a:xfrm>
            <a:off x="4536256" y="1199538"/>
            <a:ext cx="3533195" cy="276999"/>
          </a:xfrm>
          <a:prstGeom prst="rect">
            <a:avLst/>
          </a:prstGeom>
          <a:noFill/>
        </p:spPr>
        <p:txBody>
          <a:bodyPr wrap="square" rtlCol="0">
            <a:spAutoFit/>
          </a:bodyPr>
          <a:lstStyle/>
          <a:p>
            <a:pPr algn="just"/>
            <a:r>
              <a:rPr lang="es-ES" altLang="es-ES" sz="1200" dirty="0">
                <a:solidFill>
                  <a:schemeClr val="tx1"/>
                </a:solidFill>
              </a:rPr>
              <a:t>Se puede parametrizar como</a:t>
            </a:r>
            <a:endParaRPr kumimoji="0" lang="es-ES" altLang="es-ES" sz="1200" b="0" i="0" u="none" strike="noStrike" cap="none" normalizeH="0" baseline="0" dirty="0">
              <a:ln>
                <a:noFill/>
              </a:ln>
              <a:solidFill>
                <a:schemeClr val="tx1"/>
              </a:solidFill>
              <a:effectLst/>
              <a:latin typeface="Arial" panose="020B0604020202020204" pitchFamily="34" charset="0"/>
            </a:endParaRPr>
          </a:p>
        </p:txBody>
      </p:sp>
      <mc:AlternateContent xmlns:mc="http://schemas.openxmlformats.org/markup-compatibility/2006" xmlns:a14="http://schemas.microsoft.com/office/drawing/2010/main">
        <mc:Choice Requires="a14">
          <p:sp>
            <p:nvSpPr>
              <p:cNvPr id="36" name="CuadroTexto 35">
                <a:extLst>
                  <a:ext uri="{FF2B5EF4-FFF2-40B4-BE49-F238E27FC236}">
                    <a16:creationId xmlns:a16="http://schemas.microsoft.com/office/drawing/2014/main" id="{EFAFA951-F882-4148-AF9E-C0C0DD866E15}"/>
                  </a:ext>
                </a:extLst>
              </p:cNvPr>
              <p:cNvSpPr txBox="1"/>
              <p:nvPr/>
            </p:nvSpPr>
            <p:spPr>
              <a:xfrm>
                <a:off x="6230275" y="1143600"/>
                <a:ext cx="2736304" cy="36099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ea typeface="Cambria Math" panose="02040503050406030204" pitchFamily="18" charset="0"/>
                        </a:rPr>
                        <m:t>𝑧</m:t>
                      </m:r>
                      <m:r>
                        <a:rPr lang="es-ES" sz="1400" b="0" i="1" smtClean="0">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𝑠</m:t>
                      </m:r>
                      <m:rad>
                        <m:radPr>
                          <m:degHide m:val="on"/>
                          <m:ctrlPr>
                            <a:rPr lang="es-ES" sz="1400" i="1" smtClean="0">
                              <a:solidFill>
                                <a:schemeClr val="tx1"/>
                              </a:solidFill>
                              <a:latin typeface="Cambria Math" panose="02040503050406030204" pitchFamily="18" charset="0"/>
                              <a:ea typeface="Cambria Math" panose="02040503050406030204" pitchFamily="18" charset="0"/>
                            </a:rPr>
                          </m:ctrlPr>
                        </m:radPr>
                        <m:deg/>
                        <m:e>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𝑟</m:t>
                              </m:r>
                            </m:e>
                            <m:sup>
                              <m:r>
                                <a:rPr lang="es-ES" sz="1400" i="1">
                                  <a:solidFill>
                                    <a:schemeClr val="tx1"/>
                                  </a:solidFill>
                                  <a:latin typeface="Cambria Math" panose="02040503050406030204" pitchFamily="18" charset="0"/>
                                  <a:ea typeface="Cambria Math" panose="02040503050406030204" pitchFamily="18" charset="0"/>
                                </a:rPr>
                                <m:t>2</m:t>
                              </m:r>
                            </m:sup>
                          </m:sSup>
                          <m:r>
                            <a:rPr lang="es-ES" sz="1400" i="1">
                              <a:solidFill>
                                <a:schemeClr val="tx1"/>
                              </a:solidFill>
                              <a:latin typeface="Cambria Math" panose="02040503050406030204" pitchFamily="18" charset="0"/>
                              <a:ea typeface="Cambria Math" panose="02040503050406030204" pitchFamily="18" charset="0"/>
                            </a:rPr>
                            <m:t>−</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𝑅</m:t>
                              </m:r>
                            </m:e>
                            <m:sup>
                              <m:r>
                                <a:rPr lang="es-ES" sz="1400" i="1">
                                  <a:solidFill>
                                    <a:schemeClr val="tx1"/>
                                  </a:solidFill>
                                  <a:latin typeface="Cambria Math" panose="02040503050406030204" pitchFamily="18" charset="0"/>
                                  <a:ea typeface="Cambria Math" panose="02040503050406030204" pitchFamily="18" charset="0"/>
                                </a:rPr>
                                <m:t>2</m:t>
                              </m:r>
                            </m:sup>
                          </m:sSup>
                          <m:func>
                            <m:funcPr>
                              <m:ctrlPr>
                                <a:rPr lang="es-ES" sz="1400" i="1">
                                  <a:solidFill>
                                    <a:schemeClr val="tx1"/>
                                  </a:solidFill>
                                  <a:latin typeface="Cambria Math" panose="02040503050406030204" pitchFamily="18" charset="0"/>
                                  <a:ea typeface="Cambria Math" panose="02040503050406030204" pitchFamily="18" charset="0"/>
                                </a:rPr>
                              </m:ctrlPr>
                            </m:funcPr>
                            <m:fName>
                              <m:sSup>
                                <m:sSupPr>
                                  <m:ctrlPr>
                                    <a:rPr lang="es-ES" sz="1400" i="1">
                                      <a:solidFill>
                                        <a:schemeClr val="tx1"/>
                                      </a:solidFill>
                                      <a:latin typeface="Cambria Math" panose="02040503050406030204" pitchFamily="18" charset="0"/>
                                      <a:ea typeface="Cambria Math" panose="02040503050406030204" pitchFamily="18" charset="0"/>
                                    </a:rPr>
                                  </m:ctrlPr>
                                </m:sSupPr>
                                <m:e>
                                  <m:r>
                                    <m:rPr>
                                      <m:sty m:val="p"/>
                                    </m:rPr>
                                    <a:rPr lang="es-ES" sz="1400">
                                      <a:solidFill>
                                        <a:schemeClr val="tx1"/>
                                      </a:solidFill>
                                      <a:latin typeface="Cambria Math" panose="02040503050406030204" pitchFamily="18" charset="0"/>
                                      <a:ea typeface="Cambria Math" panose="02040503050406030204" pitchFamily="18" charset="0"/>
                                    </a:rPr>
                                    <m:t>cos</m:t>
                                  </m:r>
                                </m:e>
                                <m:sup>
                                  <m:r>
                                    <a:rPr lang="es-ES" sz="1400" i="1">
                                      <a:solidFill>
                                        <a:schemeClr val="tx1"/>
                                      </a:solidFill>
                                      <a:latin typeface="Cambria Math" panose="02040503050406030204" pitchFamily="18" charset="0"/>
                                      <a:ea typeface="Cambria Math" panose="02040503050406030204" pitchFamily="18" charset="0"/>
                                    </a:rPr>
                                    <m:t>2</m:t>
                                  </m:r>
                                </m:sup>
                              </m:sSup>
                            </m:fName>
                            <m:e>
                              <m:r>
                                <a:rPr lang="es-ES" sz="1400" i="1">
                                  <a:solidFill>
                                    <a:schemeClr val="tx1"/>
                                  </a:solidFill>
                                  <a:latin typeface="Cambria Math" panose="02040503050406030204" pitchFamily="18" charset="0"/>
                                  <a:ea typeface="Cambria Math" panose="02040503050406030204" pitchFamily="18" charset="0"/>
                                </a:rPr>
                                <m:t>𝜃</m:t>
                              </m:r>
                            </m:e>
                          </m:func>
                        </m:e>
                      </m:rad>
                    </m:oMath>
                  </m:oMathPara>
                </a14:m>
                <a:endParaRPr lang="es-ES" sz="1400" dirty="0"/>
              </a:p>
            </p:txBody>
          </p:sp>
        </mc:Choice>
        <mc:Fallback xmlns="">
          <p:sp>
            <p:nvSpPr>
              <p:cNvPr id="36" name="CuadroTexto 35">
                <a:extLst>
                  <a:ext uri="{FF2B5EF4-FFF2-40B4-BE49-F238E27FC236}">
                    <a16:creationId xmlns:a16="http://schemas.microsoft.com/office/drawing/2014/main" id="{EFAFA951-F882-4148-AF9E-C0C0DD866E15}"/>
                  </a:ext>
                </a:extLst>
              </p:cNvPr>
              <p:cNvSpPr txBox="1">
                <a:spLocks noRot="1" noChangeAspect="1" noMove="1" noResize="1" noEditPoints="1" noAdjustHandles="1" noChangeArrowheads="1" noChangeShapeType="1" noTextEdit="1"/>
              </p:cNvSpPr>
              <p:nvPr/>
            </p:nvSpPr>
            <p:spPr>
              <a:xfrm>
                <a:off x="6230275" y="1143600"/>
                <a:ext cx="2736304" cy="360996"/>
              </a:xfrm>
              <a:prstGeom prst="rect">
                <a:avLst/>
              </a:prstGeom>
              <a:blipFill>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8" name="CuadroTexto 37">
                <a:extLst>
                  <a:ext uri="{FF2B5EF4-FFF2-40B4-BE49-F238E27FC236}">
                    <a16:creationId xmlns:a16="http://schemas.microsoft.com/office/drawing/2014/main" id="{76F876C4-3BCB-47B0-86D4-CCF03E237DBA}"/>
                  </a:ext>
                </a:extLst>
              </p:cNvPr>
              <p:cNvSpPr txBox="1"/>
              <p:nvPr/>
            </p:nvSpPr>
            <p:spPr>
              <a:xfrm>
                <a:off x="8447170" y="1215733"/>
                <a:ext cx="1512168"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ea typeface="Cambria Math" panose="02040503050406030204" pitchFamily="18" charset="0"/>
                        </a:rPr>
                        <m:t>𝑠</m:t>
                      </m:r>
                      <m:r>
                        <a:rPr lang="es-ES" sz="1400" i="1" smtClean="0">
                          <a:solidFill>
                            <a:schemeClr val="tx1"/>
                          </a:solidFill>
                          <a:latin typeface="Cambria Math" panose="02040503050406030204" pitchFamily="18" charset="0"/>
                          <a:ea typeface="Cambria Math" panose="02040503050406030204" pitchFamily="18" charset="0"/>
                        </a:rPr>
                        <m:t>∈</m:t>
                      </m:r>
                      <m:d>
                        <m:dPr>
                          <m:begChr m:val="["/>
                          <m:endChr m:val="]"/>
                          <m:ctrlPr>
                            <a:rPr lang="es-ES" sz="1400" i="1" smtClean="0">
                              <a:solidFill>
                                <a:schemeClr val="tx1"/>
                              </a:solidFill>
                              <a:latin typeface="Cambria Math" panose="02040503050406030204" pitchFamily="18" charset="0"/>
                              <a:ea typeface="Cambria Math" panose="02040503050406030204" pitchFamily="18" charset="0"/>
                            </a:rPr>
                          </m:ctrlPr>
                        </m:dPr>
                        <m:e>
                          <m:r>
                            <a:rPr lang="es-ES" sz="1400" b="0" i="1" smtClean="0">
                              <a:solidFill>
                                <a:schemeClr val="tx1"/>
                              </a:solidFill>
                              <a:latin typeface="Cambria Math" panose="02040503050406030204" pitchFamily="18" charset="0"/>
                              <a:ea typeface="Cambria Math" panose="02040503050406030204" pitchFamily="18" charset="0"/>
                            </a:rPr>
                            <m:t>−1,1</m:t>
                          </m:r>
                          <m:r>
                            <a:rPr lang="es-ES" sz="1400" i="1" smtClean="0">
                              <a:solidFill>
                                <a:schemeClr val="tx1"/>
                              </a:solidFill>
                              <a:latin typeface="Cambria Math" panose="02040503050406030204" pitchFamily="18" charset="0"/>
                              <a:ea typeface="Cambria Math" panose="02040503050406030204" pitchFamily="18" charset="0"/>
                            </a:rPr>
                            <m:t> </m:t>
                          </m:r>
                        </m:e>
                      </m:d>
                    </m:oMath>
                  </m:oMathPara>
                </a14:m>
                <a:endParaRPr lang="es-ES" sz="1400" dirty="0"/>
              </a:p>
            </p:txBody>
          </p:sp>
        </mc:Choice>
        <mc:Fallback xmlns="">
          <p:sp>
            <p:nvSpPr>
              <p:cNvPr id="38" name="CuadroTexto 37">
                <a:extLst>
                  <a:ext uri="{FF2B5EF4-FFF2-40B4-BE49-F238E27FC236}">
                    <a16:creationId xmlns:a16="http://schemas.microsoft.com/office/drawing/2014/main" id="{76F876C4-3BCB-47B0-86D4-CCF03E237DBA}"/>
                  </a:ext>
                </a:extLst>
              </p:cNvPr>
              <p:cNvSpPr txBox="1">
                <a:spLocks noRot="1" noChangeAspect="1" noMove="1" noResize="1" noEditPoints="1" noAdjustHandles="1" noChangeArrowheads="1" noChangeShapeType="1" noTextEdit="1"/>
              </p:cNvSpPr>
              <p:nvPr/>
            </p:nvSpPr>
            <p:spPr>
              <a:xfrm>
                <a:off x="8447170" y="1215733"/>
                <a:ext cx="1512168" cy="307777"/>
              </a:xfrm>
              <a:prstGeom prst="rect">
                <a:avLst/>
              </a:prstGeom>
              <a:blipFill>
                <a:blip r:embed="rId5"/>
                <a:stretch>
                  <a:fillRect/>
                </a:stretch>
              </a:blipFill>
            </p:spPr>
            <p:txBody>
              <a:bodyPr/>
              <a:lstStyle/>
              <a:p>
                <a:r>
                  <a:rPr lang="es-ES">
                    <a:noFill/>
                  </a:rPr>
                  <a:t> </a:t>
                </a:r>
              </a:p>
            </p:txBody>
          </p:sp>
        </mc:Fallback>
      </mc:AlternateContent>
      <p:sp>
        <p:nvSpPr>
          <p:cNvPr id="39" name="CuadroTexto 38">
            <a:extLst>
              <a:ext uri="{FF2B5EF4-FFF2-40B4-BE49-F238E27FC236}">
                <a16:creationId xmlns:a16="http://schemas.microsoft.com/office/drawing/2014/main" id="{D09DB833-4627-4476-8A91-083B02A91487}"/>
              </a:ext>
            </a:extLst>
          </p:cNvPr>
          <p:cNvSpPr txBox="1"/>
          <p:nvPr/>
        </p:nvSpPr>
        <p:spPr>
          <a:xfrm>
            <a:off x="383657" y="1827743"/>
            <a:ext cx="5016695" cy="276999"/>
          </a:xfrm>
          <a:prstGeom prst="rect">
            <a:avLst/>
          </a:prstGeom>
          <a:noFill/>
        </p:spPr>
        <p:txBody>
          <a:bodyPr wrap="square" rtlCol="0">
            <a:spAutoFit/>
          </a:bodyPr>
          <a:lstStyle/>
          <a:p>
            <a:pPr algn="just"/>
            <a:r>
              <a:rPr lang="es-ES" altLang="es-ES" sz="1200" dirty="0">
                <a:solidFill>
                  <a:schemeClr val="tx1"/>
                </a:solidFill>
              </a:rPr>
              <a:t>Recopilando, la superficie de acoplo viene dada por las ecuaciones </a:t>
            </a:r>
            <a:endParaRPr kumimoji="0" lang="es-ES" altLang="es-ES" sz="1200" b="0" i="0" u="none" strike="noStrike" cap="none" normalizeH="0" baseline="0" dirty="0">
              <a:ln>
                <a:noFill/>
              </a:ln>
              <a:solidFill>
                <a:schemeClr val="tx1"/>
              </a:solidFill>
              <a:effectLst/>
              <a:latin typeface="Arial" panose="020B0604020202020204" pitchFamily="34" charset="0"/>
            </a:endParaRPr>
          </a:p>
        </p:txBody>
      </p:sp>
      <mc:AlternateContent xmlns:mc="http://schemas.openxmlformats.org/markup-compatibility/2006" xmlns:a14="http://schemas.microsoft.com/office/drawing/2010/main">
        <mc:Choice Requires="a14">
          <p:sp>
            <p:nvSpPr>
              <p:cNvPr id="40" name="CuadroTexto 39">
                <a:extLst>
                  <a:ext uri="{FF2B5EF4-FFF2-40B4-BE49-F238E27FC236}">
                    <a16:creationId xmlns:a16="http://schemas.microsoft.com/office/drawing/2014/main" id="{6AAF7488-1A2E-452F-864F-2A84A41A9090}"/>
                  </a:ext>
                </a:extLst>
              </p:cNvPr>
              <p:cNvSpPr txBox="1"/>
              <p:nvPr/>
            </p:nvSpPr>
            <p:spPr>
              <a:xfrm>
                <a:off x="-189752" y="2450753"/>
                <a:ext cx="3072480" cy="76681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ea typeface="Cambria Math" panose="02040503050406030204" pitchFamily="18" charset="0"/>
                        </a:rPr>
                        <m:t>𝑥</m:t>
                      </m:r>
                      <m:r>
                        <a:rPr lang="es-ES" sz="1400" b="0" i="1" smtClean="0">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𝜃</m:t>
                      </m:r>
                      <m:r>
                        <a:rPr lang="es-ES" sz="1400" b="0" i="1" smtClean="0">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𝑠</m:t>
                      </m:r>
                      <m:r>
                        <a:rPr lang="es-ES" sz="1400" b="0" i="1" smtClean="0">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𝑅</m:t>
                      </m:r>
                      <m:func>
                        <m:funcPr>
                          <m:ctrlPr>
                            <a:rPr lang="es-ES" sz="1400" b="0" i="1" smtClean="0">
                              <a:solidFill>
                                <a:schemeClr val="tx1"/>
                              </a:solidFill>
                              <a:latin typeface="Cambria Math" panose="02040503050406030204" pitchFamily="18" charset="0"/>
                              <a:ea typeface="Cambria Math" panose="02040503050406030204" pitchFamily="18" charset="0"/>
                            </a:rPr>
                          </m:ctrlPr>
                        </m:funcPr>
                        <m:fName>
                          <m:r>
                            <m:rPr>
                              <m:sty m:val="p"/>
                            </m:rPr>
                            <a:rPr lang="es-ES" sz="1400" b="0" i="0" smtClean="0">
                              <a:solidFill>
                                <a:schemeClr val="tx1"/>
                              </a:solidFill>
                              <a:latin typeface="Cambria Math" panose="02040503050406030204" pitchFamily="18" charset="0"/>
                              <a:ea typeface="Cambria Math" panose="02040503050406030204" pitchFamily="18" charset="0"/>
                            </a:rPr>
                            <m:t>cos</m:t>
                          </m:r>
                        </m:fName>
                        <m:e>
                          <m:r>
                            <a:rPr lang="es-ES" sz="1400" i="1">
                              <a:solidFill>
                                <a:schemeClr val="tx1"/>
                              </a:solidFill>
                              <a:latin typeface="Cambria Math" panose="02040503050406030204" pitchFamily="18" charset="0"/>
                              <a:ea typeface="Cambria Math" panose="02040503050406030204" pitchFamily="18" charset="0"/>
                            </a:rPr>
                            <m:t>𝜃</m:t>
                          </m:r>
                        </m:e>
                      </m:func>
                    </m:oMath>
                  </m:oMathPara>
                </a14:m>
                <a:endParaRPr lang="es-ES" sz="1400" b="0" dirty="0">
                  <a:solidFill>
                    <a:schemeClr val="tx1"/>
                  </a:solidFill>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s-ES" sz="1400" i="1">
                          <a:solidFill>
                            <a:schemeClr val="tx1"/>
                          </a:solidFill>
                          <a:latin typeface="Cambria Math" panose="02040503050406030204" pitchFamily="18" charset="0"/>
                          <a:ea typeface="Cambria Math" panose="02040503050406030204" pitchFamily="18" charset="0"/>
                        </a:rPr>
                        <m:t>𝑦</m:t>
                      </m:r>
                      <m:d>
                        <m:dPr>
                          <m:ctrlPr>
                            <a:rPr lang="es-ES" sz="1400" i="1">
                              <a:solidFill>
                                <a:schemeClr val="tx1"/>
                              </a:solidFill>
                              <a:latin typeface="Cambria Math" panose="02040503050406030204" pitchFamily="18" charset="0"/>
                              <a:ea typeface="Cambria Math" panose="02040503050406030204" pitchFamily="18" charset="0"/>
                            </a:rPr>
                          </m:ctrlPr>
                        </m:dPr>
                        <m:e>
                          <m:r>
                            <a:rPr lang="es-ES" sz="1400" i="1">
                              <a:solidFill>
                                <a:schemeClr val="tx1"/>
                              </a:solidFill>
                              <a:latin typeface="Cambria Math" panose="02040503050406030204" pitchFamily="18" charset="0"/>
                              <a:ea typeface="Cambria Math" panose="02040503050406030204" pitchFamily="18" charset="0"/>
                            </a:rPr>
                            <m:t>𝜃</m:t>
                          </m:r>
                          <m:r>
                            <a:rPr lang="es-ES" sz="1400" i="1">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𝑠</m:t>
                          </m:r>
                        </m:e>
                      </m:d>
                      <m:r>
                        <a:rPr lang="es-ES" sz="1400" i="1">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𝑅</m:t>
                      </m:r>
                      <m:func>
                        <m:funcPr>
                          <m:ctrlPr>
                            <a:rPr lang="es-ES" sz="1400" b="0" i="1" smtClean="0">
                              <a:solidFill>
                                <a:schemeClr val="tx1"/>
                              </a:solidFill>
                              <a:latin typeface="Cambria Math" panose="02040503050406030204" pitchFamily="18" charset="0"/>
                              <a:ea typeface="Cambria Math" panose="02040503050406030204" pitchFamily="18" charset="0"/>
                            </a:rPr>
                          </m:ctrlPr>
                        </m:funcPr>
                        <m:fName>
                          <m:r>
                            <m:rPr>
                              <m:sty m:val="p"/>
                            </m:rPr>
                            <a:rPr lang="es-ES" sz="1400" b="0" i="0" smtClean="0">
                              <a:solidFill>
                                <a:schemeClr val="tx1"/>
                              </a:solidFill>
                              <a:latin typeface="Cambria Math" panose="02040503050406030204" pitchFamily="18" charset="0"/>
                              <a:ea typeface="Cambria Math" panose="02040503050406030204" pitchFamily="18" charset="0"/>
                            </a:rPr>
                            <m:t>sin</m:t>
                          </m:r>
                        </m:fName>
                        <m:e>
                          <m:r>
                            <a:rPr lang="es-ES" sz="1400" b="0" i="1" smtClean="0">
                              <a:solidFill>
                                <a:schemeClr val="tx1"/>
                              </a:solidFill>
                              <a:latin typeface="Cambria Math" panose="02040503050406030204" pitchFamily="18" charset="0"/>
                              <a:ea typeface="Cambria Math" panose="02040503050406030204" pitchFamily="18" charset="0"/>
                            </a:rPr>
                            <m:t>𝜃</m:t>
                          </m:r>
                        </m:e>
                      </m:func>
                    </m:oMath>
                  </m:oMathPara>
                </a14:m>
                <a:endParaRPr lang="es-ES" sz="1400" b="0" dirty="0">
                  <a:solidFill>
                    <a:schemeClr val="tx1"/>
                  </a:solidFill>
                  <a:ea typeface="Cambria Math" panose="02040503050406030204" pitchFamily="18" charset="0"/>
                </a:endParaRPr>
              </a:p>
              <a:p>
                <a:r>
                  <a:rPr lang="es-ES" sz="1400" dirty="0">
                    <a:solidFill>
                      <a:schemeClr val="tx1"/>
                    </a:solidFill>
                    <a:ea typeface="Cambria Math" panose="02040503050406030204" pitchFamily="18" charset="0"/>
                  </a:rPr>
                  <a:t>            </a:t>
                </a:r>
                <a14:m>
                  <m:oMath xmlns:m="http://schemas.openxmlformats.org/officeDocument/2006/math">
                    <m:r>
                      <a:rPr lang="es-ES" sz="1400" b="0" i="0" smtClean="0">
                        <a:solidFill>
                          <a:schemeClr val="tx1"/>
                        </a:solidFill>
                        <a:latin typeface="Cambria Math" panose="02040503050406030204" pitchFamily="18" charset="0"/>
                        <a:ea typeface="Cambria Math" panose="02040503050406030204" pitchFamily="18" charset="0"/>
                      </a:rPr>
                      <m:t>  </m:t>
                    </m:r>
                    <m:r>
                      <a:rPr lang="es-ES" sz="1400" b="0" i="1" smtClean="0">
                        <a:solidFill>
                          <a:schemeClr val="tx1"/>
                        </a:solidFill>
                        <a:latin typeface="Cambria Math" panose="02040503050406030204" pitchFamily="18" charset="0"/>
                        <a:ea typeface="Cambria Math" panose="02040503050406030204" pitchFamily="18" charset="0"/>
                      </a:rPr>
                      <m:t>    </m:t>
                    </m:r>
                    <m:r>
                      <a:rPr lang="es-ES" sz="1400" i="1">
                        <a:solidFill>
                          <a:schemeClr val="tx1"/>
                        </a:solidFill>
                        <a:latin typeface="Cambria Math" panose="02040503050406030204" pitchFamily="18" charset="0"/>
                        <a:ea typeface="Cambria Math" panose="02040503050406030204" pitchFamily="18" charset="0"/>
                      </a:rPr>
                      <m:t>𝑧</m:t>
                    </m:r>
                    <m:r>
                      <a:rPr lang="es-ES" sz="1400" i="1">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𝜃</m:t>
                    </m:r>
                    <m:r>
                      <a:rPr lang="es-ES" sz="1400" i="1">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𝑠</m:t>
                    </m:r>
                    <m:r>
                      <a:rPr lang="es-ES" sz="1400" i="1">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𝑠</m:t>
                    </m:r>
                    <m:rad>
                      <m:radPr>
                        <m:degHide m:val="on"/>
                        <m:ctrlPr>
                          <a:rPr lang="es-ES" sz="1400" i="1">
                            <a:solidFill>
                              <a:schemeClr val="tx1"/>
                            </a:solidFill>
                            <a:latin typeface="Cambria Math" panose="02040503050406030204" pitchFamily="18" charset="0"/>
                            <a:ea typeface="Cambria Math" panose="02040503050406030204" pitchFamily="18" charset="0"/>
                          </a:rPr>
                        </m:ctrlPr>
                      </m:radPr>
                      <m:deg/>
                      <m:e>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𝑟</m:t>
                            </m:r>
                          </m:e>
                          <m:sup>
                            <m:r>
                              <a:rPr lang="es-ES" sz="1400" i="1">
                                <a:solidFill>
                                  <a:schemeClr val="tx1"/>
                                </a:solidFill>
                                <a:latin typeface="Cambria Math" panose="02040503050406030204" pitchFamily="18" charset="0"/>
                                <a:ea typeface="Cambria Math" panose="02040503050406030204" pitchFamily="18" charset="0"/>
                              </a:rPr>
                              <m:t>2</m:t>
                            </m:r>
                          </m:sup>
                        </m:sSup>
                        <m:r>
                          <a:rPr lang="es-ES" sz="1400" i="1">
                            <a:solidFill>
                              <a:schemeClr val="tx1"/>
                            </a:solidFill>
                            <a:latin typeface="Cambria Math" panose="02040503050406030204" pitchFamily="18" charset="0"/>
                            <a:ea typeface="Cambria Math" panose="02040503050406030204" pitchFamily="18" charset="0"/>
                          </a:rPr>
                          <m:t>−</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𝑅</m:t>
                            </m:r>
                          </m:e>
                          <m:sup>
                            <m:r>
                              <a:rPr lang="es-ES" sz="1400" i="1">
                                <a:solidFill>
                                  <a:schemeClr val="tx1"/>
                                </a:solidFill>
                                <a:latin typeface="Cambria Math" panose="02040503050406030204" pitchFamily="18" charset="0"/>
                                <a:ea typeface="Cambria Math" panose="02040503050406030204" pitchFamily="18" charset="0"/>
                              </a:rPr>
                              <m:t>2</m:t>
                            </m:r>
                          </m:sup>
                        </m:sSup>
                        <m:func>
                          <m:funcPr>
                            <m:ctrlPr>
                              <a:rPr lang="es-ES" sz="1400" i="1">
                                <a:solidFill>
                                  <a:schemeClr val="tx1"/>
                                </a:solidFill>
                                <a:latin typeface="Cambria Math" panose="02040503050406030204" pitchFamily="18" charset="0"/>
                                <a:ea typeface="Cambria Math" panose="02040503050406030204" pitchFamily="18" charset="0"/>
                              </a:rPr>
                            </m:ctrlPr>
                          </m:funcPr>
                          <m:fName>
                            <m:sSup>
                              <m:sSupPr>
                                <m:ctrlPr>
                                  <a:rPr lang="es-ES" sz="1400" i="1">
                                    <a:solidFill>
                                      <a:schemeClr val="tx1"/>
                                    </a:solidFill>
                                    <a:latin typeface="Cambria Math" panose="02040503050406030204" pitchFamily="18" charset="0"/>
                                    <a:ea typeface="Cambria Math" panose="02040503050406030204" pitchFamily="18" charset="0"/>
                                  </a:rPr>
                                </m:ctrlPr>
                              </m:sSupPr>
                              <m:e>
                                <m:r>
                                  <m:rPr>
                                    <m:sty m:val="p"/>
                                  </m:rPr>
                                  <a:rPr lang="es-ES" sz="1400">
                                    <a:solidFill>
                                      <a:schemeClr val="tx1"/>
                                    </a:solidFill>
                                    <a:latin typeface="Cambria Math" panose="02040503050406030204" pitchFamily="18" charset="0"/>
                                    <a:ea typeface="Cambria Math" panose="02040503050406030204" pitchFamily="18" charset="0"/>
                                  </a:rPr>
                                  <m:t>cos</m:t>
                                </m:r>
                              </m:e>
                              <m:sup>
                                <m:r>
                                  <a:rPr lang="es-ES" sz="1400" i="1">
                                    <a:solidFill>
                                      <a:schemeClr val="tx1"/>
                                    </a:solidFill>
                                    <a:latin typeface="Cambria Math" panose="02040503050406030204" pitchFamily="18" charset="0"/>
                                    <a:ea typeface="Cambria Math" panose="02040503050406030204" pitchFamily="18" charset="0"/>
                                  </a:rPr>
                                  <m:t>2</m:t>
                                </m:r>
                              </m:sup>
                            </m:sSup>
                          </m:fName>
                          <m:e>
                            <m:r>
                              <a:rPr lang="es-ES" sz="1400" i="1">
                                <a:solidFill>
                                  <a:schemeClr val="tx1"/>
                                </a:solidFill>
                                <a:latin typeface="Cambria Math" panose="02040503050406030204" pitchFamily="18" charset="0"/>
                                <a:ea typeface="Cambria Math" panose="02040503050406030204" pitchFamily="18" charset="0"/>
                              </a:rPr>
                              <m:t>𝜃</m:t>
                            </m:r>
                          </m:e>
                        </m:func>
                      </m:e>
                    </m:rad>
                  </m:oMath>
                </a14:m>
                <a:endParaRPr lang="es-ES" sz="1400" b="0" dirty="0">
                  <a:solidFill>
                    <a:schemeClr val="tx1"/>
                  </a:solidFill>
                  <a:ea typeface="Cambria Math" panose="02040503050406030204" pitchFamily="18" charset="0"/>
                </a:endParaRPr>
              </a:p>
            </p:txBody>
          </p:sp>
        </mc:Choice>
        <mc:Fallback xmlns="">
          <p:sp>
            <p:nvSpPr>
              <p:cNvPr id="40" name="CuadroTexto 39">
                <a:extLst>
                  <a:ext uri="{FF2B5EF4-FFF2-40B4-BE49-F238E27FC236}">
                    <a16:creationId xmlns:a16="http://schemas.microsoft.com/office/drawing/2014/main" id="{6AAF7488-1A2E-452F-864F-2A84A41A9090}"/>
                  </a:ext>
                </a:extLst>
              </p:cNvPr>
              <p:cNvSpPr txBox="1">
                <a:spLocks noRot="1" noChangeAspect="1" noMove="1" noResize="1" noEditPoints="1" noAdjustHandles="1" noChangeArrowheads="1" noChangeShapeType="1" noTextEdit="1"/>
              </p:cNvSpPr>
              <p:nvPr/>
            </p:nvSpPr>
            <p:spPr>
              <a:xfrm>
                <a:off x="-189752" y="2450753"/>
                <a:ext cx="3072480" cy="766813"/>
              </a:xfrm>
              <a:prstGeom prst="rect">
                <a:avLst/>
              </a:prstGeom>
              <a:blipFill>
                <a:blip r:embed="rId6"/>
                <a:stretch>
                  <a:fillRect b="-317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2" name="CuadroTexto 41">
                <a:extLst>
                  <a:ext uri="{FF2B5EF4-FFF2-40B4-BE49-F238E27FC236}">
                    <a16:creationId xmlns:a16="http://schemas.microsoft.com/office/drawing/2014/main" id="{EB6C6B9A-48B2-4E3B-B707-41BC8B383A4B}"/>
                  </a:ext>
                </a:extLst>
              </p:cNvPr>
              <p:cNvSpPr txBox="1"/>
              <p:nvPr/>
            </p:nvSpPr>
            <p:spPr>
              <a:xfrm>
                <a:off x="3420132" y="2834975"/>
                <a:ext cx="1512168"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ea typeface="Cambria Math" panose="02040503050406030204" pitchFamily="18" charset="0"/>
                        </a:rPr>
                        <m:t>𝑠</m:t>
                      </m:r>
                      <m:r>
                        <a:rPr lang="es-ES" sz="1400" i="1" smtClean="0">
                          <a:solidFill>
                            <a:schemeClr val="tx1"/>
                          </a:solidFill>
                          <a:latin typeface="Cambria Math" panose="02040503050406030204" pitchFamily="18" charset="0"/>
                          <a:ea typeface="Cambria Math" panose="02040503050406030204" pitchFamily="18" charset="0"/>
                        </a:rPr>
                        <m:t>∈</m:t>
                      </m:r>
                      <m:d>
                        <m:dPr>
                          <m:begChr m:val="["/>
                          <m:endChr m:val="]"/>
                          <m:ctrlPr>
                            <a:rPr lang="es-ES" sz="1400" i="1" smtClean="0">
                              <a:solidFill>
                                <a:schemeClr val="tx1"/>
                              </a:solidFill>
                              <a:latin typeface="Cambria Math" panose="02040503050406030204" pitchFamily="18" charset="0"/>
                              <a:ea typeface="Cambria Math" panose="02040503050406030204" pitchFamily="18" charset="0"/>
                            </a:rPr>
                          </m:ctrlPr>
                        </m:dPr>
                        <m:e>
                          <m:r>
                            <a:rPr lang="es-ES" sz="1400" b="0" i="1" smtClean="0">
                              <a:solidFill>
                                <a:schemeClr val="tx1"/>
                              </a:solidFill>
                              <a:latin typeface="Cambria Math" panose="02040503050406030204" pitchFamily="18" charset="0"/>
                              <a:ea typeface="Cambria Math" panose="02040503050406030204" pitchFamily="18" charset="0"/>
                            </a:rPr>
                            <m:t>−1,1</m:t>
                          </m:r>
                          <m:r>
                            <a:rPr lang="es-ES" sz="1400" i="1" smtClean="0">
                              <a:solidFill>
                                <a:schemeClr val="tx1"/>
                              </a:solidFill>
                              <a:latin typeface="Cambria Math" panose="02040503050406030204" pitchFamily="18" charset="0"/>
                              <a:ea typeface="Cambria Math" panose="02040503050406030204" pitchFamily="18" charset="0"/>
                            </a:rPr>
                            <m:t> </m:t>
                          </m:r>
                        </m:e>
                      </m:d>
                    </m:oMath>
                  </m:oMathPara>
                </a14:m>
                <a:endParaRPr lang="es-ES" sz="1400" dirty="0"/>
              </a:p>
            </p:txBody>
          </p:sp>
        </mc:Choice>
        <mc:Fallback xmlns="">
          <p:sp>
            <p:nvSpPr>
              <p:cNvPr id="42" name="CuadroTexto 41">
                <a:extLst>
                  <a:ext uri="{FF2B5EF4-FFF2-40B4-BE49-F238E27FC236}">
                    <a16:creationId xmlns:a16="http://schemas.microsoft.com/office/drawing/2014/main" id="{EB6C6B9A-48B2-4E3B-B707-41BC8B383A4B}"/>
                  </a:ext>
                </a:extLst>
              </p:cNvPr>
              <p:cNvSpPr txBox="1">
                <a:spLocks noRot="1" noChangeAspect="1" noMove="1" noResize="1" noEditPoints="1" noAdjustHandles="1" noChangeArrowheads="1" noChangeShapeType="1" noTextEdit="1"/>
              </p:cNvSpPr>
              <p:nvPr/>
            </p:nvSpPr>
            <p:spPr>
              <a:xfrm>
                <a:off x="3420132" y="2834975"/>
                <a:ext cx="1512168" cy="307777"/>
              </a:xfrm>
              <a:prstGeom prst="rect">
                <a:avLst/>
              </a:prstGeom>
              <a:blipFill>
                <a:blip r:embed="rId7"/>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5" name="CuadroTexto 44">
                <a:extLst>
                  <a:ext uri="{FF2B5EF4-FFF2-40B4-BE49-F238E27FC236}">
                    <a16:creationId xmlns:a16="http://schemas.microsoft.com/office/drawing/2014/main" id="{FEDEA5AA-F8D6-49D2-9F67-C9234173EFEC}"/>
                  </a:ext>
                </a:extLst>
              </p:cNvPr>
              <p:cNvSpPr txBox="1"/>
              <p:nvPr/>
            </p:nvSpPr>
            <p:spPr>
              <a:xfrm>
                <a:off x="3659562" y="2406377"/>
                <a:ext cx="2675757" cy="45986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400" i="1" smtClean="0">
                          <a:solidFill>
                            <a:schemeClr val="tx1"/>
                          </a:solidFill>
                          <a:latin typeface="Cambria Math" panose="02040503050406030204" pitchFamily="18" charset="0"/>
                          <a:ea typeface="Cambria Math" panose="02040503050406030204" pitchFamily="18" charset="0"/>
                        </a:rPr>
                        <m:t>𝜃</m:t>
                      </m:r>
                      <m:r>
                        <a:rPr lang="es-ES" sz="1400" i="1" smtClean="0">
                          <a:solidFill>
                            <a:schemeClr val="tx1"/>
                          </a:solidFill>
                          <a:latin typeface="Cambria Math" panose="02040503050406030204" pitchFamily="18" charset="0"/>
                          <a:ea typeface="Cambria Math" panose="02040503050406030204" pitchFamily="18" charset="0"/>
                        </a:rPr>
                        <m:t>∈</m:t>
                      </m:r>
                      <m:d>
                        <m:dPr>
                          <m:begChr m:val="["/>
                          <m:endChr m:val="]"/>
                          <m:ctrlPr>
                            <a:rPr lang="es-ES" sz="1400" i="1" smtClean="0">
                              <a:solidFill>
                                <a:schemeClr val="tx1"/>
                              </a:solidFill>
                              <a:latin typeface="Cambria Math" panose="02040503050406030204" pitchFamily="18" charset="0"/>
                              <a:ea typeface="Cambria Math" panose="02040503050406030204" pitchFamily="18" charset="0"/>
                            </a:rPr>
                          </m:ctrlPr>
                        </m:dPr>
                        <m:e>
                          <m:r>
                            <a:rPr lang="es-ES" sz="1400" b="0" i="1" smtClean="0">
                              <a:solidFill>
                                <a:schemeClr val="tx1"/>
                              </a:solidFill>
                              <a:latin typeface="Cambria Math" panose="02040503050406030204" pitchFamily="18" charset="0"/>
                              <a:ea typeface="Cambria Math" panose="02040503050406030204" pitchFamily="18" charset="0"/>
                            </a:rPr>
                            <m:t>𝑎𝑟𝑐𝑜𝑠</m:t>
                          </m:r>
                          <m:d>
                            <m:dPr>
                              <m:ctrlPr>
                                <a:rPr lang="es-ES" sz="1400" b="0" i="1" smtClean="0">
                                  <a:solidFill>
                                    <a:schemeClr val="tx1"/>
                                  </a:solidFill>
                                  <a:latin typeface="Cambria Math" panose="02040503050406030204" pitchFamily="18" charset="0"/>
                                  <a:ea typeface="Cambria Math" panose="02040503050406030204" pitchFamily="18" charset="0"/>
                                </a:rPr>
                              </m:ctrlPr>
                            </m:dPr>
                            <m:e>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i="1">
                                      <a:solidFill>
                                        <a:schemeClr val="tx1"/>
                                      </a:solidFill>
                                      <a:latin typeface="Cambria Math" panose="02040503050406030204" pitchFamily="18" charset="0"/>
                                      <a:ea typeface="Cambria Math" panose="02040503050406030204" pitchFamily="18" charset="0"/>
                                    </a:rPr>
                                    <m:t>𝑟</m:t>
                                  </m:r>
                                </m:num>
                                <m:den>
                                  <m:r>
                                    <a:rPr lang="es-ES" sz="1400" i="1">
                                      <a:solidFill>
                                        <a:schemeClr val="tx1"/>
                                      </a:solidFill>
                                      <a:latin typeface="Cambria Math" panose="02040503050406030204" pitchFamily="18" charset="0"/>
                                      <a:ea typeface="Cambria Math" panose="02040503050406030204" pitchFamily="18" charset="0"/>
                                    </a:rPr>
                                    <m:t>𝑅</m:t>
                                  </m:r>
                                </m:den>
                              </m:f>
                            </m:e>
                          </m:d>
                          <m:r>
                            <a:rPr lang="es-ES" sz="1400" b="0" i="1" smtClean="0">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𝜋</m:t>
                          </m:r>
                          <m:r>
                            <a:rPr lang="es-ES" sz="1400" b="0" i="1" smtClean="0">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𝑎𝑟𝑐𝑜𝑠</m:t>
                          </m:r>
                          <m:d>
                            <m:dPr>
                              <m:ctrlPr>
                                <a:rPr lang="es-ES" sz="1400" i="1">
                                  <a:solidFill>
                                    <a:schemeClr val="tx1"/>
                                  </a:solidFill>
                                  <a:latin typeface="Cambria Math" panose="02040503050406030204" pitchFamily="18" charset="0"/>
                                  <a:ea typeface="Cambria Math" panose="02040503050406030204" pitchFamily="18" charset="0"/>
                                </a:rPr>
                              </m:ctrlPr>
                            </m:dPr>
                            <m:e>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i="1">
                                      <a:solidFill>
                                        <a:schemeClr val="tx1"/>
                                      </a:solidFill>
                                      <a:latin typeface="Cambria Math" panose="02040503050406030204" pitchFamily="18" charset="0"/>
                                      <a:ea typeface="Cambria Math" panose="02040503050406030204" pitchFamily="18" charset="0"/>
                                    </a:rPr>
                                    <m:t>𝑟</m:t>
                                  </m:r>
                                </m:num>
                                <m:den>
                                  <m:r>
                                    <a:rPr lang="es-ES" sz="1400" i="1">
                                      <a:solidFill>
                                        <a:schemeClr val="tx1"/>
                                      </a:solidFill>
                                      <a:latin typeface="Cambria Math" panose="02040503050406030204" pitchFamily="18" charset="0"/>
                                      <a:ea typeface="Cambria Math" panose="02040503050406030204" pitchFamily="18" charset="0"/>
                                    </a:rPr>
                                    <m:t>𝑅</m:t>
                                  </m:r>
                                </m:den>
                              </m:f>
                            </m:e>
                          </m:d>
                        </m:e>
                      </m:d>
                    </m:oMath>
                  </m:oMathPara>
                </a14:m>
                <a:endParaRPr lang="es-ES" sz="1400" dirty="0"/>
              </a:p>
            </p:txBody>
          </p:sp>
        </mc:Choice>
        <mc:Fallback xmlns="">
          <p:sp>
            <p:nvSpPr>
              <p:cNvPr id="45" name="CuadroTexto 44">
                <a:extLst>
                  <a:ext uri="{FF2B5EF4-FFF2-40B4-BE49-F238E27FC236}">
                    <a16:creationId xmlns:a16="http://schemas.microsoft.com/office/drawing/2014/main" id="{FEDEA5AA-F8D6-49D2-9F67-C9234173EFEC}"/>
                  </a:ext>
                </a:extLst>
              </p:cNvPr>
              <p:cNvSpPr txBox="1">
                <a:spLocks noRot="1" noChangeAspect="1" noMove="1" noResize="1" noEditPoints="1" noAdjustHandles="1" noChangeArrowheads="1" noChangeShapeType="1" noTextEdit="1"/>
              </p:cNvSpPr>
              <p:nvPr/>
            </p:nvSpPr>
            <p:spPr>
              <a:xfrm>
                <a:off x="3659562" y="2406377"/>
                <a:ext cx="2675757" cy="459869"/>
              </a:xfrm>
              <a:prstGeom prst="rect">
                <a:avLst/>
              </a:prstGeom>
              <a:blipFill>
                <a:blip r:embed="rId8"/>
                <a:stretch>
                  <a:fillRect b="-133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7" name="CuadroTexto 56">
                <a:extLst>
                  <a:ext uri="{FF2B5EF4-FFF2-40B4-BE49-F238E27FC236}">
                    <a16:creationId xmlns:a16="http://schemas.microsoft.com/office/drawing/2014/main" id="{7B074606-25C4-4428-88F3-FC974ACA3746}"/>
                  </a:ext>
                </a:extLst>
              </p:cNvPr>
              <p:cNvSpPr txBox="1"/>
              <p:nvPr/>
            </p:nvSpPr>
            <p:spPr>
              <a:xfrm>
                <a:off x="374380" y="3586260"/>
                <a:ext cx="9058420" cy="291939"/>
              </a:xfrm>
              <a:prstGeom prst="rect">
                <a:avLst/>
              </a:prstGeom>
              <a:noFill/>
            </p:spPr>
            <p:txBody>
              <a:bodyPr wrap="square" rtlCol="0">
                <a:spAutoFit/>
              </a:bodyPr>
              <a:lstStyle/>
              <a:p>
                <a:pPr algn="just"/>
                <a:r>
                  <a:rPr lang="es-ES" altLang="es-ES" sz="1200" dirty="0">
                    <a:solidFill>
                      <a:schemeClr val="tx1"/>
                    </a:solidFill>
                  </a:rPr>
                  <a:t>Para hacer la integral </a:t>
                </a:r>
                <a14:m>
                  <m:oMath xmlns:m="http://schemas.openxmlformats.org/officeDocument/2006/math">
                    <m:sSub>
                      <m:sSubPr>
                        <m:ctrlPr>
                          <a:rPr lang="es-ES" sz="1200" i="1" smtClean="0">
                            <a:solidFill>
                              <a:schemeClr val="tx1"/>
                            </a:solidFill>
                            <a:latin typeface="Cambria Math" panose="02040503050406030204" pitchFamily="18" charset="0"/>
                          </a:rPr>
                        </m:ctrlPr>
                      </m:sSubPr>
                      <m:e>
                        <m:r>
                          <a:rPr lang="es-ES" sz="1200" i="1">
                            <a:solidFill>
                              <a:schemeClr val="tx1"/>
                            </a:solidFill>
                            <a:latin typeface="Cambria Math" panose="02040503050406030204" pitchFamily="18" charset="0"/>
                            <a:ea typeface="Cambria Math" panose="02040503050406030204" pitchFamily="18" charset="0"/>
                          </a:rPr>
                          <m:t>ℐ</m:t>
                        </m:r>
                      </m:e>
                      <m:sub>
                        <m:r>
                          <a:rPr lang="es-ES" sz="1200" i="1">
                            <a:solidFill>
                              <a:schemeClr val="tx1"/>
                            </a:solidFill>
                            <a:latin typeface="Cambria Math" panose="02040503050406030204" pitchFamily="18" charset="0"/>
                            <a:ea typeface="Cambria Math" panose="02040503050406030204" pitchFamily="18" charset="0"/>
                          </a:rPr>
                          <m:t>𝜇</m:t>
                        </m:r>
                      </m:sub>
                    </m:sSub>
                  </m:oMath>
                </a14:m>
                <a:r>
                  <a:rPr lang="es-ES" altLang="es-ES" sz="1200" dirty="0">
                    <a:solidFill>
                      <a:schemeClr val="tx1"/>
                    </a:solidFill>
                  </a:rPr>
                  <a:t> es necesario conocer el elemento diferencial de superficie, que se puede obtener a partir de </a:t>
                </a:r>
                <a:endParaRPr kumimoji="0" lang="es-ES" altLang="es-ES" sz="1200" b="0" i="0" u="none" strike="noStrike" cap="none" normalizeH="0" baseline="0" dirty="0">
                  <a:ln>
                    <a:noFill/>
                  </a:ln>
                  <a:solidFill>
                    <a:schemeClr val="tx1"/>
                  </a:solidFill>
                  <a:effectLst/>
                  <a:latin typeface="Arial" panose="020B0604020202020204" pitchFamily="34" charset="0"/>
                </a:endParaRPr>
              </a:p>
            </p:txBody>
          </p:sp>
        </mc:Choice>
        <mc:Fallback xmlns="">
          <p:sp>
            <p:nvSpPr>
              <p:cNvPr id="57" name="CuadroTexto 56">
                <a:extLst>
                  <a:ext uri="{FF2B5EF4-FFF2-40B4-BE49-F238E27FC236}">
                    <a16:creationId xmlns:a16="http://schemas.microsoft.com/office/drawing/2014/main" id="{7B074606-25C4-4428-88F3-FC974ACA3746}"/>
                  </a:ext>
                </a:extLst>
              </p:cNvPr>
              <p:cNvSpPr txBox="1">
                <a:spLocks noRot="1" noChangeAspect="1" noMove="1" noResize="1" noEditPoints="1" noAdjustHandles="1" noChangeArrowheads="1" noChangeShapeType="1" noTextEdit="1"/>
              </p:cNvSpPr>
              <p:nvPr/>
            </p:nvSpPr>
            <p:spPr>
              <a:xfrm>
                <a:off x="374380" y="3586260"/>
                <a:ext cx="9058420" cy="291939"/>
              </a:xfrm>
              <a:prstGeom prst="rect">
                <a:avLst/>
              </a:prstGeom>
              <a:blipFill>
                <a:blip r:embed="rId9"/>
                <a:stretch>
                  <a:fillRect t="-2083" b="-833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8" name="CuadroTexto 57">
                <a:extLst>
                  <a:ext uri="{FF2B5EF4-FFF2-40B4-BE49-F238E27FC236}">
                    <a16:creationId xmlns:a16="http://schemas.microsoft.com/office/drawing/2014/main" id="{8389246F-B51F-4247-B5A4-C87CD4497FE8}"/>
                  </a:ext>
                </a:extLst>
              </p:cNvPr>
              <p:cNvSpPr txBox="1"/>
              <p:nvPr/>
            </p:nvSpPr>
            <p:spPr>
              <a:xfrm>
                <a:off x="539902" y="4043912"/>
                <a:ext cx="2485427" cy="57169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ea typeface="Cambria Math" panose="02040503050406030204" pitchFamily="18" charset="0"/>
                        </a:rPr>
                        <m:t>𝑑𝑆</m:t>
                      </m:r>
                      <m:r>
                        <a:rPr lang="es-ES" sz="1400" b="0" i="1" smtClean="0">
                          <a:solidFill>
                            <a:schemeClr val="tx1"/>
                          </a:solidFill>
                          <a:latin typeface="Cambria Math" panose="02040503050406030204" pitchFamily="18" charset="0"/>
                          <a:ea typeface="Cambria Math" panose="02040503050406030204" pitchFamily="18" charset="0"/>
                        </a:rPr>
                        <m:t>=</m:t>
                      </m:r>
                      <m:d>
                        <m:dPr>
                          <m:begChr m:val="|"/>
                          <m:endChr m:val="|"/>
                          <m:ctrlPr>
                            <a:rPr lang="es-ES" sz="1400" b="0" i="1" smtClean="0">
                              <a:solidFill>
                                <a:schemeClr val="tx1"/>
                              </a:solidFill>
                              <a:latin typeface="Cambria Math" panose="02040503050406030204" pitchFamily="18" charset="0"/>
                              <a:ea typeface="Cambria Math" panose="02040503050406030204" pitchFamily="18" charset="0"/>
                            </a:rPr>
                          </m:ctrlPr>
                        </m:dPr>
                        <m:e>
                          <m:f>
                            <m:fPr>
                              <m:ctrlPr>
                                <a:rPr lang="es-ES" sz="1400" b="0" i="1" smtClean="0">
                                  <a:solidFill>
                                    <a:schemeClr val="tx1"/>
                                  </a:solidFill>
                                  <a:latin typeface="Cambria Math" panose="02040503050406030204" pitchFamily="18" charset="0"/>
                                  <a:ea typeface="Cambria Math" panose="02040503050406030204" pitchFamily="18" charset="0"/>
                                </a:rPr>
                              </m:ctrlPr>
                            </m:fPr>
                            <m:num>
                              <m:r>
                                <a:rPr lang="es-ES" sz="1400" b="0" i="1" smtClean="0">
                                  <a:solidFill>
                                    <a:schemeClr val="tx1"/>
                                  </a:solidFill>
                                  <a:latin typeface="Cambria Math" panose="02040503050406030204" pitchFamily="18" charset="0"/>
                                  <a:ea typeface="Cambria Math" panose="02040503050406030204" pitchFamily="18" charset="0"/>
                                </a:rPr>
                                <m:t>𝜕</m:t>
                              </m:r>
                              <m:acc>
                                <m:accPr>
                                  <m:chr m:val="⃗"/>
                                  <m:ctrlPr>
                                    <a:rPr lang="es-ES" sz="1400" b="0" i="1" smtClean="0">
                                      <a:solidFill>
                                        <a:schemeClr val="tx1"/>
                                      </a:solidFill>
                                      <a:latin typeface="Cambria Math" panose="02040503050406030204" pitchFamily="18" charset="0"/>
                                      <a:ea typeface="Cambria Math" panose="02040503050406030204" pitchFamily="18" charset="0"/>
                                    </a:rPr>
                                  </m:ctrlPr>
                                </m:accPr>
                                <m:e>
                                  <m:r>
                                    <a:rPr lang="es-ES" sz="1400" b="0" i="1" smtClean="0">
                                      <a:solidFill>
                                        <a:schemeClr val="tx1"/>
                                      </a:solidFill>
                                      <a:latin typeface="Cambria Math" panose="02040503050406030204" pitchFamily="18" charset="0"/>
                                      <a:ea typeface="Cambria Math" panose="02040503050406030204" pitchFamily="18" charset="0"/>
                                    </a:rPr>
                                    <m:t>𝑟</m:t>
                                  </m:r>
                                </m:e>
                              </m:acc>
                            </m:num>
                            <m:den>
                              <m:r>
                                <a:rPr lang="es-ES" sz="1400" i="1">
                                  <a:solidFill>
                                    <a:schemeClr val="tx1"/>
                                  </a:solidFill>
                                  <a:latin typeface="Cambria Math" panose="02040503050406030204" pitchFamily="18" charset="0"/>
                                  <a:ea typeface="Cambria Math" panose="02040503050406030204" pitchFamily="18" charset="0"/>
                                </a:rPr>
                                <m:t>𝜕</m:t>
                              </m:r>
                              <m:r>
                                <a:rPr lang="es-ES" sz="1400" i="1" smtClean="0">
                                  <a:solidFill>
                                    <a:schemeClr val="tx1"/>
                                  </a:solidFill>
                                  <a:latin typeface="Cambria Math" panose="02040503050406030204" pitchFamily="18" charset="0"/>
                                  <a:ea typeface="Cambria Math" panose="02040503050406030204" pitchFamily="18" charset="0"/>
                                </a:rPr>
                                <m:t>𝜃</m:t>
                              </m:r>
                            </m:den>
                          </m:f>
                          <m:r>
                            <a:rPr lang="es-ES" sz="1400" b="0" i="1" smtClean="0">
                              <a:solidFill>
                                <a:schemeClr val="tx1"/>
                              </a:solidFill>
                              <a:latin typeface="Cambria Math" panose="02040503050406030204" pitchFamily="18" charset="0"/>
                              <a:ea typeface="Cambria Math" panose="02040503050406030204" pitchFamily="18" charset="0"/>
                            </a:rPr>
                            <m:t>×</m:t>
                          </m:r>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i="1">
                                  <a:solidFill>
                                    <a:schemeClr val="tx1"/>
                                  </a:solidFill>
                                  <a:latin typeface="Cambria Math" panose="02040503050406030204" pitchFamily="18" charset="0"/>
                                  <a:ea typeface="Cambria Math" panose="02040503050406030204" pitchFamily="18" charset="0"/>
                                </a:rPr>
                                <m:t>𝜕</m:t>
                              </m:r>
                              <m:acc>
                                <m:accPr>
                                  <m:chr m:val="⃗"/>
                                  <m:ctrlPr>
                                    <a:rPr lang="es-ES" sz="1400" i="1">
                                      <a:solidFill>
                                        <a:schemeClr val="tx1"/>
                                      </a:solidFill>
                                      <a:latin typeface="Cambria Math" panose="02040503050406030204" pitchFamily="18" charset="0"/>
                                      <a:ea typeface="Cambria Math" panose="02040503050406030204" pitchFamily="18" charset="0"/>
                                    </a:rPr>
                                  </m:ctrlPr>
                                </m:accPr>
                                <m:e>
                                  <m:r>
                                    <a:rPr lang="es-ES" sz="1400" i="1">
                                      <a:solidFill>
                                        <a:schemeClr val="tx1"/>
                                      </a:solidFill>
                                      <a:latin typeface="Cambria Math" panose="02040503050406030204" pitchFamily="18" charset="0"/>
                                      <a:ea typeface="Cambria Math" panose="02040503050406030204" pitchFamily="18" charset="0"/>
                                    </a:rPr>
                                    <m:t>𝑟</m:t>
                                  </m:r>
                                </m:e>
                              </m:acc>
                            </m:num>
                            <m:den>
                              <m:r>
                                <a:rPr lang="es-ES" sz="1400" i="1">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𝑠</m:t>
                              </m:r>
                            </m:den>
                          </m:f>
                        </m:e>
                      </m:d>
                      <m:r>
                        <a:rPr lang="es-ES" sz="1400" b="0" i="1" smtClean="0">
                          <a:solidFill>
                            <a:schemeClr val="tx1"/>
                          </a:solidFill>
                          <a:latin typeface="Cambria Math" panose="02040503050406030204" pitchFamily="18" charset="0"/>
                          <a:ea typeface="Cambria Math" panose="02040503050406030204" pitchFamily="18" charset="0"/>
                        </a:rPr>
                        <m:t>𝑑</m:t>
                      </m:r>
                      <m:r>
                        <a:rPr lang="es-ES" sz="1400" b="0" i="1" smtClean="0">
                          <a:solidFill>
                            <a:schemeClr val="tx1"/>
                          </a:solidFill>
                          <a:latin typeface="Cambria Math" panose="02040503050406030204" pitchFamily="18" charset="0"/>
                          <a:ea typeface="Cambria Math" panose="02040503050406030204" pitchFamily="18" charset="0"/>
                        </a:rPr>
                        <m:t>𝜃</m:t>
                      </m:r>
                      <m:r>
                        <a:rPr lang="es-ES" sz="1400" b="0" i="1" smtClean="0">
                          <a:solidFill>
                            <a:schemeClr val="tx1"/>
                          </a:solidFill>
                          <a:latin typeface="Cambria Math" panose="02040503050406030204" pitchFamily="18" charset="0"/>
                          <a:ea typeface="Cambria Math" panose="02040503050406030204" pitchFamily="18" charset="0"/>
                        </a:rPr>
                        <m:t>𝑑𝑠</m:t>
                      </m:r>
                    </m:oMath>
                  </m:oMathPara>
                </a14:m>
                <a:endParaRPr lang="es-ES" sz="1400" b="0" dirty="0">
                  <a:solidFill>
                    <a:schemeClr val="tx1"/>
                  </a:solidFill>
                  <a:ea typeface="Cambria Math" panose="02040503050406030204" pitchFamily="18" charset="0"/>
                </a:endParaRPr>
              </a:p>
            </p:txBody>
          </p:sp>
        </mc:Choice>
        <mc:Fallback xmlns="">
          <p:sp>
            <p:nvSpPr>
              <p:cNvPr id="58" name="CuadroTexto 57">
                <a:extLst>
                  <a:ext uri="{FF2B5EF4-FFF2-40B4-BE49-F238E27FC236}">
                    <a16:creationId xmlns:a16="http://schemas.microsoft.com/office/drawing/2014/main" id="{8389246F-B51F-4247-B5A4-C87CD4497FE8}"/>
                  </a:ext>
                </a:extLst>
              </p:cNvPr>
              <p:cNvSpPr txBox="1">
                <a:spLocks noRot="1" noChangeAspect="1" noMove="1" noResize="1" noEditPoints="1" noAdjustHandles="1" noChangeArrowheads="1" noChangeShapeType="1" noTextEdit="1"/>
              </p:cNvSpPr>
              <p:nvPr/>
            </p:nvSpPr>
            <p:spPr>
              <a:xfrm>
                <a:off x="539902" y="4043912"/>
                <a:ext cx="2485427" cy="571695"/>
              </a:xfrm>
              <a:prstGeom prst="rect">
                <a:avLst/>
              </a:prstGeom>
              <a:blipFill>
                <a:blip r:embed="rId10"/>
                <a:stretch>
                  <a:fillRect t="-638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9" name="CuadroTexto 58">
                <a:extLst>
                  <a:ext uri="{FF2B5EF4-FFF2-40B4-BE49-F238E27FC236}">
                    <a16:creationId xmlns:a16="http://schemas.microsoft.com/office/drawing/2014/main" id="{9E71701A-CEB9-4496-ABAB-BB6B490F7AB8}"/>
                  </a:ext>
                </a:extLst>
              </p:cNvPr>
              <p:cNvSpPr txBox="1"/>
              <p:nvPr/>
            </p:nvSpPr>
            <p:spPr>
              <a:xfrm>
                <a:off x="3420132" y="4130433"/>
                <a:ext cx="2485427" cy="36099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ea typeface="Cambria Math" panose="02040503050406030204" pitchFamily="18" charset="0"/>
                        </a:rPr>
                        <m:t>𝑑𝑆</m:t>
                      </m:r>
                      <m:r>
                        <a:rPr lang="es-ES" sz="1400" b="0" i="1" smtClean="0">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𝑅</m:t>
                      </m:r>
                      <m:rad>
                        <m:radPr>
                          <m:degHide m:val="on"/>
                          <m:ctrlPr>
                            <a:rPr lang="es-ES" sz="1400" i="1">
                              <a:solidFill>
                                <a:schemeClr val="tx1"/>
                              </a:solidFill>
                              <a:latin typeface="Cambria Math" panose="02040503050406030204" pitchFamily="18" charset="0"/>
                              <a:ea typeface="Cambria Math" panose="02040503050406030204" pitchFamily="18" charset="0"/>
                            </a:rPr>
                          </m:ctrlPr>
                        </m:radPr>
                        <m:deg/>
                        <m:e>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𝑟</m:t>
                              </m:r>
                            </m:e>
                            <m:sup>
                              <m:r>
                                <a:rPr lang="es-ES" sz="1400" i="1">
                                  <a:solidFill>
                                    <a:schemeClr val="tx1"/>
                                  </a:solidFill>
                                  <a:latin typeface="Cambria Math" panose="02040503050406030204" pitchFamily="18" charset="0"/>
                                  <a:ea typeface="Cambria Math" panose="02040503050406030204" pitchFamily="18" charset="0"/>
                                </a:rPr>
                                <m:t>2</m:t>
                              </m:r>
                            </m:sup>
                          </m:sSup>
                          <m:r>
                            <a:rPr lang="es-ES" sz="1400" i="1">
                              <a:solidFill>
                                <a:schemeClr val="tx1"/>
                              </a:solidFill>
                              <a:latin typeface="Cambria Math" panose="02040503050406030204" pitchFamily="18" charset="0"/>
                              <a:ea typeface="Cambria Math" panose="02040503050406030204" pitchFamily="18" charset="0"/>
                            </a:rPr>
                            <m:t>−</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𝑅</m:t>
                              </m:r>
                            </m:e>
                            <m:sup>
                              <m:r>
                                <a:rPr lang="es-ES" sz="1400" i="1">
                                  <a:solidFill>
                                    <a:schemeClr val="tx1"/>
                                  </a:solidFill>
                                  <a:latin typeface="Cambria Math" panose="02040503050406030204" pitchFamily="18" charset="0"/>
                                  <a:ea typeface="Cambria Math" panose="02040503050406030204" pitchFamily="18" charset="0"/>
                                </a:rPr>
                                <m:t>2</m:t>
                              </m:r>
                            </m:sup>
                          </m:sSup>
                          <m:func>
                            <m:funcPr>
                              <m:ctrlPr>
                                <a:rPr lang="es-ES" sz="1400" i="1">
                                  <a:solidFill>
                                    <a:schemeClr val="tx1"/>
                                  </a:solidFill>
                                  <a:latin typeface="Cambria Math" panose="02040503050406030204" pitchFamily="18" charset="0"/>
                                  <a:ea typeface="Cambria Math" panose="02040503050406030204" pitchFamily="18" charset="0"/>
                                </a:rPr>
                              </m:ctrlPr>
                            </m:funcPr>
                            <m:fName>
                              <m:sSup>
                                <m:sSupPr>
                                  <m:ctrlPr>
                                    <a:rPr lang="es-ES" sz="1400" i="1">
                                      <a:solidFill>
                                        <a:schemeClr val="tx1"/>
                                      </a:solidFill>
                                      <a:latin typeface="Cambria Math" panose="02040503050406030204" pitchFamily="18" charset="0"/>
                                      <a:ea typeface="Cambria Math" panose="02040503050406030204" pitchFamily="18" charset="0"/>
                                    </a:rPr>
                                  </m:ctrlPr>
                                </m:sSupPr>
                                <m:e>
                                  <m:r>
                                    <m:rPr>
                                      <m:sty m:val="p"/>
                                    </m:rPr>
                                    <a:rPr lang="es-ES" sz="1400">
                                      <a:solidFill>
                                        <a:schemeClr val="tx1"/>
                                      </a:solidFill>
                                      <a:latin typeface="Cambria Math" panose="02040503050406030204" pitchFamily="18" charset="0"/>
                                      <a:ea typeface="Cambria Math" panose="02040503050406030204" pitchFamily="18" charset="0"/>
                                    </a:rPr>
                                    <m:t>cos</m:t>
                                  </m:r>
                                </m:e>
                                <m:sup>
                                  <m:r>
                                    <a:rPr lang="es-ES" sz="1400" i="1">
                                      <a:solidFill>
                                        <a:schemeClr val="tx1"/>
                                      </a:solidFill>
                                      <a:latin typeface="Cambria Math" panose="02040503050406030204" pitchFamily="18" charset="0"/>
                                      <a:ea typeface="Cambria Math" panose="02040503050406030204" pitchFamily="18" charset="0"/>
                                    </a:rPr>
                                    <m:t>2</m:t>
                                  </m:r>
                                </m:sup>
                              </m:sSup>
                            </m:fName>
                            <m:e>
                              <m:r>
                                <a:rPr lang="es-ES" sz="1400" i="1">
                                  <a:solidFill>
                                    <a:schemeClr val="tx1"/>
                                  </a:solidFill>
                                  <a:latin typeface="Cambria Math" panose="02040503050406030204" pitchFamily="18" charset="0"/>
                                  <a:ea typeface="Cambria Math" panose="02040503050406030204" pitchFamily="18" charset="0"/>
                                </a:rPr>
                                <m:t>𝜃</m:t>
                              </m:r>
                            </m:e>
                          </m:func>
                        </m:e>
                      </m:rad>
                      <m:r>
                        <a:rPr lang="es-ES" sz="1400" b="0" i="1" smtClean="0">
                          <a:solidFill>
                            <a:schemeClr val="tx1"/>
                          </a:solidFill>
                          <a:latin typeface="Cambria Math" panose="02040503050406030204" pitchFamily="18" charset="0"/>
                          <a:ea typeface="Cambria Math" panose="02040503050406030204" pitchFamily="18" charset="0"/>
                        </a:rPr>
                        <m:t>𝑑</m:t>
                      </m:r>
                      <m:r>
                        <a:rPr lang="es-ES" sz="1400" b="0" i="1" smtClean="0">
                          <a:solidFill>
                            <a:schemeClr val="tx1"/>
                          </a:solidFill>
                          <a:latin typeface="Cambria Math" panose="02040503050406030204" pitchFamily="18" charset="0"/>
                          <a:ea typeface="Cambria Math" panose="02040503050406030204" pitchFamily="18" charset="0"/>
                        </a:rPr>
                        <m:t>𝜃</m:t>
                      </m:r>
                      <m:r>
                        <a:rPr lang="es-ES" sz="1400" b="0" i="1" smtClean="0">
                          <a:solidFill>
                            <a:schemeClr val="tx1"/>
                          </a:solidFill>
                          <a:latin typeface="Cambria Math" panose="02040503050406030204" pitchFamily="18" charset="0"/>
                          <a:ea typeface="Cambria Math" panose="02040503050406030204" pitchFamily="18" charset="0"/>
                        </a:rPr>
                        <m:t>𝑑𝑠</m:t>
                      </m:r>
                    </m:oMath>
                  </m:oMathPara>
                </a14:m>
                <a:endParaRPr lang="es-ES" sz="1400" b="0" dirty="0">
                  <a:solidFill>
                    <a:schemeClr val="tx1"/>
                  </a:solidFill>
                  <a:ea typeface="Cambria Math" panose="02040503050406030204" pitchFamily="18" charset="0"/>
                </a:endParaRPr>
              </a:p>
            </p:txBody>
          </p:sp>
        </mc:Choice>
        <mc:Fallback xmlns="">
          <p:sp>
            <p:nvSpPr>
              <p:cNvPr id="59" name="CuadroTexto 58">
                <a:extLst>
                  <a:ext uri="{FF2B5EF4-FFF2-40B4-BE49-F238E27FC236}">
                    <a16:creationId xmlns:a16="http://schemas.microsoft.com/office/drawing/2014/main" id="{9E71701A-CEB9-4496-ABAB-BB6B490F7AB8}"/>
                  </a:ext>
                </a:extLst>
              </p:cNvPr>
              <p:cNvSpPr txBox="1">
                <a:spLocks noRot="1" noChangeAspect="1" noMove="1" noResize="1" noEditPoints="1" noAdjustHandles="1" noChangeArrowheads="1" noChangeShapeType="1" noTextEdit="1"/>
              </p:cNvSpPr>
              <p:nvPr/>
            </p:nvSpPr>
            <p:spPr>
              <a:xfrm>
                <a:off x="3420132" y="4130433"/>
                <a:ext cx="2485427" cy="360996"/>
              </a:xfrm>
              <a:prstGeom prst="rect">
                <a:avLst/>
              </a:prstGeom>
              <a:blipFill>
                <a:blip r:embed="rId11"/>
                <a:stretch>
                  <a:fillRect/>
                </a:stretch>
              </a:blipFill>
            </p:spPr>
            <p:txBody>
              <a:bodyPr/>
              <a:lstStyle/>
              <a:p>
                <a:r>
                  <a:rPr lang="es-ES">
                    <a:noFill/>
                  </a:rPr>
                  <a:t> </a:t>
                </a:r>
              </a:p>
            </p:txBody>
          </p:sp>
        </mc:Fallback>
      </mc:AlternateContent>
      <p:cxnSp>
        <p:nvCxnSpPr>
          <p:cNvPr id="60" name="Conector recto de flecha 59">
            <a:extLst>
              <a:ext uri="{FF2B5EF4-FFF2-40B4-BE49-F238E27FC236}">
                <a16:creationId xmlns:a16="http://schemas.microsoft.com/office/drawing/2014/main" id="{010F33F6-92B2-42B2-96A2-6265D8BD72F7}"/>
              </a:ext>
            </a:extLst>
          </p:cNvPr>
          <p:cNvCxnSpPr/>
          <p:nvPr/>
        </p:nvCxnSpPr>
        <p:spPr bwMode="auto">
          <a:xfrm>
            <a:off x="2737297" y="4359056"/>
            <a:ext cx="576064"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63" name="CuadroTexto 62">
            <a:extLst>
              <a:ext uri="{FF2B5EF4-FFF2-40B4-BE49-F238E27FC236}">
                <a16:creationId xmlns:a16="http://schemas.microsoft.com/office/drawing/2014/main" id="{39534368-275C-43A6-A47F-CEDB871276C7}"/>
              </a:ext>
            </a:extLst>
          </p:cNvPr>
          <p:cNvSpPr txBox="1"/>
          <p:nvPr/>
        </p:nvSpPr>
        <p:spPr>
          <a:xfrm>
            <a:off x="402365" y="4839311"/>
            <a:ext cx="5700408" cy="307777"/>
          </a:xfrm>
          <a:prstGeom prst="rect">
            <a:avLst/>
          </a:prstGeom>
          <a:noFill/>
        </p:spPr>
        <p:txBody>
          <a:bodyPr wrap="square">
            <a:spAutoFit/>
          </a:bodyPr>
          <a:lstStyle/>
          <a:p>
            <a:pPr marL="0" indent="0" algn="just"/>
            <a:r>
              <a:rPr lang="es-ES" altLang="es-ES" sz="1400" u="sng" kern="0" dirty="0">
                <a:solidFill>
                  <a:schemeClr val="tx1"/>
                </a:solidFill>
              </a:rPr>
              <a:t>Geometría de la superficie de acoplo del puerto -y</a:t>
            </a:r>
          </a:p>
        </p:txBody>
      </p:sp>
      <mc:AlternateContent xmlns:mc="http://schemas.openxmlformats.org/markup-compatibility/2006" xmlns:a14="http://schemas.microsoft.com/office/drawing/2010/main">
        <mc:Choice Requires="a14">
          <p:sp>
            <p:nvSpPr>
              <p:cNvPr id="65" name="CuadroTexto 64">
                <a:extLst>
                  <a:ext uri="{FF2B5EF4-FFF2-40B4-BE49-F238E27FC236}">
                    <a16:creationId xmlns:a16="http://schemas.microsoft.com/office/drawing/2014/main" id="{2A4F8ED0-8007-4C9F-8335-662171C172B9}"/>
                  </a:ext>
                </a:extLst>
              </p:cNvPr>
              <p:cNvSpPr txBox="1"/>
              <p:nvPr/>
            </p:nvSpPr>
            <p:spPr>
              <a:xfrm>
                <a:off x="-79330" y="6065693"/>
                <a:ext cx="3072480" cy="76681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ea typeface="Cambria Math" panose="02040503050406030204" pitchFamily="18" charset="0"/>
                        </a:rPr>
                        <m:t>𝑥</m:t>
                      </m:r>
                      <m:r>
                        <a:rPr lang="es-ES" sz="1400" b="0" i="1" smtClean="0">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𝜃</m:t>
                      </m:r>
                      <m:r>
                        <a:rPr lang="es-ES" sz="1400" b="0" i="1" smtClean="0">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𝑠</m:t>
                      </m:r>
                      <m:r>
                        <a:rPr lang="es-ES" sz="1400" b="0" i="1" smtClean="0">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𝑅</m:t>
                      </m:r>
                      <m:func>
                        <m:funcPr>
                          <m:ctrlPr>
                            <a:rPr lang="es-ES" sz="1400" b="0" i="1" smtClean="0">
                              <a:solidFill>
                                <a:schemeClr val="tx1"/>
                              </a:solidFill>
                              <a:latin typeface="Cambria Math" panose="02040503050406030204" pitchFamily="18" charset="0"/>
                              <a:ea typeface="Cambria Math" panose="02040503050406030204" pitchFamily="18" charset="0"/>
                            </a:rPr>
                          </m:ctrlPr>
                        </m:funcPr>
                        <m:fName>
                          <m:r>
                            <m:rPr>
                              <m:sty m:val="p"/>
                            </m:rPr>
                            <a:rPr lang="es-ES" sz="1400" b="0" i="0" smtClean="0">
                              <a:solidFill>
                                <a:schemeClr val="tx1"/>
                              </a:solidFill>
                              <a:latin typeface="Cambria Math" panose="02040503050406030204" pitchFamily="18" charset="0"/>
                              <a:ea typeface="Cambria Math" panose="02040503050406030204" pitchFamily="18" charset="0"/>
                            </a:rPr>
                            <m:t>cos</m:t>
                          </m:r>
                        </m:fName>
                        <m:e>
                          <m:r>
                            <a:rPr lang="es-ES" sz="1400" i="1">
                              <a:solidFill>
                                <a:schemeClr val="tx1"/>
                              </a:solidFill>
                              <a:latin typeface="Cambria Math" panose="02040503050406030204" pitchFamily="18" charset="0"/>
                              <a:ea typeface="Cambria Math" panose="02040503050406030204" pitchFamily="18" charset="0"/>
                            </a:rPr>
                            <m:t>𝜃</m:t>
                          </m:r>
                        </m:e>
                      </m:func>
                    </m:oMath>
                  </m:oMathPara>
                </a14:m>
                <a:endParaRPr lang="es-ES" sz="1400" b="0" dirty="0">
                  <a:solidFill>
                    <a:schemeClr val="tx1"/>
                  </a:solidFill>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s-ES" sz="1400" i="1">
                          <a:solidFill>
                            <a:schemeClr val="tx1"/>
                          </a:solidFill>
                          <a:latin typeface="Cambria Math" panose="02040503050406030204" pitchFamily="18" charset="0"/>
                          <a:ea typeface="Cambria Math" panose="02040503050406030204" pitchFamily="18" charset="0"/>
                        </a:rPr>
                        <m:t>𝑦</m:t>
                      </m:r>
                      <m:d>
                        <m:dPr>
                          <m:ctrlPr>
                            <a:rPr lang="es-ES" sz="1400" i="1">
                              <a:solidFill>
                                <a:schemeClr val="tx1"/>
                              </a:solidFill>
                              <a:latin typeface="Cambria Math" panose="02040503050406030204" pitchFamily="18" charset="0"/>
                              <a:ea typeface="Cambria Math" panose="02040503050406030204" pitchFamily="18" charset="0"/>
                            </a:rPr>
                          </m:ctrlPr>
                        </m:dPr>
                        <m:e>
                          <m:r>
                            <a:rPr lang="es-ES" sz="1400" i="1">
                              <a:solidFill>
                                <a:schemeClr val="tx1"/>
                              </a:solidFill>
                              <a:latin typeface="Cambria Math" panose="02040503050406030204" pitchFamily="18" charset="0"/>
                              <a:ea typeface="Cambria Math" panose="02040503050406030204" pitchFamily="18" charset="0"/>
                            </a:rPr>
                            <m:t>𝜃</m:t>
                          </m:r>
                          <m:r>
                            <a:rPr lang="es-ES" sz="1400" i="1">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𝑠</m:t>
                          </m:r>
                        </m:e>
                      </m:d>
                      <m:r>
                        <a:rPr lang="es-ES" sz="1400" i="1">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𝑅</m:t>
                      </m:r>
                      <m:func>
                        <m:funcPr>
                          <m:ctrlPr>
                            <a:rPr lang="es-ES" sz="1400" b="0" i="1" smtClean="0">
                              <a:solidFill>
                                <a:schemeClr val="tx1"/>
                              </a:solidFill>
                              <a:latin typeface="Cambria Math" panose="02040503050406030204" pitchFamily="18" charset="0"/>
                              <a:ea typeface="Cambria Math" panose="02040503050406030204" pitchFamily="18" charset="0"/>
                            </a:rPr>
                          </m:ctrlPr>
                        </m:funcPr>
                        <m:fName>
                          <m:r>
                            <m:rPr>
                              <m:sty m:val="p"/>
                            </m:rPr>
                            <a:rPr lang="es-ES" sz="1400" b="0" i="0" smtClean="0">
                              <a:solidFill>
                                <a:schemeClr val="tx1"/>
                              </a:solidFill>
                              <a:latin typeface="Cambria Math" panose="02040503050406030204" pitchFamily="18" charset="0"/>
                              <a:ea typeface="Cambria Math" panose="02040503050406030204" pitchFamily="18" charset="0"/>
                            </a:rPr>
                            <m:t>sin</m:t>
                          </m:r>
                        </m:fName>
                        <m:e>
                          <m:r>
                            <a:rPr lang="es-ES" sz="1400" b="0" i="1" smtClean="0">
                              <a:solidFill>
                                <a:schemeClr val="tx1"/>
                              </a:solidFill>
                              <a:latin typeface="Cambria Math" panose="02040503050406030204" pitchFamily="18" charset="0"/>
                              <a:ea typeface="Cambria Math" panose="02040503050406030204" pitchFamily="18" charset="0"/>
                            </a:rPr>
                            <m:t>𝜃</m:t>
                          </m:r>
                        </m:e>
                      </m:func>
                    </m:oMath>
                  </m:oMathPara>
                </a14:m>
                <a:endParaRPr lang="es-ES" sz="1400" b="0" dirty="0">
                  <a:solidFill>
                    <a:schemeClr val="tx1"/>
                  </a:solidFill>
                  <a:ea typeface="Cambria Math" panose="02040503050406030204" pitchFamily="18" charset="0"/>
                </a:endParaRPr>
              </a:p>
              <a:p>
                <a:r>
                  <a:rPr lang="es-ES" sz="1400" dirty="0">
                    <a:solidFill>
                      <a:schemeClr val="tx1"/>
                    </a:solidFill>
                    <a:ea typeface="Cambria Math" panose="02040503050406030204" pitchFamily="18" charset="0"/>
                  </a:rPr>
                  <a:t>            </a:t>
                </a:r>
                <a14:m>
                  <m:oMath xmlns:m="http://schemas.openxmlformats.org/officeDocument/2006/math">
                    <m:r>
                      <a:rPr lang="es-ES" sz="1400" b="0" i="0" smtClean="0">
                        <a:solidFill>
                          <a:schemeClr val="tx1"/>
                        </a:solidFill>
                        <a:latin typeface="Cambria Math" panose="02040503050406030204" pitchFamily="18" charset="0"/>
                        <a:ea typeface="Cambria Math" panose="02040503050406030204" pitchFamily="18" charset="0"/>
                      </a:rPr>
                      <m:t>  </m:t>
                    </m:r>
                    <m:r>
                      <a:rPr lang="es-ES" sz="1400" b="0" i="1" smtClean="0">
                        <a:solidFill>
                          <a:schemeClr val="tx1"/>
                        </a:solidFill>
                        <a:latin typeface="Cambria Math" panose="02040503050406030204" pitchFamily="18" charset="0"/>
                        <a:ea typeface="Cambria Math" panose="02040503050406030204" pitchFamily="18" charset="0"/>
                      </a:rPr>
                      <m:t>    </m:t>
                    </m:r>
                    <m:r>
                      <a:rPr lang="es-ES" sz="1400" i="1">
                        <a:solidFill>
                          <a:schemeClr val="tx1"/>
                        </a:solidFill>
                        <a:latin typeface="Cambria Math" panose="02040503050406030204" pitchFamily="18" charset="0"/>
                        <a:ea typeface="Cambria Math" panose="02040503050406030204" pitchFamily="18" charset="0"/>
                      </a:rPr>
                      <m:t>𝑧</m:t>
                    </m:r>
                    <m:r>
                      <a:rPr lang="es-ES" sz="1400" i="1">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𝜃</m:t>
                    </m:r>
                    <m:r>
                      <a:rPr lang="es-ES" sz="1400" i="1">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𝑠</m:t>
                    </m:r>
                    <m:r>
                      <a:rPr lang="es-ES" sz="1400" i="1">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𝑠</m:t>
                    </m:r>
                    <m:rad>
                      <m:radPr>
                        <m:degHide m:val="on"/>
                        <m:ctrlPr>
                          <a:rPr lang="es-ES" sz="1400" i="1">
                            <a:solidFill>
                              <a:schemeClr val="tx1"/>
                            </a:solidFill>
                            <a:latin typeface="Cambria Math" panose="02040503050406030204" pitchFamily="18" charset="0"/>
                            <a:ea typeface="Cambria Math" panose="02040503050406030204" pitchFamily="18" charset="0"/>
                          </a:rPr>
                        </m:ctrlPr>
                      </m:radPr>
                      <m:deg/>
                      <m:e>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𝑟</m:t>
                            </m:r>
                          </m:e>
                          <m:sup>
                            <m:r>
                              <a:rPr lang="es-ES" sz="1400" i="1">
                                <a:solidFill>
                                  <a:schemeClr val="tx1"/>
                                </a:solidFill>
                                <a:latin typeface="Cambria Math" panose="02040503050406030204" pitchFamily="18" charset="0"/>
                                <a:ea typeface="Cambria Math" panose="02040503050406030204" pitchFamily="18" charset="0"/>
                              </a:rPr>
                              <m:t>2</m:t>
                            </m:r>
                          </m:sup>
                        </m:sSup>
                        <m:r>
                          <a:rPr lang="es-ES" sz="1400" i="1">
                            <a:solidFill>
                              <a:schemeClr val="tx1"/>
                            </a:solidFill>
                            <a:latin typeface="Cambria Math" panose="02040503050406030204" pitchFamily="18" charset="0"/>
                            <a:ea typeface="Cambria Math" panose="02040503050406030204" pitchFamily="18" charset="0"/>
                          </a:rPr>
                          <m:t>−</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𝑅</m:t>
                            </m:r>
                          </m:e>
                          <m:sup>
                            <m:r>
                              <a:rPr lang="es-ES" sz="1400" i="1">
                                <a:solidFill>
                                  <a:schemeClr val="tx1"/>
                                </a:solidFill>
                                <a:latin typeface="Cambria Math" panose="02040503050406030204" pitchFamily="18" charset="0"/>
                                <a:ea typeface="Cambria Math" panose="02040503050406030204" pitchFamily="18" charset="0"/>
                              </a:rPr>
                              <m:t>2</m:t>
                            </m:r>
                          </m:sup>
                        </m:sSup>
                        <m:func>
                          <m:funcPr>
                            <m:ctrlPr>
                              <a:rPr lang="es-ES" sz="1400" i="1">
                                <a:solidFill>
                                  <a:schemeClr val="tx1"/>
                                </a:solidFill>
                                <a:latin typeface="Cambria Math" panose="02040503050406030204" pitchFamily="18" charset="0"/>
                                <a:ea typeface="Cambria Math" panose="02040503050406030204" pitchFamily="18" charset="0"/>
                              </a:rPr>
                            </m:ctrlPr>
                          </m:funcPr>
                          <m:fName>
                            <m:sSup>
                              <m:sSupPr>
                                <m:ctrlPr>
                                  <a:rPr lang="es-ES" sz="1400" i="1">
                                    <a:solidFill>
                                      <a:schemeClr val="tx1"/>
                                    </a:solidFill>
                                    <a:latin typeface="Cambria Math" panose="02040503050406030204" pitchFamily="18" charset="0"/>
                                    <a:ea typeface="Cambria Math" panose="02040503050406030204" pitchFamily="18" charset="0"/>
                                  </a:rPr>
                                </m:ctrlPr>
                              </m:sSupPr>
                              <m:e>
                                <m:r>
                                  <m:rPr>
                                    <m:sty m:val="p"/>
                                  </m:rPr>
                                  <a:rPr lang="es-ES" sz="1400">
                                    <a:solidFill>
                                      <a:schemeClr val="tx1"/>
                                    </a:solidFill>
                                    <a:latin typeface="Cambria Math" panose="02040503050406030204" pitchFamily="18" charset="0"/>
                                    <a:ea typeface="Cambria Math" panose="02040503050406030204" pitchFamily="18" charset="0"/>
                                  </a:rPr>
                                  <m:t>cos</m:t>
                                </m:r>
                              </m:e>
                              <m:sup>
                                <m:r>
                                  <a:rPr lang="es-ES" sz="1400" i="1">
                                    <a:solidFill>
                                      <a:schemeClr val="tx1"/>
                                    </a:solidFill>
                                    <a:latin typeface="Cambria Math" panose="02040503050406030204" pitchFamily="18" charset="0"/>
                                    <a:ea typeface="Cambria Math" panose="02040503050406030204" pitchFamily="18" charset="0"/>
                                  </a:rPr>
                                  <m:t>2</m:t>
                                </m:r>
                              </m:sup>
                            </m:sSup>
                          </m:fName>
                          <m:e>
                            <m:r>
                              <a:rPr lang="es-ES" sz="1400" i="1">
                                <a:solidFill>
                                  <a:schemeClr val="tx1"/>
                                </a:solidFill>
                                <a:latin typeface="Cambria Math" panose="02040503050406030204" pitchFamily="18" charset="0"/>
                                <a:ea typeface="Cambria Math" panose="02040503050406030204" pitchFamily="18" charset="0"/>
                              </a:rPr>
                              <m:t>𝜃</m:t>
                            </m:r>
                          </m:e>
                        </m:func>
                      </m:e>
                    </m:rad>
                  </m:oMath>
                </a14:m>
                <a:endParaRPr lang="es-ES" sz="1400" b="0" dirty="0">
                  <a:solidFill>
                    <a:schemeClr val="tx1"/>
                  </a:solidFill>
                  <a:ea typeface="Cambria Math" panose="02040503050406030204" pitchFamily="18" charset="0"/>
                </a:endParaRPr>
              </a:p>
            </p:txBody>
          </p:sp>
        </mc:Choice>
        <mc:Fallback xmlns="">
          <p:sp>
            <p:nvSpPr>
              <p:cNvPr id="65" name="CuadroTexto 64">
                <a:extLst>
                  <a:ext uri="{FF2B5EF4-FFF2-40B4-BE49-F238E27FC236}">
                    <a16:creationId xmlns:a16="http://schemas.microsoft.com/office/drawing/2014/main" id="{2A4F8ED0-8007-4C9F-8335-662171C172B9}"/>
                  </a:ext>
                </a:extLst>
              </p:cNvPr>
              <p:cNvSpPr txBox="1">
                <a:spLocks noRot="1" noChangeAspect="1" noMove="1" noResize="1" noEditPoints="1" noAdjustHandles="1" noChangeArrowheads="1" noChangeShapeType="1" noTextEdit="1"/>
              </p:cNvSpPr>
              <p:nvPr/>
            </p:nvSpPr>
            <p:spPr>
              <a:xfrm>
                <a:off x="-79330" y="6065693"/>
                <a:ext cx="3072480" cy="766813"/>
              </a:xfrm>
              <a:prstGeom prst="rect">
                <a:avLst/>
              </a:prstGeom>
              <a:blipFill>
                <a:blip r:embed="rId12"/>
                <a:stretch>
                  <a:fillRect b="-3175"/>
                </a:stretch>
              </a:blipFill>
            </p:spPr>
            <p:txBody>
              <a:bodyPr/>
              <a:lstStyle/>
              <a:p>
                <a:r>
                  <a:rPr lang="es-ES">
                    <a:noFill/>
                  </a:rPr>
                  <a:t> </a:t>
                </a:r>
              </a:p>
            </p:txBody>
          </p:sp>
        </mc:Fallback>
      </mc:AlternateContent>
      <p:sp>
        <p:nvSpPr>
          <p:cNvPr id="66" name="CuadroTexto 65">
            <a:extLst>
              <a:ext uri="{FF2B5EF4-FFF2-40B4-BE49-F238E27FC236}">
                <a16:creationId xmlns:a16="http://schemas.microsoft.com/office/drawing/2014/main" id="{C9D318CF-978A-4A86-89DF-C373323A2D29}"/>
              </a:ext>
            </a:extLst>
          </p:cNvPr>
          <p:cNvSpPr txBox="1"/>
          <p:nvPr/>
        </p:nvSpPr>
        <p:spPr>
          <a:xfrm>
            <a:off x="402365" y="5537088"/>
            <a:ext cx="9058420" cy="276999"/>
          </a:xfrm>
          <a:prstGeom prst="rect">
            <a:avLst/>
          </a:prstGeom>
          <a:noFill/>
        </p:spPr>
        <p:txBody>
          <a:bodyPr wrap="square" rtlCol="0">
            <a:spAutoFit/>
          </a:bodyPr>
          <a:lstStyle/>
          <a:p>
            <a:pPr algn="just"/>
            <a:r>
              <a:rPr lang="es-ES" altLang="es-ES" sz="1200" dirty="0">
                <a:solidFill>
                  <a:schemeClr val="tx1"/>
                </a:solidFill>
              </a:rPr>
              <a:t>Para obtener la parametrización de la geometría de acoplo al puerto -y simplemente debemos hacer el cambio de y → -y</a:t>
            </a:r>
            <a:endParaRPr kumimoji="0" lang="es-ES" altLang="es-ES" sz="1200" b="0" i="0" u="none" strike="noStrike" cap="none" normalizeH="0" baseline="0" dirty="0">
              <a:ln>
                <a:noFill/>
              </a:ln>
              <a:solidFill>
                <a:schemeClr val="tx1"/>
              </a:solidFill>
              <a:effectLst/>
              <a:latin typeface="Arial" panose="020B0604020202020204" pitchFamily="34" charset="0"/>
            </a:endParaRPr>
          </a:p>
        </p:txBody>
      </p:sp>
      <mc:AlternateContent xmlns:mc="http://schemas.openxmlformats.org/markup-compatibility/2006" xmlns:a14="http://schemas.microsoft.com/office/drawing/2010/main">
        <mc:Choice Requires="a14">
          <p:sp>
            <p:nvSpPr>
              <p:cNvPr id="67" name="CuadroTexto 66">
                <a:extLst>
                  <a:ext uri="{FF2B5EF4-FFF2-40B4-BE49-F238E27FC236}">
                    <a16:creationId xmlns:a16="http://schemas.microsoft.com/office/drawing/2014/main" id="{06A7EB74-5DC0-4C32-B0C0-566DB3451B85}"/>
                  </a:ext>
                </a:extLst>
              </p:cNvPr>
              <p:cNvSpPr txBox="1"/>
              <p:nvPr/>
            </p:nvSpPr>
            <p:spPr>
              <a:xfrm>
                <a:off x="3042207" y="6507916"/>
                <a:ext cx="1512168"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ea typeface="Cambria Math" panose="02040503050406030204" pitchFamily="18" charset="0"/>
                        </a:rPr>
                        <m:t>𝑠</m:t>
                      </m:r>
                      <m:r>
                        <a:rPr lang="es-ES" sz="1400" i="1" smtClean="0">
                          <a:solidFill>
                            <a:schemeClr val="tx1"/>
                          </a:solidFill>
                          <a:latin typeface="Cambria Math" panose="02040503050406030204" pitchFamily="18" charset="0"/>
                          <a:ea typeface="Cambria Math" panose="02040503050406030204" pitchFamily="18" charset="0"/>
                        </a:rPr>
                        <m:t>∈</m:t>
                      </m:r>
                      <m:d>
                        <m:dPr>
                          <m:begChr m:val="["/>
                          <m:endChr m:val="]"/>
                          <m:ctrlPr>
                            <a:rPr lang="es-ES" sz="1400" i="1" smtClean="0">
                              <a:solidFill>
                                <a:schemeClr val="tx1"/>
                              </a:solidFill>
                              <a:latin typeface="Cambria Math" panose="02040503050406030204" pitchFamily="18" charset="0"/>
                              <a:ea typeface="Cambria Math" panose="02040503050406030204" pitchFamily="18" charset="0"/>
                            </a:rPr>
                          </m:ctrlPr>
                        </m:dPr>
                        <m:e>
                          <m:r>
                            <a:rPr lang="es-ES" sz="1400" b="0" i="1" smtClean="0">
                              <a:solidFill>
                                <a:schemeClr val="tx1"/>
                              </a:solidFill>
                              <a:latin typeface="Cambria Math" panose="02040503050406030204" pitchFamily="18" charset="0"/>
                              <a:ea typeface="Cambria Math" panose="02040503050406030204" pitchFamily="18" charset="0"/>
                            </a:rPr>
                            <m:t>−1,1</m:t>
                          </m:r>
                          <m:r>
                            <a:rPr lang="es-ES" sz="1400" i="1" smtClean="0">
                              <a:solidFill>
                                <a:schemeClr val="tx1"/>
                              </a:solidFill>
                              <a:latin typeface="Cambria Math" panose="02040503050406030204" pitchFamily="18" charset="0"/>
                              <a:ea typeface="Cambria Math" panose="02040503050406030204" pitchFamily="18" charset="0"/>
                            </a:rPr>
                            <m:t> </m:t>
                          </m:r>
                        </m:e>
                      </m:d>
                    </m:oMath>
                  </m:oMathPara>
                </a14:m>
                <a:endParaRPr lang="es-ES" sz="1400" dirty="0"/>
              </a:p>
            </p:txBody>
          </p:sp>
        </mc:Choice>
        <mc:Fallback xmlns="">
          <p:sp>
            <p:nvSpPr>
              <p:cNvPr id="67" name="CuadroTexto 66">
                <a:extLst>
                  <a:ext uri="{FF2B5EF4-FFF2-40B4-BE49-F238E27FC236}">
                    <a16:creationId xmlns:a16="http://schemas.microsoft.com/office/drawing/2014/main" id="{06A7EB74-5DC0-4C32-B0C0-566DB3451B85}"/>
                  </a:ext>
                </a:extLst>
              </p:cNvPr>
              <p:cNvSpPr txBox="1">
                <a:spLocks noRot="1" noChangeAspect="1" noMove="1" noResize="1" noEditPoints="1" noAdjustHandles="1" noChangeArrowheads="1" noChangeShapeType="1" noTextEdit="1"/>
              </p:cNvSpPr>
              <p:nvPr/>
            </p:nvSpPr>
            <p:spPr>
              <a:xfrm>
                <a:off x="3042207" y="6507916"/>
                <a:ext cx="1512168" cy="307777"/>
              </a:xfrm>
              <a:prstGeom prst="rect">
                <a:avLst/>
              </a:prstGeom>
              <a:blipFill>
                <a:blip r:embed="rId1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8" name="CuadroTexto 67">
                <a:extLst>
                  <a:ext uri="{FF2B5EF4-FFF2-40B4-BE49-F238E27FC236}">
                    <a16:creationId xmlns:a16="http://schemas.microsoft.com/office/drawing/2014/main" id="{95159D28-2045-4734-9B24-1B2844C297D7}"/>
                  </a:ext>
                </a:extLst>
              </p:cNvPr>
              <p:cNvSpPr txBox="1"/>
              <p:nvPr/>
            </p:nvSpPr>
            <p:spPr>
              <a:xfrm>
                <a:off x="3281637" y="6079318"/>
                <a:ext cx="2675757" cy="45986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400" i="1" smtClean="0">
                          <a:solidFill>
                            <a:schemeClr val="tx1"/>
                          </a:solidFill>
                          <a:latin typeface="Cambria Math" panose="02040503050406030204" pitchFamily="18" charset="0"/>
                          <a:ea typeface="Cambria Math" panose="02040503050406030204" pitchFamily="18" charset="0"/>
                        </a:rPr>
                        <m:t>𝜃</m:t>
                      </m:r>
                      <m:r>
                        <a:rPr lang="es-ES" sz="1400" i="1" smtClean="0">
                          <a:solidFill>
                            <a:schemeClr val="tx1"/>
                          </a:solidFill>
                          <a:latin typeface="Cambria Math" panose="02040503050406030204" pitchFamily="18" charset="0"/>
                          <a:ea typeface="Cambria Math" panose="02040503050406030204" pitchFamily="18" charset="0"/>
                        </a:rPr>
                        <m:t>∈</m:t>
                      </m:r>
                      <m:d>
                        <m:dPr>
                          <m:begChr m:val="["/>
                          <m:endChr m:val="]"/>
                          <m:ctrlPr>
                            <a:rPr lang="es-ES" sz="1400" i="1" smtClean="0">
                              <a:solidFill>
                                <a:schemeClr val="tx1"/>
                              </a:solidFill>
                              <a:latin typeface="Cambria Math" panose="02040503050406030204" pitchFamily="18" charset="0"/>
                              <a:ea typeface="Cambria Math" panose="02040503050406030204" pitchFamily="18" charset="0"/>
                            </a:rPr>
                          </m:ctrlPr>
                        </m:dPr>
                        <m:e>
                          <m:r>
                            <a:rPr lang="es-ES" sz="1400" b="0" i="1" smtClean="0">
                              <a:solidFill>
                                <a:schemeClr val="tx1"/>
                              </a:solidFill>
                              <a:latin typeface="Cambria Math" panose="02040503050406030204" pitchFamily="18" charset="0"/>
                              <a:ea typeface="Cambria Math" panose="02040503050406030204" pitchFamily="18" charset="0"/>
                            </a:rPr>
                            <m:t>𝑎𝑟𝑐𝑜𝑠</m:t>
                          </m:r>
                          <m:d>
                            <m:dPr>
                              <m:ctrlPr>
                                <a:rPr lang="es-ES" sz="1400" b="0" i="1" smtClean="0">
                                  <a:solidFill>
                                    <a:schemeClr val="tx1"/>
                                  </a:solidFill>
                                  <a:latin typeface="Cambria Math" panose="02040503050406030204" pitchFamily="18" charset="0"/>
                                  <a:ea typeface="Cambria Math" panose="02040503050406030204" pitchFamily="18" charset="0"/>
                                </a:rPr>
                              </m:ctrlPr>
                            </m:dPr>
                            <m:e>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i="1">
                                      <a:solidFill>
                                        <a:schemeClr val="tx1"/>
                                      </a:solidFill>
                                      <a:latin typeface="Cambria Math" panose="02040503050406030204" pitchFamily="18" charset="0"/>
                                      <a:ea typeface="Cambria Math" panose="02040503050406030204" pitchFamily="18" charset="0"/>
                                    </a:rPr>
                                    <m:t>𝑟</m:t>
                                  </m:r>
                                </m:num>
                                <m:den>
                                  <m:r>
                                    <a:rPr lang="es-ES" sz="1400" i="1">
                                      <a:solidFill>
                                        <a:schemeClr val="tx1"/>
                                      </a:solidFill>
                                      <a:latin typeface="Cambria Math" panose="02040503050406030204" pitchFamily="18" charset="0"/>
                                      <a:ea typeface="Cambria Math" panose="02040503050406030204" pitchFamily="18" charset="0"/>
                                    </a:rPr>
                                    <m:t>𝑅</m:t>
                                  </m:r>
                                </m:den>
                              </m:f>
                            </m:e>
                          </m:d>
                          <m:r>
                            <a:rPr lang="es-ES" sz="1400" b="0" i="1" smtClean="0">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𝜋</m:t>
                          </m:r>
                          <m:r>
                            <a:rPr lang="es-ES" sz="1400" b="0" i="1" smtClean="0">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𝑎𝑟𝑐𝑜𝑠</m:t>
                          </m:r>
                          <m:d>
                            <m:dPr>
                              <m:ctrlPr>
                                <a:rPr lang="es-ES" sz="1400" i="1">
                                  <a:solidFill>
                                    <a:schemeClr val="tx1"/>
                                  </a:solidFill>
                                  <a:latin typeface="Cambria Math" panose="02040503050406030204" pitchFamily="18" charset="0"/>
                                  <a:ea typeface="Cambria Math" panose="02040503050406030204" pitchFamily="18" charset="0"/>
                                </a:rPr>
                              </m:ctrlPr>
                            </m:dPr>
                            <m:e>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i="1">
                                      <a:solidFill>
                                        <a:schemeClr val="tx1"/>
                                      </a:solidFill>
                                      <a:latin typeface="Cambria Math" panose="02040503050406030204" pitchFamily="18" charset="0"/>
                                      <a:ea typeface="Cambria Math" panose="02040503050406030204" pitchFamily="18" charset="0"/>
                                    </a:rPr>
                                    <m:t>𝑟</m:t>
                                  </m:r>
                                </m:num>
                                <m:den>
                                  <m:r>
                                    <a:rPr lang="es-ES" sz="1400" i="1">
                                      <a:solidFill>
                                        <a:schemeClr val="tx1"/>
                                      </a:solidFill>
                                      <a:latin typeface="Cambria Math" panose="02040503050406030204" pitchFamily="18" charset="0"/>
                                      <a:ea typeface="Cambria Math" panose="02040503050406030204" pitchFamily="18" charset="0"/>
                                    </a:rPr>
                                    <m:t>𝑅</m:t>
                                  </m:r>
                                </m:den>
                              </m:f>
                            </m:e>
                          </m:d>
                        </m:e>
                      </m:d>
                    </m:oMath>
                  </m:oMathPara>
                </a14:m>
                <a:endParaRPr lang="es-ES" sz="1400" dirty="0"/>
              </a:p>
            </p:txBody>
          </p:sp>
        </mc:Choice>
        <mc:Fallback xmlns="">
          <p:sp>
            <p:nvSpPr>
              <p:cNvPr id="68" name="CuadroTexto 67">
                <a:extLst>
                  <a:ext uri="{FF2B5EF4-FFF2-40B4-BE49-F238E27FC236}">
                    <a16:creationId xmlns:a16="http://schemas.microsoft.com/office/drawing/2014/main" id="{95159D28-2045-4734-9B24-1B2844C297D7}"/>
                  </a:ext>
                </a:extLst>
              </p:cNvPr>
              <p:cNvSpPr txBox="1">
                <a:spLocks noRot="1" noChangeAspect="1" noMove="1" noResize="1" noEditPoints="1" noAdjustHandles="1" noChangeArrowheads="1" noChangeShapeType="1" noTextEdit="1"/>
              </p:cNvSpPr>
              <p:nvPr/>
            </p:nvSpPr>
            <p:spPr>
              <a:xfrm>
                <a:off x="3281637" y="6079318"/>
                <a:ext cx="2675757" cy="459869"/>
              </a:xfrm>
              <a:prstGeom prst="rect">
                <a:avLst/>
              </a:prstGeom>
              <a:blipFill>
                <a:blip r:embed="rId14"/>
                <a:stretch>
                  <a:fillRect b="-1316"/>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9" name="CuadroTexto 68">
                <a:extLst>
                  <a:ext uri="{FF2B5EF4-FFF2-40B4-BE49-F238E27FC236}">
                    <a16:creationId xmlns:a16="http://schemas.microsoft.com/office/drawing/2014/main" id="{FC358EEE-4F32-45B6-AEFE-7AA29ED7A0A4}"/>
                  </a:ext>
                </a:extLst>
              </p:cNvPr>
              <p:cNvSpPr txBox="1"/>
              <p:nvPr/>
            </p:nvSpPr>
            <p:spPr>
              <a:xfrm>
                <a:off x="6355713" y="6268601"/>
                <a:ext cx="2485427" cy="36099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ea typeface="Cambria Math" panose="02040503050406030204" pitchFamily="18" charset="0"/>
                        </a:rPr>
                        <m:t>𝑑𝑆</m:t>
                      </m:r>
                      <m:r>
                        <a:rPr lang="es-ES" sz="1400" b="0" i="1" smtClean="0">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𝑅</m:t>
                      </m:r>
                      <m:rad>
                        <m:radPr>
                          <m:degHide m:val="on"/>
                          <m:ctrlPr>
                            <a:rPr lang="es-ES" sz="1400" i="1">
                              <a:solidFill>
                                <a:schemeClr val="tx1"/>
                              </a:solidFill>
                              <a:latin typeface="Cambria Math" panose="02040503050406030204" pitchFamily="18" charset="0"/>
                              <a:ea typeface="Cambria Math" panose="02040503050406030204" pitchFamily="18" charset="0"/>
                            </a:rPr>
                          </m:ctrlPr>
                        </m:radPr>
                        <m:deg/>
                        <m:e>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𝑟</m:t>
                              </m:r>
                            </m:e>
                            <m:sup>
                              <m:r>
                                <a:rPr lang="es-ES" sz="1400" i="1">
                                  <a:solidFill>
                                    <a:schemeClr val="tx1"/>
                                  </a:solidFill>
                                  <a:latin typeface="Cambria Math" panose="02040503050406030204" pitchFamily="18" charset="0"/>
                                  <a:ea typeface="Cambria Math" panose="02040503050406030204" pitchFamily="18" charset="0"/>
                                </a:rPr>
                                <m:t>2</m:t>
                              </m:r>
                            </m:sup>
                          </m:sSup>
                          <m:r>
                            <a:rPr lang="es-ES" sz="1400" i="1">
                              <a:solidFill>
                                <a:schemeClr val="tx1"/>
                              </a:solidFill>
                              <a:latin typeface="Cambria Math" panose="02040503050406030204" pitchFamily="18" charset="0"/>
                              <a:ea typeface="Cambria Math" panose="02040503050406030204" pitchFamily="18" charset="0"/>
                            </a:rPr>
                            <m:t>−</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𝑅</m:t>
                              </m:r>
                            </m:e>
                            <m:sup>
                              <m:r>
                                <a:rPr lang="es-ES" sz="1400" i="1">
                                  <a:solidFill>
                                    <a:schemeClr val="tx1"/>
                                  </a:solidFill>
                                  <a:latin typeface="Cambria Math" panose="02040503050406030204" pitchFamily="18" charset="0"/>
                                  <a:ea typeface="Cambria Math" panose="02040503050406030204" pitchFamily="18" charset="0"/>
                                </a:rPr>
                                <m:t>2</m:t>
                              </m:r>
                            </m:sup>
                          </m:sSup>
                          <m:func>
                            <m:funcPr>
                              <m:ctrlPr>
                                <a:rPr lang="es-ES" sz="1400" i="1">
                                  <a:solidFill>
                                    <a:schemeClr val="tx1"/>
                                  </a:solidFill>
                                  <a:latin typeface="Cambria Math" panose="02040503050406030204" pitchFamily="18" charset="0"/>
                                  <a:ea typeface="Cambria Math" panose="02040503050406030204" pitchFamily="18" charset="0"/>
                                </a:rPr>
                              </m:ctrlPr>
                            </m:funcPr>
                            <m:fName>
                              <m:sSup>
                                <m:sSupPr>
                                  <m:ctrlPr>
                                    <a:rPr lang="es-ES" sz="1400" i="1">
                                      <a:solidFill>
                                        <a:schemeClr val="tx1"/>
                                      </a:solidFill>
                                      <a:latin typeface="Cambria Math" panose="02040503050406030204" pitchFamily="18" charset="0"/>
                                      <a:ea typeface="Cambria Math" panose="02040503050406030204" pitchFamily="18" charset="0"/>
                                    </a:rPr>
                                  </m:ctrlPr>
                                </m:sSupPr>
                                <m:e>
                                  <m:r>
                                    <m:rPr>
                                      <m:sty m:val="p"/>
                                    </m:rPr>
                                    <a:rPr lang="es-ES" sz="1400">
                                      <a:solidFill>
                                        <a:schemeClr val="tx1"/>
                                      </a:solidFill>
                                      <a:latin typeface="Cambria Math" panose="02040503050406030204" pitchFamily="18" charset="0"/>
                                      <a:ea typeface="Cambria Math" panose="02040503050406030204" pitchFamily="18" charset="0"/>
                                    </a:rPr>
                                    <m:t>cos</m:t>
                                  </m:r>
                                </m:e>
                                <m:sup>
                                  <m:r>
                                    <a:rPr lang="es-ES" sz="1400" i="1">
                                      <a:solidFill>
                                        <a:schemeClr val="tx1"/>
                                      </a:solidFill>
                                      <a:latin typeface="Cambria Math" panose="02040503050406030204" pitchFamily="18" charset="0"/>
                                      <a:ea typeface="Cambria Math" panose="02040503050406030204" pitchFamily="18" charset="0"/>
                                    </a:rPr>
                                    <m:t>2</m:t>
                                  </m:r>
                                </m:sup>
                              </m:sSup>
                            </m:fName>
                            <m:e>
                              <m:r>
                                <a:rPr lang="es-ES" sz="1400" i="1">
                                  <a:solidFill>
                                    <a:schemeClr val="tx1"/>
                                  </a:solidFill>
                                  <a:latin typeface="Cambria Math" panose="02040503050406030204" pitchFamily="18" charset="0"/>
                                  <a:ea typeface="Cambria Math" panose="02040503050406030204" pitchFamily="18" charset="0"/>
                                </a:rPr>
                                <m:t>𝜃</m:t>
                              </m:r>
                            </m:e>
                          </m:func>
                        </m:e>
                      </m:rad>
                      <m:r>
                        <a:rPr lang="es-ES" sz="1400" b="0" i="1" smtClean="0">
                          <a:solidFill>
                            <a:schemeClr val="tx1"/>
                          </a:solidFill>
                          <a:latin typeface="Cambria Math" panose="02040503050406030204" pitchFamily="18" charset="0"/>
                          <a:ea typeface="Cambria Math" panose="02040503050406030204" pitchFamily="18" charset="0"/>
                        </a:rPr>
                        <m:t>𝑑</m:t>
                      </m:r>
                      <m:r>
                        <a:rPr lang="es-ES" sz="1400" b="0" i="1" smtClean="0">
                          <a:solidFill>
                            <a:schemeClr val="tx1"/>
                          </a:solidFill>
                          <a:latin typeface="Cambria Math" panose="02040503050406030204" pitchFamily="18" charset="0"/>
                          <a:ea typeface="Cambria Math" panose="02040503050406030204" pitchFamily="18" charset="0"/>
                        </a:rPr>
                        <m:t>𝜃</m:t>
                      </m:r>
                      <m:r>
                        <a:rPr lang="es-ES" sz="1400" b="0" i="1" smtClean="0">
                          <a:solidFill>
                            <a:schemeClr val="tx1"/>
                          </a:solidFill>
                          <a:latin typeface="Cambria Math" panose="02040503050406030204" pitchFamily="18" charset="0"/>
                          <a:ea typeface="Cambria Math" panose="02040503050406030204" pitchFamily="18" charset="0"/>
                        </a:rPr>
                        <m:t>𝑑𝑠</m:t>
                      </m:r>
                    </m:oMath>
                  </m:oMathPara>
                </a14:m>
                <a:endParaRPr lang="es-ES" sz="1400" b="0" dirty="0">
                  <a:solidFill>
                    <a:schemeClr val="tx1"/>
                  </a:solidFill>
                  <a:ea typeface="Cambria Math" panose="02040503050406030204" pitchFamily="18" charset="0"/>
                </a:endParaRPr>
              </a:p>
            </p:txBody>
          </p:sp>
        </mc:Choice>
        <mc:Fallback xmlns="">
          <p:sp>
            <p:nvSpPr>
              <p:cNvPr id="69" name="CuadroTexto 68">
                <a:extLst>
                  <a:ext uri="{FF2B5EF4-FFF2-40B4-BE49-F238E27FC236}">
                    <a16:creationId xmlns:a16="http://schemas.microsoft.com/office/drawing/2014/main" id="{FC358EEE-4F32-45B6-AEFE-7AA29ED7A0A4}"/>
                  </a:ext>
                </a:extLst>
              </p:cNvPr>
              <p:cNvSpPr txBox="1">
                <a:spLocks noRot="1" noChangeAspect="1" noMove="1" noResize="1" noEditPoints="1" noAdjustHandles="1" noChangeArrowheads="1" noChangeShapeType="1" noTextEdit="1"/>
              </p:cNvSpPr>
              <p:nvPr/>
            </p:nvSpPr>
            <p:spPr>
              <a:xfrm>
                <a:off x="6355713" y="6268601"/>
                <a:ext cx="2485427" cy="360996"/>
              </a:xfrm>
              <a:prstGeom prst="rect">
                <a:avLst/>
              </a:prstGeom>
              <a:blipFill>
                <a:blip r:embed="rId15"/>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2855138289"/>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26</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mc:AlternateContent xmlns:mc="http://schemas.openxmlformats.org/markup-compatibility/2006" xmlns:a14="http://schemas.microsoft.com/office/drawing/2010/main">
        <mc:Choice Requires="a14">
          <p:sp>
            <p:nvSpPr>
              <p:cNvPr id="20" name="2 Marcador de contenido">
                <a:extLst>
                  <a:ext uri="{FF2B5EF4-FFF2-40B4-BE49-F238E27FC236}">
                    <a16:creationId xmlns:a16="http://schemas.microsoft.com/office/drawing/2014/main" id="{DD56B59D-066F-49BE-BD7A-9461711CDFF1}"/>
                  </a:ext>
                </a:extLst>
              </p:cNvPr>
              <p:cNvSpPr txBox="1">
                <a:spLocks/>
              </p:cNvSpPr>
              <p:nvPr/>
            </p:nvSpPr>
            <p:spPr>
              <a:xfrm>
                <a:off x="359792" y="745251"/>
                <a:ext cx="2808312"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solidFill>
                      <a:schemeClr val="tx1"/>
                    </a:solidFill>
                  </a:rPr>
                  <a:t>Cálculo de </a:t>
                </a:r>
                <a14:m>
                  <m:oMath xmlns:m="http://schemas.openxmlformats.org/officeDocument/2006/math">
                    <m:sSub>
                      <m:sSubPr>
                        <m:ctrlPr>
                          <a:rPr lang="es-ES" sz="1600" i="1" u="sng">
                            <a:latin typeface="Cambria Math" panose="02040503050406030204" pitchFamily="18" charset="0"/>
                          </a:rPr>
                        </m:ctrlPr>
                      </m:sSubPr>
                      <m:e>
                        <m:r>
                          <a:rPr lang="es-ES" sz="1600" i="1" u="sng">
                            <a:latin typeface="Cambria Math" panose="02040503050406030204" pitchFamily="18" charset="0"/>
                            <a:ea typeface="Cambria Math" panose="02040503050406030204" pitchFamily="18" charset="0"/>
                          </a:rPr>
                          <m:t>ℐ</m:t>
                        </m:r>
                      </m:e>
                      <m:sub>
                        <m:r>
                          <a:rPr lang="es-ES" sz="1600" i="1" u="sng">
                            <a:latin typeface="Cambria Math" panose="02040503050406030204" pitchFamily="18" charset="0"/>
                            <a:ea typeface="Cambria Math" panose="02040503050406030204" pitchFamily="18" charset="0"/>
                          </a:rPr>
                          <m:t>𝜇</m:t>
                        </m:r>
                      </m:sub>
                    </m:sSub>
                  </m:oMath>
                </a14:m>
                <a:endParaRPr lang="es-ES_tradnl" altLang="es-ES" sz="2000" u="sng" kern="0" dirty="0">
                  <a:solidFill>
                    <a:schemeClr val="tx1"/>
                  </a:solidFill>
                </a:endParaRPr>
              </a:p>
            </p:txBody>
          </p:sp>
        </mc:Choice>
        <mc:Fallback xmlns="">
          <p:sp>
            <p:nvSpPr>
              <p:cNvPr id="20" name="2 Marcador de contenido">
                <a:extLst>
                  <a:ext uri="{FF2B5EF4-FFF2-40B4-BE49-F238E27FC236}">
                    <a16:creationId xmlns:a16="http://schemas.microsoft.com/office/drawing/2014/main" id="{DD56B59D-066F-49BE-BD7A-9461711CDFF1}"/>
                  </a:ext>
                </a:extLst>
              </p:cNvPr>
              <p:cNvSpPr txBox="1">
                <a:spLocks noRot="1" noChangeAspect="1" noMove="1" noResize="1" noEditPoints="1" noAdjustHandles="1" noChangeArrowheads="1" noChangeShapeType="1" noTextEdit="1"/>
              </p:cNvSpPr>
              <p:nvPr/>
            </p:nvSpPr>
            <p:spPr>
              <a:xfrm>
                <a:off x="359792" y="745251"/>
                <a:ext cx="2808312" cy="442298"/>
              </a:xfrm>
              <a:prstGeom prst="rect">
                <a:avLst/>
              </a:prstGeom>
              <a:blipFill>
                <a:blip r:embed="rId2"/>
                <a:stretch>
                  <a:fillRect l="-1085" t="-6849"/>
                </a:stretch>
              </a:blipFill>
            </p:spPr>
            <p:txBody>
              <a:bodyPr/>
              <a:lstStyle/>
              <a:p>
                <a:r>
                  <a:rPr lang="es-ES">
                    <a:noFill/>
                  </a:rPr>
                  <a:t> </a:t>
                </a:r>
              </a:p>
            </p:txBody>
          </p:sp>
        </mc:Fallback>
      </mc:AlternateContent>
      <p:sp>
        <p:nvSpPr>
          <p:cNvPr id="24" name="CuadroTexto 23">
            <a:extLst>
              <a:ext uri="{FF2B5EF4-FFF2-40B4-BE49-F238E27FC236}">
                <a16:creationId xmlns:a16="http://schemas.microsoft.com/office/drawing/2014/main" id="{9B5707C1-8C70-4DBF-9755-98DCBED9CA6D}"/>
              </a:ext>
            </a:extLst>
          </p:cNvPr>
          <p:cNvSpPr txBox="1"/>
          <p:nvPr/>
        </p:nvSpPr>
        <p:spPr>
          <a:xfrm>
            <a:off x="5814498" y="4420064"/>
            <a:ext cx="4037267" cy="646331"/>
          </a:xfrm>
          <a:prstGeom prst="rect">
            <a:avLst/>
          </a:prstGeom>
          <a:noFill/>
        </p:spPr>
        <p:txBody>
          <a:bodyPr wrap="square" rtlCol="0">
            <a:spAutoFit/>
          </a:bodyPr>
          <a:lstStyle/>
          <a:p>
            <a:pPr algn="just"/>
            <a:r>
              <a:rPr kumimoji="0" lang="es-ES" altLang="es-ES" sz="1200" b="0" i="0" u="none" strike="noStrike" cap="none" normalizeH="0" baseline="0" dirty="0">
                <a:ln>
                  <a:noFill/>
                </a:ln>
                <a:solidFill>
                  <a:schemeClr val="tx1"/>
                </a:solidFill>
                <a:effectLst/>
                <a:latin typeface="Arial" panose="020B0604020202020204" pitchFamily="34" charset="0"/>
              </a:rPr>
              <a:t>Esquema del acoplo entre el BPM y el coaxial en el puerto +x (se muestra solo el conductor externo del coaxial)</a:t>
            </a:r>
          </a:p>
        </p:txBody>
      </p:sp>
      <mc:AlternateContent xmlns:mc="http://schemas.openxmlformats.org/markup-compatibility/2006" xmlns:a14="http://schemas.microsoft.com/office/drawing/2010/main">
        <mc:Choice Requires="a14">
          <p:sp>
            <p:nvSpPr>
              <p:cNvPr id="26" name="CuadroTexto 25">
                <a:extLst>
                  <a:ext uri="{FF2B5EF4-FFF2-40B4-BE49-F238E27FC236}">
                    <a16:creationId xmlns:a16="http://schemas.microsoft.com/office/drawing/2014/main" id="{47989E1D-E549-4B9A-9431-CAB9A5527CA4}"/>
                  </a:ext>
                </a:extLst>
              </p:cNvPr>
              <p:cNvSpPr txBox="1"/>
              <p:nvPr/>
            </p:nvSpPr>
            <p:spPr>
              <a:xfrm>
                <a:off x="3360750" y="1724553"/>
                <a:ext cx="1683866"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s-ES" sz="1400" b="0" i="1" smtClean="0">
                              <a:solidFill>
                                <a:schemeClr val="tx1"/>
                              </a:solidFill>
                              <a:latin typeface="Cambria Math" panose="02040503050406030204" pitchFamily="18" charset="0"/>
                              <a:ea typeface="Cambria Math" panose="02040503050406030204" pitchFamily="18" charset="0"/>
                            </a:rPr>
                          </m:ctrlPr>
                        </m:sSupPr>
                        <m:e>
                          <m:r>
                            <a:rPr lang="es-ES" sz="1400" b="0" i="1" smtClean="0">
                              <a:solidFill>
                                <a:schemeClr val="tx1"/>
                              </a:solidFill>
                              <a:latin typeface="Cambria Math" panose="02040503050406030204" pitchFamily="18" charset="0"/>
                              <a:ea typeface="Cambria Math" panose="02040503050406030204" pitchFamily="18" charset="0"/>
                            </a:rPr>
                            <m:t>𝑥</m:t>
                          </m:r>
                        </m:e>
                        <m:sup>
                          <m:r>
                            <a:rPr lang="es-ES" sz="1400" b="0" i="1" smtClean="0">
                              <a:solidFill>
                                <a:schemeClr val="tx1"/>
                              </a:solidFill>
                              <a:latin typeface="Cambria Math" panose="02040503050406030204" pitchFamily="18" charset="0"/>
                              <a:ea typeface="Cambria Math" panose="02040503050406030204" pitchFamily="18" charset="0"/>
                            </a:rPr>
                            <m:t>2</m:t>
                          </m:r>
                        </m:sup>
                      </m:sSup>
                      <m:r>
                        <a:rPr lang="es-ES" sz="1400" b="0" i="1" smtClean="0">
                          <a:solidFill>
                            <a:schemeClr val="tx1"/>
                          </a:solidFill>
                          <a:latin typeface="Cambria Math" panose="02040503050406030204" pitchFamily="18" charset="0"/>
                          <a:ea typeface="Cambria Math" panose="02040503050406030204" pitchFamily="18" charset="0"/>
                        </a:rPr>
                        <m:t>+</m:t>
                      </m:r>
                      <m:sSup>
                        <m:sSupPr>
                          <m:ctrlPr>
                            <a:rPr lang="es-ES" sz="1400" b="0" i="1" smtClean="0">
                              <a:solidFill>
                                <a:schemeClr val="tx1"/>
                              </a:solidFill>
                              <a:latin typeface="Cambria Math" panose="02040503050406030204" pitchFamily="18" charset="0"/>
                              <a:ea typeface="Cambria Math" panose="02040503050406030204" pitchFamily="18" charset="0"/>
                            </a:rPr>
                          </m:ctrlPr>
                        </m:sSupPr>
                        <m:e>
                          <m:r>
                            <a:rPr lang="es-ES" sz="1400" b="0" i="1" smtClean="0">
                              <a:solidFill>
                                <a:schemeClr val="tx1"/>
                              </a:solidFill>
                              <a:latin typeface="Cambria Math" panose="02040503050406030204" pitchFamily="18" charset="0"/>
                              <a:ea typeface="Cambria Math" panose="02040503050406030204" pitchFamily="18" charset="0"/>
                            </a:rPr>
                            <m:t>𝑦</m:t>
                          </m:r>
                        </m:e>
                        <m:sup>
                          <m:r>
                            <a:rPr lang="es-ES" sz="1400" b="0" i="1" smtClean="0">
                              <a:solidFill>
                                <a:schemeClr val="tx1"/>
                              </a:solidFill>
                              <a:latin typeface="Cambria Math" panose="02040503050406030204" pitchFamily="18" charset="0"/>
                              <a:ea typeface="Cambria Math" panose="02040503050406030204" pitchFamily="18" charset="0"/>
                            </a:rPr>
                            <m:t>2</m:t>
                          </m:r>
                        </m:sup>
                      </m:sSup>
                      <m:r>
                        <a:rPr lang="es-ES" sz="1400" b="0" i="1" smtClean="0">
                          <a:solidFill>
                            <a:schemeClr val="tx1"/>
                          </a:solidFill>
                          <a:latin typeface="Cambria Math" panose="02040503050406030204" pitchFamily="18" charset="0"/>
                          <a:ea typeface="Cambria Math" panose="02040503050406030204" pitchFamily="18" charset="0"/>
                        </a:rPr>
                        <m:t>=</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b="0" i="1" smtClean="0">
                              <a:solidFill>
                                <a:schemeClr val="tx1"/>
                              </a:solidFill>
                              <a:latin typeface="Cambria Math" panose="02040503050406030204" pitchFamily="18" charset="0"/>
                              <a:ea typeface="Cambria Math" panose="02040503050406030204" pitchFamily="18" charset="0"/>
                            </a:rPr>
                            <m:t>𝑅</m:t>
                          </m:r>
                        </m:e>
                        <m:sup>
                          <m:r>
                            <a:rPr lang="es-ES" sz="1400" i="1">
                              <a:solidFill>
                                <a:schemeClr val="tx1"/>
                              </a:solidFill>
                              <a:latin typeface="Cambria Math" panose="02040503050406030204" pitchFamily="18" charset="0"/>
                              <a:ea typeface="Cambria Math" panose="02040503050406030204" pitchFamily="18" charset="0"/>
                            </a:rPr>
                            <m:t>2</m:t>
                          </m:r>
                        </m:sup>
                      </m:sSup>
                    </m:oMath>
                  </m:oMathPara>
                </a14:m>
                <a:endParaRPr lang="es-ES" sz="1400" dirty="0"/>
              </a:p>
            </p:txBody>
          </p:sp>
        </mc:Choice>
        <mc:Fallback xmlns="">
          <p:sp>
            <p:nvSpPr>
              <p:cNvPr id="26" name="CuadroTexto 25">
                <a:extLst>
                  <a:ext uri="{FF2B5EF4-FFF2-40B4-BE49-F238E27FC236}">
                    <a16:creationId xmlns:a16="http://schemas.microsoft.com/office/drawing/2014/main" id="{47989E1D-E549-4B9A-9431-CAB9A5527CA4}"/>
                  </a:ext>
                </a:extLst>
              </p:cNvPr>
              <p:cNvSpPr txBox="1">
                <a:spLocks noRot="1" noChangeAspect="1" noMove="1" noResize="1" noEditPoints="1" noAdjustHandles="1" noChangeArrowheads="1" noChangeShapeType="1" noTextEdit="1"/>
              </p:cNvSpPr>
              <p:nvPr/>
            </p:nvSpPr>
            <p:spPr>
              <a:xfrm>
                <a:off x="3360750" y="1724553"/>
                <a:ext cx="1683866" cy="307777"/>
              </a:xfrm>
              <a:prstGeom prst="rect">
                <a:avLst/>
              </a:prstGeom>
              <a:blipFill>
                <a:blip r:embed="rId3"/>
                <a:stretch>
                  <a:fillRect b="-4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8" name="CuadroTexto 27">
                <a:extLst>
                  <a:ext uri="{FF2B5EF4-FFF2-40B4-BE49-F238E27FC236}">
                    <a16:creationId xmlns:a16="http://schemas.microsoft.com/office/drawing/2014/main" id="{3528080E-B6BC-4502-BBF1-0C058CFC2D5B}"/>
                  </a:ext>
                </a:extLst>
              </p:cNvPr>
              <p:cNvSpPr txBox="1"/>
              <p:nvPr/>
            </p:nvSpPr>
            <p:spPr>
              <a:xfrm>
                <a:off x="3256434" y="2115272"/>
                <a:ext cx="2016224"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s-ES" sz="1400" b="0" i="1" smtClean="0">
                              <a:solidFill>
                                <a:schemeClr val="tx1"/>
                              </a:solidFill>
                              <a:latin typeface="Cambria Math" panose="02040503050406030204" pitchFamily="18" charset="0"/>
                              <a:ea typeface="Cambria Math" panose="02040503050406030204" pitchFamily="18" charset="0"/>
                            </a:rPr>
                          </m:ctrlPr>
                        </m:sSupPr>
                        <m:e>
                          <m:r>
                            <a:rPr lang="es-ES" sz="1400" b="0" i="1" smtClean="0">
                              <a:solidFill>
                                <a:schemeClr val="tx1"/>
                              </a:solidFill>
                              <a:latin typeface="Cambria Math" panose="02040503050406030204" pitchFamily="18" charset="0"/>
                              <a:ea typeface="Cambria Math" panose="02040503050406030204" pitchFamily="18" charset="0"/>
                            </a:rPr>
                            <m:t>𝑦</m:t>
                          </m:r>
                        </m:e>
                        <m:sup>
                          <m:r>
                            <a:rPr lang="es-ES" sz="1400" b="0" i="1" smtClean="0">
                              <a:solidFill>
                                <a:schemeClr val="tx1"/>
                              </a:solidFill>
                              <a:latin typeface="Cambria Math" panose="02040503050406030204" pitchFamily="18" charset="0"/>
                              <a:ea typeface="Cambria Math" panose="02040503050406030204" pitchFamily="18" charset="0"/>
                            </a:rPr>
                            <m:t>2</m:t>
                          </m:r>
                        </m:sup>
                      </m:sSup>
                      <m:r>
                        <a:rPr lang="es-ES" sz="1400" b="0" i="1" smtClean="0">
                          <a:solidFill>
                            <a:schemeClr val="tx1"/>
                          </a:solidFill>
                          <a:latin typeface="Cambria Math" panose="02040503050406030204" pitchFamily="18" charset="0"/>
                          <a:ea typeface="Cambria Math" panose="02040503050406030204" pitchFamily="18" charset="0"/>
                        </a:rPr>
                        <m:t>+</m:t>
                      </m:r>
                      <m:sSup>
                        <m:sSupPr>
                          <m:ctrlPr>
                            <a:rPr lang="es-ES" sz="1400" b="0" i="1" smtClean="0">
                              <a:solidFill>
                                <a:schemeClr val="tx1"/>
                              </a:solidFill>
                              <a:latin typeface="Cambria Math" panose="02040503050406030204" pitchFamily="18" charset="0"/>
                              <a:ea typeface="Cambria Math" panose="02040503050406030204" pitchFamily="18" charset="0"/>
                            </a:rPr>
                          </m:ctrlPr>
                        </m:sSupPr>
                        <m:e>
                          <m:r>
                            <a:rPr lang="es-ES" sz="1400" b="0" i="1" smtClean="0">
                              <a:solidFill>
                                <a:schemeClr val="tx1"/>
                              </a:solidFill>
                              <a:latin typeface="Cambria Math" panose="02040503050406030204" pitchFamily="18" charset="0"/>
                              <a:ea typeface="Cambria Math" panose="02040503050406030204" pitchFamily="18" charset="0"/>
                            </a:rPr>
                            <m:t>𝑧</m:t>
                          </m:r>
                        </m:e>
                        <m:sup>
                          <m:r>
                            <a:rPr lang="es-ES" sz="1400" b="0" i="1" smtClean="0">
                              <a:solidFill>
                                <a:schemeClr val="tx1"/>
                              </a:solidFill>
                              <a:latin typeface="Cambria Math" panose="02040503050406030204" pitchFamily="18" charset="0"/>
                              <a:ea typeface="Cambria Math" panose="02040503050406030204" pitchFamily="18" charset="0"/>
                            </a:rPr>
                            <m:t>2</m:t>
                          </m:r>
                        </m:sup>
                      </m:sSup>
                      <m:r>
                        <a:rPr lang="es-ES" sz="1400" i="1">
                          <a:solidFill>
                            <a:schemeClr val="tx1"/>
                          </a:solidFill>
                          <a:latin typeface="Cambria Math" panose="02040503050406030204" pitchFamily="18" charset="0"/>
                          <a:ea typeface="Cambria Math" panose="02040503050406030204" pitchFamily="18" charset="0"/>
                        </a:rPr>
                        <m:t>≤</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b="0" i="1" smtClean="0">
                              <a:solidFill>
                                <a:schemeClr val="tx1"/>
                              </a:solidFill>
                              <a:latin typeface="Cambria Math" panose="02040503050406030204" pitchFamily="18" charset="0"/>
                              <a:ea typeface="Cambria Math" panose="02040503050406030204" pitchFamily="18" charset="0"/>
                            </a:rPr>
                            <m:t>𝑟</m:t>
                          </m:r>
                        </m:e>
                        <m:sup>
                          <m:r>
                            <a:rPr lang="es-ES" sz="1400" i="1">
                              <a:solidFill>
                                <a:schemeClr val="tx1"/>
                              </a:solidFill>
                              <a:latin typeface="Cambria Math" panose="02040503050406030204" pitchFamily="18" charset="0"/>
                              <a:ea typeface="Cambria Math" panose="02040503050406030204" pitchFamily="18" charset="0"/>
                            </a:rPr>
                            <m:t>2</m:t>
                          </m:r>
                        </m:sup>
                      </m:sSup>
                    </m:oMath>
                  </m:oMathPara>
                </a14:m>
                <a:endParaRPr lang="es-ES" sz="1400" dirty="0"/>
              </a:p>
            </p:txBody>
          </p:sp>
        </mc:Choice>
        <mc:Fallback xmlns="">
          <p:sp>
            <p:nvSpPr>
              <p:cNvPr id="28" name="CuadroTexto 27">
                <a:extLst>
                  <a:ext uri="{FF2B5EF4-FFF2-40B4-BE49-F238E27FC236}">
                    <a16:creationId xmlns:a16="http://schemas.microsoft.com/office/drawing/2014/main" id="{3528080E-B6BC-4502-BBF1-0C058CFC2D5B}"/>
                  </a:ext>
                </a:extLst>
              </p:cNvPr>
              <p:cNvSpPr txBox="1">
                <a:spLocks noRot="1" noChangeAspect="1" noMove="1" noResize="1" noEditPoints="1" noAdjustHandles="1" noChangeArrowheads="1" noChangeShapeType="1" noTextEdit="1"/>
              </p:cNvSpPr>
              <p:nvPr/>
            </p:nvSpPr>
            <p:spPr>
              <a:xfrm>
                <a:off x="3256434" y="2115272"/>
                <a:ext cx="2016224" cy="307777"/>
              </a:xfrm>
              <a:prstGeom prst="rect">
                <a:avLst/>
              </a:prstGeom>
              <a:blipFill>
                <a:blip r:embed="rId4"/>
                <a:stretch>
                  <a:fillRect b="-4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0" name="CuadroTexto 29">
                <a:extLst>
                  <a:ext uri="{FF2B5EF4-FFF2-40B4-BE49-F238E27FC236}">
                    <a16:creationId xmlns:a16="http://schemas.microsoft.com/office/drawing/2014/main" id="{E6B26407-0BBD-4C99-9D52-3287AD0B0078}"/>
                  </a:ext>
                </a:extLst>
              </p:cNvPr>
              <p:cNvSpPr txBox="1"/>
              <p:nvPr/>
            </p:nvSpPr>
            <p:spPr>
              <a:xfrm>
                <a:off x="3990799" y="2591802"/>
                <a:ext cx="2016224" cy="52322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ea typeface="Cambria Math" panose="02040503050406030204" pitchFamily="18" charset="0"/>
                        </a:rPr>
                        <m:t>𝑥</m:t>
                      </m:r>
                      <m:r>
                        <a:rPr lang="es-ES" sz="1400" b="0" i="1" smtClean="0">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𝑅</m:t>
                      </m:r>
                      <m:func>
                        <m:funcPr>
                          <m:ctrlPr>
                            <a:rPr lang="es-ES" sz="1400" b="0" i="1" smtClean="0">
                              <a:solidFill>
                                <a:schemeClr val="tx1"/>
                              </a:solidFill>
                              <a:latin typeface="Cambria Math" panose="02040503050406030204" pitchFamily="18" charset="0"/>
                              <a:ea typeface="Cambria Math" panose="02040503050406030204" pitchFamily="18" charset="0"/>
                            </a:rPr>
                          </m:ctrlPr>
                        </m:funcPr>
                        <m:fName>
                          <m:r>
                            <m:rPr>
                              <m:sty m:val="p"/>
                            </m:rPr>
                            <a:rPr lang="es-ES" sz="1400" b="0" i="0" smtClean="0">
                              <a:solidFill>
                                <a:schemeClr val="tx1"/>
                              </a:solidFill>
                              <a:latin typeface="Cambria Math" panose="02040503050406030204" pitchFamily="18" charset="0"/>
                              <a:ea typeface="Cambria Math" panose="02040503050406030204" pitchFamily="18" charset="0"/>
                            </a:rPr>
                            <m:t>cos</m:t>
                          </m:r>
                        </m:fName>
                        <m:e>
                          <m:r>
                            <a:rPr lang="es-ES" sz="1400" i="1">
                              <a:solidFill>
                                <a:schemeClr val="tx1"/>
                              </a:solidFill>
                              <a:latin typeface="Cambria Math" panose="02040503050406030204" pitchFamily="18" charset="0"/>
                              <a:ea typeface="Cambria Math" panose="02040503050406030204" pitchFamily="18" charset="0"/>
                            </a:rPr>
                            <m:t>𝜃</m:t>
                          </m:r>
                        </m:e>
                      </m:func>
                    </m:oMath>
                  </m:oMathPara>
                </a14:m>
                <a:endParaRPr lang="es-ES" sz="1400" b="0" dirty="0">
                  <a:solidFill>
                    <a:schemeClr val="tx1"/>
                  </a:solidFill>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ea typeface="Cambria Math" panose="02040503050406030204" pitchFamily="18" charset="0"/>
                        </a:rPr>
                        <m:t>𝑦</m:t>
                      </m:r>
                      <m:r>
                        <a:rPr lang="es-ES" sz="1400" b="0" i="1" smtClean="0">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𝑅</m:t>
                      </m:r>
                      <m:func>
                        <m:funcPr>
                          <m:ctrlPr>
                            <a:rPr lang="es-ES" sz="1400" b="0" i="1" smtClean="0">
                              <a:solidFill>
                                <a:schemeClr val="tx1"/>
                              </a:solidFill>
                              <a:latin typeface="Cambria Math" panose="02040503050406030204" pitchFamily="18" charset="0"/>
                              <a:ea typeface="Cambria Math" panose="02040503050406030204" pitchFamily="18" charset="0"/>
                            </a:rPr>
                          </m:ctrlPr>
                        </m:funcPr>
                        <m:fName>
                          <m:r>
                            <m:rPr>
                              <m:sty m:val="p"/>
                            </m:rPr>
                            <a:rPr lang="es-ES" sz="1400" b="0" i="0" smtClean="0">
                              <a:solidFill>
                                <a:schemeClr val="tx1"/>
                              </a:solidFill>
                              <a:latin typeface="Cambria Math" panose="02040503050406030204" pitchFamily="18" charset="0"/>
                              <a:ea typeface="Cambria Math" panose="02040503050406030204" pitchFamily="18" charset="0"/>
                            </a:rPr>
                            <m:t>sin</m:t>
                          </m:r>
                        </m:fName>
                        <m:e>
                          <m:r>
                            <a:rPr lang="es-ES" sz="1400" b="0" i="1" smtClean="0">
                              <a:solidFill>
                                <a:schemeClr val="tx1"/>
                              </a:solidFill>
                              <a:latin typeface="Cambria Math" panose="02040503050406030204" pitchFamily="18" charset="0"/>
                              <a:ea typeface="Cambria Math" panose="02040503050406030204" pitchFamily="18" charset="0"/>
                            </a:rPr>
                            <m:t>𝜃</m:t>
                          </m:r>
                        </m:e>
                      </m:func>
                    </m:oMath>
                  </m:oMathPara>
                </a14:m>
                <a:endParaRPr lang="es-ES" sz="1400" dirty="0"/>
              </a:p>
            </p:txBody>
          </p:sp>
        </mc:Choice>
        <mc:Fallback xmlns="">
          <p:sp>
            <p:nvSpPr>
              <p:cNvPr id="30" name="CuadroTexto 29">
                <a:extLst>
                  <a:ext uri="{FF2B5EF4-FFF2-40B4-BE49-F238E27FC236}">
                    <a16:creationId xmlns:a16="http://schemas.microsoft.com/office/drawing/2014/main" id="{E6B26407-0BBD-4C99-9D52-3287AD0B0078}"/>
                  </a:ext>
                </a:extLst>
              </p:cNvPr>
              <p:cNvSpPr txBox="1">
                <a:spLocks noRot="1" noChangeAspect="1" noMove="1" noResize="1" noEditPoints="1" noAdjustHandles="1" noChangeArrowheads="1" noChangeShapeType="1" noTextEdit="1"/>
              </p:cNvSpPr>
              <p:nvPr/>
            </p:nvSpPr>
            <p:spPr>
              <a:xfrm>
                <a:off x="3990799" y="2591802"/>
                <a:ext cx="2016224" cy="523220"/>
              </a:xfrm>
              <a:prstGeom prst="rect">
                <a:avLst/>
              </a:prstGeom>
              <a:blipFill>
                <a:blip r:embed="rId5"/>
                <a:stretch>
                  <a:fillRect b="-116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2" name="CuadroTexto 31">
                <a:extLst>
                  <a:ext uri="{FF2B5EF4-FFF2-40B4-BE49-F238E27FC236}">
                    <a16:creationId xmlns:a16="http://schemas.microsoft.com/office/drawing/2014/main" id="{E2D452A1-5198-4C08-9120-9A3F886EEBB6}"/>
                  </a:ext>
                </a:extLst>
              </p:cNvPr>
              <p:cNvSpPr txBox="1"/>
              <p:nvPr/>
            </p:nvSpPr>
            <p:spPr>
              <a:xfrm>
                <a:off x="4085281" y="3217022"/>
                <a:ext cx="2016224"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s-ES" sz="1400" i="1" smtClean="0">
                              <a:solidFill>
                                <a:schemeClr val="tx1"/>
                              </a:solidFill>
                              <a:latin typeface="Cambria Math" panose="02040503050406030204" pitchFamily="18" charset="0"/>
                              <a:ea typeface="Cambria Math" panose="02040503050406030204" pitchFamily="18" charset="0"/>
                            </a:rPr>
                          </m:ctrlPr>
                        </m:sSupPr>
                        <m:e>
                          <m:r>
                            <a:rPr lang="es-ES" sz="1400" b="0" i="1" smtClean="0">
                              <a:solidFill>
                                <a:schemeClr val="tx1"/>
                              </a:solidFill>
                              <a:latin typeface="Cambria Math" panose="02040503050406030204" pitchFamily="18" charset="0"/>
                              <a:ea typeface="Cambria Math" panose="02040503050406030204" pitchFamily="18" charset="0"/>
                            </a:rPr>
                            <m:t>𝑅</m:t>
                          </m:r>
                        </m:e>
                        <m:sup>
                          <m:r>
                            <a:rPr lang="es-ES" sz="1400" i="1">
                              <a:solidFill>
                                <a:schemeClr val="tx1"/>
                              </a:solidFill>
                              <a:latin typeface="Cambria Math" panose="02040503050406030204" pitchFamily="18" charset="0"/>
                              <a:ea typeface="Cambria Math" panose="02040503050406030204" pitchFamily="18" charset="0"/>
                            </a:rPr>
                            <m:t>2</m:t>
                          </m:r>
                        </m:sup>
                      </m:sSup>
                      <m:func>
                        <m:funcPr>
                          <m:ctrlPr>
                            <a:rPr lang="es-ES" sz="1400" i="1" smtClean="0">
                              <a:solidFill>
                                <a:schemeClr val="tx1"/>
                              </a:solidFill>
                              <a:latin typeface="Cambria Math" panose="02040503050406030204" pitchFamily="18" charset="0"/>
                              <a:ea typeface="Cambria Math" panose="02040503050406030204" pitchFamily="18" charset="0"/>
                            </a:rPr>
                          </m:ctrlPr>
                        </m:funcPr>
                        <m:fName>
                          <m:sSup>
                            <m:sSupPr>
                              <m:ctrlPr>
                                <a:rPr lang="es-ES" sz="1400" i="1" smtClean="0">
                                  <a:solidFill>
                                    <a:schemeClr val="tx1"/>
                                  </a:solidFill>
                                  <a:latin typeface="Cambria Math" panose="02040503050406030204" pitchFamily="18" charset="0"/>
                                  <a:ea typeface="Cambria Math" panose="02040503050406030204" pitchFamily="18" charset="0"/>
                                </a:rPr>
                              </m:ctrlPr>
                            </m:sSupPr>
                            <m:e>
                              <m:r>
                                <m:rPr>
                                  <m:sty m:val="p"/>
                                </m:rPr>
                                <a:rPr lang="es-ES" sz="1400">
                                  <a:solidFill>
                                    <a:schemeClr val="tx1"/>
                                  </a:solidFill>
                                  <a:latin typeface="Cambria Math" panose="02040503050406030204" pitchFamily="18" charset="0"/>
                                  <a:ea typeface="Cambria Math" panose="02040503050406030204" pitchFamily="18" charset="0"/>
                                </a:rPr>
                                <m:t>sin</m:t>
                              </m:r>
                            </m:e>
                            <m:sup>
                              <m:r>
                                <a:rPr lang="es-ES" sz="1400" b="0" i="1" smtClean="0">
                                  <a:solidFill>
                                    <a:schemeClr val="tx1"/>
                                  </a:solidFill>
                                  <a:latin typeface="Cambria Math" panose="02040503050406030204" pitchFamily="18" charset="0"/>
                                  <a:ea typeface="Cambria Math" panose="02040503050406030204" pitchFamily="18" charset="0"/>
                                </a:rPr>
                                <m:t>2</m:t>
                              </m:r>
                            </m:sup>
                          </m:sSup>
                        </m:fName>
                        <m:e>
                          <m:r>
                            <a:rPr lang="es-ES" sz="1400" i="1" smtClean="0">
                              <a:solidFill>
                                <a:schemeClr val="tx1"/>
                              </a:solidFill>
                              <a:latin typeface="Cambria Math" panose="02040503050406030204" pitchFamily="18" charset="0"/>
                              <a:ea typeface="Cambria Math" panose="02040503050406030204" pitchFamily="18" charset="0"/>
                            </a:rPr>
                            <m:t>𝜃</m:t>
                          </m:r>
                        </m:e>
                      </m:func>
                      <m:r>
                        <a:rPr lang="es-ES" sz="1400" b="0" i="1" smtClean="0">
                          <a:solidFill>
                            <a:schemeClr val="tx1"/>
                          </a:solidFill>
                          <a:latin typeface="Cambria Math" panose="02040503050406030204" pitchFamily="18" charset="0"/>
                          <a:ea typeface="Cambria Math" panose="02040503050406030204" pitchFamily="18" charset="0"/>
                        </a:rPr>
                        <m:t>+</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b="0" i="1" smtClean="0">
                              <a:solidFill>
                                <a:schemeClr val="tx1"/>
                              </a:solidFill>
                              <a:latin typeface="Cambria Math" panose="02040503050406030204" pitchFamily="18" charset="0"/>
                              <a:ea typeface="Cambria Math" panose="02040503050406030204" pitchFamily="18" charset="0"/>
                            </a:rPr>
                            <m:t>𝑧</m:t>
                          </m:r>
                        </m:e>
                        <m:sup>
                          <m:r>
                            <a:rPr lang="es-ES" sz="1400" i="1">
                              <a:solidFill>
                                <a:schemeClr val="tx1"/>
                              </a:solidFill>
                              <a:latin typeface="Cambria Math" panose="02040503050406030204" pitchFamily="18" charset="0"/>
                              <a:ea typeface="Cambria Math" panose="02040503050406030204" pitchFamily="18" charset="0"/>
                            </a:rPr>
                            <m:t>2</m:t>
                          </m:r>
                        </m:sup>
                      </m:sSup>
                      <m:r>
                        <a:rPr lang="es-ES" sz="1400" i="1">
                          <a:solidFill>
                            <a:schemeClr val="tx1"/>
                          </a:solidFill>
                          <a:latin typeface="Cambria Math" panose="02040503050406030204" pitchFamily="18" charset="0"/>
                          <a:ea typeface="Cambria Math" panose="02040503050406030204" pitchFamily="18" charset="0"/>
                        </a:rPr>
                        <m:t>≤</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b="0" i="1" smtClean="0">
                              <a:solidFill>
                                <a:schemeClr val="tx1"/>
                              </a:solidFill>
                              <a:latin typeface="Cambria Math" panose="02040503050406030204" pitchFamily="18" charset="0"/>
                              <a:ea typeface="Cambria Math" panose="02040503050406030204" pitchFamily="18" charset="0"/>
                            </a:rPr>
                            <m:t>𝑟</m:t>
                          </m:r>
                        </m:e>
                        <m:sup>
                          <m:r>
                            <a:rPr lang="es-ES" sz="1400" i="1">
                              <a:solidFill>
                                <a:schemeClr val="tx1"/>
                              </a:solidFill>
                              <a:latin typeface="Cambria Math" panose="02040503050406030204" pitchFamily="18" charset="0"/>
                              <a:ea typeface="Cambria Math" panose="02040503050406030204" pitchFamily="18" charset="0"/>
                            </a:rPr>
                            <m:t>2</m:t>
                          </m:r>
                        </m:sup>
                      </m:sSup>
                    </m:oMath>
                  </m:oMathPara>
                </a14:m>
                <a:endParaRPr lang="es-ES" sz="1400" dirty="0"/>
              </a:p>
            </p:txBody>
          </p:sp>
        </mc:Choice>
        <mc:Fallback xmlns="">
          <p:sp>
            <p:nvSpPr>
              <p:cNvPr id="32" name="CuadroTexto 31">
                <a:extLst>
                  <a:ext uri="{FF2B5EF4-FFF2-40B4-BE49-F238E27FC236}">
                    <a16:creationId xmlns:a16="http://schemas.microsoft.com/office/drawing/2014/main" id="{E2D452A1-5198-4C08-9120-9A3F886EEBB6}"/>
                  </a:ext>
                </a:extLst>
              </p:cNvPr>
              <p:cNvSpPr txBox="1">
                <a:spLocks noRot="1" noChangeAspect="1" noMove="1" noResize="1" noEditPoints="1" noAdjustHandles="1" noChangeArrowheads="1" noChangeShapeType="1" noTextEdit="1"/>
              </p:cNvSpPr>
              <p:nvPr/>
            </p:nvSpPr>
            <p:spPr>
              <a:xfrm>
                <a:off x="4085281" y="3217022"/>
                <a:ext cx="2016224" cy="307777"/>
              </a:xfrm>
              <a:prstGeom prst="rect">
                <a:avLst/>
              </a:prstGeom>
              <a:blipFill>
                <a:blip r:embed="rId6"/>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4" name="CuadroTexto 33">
                <a:extLst>
                  <a:ext uri="{FF2B5EF4-FFF2-40B4-BE49-F238E27FC236}">
                    <a16:creationId xmlns:a16="http://schemas.microsoft.com/office/drawing/2014/main" id="{91A4F6D9-9608-444B-AD91-1EA7A3C8D9D1}"/>
                  </a:ext>
                </a:extLst>
              </p:cNvPr>
              <p:cNvSpPr txBox="1"/>
              <p:nvPr/>
            </p:nvSpPr>
            <p:spPr>
              <a:xfrm>
                <a:off x="283142" y="3712173"/>
                <a:ext cx="2016224"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s-ES" sz="1400" i="1" smtClean="0">
                              <a:solidFill>
                                <a:schemeClr val="tx1"/>
                              </a:solidFill>
                              <a:latin typeface="Cambria Math" panose="02040503050406030204" pitchFamily="18" charset="0"/>
                              <a:ea typeface="Cambria Math" panose="02040503050406030204" pitchFamily="18" charset="0"/>
                            </a:rPr>
                          </m:ctrlPr>
                        </m:sSupPr>
                        <m:e>
                          <m:r>
                            <a:rPr lang="es-ES" sz="1400" b="0" i="1" smtClean="0">
                              <a:solidFill>
                                <a:schemeClr val="tx1"/>
                              </a:solidFill>
                              <a:latin typeface="Cambria Math" panose="02040503050406030204" pitchFamily="18" charset="0"/>
                              <a:ea typeface="Cambria Math" panose="02040503050406030204" pitchFamily="18" charset="0"/>
                            </a:rPr>
                            <m:t>𝑧</m:t>
                          </m:r>
                        </m:e>
                        <m:sup>
                          <m:r>
                            <a:rPr lang="es-ES" sz="1400" i="1">
                              <a:solidFill>
                                <a:schemeClr val="tx1"/>
                              </a:solidFill>
                              <a:latin typeface="Cambria Math" panose="02040503050406030204" pitchFamily="18" charset="0"/>
                              <a:ea typeface="Cambria Math" panose="02040503050406030204" pitchFamily="18" charset="0"/>
                            </a:rPr>
                            <m:t>2</m:t>
                          </m:r>
                        </m:sup>
                      </m:sSup>
                      <m:r>
                        <a:rPr lang="es-ES" sz="1400" i="1">
                          <a:solidFill>
                            <a:schemeClr val="tx1"/>
                          </a:solidFill>
                          <a:latin typeface="Cambria Math" panose="02040503050406030204" pitchFamily="18" charset="0"/>
                          <a:ea typeface="Cambria Math" panose="02040503050406030204" pitchFamily="18" charset="0"/>
                        </a:rPr>
                        <m:t>≤</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b="0" i="1" smtClean="0">
                              <a:solidFill>
                                <a:schemeClr val="tx1"/>
                              </a:solidFill>
                              <a:latin typeface="Cambria Math" panose="02040503050406030204" pitchFamily="18" charset="0"/>
                              <a:ea typeface="Cambria Math" panose="02040503050406030204" pitchFamily="18" charset="0"/>
                            </a:rPr>
                            <m:t>𝑟</m:t>
                          </m:r>
                        </m:e>
                        <m:sup>
                          <m:r>
                            <a:rPr lang="es-ES" sz="1400" i="1">
                              <a:solidFill>
                                <a:schemeClr val="tx1"/>
                              </a:solidFill>
                              <a:latin typeface="Cambria Math" panose="02040503050406030204" pitchFamily="18" charset="0"/>
                              <a:ea typeface="Cambria Math" panose="02040503050406030204" pitchFamily="18" charset="0"/>
                            </a:rPr>
                            <m:t>2</m:t>
                          </m:r>
                        </m:sup>
                      </m:sSup>
                      <m:r>
                        <a:rPr lang="es-ES" sz="1400" b="0" i="1" smtClean="0">
                          <a:solidFill>
                            <a:schemeClr val="tx1"/>
                          </a:solidFill>
                          <a:latin typeface="Cambria Math" panose="02040503050406030204" pitchFamily="18" charset="0"/>
                          <a:ea typeface="Cambria Math" panose="02040503050406030204" pitchFamily="18" charset="0"/>
                        </a:rPr>
                        <m:t>−</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𝑅</m:t>
                          </m:r>
                        </m:e>
                        <m:sup>
                          <m:r>
                            <a:rPr lang="es-ES" sz="1400" i="1">
                              <a:solidFill>
                                <a:schemeClr val="tx1"/>
                              </a:solidFill>
                              <a:latin typeface="Cambria Math" panose="02040503050406030204" pitchFamily="18" charset="0"/>
                              <a:ea typeface="Cambria Math" panose="02040503050406030204" pitchFamily="18" charset="0"/>
                            </a:rPr>
                            <m:t>2</m:t>
                          </m:r>
                        </m:sup>
                      </m:sSup>
                      <m:func>
                        <m:funcPr>
                          <m:ctrlPr>
                            <a:rPr lang="es-ES" sz="1400" i="1">
                              <a:solidFill>
                                <a:schemeClr val="tx1"/>
                              </a:solidFill>
                              <a:latin typeface="Cambria Math" panose="02040503050406030204" pitchFamily="18" charset="0"/>
                              <a:ea typeface="Cambria Math" panose="02040503050406030204" pitchFamily="18" charset="0"/>
                            </a:rPr>
                          </m:ctrlPr>
                        </m:funcPr>
                        <m:fName>
                          <m:sSup>
                            <m:sSupPr>
                              <m:ctrlPr>
                                <a:rPr lang="es-ES" sz="1400" i="1">
                                  <a:solidFill>
                                    <a:schemeClr val="tx1"/>
                                  </a:solidFill>
                                  <a:latin typeface="Cambria Math" panose="02040503050406030204" pitchFamily="18" charset="0"/>
                                  <a:ea typeface="Cambria Math" panose="02040503050406030204" pitchFamily="18" charset="0"/>
                                </a:rPr>
                              </m:ctrlPr>
                            </m:sSupPr>
                            <m:e>
                              <m:r>
                                <m:rPr>
                                  <m:sty m:val="p"/>
                                </m:rPr>
                                <a:rPr lang="es-ES" sz="1400">
                                  <a:solidFill>
                                    <a:schemeClr val="tx1"/>
                                  </a:solidFill>
                                  <a:latin typeface="Cambria Math" panose="02040503050406030204" pitchFamily="18" charset="0"/>
                                  <a:ea typeface="Cambria Math" panose="02040503050406030204" pitchFamily="18" charset="0"/>
                                </a:rPr>
                                <m:t>sin</m:t>
                              </m:r>
                            </m:e>
                            <m:sup>
                              <m:r>
                                <a:rPr lang="es-ES" sz="1400" i="1">
                                  <a:solidFill>
                                    <a:schemeClr val="tx1"/>
                                  </a:solidFill>
                                  <a:latin typeface="Cambria Math" panose="02040503050406030204" pitchFamily="18" charset="0"/>
                                  <a:ea typeface="Cambria Math" panose="02040503050406030204" pitchFamily="18" charset="0"/>
                                </a:rPr>
                                <m:t>2</m:t>
                              </m:r>
                            </m:sup>
                          </m:sSup>
                        </m:fName>
                        <m:e>
                          <m:r>
                            <a:rPr lang="es-ES" sz="1400" i="1">
                              <a:solidFill>
                                <a:schemeClr val="tx1"/>
                              </a:solidFill>
                              <a:latin typeface="Cambria Math" panose="02040503050406030204" pitchFamily="18" charset="0"/>
                              <a:ea typeface="Cambria Math" panose="02040503050406030204" pitchFamily="18" charset="0"/>
                            </a:rPr>
                            <m:t>𝜃</m:t>
                          </m:r>
                        </m:e>
                      </m:func>
                    </m:oMath>
                  </m:oMathPara>
                </a14:m>
                <a:endParaRPr lang="es-ES" sz="1400" dirty="0"/>
              </a:p>
            </p:txBody>
          </p:sp>
        </mc:Choice>
        <mc:Fallback xmlns="">
          <p:sp>
            <p:nvSpPr>
              <p:cNvPr id="34" name="CuadroTexto 33">
                <a:extLst>
                  <a:ext uri="{FF2B5EF4-FFF2-40B4-BE49-F238E27FC236}">
                    <a16:creationId xmlns:a16="http://schemas.microsoft.com/office/drawing/2014/main" id="{91A4F6D9-9608-444B-AD91-1EA7A3C8D9D1}"/>
                  </a:ext>
                </a:extLst>
              </p:cNvPr>
              <p:cNvSpPr txBox="1">
                <a:spLocks noRot="1" noChangeAspect="1" noMove="1" noResize="1" noEditPoints="1" noAdjustHandles="1" noChangeArrowheads="1" noChangeShapeType="1" noTextEdit="1"/>
              </p:cNvSpPr>
              <p:nvPr/>
            </p:nvSpPr>
            <p:spPr>
              <a:xfrm>
                <a:off x="283142" y="3712173"/>
                <a:ext cx="2016224" cy="307777"/>
              </a:xfrm>
              <a:prstGeom prst="rect">
                <a:avLst/>
              </a:prstGeom>
              <a:blipFill>
                <a:blip r:embed="rId7"/>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7" name="CuadroTexto 36">
                <a:extLst>
                  <a:ext uri="{FF2B5EF4-FFF2-40B4-BE49-F238E27FC236}">
                    <a16:creationId xmlns:a16="http://schemas.microsoft.com/office/drawing/2014/main" id="{7701BFEF-7A42-4966-AACC-3A819FBCECBB}"/>
                  </a:ext>
                </a:extLst>
              </p:cNvPr>
              <p:cNvSpPr txBox="1"/>
              <p:nvPr/>
            </p:nvSpPr>
            <p:spPr>
              <a:xfrm>
                <a:off x="1901364" y="3729849"/>
                <a:ext cx="4726363" cy="36099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ea typeface="Cambria Math" panose="02040503050406030204" pitchFamily="18" charset="0"/>
                        </a:rPr>
                        <m:t>−</m:t>
                      </m:r>
                      <m:rad>
                        <m:radPr>
                          <m:degHide m:val="on"/>
                          <m:ctrlPr>
                            <a:rPr lang="es-ES" sz="1400" i="1">
                              <a:solidFill>
                                <a:schemeClr val="tx1"/>
                              </a:solidFill>
                              <a:latin typeface="Cambria Math" panose="02040503050406030204" pitchFamily="18" charset="0"/>
                              <a:ea typeface="Cambria Math" panose="02040503050406030204" pitchFamily="18" charset="0"/>
                            </a:rPr>
                          </m:ctrlPr>
                        </m:radPr>
                        <m:deg/>
                        <m:e>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𝑟</m:t>
                              </m:r>
                            </m:e>
                            <m:sup>
                              <m:r>
                                <a:rPr lang="es-ES" sz="1400" i="1">
                                  <a:solidFill>
                                    <a:schemeClr val="tx1"/>
                                  </a:solidFill>
                                  <a:latin typeface="Cambria Math" panose="02040503050406030204" pitchFamily="18" charset="0"/>
                                  <a:ea typeface="Cambria Math" panose="02040503050406030204" pitchFamily="18" charset="0"/>
                                </a:rPr>
                                <m:t>2</m:t>
                              </m:r>
                            </m:sup>
                          </m:sSup>
                          <m:r>
                            <a:rPr lang="es-ES" sz="1400" i="1">
                              <a:solidFill>
                                <a:schemeClr val="tx1"/>
                              </a:solidFill>
                              <a:latin typeface="Cambria Math" panose="02040503050406030204" pitchFamily="18" charset="0"/>
                              <a:ea typeface="Cambria Math" panose="02040503050406030204" pitchFamily="18" charset="0"/>
                            </a:rPr>
                            <m:t>−</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𝑅</m:t>
                              </m:r>
                            </m:e>
                            <m:sup>
                              <m:r>
                                <a:rPr lang="es-ES" sz="1400" i="1">
                                  <a:solidFill>
                                    <a:schemeClr val="tx1"/>
                                  </a:solidFill>
                                  <a:latin typeface="Cambria Math" panose="02040503050406030204" pitchFamily="18" charset="0"/>
                                  <a:ea typeface="Cambria Math" panose="02040503050406030204" pitchFamily="18" charset="0"/>
                                </a:rPr>
                                <m:t>2</m:t>
                              </m:r>
                            </m:sup>
                          </m:sSup>
                          <m:func>
                            <m:funcPr>
                              <m:ctrlPr>
                                <a:rPr lang="es-ES" sz="1400" i="1">
                                  <a:solidFill>
                                    <a:schemeClr val="tx1"/>
                                  </a:solidFill>
                                  <a:latin typeface="Cambria Math" panose="02040503050406030204" pitchFamily="18" charset="0"/>
                                  <a:ea typeface="Cambria Math" panose="02040503050406030204" pitchFamily="18" charset="0"/>
                                </a:rPr>
                              </m:ctrlPr>
                            </m:funcPr>
                            <m:fName>
                              <m:sSup>
                                <m:sSupPr>
                                  <m:ctrlPr>
                                    <a:rPr lang="es-ES" sz="1400" i="1">
                                      <a:solidFill>
                                        <a:schemeClr val="tx1"/>
                                      </a:solidFill>
                                      <a:latin typeface="Cambria Math" panose="02040503050406030204" pitchFamily="18" charset="0"/>
                                      <a:ea typeface="Cambria Math" panose="02040503050406030204" pitchFamily="18" charset="0"/>
                                    </a:rPr>
                                  </m:ctrlPr>
                                </m:sSupPr>
                                <m:e>
                                  <m:r>
                                    <m:rPr>
                                      <m:sty m:val="p"/>
                                    </m:rPr>
                                    <a:rPr lang="es-ES" sz="1400">
                                      <a:solidFill>
                                        <a:schemeClr val="tx1"/>
                                      </a:solidFill>
                                      <a:latin typeface="Cambria Math" panose="02040503050406030204" pitchFamily="18" charset="0"/>
                                      <a:ea typeface="Cambria Math" panose="02040503050406030204" pitchFamily="18" charset="0"/>
                                    </a:rPr>
                                    <m:t>sin</m:t>
                                  </m:r>
                                </m:e>
                                <m:sup>
                                  <m:r>
                                    <a:rPr lang="es-ES" sz="1400" i="1">
                                      <a:solidFill>
                                        <a:schemeClr val="tx1"/>
                                      </a:solidFill>
                                      <a:latin typeface="Cambria Math" panose="02040503050406030204" pitchFamily="18" charset="0"/>
                                      <a:ea typeface="Cambria Math" panose="02040503050406030204" pitchFamily="18" charset="0"/>
                                    </a:rPr>
                                    <m:t>2</m:t>
                                  </m:r>
                                </m:sup>
                              </m:sSup>
                            </m:fName>
                            <m:e>
                              <m:r>
                                <a:rPr lang="es-ES" sz="1400" i="1">
                                  <a:solidFill>
                                    <a:schemeClr val="tx1"/>
                                  </a:solidFill>
                                  <a:latin typeface="Cambria Math" panose="02040503050406030204" pitchFamily="18" charset="0"/>
                                  <a:ea typeface="Cambria Math" panose="02040503050406030204" pitchFamily="18" charset="0"/>
                                </a:rPr>
                                <m:t>𝜃</m:t>
                              </m:r>
                            </m:e>
                          </m:func>
                        </m:e>
                      </m:rad>
                      <m:r>
                        <a:rPr lang="es-ES" sz="1400" i="1" smtClean="0">
                          <a:solidFill>
                            <a:schemeClr val="tx1"/>
                          </a:solidFill>
                          <a:latin typeface="Cambria Math" panose="02040503050406030204" pitchFamily="18" charset="0"/>
                          <a:ea typeface="Cambria Math" panose="02040503050406030204" pitchFamily="18" charset="0"/>
                        </a:rPr>
                        <m:t>≤</m:t>
                      </m:r>
                      <m:r>
                        <a:rPr lang="es-ES" sz="1400" i="1" smtClean="0">
                          <a:solidFill>
                            <a:schemeClr val="tx1"/>
                          </a:solidFill>
                          <a:latin typeface="Cambria Math" panose="02040503050406030204" pitchFamily="18" charset="0"/>
                          <a:ea typeface="Cambria Math" panose="02040503050406030204" pitchFamily="18" charset="0"/>
                        </a:rPr>
                        <m:t>𝑧</m:t>
                      </m:r>
                      <m:r>
                        <a:rPr lang="es-ES" sz="1400" i="1">
                          <a:solidFill>
                            <a:schemeClr val="tx1"/>
                          </a:solidFill>
                          <a:latin typeface="Cambria Math" panose="02040503050406030204" pitchFamily="18" charset="0"/>
                          <a:ea typeface="Cambria Math" panose="02040503050406030204" pitchFamily="18" charset="0"/>
                        </a:rPr>
                        <m:t>≤</m:t>
                      </m:r>
                      <m:rad>
                        <m:radPr>
                          <m:degHide m:val="on"/>
                          <m:ctrlPr>
                            <a:rPr lang="es-ES" sz="1400" i="1" smtClean="0">
                              <a:solidFill>
                                <a:schemeClr val="tx1"/>
                              </a:solidFill>
                              <a:latin typeface="Cambria Math" panose="02040503050406030204" pitchFamily="18" charset="0"/>
                              <a:ea typeface="Cambria Math" panose="02040503050406030204" pitchFamily="18" charset="0"/>
                            </a:rPr>
                          </m:ctrlPr>
                        </m:radPr>
                        <m:deg/>
                        <m:e>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𝑟</m:t>
                              </m:r>
                            </m:e>
                            <m:sup>
                              <m:r>
                                <a:rPr lang="es-ES" sz="1400" i="1">
                                  <a:solidFill>
                                    <a:schemeClr val="tx1"/>
                                  </a:solidFill>
                                  <a:latin typeface="Cambria Math" panose="02040503050406030204" pitchFamily="18" charset="0"/>
                                  <a:ea typeface="Cambria Math" panose="02040503050406030204" pitchFamily="18" charset="0"/>
                                </a:rPr>
                                <m:t>2</m:t>
                              </m:r>
                            </m:sup>
                          </m:sSup>
                          <m:r>
                            <a:rPr lang="es-ES" sz="1400" i="1">
                              <a:solidFill>
                                <a:schemeClr val="tx1"/>
                              </a:solidFill>
                              <a:latin typeface="Cambria Math" panose="02040503050406030204" pitchFamily="18" charset="0"/>
                              <a:ea typeface="Cambria Math" panose="02040503050406030204" pitchFamily="18" charset="0"/>
                            </a:rPr>
                            <m:t>−</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𝑅</m:t>
                              </m:r>
                            </m:e>
                            <m:sup>
                              <m:r>
                                <a:rPr lang="es-ES" sz="1400" i="1">
                                  <a:solidFill>
                                    <a:schemeClr val="tx1"/>
                                  </a:solidFill>
                                  <a:latin typeface="Cambria Math" panose="02040503050406030204" pitchFamily="18" charset="0"/>
                                  <a:ea typeface="Cambria Math" panose="02040503050406030204" pitchFamily="18" charset="0"/>
                                </a:rPr>
                                <m:t>2</m:t>
                              </m:r>
                            </m:sup>
                          </m:sSup>
                          <m:func>
                            <m:funcPr>
                              <m:ctrlPr>
                                <a:rPr lang="es-ES" sz="1400" i="1">
                                  <a:solidFill>
                                    <a:schemeClr val="tx1"/>
                                  </a:solidFill>
                                  <a:latin typeface="Cambria Math" panose="02040503050406030204" pitchFamily="18" charset="0"/>
                                  <a:ea typeface="Cambria Math" panose="02040503050406030204" pitchFamily="18" charset="0"/>
                                </a:rPr>
                              </m:ctrlPr>
                            </m:funcPr>
                            <m:fName>
                              <m:sSup>
                                <m:sSupPr>
                                  <m:ctrlPr>
                                    <a:rPr lang="es-ES" sz="1400" i="1">
                                      <a:solidFill>
                                        <a:schemeClr val="tx1"/>
                                      </a:solidFill>
                                      <a:latin typeface="Cambria Math" panose="02040503050406030204" pitchFamily="18" charset="0"/>
                                      <a:ea typeface="Cambria Math" panose="02040503050406030204" pitchFamily="18" charset="0"/>
                                    </a:rPr>
                                  </m:ctrlPr>
                                </m:sSupPr>
                                <m:e>
                                  <m:r>
                                    <m:rPr>
                                      <m:sty m:val="p"/>
                                    </m:rPr>
                                    <a:rPr lang="es-ES" sz="1400">
                                      <a:solidFill>
                                        <a:schemeClr val="tx1"/>
                                      </a:solidFill>
                                      <a:latin typeface="Cambria Math" panose="02040503050406030204" pitchFamily="18" charset="0"/>
                                      <a:ea typeface="Cambria Math" panose="02040503050406030204" pitchFamily="18" charset="0"/>
                                    </a:rPr>
                                    <m:t>sin</m:t>
                                  </m:r>
                                </m:e>
                                <m:sup>
                                  <m:r>
                                    <a:rPr lang="es-ES" sz="1400" i="1">
                                      <a:solidFill>
                                        <a:schemeClr val="tx1"/>
                                      </a:solidFill>
                                      <a:latin typeface="Cambria Math" panose="02040503050406030204" pitchFamily="18" charset="0"/>
                                      <a:ea typeface="Cambria Math" panose="02040503050406030204" pitchFamily="18" charset="0"/>
                                    </a:rPr>
                                    <m:t>2</m:t>
                                  </m:r>
                                </m:sup>
                              </m:sSup>
                            </m:fName>
                            <m:e>
                              <m:r>
                                <a:rPr lang="es-ES" sz="1400" i="1">
                                  <a:solidFill>
                                    <a:schemeClr val="tx1"/>
                                  </a:solidFill>
                                  <a:latin typeface="Cambria Math" panose="02040503050406030204" pitchFamily="18" charset="0"/>
                                  <a:ea typeface="Cambria Math" panose="02040503050406030204" pitchFamily="18" charset="0"/>
                                </a:rPr>
                                <m:t>𝜃</m:t>
                              </m:r>
                            </m:e>
                          </m:func>
                        </m:e>
                      </m:rad>
                    </m:oMath>
                  </m:oMathPara>
                </a14:m>
                <a:endParaRPr lang="es-ES" sz="1400" dirty="0"/>
              </a:p>
            </p:txBody>
          </p:sp>
        </mc:Choice>
        <mc:Fallback xmlns="">
          <p:sp>
            <p:nvSpPr>
              <p:cNvPr id="37" name="CuadroTexto 36">
                <a:extLst>
                  <a:ext uri="{FF2B5EF4-FFF2-40B4-BE49-F238E27FC236}">
                    <a16:creationId xmlns:a16="http://schemas.microsoft.com/office/drawing/2014/main" id="{7701BFEF-7A42-4966-AACC-3A819FBCECBB}"/>
                  </a:ext>
                </a:extLst>
              </p:cNvPr>
              <p:cNvSpPr txBox="1">
                <a:spLocks noRot="1" noChangeAspect="1" noMove="1" noResize="1" noEditPoints="1" noAdjustHandles="1" noChangeArrowheads="1" noChangeShapeType="1" noTextEdit="1"/>
              </p:cNvSpPr>
              <p:nvPr/>
            </p:nvSpPr>
            <p:spPr>
              <a:xfrm>
                <a:off x="1901364" y="3729849"/>
                <a:ext cx="4726363" cy="360996"/>
              </a:xfrm>
              <a:prstGeom prst="rect">
                <a:avLst/>
              </a:prstGeom>
              <a:blipFill>
                <a:blip r:embed="rId8"/>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1" name="CuadroTexto 40">
                <a:extLst>
                  <a:ext uri="{FF2B5EF4-FFF2-40B4-BE49-F238E27FC236}">
                    <a16:creationId xmlns:a16="http://schemas.microsoft.com/office/drawing/2014/main" id="{B6A8C13B-8020-4BFB-AAEE-90196E21E8B3}"/>
                  </a:ext>
                </a:extLst>
              </p:cNvPr>
              <p:cNvSpPr txBox="1"/>
              <p:nvPr/>
            </p:nvSpPr>
            <p:spPr>
              <a:xfrm>
                <a:off x="215776" y="4232119"/>
                <a:ext cx="1990059"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s-ES" sz="1400" i="1" smtClean="0">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𝑟</m:t>
                          </m:r>
                        </m:e>
                        <m:sup>
                          <m:r>
                            <a:rPr lang="es-ES" sz="1400" i="1">
                              <a:solidFill>
                                <a:schemeClr val="tx1"/>
                              </a:solidFill>
                              <a:latin typeface="Cambria Math" panose="02040503050406030204" pitchFamily="18" charset="0"/>
                              <a:ea typeface="Cambria Math" panose="02040503050406030204" pitchFamily="18" charset="0"/>
                            </a:rPr>
                            <m:t>2</m:t>
                          </m:r>
                        </m:sup>
                      </m:sSup>
                      <m:r>
                        <a:rPr lang="es-ES" sz="1400" i="1">
                          <a:solidFill>
                            <a:schemeClr val="tx1"/>
                          </a:solidFill>
                          <a:latin typeface="Cambria Math" panose="02040503050406030204" pitchFamily="18" charset="0"/>
                          <a:ea typeface="Cambria Math" panose="02040503050406030204" pitchFamily="18" charset="0"/>
                        </a:rPr>
                        <m:t>−</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𝑅</m:t>
                          </m:r>
                        </m:e>
                        <m:sup>
                          <m:r>
                            <a:rPr lang="es-ES" sz="1400" i="1">
                              <a:solidFill>
                                <a:schemeClr val="tx1"/>
                              </a:solidFill>
                              <a:latin typeface="Cambria Math" panose="02040503050406030204" pitchFamily="18" charset="0"/>
                              <a:ea typeface="Cambria Math" panose="02040503050406030204" pitchFamily="18" charset="0"/>
                            </a:rPr>
                            <m:t>2</m:t>
                          </m:r>
                        </m:sup>
                      </m:sSup>
                      <m:func>
                        <m:funcPr>
                          <m:ctrlPr>
                            <a:rPr lang="es-ES" sz="1400" i="1">
                              <a:solidFill>
                                <a:schemeClr val="tx1"/>
                              </a:solidFill>
                              <a:latin typeface="Cambria Math" panose="02040503050406030204" pitchFamily="18" charset="0"/>
                              <a:ea typeface="Cambria Math" panose="02040503050406030204" pitchFamily="18" charset="0"/>
                            </a:rPr>
                          </m:ctrlPr>
                        </m:funcPr>
                        <m:fName>
                          <m:sSup>
                            <m:sSupPr>
                              <m:ctrlPr>
                                <a:rPr lang="es-ES" sz="1400" i="1">
                                  <a:solidFill>
                                    <a:schemeClr val="tx1"/>
                                  </a:solidFill>
                                  <a:latin typeface="Cambria Math" panose="02040503050406030204" pitchFamily="18" charset="0"/>
                                  <a:ea typeface="Cambria Math" panose="02040503050406030204" pitchFamily="18" charset="0"/>
                                </a:rPr>
                              </m:ctrlPr>
                            </m:sSupPr>
                            <m:e>
                              <m:r>
                                <m:rPr>
                                  <m:sty m:val="p"/>
                                </m:rPr>
                                <a:rPr lang="es-ES" sz="1400">
                                  <a:solidFill>
                                    <a:schemeClr val="tx1"/>
                                  </a:solidFill>
                                  <a:latin typeface="Cambria Math" panose="02040503050406030204" pitchFamily="18" charset="0"/>
                                  <a:ea typeface="Cambria Math" panose="02040503050406030204" pitchFamily="18" charset="0"/>
                                </a:rPr>
                                <m:t>sin</m:t>
                              </m:r>
                            </m:e>
                            <m:sup>
                              <m:r>
                                <a:rPr lang="es-ES" sz="1400" i="1">
                                  <a:solidFill>
                                    <a:schemeClr val="tx1"/>
                                  </a:solidFill>
                                  <a:latin typeface="Cambria Math" panose="02040503050406030204" pitchFamily="18" charset="0"/>
                                  <a:ea typeface="Cambria Math" panose="02040503050406030204" pitchFamily="18" charset="0"/>
                                </a:rPr>
                                <m:t>2</m:t>
                              </m:r>
                            </m:sup>
                          </m:sSup>
                        </m:fName>
                        <m:e>
                          <m:r>
                            <a:rPr lang="es-ES" sz="1400" i="1">
                              <a:solidFill>
                                <a:schemeClr val="tx1"/>
                              </a:solidFill>
                              <a:latin typeface="Cambria Math" panose="02040503050406030204" pitchFamily="18" charset="0"/>
                              <a:ea typeface="Cambria Math" panose="02040503050406030204" pitchFamily="18" charset="0"/>
                            </a:rPr>
                            <m:t>𝜃</m:t>
                          </m:r>
                        </m:e>
                      </m:func>
                      <m:r>
                        <a:rPr lang="es-ES" sz="1400" i="1" smtClean="0">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0</m:t>
                      </m:r>
                    </m:oMath>
                  </m:oMathPara>
                </a14:m>
                <a:endParaRPr lang="es-ES" sz="1400" dirty="0"/>
              </a:p>
            </p:txBody>
          </p:sp>
        </mc:Choice>
        <mc:Fallback xmlns="">
          <p:sp>
            <p:nvSpPr>
              <p:cNvPr id="41" name="CuadroTexto 40">
                <a:extLst>
                  <a:ext uri="{FF2B5EF4-FFF2-40B4-BE49-F238E27FC236}">
                    <a16:creationId xmlns:a16="http://schemas.microsoft.com/office/drawing/2014/main" id="{B6A8C13B-8020-4BFB-AAEE-90196E21E8B3}"/>
                  </a:ext>
                </a:extLst>
              </p:cNvPr>
              <p:cNvSpPr txBox="1">
                <a:spLocks noRot="1" noChangeAspect="1" noMove="1" noResize="1" noEditPoints="1" noAdjustHandles="1" noChangeArrowheads="1" noChangeShapeType="1" noTextEdit="1"/>
              </p:cNvSpPr>
              <p:nvPr/>
            </p:nvSpPr>
            <p:spPr>
              <a:xfrm>
                <a:off x="215776" y="4232119"/>
                <a:ext cx="1990059" cy="307777"/>
              </a:xfrm>
              <a:prstGeom prst="rect">
                <a:avLst/>
              </a:prstGeom>
              <a:blipFill>
                <a:blip r:embed="rId9"/>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3" name="CuadroTexto 42">
                <a:extLst>
                  <a:ext uri="{FF2B5EF4-FFF2-40B4-BE49-F238E27FC236}">
                    <a16:creationId xmlns:a16="http://schemas.microsoft.com/office/drawing/2014/main" id="{C2FB874D-662B-47D1-9DDC-38D296FCD2CF}"/>
                  </a:ext>
                </a:extLst>
              </p:cNvPr>
              <p:cNvSpPr txBox="1"/>
              <p:nvPr/>
            </p:nvSpPr>
            <p:spPr>
              <a:xfrm>
                <a:off x="1989304" y="4239280"/>
                <a:ext cx="1990059"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s-ES" sz="1400" i="1" smtClean="0">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𝑟</m:t>
                          </m:r>
                        </m:e>
                        <m:sup>
                          <m:r>
                            <a:rPr lang="es-ES" sz="1400" i="1">
                              <a:solidFill>
                                <a:schemeClr val="tx1"/>
                              </a:solidFill>
                              <a:latin typeface="Cambria Math" panose="02040503050406030204" pitchFamily="18" charset="0"/>
                              <a:ea typeface="Cambria Math" panose="02040503050406030204" pitchFamily="18" charset="0"/>
                            </a:rPr>
                            <m:t>2</m:t>
                          </m:r>
                        </m:sup>
                      </m:sSup>
                      <m:r>
                        <a:rPr lang="es-ES" sz="1400" i="1" smtClean="0">
                          <a:solidFill>
                            <a:schemeClr val="tx1"/>
                          </a:solidFill>
                          <a:latin typeface="Cambria Math" panose="02040503050406030204" pitchFamily="18" charset="0"/>
                          <a:ea typeface="Cambria Math" panose="02040503050406030204" pitchFamily="18" charset="0"/>
                        </a:rPr>
                        <m:t>≥</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𝑅</m:t>
                          </m:r>
                        </m:e>
                        <m:sup>
                          <m:r>
                            <a:rPr lang="es-ES" sz="1400" i="1">
                              <a:solidFill>
                                <a:schemeClr val="tx1"/>
                              </a:solidFill>
                              <a:latin typeface="Cambria Math" panose="02040503050406030204" pitchFamily="18" charset="0"/>
                              <a:ea typeface="Cambria Math" panose="02040503050406030204" pitchFamily="18" charset="0"/>
                            </a:rPr>
                            <m:t>2</m:t>
                          </m:r>
                        </m:sup>
                      </m:sSup>
                      <m:func>
                        <m:funcPr>
                          <m:ctrlPr>
                            <a:rPr lang="es-ES" sz="1400" i="1">
                              <a:solidFill>
                                <a:schemeClr val="tx1"/>
                              </a:solidFill>
                              <a:latin typeface="Cambria Math" panose="02040503050406030204" pitchFamily="18" charset="0"/>
                              <a:ea typeface="Cambria Math" panose="02040503050406030204" pitchFamily="18" charset="0"/>
                            </a:rPr>
                          </m:ctrlPr>
                        </m:funcPr>
                        <m:fName>
                          <m:sSup>
                            <m:sSupPr>
                              <m:ctrlPr>
                                <a:rPr lang="es-ES" sz="1400" i="1">
                                  <a:solidFill>
                                    <a:schemeClr val="tx1"/>
                                  </a:solidFill>
                                  <a:latin typeface="Cambria Math" panose="02040503050406030204" pitchFamily="18" charset="0"/>
                                  <a:ea typeface="Cambria Math" panose="02040503050406030204" pitchFamily="18" charset="0"/>
                                </a:rPr>
                              </m:ctrlPr>
                            </m:sSupPr>
                            <m:e>
                              <m:r>
                                <m:rPr>
                                  <m:sty m:val="p"/>
                                </m:rPr>
                                <a:rPr lang="es-ES" sz="1400">
                                  <a:solidFill>
                                    <a:schemeClr val="tx1"/>
                                  </a:solidFill>
                                  <a:latin typeface="Cambria Math" panose="02040503050406030204" pitchFamily="18" charset="0"/>
                                  <a:ea typeface="Cambria Math" panose="02040503050406030204" pitchFamily="18" charset="0"/>
                                </a:rPr>
                                <m:t>sin</m:t>
                              </m:r>
                            </m:e>
                            <m:sup>
                              <m:r>
                                <a:rPr lang="es-ES" sz="1400" i="1">
                                  <a:solidFill>
                                    <a:schemeClr val="tx1"/>
                                  </a:solidFill>
                                  <a:latin typeface="Cambria Math" panose="02040503050406030204" pitchFamily="18" charset="0"/>
                                  <a:ea typeface="Cambria Math" panose="02040503050406030204" pitchFamily="18" charset="0"/>
                                </a:rPr>
                                <m:t>2</m:t>
                              </m:r>
                            </m:sup>
                          </m:sSup>
                        </m:fName>
                        <m:e>
                          <m:r>
                            <a:rPr lang="es-ES" sz="1400" i="1">
                              <a:solidFill>
                                <a:schemeClr val="tx1"/>
                              </a:solidFill>
                              <a:latin typeface="Cambria Math" panose="02040503050406030204" pitchFamily="18" charset="0"/>
                              <a:ea typeface="Cambria Math" panose="02040503050406030204" pitchFamily="18" charset="0"/>
                            </a:rPr>
                            <m:t>𝜃</m:t>
                          </m:r>
                        </m:e>
                      </m:func>
                    </m:oMath>
                  </m:oMathPara>
                </a14:m>
                <a:endParaRPr lang="es-ES" sz="1400" dirty="0"/>
              </a:p>
            </p:txBody>
          </p:sp>
        </mc:Choice>
        <mc:Fallback xmlns="">
          <p:sp>
            <p:nvSpPr>
              <p:cNvPr id="43" name="CuadroTexto 42">
                <a:extLst>
                  <a:ext uri="{FF2B5EF4-FFF2-40B4-BE49-F238E27FC236}">
                    <a16:creationId xmlns:a16="http://schemas.microsoft.com/office/drawing/2014/main" id="{C2FB874D-662B-47D1-9DDC-38D296FCD2CF}"/>
                  </a:ext>
                </a:extLst>
              </p:cNvPr>
              <p:cNvSpPr txBox="1">
                <a:spLocks noRot="1" noChangeAspect="1" noMove="1" noResize="1" noEditPoints="1" noAdjustHandles="1" noChangeArrowheads="1" noChangeShapeType="1" noTextEdit="1"/>
              </p:cNvSpPr>
              <p:nvPr/>
            </p:nvSpPr>
            <p:spPr>
              <a:xfrm>
                <a:off x="1989304" y="4239280"/>
                <a:ext cx="1990059" cy="307777"/>
              </a:xfrm>
              <a:prstGeom prst="rect">
                <a:avLst/>
              </a:prstGeom>
              <a:blipFill>
                <a:blip r:embed="rId10"/>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4" name="CuadroTexto 43">
                <a:extLst>
                  <a:ext uri="{FF2B5EF4-FFF2-40B4-BE49-F238E27FC236}">
                    <a16:creationId xmlns:a16="http://schemas.microsoft.com/office/drawing/2014/main" id="{C715F394-F87E-423F-B26D-897189933B1C}"/>
                  </a:ext>
                </a:extLst>
              </p:cNvPr>
              <p:cNvSpPr txBox="1"/>
              <p:nvPr/>
            </p:nvSpPr>
            <p:spPr>
              <a:xfrm>
                <a:off x="3680484" y="4140273"/>
                <a:ext cx="1990059" cy="45986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d>
                        <m:dPr>
                          <m:begChr m:val="|"/>
                          <m:endChr m:val="|"/>
                          <m:ctrlPr>
                            <a:rPr lang="es-ES" sz="1400" i="1" smtClean="0">
                              <a:solidFill>
                                <a:schemeClr val="tx1"/>
                              </a:solidFill>
                              <a:latin typeface="Cambria Math" panose="02040503050406030204" pitchFamily="18" charset="0"/>
                              <a:ea typeface="Cambria Math" panose="02040503050406030204" pitchFamily="18" charset="0"/>
                            </a:rPr>
                          </m:ctrlPr>
                        </m:dPr>
                        <m:e>
                          <m:func>
                            <m:funcPr>
                              <m:ctrlPr>
                                <a:rPr lang="es-ES" sz="1400" i="1">
                                  <a:solidFill>
                                    <a:schemeClr val="tx1"/>
                                  </a:solidFill>
                                  <a:latin typeface="Cambria Math" panose="02040503050406030204" pitchFamily="18" charset="0"/>
                                  <a:ea typeface="Cambria Math" panose="02040503050406030204" pitchFamily="18" charset="0"/>
                                </a:rPr>
                              </m:ctrlPr>
                            </m:funcPr>
                            <m:fName>
                              <m:r>
                                <m:rPr>
                                  <m:sty m:val="p"/>
                                </m:rPr>
                                <a:rPr lang="es-ES" sz="1400">
                                  <a:solidFill>
                                    <a:schemeClr val="tx1"/>
                                  </a:solidFill>
                                  <a:latin typeface="Cambria Math" panose="02040503050406030204" pitchFamily="18" charset="0"/>
                                  <a:ea typeface="Cambria Math" panose="02040503050406030204" pitchFamily="18" charset="0"/>
                                </a:rPr>
                                <m:t>sin</m:t>
                              </m:r>
                            </m:fName>
                            <m:e>
                              <m:r>
                                <a:rPr lang="es-ES" sz="1400" i="1">
                                  <a:solidFill>
                                    <a:schemeClr val="tx1"/>
                                  </a:solidFill>
                                  <a:latin typeface="Cambria Math" panose="02040503050406030204" pitchFamily="18" charset="0"/>
                                  <a:ea typeface="Cambria Math" panose="02040503050406030204" pitchFamily="18" charset="0"/>
                                </a:rPr>
                                <m:t>𝜃</m:t>
                              </m:r>
                            </m:e>
                          </m:func>
                        </m:e>
                      </m:d>
                      <m:r>
                        <a:rPr lang="es-ES" sz="1400" i="1" smtClean="0">
                          <a:solidFill>
                            <a:schemeClr val="tx1"/>
                          </a:solidFill>
                          <a:latin typeface="Cambria Math" panose="02040503050406030204" pitchFamily="18" charset="0"/>
                          <a:ea typeface="Cambria Math" panose="02040503050406030204" pitchFamily="18" charset="0"/>
                        </a:rPr>
                        <m:t>≤</m:t>
                      </m:r>
                      <m:f>
                        <m:fPr>
                          <m:ctrlPr>
                            <a:rPr lang="es-ES" sz="1400" i="1" smtClean="0">
                              <a:solidFill>
                                <a:schemeClr val="tx1"/>
                              </a:solidFill>
                              <a:latin typeface="Cambria Math" panose="02040503050406030204" pitchFamily="18" charset="0"/>
                              <a:ea typeface="Cambria Math" panose="02040503050406030204" pitchFamily="18" charset="0"/>
                            </a:rPr>
                          </m:ctrlPr>
                        </m:fPr>
                        <m:num>
                          <m:r>
                            <a:rPr lang="es-ES" sz="1400" b="0" i="1" smtClean="0">
                              <a:solidFill>
                                <a:schemeClr val="tx1"/>
                              </a:solidFill>
                              <a:latin typeface="Cambria Math" panose="02040503050406030204" pitchFamily="18" charset="0"/>
                              <a:ea typeface="Cambria Math" panose="02040503050406030204" pitchFamily="18" charset="0"/>
                            </a:rPr>
                            <m:t>𝑟</m:t>
                          </m:r>
                        </m:num>
                        <m:den>
                          <m:r>
                            <a:rPr lang="es-ES" sz="1400" b="0" i="1" smtClean="0">
                              <a:solidFill>
                                <a:schemeClr val="tx1"/>
                              </a:solidFill>
                              <a:latin typeface="Cambria Math" panose="02040503050406030204" pitchFamily="18" charset="0"/>
                              <a:ea typeface="Cambria Math" panose="02040503050406030204" pitchFamily="18" charset="0"/>
                            </a:rPr>
                            <m:t>𝑅</m:t>
                          </m:r>
                        </m:den>
                      </m:f>
                    </m:oMath>
                  </m:oMathPara>
                </a14:m>
                <a:endParaRPr lang="es-ES" sz="1400" dirty="0"/>
              </a:p>
            </p:txBody>
          </p:sp>
        </mc:Choice>
        <mc:Fallback xmlns="">
          <p:sp>
            <p:nvSpPr>
              <p:cNvPr id="44" name="CuadroTexto 43">
                <a:extLst>
                  <a:ext uri="{FF2B5EF4-FFF2-40B4-BE49-F238E27FC236}">
                    <a16:creationId xmlns:a16="http://schemas.microsoft.com/office/drawing/2014/main" id="{C715F394-F87E-423F-B26D-897189933B1C}"/>
                  </a:ext>
                </a:extLst>
              </p:cNvPr>
              <p:cNvSpPr txBox="1">
                <a:spLocks noRot="1" noChangeAspect="1" noMove="1" noResize="1" noEditPoints="1" noAdjustHandles="1" noChangeArrowheads="1" noChangeShapeType="1" noTextEdit="1"/>
              </p:cNvSpPr>
              <p:nvPr/>
            </p:nvSpPr>
            <p:spPr>
              <a:xfrm>
                <a:off x="3680484" y="4140273"/>
                <a:ext cx="1990059" cy="459869"/>
              </a:xfrm>
              <a:prstGeom prst="rect">
                <a:avLst/>
              </a:prstGeom>
              <a:blipFill>
                <a:blip r:embed="rId11"/>
                <a:stretch>
                  <a:fillRect b="-1316"/>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6" name="CuadroTexto 45">
                <a:extLst>
                  <a:ext uri="{FF2B5EF4-FFF2-40B4-BE49-F238E27FC236}">
                    <a16:creationId xmlns:a16="http://schemas.microsoft.com/office/drawing/2014/main" id="{0A4CDD07-2394-474A-8BA0-2338FAEA863B}"/>
                  </a:ext>
                </a:extLst>
              </p:cNvPr>
              <p:cNvSpPr txBox="1"/>
              <p:nvPr/>
            </p:nvSpPr>
            <p:spPr>
              <a:xfrm>
                <a:off x="1710687" y="4688120"/>
                <a:ext cx="2969585" cy="45986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400" i="1" smtClean="0">
                          <a:solidFill>
                            <a:schemeClr val="tx1"/>
                          </a:solidFill>
                          <a:latin typeface="Cambria Math" panose="02040503050406030204" pitchFamily="18" charset="0"/>
                          <a:ea typeface="Cambria Math" panose="02040503050406030204" pitchFamily="18" charset="0"/>
                        </a:rPr>
                        <m:t>𝜃</m:t>
                      </m:r>
                      <m:r>
                        <a:rPr lang="es-ES" sz="1400" i="1" smtClean="0">
                          <a:solidFill>
                            <a:schemeClr val="tx1"/>
                          </a:solidFill>
                          <a:latin typeface="Cambria Math" panose="02040503050406030204" pitchFamily="18" charset="0"/>
                          <a:ea typeface="Cambria Math" panose="02040503050406030204" pitchFamily="18" charset="0"/>
                        </a:rPr>
                        <m:t>∈</m:t>
                      </m:r>
                      <m:d>
                        <m:dPr>
                          <m:begChr m:val="["/>
                          <m:endChr m:val="]"/>
                          <m:ctrlPr>
                            <a:rPr lang="es-ES" sz="1400" i="1" smtClean="0">
                              <a:solidFill>
                                <a:schemeClr val="tx1"/>
                              </a:solidFill>
                              <a:latin typeface="Cambria Math" panose="02040503050406030204" pitchFamily="18" charset="0"/>
                              <a:ea typeface="Cambria Math" panose="02040503050406030204" pitchFamily="18" charset="0"/>
                            </a:rPr>
                          </m:ctrlPr>
                        </m:dPr>
                        <m:e>
                          <m:r>
                            <a:rPr lang="es-ES" sz="1400" b="0" i="1" smtClean="0">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𝑎𝑟𝑐𝑠𝑖𝑛</m:t>
                          </m:r>
                          <m:d>
                            <m:dPr>
                              <m:ctrlPr>
                                <a:rPr lang="es-ES" sz="1400" b="0" i="1" smtClean="0">
                                  <a:solidFill>
                                    <a:schemeClr val="tx1"/>
                                  </a:solidFill>
                                  <a:latin typeface="Cambria Math" panose="02040503050406030204" pitchFamily="18" charset="0"/>
                                  <a:ea typeface="Cambria Math" panose="02040503050406030204" pitchFamily="18" charset="0"/>
                                </a:rPr>
                              </m:ctrlPr>
                            </m:dPr>
                            <m:e>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i="1">
                                      <a:solidFill>
                                        <a:schemeClr val="tx1"/>
                                      </a:solidFill>
                                      <a:latin typeface="Cambria Math" panose="02040503050406030204" pitchFamily="18" charset="0"/>
                                      <a:ea typeface="Cambria Math" panose="02040503050406030204" pitchFamily="18" charset="0"/>
                                    </a:rPr>
                                    <m:t>𝑟</m:t>
                                  </m:r>
                                </m:num>
                                <m:den>
                                  <m:r>
                                    <a:rPr lang="es-ES" sz="1400" i="1">
                                      <a:solidFill>
                                        <a:schemeClr val="tx1"/>
                                      </a:solidFill>
                                      <a:latin typeface="Cambria Math" panose="02040503050406030204" pitchFamily="18" charset="0"/>
                                      <a:ea typeface="Cambria Math" panose="02040503050406030204" pitchFamily="18" charset="0"/>
                                    </a:rPr>
                                    <m:t>𝑅</m:t>
                                  </m:r>
                                </m:den>
                              </m:f>
                            </m:e>
                          </m:d>
                          <m:r>
                            <a:rPr lang="es-ES" sz="1400" b="0" i="1" smtClean="0">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𝑎𝑟𝑐</m:t>
                          </m:r>
                          <m:r>
                            <a:rPr lang="es-ES" sz="1400" b="0" i="1" smtClean="0">
                              <a:solidFill>
                                <a:schemeClr val="tx1"/>
                              </a:solidFill>
                              <a:latin typeface="Cambria Math" panose="02040503050406030204" pitchFamily="18" charset="0"/>
                              <a:ea typeface="Cambria Math" panose="02040503050406030204" pitchFamily="18" charset="0"/>
                            </a:rPr>
                            <m:t>𝑠𝑖𝑛</m:t>
                          </m:r>
                          <m:d>
                            <m:dPr>
                              <m:ctrlPr>
                                <a:rPr lang="es-ES" sz="1400" i="1">
                                  <a:solidFill>
                                    <a:schemeClr val="tx1"/>
                                  </a:solidFill>
                                  <a:latin typeface="Cambria Math" panose="02040503050406030204" pitchFamily="18" charset="0"/>
                                  <a:ea typeface="Cambria Math" panose="02040503050406030204" pitchFamily="18" charset="0"/>
                                </a:rPr>
                              </m:ctrlPr>
                            </m:dPr>
                            <m:e>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i="1">
                                      <a:solidFill>
                                        <a:schemeClr val="tx1"/>
                                      </a:solidFill>
                                      <a:latin typeface="Cambria Math" panose="02040503050406030204" pitchFamily="18" charset="0"/>
                                      <a:ea typeface="Cambria Math" panose="02040503050406030204" pitchFamily="18" charset="0"/>
                                    </a:rPr>
                                    <m:t>𝑟</m:t>
                                  </m:r>
                                </m:num>
                                <m:den>
                                  <m:r>
                                    <a:rPr lang="es-ES" sz="1400" i="1">
                                      <a:solidFill>
                                        <a:schemeClr val="tx1"/>
                                      </a:solidFill>
                                      <a:latin typeface="Cambria Math" panose="02040503050406030204" pitchFamily="18" charset="0"/>
                                      <a:ea typeface="Cambria Math" panose="02040503050406030204" pitchFamily="18" charset="0"/>
                                    </a:rPr>
                                    <m:t>𝑅</m:t>
                                  </m:r>
                                </m:den>
                              </m:f>
                            </m:e>
                          </m:d>
                        </m:e>
                      </m:d>
                    </m:oMath>
                  </m:oMathPara>
                </a14:m>
                <a:endParaRPr lang="es-ES" sz="1400" dirty="0"/>
              </a:p>
            </p:txBody>
          </p:sp>
        </mc:Choice>
        <mc:Fallback xmlns="">
          <p:sp>
            <p:nvSpPr>
              <p:cNvPr id="46" name="CuadroTexto 45">
                <a:extLst>
                  <a:ext uri="{FF2B5EF4-FFF2-40B4-BE49-F238E27FC236}">
                    <a16:creationId xmlns:a16="http://schemas.microsoft.com/office/drawing/2014/main" id="{0A4CDD07-2394-474A-8BA0-2338FAEA863B}"/>
                  </a:ext>
                </a:extLst>
              </p:cNvPr>
              <p:cNvSpPr txBox="1">
                <a:spLocks noRot="1" noChangeAspect="1" noMove="1" noResize="1" noEditPoints="1" noAdjustHandles="1" noChangeArrowheads="1" noChangeShapeType="1" noTextEdit="1"/>
              </p:cNvSpPr>
              <p:nvPr/>
            </p:nvSpPr>
            <p:spPr>
              <a:xfrm>
                <a:off x="1710687" y="4688120"/>
                <a:ext cx="2969585" cy="459869"/>
              </a:xfrm>
              <a:prstGeom prst="rect">
                <a:avLst/>
              </a:prstGeom>
              <a:blipFill>
                <a:blip r:embed="rId12"/>
                <a:stretch>
                  <a:fillRect b="-2667"/>
                </a:stretch>
              </a:blipFill>
            </p:spPr>
            <p:txBody>
              <a:bodyPr/>
              <a:lstStyle/>
              <a:p>
                <a:r>
                  <a:rPr lang="es-ES">
                    <a:noFill/>
                  </a:rPr>
                  <a:t> </a:t>
                </a:r>
              </a:p>
            </p:txBody>
          </p:sp>
        </mc:Fallback>
      </mc:AlternateContent>
      <p:sp>
        <p:nvSpPr>
          <p:cNvPr id="47" name="CuadroTexto 46">
            <a:extLst>
              <a:ext uri="{FF2B5EF4-FFF2-40B4-BE49-F238E27FC236}">
                <a16:creationId xmlns:a16="http://schemas.microsoft.com/office/drawing/2014/main" id="{2780ED3A-A4C2-44EF-86CB-26C1BE32C339}"/>
              </a:ext>
            </a:extLst>
          </p:cNvPr>
          <p:cNvSpPr txBox="1"/>
          <p:nvPr/>
        </p:nvSpPr>
        <p:spPr>
          <a:xfrm>
            <a:off x="520720" y="1748554"/>
            <a:ext cx="3383807" cy="276999"/>
          </a:xfrm>
          <a:prstGeom prst="rect">
            <a:avLst/>
          </a:prstGeom>
          <a:noFill/>
        </p:spPr>
        <p:txBody>
          <a:bodyPr wrap="square" rtlCol="0">
            <a:spAutoFit/>
          </a:bodyPr>
          <a:lstStyle/>
          <a:p>
            <a:pPr algn="just"/>
            <a:r>
              <a:rPr lang="es-ES" altLang="es-ES" sz="1200" dirty="0">
                <a:solidFill>
                  <a:schemeClr val="tx1"/>
                </a:solidFill>
              </a:rPr>
              <a:t>Superficie de la cavidad reentrante </a:t>
            </a:r>
            <a:endParaRPr kumimoji="0" lang="es-ES" altLang="es-ES" sz="1200" b="0" i="0" u="none" strike="noStrike" cap="none" normalizeH="0" baseline="0" dirty="0">
              <a:ln>
                <a:noFill/>
              </a:ln>
              <a:solidFill>
                <a:schemeClr val="tx1"/>
              </a:solidFill>
              <a:effectLst/>
              <a:latin typeface="Arial" panose="020B0604020202020204" pitchFamily="34" charset="0"/>
            </a:endParaRPr>
          </a:p>
        </p:txBody>
      </p:sp>
      <p:sp>
        <p:nvSpPr>
          <p:cNvPr id="48" name="CuadroTexto 47">
            <a:extLst>
              <a:ext uri="{FF2B5EF4-FFF2-40B4-BE49-F238E27FC236}">
                <a16:creationId xmlns:a16="http://schemas.microsoft.com/office/drawing/2014/main" id="{6035F06C-D7F0-4E08-BDD4-2CC55DE0BE9E}"/>
              </a:ext>
            </a:extLst>
          </p:cNvPr>
          <p:cNvSpPr txBox="1"/>
          <p:nvPr/>
        </p:nvSpPr>
        <p:spPr>
          <a:xfrm>
            <a:off x="520720" y="2163584"/>
            <a:ext cx="2937169" cy="276999"/>
          </a:xfrm>
          <a:prstGeom prst="rect">
            <a:avLst/>
          </a:prstGeom>
          <a:noFill/>
        </p:spPr>
        <p:txBody>
          <a:bodyPr wrap="square" rtlCol="0">
            <a:spAutoFit/>
          </a:bodyPr>
          <a:lstStyle/>
          <a:p>
            <a:pPr algn="just"/>
            <a:r>
              <a:rPr lang="es-ES" altLang="es-ES" sz="1200" dirty="0">
                <a:solidFill>
                  <a:schemeClr val="tx1"/>
                </a:solidFill>
              </a:rPr>
              <a:t>Superficie de la guía coaxial de acoplo</a:t>
            </a:r>
            <a:endParaRPr kumimoji="0" lang="es-ES" altLang="es-ES" sz="1200" b="0" i="0" u="none" strike="noStrike" cap="none" normalizeH="0" baseline="0" dirty="0">
              <a:ln>
                <a:noFill/>
              </a:ln>
              <a:solidFill>
                <a:schemeClr val="tx1"/>
              </a:solidFill>
              <a:effectLst/>
              <a:latin typeface="Arial" panose="020B0604020202020204" pitchFamily="34" charset="0"/>
            </a:endParaRPr>
          </a:p>
        </p:txBody>
      </p:sp>
      <p:cxnSp>
        <p:nvCxnSpPr>
          <p:cNvPr id="10" name="Conector recto de flecha 9">
            <a:extLst>
              <a:ext uri="{FF2B5EF4-FFF2-40B4-BE49-F238E27FC236}">
                <a16:creationId xmlns:a16="http://schemas.microsoft.com/office/drawing/2014/main" id="{630B859B-49F4-4B19-AA2E-5604A6ADB66B}"/>
              </a:ext>
            </a:extLst>
          </p:cNvPr>
          <p:cNvCxnSpPr/>
          <p:nvPr/>
        </p:nvCxnSpPr>
        <p:spPr bwMode="auto">
          <a:xfrm>
            <a:off x="3105241" y="1878441"/>
            <a:ext cx="367523"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49" name="Conector recto de flecha 48">
            <a:extLst>
              <a:ext uri="{FF2B5EF4-FFF2-40B4-BE49-F238E27FC236}">
                <a16:creationId xmlns:a16="http://schemas.microsoft.com/office/drawing/2014/main" id="{3708CA6D-7F1A-498A-B89E-F92075D5EA82}"/>
              </a:ext>
            </a:extLst>
          </p:cNvPr>
          <p:cNvCxnSpPr/>
          <p:nvPr/>
        </p:nvCxnSpPr>
        <p:spPr bwMode="auto">
          <a:xfrm>
            <a:off x="3294137" y="2288678"/>
            <a:ext cx="367523"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50" name="CuadroTexto 49">
            <a:extLst>
              <a:ext uri="{FF2B5EF4-FFF2-40B4-BE49-F238E27FC236}">
                <a16:creationId xmlns:a16="http://schemas.microsoft.com/office/drawing/2014/main" id="{A87FCD0A-45D4-42E3-B483-3F0729D42BBA}"/>
              </a:ext>
            </a:extLst>
          </p:cNvPr>
          <p:cNvSpPr txBox="1"/>
          <p:nvPr/>
        </p:nvSpPr>
        <p:spPr>
          <a:xfrm>
            <a:off x="358535" y="2694515"/>
            <a:ext cx="3677211" cy="276999"/>
          </a:xfrm>
          <a:prstGeom prst="rect">
            <a:avLst/>
          </a:prstGeom>
          <a:noFill/>
        </p:spPr>
        <p:txBody>
          <a:bodyPr wrap="square" rtlCol="0">
            <a:spAutoFit/>
          </a:bodyPr>
          <a:lstStyle/>
          <a:p>
            <a:pPr algn="just"/>
            <a:r>
              <a:rPr lang="es-ES" altLang="es-ES" sz="1200" dirty="0">
                <a:solidFill>
                  <a:schemeClr val="tx1"/>
                </a:solidFill>
              </a:rPr>
              <a:t>Parametrización de la superficie cavidad reentrante</a:t>
            </a:r>
            <a:endParaRPr kumimoji="0" lang="es-ES" altLang="es-ES" sz="1200" b="0" i="0" u="none" strike="noStrike" cap="none" normalizeH="0" baseline="0" dirty="0">
              <a:ln>
                <a:noFill/>
              </a:ln>
              <a:solidFill>
                <a:schemeClr val="tx1"/>
              </a:solidFill>
              <a:effectLst/>
              <a:latin typeface="Arial" panose="020B0604020202020204" pitchFamily="34" charset="0"/>
            </a:endParaRPr>
          </a:p>
        </p:txBody>
      </p:sp>
      <p:cxnSp>
        <p:nvCxnSpPr>
          <p:cNvPr id="51" name="Conector recto de flecha 50">
            <a:extLst>
              <a:ext uri="{FF2B5EF4-FFF2-40B4-BE49-F238E27FC236}">
                <a16:creationId xmlns:a16="http://schemas.microsoft.com/office/drawing/2014/main" id="{F809A0F3-49AB-4054-AF0D-C616200122E7}"/>
              </a:ext>
            </a:extLst>
          </p:cNvPr>
          <p:cNvCxnSpPr/>
          <p:nvPr/>
        </p:nvCxnSpPr>
        <p:spPr bwMode="auto">
          <a:xfrm>
            <a:off x="4018921" y="2812947"/>
            <a:ext cx="367523"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52" name="CuadroTexto 51">
            <a:extLst>
              <a:ext uri="{FF2B5EF4-FFF2-40B4-BE49-F238E27FC236}">
                <a16:creationId xmlns:a16="http://schemas.microsoft.com/office/drawing/2014/main" id="{4CD4E7C2-BC69-4669-BF92-301E279C219C}"/>
              </a:ext>
            </a:extLst>
          </p:cNvPr>
          <p:cNvSpPr txBox="1"/>
          <p:nvPr/>
        </p:nvSpPr>
        <p:spPr>
          <a:xfrm>
            <a:off x="313589" y="3131062"/>
            <a:ext cx="3434126" cy="461665"/>
          </a:xfrm>
          <a:prstGeom prst="rect">
            <a:avLst/>
          </a:prstGeom>
          <a:noFill/>
        </p:spPr>
        <p:txBody>
          <a:bodyPr wrap="square" rtlCol="0">
            <a:spAutoFit/>
          </a:bodyPr>
          <a:lstStyle/>
          <a:p>
            <a:pPr algn="just"/>
            <a:r>
              <a:rPr lang="es-ES" altLang="es-ES" sz="1200" dirty="0">
                <a:solidFill>
                  <a:schemeClr val="tx1"/>
                </a:solidFill>
              </a:rPr>
              <a:t>Combinando las dos condiciones obtenemos la superficie de acoplo</a:t>
            </a:r>
            <a:endParaRPr kumimoji="0" lang="es-ES" altLang="es-ES" sz="1200" b="0" i="0" u="none" strike="noStrike" cap="none" normalizeH="0" baseline="0" dirty="0">
              <a:ln>
                <a:noFill/>
              </a:ln>
              <a:solidFill>
                <a:schemeClr val="tx1"/>
              </a:solidFill>
              <a:effectLst/>
              <a:latin typeface="Arial" panose="020B0604020202020204" pitchFamily="34" charset="0"/>
            </a:endParaRPr>
          </a:p>
        </p:txBody>
      </p:sp>
      <p:cxnSp>
        <p:nvCxnSpPr>
          <p:cNvPr id="53" name="Conector recto de flecha 52">
            <a:extLst>
              <a:ext uri="{FF2B5EF4-FFF2-40B4-BE49-F238E27FC236}">
                <a16:creationId xmlns:a16="http://schemas.microsoft.com/office/drawing/2014/main" id="{3BA1A295-4DE5-4432-B799-9087216690EC}"/>
              </a:ext>
            </a:extLst>
          </p:cNvPr>
          <p:cNvCxnSpPr/>
          <p:nvPr/>
        </p:nvCxnSpPr>
        <p:spPr bwMode="auto">
          <a:xfrm>
            <a:off x="3802598" y="3257005"/>
            <a:ext cx="367523"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4" name="Conector recto de flecha 53">
            <a:extLst>
              <a:ext uri="{FF2B5EF4-FFF2-40B4-BE49-F238E27FC236}">
                <a16:creationId xmlns:a16="http://schemas.microsoft.com/office/drawing/2014/main" id="{1F0F95AD-B97A-4A08-B4B8-2703D72C6BF5}"/>
              </a:ext>
            </a:extLst>
          </p:cNvPr>
          <p:cNvCxnSpPr/>
          <p:nvPr/>
        </p:nvCxnSpPr>
        <p:spPr bwMode="auto">
          <a:xfrm>
            <a:off x="2115604" y="3866061"/>
            <a:ext cx="367523"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5" name="Conector recto de flecha 54">
            <a:extLst>
              <a:ext uri="{FF2B5EF4-FFF2-40B4-BE49-F238E27FC236}">
                <a16:creationId xmlns:a16="http://schemas.microsoft.com/office/drawing/2014/main" id="{250DF9D8-A4A4-46BC-B58F-38E6BBB1C419}"/>
              </a:ext>
            </a:extLst>
          </p:cNvPr>
          <p:cNvCxnSpPr/>
          <p:nvPr/>
        </p:nvCxnSpPr>
        <p:spPr bwMode="auto">
          <a:xfrm>
            <a:off x="1959633" y="4400363"/>
            <a:ext cx="367523"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56" name="Conector recto de flecha 55">
            <a:extLst>
              <a:ext uri="{FF2B5EF4-FFF2-40B4-BE49-F238E27FC236}">
                <a16:creationId xmlns:a16="http://schemas.microsoft.com/office/drawing/2014/main" id="{A35C0B6C-AB33-4BFC-8F87-0908AEB84AA7}"/>
              </a:ext>
            </a:extLst>
          </p:cNvPr>
          <p:cNvCxnSpPr/>
          <p:nvPr/>
        </p:nvCxnSpPr>
        <p:spPr bwMode="auto">
          <a:xfrm>
            <a:off x="3747715" y="4400363"/>
            <a:ext cx="367523"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1" name="CuadroTexto 30">
            <a:extLst>
              <a:ext uri="{FF2B5EF4-FFF2-40B4-BE49-F238E27FC236}">
                <a16:creationId xmlns:a16="http://schemas.microsoft.com/office/drawing/2014/main" id="{FF7092AE-A33A-4324-9C2D-9AEB9BA875BC}"/>
              </a:ext>
            </a:extLst>
          </p:cNvPr>
          <p:cNvSpPr txBox="1"/>
          <p:nvPr/>
        </p:nvSpPr>
        <p:spPr>
          <a:xfrm>
            <a:off x="317900" y="1288881"/>
            <a:ext cx="5700408" cy="307777"/>
          </a:xfrm>
          <a:prstGeom prst="rect">
            <a:avLst/>
          </a:prstGeom>
          <a:noFill/>
        </p:spPr>
        <p:txBody>
          <a:bodyPr wrap="square">
            <a:spAutoFit/>
          </a:bodyPr>
          <a:lstStyle/>
          <a:p>
            <a:pPr marL="0" indent="0" algn="just"/>
            <a:r>
              <a:rPr lang="es-ES" altLang="es-ES" sz="1400" u="sng" kern="0" dirty="0">
                <a:solidFill>
                  <a:schemeClr val="tx1"/>
                </a:solidFill>
              </a:rPr>
              <a:t>Geometría de la superficie de acoplo del puerto +x</a:t>
            </a:r>
          </a:p>
        </p:txBody>
      </p:sp>
      <p:pic>
        <p:nvPicPr>
          <p:cNvPr id="5" name="Imagen 4">
            <a:extLst>
              <a:ext uri="{FF2B5EF4-FFF2-40B4-BE49-F238E27FC236}">
                <a16:creationId xmlns:a16="http://schemas.microsoft.com/office/drawing/2014/main" id="{5DB26A69-4352-4DF6-99CE-C406B69ADE86}"/>
              </a:ext>
            </a:extLst>
          </p:cNvPr>
          <p:cNvPicPr>
            <a:picLocks noChangeAspect="1"/>
          </p:cNvPicPr>
          <p:nvPr/>
        </p:nvPicPr>
        <p:blipFill>
          <a:blip r:embed="rId13"/>
          <a:stretch>
            <a:fillRect/>
          </a:stretch>
        </p:blipFill>
        <p:spPr>
          <a:xfrm>
            <a:off x="5957582" y="1601421"/>
            <a:ext cx="3894183" cy="2743072"/>
          </a:xfrm>
          <a:prstGeom prst="rect">
            <a:avLst/>
          </a:prstGeom>
        </p:spPr>
      </p:pic>
      <mc:AlternateContent xmlns:mc="http://schemas.openxmlformats.org/markup-compatibility/2006" xmlns:a14="http://schemas.microsoft.com/office/drawing/2010/main">
        <mc:Choice Requires="a14">
          <p:sp>
            <p:nvSpPr>
              <p:cNvPr id="35" name="CuadroTexto 34">
                <a:extLst>
                  <a:ext uri="{FF2B5EF4-FFF2-40B4-BE49-F238E27FC236}">
                    <a16:creationId xmlns:a16="http://schemas.microsoft.com/office/drawing/2014/main" id="{D87C409E-07FF-47A3-99E1-09F97A61D7B7}"/>
                  </a:ext>
                </a:extLst>
              </p:cNvPr>
              <p:cNvSpPr txBox="1"/>
              <p:nvPr/>
            </p:nvSpPr>
            <p:spPr>
              <a:xfrm>
                <a:off x="-244986" y="5082255"/>
                <a:ext cx="3072480" cy="76681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ea typeface="Cambria Math" panose="02040503050406030204" pitchFamily="18" charset="0"/>
                        </a:rPr>
                        <m:t>𝑥</m:t>
                      </m:r>
                      <m:r>
                        <a:rPr lang="es-ES" sz="1400" b="0" i="1" smtClean="0">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𝜃</m:t>
                      </m:r>
                      <m:r>
                        <a:rPr lang="es-ES" sz="1400" b="0" i="1" smtClean="0">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𝑠</m:t>
                      </m:r>
                      <m:r>
                        <a:rPr lang="es-ES" sz="1400" b="0" i="1" smtClean="0">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𝑅</m:t>
                      </m:r>
                      <m:func>
                        <m:funcPr>
                          <m:ctrlPr>
                            <a:rPr lang="es-ES" sz="1400" b="0" i="1" smtClean="0">
                              <a:solidFill>
                                <a:schemeClr val="tx1"/>
                              </a:solidFill>
                              <a:latin typeface="Cambria Math" panose="02040503050406030204" pitchFamily="18" charset="0"/>
                              <a:ea typeface="Cambria Math" panose="02040503050406030204" pitchFamily="18" charset="0"/>
                            </a:rPr>
                          </m:ctrlPr>
                        </m:funcPr>
                        <m:fName>
                          <m:r>
                            <m:rPr>
                              <m:sty m:val="p"/>
                            </m:rPr>
                            <a:rPr lang="es-ES" sz="1400" b="0" i="0" smtClean="0">
                              <a:solidFill>
                                <a:schemeClr val="tx1"/>
                              </a:solidFill>
                              <a:latin typeface="Cambria Math" panose="02040503050406030204" pitchFamily="18" charset="0"/>
                              <a:ea typeface="Cambria Math" panose="02040503050406030204" pitchFamily="18" charset="0"/>
                            </a:rPr>
                            <m:t>cos</m:t>
                          </m:r>
                        </m:fName>
                        <m:e>
                          <m:r>
                            <a:rPr lang="es-ES" sz="1400" i="1">
                              <a:solidFill>
                                <a:schemeClr val="tx1"/>
                              </a:solidFill>
                              <a:latin typeface="Cambria Math" panose="02040503050406030204" pitchFamily="18" charset="0"/>
                              <a:ea typeface="Cambria Math" panose="02040503050406030204" pitchFamily="18" charset="0"/>
                            </a:rPr>
                            <m:t>𝜃</m:t>
                          </m:r>
                        </m:e>
                      </m:func>
                    </m:oMath>
                  </m:oMathPara>
                </a14:m>
                <a:endParaRPr lang="es-ES" sz="1400" b="0" dirty="0">
                  <a:solidFill>
                    <a:schemeClr val="tx1"/>
                  </a:solidFill>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s-ES" sz="1400" i="1">
                          <a:solidFill>
                            <a:schemeClr val="tx1"/>
                          </a:solidFill>
                          <a:latin typeface="Cambria Math" panose="02040503050406030204" pitchFamily="18" charset="0"/>
                          <a:ea typeface="Cambria Math" panose="02040503050406030204" pitchFamily="18" charset="0"/>
                        </a:rPr>
                        <m:t>𝑦</m:t>
                      </m:r>
                      <m:d>
                        <m:dPr>
                          <m:ctrlPr>
                            <a:rPr lang="es-ES" sz="1400" i="1">
                              <a:solidFill>
                                <a:schemeClr val="tx1"/>
                              </a:solidFill>
                              <a:latin typeface="Cambria Math" panose="02040503050406030204" pitchFamily="18" charset="0"/>
                              <a:ea typeface="Cambria Math" panose="02040503050406030204" pitchFamily="18" charset="0"/>
                            </a:rPr>
                          </m:ctrlPr>
                        </m:dPr>
                        <m:e>
                          <m:r>
                            <a:rPr lang="es-ES" sz="1400" i="1">
                              <a:solidFill>
                                <a:schemeClr val="tx1"/>
                              </a:solidFill>
                              <a:latin typeface="Cambria Math" panose="02040503050406030204" pitchFamily="18" charset="0"/>
                              <a:ea typeface="Cambria Math" panose="02040503050406030204" pitchFamily="18" charset="0"/>
                            </a:rPr>
                            <m:t>𝜃</m:t>
                          </m:r>
                          <m:r>
                            <a:rPr lang="es-ES" sz="1400" i="1">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𝑠</m:t>
                          </m:r>
                        </m:e>
                      </m:d>
                      <m:r>
                        <a:rPr lang="es-ES" sz="1400" i="1">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𝑅</m:t>
                      </m:r>
                      <m:func>
                        <m:funcPr>
                          <m:ctrlPr>
                            <a:rPr lang="es-ES" sz="1400" b="0" i="1" smtClean="0">
                              <a:solidFill>
                                <a:schemeClr val="tx1"/>
                              </a:solidFill>
                              <a:latin typeface="Cambria Math" panose="02040503050406030204" pitchFamily="18" charset="0"/>
                              <a:ea typeface="Cambria Math" panose="02040503050406030204" pitchFamily="18" charset="0"/>
                            </a:rPr>
                          </m:ctrlPr>
                        </m:funcPr>
                        <m:fName>
                          <m:r>
                            <m:rPr>
                              <m:sty m:val="p"/>
                            </m:rPr>
                            <a:rPr lang="es-ES" sz="1400" b="0" i="0" smtClean="0">
                              <a:solidFill>
                                <a:schemeClr val="tx1"/>
                              </a:solidFill>
                              <a:latin typeface="Cambria Math" panose="02040503050406030204" pitchFamily="18" charset="0"/>
                              <a:ea typeface="Cambria Math" panose="02040503050406030204" pitchFamily="18" charset="0"/>
                            </a:rPr>
                            <m:t>sin</m:t>
                          </m:r>
                        </m:fName>
                        <m:e>
                          <m:r>
                            <a:rPr lang="es-ES" sz="1400" b="0" i="1" smtClean="0">
                              <a:solidFill>
                                <a:schemeClr val="tx1"/>
                              </a:solidFill>
                              <a:latin typeface="Cambria Math" panose="02040503050406030204" pitchFamily="18" charset="0"/>
                              <a:ea typeface="Cambria Math" panose="02040503050406030204" pitchFamily="18" charset="0"/>
                            </a:rPr>
                            <m:t>𝜃</m:t>
                          </m:r>
                        </m:e>
                      </m:func>
                    </m:oMath>
                  </m:oMathPara>
                </a14:m>
                <a:endParaRPr lang="es-ES" sz="1400" b="0" dirty="0">
                  <a:solidFill>
                    <a:schemeClr val="tx1"/>
                  </a:solidFill>
                  <a:ea typeface="Cambria Math" panose="02040503050406030204" pitchFamily="18" charset="0"/>
                </a:endParaRPr>
              </a:p>
              <a:p>
                <a:r>
                  <a:rPr lang="es-ES" sz="1400" dirty="0">
                    <a:solidFill>
                      <a:schemeClr val="tx1"/>
                    </a:solidFill>
                    <a:ea typeface="Cambria Math" panose="02040503050406030204" pitchFamily="18" charset="0"/>
                  </a:rPr>
                  <a:t>            </a:t>
                </a:r>
                <a14:m>
                  <m:oMath xmlns:m="http://schemas.openxmlformats.org/officeDocument/2006/math">
                    <m:r>
                      <a:rPr lang="es-ES" sz="1400" b="0" i="0" smtClean="0">
                        <a:solidFill>
                          <a:schemeClr val="tx1"/>
                        </a:solidFill>
                        <a:latin typeface="Cambria Math" panose="02040503050406030204" pitchFamily="18" charset="0"/>
                        <a:ea typeface="Cambria Math" panose="02040503050406030204" pitchFamily="18" charset="0"/>
                      </a:rPr>
                      <m:t>  </m:t>
                    </m:r>
                    <m:r>
                      <a:rPr lang="es-ES" sz="1400" b="0" i="1" smtClean="0">
                        <a:solidFill>
                          <a:schemeClr val="tx1"/>
                        </a:solidFill>
                        <a:latin typeface="Cambria Math" panose="02040503050406030204" pitchFamily="18" charset="0"/>
                        <a:ea typeface="Cambria Math" panose="02040503050406030204" pitchFamily="18" charset="0"/>
                      </a:rPr>
                      <m:t>    </m:t>
                    </m:r>
                    <m:r>
                      <a:rPr lang="es-ES" sz="1400" i="1">
                        <a:solidFill>
                          <a:schemeClr val="tx1"/>
                        </a:solidFill>
                        <a:latin typeface="Cambria Math" panose="02040503050406030204" pitchFamily="18" charset="0"/>
                        <a:ea typeface="Cambria Math" panose="02040503050406030204" pitchFamily="18" charset="0"/>
                      </a:rPr>
                      <m:t>𝑧</m:t>
                    </m:r>
                    <m:r>
                      <a:rPr lang="es-ES" sz="1400" i="1">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𝜃</m:t>
                    </m:r>
                    <m:r>
                      <a:rPr lang="es-ES" sz="1400" i="1">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𝑠</m:t>
                    </m:r>
                    <m:r>
                      <a:rPr lang="es-ES" sz="1400" i="1">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𝑠</m:t>
                    </m:r>
                    <m:rad>
                      <m:radPr>
                        <m:degHide m:val="on"/>
                        <m:ctrlPr>
                          <a:rPr lang="es-ES" sz="1400" i="1">
                            <a:solidFill>
                              <a:schemeClr val="tx1"/>
                            </a:solidFill>
                            <a:latin typeface="Cambria Math" panose="02040503050406030204" pitchFamily="18" charset="0"/>
                            <a:ea typeface="Cambria Math" panose="02040503050406030204" pitchFamily="18" charset="0"/>
                          </a:rPr>
                        </m:ctrlPr>
                      </m:radPr>
                      <m:deg/>
                      <m:e>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𝑟</m:t>
                            </m:r>
                          </m:e>
                          <m:sup>
                            <m:r>
                              <a:rPr lang="es-ES" sz="1400" i="1">
                                <a:solidFill>
                                  <a:schemeClr val="tx1"/>
                                </a:solidFill>
                                <a:latin typeface="Cambria Math" panose="02040503050406030204" pitchFamily="18" charset="0"/>
                                <a:ea typeface="Cambria Math" panose="02040503050406030204" pitchFamily="18" charset="0"/>
                              </a:rPr>
                              <m:t>2</m:t>
                            </m:r>
                          </m:sup>
                        </m:sSup>
                        <m:r>
                          <a:rPr lang="es-ES" sz="1400" i="1">
                            <a:solidFill>
                              <a:schemeClr val="tx1"/>
                            </a:solidFill>
                            <a:latin typeface="Cambria Math" panose="02040503050406030204" pitchFamily="18" charset="0"/>
                            <a:ea typeface="Cambria Math" panose="02040503050406030204" pitchFamily="18" charset="0"/>
                          </a:rPr>
                          <m:t>−</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𝑅</m:t>
                            </m:r>
                          </m:e>
                          <m:sup>
                            <m:r>
                              <a:rPr lang="es-ES" sz="1400" i="1">
                                <a:solidFill>
                                  <a:schemeClr val="tx1"/>
                                </a:solidFill>
                                <a:latin typeface="Cambria Math" panose="02040503050406030204" pitchFamily="18" charset="0"/>
                                <a:ea typeface="Cambria Math" panose="02040503050406030204" pitchFamily="18" charset="0"/>
                              </a:rPr>
                              <m:t>2</m:t>
                            </m:r>
                          </m:sup>
                        </m:sSup>
                        <m:func>
                          <m:funcPr>
                            <m:ctrlPr>
                              <a:rPr lang="es-ES" sz="1400" i="1">
                                <a:solidFill>
                                  <a:schemeClr val="tx1"/>
                                </a:solidFill>
                                <a:latin typeface="Cambria Math" panose="02040503050406030204" pitchFamily="18" charset="0"/>
                                <a:ea typeface="Cambria Math" panose="02040503050406030204" pitchFamily="18" charset="0"/>
                              </a:rPr>
                            </m:ctrlPr>
                          </m:funcPr>
                          <m:fName>
                            <m:sSup>
                              <m:sSupPr>
                                <m:ctrlPr>
                                  <a:rPr lang="es-ES" sz="1400" i="1">
                                    <a:solidFill>
                                      <a:schemeClr val="tx1"/>
                                    </a:solidFill>
                                    <a:latin typeface="Cambria Math" panose="02040503050406030204" pitchFamily="18" charset="0"/>
                                    <a:ea typeface="Cambria Math" panose="02040503050406030204" pitchFamily="18" charset="0"/>
                                  </a:rPr>
                                </m:ctrlPr>
                              </m:sSupPr>
                              <m:e>
                                <m:r>
                                  <m:rPr>
                                    <m:sty m:val="p"/>
                                  </m:rPr>
                                  <a:rPr lang="es-ES" sz="1400">
                                    <a:solidFill>
                                      <a:schemeClr val="tx1"/>
                                    </a:solidFill>
                                    <a:latin typeface="Cambria Math" panose="02040503050406030204" pitchFamily="18" charset="0"/>
                                    <a:ea typeface="Cambria Math" panose="02040503050406030204" pitchFamily="18" charset="0"/>
                                  </a:rPr>
                                  <m:t>sin</m:t>
                                </m:r>
                              </m:e>
                              <m:sup>
                                <m:r>
                                  <a:rPr lang="es-ES" sz="1400" i="1">
                                    <a:solidFill>
                                      <a:schemeClr val="tx1"/>
                                    </a:solidFill>
                                    <a:latin typeface="Cambria Math" panose="02040503050406030204" pitchFamily="18" charset="0"/>
                                    <a:ea typeface="Cambria Math" panose="02040503050406030204" pitchFamily="18" charset="0"/>
                                  </a:rPr>
                                  <m:t>2</m:t>
                                </m:r>
                              </m:sup>
                            </m:sSup>
                          </m:fName>
                          <m:e>
                            <m:r>
                              <a:rPr lang="es-ES" sz="1400" i="1">
                                <a:solidFill>
                                  <a:schemeClr val="tx1"/>
                                </a:solidFill>
                                <a:latin typeface="Cambria Math" panose="02040503050406030204" pitchFamily="18" charset="0"/>
                                <a:ea typeface="Cambria Math" panose="02040503050406030204" pitchFamily="18" charset="0"/>
                              </a:rPr>
                              <m:t>𝜃</m:t>
                            </m:r>
                          </m:e>
                        </m:func>
                      </m:e>
                    </m:rad>
                  </m:oMath>
                </a14:m>
                <a:endParaRPr lang="es-ES" sz="1400" b="0" dirty="0">
                  <a:solidFill>
                    <a:schemeClr val="tx1"/>
                  </a:solidFill>
                  <a:ea typeface="Cambria Math" panose="02040503050406030204" pitchFamily="18" charset="0"/>
                </a:endParaRPr>
              </a:p>
            </p:txBody>
          </p:sp>
        </mc:Choice>
        <mc:Fallback xmlns="">
          <p:sp>
            <p:nvSpPr>
              <p:cNvPr id="35" name="CuadroTexto 34">
                <a:extLst>
                  <a:ext uri="{FF2B5EF4-FFF2-40B4-BE49-F238E27FC236}">
                    <a16:creationId xmlns:a16="http://schemas.microsoft.com/office/drawing/2014/main" id="{D87C409E-07FF-47A3-99E1-09F97A61D7B7}"/>
                  </a:ext>
                </a:extLst>
              </p:cNvPr>
              <p:cNvSpPr txBox="1">
                <a:spLocks noRot="1" noChangeAspect="1" noMove="1" noResize="1" noEditPoints="1" noAdjustHandles="1" noChangeArrowheads="1" noChangeShapeType="1" noTextEdit="1"/>
              </p:cNvSpPr>
              <p:nvPr/>
            </p:nvSpPr>
            <p:spPr>
              <a:xfrm>
                <a:off x="-244986" y="5082255"/>
                <a:ext cx="3072480" cy="766813"/>
              </a:xfrm>
              <a:prstGeom prst="rect">
                <a:avLst/>
              </a:prstGeom>
              <a:blipFill>
                <a:blip r:embed="rId14"/>
                <a:stretch>
                  <a:fillRect b="-4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6" name="CuadroTexto 35">
                <a:extLst>
                  <a:ext uri="{FF2B5EF4-FFF2-40B4-BE49-F238E27FC236}">
                    <a16:creationId xmlns:a16="http://schemas.microsoft.com/office/drawing/2014/main" id="{1213E838-2A6E-4F36-8EBF-3946954892C2}"/>
                  </a:ext>
                </a:extLst>
              </p:cNvPr>
              <p:cNvSpPr txBox="1"/>
              <p:nvPr/>
            </p:nvSpPr>
            <p:spPr>
              <a:xfrm>
                <a:off x="3456656" y="5474126"/>
                <a:ext cx="2485427" cy="36099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ea typeface="Cambria Math" panose="02040503050406030204" pitchFamily="18" charset="0"/>
                        </a:rPr>
                        <m:t>𝑑𝑆</m:t>
                      </m:r>
                      <m:r>
                        <a:rPr lang="es-ES" sz="1400" b="0" i="1" smtClean="0">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𝑅</m:t>
                      </m:r>
                      <m:rad>
                        <m:radPr>
                          <m:degHide m:val="on"/>
                          <m:ctrlPr>
                            <a:rPr lang="es-ES" sz="1400" i="1">
                              <a:solidFill>
                                <a:schemeClr val="tx1"/>
                              </a:solidFill>
                              <a:latin typeface="Cambria Math" panose="02040503050406030204" pitchFamily="18" charset="0"/>
                              <a:ea typeface="Cambria Math" panose="02040503050406030204" pitchFamily="18" charset="0"/>
                            </a:rPr>
                          </m:ctrlPr>
                        </m:radPr>
                        <m:deg/>
                        <m:e>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𝑟</m:t>
                              </m:r>
                            </m:e>
                            <m:sup>
                              <m:r>
                                <a:rPr lang="es-ES" sz="1400" i="1">
                                  <a:solidFill>
                                    <a:schemeClr val="tx1"/>
                                  </a:solidFill>
                                  <a:latin typeface="Cambria Math" panose="02040503050406030204" pitchFamily="18" charset="0"/>
                                  <a:ea typeface="Cambria Math" panose="02040503050406030204" pitchFamily="18" charset="0"/>
                                </a:rPr>
                                <m:t>2</m:t>
                              </m:r>
                            </m:sup>
                          </m:sSup>
                          <m:r>
                            <a:rPr lang="es-ES" sz="1400" i="1">
                              <a:solidFill>
                                <a:schemeClr val="tx1"/>
                              </a:solidFill>
                              <a:latin typeface="Cambria Math" panose="02040503050406030204" pitchFamily="18" charset="0"/>
                              <a:ea typeface="Cambria Math" panose="02040503050406030204" pitchFamily="18" charset="0"/>
                            </a:rPr>
                            <m:t>−</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𝑅</m:t>
                              </m:r>
                            </m:e>
                            <m:sup>
                              <m:r>
                                <a:rPr lang="es-ES" sz="1400" i="1">
                                  <a:solidFill>
                                    <a:schemeClr val="tx1"/>
                                  </a:solidFill>
                                  <a:latin typeface="Cambria Math" panose="02040503050406030204" pitchFamily="18" charset="0"/>
                                  <a:ea typeface="Cambria Math" panose="02040503050406030204" pitchFamily="18" charset="0"/>
                                </a:rPr>
                                <m:t>2</m:t>
                              </m:r>
                            </m:sup>
                          </m:sSup>
                          <m:func>
                            <m:funcPr>
                              <m:ctrlPr>
                                <a:rPr lang="es-ES" sz="1400" i="1">
                                  <a:solidFill>
                                    <a:schemeClr val="tx1"/>
                                  </a:solidFill>
                                  <a:latin typeface="Cambria Math" panose="02040503050406030204" pitchFamily="18" charset="0"/>
                                  <a:ea typeface="Cambria Math" panose="02040503050406030204" pitchFamily="18" charset="0"/>
                                </a:rPr>
                              </m:ctrlPr>
                            </m:funcPr>
                            <m:fName>
                              <m:sSup>
                                <m:sSupPr>
                                  <m:ctrlPr>
                                    <a:rPr lang="es-ES" sz="1400" i="1">
                                      <a:solidFill>
                                        <a:schemeClr val="tx1"/>
                                      </a:solidFill>
                                      <a:latin typeface="Cambria Math" panose="02040503050406030204" pitchFamily="18" charset="0"/>
                                      <a:ea typeface="Cambria Math" panose="02040503050406030204" pitchFamily="18" charset="0"/>
                                    </a:rPr>
                                  </m:ctrlPr>
                                </m:sSupPr>
                                <m:e>
                                  <m:r>
                                    <m:rPr>
                                      <m:sty m:val="p"/>
                                    </m:rPr>
                                    <a:rPr lang="es-ES" sz="1400">
                                      <a:solidFill>
                                        <a:schemeClr val="tx1"/>
                                      </a:solidFill>
                                      <a:latin typeface="Cambria Math" panose="02040503050406030204" pitchFamily="18" charset="0"/>
                                      <a:ea typeface="Cambria Math" panose="02040503050406030204" pitchFamily="18" charset="0"/>
                                    </a:rPr>
                                    <m:t>sin</m:t>
                                  </m:r>
                                </m:e>
                                <m:sup>
                                  <m:r>
                                    <a:rPr lang="es-ES" sz="1400" i="1">
                                      <a:solidFill>
                                        <a:schemeClr val="tx1"/>
                                      </a:solidFill>
                                      <a:latin typeface="Cambria Math" panose="02040503050406030204" pitchFamily="18" charset="0"/>
                                      <a:ea typeface="Cambria Math" panose="02040503050406030204" pitchFamily="18" charset="0"/>
                                    </a:rPr>
                                    <m:t>2</m:t>
                                  </m:r>
                                </m:sup>
                              </m:sSup>
                            </m:fName>
                            <m:e>
                              <m:r>
                                <a:rPr lang="es-ES" sz="1400" i="1">
                                  <a:solidFill>
                                    <a:schemeClr val="tx1"/>
                                  </a:solidFill>
                                  <a:latin typeface="Cambria Math" panose="02040503050406030204" pitchFamily="18" charset="0"/>
                                  <a:ea typeface="Cambria Math" panose="02040503050406030204" pitchFamily="18" charset="0"/>
                                </a:rPr>
                                <m:t>𝜃</m:t>
                              </m:r>
                            </m:e>
                          </m:func>
                        </m:e>
                      </m:rad>
                      <m:r>
                        <a:rPr lang="es-ES" sz="1400" b="0" i="1" smtClean="0">
                          <a:solidFill>
                            <a:schemeClr val="tx1"/>
                          </a:solidFill>
                          <a:latin typeface="Cambria Math" panose="02040503050406030204" pitchFamily="18" charset="0"/>
                          <a:ea typeface="Cambria Math" panose="02040503050406030204" pitchFamily="18" charset="0"/>
                        </a:rPr>
                        <m:t>𝑑</m:t>
                      </m:r>
                      <m:r>
                        <a:rPr lang="es-ES" sz="1400" b="0" i="1" smtClean="0">
                          <a:solidFill>
                            <a:schemeClr val="tx1"/>
                          </a:solidFill>
                          <a:latin typeface="Cambria Math" panose="02040503050406030204" pitchFamily="18" charset="0"/>
                          <a:ea typeface="Cambria Math" panose="02040503050406030204" pitchFamily="18" charset="0"/>
                        </a:rPr>
                        <m:t>𝜃</m:t>
                      </m:r>
                      <m:r>
                        <a:rPr lang="es-ES" sz="1400" b="0" i="1" smtClean="0">
                          <a:solidFill>
                            <a:schemeClr val="tx1"/>
                          </a:solidFill>
                          <a:latin typeface="Cambria Math" panose="02040503050406030204" pitchFamily="18" charset="0"/>
                          <a:ea typeface="Cambria Math" panose="02040503050406030204" pitchFamily="18" charset="0"/>
                        </a:rPr>
                        <m:t>𝑑𝑠</m:t>
                      </m:r>
                    </m:oMath>
                  </m:oMathPara>
                </a14:m>
                <a:endParaRPr lang="es-ES" sz="1400" b="0" dirty="0">
                  <a:solidFill>
                    <a:schemeClr val="tx1"/>
                  </a:solidFill>
                  <a:ea typeface="Cambria Math" panose="02040503050406030204" pitchFamily="18" charset="0"/>
                </a:endParaRPr>
              </a:p>
            </p:txBody>
          </p:sp>
        </mc:Choice>
        <mc:Fallback xmlns="">
          <p:sp>
            <p:nvSpPr>
              <p:cNvPr id="36" name="CuadroTexto 35">
                <a:extLst>
                  <a:ext uri="{FF2B5EF4-FFF2-40B4-BE49-F238E27FC236}">
                    <a16:creationId xmlns:a16="http://schemas.microsoft.com/office/drawing/2014/main" id="{1213E838-2A6E-4F36-8EBF-3946954892C2}"/>
                  </a:ext>
                </a:extLst>
              </p:cNvPr>
              <p:cNvSpPr txBox="1">
                <a:spLocks noRot="1" noChangeAspect="1" noMove="1" noResize="1" noEditPoints="1" noAdjustHandles="1" noChangeArrowheads="1" noChangeShapeType="1" noTextEdit="1"/>
              </p:cNvSpPr>
              <p:nvPr/>
            </p:nvSpPr>
            <p:spPr>
              <a:xfrm>
                <a:off x="3456656" y="5474126"/>
                <a:ext cx="2485427" cy="360996"/>
              </a:xfrm>
              <a:prstGeom prst="rect">
                <a:avLst/>
              </a:prstGeom>
              <a:blipFill>
                <a:blip r:embed="rId15"/>
                <a:stretch>
                  <a:fillRect/>
                </a:stretch>
              </a:blipFill>
            </p:spPr>
            <p:txBody>
              <a:bodyPr/>
              <a:lstStyle/>
              <a:p>
                <a:r>
                  <a:rPr lang="es-ES">
                    <a:noFill/>
                  </a:rPr>
                  <a:t> </a:t>
                </a:r>
              </a:p>
            </p:txBody>
          </p:sp>
        </mc:Fallback>
      </mc:AlternateContent>
      <p:sp>
        <p:nvSpPr>
          <p:cNvPr id="38" name="CuadroTexto 37">
            <a:extLst>
              <a:ext uri="{FF2B5EF4-FFF2-40B4-BE49-F238E27FC236}">
                <a16:creationId xmlns:a16="http://schemas.microsoft.com/office/drawing/2014/main" id="{ECAF1EAD-1895-42C1-B1DC-A23C93114984}"/>
              </a:ext>
            </a:extLst>
          </p:cNvPr>
          <p:cNvSpPr txBox="1"/>
          <p:nvPr/>
        </p:nvSpPr>
        <p:spPr>
          <a:xfrm>
            <a:off x="347068" y="5959924"/>
            <a:ext cx="5700408" cy="307777"/>
          </a:xfrm>
          <a:prstGeom prst="rect">
            <a:avLst/>
          </a:prstGeom>
          <a:noFill/>
        </p:spPr>
        <p:txBody>
          <a:bodyPr wrap="square">
            <a:spAutoFit/>
          </a:bodyPr>
          <a:lstStyle/>
          <a:p>
            <a:pPr marL="0" indent="0" algn="just"/>
            <a:r>
              <a:rPr lang="es-ES" altLang="es-ES" sz="1400" u="sng" kern="0" dirty="0">
                <a:solidFill>
                  <a:schemeClr val="tx1"/>
                </a:solidFill>
              </a:rPr>
              <a:t>Geometría de la superficie de acoplo del puerto -x</a:t>
            </a:r>
          </a:p>
        </p:txBody>
      </p:sp>
      <mc:AlternateContent xmlns:mc="http://schemas.openxmlformats.org/markup-compatibility/2006" xmlns:a14="http://schemas.microsoft.com/office/drawing/2010/main">
        <mc:Choice Requires="a14">
          <p:sp>
            <p:nvSpPr>
              <p:cNvPr id="39" name="CuadroTexto 38">
                <a:extLst>
                  <a:ext uri="{FF2B5EF4-FFF2-40B4-BE49-F238E27FC236}">
                    <a16:creationId xmlns:a16="http://schemas.microsoft.com/office/drawing/2014/main" id="{7693C413-0A94-4CCC-A84E-3A195FA55E10}"/>
                  </a:ext>
                </a:extLst>
              </p:cNvPr>
              <p:cNvSpPr txBox="1"/>
              <p:nvPr/>
            </p:nvSpPr>
            <p:spPr>
              <a:xfrm>
                <a:off x="-88147" y="6696299"/>
                <a:ext cx="3072480" cy="76681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ea typeface="Cambria Math" panose="02040503050406030204" pitchFamily="18" charset="0"/>
                        </a:rPr>
                        <m:t>𝑥</m:t>
                      </m:r>
                      <m:d>
                        <m:dPr>
                          <m:ctrlPr>
                            <a:rPr lang="es-ES" sz="1400" b="0" i="1" smtClean="0">
                              <a:solidFill>
                                <a:schemeClr val="tx1"/>
                              </a:solidFill>
                              <a:latin typeface="Cambria Math" panose="02040503050406030204" pitchFamily="18" charset="0"/>
                              <a:ea typeface="Cambria Math" panose="02040503050406030204" pitchFamily="18" charset="0"/>
                            </a:rPr>
                          </m:ctrlPr>
                        </m:dPr>
                        <m:e>
                          <m:r>
                            <a:rPr lang="es-ES" sz="1400" b="0" i="1" smtClean="0">
                              <a:solidFill>
                                <a:schemeClr val="tx1"/>
                              </a:solidFill>
                              <a:latin typeface="Cambria Math" panose="02040503050406030204" pitchFamily="18" charset="0"/>
                              <a:ea typeface="Cambria Math" panose="02040503050406030204" pitchFamily="18" charset="0"/>
                            </a:rPr>
                            <m:t>𝜃</m:t>
                          </m:r>
                          <m:r>
                            <a:rPr lang="es-ES" sz="1400" b="0" i="1" smtClean="0">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𝑠</m:t>
                          </m:r>
                        </m:e>
                      </m:d>
                      <m:r>
                        <a:rPr lang="es-ES" sz="1400" b="0" i="1" smtClean="0">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𝑅</m:t>
                      </m:r>
                      <m:func>
                        <m:funcPr>
                          <m:ctrlPr>
                            <a:rPr lang="es-ES" sz="1400" b="0" i="1" smtClean="0">
                              <a:solidFill>
                                <a:schemeClr val="tx1"/>
                              </a:solidFill>
                              <a:latin typeface="Cambria Math" panose="02040503050406030204" pitchFamily="18" charset="0"/>
                              <a:ea typeface="Cambria Math" panose="02040503050406030204" pitchFamily="18" charset="0"/>
                            </a:rPr>
                          </m:ctrlPr>
                        </m:funcPr>
                        <m:fName>
                          <m:r>
                            <m:rPr>
                              <m:sty m:val="p"/>
                            </m:rPr>
                            <a:rPr lang="es-ES" sz="1400" b="0" i="0" smtClean="0">
                              <a:solidFill>
                                <a:schemeClr val="tx1"/>
                              </a:solidFill>
                              <a:latin typeface="Cambria Math" panose="02040503050406030204" pitchFamily="18" charset="0"/>
                              <a:ea typeface="Cambria Math" panose="02040503050406030204" pitchFamily="18" charset="0"/>
                            </a:rPr>
                            <m:t>cos</m:t>
                          </m:r>
                        </m:fName>
                        <m:e>
                          <m:r>
                            <a:rPr lang="es-ES" sz="1400" i="1">
                              <a:solidFill>
                                <a:schemeClr val="tx1"/>
                              </a:solidFill>
                              <a:latin typeface="Cambria Math" panose="02040503050406030204" pitchFamily="18" charset="0"/>
                              <a:ea typeface="Cambria Math" panose="02040503050406030204" pitchFamily="18" charset="0"/>
                            </a:rPr>
                            <m:t>𝜃</m:t>
                          </m:r>
                        </m:e>
                      </m:func>
                    </m:oMath>
                  </m:oMathPara>
                </a14:m>
                <a:endParaRPr lang="es-ES" sz="1400" b="0" dirty="0">
                  <a:solidFill>
                    <a:schemeClr val="tx1"/>
                  </a:solidFill>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s-ES" sz="1400" i="1">
                          <a:solidFill>
                            <a:schemeClr val="tx1"/>
                          </a:solidFill>
                          <a:latin typeface="Cambria Math" panose="02040503050406030204" pitchFamily="18" charset="0"/>
                          <a:ea typeface="Cambria Math" panose="02040503050406030204" pitchFamily="18" charset="0"/>
                        </a:rPr>
                        <m:t>𝑦</m:t>
                      </m:r>
                      <m:d>
                        <m:dPr>
                          <m:ctrlPr>
                            <a:rPr lang="es-ES" sz="1400" i="1">
                              <a:solidFill>
                                <a:schemeClr val="tx1"/>
                              </a:solidFill>
                              <a:latin typeface="Cambria Math" panose="02040503050406030204" pitchFamily="18" charset="0"/>
                              <a:ea typeface="Cambria Math" panose="02040503050406030204" pitchFamily="18" charset="0"/>
                            </a:rPr>
                          </m:ctrlPr>
                        </m:dPr>
                        <m:e>
                          <m:r>
                            <a:rPr lang="es-ES" sz="1400" i="1">
                              <a:solidFill>
                                <a:schemeClr val="tx1"/>
                              </a:solidFill>
                              <a:latin typeface="Cambria Math" panose="02040503050406030204" pitchFamily="18" charset="0"/>
                              <a:ea typeface="Cambria Math" panose="02040503050406030204" pitchFamily="18" charset="0"/>
                            </a:rPr>
                            <m:t>𝜃</m:t>
                          </m:r>
                          <m:r>
                            <a:rPr lang="es-ES" sz="1400" i="1">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𝑠</m:t>
                          </m:r>
                        </m:e>
                      </m:d>
                      <m:r>
                        <a:rPr lang="es-ES" sz="1400" i="1">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𝑅</m:t>
                      </m:r>
                      <m:func>
                        <m:funcPr>
                          <m:ctrlPr>
                            <a:rPr lang="es-ES" sz="1400" b="0" i="1" smtClean="0">
                              <a:solidFill>
                                <a:schemeClr val="tx1"/>
                              </a:solidFill>
                              <a:latin typeface="Cambria Math" panose="02040503050406030204" pitchFamily="18" charset="0"/>
                              <a:ea typeface="Cambria Math" panose="02040503050406030204" pitchFamily="18" charset="0"/>
                            </a:rPr>
                          </m:ctrlPr>
                        </m:funcPr>
                        <m:fName>
                          <m:r>
                            <m:rPr>
                              <m:sty m:val="p"/>
                            </m:rPr>
                            <a:rPr lang="es-ES" sz="1400" b="0" i="0" smtClean="0">
                              <a:solidFill>
                                <a:schemeClr val="tx1"/>
                              </a:solidFill>
                              <a:latin typeface="Cambria Math" panose="02040503050406030204" pitchFamily="18" charset="0"/>
                              <a:ea typeface="Cambria Math" panose="02040503050406030204" pitchFamily="18" charset="0"/>
                            </a:rPr>
                            <m:t>sin</m:t>
                          </m:r>
                        </m:fName>
                        <m:e>
                          <m:r>
                            <a:rPr lang="es-ES" sz="1400" b="0" i="1" smtClean="0">
                              <a:solidFill>
                                <a:schemeClr val="tx1"/>
                              </a:solidFill>
                              <a:latin typeface="Cambria Math" panose="02040503050406030204" pitchFamily="18" charset="0"/>
                              <a:ea typeface="Cambria Math" panose="02040503050406030204" pitchFamily="18" charset="0"/>
                            </a:rPr>
                            <m:t>𝜃</m:t>
                          </m:r>
                        </m:e>
                      </m:func>
                    </m:oMath>
                  </m:oMathPara>
                </a14:m>
                <a:endParaRPr lang="es-ES" sz="1400" b="0" dirty="0">
                  <a:solidFill>
                    <a:schemeClr val="tx1"/>
                  </a:solidFill>
                  <a:ea typeface="Cambria Math" panose="02040503050406030204" pitchFamily="18" charset="0"/>
                </a:endParaRPr>
              </a:p>
              <a:p>
                <a:r>
                  <a:rPr lang="es-ES" sz="1400" dirty="0">
                    <a:solidFill>
                      <a:schemeClr val="tx1"/>
                    </a:solidFill>
                    <a:ea typeface="Cambria Math" panose="02040503050406030204" pitchFamily="18" charset="0"/>
                  </a:rPr>
                  <a:t>            </a:t>
                </a:r>
                <a14:m>
                  <m:oMath xmlns:m="http://schemas.openxmlformats.org/officeDocument/2006/math">
                    <m:r>
                      <a:rPr lang="es-ES" sz="1400" b="0" i="0" smtClean="0">
                        <a:solidFill>
                          <a:schemeClr val="tx1"/>
                        </a:solidFill>
                        <a:latin typeface="Cambria Math" panose="02040503050406030204" pitchFamily="18" charset="0"/>
                        <a:ea typeface="Cambria Math" panose="02040503050406030204" pitchFamily="18" charset="0"/>
                      </a:rPr>
                      <m:t>  </m:t>
                    </m:r>
                    <m:r>
                      <a:rPr lang="es-ES" sz="1400" b="0" i="1" smtClean="0">
                        <a:solidFill>
                          <a:schemeClr val="tx1"/>
                        </a:solidFill>
                        <a:latin typeface="Cambria Math" panose="02040503050406030204" pitchFamily="18" charset="0"/>
                        <a:ea typeface="Cambria Math" panose="02040503050406030204" pitchFamily="18" charset="0"/>
                      </a:rPr>
                      <m:t>    </m:t>
                    </m:r>
                    <m:r>
                      <a:rPr lang="es-ES" sz="1400" i="1">
                        <a:solidFill>
                          <a:schemeClr val="tx1"/>
                        </a:solidFill>
                        <a:latin typeface="Cambria Math" panose="02040503050406030204" pitchFamily="18" charset="0"/>
                        <a:ea typeface="Cambria Math" panose="02040503050406030204" pitchFamily="18" charset="0"/>
                      </a:rPr>
                      <m:t>𝑧</m:t>
                    </m:r>
                    <m:r>
                      <a:rPr lang="es-ES" sz="1400" i="1">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𝜃</m:t>
                    </m:r>
                    <m:r>
                      <a:rPr lang="es-ES" sz="1400" i="1">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𝑠</m:t>
                    </m:r>
                    <m:r>
                      <a:rPr lang="es-ES" sz="1400" i="1">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𝑠</m:t>
                    </m:r>
                    <m:rad>
                      <m:radPr>
                        <m:degHide m:val="on"/>
                        <m:ctrlPr>
                          <a:rPr lang="es-ES" sz="1400" i="1">
                            <a:solidFill>
                              <a:schemeClr val="tx1"/>
                            </a:solidFill>
                            <a:latin typeface="Cambria Math" panose="02040503050406030204" pitchFamily="18" charset="0"/>
                            <a:ea typeface="Cambria Math" panose="02040503050406030204" pitchFamily="18" charset="0"/>
                          </a:rPr>
                        </m:ctrlPr>
                      </m:radPr>
                      <m:deg/>
                      <m:e>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𝑟</m:t>
                            </m:r>
                          </m:e>
                          <m:sup>
                            <m:r>
                              <a:rPr lang="es-ES" sz="1400" i="1">
                                <a:solidFill>
                                  <a:schemeClr val="tx1"/>
                                </a:solidFill>
                                <a:latin typeface="Cambria Math" panose="02040503050406030204" pitchFamily="18" charset="0"/>
                                <a:ea typeface="Cambria Math" panose="02040503050406030204" pitchFamily="18" charset="0"/>
                              </a:rPr>
                              <m:t>2</m:t>
                            </m:r>
                          </m:sup>
                        </m:sSup>
                        <m:r>
                          <a:rPr lang="es-ES" sz="1400" i="1">
                            <a:solidFill>
                              <a:schemeClr val="tx1"/>
                            </a:solidFill>
                            <a:latin typeface="Cambria Math" panose="02040503050406030204" pitchFamily="18" charset="0"/>
                            <a:ea typeface="Cambria Math" panose="02040503050406030204" pitchFamily="18" charset="0"/>
                          </a:rPr>
                          <m:t>−</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𝑅</m:t>
                            </m:r>
                          </m:e>
                          <m:sup>
                            <m:r>
                              <a:rPr lang="es-ES" sz="1400" i="1">
                                <a:solidFill>
                                  <a:schemeClr val="tx1"/>
                                </a:solidFill>
                                <a:latin typeface="Cambria Math" panose="02040503050406030204" pitchFamily="18" charset="0"/>
                                <a:ea typeface="Cambria Math" panose="02040503050406030204" pitchFamily="18" charset="0"/>
                              </a:rPr>
                              <m:t>2</m:t>
                            </m:r>
                          </m:sup>
                        </m:sSup>
                        <m:func>
                          <m:funcPr>
                            <m:ctrlPr>
                              <a:rPr lang="es-ES" sz="1400" i="1">
                                <a:solidFill>
                                  <a:schemeClr val="tx1"/>
                                </a:solidFill>
                                <a:latin typeface="Cambria Math" panose="02040503050406030204" pitchFamily="18" charset="0"/>
                                <a:ea typeface="Cambria Math" panose="02040503050406030204" pitchFamily="18" charset="0"/>
                              </a:rPr>
                            </m:ctrlPr>
                          </m:funcPr>
                          <m:fName>
                            <m:sSup>
                              <m:sSupPr>
                                <m:ctrlPr>
                                  <a:rPr lang="es-ES" sz="1400" i="1">
                                    <a:solidFill>
                                      <a:schemeClr val="tx1"/>
                                    </a:solidFill>
                                    <a:latin typeface="Cambria Math" panose="02040503050406030204" pitchFamily="18" charset="0"/>
                                    <a:ea typeface="Cambria Math" panose="02040503050406030204" pitchFamily="18" charset="0"/>
                                  </a:rPr>
                                </m:ctrlPr>
                              </m:sSupPr>
                              <m:e>
                                <m:r>
                                  <m:rPr>
                                    <m:sty m:val="p"/>
                                  </m:rPr>
                                  <a:rPr lang="es-ES" sz="1400">
                                    <a:solidFill>
                                      <a:schemeClr val="tx1"/>
                                    </a:solidFill>
                                    <a:latin typeface="Cambria Math" panose="02040503050406030204" pitchFamily="18" charset="0"/>
                                    <a:ea typeface="Cambria Math" panose="02040503050406030204" pitchFamily="18" charset="0"/>
                                  </a:rPr>
                                  <m:t>sin</m:t>
                                </m:r>
                              </m:e>
                              <m:sup>
                                <m:r>
                                  <a:rPr lang="es-ES" sz="1400" i="1">
                                    <a:solidFill>
                                      <a:schemeClr val="tx1"/>
                                    </a:solidFill>
                                    <a:latin typeface="Cambria Math" panose="02040503050406030204" pitchFamily="18" charset="0"/>
                                    <a:ea typeface="Cambria Math" panose="02040503050406030204" pitchFamily="18" charset="0"/>
                                  </a:rPr>
                                  <m:t>2</m:t>
                                </m:r>
                              </m:sup>
                            </m:sSup>
                          </m:fName>
                          <m:e>
                            <m:r>
                              <a:rPr lang="es-ES" sz="1400" i="1">
                                <a:solidFill>
                                  <a:schemeClr val="tx1"/>
                                </a:solidFill>
                                <a:latin typeface="Cambria Math" panose="02040503050406030204" pitchFamily="18" charset="0"/>
                                <a:ea typeface="Cambria Math" panose="02040503050406030204" pitchFamily="18" charset="0"/>
                              </a:rPr>
                              <m:t>𝜃</m:t>
                            </m:r>
                          </m:e>
                        </m:func>
                      </m:e>
                    </m:rad>
                  </m:oMath>
                </a14:m>
                <a:endParaRPr lang="es-ES" sz="1400" b="0" dirty="0">
                  <a:solidFill>
                    <a:schemeClr val="tx1"/>
                  </a:solidFill>
                  <a:ea typeface="Cambria Math" panose="02040503050406030204" pitchFamily="18" charset="0"/>
                </a:endParaRPr>
              </a:p>
            </p:txBody>
          </p:sp>
        </mc:Choice>
        <mc:Fallback xmlns="">
          <p:sp>
            <p:nvSpPr>
              <p:cNvPr id="39" name="CuadroTexto 38">
                <a:extLst>
                  <a:ext uri="{FF2B5EF4-FFF2-40B4-BE49-F238E27FC236}">
                    <a16:creationId xmlns:a16="http://schemas.microsoft.com/office/drawing/2014/main" id="{7693C413-0A94-4CCC-A84E-3A195FA55E10}"/>
                  </a:ext>
                </a:extLst>
              </p:cNvPr>
              <p:cNvSpPr txBox="1">
                <a:spLocks noRot="1" noChangeAspect="1" noMove="1" noResize="1" noEditPoints="1" noAdjustHandles="1" noChangeArrowheads="1" noChangeShapeType="1" noTextEdit="1"/>
              </p:cNvSpPr>
              <p:nvPr/>
            </p:nvSpPr>
            <p:spPr>
              <a:xfrm>
                <a:off x="-88147" y="6696299"/>
                <a:ext cx="3072480" cy="766813"/>
              </a:xfrm>
              <a:prstGeom prst="rect">
                <a:avLst/>
              </a:prstGeom>
              <a:blipFill>
                <a:blip r:embed="rId16"/>
                <a:stretch>
                  <a:fillRect b="-3175"/>
                </a:stretch>
              </a:blipFill>
            </p:spPr>
            <p:txBody>
              <a:bodyPr/>
              <a:lstStyle/>
              <a:p>
                <a:r>
                  <a:rPr lang="es-ES">
                    <a:noFill/>
                  </a:rPr>
                  <a:t> </a:t>
                </a:r>
              </a:p>
            </p:txBody>
          </p:sp>
        </mc:Fallback>
      </mc:AlternateContent>
      <p:sp>
        <p:nvSpPr>
          <p:cNvPr id="40" name="CuadroTexto 39">
            <a:extLst>
              <a:ext uri="{FF2B5EF4-FFF2-40B4-BE49-F238E27FC236}">
                <a16:creationId xmlns:a16="http://schemas.microsoft.com/office/drawing/2014/main" id="{246A50C7-8B97-43CE-A3FB-FE918B628074}"/>
              </a:ext>
            </a:extLst>
          </p:cNvPr>
          <p:cNvSpPr txBox="1"/>
          <p:nvPr/>
        </p:nvSpPr>
        <p:spPr>
          <a:xfrm>
            <a:off x="347068" y="6333871"/>
            <a:ext cx="9058420" cy="276999"/>
          </a:xfrm>
          <a:prstGeom prst="rect">
            <a:avLst/>
          </a:prstGeom>
          <a:noFill/>
        </p:spPr>
        <p:txBody>
          <a:bodyPr wrap="square" rtlCol="0">
            <a:spAutoFit/>
          </a:bodyPr>
          <a:lstStyle/>
          <a:p>
            <a:pPr algn="just"/>
            <a:r>
              <a:rPr lang="es-ES" altLang="es-ES" sz="1200" dirty="0">
                <a:solidFill>
                  <a:schemeClr val="tx1"/>
                </a:solidFill>
              </a:rPr>
              <a:t>Para obtener la parametrización de la geometría de acoplo al puerto -y simplemente debemos hacer el cambio de x → -x</a:t>
            </a:r>
            <a:endParaRPr kumimoji="0" lang="es-ES" altLang="es-ES" sz="1200" b="0" i="0" u="none" strike="noStrike" cap="none" normalizeH="0" baseline="0" dirty="0">
              <a:ln>
                <a:noFill/>
              </a:ln>
              <a:solidFill>
                <a:schemeClr val="tx1"/>
              </a:solidFill>
              <a:effectLst/>
              <a:latin typeface="Arial" panose="020B0604020202020204" pitchFamily="34" charset="0"/>
            </a:endParaRPr>
          </a:p>
        </p:txBody>
      </p:sp>
      <mc:AlternateContent xmlns:mc="http://schemas.openxmlformats.org/markup-compatibility/2006" xmlns:a14="http://schemas.microsoft.com/office/drawing/2010/main">
        <mc:Choice Requires="a14">
          <p:sp>
            <p:nvSpPr>
              <p:cNvPr id="42" name="CuadroTexto 41">
                <a:extLst>
                  <a:ext uri="{FF2B5EF4-FFF2-40B4-BE49-F238E27FC236}">
                    <a16:creationId xmlns:a16="http://schemas.microsoft.com/office/drawing/2014/main" id="{523F6959-4597-4B34-92A6-AA2D208FB520}"/>
                  </a:ext>
                </a:extLst>
              </p:cNvPr>
              <p:cNvSpPr txBox="1"/>
              <p:nvPr/>
            </p:nvSpPr>
            <p:spPr>
              <a:xfrm>
                <a:off x="2984333" y="7113007"/>
                <a:ext cx="1512168"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ea typeface="Cambria Math" panose="02040503050406030204" pitchFamily="18" charset="0"/>
                        </a:rPr>
                        <m:t>𝑠</m:t>
                      </m:r>
                      <m:r>
                        <a:rPr lang="es-ES" sz="1400" i="1" smtClean="0">
                          <a:solidFill>
                            <a:schemeClr val="tx1"/>
                          </a:solidFill>
                          <a:latin typeface="Cambria Math" panose="02040503050406030204" pitchFamily="18" charset="0"/>
                          <a:ea typeface="Cambria Math" panose="02040503050406030204" pitchFamily="18" charset="0"/>
                        </a:rPr>
                        <m:t>∈</m:t>
                      </m:r>
                      <m:d>
                        <m:dPr>
                          <m:begChr m:val="["/>
                          <m:endChr m:val="]"/>
                          <m:ctrlPr>
                            <a:rPr lang="es-ES" sz="1400" i="1" smtClean="0">
                              <a:solidFill>
                                <a:schemeClr val="tx1"/>
                              </a:solidFill>
                              <a:latin typeface="Cambria Math" panose="02040503050406030204" pitchFamily="18" charset="0"/>
                              <a:ea typeface="Cambria Math" panose="02040503050406030204" pitchFamily="18" charset="0"/>
                            </a:rPr>
                          </m:ctrlPr>
                        </m:dPr>
                        <m:e>
                          <m:r>
                            <a:rPr lang="es-ES" sz="1400" b="0" i="1" smtClean="0">
                              <a:solidFill>
                                <a:schemeClr val="tx1"/>
                              </a:solidFill>
                              <a:latin typeface="Cambria Math" panose="02040503050406030204" pitchFamily="18" charset="0"/>
                              <a:ea typeface="Cambria Math" panose="02040503050406030204" pitchFamily="18" charset="0"/>
                            </a:rPr>
                            <m:t>−1,1</m:t>
                          </m:r>
                          <m:r>
                            <a:rPr lang="es-ES" sz="1400" i="1" smtClean="0">
                              <a:solidFill>
                                <a:schemeClr val="tx1"/>
                              </a:solidFill>
                              <a:latin typeface="Cambria Math" panose="02040503050406030204" pitchFamily="18" charset="0"/>
                              <a:ea typeface="Cambria Math" panose="02040503050406030204" pitchFamily="18" charset="0"/>
                            </a:rPr>
                            <m:t> </m:t>
                          </m:r>
                        </m:e>
                      </m:d>
                    </m:oMath>
                  </m:oMathPara>
                </a14:m>
                <a:endParaRPr lang="es-ES" sz="1400" dirty="0"/>
              </a:p>
            </p:txBody>
          </p:sp>
        </mc:Choice>
        <mc:Fallback xmlns="">
          <p:sp>
            <p:nvSpPr>
              <p:cNvPr id="42" name="CuadroTexto 41">
                <a:extLst>
                  <a:ext uri="{FF2B5EF4-FFF2-40B4-BE49-F238E27FC236}">
                    <a16:creationId xmlns:a16="http://schemas.microsoft.com/office/drawing/2014/main" id="{523F6959-4597-4B34-92A6-AA2D208FB520}"/>
                  </a:ext>
                </a:extLst>
              </p:cNvPr>
              <p:cNvSpPr txBox="1">
                <a:spLocks noRot="1" noChangeAspect="1" noMove="1" noResize="1" noEditPoints="1" noAdjustHandles="1" noChangeArrowheads="1" noChangeShapeType="1" noTextEdit="1"/>
              </p:cNvSpPr>
              <p:nvPr/>
            </p:nvSpPr>
            <p:spPr>
              <a:xfrm>
                <a:off x="2984333" y="7113007"/>
                <a:ext cx="1512168" cy="307777"/>
              </a:xfrm>
              <a:prstGeom prst="rect">
                <a:avLst/>
              </a:prstGeom>
              <a:blipFill>
                <a:blip r:embed="rId17"/>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7" name="CuadroTexto 56">
                <a:extLst>
                  <a:ext uri="{FF2B5EF4-FFF2-40B4-BE49-F238E27FC236}">
                    <a16:creationId xmlns:a16="http://schemas.microsoft.com/office/drawing/2014/main" id="{B75F7204-7589-4B96-AE66-EA09FC48A6A7}"/>
                  </a:ext>
                </a:extLst>
              </p:cNvPr>
              <p:cNvSpPr txBox="1"/>
              <p:nvPr/>
            </p:nvSpPr>
            <p:spPr>
              <a:xfrm>
                <a:off x="6326267" y="6917970"/>
                <a:ext cx="2485427" cy="36099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ea typeface="Cambria Math" panose="02040503050406030204" pitchFamily="18" charset="0"/>
                        </a:rPr>
                        <m:t>𝑑𝑆</m:t>
                      </m:r>
                      <m:r>
                        <a:rPr lang="es-ES" sz="1400" b="0" i="1" smtClean="0">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𝑅</m:t>
                      </m:r>
                      <m:rad>
                        <m:radPr>
                          <m:degHide m:val="on"/>
                          <m:ctrlPr>
                            <a:rPr lang="es-ES" sz="1400" i="1">
                              <a:solidFill>
                                <a:schemeClr val="tx1"/>
                              </a:solidFill>
                              <a:latin typeface="Cambria Math" panose="02040503050406030204" pitchFamily="18" charset="0"/>
                              <a:ea typeface="Cambria Math" panose="02040503050406030204" pitchFamily="18" charset="0"/>
                            </a:rPr>
                          </m:ctrlPr>
                        </m:radPr>
                        <m:deg/>
                        <m:e>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𝑟</m:t>
                              </m:r>
                            </m:e>
                            <m:sup>
                              <m:r>
                                <a:rPr lang="es-ES" sz="1400" i="1">
                                  <a:solidFill>
                                    <a:schemeClr val="tx1"/>
                                  </a:solidFill>
                                  <a:latin typeface="Cambria Math" panose="02040503050406030204" pitchFamily="18" charset="0"/>
                                  <a:ea typeface="Cambria Math" panose="02040503050406030204" pitchFamily="18" charset="0"/>
                                </a:rPr>
                                <m:t>2</m:t>
                              </m:r>
                            </m:sup>
                          </m:sSup>
                          <m:r>
                            <a:rPr lang="es-ES" sz="1400" i="1">
                              <a:solidFill>
                                <a:schemeClr val="tx1"/>
                              </a:solidFill>
                              <a:latin typeface="Cambria Math" panose="02040503050406030204" pitchFamily="18" charset="0"/>
                              <a:ea typeface="Cambria Math" panose="02040503050406030204" pitchFamily="18" charset="0"/>
                            </a:rPr>
                            <m:t>−</m:t>
                          </m:r>
                          <m:sSup>
                            <m:sSupPr>
                              <m:ctrlPr>
                                <a:rPr lang="es-ES" sz="1400" i="1">
                                  <a:solidFill>
                                    <a:schemeClr val="tx1"/>
                                  </a:solidFill>
                                  <a:latin typeface="Cambria Math" panose="02040503050406030204" pitchFamily="18" charset="0"/>
                                  <a:ea typeface="Cambria Math" panose="02040503050406030204" pitchFamily="18" charset="0"/>
                                </a:rPr>
                              </m:ctrlPr>
                            </m:sSupPr>
                            <m:e>
                              <m:r>
                                <a:rPr lang="es-ES" sz="1400" i="1">
                                  <a:solidFill>
                                    <a:schemeClr val="tx1"/>
                                  </a:solidFill>
                                  <a:latin typeface="Cambria Math" panose="02040503050406030204" pitchFamily="18" charset="0"/>
                                  <a:ea typeface="Cambria Math" panose="02040503050406030204" pitchFamily="18" charset="0"/>
                                </a:rPr>
                                <m:t>𝑅</m:t>
                              </m:r>
                            </m:e>
                            <m:sup>
                              <m:r>
                                <a:rPr lang="es-ES" sz="1400" i="1">
                                  <a:solidFill>
                                    <a:schemeClr val="tx1"/>
                                  </a:solidFill>
                                  <a:latin typeface="Cambria Math" panose="02040503050406030204" pitchFamily="18" charset="0"/>
                                  <a:ea typeface="Cambria Math" panose="02040503050406030204" pitchFamily="18" charset="0"/>
                                </a:rPr>
                                <m:t>2</m:t>
                              </m:r>
                            </m:sup>
                          </m:sSup>
                          <m:func>
                            <m:funcPr>
                              <m:ctrlPr>
                                <a:rPr lang="es-ES" sz="1400" i="1">
                                  <a:solidFill>
                                    <a:schemeClr val="tx1"/>
                                  </a:solidFill>
                                  <a:latin typeface="Cambria Math" panose="02040503050406030204" pitchFamily="18" charset="0"/>
                                  <a:ea typeface="Cambria Math" panose="02040503050406030204" pitchFamily="18" charset="0"/>
                                </a:rPr>
                              </m:ctrlPr>
                            </m:funcPr>
                            <m:fName>
                              <m:sSup>
                                <m:sSupPr>
                                  <m:ctrlPr>
                                    <a:rPr lang="es-ES" sz="1400" i="1">
                                      <a:solidFill>
                                        <a:schemeClr val="tx1"/>
                                      </a:solidFill>
                                      <a:latin typeface="Cambria Math" panose="02040503050406030204" pitchFamily="18" charset="0"/>
                                      <a:ea typeface="Cambria Math" panose="02040503050406030204" pitchFamily="18" charset="0"/>
                                    </a:rPr>
                                  </m:ctrlPr>
                                </m:sSupPr>
                                <m:e>
                                  <m:r>
                                    <m:rPr>
                                      <m:sty m:val="p"/>
                                    </m:rPr>
                                    <a:rPr lang="es-ES" sz="1400">
                                      <a:solidFill>
                                        <a:schemeClr val="tx1"/>
                                      </a:solidFill>
                                      <a:latin typeface="Cambria Math" panose="02040503050406030204" pitchFamily="18" charset="0"/>
                                      <a:ea typeface="Cambria Math" panose="02040503050406030204" pitchFamily="18" charset="0"/>
                                    </a:rPr>
                                    <m:t>sin</m:t>
                                  </m:r>
                                </m:e>
                                <m:sup>
                                  <m:r>
                                    <a:rPr lang="es-ES" sz="1400" i="1">
                                      <a:solidFill>
                                        <a:schemeClr val="tx1"/>
                                      </a:solidFill>
                                      <a:latin typeface="Cambria Math" panose="02040503050406030204" pitchFamily="18" charset="0"/>
                                      <a:ea typeface="Cambria Math" panose="02040503050406030204" pitchFamily="18" charset="0"/>
                                    </a:rPr>
                                    <m:t>2</m:t>
                                  </m:r>
                                </m:sup>
                              </m:sSup>
                            </m:fName>
                            <m:e>
                              <m:r>
                                <a:rPr lang="es-ES" sz="1400" i="1">
                                  <a:solidFill>
                                    <a:schemeClr val="tx1"/>
                                  </a:solidFill>
                                  <a:latin typeface="Cambria Math" panose="02040503050406030204" pitchFamily="18" charset="0"/>
                                  <a:ea typeface="Cambria Math" panose="02040503050406030204" pitchFamily="18" charset="0"/>
                                </a:rPr>
                                <m:t>𝜃</m:t>
                              </m:r>
                            </m:e>
                          </m:func>
                        </m:e>
                      </m:rad>
                      <m:r>
                        <a:rPr lang="es-ES" sz="1400" b="0" i="1" smtClean="0">
                          <a:solidFill>
                            <a:schemeClr val="tx1"/>
                          </a:solidFill>
                          <a:latin typeface="Cambria Math" panose="02040503050406030204" pitchFamily="18" charset="0"/>
                          <a:ea typeface="Cambria Math" panose="02040503050406030204" pitchFamily="18" charset="0"/>
                        </a:rPr>
                        <m:t>𝑑</m:t>
                      </m:r>
                      <m:r>
                        <a:rPr lang="es-ES" sz="1400" b="0" i="1" smtClean="0">
                          <a:solidFill>
                            <a:schemeClr val="tx1"/>
                          </a:solidFill>
                          <a:latin typeface="Cambria Math" panose="02040503050406030204" pitchFamily="18" charset="0"/>
                          <a:ea typeface="Cambria Math" panose="02040503050406030204" pitchFamily="18" charset="0"/>
                        </a:rPr>
                        <m:t>𝜃</m:t>
                      </m:r>
                      <m:r>
                        <a:rPr lang="es-ES" sz="1400" b="0" i="1" smtClean="0">
                          <a:solidFill>
                            <a:schemeClr val="tx1"/>
                          </a:solidFill>
                          <a:latin typeface="Cambria Math" panose="02040503050406030204" pitchFamily="18" charset="0"/>
                          <a:ea typeface="Cambria Math" panose="02040503050406030204" pitchFamily="18" charset="0"/>
                        </a:rPr>
                        <m:t>𝑑𝑠</m:t>
                      </m:r>
                    </m:oMath>
                  </m:oMathPara>
                </a14:m>
                <a:endParaRPr lang="es-ES" sz="1400" b="0" dirty="0">
                  <a:solidFill>
                    <a:schemeClr val="tx1"/>
                  </a:solidFill>
                  <a:ea typeface="Cambria Math" panose="02040503050406030204" pitchFamily="18" charset="0"/>
                </a:endParaRPr>
              </a:p>
            </p:txBody>
          </p:sp>
        </mc:Choice>
        <mc:Fallback xmlns="">
          <p:sp>
            <p:nvSpPr>
              <p:cNvPr id="57" name="CuadroTexto 56">
                <a:extLst>
                  <a:ext uri="{FF2B5EF4-FFF2-40B4-BE49-F238E27FC236}">
                    <a16:creationId xmlns:a16="http://schemas.microsoft.com/office/drawing/2014/main" id="{B75F7204-7589-4B96-AE66-EA09FC48A6A7}"/>
                  </a:ext>
                </a:extLst>
              </p:cNvPr>
              <p:cNvSpPr txBox="1">
                <a:spLocks noRot="1" noChangeAspect="1" noMove="1" noResize="1" noEditPoints="1" noAdjustHandles="1" noChangeArrowheads="1" noChangeShapeType="1" noTextEdit="1"/>
              </p:cNvSpPr>
              <p:nvPr/>
            </p:nvSpPr>
            <p:spPr>
              <a:xfrm>
                <a:off x="6326267" y="6917970"/>
                <a:ext cx="2485427" cy="360996"/>
              </a:xfrm>
              <a:prstGeom prst="rect">
                <a:avLst/>
              </a:prstGeom>
              <a:blipFill>
                <a:blip r:embed="rId18"/>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8" name="CuadroTexto 57">
                <a:extLst>
                  <a:ext uri="{FF2B5EF4-FFF2-40B4-BE49-F238E27FC236}">
                    <a16:creationId xmlns:a16="http://schemas.microsoft.com/office/drawing/2014/main" id="{F5C85ED1-C739-42D7-BD59-7710E3434409}"/>
                  </a:ext>
                </a:extLst>
              </p:cNvPr>
              <p:cNvSpPr txBox="1"/>
              <p:nvPr/>
            </p:nvSpPr>
            <p:spPr>
              <a:xfrm>
                <a:off x="2984333" y="6668774"/>
                <a:ext cx="2969585" cy="45986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400" i="1" smtClean="0">
                          <a:solidFill>
                            <a:schemeClr val="tx1"/>
                          </a:solidFill>
                          <a:latin typeface="Cambria Math" panose="02040503050406030204" pitchFamily="18" charset="0"/>
                          <a:ea typeface="Cambria Math" panose="02040503050406030204" pitchFamily="18" charset="0"/>
                        </a:rPr>
                        <m:t>𝜃</m:t>
                      </m:r>
                      <m:r>
                        <a:rPr lang="es-ES" sz="1400" i="1" smtClean="0">
                          <a:solidFill>
                            <a:schemeClr val="tx1"/>
                          </a:solidFill>
                          <a:latin typeface="Cambria Math" panose="02040503050406030204" pitchFamily="18" charset="0"/>
                          <a:ea typeface="Cambria Math" panose="02040503050406030204" pitchFamily="18" charset="0"/>
                        </a:rPr>
                        <m:t>∈</m:t>
                      </m:r>
                      <m:d>
                        <m:dPr>
                          <m:begChr m:val="["/>
                          <m:endChr m:val="]"/>
                          <m:ctrlPr>
                            <a:rPr lang="es-ES" sz="1400" i="1" smtClean="0">
                              <a:solidFill>
                                <a:schemeClr val="tx1"/>
                              </a:solidFill>
                              <a:latin typeface="Cambria Math" panose="02040503050406030204" pitchFamily="18" charset="0"/>
                              <a:ea typeface="Cambria Math" panose="02040503050406030204" pitchFamily="18" charset="0"/>
                            </a:rPr>
                          </m:ctrlPr>
                        </m:dPr>
                        <m:e>
                          <m:r>
                            <a:rPr lang="es-ES" sz="1400" b="0" i="1" smtClean="0">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𝑎𝑟𝑐𝑠𝑖𝑛</m:t>
                          </m:r>
                          <m:d>
                            <m:dPr>
                              <m:ctrlPr>
                                <a:rPr lang="es-ES" sz="1400" b="0" i="1" smtClean="0">
                                  <a:solidFill>
                                    <a:schemeClr val="tx1"/>
                                  </a:solidFill>
                                  <a:latin typeface="Cambria Math" panose="02040503050406030204" pitchFamily="18" charset="0"/>
                                  <a:ea typeface="Cambria Math" panose="02040503050406030204" pitchFamily="18" charset="0"/>
                                </a:rPr>
                              </m:ctrlPr>
                            </m:dPr>
                            <m:e>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i="1">
                                      <a:solidFill>
                                        <a:schemeClr val="tx1"/>
                                      </a:solidFill>
                                      <a:latin typeface="Cambria Math" panose="02040503050406030204" pitchFamily="18" charset="0"/>
                                      <a:ea typeface="Cambria Math" panose="02040503050406030204" pitchFamily="18" charset="0"/>
                                    </a:rPr>
                                    <m:t>𝑟</m:t>
                                  </m:r>
                                </m:num>
                                <m:den>
                                  <m:r>
                                    <a:rPr lang="es-ES" sz="1400" i="1">
                                      <a:solidFill>
                                        <a:schemeClr val="tx1"/>
                                      </a:solidFill>
                                      <a:latin typeface="Cambria Math" panose="02040503050406030204" pitchFamily="18" charset="0"/>
                                      <a:ea typeface="Cambria Math" panose="02040503050406030204" pitchFamily="18" charset="0"/>
                                    </a:rPr>
                                    <m:t>𝑅</m:t>
                                  </m:r>
                                </m:den>
                              </m:f>
                            </m:e>
                          </m:d>
                          <m:r>
                            <a:rPr lang="es-ES" sz="1400" b="0" i="1" smtClean="0">
                              <a:solidFill>
                                <a:schemeClr val="tx1"/>
                              </a:solidFill>
                              <a:latin typeface="Cambria Math" panose="02040503050406030204" pitchFamily="18" charset="0"/>
                              <a:ea typeface="Cambria Math" panose="02040503050406030204" pitchFamily="18" charset="0"/>
                            </a:rPr>
                            <m:t>,</m:t>
                          </m:r>
                          <m:r>
                            <a:rPr lang="es-ES" sz="1400" i="1">
                              <a:solidFill>
                                <a:schemeClr val="tx1"/>
                              </a:solidFill>
                              <a:latin typeface="Cambria Math" panose="02040503050406030204" pitchFamily="18" charset="0"/>
                              <a:ea typeface="Cambria Math" panose="02040503050406030204" pitchFamily="18" charset="0"/>
                            </a:rPr>
                            <m:t>𝑎𝑟𝑐</m:t>
                          </m:r>
                          <m:r>
                            <a:rPr lang="es-ES" sz="1400" b="0" i="1" smtClean="0">
                              <a:solidFill>
                                <a:schemeClr val="tx1"/>
                              </a:solidFill>
                              <a:latin typeface="Cambria Math" panose="02040503050406030204" pitchFamily="18" charset="0"/>
                              <a:ea typeface="Cambria Math" panose="02040503050406030204" pitchFamily="18" charset="0"/>
                            </a:rPr>
                            <m:t>𝑠𝑖𝑛</m:t>
                          </m:r>
                          <m:d>
                            <m:dPr>
                              <m:ctrlPr>
                                <a:rPr lang="es-ES" sz="1400" i="1">
                                  <a:solidFill>
                                    <a:schemeClr val="tx1"/>
                                  </a:solidFill>
                                  <a:latin typeface="Cambria Math" panose="02040503050406030204" pitchFamily="18" charset="0"/>
                                  <a:ea typeface="Cambria Math" panose="02040503050406030204" pitchFamily="18" charset="0"/>
                                </a:rPr>
                              </m:ctrlPr>
                            </m:dPr>
                            <m:e>
                              <m:f>
                                <m:fPr>
                                  <m:ctrlPr>
                                    <a:rPr lang="es-ES" sz="1400" i="1">
                                      <a:solidFill>
                                        <a:schemeClr val="tx1"/>
                                      </a:solidFill>
                                      <a:latin typeface="Cambria Math" panose="02040503050406030204" pitchFamily="18" charset="0"/>
                                      <a:ea typeface="Cambria Math" panose="02040503050406030204" pitchFamily="18" charset="0"/>
                                    </a:rPr>
                                  </m:ctrlPr>
                                </m:fPr>
                                <m:num>
                                  <m:r>
                                    <a:rPr lang="es-ES" sz="1400" i="1">
                                      <a:solidFill>
                                        <a:schemeClr val="tx1"/>
                                      </a:solidFill>
                                      <a:latin typeface="Cambria Math" panose="02040503050406030204" pitchFamily="18" charset="0"/>
                                      <a:ea typeface="Cambria Math" panose="02040503050406030204" pitchFamily="18" charset="0"/>
                                    </a:rPr>
                                    <m:t>𝑟</m:t>
                                  </m:r>
                                </m:num>
                                <m:den>
                                  <m:r>
                                    <a:rPr lang="es-ES" sz="1400" i="1">
                                      <a:solidFill>
                                        <a:schemeClr val="tx1"/>
                                      </a:solidFill>
                                      <a:latin typeface="Cambria Math" panose="02040503050406030204" pitchFamily="18" charset="0"/>
                                      <a:ea typeface="Cambria Math" panose="02040503050406030204" pitchFamily="18" charset="0"/>
                                    </a:rPr>
                                    <m:t>𝑅</m:t>
                                  </m:r>
                                </m:den>
                              </m:f>
                            </m:e>
                          </m:d>
                        </m:e>
                      </m:d>
                    </m:oMath>
                  </m:oMathPara>
                </a14:m>
                <a:endParaRPr lang="es-ES" sz="1400" dirty="0"/>
              </a:p>
            </p:txBody>
          </p:sp>
        </mc:Choice>
        <mc:Fallback xmlns="">
          <p:sp>
            <p:nvSpPr>
              <p:cNvPr id="58" name="CuadroTexto 57">
                <a:extLst>
                  <a:ext uri="{FF2B5EF4-FFF2-40B4-BE49-F238E27FC236}">
                    <a16:creationId xmlns:a16="http://schemas.microsoft.com/office/drawing/2014/main" id="{F5C85ED1-C739-42D7-BD59-7710E3434409}"/>
                  </a:ext>
                </a:extLst>
              </p:cNvPr>
              <p:cNvSpPr txBox="1">
                <a:spLocks noRot="1" noChangeAspect="1" noMove="1" noResize="1" noEditPoints="1" noAdjustHandles="1" noChangeArrowheads="1" noChangeShapeType="1" noTextEdit="1"/>
              </p:cNvSpPr>
              <p:nvPr/>
            </p:nvSpPr>
            <p:spPr>
              <a:xfrm>
                <a:off x="2984333" y="6668774"/>
                <a:ext cx="2969585" cy="459869"/>
              </a:xfrm>
              <a:prstGeom prst="rect">
                <a:avLst/>
              </a:prstGeom>
              <a:blipFill>
                <a:blip r:embed="rId19"/>
                <a:stretch>
                  <a:fillRect b="-1333"/>
                </a:stretch>
              </a:blipFill>
            </p:spPr>
            <p:txBody>
              <a:bodyPr/>
              <a:lstStyle/>
              <a:p>
                <a:r>
                  <a:rPr lang="es-ES">
                    <a:noFill/>
                  </a:rPr>
                  <a:t> </a:t>
                </a:r>
              </a:p>
            </p:txBody>
          </p:sp>
        </mc:Fallback>
      </mc:AlternateContent>
    </p:spTree>
    <p:extLst>
      <p:ext uri="{BB962C8B-B14F-4D97-AF65-F5344CB8AC3E}">
        <p14:creationId xmlns:p14="http://schemas.microsoft.com/office/powerpoint/2010/main" val="2584690851"/>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27</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mc:AlternateContent xmlns:mc="http://schemas.openxmlformats.org/markup-compatibility/2006" xmlns:a14="http://schemas.microsoft.com/office/drawing/2010/main">
        <mc:Choice Requires="a14">
          <p:sp>
            <p:nvSpPr>
              <p:cNvPr id="20" name="2 Marcador de contenido">
                <a:extLst>
                  <a:ext uri="{FF2B5EF4-FFF2-40B4-BE49-F238E27FC236}">
                    <a16:creationId xmlns:a16="http://schemas.microsoft.com/office/drawing/2014/main" id="{DD56B59D-066F-49BE-BD7A-9461711CDFF1}"/>
                  </a:ext>
                </a:extLst>
              </p:cNvPr>
              <p:cNvSpPr txBox="1">
                <a:spLocks/>
              </p:cNvSpPr>
              <p:nvPr/>
            </p:nvSpPr>
            <p:spPr>
              <a:xfrm>
                <a:off x="359792" y="745251"/>
                <a:ext cx="2808312"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solidFill>
                      <a:schemeClr val="tx1"/>
                    </a:solidFill>
                  </a:rPr>
                  <a:t>Cálculo de </a:t>
                </a:r>
                <a14:m>
                  <m:oMath xmlns:m="http://schemas.openxmlformats.org/officeDocument/2006/math">
                    <m:sSub>
                      <m:sSubPr>
                        <m:ctrlPr>
                          <a:rPr lang="es-ES" sz="1600" i="1" u="sng">
                            <a:latin typeface="Cambria Math" panose="02040503050406030204" pitchFamily="18" charset="0"/>
                          </a:rPr>
                        </m:ctrlPr>
                      </m:sSubPr>
                      <m:e>
                        <m:r>
                          <a:rPr lang="es-ES" sz="1600" i="1" u="sng">
                            <a:latin typeface="Cambria Math" panose="02040503050406030204" pitchFamily="18" charset="0"/>
                            <a:ea typeface="Cambria Math" panose="02040503050406030204" pitchFamily="18" charset="0"/>
                          </a:rPr>
                          <m:t>ℐ</m:t>
                        </m:r>
                      </m:e>
                      <m:sub>
                        <m:r>
                          <a:rPr lang="es-ES" sz="1600" i="1" u="sng">
                            <a:latin typeface="Cambria Math" panose="02040503050406030204" pitchFamily="18" charset="0"/>
                            <a:ea typeface="Cambria Math" panose="02040503050406030204" pitchFamily="18" charset="0"/>
                          </a:rPr>
                          <m:t>𝜇</m:t>
                        </m:r>
                      </m:sub>
                    </m:sSub>
                  </m:oMath>
                </a14:m>
                <a:endParaRPr lang="es-ES_tradnl" altLang="es-ES" sz="2000" u="sng" kern="0" dirty="0">
                  <a:solidFill>
                    <a:schemeClr val="tx1"/>
                  </a:solidFill>
                </a:endParaRPr>
              </a:p>
            </p:txBody>
          </p:sp>
        </mc:Choice>
        <mc:Fallback xmlns="">
          <p:sp>
            <p:nvSpPr>
              <p:cNvPr id="20" name="2 Marcador de contenido">
                <a:extLst>
                  <a:ext uri="{FF2B5EF4-FFF2-40B4-BE49-F238E27FC236}">
                    <a16:creationId xmlns:a16="http://schemas.microsoft.com/office/drawing/2014/main" id="{DD56B59D-066F-49BE-BD7A-9461711CDFF1}"/>
                  </a:ext>
                </a:extLst>
              </p:cNvPr>
              <p:cNvSpPr txBox="1">
                <a:spLocks noRot="1" noChangeAspect="1" noMove="1" noResize="1" noEditPoints="1" noAdjustHandles="1" noChangeArrowheads="1" noChangeShapeType="1" noTextEdit="1"/>
              </p:cNvSpPr>
              <p:nvPr/>
            </p:nvSpPr>
            <p:spPr>
              <a:xfrm>
                <a:off x="359792" y="745251"/>
                <a:ext cx="2808312" cy="442298"/>
              </a:xfrm>
              <a:prstGeom prst="rect">
                <a:avLst/>
              </a:prstGeom>
              <a:blipFill>
                <a:blip r:embed="rId2"/>
                <a:stretch>
                  <a:fillRect l="-1085" t="-6849"/>
                </a:stretch>
              </a:blipFill>
            </p:spPr>
            <p:txBody>
              <a:bodyPr/>
              <a:lstStyle/>
              <a:p>
                <a:r>
                  <a:rPr lang="es-ES">
                    <a:noFill/>
                  </a:rPr>
                  <a:t> </a:t>
                </a:r>
              </a:p>
            </p:txBody>
          </p:sp>
        </mc:Fallback>
      </mc:AlternateContent>
      <p:sp>
        <p:nvSpPr>
          <p:cNvPr id="31" name="CuadroTexto 30">
            <a:extLst>
              <a:ext uri="{FF2B5EF4-FFF2-40B4-BE49-F238E27FC236}">
                <a16:creationId xmlns:a16="http://schemas.microsoft.com/office/drawing/2014/main" id="{FF7092AE-A33A-4324-9C2D-9AEB9BA875BC}"/>
              </a:ext>
            </a:extLst>
          </p:cNvPr>
          <p:cNvSpPr txBox="1"/>
          <p:nvPr/>
        </p:nvSpPr>
        <p:spPr>
          <a:xfrm>
            <a:off x="317900" y="1187549"/>
            <a:ext cx="6594622" cy="338554"/>
          </a:xfrm>
          <a:prstGeom prst="rect">
            <a:avLst/>
          </a:prstGeom>
          <a:noFill/>
        </p:spPr>
        <p:txBody>
          <a:bodyPr wrap="square">
            <a:spAutoFit/>
          </a:bodyPr>
          <a:lstStyle/>
          <a:p>
            <a:pPr marL="0" indent="0" algn="just"/>
            <a:r>
              <a:rPr lang="es-ES" altLang="es-ES" sz="1600" u="sng" kern="0" dirty="0">
                <a:solidFill>
                  <a:schemeClr val="tx1"/>
                </a:solidFill>
              </a:rPr>
              <a:t>Campo magnético de la guía coaxial de acoplo en los puertos</a:t>
            </a:r>
          </a:p>
        </p:txBody>
      </p:sp>
      <p:sp>
        <p:nvSpPr>
          <p:cNvPr id="45" name="2 Marcador de contenido">
            <a:extLst>
              <a:ext uri="{FF2B5EF4-FFF2-40B4-BE49-F238E27FC236}">
                <a16:creationId xmlns:a16="http://schemas.microsoft.com/office/drawing/2014/main" id="{B9DF97FB-ADB1-4A8C-913D-30E72715A9CF}"/>
              </a:ext>
            </a:extLst>
          </p:cNvPr>
          <p:cNvSpPr txBox="1">
            <a:spLocks/>
          </p:cNvSpPr>
          <p:nvPr/>
        </p:nvSpPr>
        <p:spPr>
          <a:xfrm>
            <a:off x="255022" y="1652092"/>
            <a:ext cx="9646791" cy="159252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altLang="es-ES" sz="1600" kern="0" dirty="0"/>
              <a:t>En la guía coaxial que se acopla en los puertos del BPM supondremos solo la existencia del modo fundamental TEM</a:t>
            </a:r>
          </a:p>
          <a:p>
            <a:pPr algn="just">
              <a:buFont typeface="Wingdings" panose="05000000000000000000" pitchFamily="2" charset="2"/>
              <a:buChar char="Ø"/>
            </a:pPr>
            <a:r>
              <a:rPr lang="es-ES" altLang="es-ES" sz="1600" kern="0" dirty="0"/>
              <a:t>El campo magnético del modo TEM, apropiadamente normalizado para BIR-ME, viene dado por</a:t>
            </a:r>
          </a:p>
          <a:p>
            <a:pPr algn="just">
              <a:buFont typeface="Wingdings" panose="05000000000000000000" pitchFamily="2" charset="2"/>
              <a:buChar char="Ø"/>
            </a:pPr>
            <a:endParaRPr lang="es-ES" altLang="es-ES" sz="1600" kern="0" dirty="0"/>
          </a:p>
          <a:p>
            <a:pPr algn="just">
              <a:buFont typeface="Wingdings" panose="05000000000000000000" pitchFamily="2" charset="2"/>
              <a:buChar char="Ø"/>
            </a:pPr>
            <a:endParaRPr lang="es-ES" altLang="es-ES" sz="1600" kern="0" dirty="0"/>
          </a:p>
          <a:p>
            <a:pPr algn="just">
              <a:buFont typeface="Wingdings" panose="05000000000000000000" pitchFamily="2" charset="2"/>
              <a:buChar char="Ø"/>
            </a:pPr>
            <a:endParaRPr lang="es-ES" altLang="es-ES" sz="1600" kern="0" dirty="0"/>
          </a:p>
          <a:p>
            <a:pPr algn="just">
              <a:buFont typeface="Wingdings" panose="05000000000000000000" pitchFamily="2" charset="2"/>
              <a:buChar char="Ø"/>
            </a:pPr>
            <a:r>
              <a:rPr lang="es-ES" altLang="es-ES" sz="1600" kern="0" dirty="0"/>
              <a:t>En BIR-ME existe la convención de que, cuando hagamos la integral del campo magnético en cada puerto, debemos suponer que la onda electromagnética se orienta hacia dentro de la cavidad</a:t>
            </a:r>
          </a:p>
          <a:p>
            <a:pPr algn="just">
              <a:buFont typeface="Wingdings" panose="05000000000000000000" pitchFamily="2" charset="2"/>
              <a:buChar char="Ø"/>
            </a:pPr>
            <a:endParaRPr lang="es-ES" altLang="es-ES" sz="1600" kern="0" dirty="0"/>
          </a:p>
          <a:p>
            <a:pPr algn="just">
              <a:buFont typeface="Wingdings" panose="05000000000000000000" pitchFamily="2" charset="2"/>
              <a:buChar char="Ø"/>
            </a:pPr>
            <a:r>
              <a:rPr lang="es-ES" altLang="es-ES" sz="1600" kern="0" dirty="0"/>
              <a:t>Por tanto, hay que definir apropiadamente el vector azimutal en cada puerto, y saber relacionar las coordenadas locales (</a:t>
            </a:r>
            <a:r>
              <a:rPr lang="es-ES" altLang="es-ES" sz="1600" kern="0" dirty="0" err="1"/>
              <a:t>x’,y’,z</a:t>
            </a:r>
            <a:r>
              <a:rPr lang="es-ES" altLang="es-ES" sz="1600" kern="0" dirty="0"/>
              <a:t>’) de dicho puerto, con las del sistema de coordenadas global usado para definir el BPM (</a:t>
            </a:r>
            <a:r>
              <a:rPr lang="es-ES" altLang="es-ES" sz="1600" kern="0" dirty="0" err="1"/>
              <a:t>x,y,z</a:t>
            </a:r>
            <a:r>
              <a:rPr lang="es-ES" altLang="es-ES" sz="1600" kern="0" dirty="0"/>
              <a:t>)</a:t>
            </a:r>
          </a:p>
          <a:p>
            <a:pPr algn="just">
              <a:buFont typeface="Wingdings" panose="05000000000000000000" pitchFamily="2" charset="2"/>
              <a:buChar char="Ø"/>
            </a:pPr>
            <a:endParaRPr lang="es-ES" altLang="es-ES" sz="1600" kern="0" dirty="0"/>
          </a:p>
          <a:p>
            <a:pPr algn="just">
              <a:buFont typeface="Wingdings" panose="05000000000000000000" pitchFamily="2" charset="2"/>
              <a:buChar char="Ø"/>
            </a:pPr>
            <a:r>
              <a:rPr lang="es-ES" altLang="es-ES" sz="1600" kern="0" dirty="0"/>
              <a:t>A continuación obtendremos los campos magnéticos del modo TEM para cada uno de los puertos y las transformaciones de coordenadas entre el sistema global del BPM y los locales</a:t>
            </a:r>
          </a:p>
          <a:p>
            <a:pPr algn="just">
              <a:buFont typeface="Wingdings" panose="05000000000000000000" pitchFamily="2" charset="2"/>
              <a:buChar char="Ø"/>
            </a:pPr>
            <a:endParaRPr lang="es-ES" altLang="es-ES" sz="1600" kern="0" dirty="0"/>
          </a:p>
        </p:txBody>
      </p:sp>
      <mc:AlternateContent xmlns:mc="http://schemas.openxmlformats.org/markup-compatibility/2006" xmlns:a14="http://schemas.microsoft.com/office/drawing/2010/main">
        <mc:Choice Requires="a14">
          <p:sp>
            <p:nvSpPr>
              <p:cNvPr id="59" name="CuadroTexto 58">
                <a:extLst>
                  <a:ext uri="{FF2B5EF4-FFF2-40B4-BE49-F238E27FC236}">
                    <a16:creationId xmlns:a16="http://schemas.microsoft.com/office/drawing/2014/main" id="{75CA9DF5-66BD-4348-AB4C-8D5F03F9D245}"/>
                  </a:ext>
                </a:extLst>
              </p:cNvPr>
              <p:cNvSpPr txBox="1"/>
              <p:nvPr/>
            </p:nvSpPr>
            <p:spPr>
              <a:xfrm>
                <a:off x="174043" y="2776202"/>
                <a:ext cx="4737548" cy="88242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i="1" smtClean="0">
                              <a:solidFill>
                                <a:schemeClr val="tx1"/>
                              </a:solidFill>
                              <a:latin typeface="Cambria Math" panose="02040503050406030204" pitchFamily="18" charset="0"/>
                              <a:ea typeface="Cambria Math" panose="02040503050406030204" pitchFamily="18" charset="0"/>
                            </a:rPr>
                          </m:ctrlPr>
                        </m:sSubPr>
                        <m:e>
                          <m:acc>
                            <m:accPr>
                              <m:chr m:val="⃗"/>
                              <m:ctrlPr>
                                <a:rPr lang="es-ES" sz="1600" i="1" smtClean="0">
                                  <a:solidFill>
                                    <a:schemeClr val="tx1"/>
                                  </a:solidFill>
                                  <a:latin typeface="Cambria Math" panose="02040503050406030204" pitchFamily="18" charset="0"/>
                                  <a:ea typeface="Cambria Math" panose="02040503050406030204" pitchFamily="18" charset="0"/>
                                </a:rPr>
                              </m:ctrlPr>
                            </m:accPr>
                            <m:e>
                              <m:r>
                                <a:rPr lang="es-ES" sz="1600" b="0" i="1" smtClean="0">
                                  <a:solidFill>
                                    <a:schemeClr val="tx1"/>
                                  </a:solidFill>
                                  <a:latin typeface="Cambria Math" panose="02040503050406030204" pitchFamily="18" charset="0"/>
                                  <a:ea typeface="Cambria Math" panose="02040503050406030204" pitchFamily="18" charset="0"/>
                                </a:rPr>
                                <m:t>h</m:t>
                              </m:r>
                            </m:e>
                          </m:acc>
                        </m:e>
                        <m:sub>
                          <m:r>
                            <a:rPr lang="es-ES" sz="1600" b="0" i="1" smtClean="0">
                              <a:solidFill>
                                <a:schemeClr val="tx1"/>
                              </a:solidFill>
                              <a:latin typeface="Cambria Math" panose="02040503050406030204" pitchFamily="18" charset="0"/>
                              <a:ea typeface="Cambria Math" panose="02040503050406030204" pitchFamily="18" charset="0"/>
                            </a:rPr>
                            <m:t>𝑇𝐸𝑀</m:t>
                          </m:r>
                        </m:sub>
                      </m:sSub>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b="0" i="1" smtClean="0">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1</m:t>
                          </m:r>
                        </m:num>
                        <m:den>
                          <m:rad>
                            <m:radPr>
                              <m:degHide m:val="on"/>
                              <m:ctrlPr>
                                <a:rPr lang="es-ES" sz="1600" b="0" i="1" smtClean="0">
                                  <a:solidFill>
                                    <a:schemeClr val="tx1"/>
                                  </a:solidFill>
                                  <a:latin typeface="Cambria Math" panose="02040503050406030204" pitchFamily="18" charset="0"/>
                                  <a:ea typeface="Cambria Math" panose="02040503050406030204" pitchFamily="18" charset="0"/>
                                </a:rPr>
                              </m:ctrlPr>
                            </m:radPr>
                            <m:deg/>
                            <m:e>
                              <m:r>
                                <a:rPr lang="es-ES" sz="1600" b="0" i="1" smtClean="0">
                                  <a:solidFill>
                                    <a:schemeClr val="tx1"/>
                                  </a:solidFill>
                                  <a:latin typeface="Cambria Math" panose="02040503050406030204" pitchFamily="18" charset="0"/>
                                  <a:ea typeface="Cambria Math" panose="02040503050406030204" pitchFamily="18" charset="0"/>
                                </a:rPr>
                                <m:t>2</m:t>
                              </m:r>
                              <m:r>
                                <a:rPr lang="es-ES" sz="1600" b="0" i="1" smtClean="0">
                                  <a:solidFill>
                                    <a:schemeClr val="tx1"/>
                                  </a:solidFill>
                                  <a:latin typeface="Cambria Math" panose="02040503050406030204" pitchFamily="18" charset="0"/>
                                  <a:ea typeface="Cambria Math" panose="02040503050406030204" pitchFamily="18" charset="0"/>
                                </a:rPr>
                                <m:t>𝜋</m:t>
                              </m:r>
                              <m:r>
                                <a:rPr lang="es-ES" sz="1600" b="0" i="1" smtClean="0">
                                  <a:solidFill>
                                    <a:schemeClr val="tx1"/>
                                  </a:solidFill>
                                  <a:latin typeface="Cambria Math" panose="02040503050406030204" pitchFamily="18" charset="0"/>
                                  <a:ea typeface="Cambria Math" panose="02040503050406030204" pitchFamily="18" charset="0"/>
                                </a:rPr>
                                <m:t>𝑙𝑛</m:t>
                              </m:r>
                              <m:d>
                                <m:dPr>
                                  <m:ctrlPr>
                                    <a:rPr lang="es-ES" sz="1600" b="0" i="1" smtClean="0">
                                      <a:solidFill>
                                        <a:schemeClr val="tx1"/>
                                      </a:solidFill>
                                      <a:latin typeface="Cambria Math" panose="02040503050406030204" pitchFamily="18" charset="0"/>
                                      <a:ea typeface="Cambria Math" panose="02040503050406030204" pitchFamily="18" charset="0"/>
                                    </a:rPr>
                                  </m:ctrlPr>
                                </m:dPr>
                                <m:e>
                                  <m:f>
                                    <m:fPr>
                                      <m:ctrlPr>
                                        <a:rPr lang="es-ES" sz="1600" b="0" i="1" smtClean="0">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𝑏</m:t>
                                      </m:r>
                                    </m:num>
                                    <m:den>
                                      <m:r>
                                        <a:rPr lang="es-ES" sz="1600" b="0" i="1" smtClean="0">
                                          <a:solidFill>
                                            <a:schemeClr val="tx1"/>
                                          </a:solidFill>
                                          <a:latin typeface="Cambria Math" panose="02040503050406030204" pitchFamily="18" charset="0"/>
                                          <a:ea typeface="Cambria Math" panose="02040503050406030204" pitchFamily="18" charset="0"/>
                                        </a:rPr>
                                        <m:t>𝑎</m:t>
                                      </m:r>
                                    </m:den>
                                  </m:f>
                                </m:e>
                              </m:d>
                            </m:e>
                          </m:rad>
                        </m:den>
                      </m:f>
                      <m:f>
                        <m:fPr>
                          <m:ctrlPr>
                            <a:rPr lang="es-ES" sz="1600" b="0" i="1" smtClean="0">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1</m:t>
                          </m:r>
                        </m:num>
                        <m:den>
                          <m:r>
                            <a:rPr lang="es-ES" sz="1600" b="0" i="1" smtClean="0">
                              <a:solidFill>
                                <a:schemeClr val="tx1"/>
                              </a:solidFill>
                              <a:latin typeface="Cambria Math" panose="02040503050406030204" pitchFamily="18" charset="0"/>
                              <a:ea typeface="Cambria Math" panose="02040503050406030204" pitchFamily="18" charset="0"/>
                            </a:rPr>
                            <m:t>𝑟</m:t>
                          </m:r>
                        </m:den>
                      </m:f>
                      <m:acc>
                        <m:accPr>
                          <m:chr m:val="̂"/>
                          <m:ctrlPr>
                            <a:rPr lang="es-ES" sz="1600" b="0" i="1" smtClean="0">
                              <a:solidFill>
                                <a:schemeClr val="tx1"/>
                              </a:solidFill>
                              <a:latin typeface="Cambria Math" panose="02040503050406030204" pitchFamily="18" charset="0"/>
                              <a:ea typeface="Cambria Math" panose="02040503050406030204" pitchFamily="18" charset="0"/>
                            </a:rPr>
                          </m:ctrlPr>
                        </m:accPr>
                        <m:e>
                          <m:r>
                            <a:rPr lang="es-ES" sz="1600" b="0" i="1" smtClean="0">
                              <a:solidFill>
                                <a:schemeClr val="tx1"/>
                              </a:solidFill>
                              <a:latin typeface="Cambria Math" panose="02040503050406030204" pitchFamily="18" charset="0"/>
                              <a:ea typeface="Cambria Math" panose="02040503050406030204" pitchFamily="18" charset="0"/>
                            </a:rPr>
                            <m:t>𝜑</m:t>
                          </m:r>
                        </m:e>
                      </m:acc>
                    </m:oMath>
                  </m:oMathPara>
                </a14:m>
                <a:endParaRPr lang="es-ES" sz="1600" dirty="0"/>
              </a:p>
            </p:txBody>
          </p:sp>
        </mc:Choice>
        <mc:Fallback xmlns="">
          <p:sp>
            <p:nvSpPr>
              <p:cNvPr id="59" name="CuadroTexto 58">
                <a:extLst>
                  <a:ext uri="{FF2B5EF4-FFF2-40B4-BE49-F238E27FC236}">
                    <a16:creationId xmlns:a16="http://schemas.microsoft.com/office/drawing/2014/main" id="{75CA9DF5-66BD-4348-AB4C-8D5F03F9D245}"/>
                  </a:ext>
                </a:extLst>
              </p:cNvPr>
              <p:cNvSpPr txBox="1">
                <a:spLocks noRot="1" noChangeAspect="1" noMove="1" noResize="1" noEditPoints="1" noAdjustHandles="1" noChangeArrowheads="1" noChangeShapeType="1" noTextEdit="1"/>
              </p:cNvSpPr>
              <p:nvPr/>
            </p:nvSpPr>
            <p:spPr>
              <a:xfrm>
                <a:off x="174043" y="2776202"/>
                <a:ext cx="4737548" cy="882421"/>
              </a:xfrm>
              <a:prstGeom prst="rect">
                <a:avLst/>
              </a:prstGeom>
              <a:blipFill>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0" name="CuadroTexto 59">
                <a:extLst>
                  <a:ext uri="{FF2B5EF4-FFF2-40B4-BE49-F238E27FC236}">
                    <a16:creationId xmlns:a16="http://schemas.microsoft.com/office/drawing/2014/main" id="{92301996-7746-479A-84EA-01AFF45B02EA}"/>
                  </a:ext>
                </a:extLst>
              </p:cNvPr>
              <p:cNvSpPr txBox="1"/>
              <p:nvPr/>
            </p:nvSpPr>
            <p:spPr>
              <a:xfrm>
                <a:off x="2952080" y="2994999"/>
                <a:ext cx="4737548" cy="3385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s-ES" sz="1600" i="1" smtClean="0">
                              <a:solidFill>
                                <a:schemeClr val="tx1"/>
                              </a:solidFill>
                              <a:latin typeface="Cambria Math" panose="02040503050406030204" pitchFamily="18" charset="0"/>
                              <a:ea typeface="Cambria Math" panose="02040503050406030204" pitchFamily="18" charset="0"/>
                            </a:rPr>
                          </m:ctrlPr>
                        </m:accPr>
                        <m:e>
                          <m:r>
                            <a:rPr lang="es-ES" sz="1600" i="1">
                              <a:solidFill>
                                <a:schemeClr val="tx1"/>
                              </a:solidFill>
                              <a:latin typeface="Cambria Math" panose="02040503050406030204" pitchFamily="18" charset="0"/>
                              <a:ea typeface="Cambria Math" panose="02040503050406030204" pitchFamily="18" charset="0"/>
                            </a:rPr>
                            <m:t>𝜑</m:t>
                          </m:r>
                        </m:e>
                      </m:acc>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b="0" i="1" smtClean="0">
                              <a:solidFill>
                                <a:schemeClr val="tx1"/>
                              </a:solidFill>
                              <a:latin typeface="Cambria Math" panose="02040503050406030204" pitchFamily="18" charset="0"/>
                              <a:ea typeface="Cambria Math" panose="02040503050406030204" pitchFamily="18" charset="0"/>
                            </a:rPr>
                          </m:ctrlPr>
                        </m:funcPr>
                        <m:fName>
                          <m:r>
                            <m:rPr>
                              <m:sty m:val="p"/>
                            </m:rPr>
                            <a:rPr lang="es-ES" sz="1600" b="0" i="0" smtClean="0">
                              <a:solidFill>
                                <a:schemeClr val="tx1"/>
                              </a:solidFill>
                              <a:latin typeface="Cambria Math" panose="02040503050406030204" pitchFamily="18" charset="0"/>
                              <a:ea typeface="Cambria Math" panose="02040503050406030204" pitchFamily="18" charset="0"/>
                            </a:rPr>
                            <m:t>sin</m:t>
                          </m:r>
                        </m:fName>
                        <m:e>
                          <m:r>
                            <a:rPr lang="es-ES" sz="1600" b="0" i="1" smtClean="0">
                              <a:solidFill>
                                <a:schemeClr val="tx1"/>
                              </a:solidFill>
                              <a:latin typeface="Cambria Math" panose="02040503050406030204" pitchFamily="18" charset="0"/>
                              <a:ea typeface="Cambria Math" panose="02040503050406030204" pitchFamily="18" charset="0"/>
                            </a:rPr>
                            <m:t>𝜑</m:t>
                          </m:r>
                        </m:e>
                      </m:func>
                      <m:acc>
                        <m:accPr>
                          <m:chr m:val="̂"/>
                          <m:ctrlPr>
                            <a:rPr lang="es-ES" sz="1600" i="1">
                              <a:solidFill>
                                <a:schemeClr val="tx1"/>
                              </a:solidFill>
                              <a:latin typeface="Cambria Math" panose="02040503050406030204" pitchFamily="18" charset="0"/>
                              <a:ea typeface="Cambria Math" panose="02040503050406030204" pitchFamily="18" charset="0"/>
                            </a:rPr>
                          </m:ctrlPr>
                        </m:accPr>
                        <m:e>
                          <m:r>
                            <a:rPr lang="es-ES" sz="1600" b="0" i="1" smtClean="0">
                              <a:solidFill>
                                <a:schemeClr val="tx1"/>
                              </a:solidFill>
                              <a:latin typeface="Cambria Math" panose="02040503050406030204" pitchFamily="18" charset="0"/>
                              <a:ea typeface="Cambria Math" panose="02040503050406030204" pitchFamily="18" charset="0"/>
                            </a:rPr>
                            <m:t>𝑥</m:t>
                          </m:r>
                        </m:e>
                      </m:acc>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b="0" i="1" smtClean="0">
                              <a:solidFill>
                                <a:schemeClr val="tx1"/>
                              </a:solidFill>
                              <a:latin typeface="Cambria Math" panose="02040503050406030204" pitchFamily="18" charset="0"/>
                              <a:ea typeface="Cambria Math" panose="02040503050406030204" pitchFamily="18" charset="0"/>
                            </a:rPr>
                          </m:ctrlPr>
                        </m:funcPr>
                        <m:fName>
                          <m:r>
                            <m:rPr>
                              <m:sty m:val="p"/>
                            </m:rPr>
                            <a:rPr lang="es-ES" sz="1600" b="0" i="0" smtClean="0">
                              <a:solidFill>
                                <a:schemeClr val="tx1"/>
                              </a:solidFill>
                              <a:latin typeface="Cambria Math" panose="02040503050406030204" pitchFamily="18" charset="0"/>
                              <a:ea typeface="Cambria Math" panose="02040503050406030204" pitchFamily="18" charset="0"/>
                            </a:rPr>
                            <m:t>cos</m:t>
                          </m:r>
                        </m:fName>
                        <m:e>
                          <m:r>
                            <a:rPr lang="es-ES" sz="1600" b="0" i="1" smtClean="0">
                              <a:solidFill>
                                <a:schemeClr val="tx1"/>
                              </a:solidFill>
                              <a:latin typeface="Cambria Math" panose="02040503050406030204" pitchFamily="18" charset="0"/>
                              <a:ea typeface="Cambria Math" panose="02040503050406030204" pitchFamily="18" charset="0"/>
                            </a:rPr>
                            <m:t>𝜑</m:t>
                          </m:r>
                        </m:e>
                      </m:func>
                      <m:acc>
                        <m:accPr>
                          <m:chr m:val="̂"/>
                          <m:ctrlPr>
                            <a:rPr lang="es-ES" sz="1600" i="1">
                              <a:solidFill>
                                <a:schemeClr val="tx1"/>
                              </a:solidFill>
                              <a:latin typeface="Cambria Math" panose="02040503050406030204" pitchFamily="18" charset="0"/>
                              <a:ea typeface="Cambria Math" panose="02040503050406030204" pitchFamily="18" charset="0"/>
                            </a:rPr>
                          </m:ctrlPr>
                        </m:accPr>
                        <m:e>
                          <m:r>
                            <a:rPr lang="es-ES" sz="1600" b="0" i="1" smtClean="0">
                              <a:solidFill>
                                <a:schemeClr val="tx1"/>
                              </a:solidFill>
                              <a:latin typeface="Cambria Math" panose="02040503050406030204" pitchFamily="18" charset="0"/>
                              <a:ea typeface="Cambria Math" panose="02040503050406030204" pitchFamily="18" charset="0"/>
                            </a:rPr>
                            <m:t>𝑦</m:t>
                          </m:r>
                        </m:e>
                      </m:acc>
                    </m:oMath>
                  </m:oMathPara>
                </a14:m>
                <a:endParaRPr lang="es-ES" sz="1600" dirty="0"/>
              </a:p>
            </p:txBody>
          </p:sp>
        </mc:Choice>
        <mc:Fallback xmlns="">
          <p:sp>
            <p:nvSpPr>
              <p:cNvPr id="60" name="CuadroTexto 59">
                <a:extLst>
                  <a:ext uri="{FF2B5EF4-FFF2-40B4-BE49-F238E27FC236}">
                    <a16:creationId xmlns:a16="http://schemas.microsoft.com/office/drawing/2014/main" id="{92301996-7746-479A-84EA-01AFF45B02EA}"/>
                  </a:ext>
                </a:extLst>
              </p:cNvPr>
              <p:cNvSpPr txBox="1">
                <a:spLocks noRot="1" noChangeAspect="1" noMove="1" noResize="1" noEditPoints="1" noAdjustHandles="1" noChangeArrowheads="1" noChangeShapeType="1" noTextEdit="1"/>
              </p:cNvSpPr>
              <p:nvPr/>
            </p:nvSpPr>
            <p:spPr>
              <a:xfrm>
                <a:off x="2952080" y="2994999"/>
                <a:ext cx="4737548" cy="338554"/>
              </a:xfrm>
              <a:prstGeom prst="rect">
                <a:avLst/>
              </a:prstGeom>
              <a:blipFill>
                <a:blip r:embed="rId4"/>
                <a:stretch>
                  <a:fillRect b="-535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1" name="CuadroTexto 60">
                <a:extLst>
                  <a:ext uri="{FF2B5EF4-FFF2-40B4-BE49-F238E27FC236}">
                    <a16:creationId xmlns:a16="http://schemas.microsoft.com/office/drawing/2014/main" id="{B77A85CE-5A98-4F14-AF1B-C36E2535D554}"/>
                  </a:ext>
                </a:extLst>
              </p:cNvPr>
              <p:cNvSpPr txBox="1"/>
              <p:nvPr/>
            </p:nvSpPr>
            <p:spPr>
              <a:xfrm>
                <a:off x="7002025" y="2792266"/>
                <a:ext cx="2800743" cy="938719"/>
              </a:xfrm>
              <a:prstGeom prst="rect">
                <a:avLst/>
              </a:prstGeom>
              <a:noFill/>
            </p:spPr>
            <p:txBody>
              <a:bodyPr wrap="square">
                <a:spAutoFit/>
              </a:bodyPr>
              <a:lstStyle/>
              <a:p>
                <a14:m>
                  <m:oMath xmlns:m="http://schemas.openxmlformats.org/officeDocument/2006/math">
                    <m:r>
                      <a:rPr lang="es-ES" sz="1100" b="0" i="1" smtClean="0">
                        <a:solidFill>
                          <a:schemeClr val="tx1"/>
                        </a:solidFill>
                        <a:latin typeface="Cambria Math" panose="02040503050406030204" pitchFamily="18" charset="0"/>
                      </a:rPr>
                      <m:t>𝑏</m:t>
                    </m:r>
                  </m:oMath>
                </a14:m>
                <a:r>
                  <a:rPr lang="es-ES" sz="1100" dirty="0">
                    <a:solidFill>
                      <a:schemeClr val="tx1"/>
                    </a:solidFill>
                  </a:rPr>
                  <a:t> es el radio del conductor externo</a:t>
                </a:r>
              </a:p>
              <a:p>
                <a:r>
                  <a:rPr lang="es-ES" sz="1100" dirty="0">
                    <a:solidFill>
                      <a:schemeClr val="tx1"/>
                    </a:solidFill>
                  </a:rPr>
                  <a:t>a es el radio del conductor interno</a:t>
                </a:r>
              </a:p>
              <a:p>
                <a:r>
                  <a:rPr lang="es-ES" sz="1100" dirty="0">
                    <a:solidFill>
                      <a:schemeClr val="tx1"/>
                    </a:solidFill>
                  </a:rPr>
                  <a:t>r es la coordenada radial en cilíndricas</a:t>
                </a:r>
              </a:p>
              <a:p>
                <a:r>
                  <a:rPr lang="es-ES" sz="1100" dirty="0">
                    <a:solidFill>
                      <a:schemeClr val="tx1"/>
                    </a:solidFill>
                    <a:sym typeface="Symbol" panose="05050102010706020507" pitchFamily="18" charset="2"/>
                  </a:rPr>
                  <a:t> es el ángulo azimutal en cilíndricas</a:t>
                </a:r>
                <a:endParaRPr lang="es-ES" sz="1100" dirty="0">
                  <a:solidFill>
                    <a:schemeClr val="tx1"/>
                  </a:solidFill>
                </a:endParaRPr>
              </a:p>
              <a:p>
                <a:endParaRPr lang="es-ES" sz="1100" dirty="0"/>
              </a:p>
            </p:txBody>
          </p:sp>
        </mc:Choice>
        <mc:Fallback xmlns="">
          <p:sp>
            <p:nvSpPr>
              <p:cNvPr id="61" name="CuadroTexto 60">
                <a:extLst>
                  <a:ext uri="{FF2B5EF4-FFF2-40B4-BE49-F238E27FC236}">
                    <a16:creationId xmlns:a16="http://schemas.microsoft.com/office/drawing/2014/main" id="{B77A85CE-5A98-4F14-AF1B-C36E2535D554}"/>
                  </a:ext>
                </a:extLst>
              </p:cNvPr>
              <p:cNvSpPr txBox="1">
                <a:spLocks noRot="1" noChangeAspect="1" noMove="1" noResize="1" noEditPoints="1" noAdjustHandles="1" noChangeArrowheads="1" noChangeShapeType="1" noTextEdit="1"/>
              </p:cNvSpPr>
              <p:nvPr/>
            </p:nvSpPr>
            <p:spPr>
              <a:xfrm>
                <a:off x="7002025" y="2792266"/>
                <a:ext cx="2800743" cy="938719"/>
              </a:xfrm>
              <a:prstGeom prst="rect">
                <a:avLst/>
              </a:prstGeom>
              <a:blipFill>
                <a:blip r:embed="rId5"/>
                <a:stretch>
                  <a:fillRect t="-649"/>
                </a:stretch>
              </a:blipFill>
            </p:spPr>
            <p:txBody>
              <a:bodyPr/>
              <a:lstStyle/>
              <a:p>
                <a:r>
                  <a:rPr lang="es-ES">
                    <a:noFill/>
                  </a:rPr>
                  <a:t> </a:t>
                </a:r>
              </a:p>
            </p:txBody>
          </p:sp>
        </mc:Fallback>
      </mc:AlternateContent>
    </p:spTree>
    <p:extLst>
      <p:ext uri="{BB962C8B-B14F-4D97-AF65-F5344CB8AC3E}">
        <p14:creationId xmlns:p14="http://schemas.microsoft.com/office/powerpoint/2010/main" val="3418220104"/>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28</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mc:AlternateContent xmlns:mc="http://schemas.openxmlformats.org/markup-compatibility/2006" xmlns:a14="http://schemas.microsoft.com/office/drawing/2010/main">
        <mc:Choice Requires="a14">
          <p:sp>
            <p:nvSpPr>
              <p:cNvPr id="20" name="2 Marcador de contenido">
                <a:extLst>
                  <a:ext uri="{FF2B5EF4-FFF2-40B4-BE49-F238E27FC236}">
                    <a16:creationId xmlns:a16="http://schemas.microsoft.com/office/drawing/2014/main" id="{DD56B59D-066F-49BE-BD7A-9461711CDFF1}"/>
                  </a:ext>
                </a:extLst>
              </p:cNvPr>
              <p:cNvSpPr txBox="1">
                <a:spLocks/>
              </p:cNvSpPr>
              <p:nvPr/>
            </p:nvSpPr>
            <p:spPr>
              <a:xfrm>
                <a:off x="359792" y="745251"/>
                <a:ext cx="2808312"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solidFill>
                      <a:schemeClr val="tx1"/>
                    </a:solidFill>
                  </a:rPr>
                  <a:t>Cálculo de </a:t>
                </a:r>
                <a14:m>
                  <m:oMath xmlns:m="http://schemas.openxmlformats.org/officeDocument/2006/math">
                    <m:sSub>
                      <m:sSubPr>
                        <m:ctrlPr>
                          <a:rPr lang="es-ES" sz="1600" i="1" u="sng">
                            <a:latin typeface="Cambria Math" panose="02040503050406030204" pitchFamily="18" charset="0"/>
                          </a:rPr>
                        </m:ctrlPr>
                      </m:sSubPr>
                      <m:e>
                        <m:r>
                          <a:rPr lang="es-ES" sz="1600" i="1" u="sng">
                            <a:latin typeface="Cambria Math" panose="02040503050406030204" pitchFamily="18" charset="0"/>
                            <a:ea typeface="Cambria Math" panose="02040503050406030204" pitchFamily="18" charset="0"/>
                          </a:rPr>
                          <m:t>ℐ</m:t>
                        </m:r>
                      </m:e>
                      <m:sub>
                        <m:r>
                          <a:rPr lang="es-ES" sz="1600" i="1" u="sng">
                            <a:latin typeface="Cambria Math" panose="02040503050406030204" pitchFamily="18" charset="0"/>
                            <a:ea typeface="Cambria Math" panose="02040503050406030204" pitchFamily="18" charset="0"/>
                          </a:rPr>
                          <m:t>𝜇</m:t>
                        </m:r>
                      </m:sub>
                    </m:sSub>
                  </m:oMath>
                </a14:m>
                <a:endParaRPr lang="es-ES_tradnl" altLang="es-ES" sz="2000" u="sng" kern="0" dirty="0">
                  <a:solidFill>
                    <a:schemeClr val="tx1"/>
                  </a:solidFill>
                </a:endParaRPr>
              </a:p>
            </p:txBody>
          </p:sp>
        </mc:Choice>
        <mc:Fallback xmlns="">
          <p:sp>
            <p:nvSpPr>
              <p:cNvPr id="20" name="2 Marcador de contenido">
                <a:extLst>
                  <a:ext uri="{FF2B5EF4-FFF2-40B4-BE49-F238E27FC236}">
                    <a16:creationId xmlns:a16="http://schemas.microsoft.com/office/drawing/2014/main" id="{DD56B59D-066F-49BE-BD7A-9461711CDFF1}"/>
                  </a:ext>
                </a:extLst>
              </p:cNvPr>
              <p:cNvSpPr txBox="1">
                <a:spLocks noRot="1" noChangeAspect="1" noMove="1" noResize="1" noEditPoints="1" noAdjustHandles="1" noChangeArrowheads="1" noChangeShapeType="1" noTextEdit="1"/>
              </p:cNvSpPr>
              <p:nvPr/>
            </p:nvSpPr>
            <p:spPr>
              <a:xfrm>
                <a:off x="359792" y="745251"/>
                <a:ext cx="2808312" cy="442298"/>
              </a:xfrm>
              <a:prstGeom prst="rect">
                <a:avLst/>
              </a:prstGeom>
              <a:blipFill>
                <a:blip r:embed="rId2"/>
                <a:stretch>
                  <a:fillRect l="-1085" t="-6849"/>
                </a:stretch>
              </a:blipFill>
            </p:spPr>
            <p:txBody>
              <a:bodyPr/>
              <a:lstStyle/>
              <a:p>
                <a:r>
                  <a:rPr lang="es-ES">
                    <a:noFill/>
                  </a:rPr>
                  <a:t> </a:t>
                </a:r>
              </a:p>
            </p:txBody>
          </p:sp>
        </mc:Fallback>
      </mc:AlternateContent>
      <p:sp>
        <p:nvSpPr>
          <p:cNvPr id="31" name="CuadroTexto 30">
            <a:extLst>
              <a:ext uri="{FF2B5EF4-FFF2-40B4-BE49-F238E27FC236}">
                <a16:creationId xmlns:a16="http://schemas.microsoft.com/office/drawing/2014/main" id="{FF7092AE-A33A-4324-9C2D-9AEB9BA875BC}"/>
              </a:ext>
            </a:extLst>
          </p:cNvPr>
          <p:cNvSpPr txBox="1"/>
          <p:nvPr/>
        </p:nvSpPr>
        <p:spPr>
          <a:xfrm>
            <a:off x="317900" y="1187549"/>
            <a:ext cx="6594622" cy="338554"/>
          </a:xfrm>
          <a:prstGeom prst="rect">
            <a:avLst/>
          </a:prstGeom>
          <a:noFill/>
        </p:spPr>
        <p:txBody>
          <a:bodyPr wrap="square">
            <a:spAutoFit/>
          </a:bodyPr>
          <a:lstStyle/>
          <a:p>
            <a:pPr marL="0" indent="0" algn="just"/>
            <a:r>
              <a:rPr lang="es-ES" altLang="es-ES" sz="1600" u="sng" kern="0" dirty="0">
                <a:solidFill>
                  <a:schemeClr val="tx1"/>
                </a:solidFill>
              </a:rPr>
              <a:t>Puerto +y</a:t>
            </a:r>
          </a:p>
        </p:txBody>
      </p:sp>
      <mc:AlternateContent xmlns:mc="http://schemas.openxmlformats.org/markup-compatibility/2006" xmlns:a14="http://schemas.microsoft.com/office/drawing/2010/main">
        <mc:Choice Requires="a14">
          <p:sp>
            <p:nvSpPr>
              <p:cNvPr id="59" name="CuadroTexto 58">
                <a:extLst>
                  <a:ext uri="{FF2B5EF4-FFF2-40B4-BE49-F238E27FC236}">
                    <a16:creationId xmlns:a16="http://schemas.microsoft.com/office/drawing/2014/main" id="{75CA9DF5-66BD-4348-AB4C-8D5F03F9D245}"/>
                  </a:ext>
                </a:extLst>
              </p:cNvPr>
              <p:cNvSpPr txBox="1"/>
              <p:nvPr/>
            </p:nvSpPr>
            <p:spPr>
              <a:xfrm>
                <a:off x="1616995" y="6429482"/>
                <a:ext cx="4737548" cy="88242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i="1" smtClean="0">
                              <a:solidFill>
                                <a:schemeClr val="tx1"/>
                              </a:solidFill>
                              <a:latin typeface="Cambria Math" panose="02040503050406030204" pitchFamily="18" charset="0"/>
                              <a:ea typeface="Cambria Math" panose="02040503050406030204" pitchFamily="18" charset="0"/>
                            </a:rPr>
                          </m:ctrlPr>
                        </m:sSubPr>
                        <m:e>
                          <m:acc>
                            <m:accPr>
                              <m:chr m:val="⃗"/>
                              <m:ctrlPr>
                                <a:rPr lang="es-ES" sz="1600" i="1" smtClean="0">
                                  <a:solidFill>
                                    <a:schemeClr val="tx1"/>
                                  </a:solidFill>
                                  <a:latin typeface="Cambria Math" panose="02040503050406030204" pitchFamily="18" charset="0"/>
                                  <a:ea typeface="Cambria Math" panose="02040503050406030204" pitchFamily="18" charset="0"/>
                                </a:rPr>
                              </m:ctrlPr>
                            </m:accPr>
                            <m:e>
                              <m:r>
                                <a:rPr lang="es-ES" sz="1600" b="0" i="1" smtClean="0">
                                  <a:solidFill>
                                    <a:schemeClr val="tx1"/>
                                  </a:solidFill>
                                  <a:latin typeface="Cambria Math" panose="02040503050406030204" pitchFamily="18" charset="0"/>
                                  <a:ea typeface="Cambria Math" panose="02040503050406030204" pitchFamily="18" charset="0"/>
                                </a:rPr>
                                <m:t>h</m:t>
                              </m:r>
                            </m:e>
                          </m:acc>
                        </m:e>
                        <m:sub>
                          <m:r>
                            <a:rPr lang="es-ES" sz="1600" b="0" i="1" smtClean="0">
                              <a:solidFill>
                                <a:schemeClr val="tx1"/>
                              </a:solidFill>
                              <a:latin typeface="Cambria Math" panose="02040503050406030204" pitchFamily="18" charset="0"/>
                              <a:ea typeface="Cambria Math" panose="02040503050406030204" pitchFamily="18" charset="0"/>
                            </a:rPr>
                            <m:t>𝑇𝐸𝑀</m:t>
                          </m:r>
                        </m:sub>
                      </m:sSub>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b="0" i="1" smtClean="0">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1</m:t>
                          </m:r>
                        </m:num>
                        <m:den>
                          <m:rad>
                            <m:radPr>
                              <m:degHide m:val="on"/>
                              <m:ctrlPr>
                                <a:rPr lang="es-ES" sz="1600" b="0" i="1" smtClean="0">
                                  <a:solidFill>
                                    <a:schemeClr val="tx1"/>
                                  </a:solidFill>
                                  <a:latin typeface="Cambria Math" panose="02040503050406030204" pitchFamily="18" charset="0"/>
                                  <a:ea typeface="Cambria Math" panose="02040503050406030204" pitchFamily="18" charset="0"/>
                                </a:rPr>
                              </m:ctrlPr>
                            </m:radPr>
                            <m:deg/>
                            <m:e>
                              <m:r>
                                <a:rPr lang="es-ES" sz="1600" b="0" i="1" smtClean="0">
                                  <a:solidFill>
                                    <a:schemeClr val="tx1"/>
                                  </a:solidFill>
                                  <a:latin typeface="Cambria Math" panose="02040503050406030204" pitchFamily="18" charset="0"/>
                                  <a:ea typeface="Cambria Math" panose="02040503050406030204" pitchFamily="18" charset="0"/>
                                </a:rPr>
                                <m:t>2</m:t>
                              </m:r>
                              <m:r>
                                <a:rPr lang="es-ES" sz="1600" b="0" i="1" smtClean="0">
                                  <a:solidFill>
                                    <a:schemeClr val="tx1"/>
                                  </a:solidFill>
                                  <a:latin typeface="Cambria Math" panose="02040503050406030204" pitchFamily="18" charset="0"/>
                                  <a:ea typeface="Cambria Math" panose="02040503050406030204" pitchFamily="18" charset="0"/>
                                </a:rPr>
                                <m:t>𝜋</m:t>
                              </m:r>
                              <m:r>
                                <a:rPr lang="es-ES" sz="1600" b="0" i="1" smtClean="0">
                                  <a:solidFill>
                                    <a:schemeClr val="tx1"/>
                                  </a:solidFill>
                                  <a:latin typeface="Cambria Math" panose="02040503050406030204" pitchFamily="18" charset="0"/>
                                  <a:ea typeface="Cambria Math" panose="02040503050406030204" pitchFamily="18" charset="0"/>
                                </a:rPr>
                                <m:t>𝑙𝑛</m:t>
                              </m:r>
                              <m:d>
                                <m:dPr>
                                  <m:ctrlPr>
                                    <a:rPr lang="es-ES" sz="1600" b="0" i="1" smtClean="0">
                                      <a:solidFill>
                                        <a:schemeClr val="tx1"/>
                                      </a:solidFill>
                                      <a:latin typeface="Cambria Math" panose="02040503050406030204" pitchFamily="18" charset="0"/>
                                      <a:ea typeface="Cambria Math" panose="02040503050406030204" pitchFamily="18" charset="0"/>
                                    </a:rPr>
                                  </m:ctrlPr>
                                </m:dPr>
                                <m:e>
                                  <m:f>
                                    <m:fPr>
                                      <m:ctrlPr>
                                        <a:rPr lang="es-ES" sz="1600" b="0" i="1" smtClean="0">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𝑏</m:t>
                                      </m:r>
                                    </m:num>
                                    <m:den>
                                      <m:r>
                                        <a:rPr lang="es-ES" sz="1600" b="0" i="1" smtClean="0">
                                          <a:solidFill>
                                            <a:schemeClr val="tx1"/>
                                          </a:solidFill>
                                          <a:latin typeface="Cambria Math" panose="02040503050406030204" pitchFamily="18" charset="0"/>
                                          <a:ea typeface="Cambria Math" panose="02040503050406030204" pitchFamily="18" charset="0"/>
                                        </a:rPr>
                                        <m:t>𝑎</m:t>
                                      </m:r>
                                    </m:den>
                                  </m:f>
                                </m:e>
                              </m:d>
                            </m:e>
                          </m:rad>
                        </m:den>
                      </m:f>
                      <m:f>
                        <m:fPr>
                          <m:ctrlPr>
                            <a:rPr lang="es-ES" sz="1600" b="0" i="1" smtClean="0">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1</m:t>
                          </m:r>
                        </m:num>
                        <m:den>
                          <m:r>
                            <a:rPr lang="es-ES" sz="1600" b="0" i="1" smtClean="0">
                              <a:solidFill>
                                <a:schemeClr val="tx1"/>
                              </a:solidFill>
                              <a:latin typeface="Cambria Math" panose="02040503050406030204" pitchFamily="18" charset="0"/>
                              <a:ea typeface="Cambria Math" panose="02040503050406030204" pitchFamily="18" charset="0"/>
                            </a:rPr>
                            <m:t>𝑟</m:t>
                          </m:r>
                        </m:den>
                      </m:f>
                      <m:d>
                        <m:dPr>
                          <m:ctrlPr>
                            <a:rPr lang="es-ES" sz="1600" b="0" i="1" smtClean="0">
                              <a:solidFill>
                                <a:schemeClr val="tx1"/>
                              </a:solidFill>
                              <a:latin typeface="Cambria Math" panose="02040503050406030204" pitchFamily="18" charset="0"/>
                              <a:ea typeface="Cambria Math" panose="02040503050406030204" pitchFamily="18" charset="0"/>
                            </a:rPr>
                          </m:ctrlPr>
                        </m:dPr>
                        <m:e>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sin</m:t>
                              </m:r>
                            </m:fName>
                            <m:e>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𝜑</m:t>
                                  </m:r>
                                </m:e>
                                <m:sup>
                                  <m:r>
                                    <a:rPr lang="es-ES" sz="1600" i="1">
                                      <a:solidFill>
                                        <a:schemeClr val="tx1"/>
                                      </a:solidFill>
                                      <a:latin typeface="Cambria Math" panose="02040503050406030204" pitchFamily="18" charset="0"/>
                                      <a:ea typeface="Cambria Math" panose="02040503050406030204" pitchFamily="18" charset="0"/>
                                    </a:rPr>
                                    <m:t>′</m:t>
                                  </m:r>
                                </m:sup>
                              </m:sSup>
                            </m:e>
                          </m:func>
                          <m:acc>
                            <m:accPr>
                              <m:chr m:val="̂"/>
                              <m:ctrlPr>
                                <a:rPr lang="es-ES" sz="1600" i="1">
                                  <a:solidFill>
                                    <a:schemeClr val="tx1"/>
                                  </a:solidFill>
                                  <a:latin typeface="Cambria Math" panose="02040503050406030204" pitchFamily="18" charset="0"/>
                                  <a:ea typeface="Cambria Math" panose="02040503050406030204" pitchFamily="18" charset="0"/>
                                </a:rPr>
                              </m:ctrlPr>
                            </m:accPr>
                            <m:e>
                              <m:r>
                                <a:rPr lang="es-ES" sz="1600" i="1">
                                  <a:solidFill>
                                    <a:schemeClr val="tx1"/>
                                  </a:solidFill>
                                  <a:latin typeface="Cambria Math" panose="02040503050406030204" pitchFamily="18" charset="0"/>
                                  <a:ea typeface="Cambria Math" panose="02040503050406030204" pitchFamily="18" charset="0"/>
                                </a:rPr>
                                <m:t>𝑥</m:t>
                              </m:r>
                            </m:e>
                          </m:acc>
                          <m:r>
                            <a:rPr lang="es-ES" sz="1600" i="1">
                              <a:solidFill>
                                <a:schemeClr val="tx1"/>
                              </a:solidFill>
                              <a:latin typeface="Cambria Math" panose="02040503050406030204" pitchFamily="18" charset="0"/>
                              <a:ea typeface="Cambria Math" panose="02040503050406030204" pitchFamily="18" charset="0"/>
                            </a:rPr>
                            <m:t>−</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cos</m:t>
                              </m:r>
                            </m:fName>
                            <m:e>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𝜑</m:t>
                                  </m:r>
                                </m:e>
                                <m:sup>
                                  <m:r>
                                    <a:rPr lang="es-ES" sz="1600" i="1">
                                      <a:solidFill>
                                        <a:schemeClr val="tx1"/>
                                      </a:solidFill>
                                      <a:latin typeface="Cambria Math" panose="02040503050406030204" pitchFamily="18" charset="0"/>
                                      <a:ea typeface="Cambria Math" panose="02040503050406030204" pitchFamily="18" charset="0"/>
                                    </a:rPr>
                                    <m:t>′</m:t>
                                  </m:r>
                                </m:sup>
                              </m:sSup>
                            </m:e>
                          </m:func>
                          <m:acc>
                            <m:accPr>
                              <m:chr m:val="̂"/>
                              <m:ctrlPr>
                                <a:rPr lang="es-ES" sz="1600" i="1">
                                  <a:solidFill>
                                    <a:schemeClr val="tx1"/>
                                  </a:solidFill>
                                  <a:latin typeface="Cambria Math" panose="02040503050406030204" pitchFamily="18" charset="0"/>
                                  <a:ea typeface="Cambria Math" panose="02040503050406030204" pitchFamily="18" charset="0"/>
                                </a:rPr>
                              </m:ctrlPr>
                            </m:accPr>
                            <m:e>
                              <m:r>
                                <a:rPr lang="es-ES" sz="1600" i="1">
                                  <a:solidFill>
                                    <a:schemeClr val="tx1"/>
                                  </a:solidFill>
                                  <a:latin typeface="Cambria Math" panose="02040503050406030204" pitchFamily="18" charset="0"/>
                                  <a:ea typeface="Cambria Math" panose="02040503050406030204" pitchFamily="18" charset="0"/>
                                </a:rPr>
                                <m:t>𝑧</m:t>
                              </m:r>
                            </m:e>
                          </m:acc>
                        </m:e>
                      </m:d>
                    </m:oMath>
                  </m:oMathPara>
                </a14:m>
                <a:endParaRPr lang="es-ES" sz="1600" dirty="0"/>
              </a:p>
            </p:txBody>
          </p:sp>
        </mc:Choice>
        <mc:Fallback xmlns="">
          <p:sp>
            <p:nvSpPr>
              <p:cNvPr id="59" name="CuadroTexto 58">
                <a:extLst>
                  <a:ext uri="{FF2B5EF4-FFF2-40B4-BE49-F238E27FC236}">
                    <a16:creationId xmlns:a16="http://schemas.microsoft.com/office/drawing/2014/main" id="{75CA9DF5-66BD-4348-AB4C-8D5F03F9D245}"/>
                  </a:ext>
                </a:extLst>
              </p:cNvPr>
              <p:cNvSpPr txBox="1">
                <a:spLocks noRot="1" noChangeAspect="1" noMove="1" noResize="1" noEditPoints="1" noAdjustHandles="1" noChangeArrowheads="1" noChangeShapeType="1" noTextEdit="1"/>
              </p:cNvSpPr>
              <p:nvPr/>
            </p:nvSpPr>
            <p:spPr>
              <a:xfrm>
                <a:off x="1616995" y="6429482"/>
                <a:ext cx="4737548" cy="882421"/>
              </a:xfrm>
              <a:prstGeom prst="rect">
                <a:avLst/>
              </a:prstGeom>
              <a:blipFill>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0" name="CuadroTexto 59">
                <a:extLst>
                  <a:ext uri="{FF2B5EF4-FFF2-40B4-BE49-F238E27FC236}">
                    <a16:creationId xmlns:a16="http://schemas.microsoft.com/office/drawing/2014/main" id="{92301996-7746-479A-84EA-01AFF45B02EA}"/>
                  </a:ext>
                </a:extLst>
              </p:cNvPr>
              <p:cNvSpPr txBox="1"/>
              <p:nvPr/>
            </p:nvSpPr>
            <p:spPr>
              <a:xfrm>
                <a:off x="1341154" y="5859672"/>
                <a:ext cx="4737548" cy="36554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s-ES" sz="1600" i="1" smtClean="0">
                              <a:solidFill>
                                <a:schemeClr val="tx1"/>
                              </a:solidFill>
                              <a:latin typeface="Cambria Math" panose="02040503050406030204" pitchFamily="18" charset="0"/>
                              <a:ea typeface="Cambria Math" panose="02040503050406030204" pitchFamily="18" charset="0"/>
                            </a:rPr>
                          </m:ctrlPr>
                        </m:accPr>
                        <m:e>
                          <m:r>
                            <a:rPr lang="es-ES" sz="1600" i="1">
                              <a:solidFill>
                                <a:schemeClr val="tx1"/>
                              </a:solidFill>
                              <a:latin typeface="Cambria Math" panose="02040503050406030204" pitchFamily="18" charset="0"/>
                              <a:ea typeface="Cambria Math" panose="02040503050406030204" pitchFamily="18" charset="0"/>
                            </a:rPr>
                            <m:t>𝜑</m:t>
                          </m:r>
                          <m:r>
                            <a:rPr lang="es-ES" sz="1600" b="0" i="1" smtClean="0">
                              <a:solidFill>
                                <a:schemeClr val="tx1"/>
                              </a:solidFill>
                              <a:latin typeface="Cambria Math" panose="02040503050406030204" pitchFamily="18" charset="0"/>
                              <a:ea typeface="Cambria Math" panose="02040503050406030204" pitchFamily="18" charset="0"/>
                            </a:rPr>
                            <m:t>′</m:t>
                          </m:r>
                        </m:e>
                      </m:acc>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b="0" i="1" smtClean="0">
                              <a:solidFill>
                                <a:schemeClr val="tx1"/>
                              </a:solidFill>
                              <a:latin typeface="Cambria Math" panose="02040503050406030204" pitchFamily="18" charset="0"/>
                              <a:ea typeface="Cambria Math" panose="02040503050406030204" pitchFamily="18" charset="0"/>
                            </a:rPr>
                          </m:ctrlPr>
                        </m:funcPr>
                        <m:fName>
                          <m:r>
                            <m:rPr>
                              <m:sty m:val="p"/>
                            </m:rPr>
                            <a:rPr lang="es-ES" sz="1600" b="0" i="0" smtClean="0">
                              <a:solidFill>
                                <a:schemeClr val="tx1"/>
                              </a:solidFill>
                              <a:latin typeface="Cambria Math" panose="02040503050406030204" pitchFamily="18" charset="0"/>
                              <a:ea typeface="Cambria Math" panose="02040503050406030204" pitchFamily="18" charset="0"/>
                            </a:rPr>
                            <m:t>sin</m:t>
                          </m:r>
                        </m:fName>
                        <m:e>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𝜑</m:t>
                              </m:r>
                            </m:e>
                            <m:sup>
                              <m:r>
                                <a:rPr lang="es-ES" sz="1600" b="0" i="1" smtClean="0">
                                  <a:solidFill>
                                    <a:schemeClr val="tx1"/>
                                  </a:solidFill>
                                  <a:latin typeface="Cambria Math" panose="02040503050406030204" pitchFamily="18" charset="0"/>
                                  <a:ea typeface="Cambria Math" panose="02040503050406030204" pitchFamily="18" charset="0"/>
                                </a:rPr>
                                <m:t>′</m:t>
                              </m:r>
                            </m:sup>
                          </m:sSup>
                        </m:e>
                      </m:func>
                      <m:acc>
                        <m:accPr>
                          <m:chr m:val="̂"/>
                          <m:ctrlPr>
                            <a:rPr lang="es-ES" sz="1600" i="1">
                              <a:solidFill>
                                <a:schemeClr val="tx1"/>
                              </a:solidFill>
                              <a:latin typeface="Cambria Math" panose="02040503050406030204" pitchFamily="18" charset="0"/>
                              <a:ea typeface="Cambria Math" panose="02040503050406030204" pitchFamily="18" charset="0"/>
                            </a:rPr>
                          </m:ctrlPr>
                        </m:accPr>
                        <m:e>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𝑥</m:t>
                              </m:r>
                            </m:e>
                            <m:sup>
                              <m:r>
                                <a:rPr lang="es-ES" sz="1600" b="0" i="1" smtClean="0">
                                  <a:solidFill>
                                    <a:schemeClr val="tx1"/>
                                  </a:solidFill>
                                  <a:latin typeface="Cambria Math" panose="02040503050406030204" pitchFamily="18" charset="0"/>
                                  <a:ea typeface="Cambria Math" panose="02040503050406030204" pitchFamily="18" charset="0"/>
                                </a:rPr>
                                <m:t>′</m:t>
                              </m:r>
                            </m:sup>
                          </m:sSup>
                        </m:e>
                      </m:acc>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b="0" i="1" smtClean="0">
                              <a:solidFill>
                                <a:schemeClr val="tx1"/>
                              </a:solidFill>
                              <a:latin typeface="Cambria Math" panose="02040503050406030204" pitchFamily="18" charset="0"/>
                              <a:ea typeface="Cambria Math" panose="02040503050406030204" pitchFamily="18" charset="0"/>
                            </a:rPr>
                          </m:ctrlPr>
                        </m:funcPr>
                        <m:fName>
                          <m:r>
                            <m:rPr>
                              <m:sty m:val="p"/>
                            </m:rPr>
                            <a:rPr lang="es-ES" sz="1600" b="0" i="0" smtClean="0">
                              <a:solidFill>
                                <a:schemeClr val="tx1"/>
                              </a:solidFill>
                              <a:latin typeface="Cambria Math" panose="02040503050406030204" pitchFamily="18" charset="0"/>
                              <a:ea typeface="Cambria Math" panose="02040503050406030204" pitchFamily="18" charset="0"/>
                            </a:rPr>
                            <m:t>cos</m:t>
                          </m:r>
                        </m:fName>
                        <m:e>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𝜑</m:t>
                              </m:r>
                            </m:e>
                            <m:sup>
                              <m:r>
                                <a:rPr lang="es-ES" sz="1600" b="0" i="1" smtClean="0">
                                  <a:solidFill>
                                    <a:schemeClr val="tx1"/>
                                  </a:solidFill>
                                  <a:latin typeface="Cambria Math" panose="02040503050406030204" pitchFamily="18" charset="0"/>
                                  <a:ea typeface="Cambria Math" panose="02040503050406030204" pitchFamily="18" charset="0"/>
                                </a:rPr>
                                <m:t>′</m:t>
                              </m:r>
                            </m:sup>
                          </m:sSup>
                        </m:e>
                      </m:func>
                      <m:acc>
                        <m:accPr>
                          <m:chr m:val="̂"/>
                          <m:ctrlPr>
                            <a:rPr lang="es-ES" sz="1600" i="1">
                              <a:solidFill>
                                <a:schemeClr val="tx1"/>
                              </a:solidFill>
                              <a:latin typeface="Cambria Math" panose="02040503050406030204" pitchFamily="18" charset="0"/>
                              <a:ea typeface="Cambria Math" panose="02040503050406030204" pitchFamily="18" charset="0"/>
                            </a:rPr>
                          </m:ctrlPr>
                        </m:accPr>
                        <m:e>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𝑦</m:t>
                              </m:r>
                            </m:e>
                            <m:sup>
                              <m:r>
                                <a:rPr lang="es-ES" sz="1600" b="0" i="1" smtClean="0">
                                  <a:solidFill>
                                    <a:schemeClr val="tx1"/>
                                  </a:solidFill>
                                  <a:latin typeface="Cambria Math" panose="02040503050406030204" pitchFamily="18" charset="0"/>
                                  <a:ea typeface="Cambria Math" panose="02040503050406030204" pitchFamily="18" charset="0"/>
                                </a:rPr>
                                <m:t>′</m:t>
                              </m:r>
                            </m:sup>
                          </m:sSup>
                        </m:e>
                      </m:acc>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sin</m:t>
                          </m:r>
                        </m:fName>
                        <m:e>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𝜑</m:t>
                              </m:r>
                            </m:e>
                            <m:sup>
                              <m:r>
                                <a:rPr lang="es-ES" sz="1600" i="1">
                                  <a:solidFill>
                                    <a:schemeClr val="tx1"/>
                                  </a:solidFill>
                                  <a:latin typeface="Cambria Math" panose="02040503050406030204" pitchFamily="18" charset="0"/>
                                  <a:ea typeface="Cambria Math" panose="02040503050406030204" pitchFamily="18" charset="0"/>
                                </a:rPr>
                                <m:t>′</m:t>
                              </m:r>
                            </m:sup>
                          </m:sSup>
                        </m:e>
                      </m:func>
                      <m:acc>
                        <m:accPr>
                          <m:chr m:val="̂"/>
                          <m:ctrlPr>
                            <a:rPr lang="es-ES" sz="1600" i="1">
                              <a:solidFill>
                                <a:schemeClr val="tx1"/>
                              </a:solidFill>
                              <a:latin typeface="Cambria Math" panose="02040503050406030204" pitchFamily="18" charset="0"/>
                              <a:ea typeface="Cambria Math" panose="02040503050406030204" pitchFamily="18" charset="0"/>
                            </a:rPr>
                          </m:ctrlPr>
                        </m:accPr>
                        <m:e>
                          <m:r>
                            <a:rPr lang="es-ES" sz="1600" b="0" i="1" smtClean="0">
                              <a:solidFill>
                                <a:schemeClr val="tx1"/>
                              </a:solidFill>
                              <a:latin typeface="Cambria Math" panose="02040503050406030204" pitchFamily="18" charset="0"/>
                              <a:ea typeface="Cambria Math" panose="02040503050406030204" pitchFamily="18" charset="0"/>
                            </a:rPr>
                            <m:t>𝑥</m:t>
                          </m:r>
                        </m:e>
                      </m:acc>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cos</m:t>
                          </m:r>
                        </m:fName>
                        <m:e>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𝜑</m:t>
                              </m:r>
                            </m:e>
                            <m:sup>
                              <m:r>
                                <a:rPr lang="es-ES" sz="1600" i="1">
                                  <a:solidFill>
                                    <a:schemeClr val="tx1"/>
                                  </a:solidFill>
                                  <a:latin typeface="Cambria Math" panose="02040503050406030204" pitchFamily="18" charset="0"/>
                                  <a:ea typeface="Cambria Math" panose="02040503050406030204" pitchFamily="18" charset="0"/>
                                </a:rPr>
                                <m:t>′</m:t>
                              </m:r>
                            </m:sup>
                          </m:sSup>
                        </m:e>
                      </m:func>
                      <m:acc>
                        <m:accPr>
                          <m:chr m:val="̂"/>
                          <m:ctrlPr>
                            <a:rPr lang="es-ES" sz="1600" i="1">
                              <a:solidFill>
                                <a:schemeClr val="tx1"/>
                              </a:solidFill>
                              <a:latin typeface="Cambria Math" panose="02040503050406030204" pitchFamily="18" charset="0"/>
                              <a:ea typeface="Cambria Math" panose="02040503050406030204" pitchFamily="18" charset="0"/>
                            </a:rPr>
                          </m:ctrlPr>
                        </m:accPr>
                        <m:e>
                          <m:r>
                            <a:rPr lang="es-ES" sz="1600" b="0" i="1" smtClean="0">
                              <a:solidFill>
                                <a:schemeClr val="tx1"/>
                              </a:solidFill>
                              <a:latin typeface="Cambria Math" panose="02040503050406030204" pitchFamily="18" charset="0"/>
                              <a:ea typeface="Cambria Math" panose="02040503050406030204" pitchFamily="18" charset="0"/>
                            </a:rPr>
                            <m:t>𝑧</m:t>
                          </m:r>
                        </m:e>
                      </m:acc>
                    </m:oMath>
                  </m:oMathPara>
                </a14:m>
                <a:endParaRPr lang="es-ES" sz="1600" dirty="0"/>
              </a:p>
            </p:txBody>
          </p:sp>
        </mc:Choice>
        <mc:Fallback xmlns="">
          <p:sp>
            <p:nvSpPr>
              <p:cNvPr id="60" name="CuadroTexto 59">
                <a:extLst>
                  <a:ext uri="{FF2B5EF4-FFF2-40B4-BE49-F238E27FC236}">
                    <a16:creationId xmlns:a16="http://schemas.microsoft.com/office/drawing/2014/main" id="{92301996-7746-479A-84EA-01AFF45B02EA}"/>
                  </a:ext>
                </a:extLst>
              </p:cNvPr>
              <p:cNvSpPr txBox="1">
                <a:spLocks noRot="1" noChangeAspect="1" noMove="1" noResize="1" noEditPoints="1" noAdjustHandles="1" noChangeArrowheads="1" noChangeShapeType="1" noTextEdit="1"/>
              </p:cNvSpPr>
              <p:nvPr/>
            </p:nvSpPr>
            <p:spPr>
              <a:xfrm>
                <a:off x="1341154" y="5859672"/>
                <a:ext cx="4737548" cy="365549"/>
              </a:xfrm>
              <a:prstGeom prst="rect">
                <a:avLst/>
              </a:prstGeom>
              <a:blipFill>
                <a:blip r:embed="rId4"/>
                <a:stretch>
                  <a:fillRect r="-515" b="-666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1" name="CuadroTexto 60">
                <a:extLst>
                  <a:ext uri="{FF2B5EF4-FFF2-40B4-BE49-F238E27FC236}">
                    <a16:creationId xmlns:a16="http://schemas.microsoft.com/office/drawing/2014/main" id="{B77A85CE-5A98-4F14-AF1B-C36E2535D554}"/>
                  </a:ext>
                </a:extLst>
              </p:cNvPr>
              <p:cNvSpPr txBox="1"/>
              <p:nvPr/>
            </p:nvSpPr>
            <p:spPr>
              <a:xfrm>
                <a:off x="6606608" y="6040947"/>
                <a:ext cx="3347724" cy="938719"/>
              </a:xfrm>
              <a:prstGeom prst="rect">
                <a:avLst/>
              </a:prstGeom>
              <a:noFill/>
            </p:spPr>
            <p:txBody>
              <a:bodyPr wrap="square">
                <a:spAutoFit/>
              </a:bodyPr>
              <a:lstStyle/>
              <a:p>
                <a:pPr algn="just"/>
                <a14:m>
                  <m:oMath xmlns:m="http://schemas.openxmlformats.org/officeDocument/2006/math">
                    <m:sSub>
                      <m:sSubPr>
                        <m:ctrlPr>
                          <a:rPr lang="es-ES" sz="1100" i="1" smtClean="0">
                            <a:solidFill>
                              <a:schemeClr val="tx1"/>
                            </a:solidFill>
                            <a:latin typeface="Cambria Math" panose="02040503050406030204" pitchFamily="18" charset="0"/>
                          </a:rPr>
                        </m:ctrlPr>
                      </m:sSubPr>
                      <m:e>
                        <m:r>
                          <a:rPr lang="es-ES" sz="1100" b="0" i="1" smtClean="0">
                            <a:solidFill>
                              <a:schemeClr val="tx1"/>
                            </a:solidFill>
                            <a:latin typeface="Cambria Math" panose="02040503050406030204" pitchFamily="18" charset="0"/>
                          </a:rPr>
                          <m:t>𝑟</m:t>
                        </m:r>
                      </m:e>
                      <m:sub>
                        <m:r>
                          <a:rPr lang="es-ES" sz="1100" b="0" i="1" smtClean="0">
                            <a:solidFill>
                              <a:schemeClr val="tx1"/>
                            </a:solidFill>
                            <a:latin typeface="Cambria Math" panose="02040503050406030204" pitchFamily="18" charset="0"/>
                          </a:rPr>
                          <m:t>3</m:t>
                        </m:r>
                      </m:sub>
                    </m:sSub>
                  </m:oMath>
                </a14:m>
                <a:r>
                  <a:rPr lang="es-ES" sz="1100" dirty="0">
                    <a:solidFill>
                      <a:schemeClr val="tx1"/>
                    </a:solidFill>
                  </a:rPr>
                  <a:t> es el radio externo de la cavidad reentrante del BPM</a:t>
                </a:r>
              </a:p>
              <a:p>
                <a:pPr algn="just"/>
                <a:r>
                  <a:rPr lang="es-ES" sz="1100" dirty="0">
                    <a:solidFill>
                      <a:schemeClr val="tx1"/>
                    </a:solidFill>
                  </a:rPr>
                  <a:t>g es el gap del BPM</a:t>
                </a:r>
              </a:p>
              <a:p>
                <a:pPr algn="just"/>
                <a14:m>
                  <m:oMath xmlns:m="http://schemas.openxmlformats.org/officeDocument/2006/math">
                    <m:sSub>
                      <m:sSubPr>
                        <m:ctrlPr>
                          <a:rPr lang="es-ES" sz="1100" i="1" smtClean="0">
                            <a:solidFill>
                              <a:schemeClr val="tx1"/>
                            </a:solidFill>
                            <a:latin typeface="Cambria Math" panose="02040503050406030204" pitchFamily="18" charset="0"/>
                          </a:rPr>
                        </m:ctrlPr>
                      </m:sSubPr>
                      <m:e>
                        <m:r>
                          <a:rPr lang="es-ES" sz="1100" b="0" i="1" smtClean="0">
                            <a:solidFill>
                              <a:schemeClr val="tx1"/>
                            </a:solidFill>
                            <a:latin typeface="Cambria Math" panose="02040503050406030204" pitchFamily="18" charset="0"/>
                          </a:rPr>
                          <m:t>𝑑</m:t>
                        </m:r>
                      </m:e>
                      <m:sub>
                        <m:r>
                          <a:rPr lang="es-ES" sz="1100" b="0" i="1" smtClean="0">
                            <a:solidFill>
                              <a:schemeClr val="tx1"/>
                            </a:solidFill>
                            <a:latin typeface="Cambria Math" panose="02040503050406030204" pitchFamily="18" charset="0"/>
                          </a:rPr>
                          <m:t>𝑎</m:t>
                        </m:r>
                      </m:sub>
                    </m:sSub>
                  </m:oMath>
                </a14:m>
                <a:r>
                  <a:rPr lang="es-ES" sz="1100" dirty="0"/>
                  <a:t> </a:t>
                </a:r>
                <a:r>
                  <a:rPr lang="es-ES" sz="1100" dirty="0">
                    <a:solidFill>
                      <a:schemeClr val="tx1"/>
                    </a:solidFill>
                  </a:rPr>
                  <a:t>es la posición axial del conductor interno del coaxial acoplador</a:t>
                </a:r>
                <a:endParaRPr lang="es-ES" sz="1100" dirty="0"/>
              </a:p>
            </p:txBody>
          </p:sp>
        </mc:Choice>
        <mc:Fallback xmlns="">
          <p:sp>
            <p:nvSpPr>
              <p:cNvPr id="61" name="CuadroTexto 60">
                <a:extLst>
                  <a:ext uri="{FF2B5EF4-FFF2-40B4-BE49-F238E27FC236}">
                    <a16:creationId xmlns:a16="http://schemas.microsoft.com/office/drawing/2014/main" id="{B77A85CE-5A98-4F14-AF1B-C36E2535D554}"/>
                  </a:ext>
                </a:extLst>
              </p:cNvPr>
              <p:cNvSpPr txBox="1">
                <a:spLocks noRot="1" noChangeAspect="1" noMove="1" noResize="1" noEditPoints="1" noAdjustHandles="1" noChangeArrowheads="1" noChangeShapeType="1" noTextEdit="1"/>
              </p:cNvSpPr>
              <p:nvPr/>
            </p:nvSpPr>
            <p:spPr>
              <a:xfrm>
                <a:off x="6606608" y="6040947"/>
                <a:ext cx="3347724" cy="938719"/>
              </a:xfrm>
              <a:prstGeom prst="rect">
                <a:avLst/>
              </a:prstGeom>
              <a:blipFill>
                <a:blip r:embed="rId5"/>
                <a:stretch>
                  <a:fillRect t="-649" b="-3247"/>
                </a:stretch>
              </a:blipFill>
            </p:spPr>
            <p:txBody>
              <a:bodyPr/>
              <a:lstStyle/>
              <a:p>
                <a:r>
                  <a:rPr lang="es-ES">
                    <a:noFill/>
                  </a:rPr>
                  <a:t> </a:t>
                </a:r>
              </a:p>
            </p:txBody>
          </p:sp>
        </mc:Fallback>
      </mc:AlternateContent>
      <p:pic>
        <p:nvPicPr>
          <p:cNvPr id="6" name="Imagen 5">
            <a:extLst>
              <a:ext uri="{FF2B5EF4-FFF2-40B4-BE49-F238E27FC236}">
                <a16:creationId xmlns:a16="http://schemas.microsoft.com/office/drawing/2014/main" id="{A6C6D3FC-4D77-40CF-956B-F97CE8DE8892}"/>
              </a:ext>
            </a:extLst>
          </p:cNvPr>
          <p:cNvPicPr>
            <a:picLocks noChangeAspect="1"/>
          </p:cNvPicPr>
          <p:nvPr/>
        </p:nvPicPr>
        <p:blipFill>
          <a:blip r:embed="rId6"/>
          <a:stretch>
            <a:fillRect/>
          </a:stretch>
        </p:blipFill>
        <p:spPr>
          <a:xfrm>
            <a:off x="6340381" y="1011951"/>
            <a:ext cx="3278983" cy="2872803"/>
          </a:xfrm>
          <a:prstGeom prst="rect">
            <a:avLst/>
          </a:prstGeom>
        </p:spPr>
      </p:pic>
      <p:sp>
        <p:nvSpPr>
          <p:cNvPr id="11" name="CuadroTexto 10">
            <a:extLst>
              <a:ext uri="{FF2B5EF4-FFF2-40B4-BE49-F238E27FC236}">
                <a16:creationId xmlns:a16="http://schemas.microsoft.com/office/drawing/2014/main" id="{EDCD102C-A277-4658-AFAB-7AE4481CE2F9}"/>
              </a:ext>
            </a:extLst>
          </p:cNvPr>
          <p:cNvSpPr txBox="1"/>
          <p:nvPr/>
        </p:nvSpPr>
        <p:spPr>
          <a:xfrm>
            <a:off x="6276100" y="3886275"/>
            <a:ext cx="3444163" cy="646331"/>
          </a:xfrm>
          <a:prstGeom prst="rect">
            <a:avLst/>
          </a:prstGeom>
          <a:noFill/>
        </p:spPr>
        <p:txBody>
          <a:bodyPr wrap="square" rtlCol="0">
            <a:spAutoFit/>
          </a:bodyPr>
          <a:lstStyle/>
          <a:p>
            <a:pPr algn="just"/>
            <a:r>
              <a:rPr kumimoji="0" lang="es-ES" altLang="es-ES" sz="1200" b="0" i="0" u="none" strike="noStrike" cap="none" normalizeH="0" baseline="0" dirty="0">
                <a:ln>
                  <a:noFill/>
                </a:ln>
                <a:solidFill>
                  <a:schemeClr val="tx1"/>
                </a:solidFill>
                <a:effectLst/>
                <a:latin typeface="Arial" panose="020B0604020202020204" pitchFamily="34" charset="0"/>
              </a:rPr>
              <a:t>Esquema del acoplo entre el BPM y el coaxial en el puerto +y. Definiciones de los sistemas de coordenadas local (S’) y global (S)</a:t>
            </a:r>
          </a:p>
        </p:txBody>
      </p:sp>
      <mc:AlternateContent xmlns:mc="http://schemas.openxmlformats.org/markup-compatibility/2006" xmlns:a14="http://schemas.microsoft.com/office/drawing/2010/main">
        <mc:Choice Requires="a14">
          <p:sp>
            <p:nvSpPr>
              <p:cNvPr id="12" name="CuadroTexto 11">
                <a:extLst>
                  <a:ext uri="{FF2B5EF4-FFF2-40B4-BE49-F238E27FC236}">
                    <a16:creationId xmlns:a16="http://schemas.microsoft.com/office/drawing/2014/main" id="{4095135E-304A-4BDD-967B-E4CA7DC7A2E5}"/>
                  </a:ext>
                </a:extLst>
              </p:cNvPr>
              <p:cNvSpPr txBox="1"/>
              <p:nvPr/>
            </p:nvSpPr>
            <p:spPr>
              <a:xfrm>
                <a:off x="-298337" y="2372626"/>
                <a:ext cx="3278983" cy="91294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600" b="0" i="1" smtClean="0">
                          <a:solidFill>
                            <a:schemeClr val="tx1"/>
                          </a:solidFill>
                          <a:latin typeface="Cambria Math" panose="02040503050406030204" pitchFamily="18" charset="0"/>
                          <a:ea typeface="Cambria Math" panose="02040503050406030204" pitchFamily="18" charset="0"/>
                        </a:rPr>
                        <m:t>𝑥</m:t>
                      </m:r>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𝑥</m:t>
                      </m:r>
                      <m:r>
                        <a:rPr lang="es-ES" sz="1600" b="0" i="1" smtClean="0">
                          <a:solidFill>
                            <a:schemeClr val="tx1"/>
                          </a:solidFill>
                          <a:latin typeface="Cambria Math" panose="02040503050406030204" pitchFamily="18" charset="0"/>
                          <a:ea typeface="Cambria Math" panose="02040503050406030204" pitchFamily="18" charset="0"/>
                        </a:rPr>
                        <m:t>′</m:t>
                      </m:r>
                    </m:oMath>
                  </m:oMathPara>
                </a14:m>
                <a:endParaRPr lang="es-ES" sz="1600" b="0" dirty="0">
                  <a:solidFill>
                    <a:schemeClr val="tx1"/>
                  </a:solidFill>
                  <a:ea typeface="Cambria Math" panose="02040503050406030204" pitchFamily="18" charset="0"/>
                </a:endParaRPr>
              </a:p>
              <a:p>
                <a:r>
                  <a:rPr lang="es-ES" sz="1600" b="0" dirty="0">
                    <a:solidFill>
                      <a:schemeClr val="tx1"/>
                    </a:solidFill>
                    <a:ea typeface="Cambria Math" panose="02040503050406030204" pitchFamily="18" charset="0"/>
                  </a:rPr>
                  <a:t>                     </a:t>
                </a:r>
                <a14:m>
                  <m:oMath xmlns:m="http://schemas.openxmlformats.org/officeDocument/2006/math">
                    <m:r>
                      <a:rPr lang="es-ES" sz="1600" b="0" i="1" smtClean="0">
                        <a:solidFill>
                          <a:schemeClr val="tx1"/>
                        </a:solidFill>
                        <a:latin typeface="Cambria Math" panose="02040503050406030204" pitchFamily="18" charset="0"/>
                        <a:ea typeface="Cambria Math" panose="02040503050406030204" pitchFamily="18" charset="0"/>
                      </a:rPr>
                      <m:t>𝑦</m:t>
                    </m:r>
                    <m:r>
                      <a:rPr lang="es-ES" sz="1600" b="0" i="1" smtClean="0">
                        <a:solidFill>
                          <a:schemeClr val="tx1"/>
                        </a:solidFill>
                        <a:latin typeface="Cambria Math" panose="02040503050406030204" pitchFamily="18" charset="0"/>
                        <a:ea typeface="Cambria Math" panose="02040503050406030204" pitchFamily="18" charset="0"/>
                      </a:rPr>
                      <m:t>=−(</m:t>
                    </m:r>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𝑧</m:t>
                        </m:r>
                      </m:e>
                      <m:sup>
                        <m:r>
                          <a:rPr lang="es-ES" sz="1600" b="0" i="1" smtClean="0">
                            <a:solidFill>
                              <a:schemeClr val="tx1"/>
                            </a:solidFill>
                            <a:latin typeface="Cambria Math" panose="02040503050406030204" pitchFamily="18" charset="0"/>
                            <a:ea typeface="Cambria Math" panose="02040503050406030204" pitchFamily="18" charset="0"/>
                          </a:rPr>
                          <m:t>′</m:t>
                        </m:r>
                      </m:sup>
                    </m:sSup>
                    <m:r>
                      <a:rPr lang="es-ES" sz="1600" b="0" i="1" smtClean="0">
                        <a:solidFill>
                          <a:schemeClr val="tx1"/>
                        </a:solidFill>
                        <a:latin typeface="Cambria Math" panose="02040503050406030204" pitchFamily="18" charset="0"/>
                        <a:ea typeface="Cambria Math" panose="02040503050406030204" pitchFamily="18" charset="0"/>
                      </a:rPr>
                      <m:t>−</m:t>
                    </m:r>
                    <m:sSub>
                      <m:sSubPr>
                        <m:ctrlPr>
                          <a:rPr lang="es-ES" sz="1600" b="0" i="1" smtClean="0">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𝑟</m:t>
                        </m:r>
                      </m:e>
                      <m:sub>
                        <m:r>
                          <a:rPr lang="es-ES" sz="1600" b="0" i="1" smtClean="0">
                            <a:solidFill>
                              <a:schemeClr val="tx1"/>
                            </a:solidFill>
                            <a:latin typeface="Cambria Math" panose="02040503050406030204" pitchFamily="18" charset="0"/>
                            <a:ea typeface="Cambria Math" panose="02040503050406030204" pitchFamily="18" charset="0"/>
                          </a:rPr>
                          <m:t>3</m:t>
                        </m:r>
                      </m:sub>
                    </m:sSub>
                    <m:r>
                      <a:rPr lang="es-ES" sz="1600" b="0" i="1" smtClean="0">
                        <a:solidFill>
                          <a:schemeClr val="tx1"/>
                        </a:solidFill>
                        <a:latin typeface="Cambria Math" panose="02040503050406030204" pitchFamily="18" charset="0"/>
                        <a:ea typeface="Cambria Math" panose="02040503050406030204" pitchFamily="18" charset="0"/>
                      </a:rPr>
                      <m:t>)</m:t>
                    </m:r>
                  </m:oMath>
                </a14:m>
                <a:endParaRPr lang="es-ES" sz="1600" b="0" dirty="0">
                  <a:solidFill>
                    <a:schemeClr val="tx1"/>
                  </a:solidFill>
                  <a:ea typeface="Cambria Math" panose="02040503050406030204" pitchFamily="18" charset="0"/>
                </a:endParaRPr>
              </a:p>
              <a:p>
                <a:r>
                  <a:rPr lang="es-ES" sz="1600" dirty="0">
                    <a:solidFill>
                      <a:schemeClr val="tx1"/>
                    </a:solidFill>
                    <a:ea typeface="Cambria Math" panose="02040503050406030204" pitchFamily="18" charset="0"/>
                  </a:rPr>
                  <a:t>            </a:t>
                </a:r>
                <a14:m>
                  <m:oMath xmlns:m="http://schemas.openxmlformats.org/officeDocument/2006/math">
                    <m:r>
                      <a:rPr lang="es-ES" sz="1600" b="0" i="0" smtClean="0">
                        <a:solidFill>
                          <a:schemeClr val="tx1"/>
                        </a:solidFill>
                        <a:latin typeface="Cambria Math" panose="02040503050406030204" pitchFamily="18" charset="0"/>
                        <a:ea typeface="Cambria Math" panose="02040503050406030204" pitchFamily="18" charset="0"/>
                      </a:rPr>
                      <m:t>  </m:t>
                    </m:r>
                    <m:r>
                      <a:rPr lang="es-ES" sz="1600" b="0" i="1" smtClean="0">
                        <a:solidFill>
                          <a:schemeClr val="tx1"/>
                        </a:solidFill>
                        <a:latin typeface="Cambria Math" panose="02040503050406030204" pitchFamily="18" charset="0"/>
                        <a:ea typeface="Cambria Math" panose="02040503050406030204" pitchFamily="18" charset="0"/>
                      </a:rPr>
                      <m:t>          </m:t>
                    </m:r>
                    <m:r>
                      <a:rPr lang="es-ES" sz="1600" i="1">
                        <a:solidFill>
                          <a:schemeClr val="tx1"/>
                        </a:solidFill>
                        <a:latin typeface="Cambria Math" panose="02040503050406030204" pitchFamily="18" charset="0"/>
                        <a:ea typeface="Cambria Math" panose="02040503050406030204" pitchFamily="18" charset="0"/>
                      </a:rPr>
                      <m:t>𝑧</m:t>
                    </m:r>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b="0" i="1" smtClean="0">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𝑔</m:t>
                        </m:r>
                      </m:num>
                      <m:den>
                        <m:r>
                          <a:rPr lang="es-ES" sz="1600" b="0" i="1" smtClean="0">
                            <a:solidFill>
                              <a:schemeClr val="tx1"/>
                            </a:solidFill>
                            <a:latin typeface="Cambria Math" panose="02040503050406030204" pitchFamily="18" charset="0"/>
                            <a:ea typeface="Cambria Math" panose="02040503050406030204" pitchFamily="18" charset="0"/>
                          </a:rPr>
                          <m:t>2</m:t>
                        </m:r>
                      </m:den>
                    </m:f>
                    <m:r>
                      <a:rPr lang="es-ES" sz="1600" b="0" i="1" smtClean="0">
                        <a:solidFill>
                          <a:schemeClr val="tx1"/>
                        </a:solidFill>
                        <a:latin typeface="Cambria Math" panose="02040503050406030204" pitchFamily="18" charset="0"/>
                        <a:ea typeface="Cambria Math" panose="02040503050406030204" pitchFamily="18" charset="0"/>
                      </a:rPr>
                      <m:t>+</m:t>
                    </m:r>
                    <m:sSub>
                      <m:sSubPr>
                        <m:ctrlPr>
                          <a:rPr lang="es-ES" sz="1600" b="0" i="1" smtClean="0">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𝑑</m:t>
                        </m:r>
                      </m:e>
                      <m:sub>
                        <m:r>
                          <a:rPr lang="es-ES" sz="1600" b="0" i="1" smtClean="0">
                            <a:solidFill>
                              <a:schemeClr val="tx1"/>
                            </a:solidFill>
                            <a:latin typeface="Cambria Math" panose="02040503050406030204" pitchFamily="18" charset="0"/>
                            <a:ea typeface="Cambria Math" panose="02040503050406030204" pitchFamily="18" charset="0"/>
                          </a:rPr>
                          <m:t>𝑎</m:t>
                        </m:r>
                      </m:sub>
                    </m:sSub>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𝑦</m:t>
                    </m:r>
                    <m:r>
                      <a:rPr lang="es-ES" sz="1600" b="0" i="1" smtClean="0">
                        <a:solidFill>
                          <a:schemeClr val="tx1"/>
                        </a:solidFill>
                        <a:latin typeface="Cambria Math" panose="02040503050406030204" pitchFamily="18" charset="0"/>
                        <a:ea typeface="Cambria Math" panose="02040503050406030204" pitchFamily="18" charset="0"/>
                      </a:rPr>
                      <m:t>′</m:t>
                    </m:r>
                  </m:oMath>
                </a14:m>
                <a:endParaRPr lang="es-ES" sz="1600" b="0" dirty="0">
                  <a:solidFill>
                    <a:schemeClr val="tx1"/>
                  </a:solidFill>
                  <a:ea typeface="Cambria Math" panose="02040503050406030204" pitchFamily="18" charset="0"/>
                </a:endParaRPr>
              </a:p>
            </p:txBody>
          </p:sp>
        </mc:Choice>
        <mc:Fallback xmlns="">
          <p:sp>
            <p:nvSpPr>
              <p:cNvPr id="12" name="CuadroTexto 11">
                <a:extLst>
                  <a:ext uri="{FF2B5EF4-FFF2-40B4-BE49-F238E27FC236}">
                    <a16:creationId xmlns:a16="http://schemas.microsoft.com/office/drawing/2014/main" id="{4095135E-304A-4BDD-967B-E4CA7DC7A2E5}"/>
                  </a:ext>
                </a:extLst>
              </p:cNvPr>
              <p:cNvSpPr txBox="1">
                <a:spLocks noRot="1" noChangeAspect="1" noMove="1" noResize="1" noEditPoints="1" noAdjustHandles="1" noChangeArrowheads="1" noChangeShapeType="1" noTextEdit="1"/>
              </p:cNvSpPr>
              <p:nvPr/>
            </p:nvSpPr>
            <p:spPr>
              <a:xfrm>
                <a:off x="-298337" y="2372626"/>
                <a:ext cx="3278983" cy="912942"/>
              </a:xfrm>
              <a:prstGeom prst="rect">
                <a:avLst/>
              </a:prstGeom>
              <a:blipFill>
                <a:blip r:embed="rId7"/>
                <a:stretch>
                  <a:fillRect/>
                </a:stretch>
              </a:blipFill>
            </p:spPr>
            <p:txBody>
              <a:bodyPr/>
              <a:lstStyle/>
              <a:p>
                <a:r>
                  <a:rPr lang="es-ES">
                    <a:noFill/>
                  </a:rPr>
                  <a:t> </a:t>
                </a:r>
              </a:p>
            </p:txBody>
          </p:sp>
        </mc:Fallback>
      </mc:AlternateContent>
      <p:sp>
        <p:nvSpPr>
          <p:cNvPr id="13" name="CuadroTexto 12">
            <a:extLst>
              <a:ext uri="{FF2B5EF4-FFF2-40B4-BE49-F238E27FC236}">
                <a16:creationId xmlns:a16="http://schemas.microsoft.com/office/drawing/2014/main" id="{D7E47098-D4A4-404F-9067-62A1D787143C}"/>
              </a:ext>
            </a:extLst>
          </p:cNvPr>
          <p:cNvSpPr txBox="1"/>
          <p:nvPr/>
        </p:nvSpPr>
        <p:spPr>
          <a:xfrm>
            <a:off x="368991" y="1725615"/>
            <a:ext cx="5958200" cy="523220"/>
          </a:xfrm>
          <a:prstGeom prst="rect">
            <a:avLst/>
          </a:prstGeom>
          <a:noFill/>
        </p:spPr>
        <p:txBody>
          <a:bodyPr wrap="square" rtlCol="0">
            <a:spAutoFit/>
          </a:bodyPr>
          <a:lstStyle/>
          <a:p>
            <a:pPr algn="just"/>
            <a:r>
              <a:rPr lang="es-ES" altLang="es-ES" sz="1400" dirty="0">
                <a:solidFill>
                  <a:schemeClr val="tx1"/>
                </a:solidFill>
              </a:rPr>
              <a:t>Las transformaciones de coordenadas entre el sistema local (S’) y el global (S) vienen dadas por</a:t>
            </a:r>
            <a:endParaRPr kumimoji="0" lang="es-ES" altLang="es-ES" sz="1400" b="0" i="0" u="none" strike="noStrike" cap="none" normalizeH="0" baseline="0" dirty="0">
              <a:ln>
                <a:noFill/>
              </a:ln>
              <a:solidFill>
                <a:schemeClr val="tx1"/>
              </a:solidFill>
              <a:effectLst/>
              <a:latin typeface="Arial" panose="020B0604020202020204" pitchFamily="34" charset="0"/>
            </a:endParaRPr>
          </a:p>
        </p:txBody>
      </p:sp>
      <p:sp>
        <p:nvSpPr>
          <p:cNvPr id="3" name="Cerrar llave 2">
            <a:extLst>
              <a:ext uri="{FF2B5EF4-FFF2-40B4-BE49-F238E27FC236}">
                <a16:creationId xmlns:a16="http://schemas.microsoft.com/office/drawing/2014/main" id="{7FE4ECB7-B271-467B-A85A-C1BF9B02F9EB}"/>
              </a:ext>
            </a:extLst>
          </p:cNvPr>
          <p:cNvSpPr/>
          <p:nvPr/>
        </p:nvSpPr>
        <p:spPr bwMode="auto">
          <a:xfrm>
            <a:off x="2800626" y="2303261"/>
            <a:ext cx="360040" cy="938719"/>
          </a:xfrm>
          <a:prstGeom prst="rightBrace">
            <a:avLst/>
          </a:prstGeom>
          <a:ln>
            <a:headEnd type="none" w="med" len="med"/>
            <a:tailEnd type="none" w="med" len="med"/>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charset="0"/>
              <a:buNone/>
              <a:tabLst/>
            </a:pPr>
            <a:endParaRPr kumimoji="0" lang="es-ES" sz="2400" b="0" i="0" u="none" strike="noStrike" cap="none" normalizeH="0" baseline="0" dirty="0">
              <a:ln>
                <a:noFill/>
              </a:ln>
              <a:solidFill>
                <a:schemeClr val="bg1"/>
              </a:solidFill>
              <a:effectLst/>
              <a:latin typeface="Arial" charset="0"/>
              <a:ea typeface="ＭＳ Ｐゴシック" charset="0"/>
              <a:cs typeface="ＭＳ Ｐゴシック" charset="0"/>
            </a:endParaRPr>
          </a:p>
        </p:txBody>
      </p:sp>
      <mc:AlternateContent xmlns:mc="http://schemas.openxmlformats.org/markup-compatibility/2006" xmlns:a14="http://schemas.microsoft.com/office/drawing/2010/main">
        <mc:Choice Requires="a14">
          <p:sp>
            <p:nvSpPr>
              <p:cNvPr id="15" name="CuadroTexto 14">
                <a:extLst>
                  <a:ext uri="{FF2B5EF4-FFF2-40B4-BE49-F238E27FC236}">
                    <a16:creationId xmlns:a16="http://schemas.microsoft.com/office/drawing/2014/main" id="{A20C56CB-317F-4594-9A6C-EC851C9A0898}"/>
                  </a:ext>
                </a:extLst>
              </p:cNvPr>
              <p:cNvSpPr txBox="1"/>
              <p:nvPr/>
            </p:nvSpPr>
            <p:spPr>
              <a:xfrm>
                <a:off x="2485786" y="2380979"/>
                <a:ext cx="3516440" cy="91294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600" b="0" i="1" smtClean="0">
                          <a:solidFill>
                            <a:schemeClr val="tx1"/>
                          </a:solidFill>
                          <a:latin typeface="Cambria Math" panose="02040503050406030204" pitchFamily="18" charset="0"/>
                          <a:ea typeface="Cambria Math" panose="02040503050406030204" pitchFamily="18" charset="0"/>
                        </a:rPr>
                        <m:t>𝑥</m:t>
                      </m:r>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𝑥</m:t>
                      </m:r>
                    </m:oMath>
                  </m:oMathPara>
                </a14:m>
                <a:endParaRPr lang="es-ES" sz="1600" b="0" dirty="0">
                  <a:solidFill>
                    <a:schemeClr val="tx1"/>
                  </a:solidFill>
                  <a:ea typeface="Cambria Math" panose="02040503050406030204" pitchFamily="18" charset="0"/>
                </a:endParaRPr>
              </a:p>
              <a:p>
                <a:r>
                  <a:rPr lang="es-ES" sz="1600" b="0" dirty="0">
                    <a:solidFill>
                      <a:schemeClr val="tx1"/>
                    </a:solidFill>
                    <a:ea typeface="Cambria Math" panose="02040503050406030204" pitchFamily="18" charset="0"/>
                  </a:rPr>
                  <a:t>                     </a:t>
                </a:r>
                <a14:m>
                  <m:oMath xmlns:m="http://schemas.openxmlformats.org/officeDocument/2006/math">
                    <m:r>
                      <a:rPr lang="es-ES" sz="1600" b="0" i="0" smtClean="0">
                        <a:solidFill>
                          <a:schemeClr val="tx1"/>
                        </a:solidFill>
                        <a:latin typeface="Cambria Math" panose="02040503050406030204" pitchFamily="18" charset="0"/>
                        <a:ea typeface="Cambria Math" panose="02040503050406030204" pitchFamily="18" charset="0"/>
                      </a:rPr>
                      <m:t>  </m:t>
                    </m:r>
                    <m:r>
                      <a:rPr lang="es-ES" sz="1600" b="0" i="1" smtClean="0">
                        <a:solidFill>
                          <a:schemeClr val="tx1"/>
                        </a:solidFill>
                        <a:latin typeface="Cambria Math" panose="02040503050406030204" pitchFamily="18" charset="0"/>
                        <a:ea typeface="Cambria Math" panose="02040503050406030204" pitchFamily="18" charset="0"/>
                      </a:rPr>
                      <m:t>𝑦</m:t>
                    </m:r>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𝑧</m:t>
                    </m:r>
                    <m:r>
                      <a:rPr lang="es-ES" sz="1600" i="1">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ea typeface="Cambria Math" panose="02040503050406030204" pitchFamily="18" charset="0"/>
                          </a:rPr>
                          <m:t>𝑔</m:t>
                        </m:r>
                      </m:num>
                      <m:den>
                        <m:r>
                          <a:rPr lang="es-ES" sz="1600" i="1">
                            <a:solidFill>
                              <a:schemeClr val="tx1"/>
                            </a:solidFill>
                            <a:latin typeface="Cambria Math" panose="02040503050406030204" pitchFamily="18" charset="0"/>
                            <a:ea typeface="Cambria Math" panose="02040503050406030204" pitchFamily="18" charset="0"/>
                          </a:rPr>
                          <m:t>2</m:t>
                        </m:r>
                      </m:den>
                    </m:f>
                    <m:r>
                      <a:rPr lang="es-ES" sz="1600" b="0" i="1" smtClean="0">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𝑑</m:t>
                        </m:r>
                      </m:e>
                      <m:sub>
                        <m:r>
                          <a:rPr lang="es-ES" sz="1600" i="1">
                            <a:solidFill>
                              <a:schemeClr val="tx1"/>
                            </a:solidFill>
                            <a:latin typeface="Cambria Math" panose="02040503050406030204" pitchFamily="18" charset="0"/>
                            <a:ea typeface="Cambria Math" panose="02040503050406030204" pitchFamily="18" charset="0"/>
                          </a:rPr>
                          <m:t>𝑎</m:t>
                        </m:r>
                      </m:sub>
                    </m:sSub>
                    <m:r>
                      <a:rPr lang="es-ES" sz="1600" b="0" i="1" smtClean="0">
                        <a:solidFill>
                          <a:schemeClr val="tx1"/>
                        </a:solidFill>
                        <a:latin typeface="Cambria Math" panose="02040503050406030204" pitchFamily="18" charset="0"/>
                        <a:ea typeface="Cambria Math" panose="02040503050406030204" pitchFamily="18" charset="0"/>
                      </a:rPr>
                      <m:t>)</m:t>
                    </m:r>
                  </m:oMath>
                </a14:m>
                <a:endParaRPr lang="es-ES" sz="1600" b="0" dirty="0">
                  <a:solidFill>
                    <a:schemeClr val="tx1"/>
                  </a:solidFill>
                  <a:ea typeface="Cambria Math" panose="02040503050406030204" pitchFamily="18" charset="0"/>
                </a:endParaRPr>
              </a:p>
              <a:p>
                <a:r>
                  <a:rPr lang="es-ES" sz="1600" dirty="0">
                    <a:solidFill>
                      <a:schemeClr val="tx1"/>
                    </a:solidFill>
                    <a:ea typeface="Cambria Math" panose="02040503050406030204" pitchFamily="18" charset="0"/>
                  </a:rPr>
                  <a:t>            </a:t>
                </a:r>
                <a14:m>
                  <m:oMath xmlns:m="http://schemas.openxmlformats.org/officeDocument/2006/math">
                    <m:r>
                      <a:rPr lang="es-ES" sz="1600" b="0" i="0" smtClean="0">
                        <a:solidFill>
                          <a:schemeClr val="tx1"/>
                        </a:solidFill>
                        <a:latin typeface="Cambria Math" panose="02040503050406030204" pitchFamily="18" charset="0"/>
                        <a:ea typeface="Cambria Math" panose="02040503050406030204" pitchFamily="18" charset="0"/>
                      </a:rPr>
                      <m:t>  </m:t>
                    </m:r>
                    <m:r>
                      <a:rPr lang="es-ES" sz="1600" b="0" i="1" smtClean="0">
                        <a:solidFill>
                          <a:schemeClr val="tx1"/>
                        </a:solidFill>
                        <a:latin typeface="Cambria Math" panose="02040503050406030204" pitchFamily="18" charset="0"/>
                        <a:ea typeface="Cambria Math" panose="02040503050406030204" pitchFamily="18" charset="0"/>
                      </a:rPr>
                      <m:t>          </m:t>
                    </m:r>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  </m:t>
                        </m:r>
                        <m:r>
                          <a:rPr lang="es-ES" sz="1600" i="1">
                            <a:solidFill>
                              <a:schemeClr val="tx1"/>
                            </a:solidFill>
                            <a:latin typeface="Cambria Math" panose="02040503050406030204" pitchFamily="18" charset="0"/>
                            <a:ea typeface="Cambria Math" panose="02040503050406030204" pitchFamily="18" charset="0"/>
                          </a:rPr>
                          <m:t>𝑧</m:t>
                        </m:r>
                      </m:e>
                      <m:sup>
                        <m:r>
                          <a:rPr lang="es-ES" sz="1600" b="0" i="1" smtClean="0">
                            <a:solidFill>
                              <a:schemeClr val="tx1"/>
                            </a:solidFill>
                            <a:latin typeface="Cambria Math" panose="02040503050406030204" pitchFamily="18" charset="0"/>
                            <a:ea typeface="Cambria Math" panose="02040503050406030204" pitchFamily="18" charset="0"/>
                          </a:rPr>
                          <m:t>′</m:t>
                        </m:r>
                      </m:sup>
                    </m:sSup>
                    <m:r>
                      <a:rPr lang="es-ES" sz="1600" b="0" i="1" smtClean="0">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𝑟</m:t>
                        </m:r>
                      </m:e>
                      <m:sub>
                        <m:r>
                          <a:rPr lang="es-ES" sz="1600" i="1">
                            <a:solidFill>
                              <a:schemeClr val="tx1"/>
                            </a:solidFill>
                            <a:latin typeface="Cambria Math" panose="02040503050406030204" pitchFamily="18" charset="0"/>
                            <a:ea typeface="Cambria Math" panose="02040503050406030204" pitchFamily="18" charset="0"/>
                          </a:rPr>
                          <m:t>3</m:t>
                        </m:r>
                      </m:sub>
                    </m:sSub>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𝑦</m:t>
                    </m:r>
                  </m:oMath>
                </a14:m>
                <a:endParaRPr lang="es-ES" sz="1600" b="0" dirty="0">
                  <a:solidFill>
                    <a:schemeClr val="tx1"/>
                  </a:solidFill>
                  <a:ea typeface="Cambria Math" panose="02040503050406030204" pitchFamily="18" charset="0"/>
                </a:endParaRPr>
              </a:p>
            </p:txBody>
          </p:sp>
        </mc:Choice>
        <mc:Fallback xmlns="">
          <p:sp>
            <p:nvSpPr>
              <p:cNvPr id="15" name="CuadroTexto 14">
                <a:extLst>
                  <a:ext uri="{FF2B5EF4-FFF2-40B4-BE49-F238E27FC236}">
                    <a16:creationId xmlns:a16="http://schemas.microsoft.com/office/drawing/2014/main" id="{A20C56CB-317F-4594-9A6C-EC851C9A0898}"/>
                  </a:ext>
                </a:extLst>
              </p:cNvPr>
              <p:cNvSpPr txBox="1">
                <a:spLocks noRot="1" noChangeAspect="1" noMove="1" noResize="1" noEditPoints="1" noAdjustHandles="1" noChangeArrowheads="1" noChangeShapeType="1" noTextEdit="1"/>
              </p:cNvSpPr>
              <p:nvPr/>
            </p:nvSpPr>
            <p:spPr>
              <a:xfrm>
                <a:off x="2485786" y="2380979"/>
                <a:ext cx="3516440" cy="912942"/>
              </a:xfrm>
              <a:prstGeom prst="rect">
                <a:avLst/>
              </a:prstGeom>
              <a:blipFill>
                <a:blip r:embed="rId8"/>
                <a:stretch>
                  <a:fillRect b="-201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6" name="CuadroTexto 15">
                <a:extLst>
                  <a:ext uri="{FF2B5EF4-FFF2-40B4-BE49-F238E27FC236}">
                    <a16:creationId xmlns:a16="http://schemas.microsoft.com/office/drawing/2014/main" id="{3492EA85-DA97-424C-B5CB-E4B99E462150}"/>
                  </a:ext>
                </a:extLst>
              </p:cNvPr>
              <p:cNvSpPr txBox="1"/>
              <p:nvPr/>
            </p:nvSpPr>
            <p:spPr>
              <a:xfrm>
                <a:off x="143768" y="3630563"/>
                <a:ext cx="2908886" cy="83099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600" b="0" i="1" smtClean="0">
                          <a:solidFill>
                            <a:schemeClr val="tx1"/>
                          </a:solidFill>
                          <a:latin typeface="Cambria Math" panose="02040503050406030204" pitchFamily="18" charset="0"/>
                          <a:ea typeface="Cambria Math" panose="02040503050406030204" pitchFamily="18" charset="0"/>
                        </a:rPr>
                        <m:t>𝑥</m:t>
                      </m:r>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𝑟</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cos</m:t>
                          </m:r>
                        </m:fName>
                        <m:e>
                          <m:r>
                            <a:rPr lang="es-ES" sz="1600" i="1">
                              <a:solidFill>
                                <a:schemeClr val="tx1"/>
                              </a:solidFill>
                              <a:latin typeface="Cambria Math" panose="02040503050406030204" pitchFamily="18" charset="0"/>
                              <a:ea typeface="Cambria Math" panose="02040503050406030204" pitchFamily="18" charset="0"/>
                            </a:rPr>
                            <m:t>𝜑</m:t>
                          </m:r>
                          <m:r>
                            <a:rPr lang="es-ES" sz="1600" b="0" i="1" smtClean="0">
                              <a:solidFill>
                                <a:schemeClr val="tx1"/>
                              </a:solidFill>
                              <a:latin typeface="Cambria Math" panose="02040503050406030204" pitchFamily="18" charset="0"/>
                              <a:ea typeface="Cambria Math" panose="02040503050406030204" pitchFamily="18" charset="0"/>
                            </a:rPr>
                            <m:t>′</m:t>
                          </m:r>
                        </m:e>
                      </m:func>
                    </m:oMath>
                  </m:oMathPara>
                </a14:m>
                <a:endParaRPr lang="es-ES" sz="1600" b="0" dirty="0">
                  <a:solidFill>
                    <a:schemeClr val="tx1"/>
                  </a:solidFill>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𝑦</m:t>
                          </m:r>
                        </m:e>
                        <m:sup>
                          <m:r>
                            <a:rPr lang="es-ES" sz="1600" i="1">
                              <a:solidFill>
                                <a:schemeClr val="tx1"/>
                              </a:solidFill>
                              <a:latin typeface="Cambria Math" panose="02040503050406030204" pitchFamily="18" charset="0"/>
                              <a:ea typeface="Cambria Math" panose="02040503050406030204" pitchFamily="18" charset="0"/>
                            </a:rPr>
                            <m:t>′</m:t>
                          </m:r>
                        </m:sup>
                      </m:sSup>
                      <m:r>
                        <a:rPr lang="es-ES" sz="1600" i="1">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𝑟</m:t>
                      </m:r>
                      <m:func>
                        <m:funcPr>
                          <m:ctrlPr>
                            <a:rPr lang="es-ES" sz="1600" i="1" smtClean="0">
                              <a:solidFill>
                                <a:schemeClr val="tx1"/>
                              </a:solidFill>
                              <a:latin typeface="Cambria Math" panose="02040503050406030204" pitchFamily="18" charset="0"/>
                              <a:ea typeface="Cambria Math" panose="02040503050406030204" pitchFamily="18" charset="0"/>
                            </a:rPr>
                          </m:ctrlPr>
                        </m:funcPr>
                        <m:fName>
                          <m:r>
                            <m:rPr>
                              <m:sty m:val="p"/>
                            </m:rPr>
                            <a:rPr lang="es-ES" sz="1600" i="0" smtClean="0">
                              <a:solidFill>
                                <a:schemeClr val="tx1"/>
                              </a:solidFill>
                              <a:latin typeface="Cambria Math" panose="02040503050406030204" pitchFamily="18" charset="0"/>
                              <a:ea typeface="Cambria Math" panose="02040503050406030204" pitchFamily="18" charset="0"/>
                            </a:rPr>
                            <m:t>sin</m:t>
                          </m:r>
                        </m:fName>
                        <m:e>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𝜑</m:t>
                              </m:r>
                            </m:e>
                            <m:sup>
                              <m:r>
                                <a:rPr lang="es-ES" sz="1600" i="1">
                                  <a:solidFill>
                                    <a:schemeClr val="tx1"/>
                                  </a:solidFill>
                                  <a:latin typeface="Cambria Math" panose="02040503050406030204" pitchFamily="18" charset="0"/>
                                  <a:ea typeface="Cambria Math" panose="02040503050406030204" pitchFamily="18" charset="0"/>
                                </a:rPr>
                                <m:t>′</m:t>
                              </m:r>
                            </m:sup>
                          </m:sSup>
                        </m:e>
                      </m:func>
                    </m:oMath>
                  </m:oMathPara>
                </a14:m>
                <a:endParaRPr lang="es-ES" sz="1600" i="1" dirty="0">
                  <a:solidFill>
                    <a:schemeClr val="tx1"/>
                  </a:solidFill>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𝑧</m:t>
                          </m:r>
                        </m:e>
                        <m:sup>
                          <m:r>
                            <a:rPr lang="es-ES" sz="1600" i="1">
                              <a:solidFill>
                                <a:schemeClr val="tx1"/>
                              </a:solidFill>
                              <a:latin typeface="Cambria Math" panose="02040503050406030204" pitchFamily="18" charset="0"/>
                              <a:ea typeface="Cambria Math" panose="02040503050406030204" pitchFamily="18" charset="0"/>
                            </a:rPr>
                            <m:t>′</m:t>
                          </m:r>
                        </m:sup>
                      </m:sSup>
                      <m:r>
                        <a:rPr lang="es-ES" sz="1600" i="1">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𝑟</m:t>
                          </m:r>
                        </m:e>
                        <m:sub>
                          <m:r>
                            <a:rPr lang="es-ES" sz="1600" i="1">
                              <a:solidFill>
                                <a:schemeClr val="tx1"/>
                              </a:solidFill>
                              <a:latin typeface="Cambria Math" panose="02040503050406030204" pitchFamily="18" charset="0"/>
                              <a:ea typeface="Cambria Math" panose="02040503050406030204" pitchFamily="18" charset="0"/>
                            </a:rPr>
                            <m:t>3</m:t>
                          </m:r>
                        </m:sub>
                      </m:sSub>
                      <m:r>
                        <a:rPr lang="es-ES" sz="1600" i="1">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𝑦</m:t>
                      </m:r>
                    </m:oMath>
                  </m:oMathPara>
                </a14:m>
                <a:endParaRPr lang="es-ES" sz="1600" b="0" dirty="0">
                  <a:solidFill>
                    <a:schemeClr val="tx1"/>
                  </a:solidFill>
                  <a:ea typeface="Cambria Math" panose="02040503050406030204" pitchFamily="18" charset="0"/>
                </a:endParaRPr>
              </a:p>
            </p:txBody>
          </p:sp>
        </mc:Choice>
        <mc:Fallback xmlns="">
          <p:sp>
            <p:nvSpPr>
              <p:cNvPr id="16" name="CuadroTexto 15">
                <a:extLst>
                  <a:ext uri="{FF2B5EF4-FFF2-40B4-BE49-F238E27FC236}">
                    <a16:creationId xmlns:a16="http://schemas.microsoft.com/office/drawing/2014/main" id="{3492EA85-DA97-424C-B5CB-E4B99E462150}"/>
                  </a:ext>
                </a:extLst>
              </p:cNvPr>
              <p:cNvSpPr txBox="1">
                <a:spLocks noRot="1" noChangeAspect="1" noMove="1" noResize="1" noEditPoints="1" noAdjustHandles="1" noChangeArrowheads="1" noChangeShapeType="1" noTextEdit="1"/>
              </p:cNvSpPr>
              <p:nvPr/>
            </p:nvSpPr>
            <p:spPr>
              <a:xfrm>
                <a:off x="143768" y="3630563"/>
                <a:ext cx="2908886" cy="830997"/>
              </a:xfrm>
              <a:prstGeom prst="rect">
                <a:avLst/>
              </a:prstGeom>
              <a:blipFill>
                <a:blip r:embed="rId9"/>
                <a:stretch>
                  <a:fillRect b="-1471"/>
                </a:stretch>
              </a:blipFill>
            </p:spPr>
            <p:txBody>
              <a:bodyPr/>
              <a:lstStyle/>
              <a:p>
                <a:r>
                  <a:rPr lang="es-ES">
                    <a:noFill/>
                  </a:rPr>
                  <a:t> </a:t>
                </a:r>
              </a:p>
            </p:txBody>
          </p:sp>
        </mc:Fallback>
      </mc:AlternateContent>
      <p:sp>
        <p:nvSpPr>
          <p:cNvPr id="17" name="Cerrar llave 16">
            <a:extLst>
              <a:ext uri="{FF2B5EF4-FFF2-40B4-BE49-F238E27FC236}">
                <a16:creationId xmlns:a16="http://schemas.microsoft.com/office/drawing/2014/main" id="{21F9BFED-7B67-4075-9C2F-45E85C7DD504}"/>
              </a:ext>
            </a:extLst>
          </p:cNvPr>
          <p:cNvSpPr/>
          <p:nvPr/>
        </p:nvSpPr>
        <p:spPr bwMode="auto">
          <a:xfrm>
            <a:off x="2872634" y="3561198"/>
            <a:ext cx="360040" cy="938719"/>
          </a:xfrm>
          <a:prstGeom prst="rightBrace">
            <a:avLst/>
          </a:prstGeom>
          <a:ln>
            <a:headEnd type="none" w="med" len="med"/>
            <a:tailEnd type="none" w="med" len="med"/>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charset="0"/>
              <a:buNone/>
              <a:tabLst/>
            </a:pPr>
            <a:endParaRPr kumimoji="0" lang="es-ES" sz="2400" b="0" i="0" u="none" strike="noStrike" cap="none" normalizeH="0" baseline="0" dirty="0">
              <a:ln>
                <a:noFill/>
              </a:ln>
              <a:solidFill>
                <a:schemeClr val="bg1"/>
              </a:solidFill>
              <a:effectLst/>
              <a:latin typeface="Arial" charset="0"/>
              <a:ea typeface="ＭＳ Ｐゴシック" charset="0"/>
              <a:cs typeface="ＭＳ Ｐゴシック" charset="0"/>
            </a:endParaRPr>
          </a:p>
        </p:txBody>
      </p:sp>
      <mc:AlternateContent xmlns:mc="http://schemas.openxmlformats.org/markup-compatibility/2006" xmlns:a14="http://schemas.microsoft.com/office/drawing/2010/main">
        <mc:Choice Requires="a14">
          <p:sp>
            <p:nvSpPr>
              <p:cNvPr id="18" name="CuadroTexto 17">
                <a:extLst>
                  <a:ext uri="{FF2B5EF4-FFF2-40B4-BE49-F238E27FC236}">
                    <a16:creationId xmlns:a16="http://schemas.microsoft.com/office/drawing/2014/main" id="{F45BD09D-800B-409B-89D8-0F5AAEEC5CBD}"/>
                  </a:ext>
                </a:extLst>
              </p:cNvPr>
              <p:cNvSpPr txBox="1"/>
              <p:nvPr/>
            </p:nvSpPr>
            <p:spPr>
              <a:xfrm>
                <a:off x="2485786" y="3561198"/>
                <a:ext cx="3278983" cy="100489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600" b="0" i="1" smtClean="0">
                          <a:solidFill>
                            <a:schemeClr val="tx1"/>
                          </a:solidFill>
                          <a:latin typeface="Cambria Math" panose="02040503050406030204" pitchFamily="18" charset="0"/>
                          <a:ea typeface="Cambria Math" panose="02040503050406030204" pitchFamily="18" charset="0"/>
                        </a:rPr>
                        <m:t>        </m:t>
                      </m:r>
                      <m:r>
                        <a:rPr lang="es-ES" sz="1600" b="0" i="1" smtClean="0">
                          <a:solidFill>
                            <a:schemeClr val="tx1"/>
                          </a:solidFill>
                          <a:latin typeface="Cambria Math" panose="02040503050406030204" pitchFamily="18" charset="0"/>
                          <a:ea typeface="Cambria Math" panose="02040503050406030204" pitchFamily="18" charset="0"/>
                        </a:rPr>
                        <m:t>𝑥</m:t>
                      </m:r>
                      <m:r>
                        <a:rPr lang="es-ES" sz="1600" i="1">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𝑟</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cos</m:t>
                          </m:r>
                        </m:fName>
                        <m:e>
                          <m:r>
                            <a:rPr lang="es-ES" sz="1600" i="1">
                              <a:solidFill>
                                <a:schemeClr val="tx1"/>
                              </a:solidFill>
                              <a:latin typeface="Cambria Math" panose="02040503050406030204" pitchFamily="18" charset="0"/>
                              <a:ea typeface="Cambria Math" panose="02040503050406030204" pitchFamily="18" charset="0"/>
                            </a:rPr>
                            <m:t>𝜑</m:t>
                          </m:r>
                          <m:r>
                            <a:rPr lang="es-ES" sz="1600" i="1">
                              <a:solidFill>
                                <a:schemeClr val="tx1"/>
                              </a:solidFill>
                              <a:latin typeface="Cambria Math" panose="02040503050406030204" pitchFamily="18" charset="0"/>
                              <a:ea typeface="Cambria Math" panose="02040503050406030204" pitchFamily="18" charset="0"/>
                            </a:rPr>
                            <m:t>′</m:t>
                          </m:r>
                        </m:e>
                      </m:func>
                    </m:oMath>
                  </m:oMathPara>
                </a14:m>
                <a:endParaRPr lang="es-ES" sz="1600" dirty="0">
                  <a:solidFill>
                    <a:schemeClr val="tx1"/>
                  </a:solidFill>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s-ES" sz="1600" b="0" i="1" smtClean="0">
                          <a:solidFill>
                            <a:schemeClr val="tx1"/>
                          </a:solidFill>
                          <a:latin typeface="Cambria Math" panose="02040503050406030204" pitchFamily="18" charset="0"/>
                          <a:ea typeface="Cambria Math" panose="02040503050406030204" pitchFamily="18" charset="0"/>
                        </a:rPr>
                        <m:t>         </m:t>
                      </m:r>
                      <m:r>
                        <a:rPr lang="es-ES" sz="1600" b="0" i="1" smtClean="0">
                          <a:solidFill>
                            <a:schemeClr val="tx1"/>
                          </a:solidFill>
                          <a:latin typeface="Cambria Math" panose="02040503050406030204" pitchFamily="18" charset="0"/>
                          <a:ea typeface="Cambria Math" panose="02040503050406030204" pitchFamily="18" charset="0"/>
                        </a:rPr>
                        <m:t>𝑦</m:t>
                      </m:r>
                      <m:r>
                        <a:rPr lang="es-ES" sz="1600" b="0" i="1" smtClean="0">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𝑧</m:t>
                      </m:r>
                      <m:r>
                        <a:rPr lang="es-ES" sz="1600" b="0" i="1" smtClean="0">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𝑟</m:t>
                          </m:r>
                        </m:e>
                        <m:sub>
                          <m:r>
                            <a:rPr lang="es-ES" sz="1600" b="0" i="1" smtClean="0">
                              <a:solidFill>
                                <a:schemeClr val="tx1"/>
                              </a:solidFill>
                              <a:latin typeface="Cambria Math" panose="02040503050406030204" pitchFamily="18" charset="0"/>
                              <a:ea typeface="Cambria Math" panose="02040503050406030204" pitchFamily="18" charset="0"/>
                            </a:rPr>
                            <m:t>3</m:t>
                          </m:r>
                        </m:sub>
                      </m:sSub>
                      <m:r>
                        <a:rPr lang="es-ES" sz="1600" i="1">
                          <a:solidFill>
                            <a:schemeClr val="tx1"/>
                          </a:solidFill>
                          <a:latin typeface="Cambria Math" panose="02040503050406030204" pitchFamily="18" charset="0"/>
                          <a:ea typeface="Cambria Math" panose="02040503050406030204" pitchFamily="18" charset="0"/>
                        </a:rPr>
                        <m:t>)</m:t>
                      </m:r>
                    </m:oMath>
                  </m:oMathPara>
                </a14:m>
                <a:endParaRPr lang="es-ES" sz="1600" i="1" dirty="0">
                  <a:solidFill>
                    <a:schemeClr val="tx1"/>
                  </a:solidFill>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s-ES" sz="1600" b="0" i="1" smtClean="0">
                          <a:solidFill>
                            <a:schemeClr val="tx1"/>
                          </a:solidFill>
                          <a:latin typeface="Cambria Math" panose="02040503050406030204" pitchFamily="18" charset="0"/>
                          <a:ea typeface="Cambria Math" panose="02040503050406030204" pitchFamily="18" charset="0"/>
                        </a:rPr>
                        <m:t>                     </m:t>
                      </m:r>
                      <m:r>
                        <a:rPr lang="es-ES" sz="1600" b="0" i="1" smtClean="0">
                          <a:solidFill>
                            <a:schemeClr val="tx1"/>
                          </a:solidFill>
                          <a:latin typeface="Cambria Math" panose="02040503050406030204" pitchFamily="18" charset="0"/>
                          <a:ea typeface="Cambria Math" panose="02040503050406030204" pitchFamily="18" charset="0"/>
                        </a:rPr>
                        <m:t>𝑧</m:t>
                      </m:r>
                      <m:r>
                        <a:rPr lang="es-ES" sz="1600" i="1">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ea typeface="Cambria Math" panose="02040503050406030204" pitchFamily="18" charset="0"/>
                            </a:rPr>
                            <m:t>𝑔</m:t>
                          </m:r>
                        </m:num>
                        <m:den>
                          <m:r>
                            <a:rPr lang="es-ES" sz="1600" i="1">
                              <a:solidFill>
                                <a:schemeClr val="tx1"/>
                              </a:solidFill>
                              <a:latin typeface="Cambria Math" panose="02040503050406030204" pitchFamily="18" charset="0"/>
                              <a:ea typeface="Cambria Math" panose="02040503050406030204" pitchFamily="18" charset="0"/>
                            </a:rPr>
                            <m:t>2</m:t>
                          </m:r>
                        </m:den>
                      </m:f>
                      <m:r>
                        <a:rPr lang="es-ES" sz="1600" b="0" i="1" smtClean="0">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𝑑</m:t>
                          </m:r>
                        </m:e>
                        <m:sub>
                          <m:r>
                            <a:rPr lang="es-ES" sz="1600" i="1">
                              <a:solidFill>
                                <a:schemeClr val="tx1"/>
                              </a:solidFill>
                              <a:latin typeface="Cambria Math" panose="02040503050406030204" pitchFamily="18" charset="0"/>
                              <a:ea typeface="Cambria Math" panose="02040503050406030204" pitchFamily="18" charset="0"/>
                            </a:rPr>
                            <m:t>𝑎</m:t>
                          </m:r>
                        </m:sub>
                      </m:sSub>
                      <m:r>
                        <a:rPr lang="es-ES" sz="1600" b="0" i="1" smtClean="0">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𝑟</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sin</m:t>
                          </m:r>
                        </m:fName>
                        <m:e>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𝜑</m:t>
                              </m:r>
                            </m:e>
                            <m:sup>
                              <m:r>
                                <a:rPr lang="es-ES" sz="1600" i="1">
                                  <a:solidFill>
                                    <a:schemeClr val="tx1"/>
                                  </a:solidFill>
                                  <a:latin typeface="Cambria Math" panose="02040503050406030204" pitchFamily="18" charset="0"/>
                                  <a:ea typeface="Cambria Math" panose="02040503050406030204" pitchFamily="18" charset="0"/>
                                </a:rPr>
                                <m:t>′</m:t>
                              </m:r>
                            </m:sup>
                          </m:sSup>
                        </m:e>
                      </m:func>
                    </m:oMath>
                  </m:oMathPara>
                </a14:m>
                <a:endParaRPr lang="es-ES" sz="1600" b="0" dirty="0">
                  <a:solidFill>
                    <a:schemeClr val="tx1"/>
                  </a:solidFill>
                  <a:ea typeface="Cambria Math" panose="02040503050406030204" pitchFamily="18" charset="0"/>
                </a:endParaRPr>
              </a:p>
            </p:txBody>
          </p:sp>
        </mc:Choice>
        <mc:Fallback xmlns="">
          <p:sp>
            <p:nvSpPr>
              <p:cNvPr id="18" name="CuadroTexto 17">
                <a:extLst>
                  <a:ext uri="{FF2B5EF4-FFF2-40B4-BE49-F238E27FC236}">
                    <a16:creationId xmlns:a16="http://schemas.microsoft.com/office/drawing/2014/main" id="{F45BD09D-800B-409B-89D8-0F5AAEEC5CBD}"/>
                  </a:ext>
                </a:extLst>
              </p:cNvPr>
              <p:cNvSpPr txBox="1">
                <a:spLocks noRot="1" noChangeAspect="1" noMove="1" noResize="1" noEditPoints="1" noAdjustHandles="1" noChangeArrowheads="1" noChangeShapeType="1" noTextEdit="1"/>
              </p:cNvSpPr>
              <p:nvPr/>
            </p:nvSpPr>
            <p:spPr>
              <a:xfrm>
                <a:off x="2485786" y="3561198"/>
                <a:ext cx="3278983" cy="1004890"/>
              </a:xfrm>
              <a:prstGeom prst="rect">
                <a:avLst/>
              </a:prstGeom>
              <a:blipFill>
                <a:blip r:embed="rId10"/>
                <a:stretch>
                  <a:fillRect b="-1212"/>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9" name="CuadroTexto 18">
                <a:extLst>
                  <a:ext uri="{FF2B5EF4-FFF2-40B4-BE49-F238E27FC236}">
                    <a16:creationId xmlns:a16="http://schemas.microsoft.com/office/drawing/2014/main" id="{4ADF8E77-32D8-496C-AA05-7AE5A40885B1}"/>
                  </a:ext>
                </a:extLst>
              </p:cNvPr>
              <p:cNvSpPr txBox="1"/>
              <p:nvPr/>
            </p:nvSpPr>
            <p:spPr>
              <a:xfrm>
                <a:off x="503860" y="4794156"/>
                <a:ext cx="4737548" cy="81984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600" i="1" smtClean="0">
                          <a:solidFill>
                            <a:schemeClr val="tx1"/>
                          </a:solidFill>
                          <a:latin typeface="Cambria Math" panose="02040503050406030204" pitchFamily="18" charset="0"/>
                          <a:ea typeface="Cambria Math" panose="02040503050406030204" pitchFamily="18" charset="0"/>
                        </a:rPr>
                        <m:t>𝑟</m:t>
                      </m:r>
                      <m:r>
                        <a:rPr lang="es-ES" sz="1600" b="0" i="1" smtClean="0">
                          <a:solidFill>
                            <a:schemeClr val="tx1"/>
                          </a:solidFill>
                          <a:latin typeface="Cambria Math" panose="02040503050406030204" pitchFamily="18" charset="0"/>
                          <a:ea typeface="Cambria Math" panose="02040503050406030204" pitchFamily="18" charset="0"/>
                        </a:rPr>
                        <m:t>=</m:t>
                      </m:r>
                      <m:rad>
                        <m:radPr>
                          <m:degHide m:val="on"/>
                          <m:ctrlPr>
                            <a:rPr lang="es-ES" sz="1600" b="0" i="1" smtClean="0">
                              <a:solidFill>
                                <a:schemeClr val="tx1"/>
                              </a:solidFill>
                              <a:latin typeface="Cambria Math" panose="02040503050406030204" pitchFamily="18" charset="0"/>
                              <a:ea typeface="Cambria Math" panose="02040503050406030204" pitchFamily="18" charset="0"/>
                            </a:rPr>
                          </m:ctrlPr>
                        </m:radPr>
                        <m:deg/>
                        <m:e>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𝑥</m:t>
                              </m:r>
                              <m:r>
                                <a:rPr lang="es-ES" sz="1600" b="0" i="1" smtClean="0">
                                  <a:solidFill>
                                    <a:schemeClr val="tx1"/>
                                  </a:solidFill>
                                  <a:latin typeface="Cambria Math" panose="02040503050406030204" pitchFamily="18" charset="0"/>
                                  <a:ea typeface="Cambria Math" panose="02040503050406030204" pitchFamily="18" charset="0"/>
                                </a:rPr>
                                <m:t>′</m:t>
                              </m:r>
                            </m:e>
                            <m:sup>
                              <m:r>
                                <a:rPr lang="es-ES" sz="1600" b="0" i="1" smtClean="0">
                                  <a:solidFill>
                                    <a:schemeClr val="tx1"/>
                                  </a:solidFill>
                                  <a:latin typeface="Cambria Math" panose="02040503050406030204" pitchFamily="18" charset="0"/>
                                  <a:ea typeface="Cambria Math" panose="02040503050406030204" pitchFamily="18" charset="0"/>
                                </a:rPr>
                                <m:t>2</m:t>
                              </m:r>
                            </m:sup>
                          </m:sSup>
                          <m:r>
                            <a:rPr lang="es-ES" sz="1600" b="0" i="1" smtClean="0">
                              <a:solidFill>
                                <a:schemeClr val="tx1"/>
                              </a:solidFill>
                              <a:latin typeface="Cambria Math" panose="02040503050406030204" pitchFamily="18" charset="0"/>
                              <a:ea typeface="Cambria Math" panose="02040503050406030204" pitchFamily="18" charset="0"/>
                            </a:rPr>
                            <m:t>+</m:t>
                          </m:r>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𝑦</m:t>
                              </m:r>
                              <m:r>
                                <a:rPr lang="es-ES" sz="1600" b="0" i="1" smtClean="0">
                                  <a:solidFill>
                                    <a:schemeClr val="tx1"/>
                                  </a:solidFill>
                                  <a:latin typeface="Cambria Math" panose="02040503050406030204" pitchFamily="18" charset="0"/>
                                  <a:ea typeface="Cambria Math" panose="02040503050406030204" pitchFamily="18" charset="0"/>
                                </a:rPr>
                                <m:t>′</m:t>
                              </m:r>
                            </m:e>
                            <m:sup>
                              <m:r>
                                <a:rPr lang="es-ES" sz="1600" b="0" i="1" smtClean="0">
                                  <a:solidFill>
                                    <a:schemeClr val="tx1"/>
                                  </a:solidFill>
                                  <a:latin typeface="Cambria Math" panose="02040503050406030204" pitchFamily="18" charset="0"/>
                                  <a:ea typeface="Cambria Math" panose="02040503050406030204" pitchFamily="18" charset="0"/>
                                </a:rPr>
                                <m:t>2</m:t>
                              </m:r>
                            </m:sup>
                          </m:sSup>
                        </m:e>
                      </m:rad>
                      <m:r>
                        <a:rPr lang="es-ES" sz="1600" b="0" i="1" smtClean="0">
                          <a:solidFill>
                            <a:schemeClr val="tx1"/>
                          </a:solidFill>
                          <a:latin typeface="Cambria Math" panose="02040503050406030204" pitchFamily="18" charset="0"/>
                          <a:ea typeface="Cambria Math" panose="02040503050406030204" pitchFamily="18" charset="0"/>
                        </a:rPr>
                        <m:t>=</m:t>
                      </m:r>
                      <m:rad>
                        <m:radPr>
                          <m:degHide m:val="on"/>
                          <m:ctrlPr>
                            <a:rPr lang="es-ES" sz="1600" i="1">
                              <a:solidFill>
                                <a:schemeClr val="tx1"/>
                              </a:solidFill>
                              <a:latin typeface="Cambria Math" panose="02040503050406030204" pitchFamily="18" charset="0"/>
                              <a:ea typeface="Cambria Math" panose="02040503050406030204" pitchFamily="18" charset="0"/>
                            </a:rPr>
                          </m:ctrlPr>
                        </m:radPr>
                        <m:deg/>
                        <m:e>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𝑥</m:t>
                              </m:r>
                            </m:e>
                            <m:sup>
                              <m:r>
                                <a:rPr lang="es-ES" sz="1600" i="1">
                                  <a:solidFill>
                                    <a:schemeClr val="tx1"/>
                                  </a:solidFill>
                                  <a:latin typeface="Cambria Math" panose="02040503050406030204" pitchFamily="18" charset="0"/>
                                  <a:ea typeface="Cambria Math" panose="02040503050406030204" pitchFamily="18" charset="0"/>
                                </a:rPr>
                                <m:t>2</m:t>
                              </m:r>
                            </m:sup>
                          </m:sSup>
                          <m:r>
                            <a:rPr lang="es-ES" sz="1600" i="1">
                              <a:solidFill>
                                <a:schemeClr val="tx1"/>
                              </a:solidFill>
                              <a:latin typeface="Cambria Math" panose="02040503050406030204" pitchFamily="18" charset="0"/>
                              <a:ea typeface="Cambria Math" panose="02040503050406030204" pitchFamily="18" charset="0"/>
                            </a:rPr>
                            <m:t>+</m:t>
                          </m:r>
                          <m:sSup>
                            <m:sSupPr>
                              <m:ctrlPr>
                                <a:rPr lang="es-ES" sz="1600" i="1">
                                  <a:solidFill>
                                    <a:schemeClr val="tx1"/>
                                  </a:solidFill>
                                  <a:latin typeface="Cambria Math" panose="02040503050406030204" pitchFamily="18" charset="0"/>
                                  <a:ea typeface="Cambria Math" panose="02040503050406030204" pitchFamily="18" charset="0"/>
                                </a:rPr>
                              </m:ctrlPr>
                            </m:sSupPr>
                            <m:e>
                              <m:d>
                                <m:dPr>
                                  <m:ctrlPr>
                                    <a:rPr lang="es-ES" sz="1600" i="1" smtClean="0">
                                      <a:solidFill>
                                        <a:schemeClr val="tx1"/>
                                      </a:solidFill>
                                      <a:latin typeface="Cambria Math" panose="02040503050406030204" pitchFamily="18" charset="0"/>
                                      <a:ea typeface="Cambria Math" panose="02040503050406030204" pitchFamily="18" charset="0"/>
                                    </a:rPr>
                                  </m:ctrlPr>
                                </m:dPr>
                                <m:e>
                                  <m:r>
                                    <a:rPr lang="es-ES" sz="1600" b="0" i="1" smtClean="0">
                                      <a:solidFill>
                                        <a:schemeClr val="tx1"/>
                                      </a:solidFill>
                                      <a:latin typeface="Cambria Math" panose="02040503050406030204" pitchFamily="18" charset="0"/>
                                      <a:ea typeface="Cambria Math" panose="02040503050406030204" pitchFamily="18" charset="0"/>
                                    </a:rPr>
                                    <m:t>𝑧</m:t>
                                  </m:r>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ea typeface="Cambria Math" panose="02040503050406030204" pitchFamily="18" charset="0"/>
                                        </a:rPr>
                                        <m:t>𝑔</m:t>
                                      </m:r>
                                    </m:num>
                                    <m:den>
                                      <m:r>
                                        <a:rPr lang="es-ES" sz="1600" i="1">
                                          <a:solidFill>
                                            <a:schemeClr val="tx1"/>
                                          </a:solidFill>
                                          <a:latin typeface="Cambria Math" panose="02040503050406030204" pitchFamily="18" charset="0"/>
                                          <a:ea typeface="Cambria Math" panose="02040503050406030204" pitchFamily="18" charset="0"/>
                                        </a:rPr>
                                        <m:t>2</m:t>
                                      </m:r>
                                    </m:den>
                                  </m:f>
                                  <m:r>
                                    <a:rPr lang="es-ES" sz="1600" i="1">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𝑑</m:t>
                                      </m:r>
                                    </m:e>
                                    <m:sub>
                                      <m:r>
                                        <a:rPr lang="es-ES" sz="1600" i="1">
                                          <a:solidFill>
                                            <a:schemeClr val="tx1"/>
                                          </a:solidFill>
                                          <a:latin typeface="Cambria Math" panose="02040503050406030204" pitchFamily="18" charset="0"/>
                                          <a:ea typeface="Cambria Math" panose="02040503050406030204" pitchFamily="18" charset="0"/>
                                        </a:rPr>
                                        <m:t>𝑎</m:t>
                                      </m:r>
                                    </m:sub>
                                  </m:sSub>
                                </m:e>
                              </m:d>
                            </m:e>
                            <m:sup>
                              <m:r>
                                <a:rPr lang="es-ES" sz="1600" i="1">
                                  <a:solidFill>
                                    <a:schemeClr val="tx1"/>
                                  </a:solidFill>
                                  <a:latin typeface="Cambria Math" panose="02040503050406030204" pitchFamily="18" charset="0"/>
                                  <a:ea typeface="Cambria Math" panose="02040503050406030204" pitchFamily="18" charset="0"/>
                                </a:rPr>
                                <m:t>2</m:t>
                              </m:r>
                            </m:sup>
                          </m:sSup>
                        </m:e>
                      </m:rad>
                    </m:oMath>
                  </m:oMathPara>
                </a14:m>
                <a:endParaRPr lang="es-ES" sz="1600" dirty="0"/>
              </a:p>
            </p:txBody>
          </p:sp>
        </mc:Choice>
        <mc:Fallback xmlns="">
          <p:sp>
            <p:nvSpPr>
              <p:cNvPr id="19" name="CuadroTexto 18">
                <a:extLst>
                  <a:ext uri="{FF2B5EF4-FFF2-40B4-BE49-F238E27FC236}">
                    <a16:creationId xmlns:a16="http://schemas.microsoft.com/office/drawing/2014/main" id="{4ADF8E77-32D8-496C-AA05-7AE5A40885B1}"/>
                  </a:ext>
                </a:extLst>
              </p:cNvPr>
              <p:cNvSpPr txBox="1">
                <a:spLocks noRot="1" noChangeAspect="1" noMove="1" noResize="1" noEditPoints="1" noAdjustHandles="1" noChangeArrowheads="1" noChangeShapeType="1" noTextEdit="1"/>
              </p:cNvSpPr>
              <p:nvPr/>
            </p:nvSpPr>
            <p:spPr>
              <a:xfrm>
                <a:off x="503860" y="4794156"/>
                <a:ext cx="4737548" cy="819840"/>
              </a:xfrm>
              <a:prstGeom prst="rect">
                <a:avLst/>
              </a:prstGeom>
              <a:blipFill>
                <a:blip r:embed="rId11"/>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1" name="CuadroTexto 20">
                <a:extLst>
                  <a:ext uri="{FF2B5EF4-FFF2-40B4-BE49-F238E27FC236}">
                    <a16:creationId xmlns:a16="http://schemas.microsoft.com/office/drawing/2014/main" id="{77A3CD41-4BBC-405E-9244-86C112F26621}"/>
                  </a:ext>
                </a:extLst>
              </p:cNvPr>
              <p:cNvSpPr txBox="1"/>
              <p:nvPr/>
            </p:nvSpPr>
            <p:spPr>
              <a:xfrm>
                <a:off x="4512947" y="4866527"/>
                <a:ext cx="4737548" cy="75514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s-ES" sz="1600" i="1" smtClean="0">
                              <a:solidFill>
                                <a:schemeClr val="tx1"/>
                              </a:solidFill>
                              <a:latin typeface="Cambria Math" panose="02040503050406030204" pitchFamily="18" charset="0"/>
                              <a:ea typeface="Cambria Math" panose="02040503050406030204" pitchFamily="18" charset="0"/>
                            </a:rPr>
                          </m:ctrlPr>
                        </m:accPr>
                        <m:e>
                          <m:r>
                            <a:rPr lang="es-ES" sz="1600" i="1">
                              <a:solidFill>
                                <a:schemeClr val="tx1"/>
                              </a:solidFill>
                              <a:latin typeface="Cambria Math" panose="02040503050406030204" pitchFamily="18" charset="0"/>
                              <a:ea typeface="Cambria Math" panose="02040503050406030204" pitchFamily="18" charset="0"/>
                            </a:rPr>
                            <m:t>𝜑</m:t>
                          </m:r>
                          <m:r>
                            <a:rPr lang="es-ES" sz="1600" b="0" i="1" smtClean="0">
                              <a:solidFill>
                                <a:schemeClr val="tx1"/>
                              </a:solidFill>
                              <a:latin typeface="Cambria Math" panose="02040503050406030204" pitchFamily="18" charset="0"/>
                              <a:ea typeface="Cambria Math" panose="02040503050406030204" pitchFamily="18" charset="0"/>
                            </a:rPr>
                            <m:t>′</m:t>
                          </m:r>
                        </m:e>
                      </m:acc>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b="0" i="1" smtClean="0">
                              <a:solidFill>
                                <a:schemeClr val="tx1"/>
                              </a:solidFill>
                              <a:latin typeface="Cambria Math" panose="02040503050406030204" pitchFamily="18" charset="0"/>
                              <a:ea typeface="Cambria Math" panose="02040503050406030204" pitchFamily="18" charset="0"/>
                            </a:rPr>
                          </m:ctrlPr>
                        </m:funcPr>
                        <m:fName>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m:rPr>
                                  <m:sty m:val="p"/>
                                </m:rPr>
                                <a:rPr lang="es-ES" sz="1600" b="0" i="0" smtClean="0">
                                  <a:solidFill>
                                    <a:schemeClr val="tx1"/>
                                  </a:solidFill>
                                  <a:latin typeface="Cambria Math" panose="02040503050406030204" pitchFamily="18" charset="0"/>
                                  <a:ea typeface="Cambria Math" panose="02040503050406030204" pitchFamily="18" charset="0"/>
                                </a:rPr>
                                <m:t>tan</m:t>
                              </m:r>
                            </m:e>
                            <m:sup>
                              <m:r>
                                <a:rPr lang="es-ES" sz="1600" b="0" i="1" smtClean="0">
                                  <a:solidFill>
                                    <a:schemeClr val="tx1"/>
                                  </a:solidFill>
                                  <a:latin typeface="Cambria Math" panose="02040503050406030204" pitchFamily="18" charset="0"/>
                                  <a:ea typeface="Cambria Math" panose="02040503050406030204" pitchFamily="18" charset="0"/>
                                </a:rPr>
                                <m:t>−1</m:t>
                              </m:r>
                            </m:sup>
                          </m:sSup>
                        </m:fName>
                        <m:e>
                          <m:d>
                            <m:dPr>
                              <m:ctrlPr>
                                <a:rPr lang="es-ES" sz="1600" b="0" i="1" smtClean="0">
                                  <a:solidFill>
                                    <a:schemeClr val="tx1"/>
                                  </a:solidFill>
                                  <a:latin typeface="Cambria Math" panose="02040503050406030204" pitchFamily="18" charset="0"/>
                                  <a:ea typeface="Cambria Math" panose="02040503050406030204" pitchFamily="18" charset="0"/>
                                </a:rPr>
                              </m:ctrlPr>
                            </m:dPr>
                            <m:e>
                              <m:f>
                                <m:fPr>
                                  <m:ctrlPr>
                                    <a:rPr lang="es-ES" sz="1600" b="0" i="1" smtClean="0">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𝑦</m:t>
                                  </m:r>
                                  <m:r>
                                    <a:rPr lang="es-ES" sz="1600" b="0" i="1" smtClean="0">
                                      <a:solidFill>
                                        <a:schemeClr val="tx1"/>
                                      </a:solidFill>
                                      <a:latin typeface="Cambria Math" panose="02040503050406030204" pitchFamily="18" charset="0"/>
                                      <a:ea typeface="Cambria Math" panose="02040503050406030204" pitchFamily="18" charset="0"/>
                                    </a:rPr>
                                    <m:t>′</m:t>
                                  </m:r>
                                </m:num>
                                <m:den>
                                  <m:r>
                                    <a:rPr lang="es-ES" sz="1600" b="0" i="1" smtClean="0">
                                      <a:solidFill>
                                        <a:schemeClr val="tx1"/>
                                      </a:solidFill>
                                      <a:latin typeface="Cambria Math" panose="02040503050406030204" pitchFamily="18" charset="0"/>
                                      <a:ea typeface="Cambria Math" panose="02040503050406030204" pitchFamily="18" charset="0"/>
                                    </a:rPr>
                                    <m:t>𝑥</m:t>
                                  </m:r>
                                  <m:r>
                                    <a:rPr lang="es-ES" sz="1600" b="0" i="1" smtClean="0">
                                      <a:solidFill>
                                        <a:schemeClr val="tx1"/>
                                      </a:solidFill>
                                      <a:latin typeface="Cambria Math" panose="02040503050406030204" pitchFamily="18" charset="0"/>
                                      <a:ea typeface="Cambria Math" panose="02040503050406030204" pitchFamily="18" charset="0"/>
                                    </a:rPr>
                                    <m:t>′</m:t>
                                  </m:r>
                                </m:den>
                              </m:f>
                            </m:e>
                          </m:d>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i="1">
                                  <a:solidFill>
                                    <a:schemeClr val="tx1"/>
                                  </a:solidFill>
                                  <a:latin typeface="Cambria Math" panose="02040503050406030204" pitchFamily="18" charset="0"/>
                                  <a:ea typeface="Cambria Math" panose="02040503050406030204" pitchFamily="18" charset="0"/>
                                </a:rPr>
                              </m:ctrlPr>
                            </m:funcPr>
                            <m:fName>
                              <m:sSup>
                                <m:sSupPr>
                                  <m:ctrlPr>
                                    <a:rPr lang="es-ES" sz="1600" i="1">
                                      <a:solidFill>
                                        <a:schemeClr val="tx1"/>
                                      </a:solidFill>
                                      <a:latin typeface="Cambria Math" panose="02040503050406030204" pitchFamily="18" charset="0"/>
                                      <a:ea typeface="Cambria Math" panose="02040503050406030204" pitchFamily="18" charset="0"/>
                                    </a:rPr>
                                  </m:ctrlPr>
                                </m:sSupPr>
                                <m:e>
                                  <m:r>
                                    <m:rPr>
                                      <m:sty m:val="p"/>
                                    </m:rPr>
                                    <a:rPr lang="es-ES" sz="1600">
                                      <a:solidFill>
                                        <a:schemeClr val="tx1"/>
                                      </a:solidFill>
                                      <a:latin typeface="Cambria Math" panose="02040503050406030204" pitchFamily="18" charset="0"/>
                                      <a:ea typeface="Cambria Math" panose="02040503050406030204" pitchFamily="18" charset="0"/>
                                    </a:rPr>
                                    <m:t>tan</m:t>
                                  </m:r>
                                </m:e>
                                <m:sup>
                                  <m:r>
                                    <a:rPr lang="es-ES" sz="1600" i="1">
                                      <a:solidFill>
                                        <a:schemeClr val="tx1"/>
                                      </a:solidFill>
                                      <a:latin typeface="Cambria Math" panose="02040503050406030204" pitchFamily="18" charset="0"/>
                                      <a:ea typeface="Cambria Math" panose="02040503050406030204" pitchFamily="18" charset="0"/>
                                    </a:rPr>
                                    <m:t>−1</m:t>
                                  </m:r>
                                </m:sup>
                              </m:sSup>
                            </m:fName>
                            <m:e>
                              <m:d>
                                <m:dPr>
                                  <m:ctrlPr>
                                    <a:rPr lang="es-ES" sz="1600" i="1">
                                      <a:solidFill>
                                        <a:schemeClr val="tx1"/>
                                      </a:solidFill>
                                      <a:latin typeface="Cambria Math" panose="02040503050406030204" pitchFamily="18" charset="0"/>
                                      <a:ea typeface="Cambria Math" panose="02040503050406030204" pitchFamily="18" charset="0"/>
                                    </a:rPr>
                                  </m:ctrlPr>
                                </m:dPr>
                                <m:e>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m:t>
                                      </m:r>
                                      <m:d>
                                        <m:dPr>
                                          <m:ctrlPr>
                                            <a:rPr lang="es-ES" sz="1600" i="1" smtClean="0">
                                              <a:solidFill>
                                                <a:schemeClr val="tx1"/>
                                              </a:solidFill>
                                              <a:latin typeface="Cambria Math" panose="02040503050406030204" pitchFamily="18" charset="0"/>
                                              <a:ea typeface="Cambria Math" panose="02040503050406030204" pitchFamily="18" charset="0"/>
                                            </a:rPr>
                                          </m:ctrlPr>
                                        </m:dPr>
                                        <m:e>
                                          <m:r>
                                            <a:rPr lang="es-ES" sz="1600" i="1">
                                              <a:solidFill>
                                                <a:schemeClr val="tx1"/>
                                              </a:solidFill>
                                              <a:latin typeface="Cambria Math" panose="02040503050406030204" pitchFamily="18" charset="0"/>
                                              <a:ea typeface="Cambria Math" panose="02040503050406030204" pitchFamily="18" charset="0"/>
                                            </a:rPr>
                                            <m:t>𝑧</m:t>
                                          </m:r>
                                          <m:r>
                                            <a:rPr lang="es-ES" sz="1600" i="1">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ea typeface="Cambria Math" panose="02040503050406030204" pitchFamily="18" charset="0"/>
                                                </a:rPr>
                                                <m:t>𝑔</m:t>
                                              </m:r>
                                            </m:num>
                                            <m:den>
                                              <m:r>
                                                <a:rPr lang="es-ES" sz="1600" i="1">
                                                  <a:solidFill>
                                                    <a:schemeClr val="tx1"/>
                                                  </a:solidFill>
                                                  <a:latin typeface="Cambria Math" panose="02040503050406030204" pitchFamily="18" charset="0"/>
                                                  <a:ea typeface="Cambria Math" panose="02040503050406030204" pitchFamily="18" charset="0"/>
                                                </a:rPr>
                                                <m:t>2</m:t>
                                              </m:r>
                                            </m:den>
                                          </m:f>
                                          <m:r>
                                            <a:rPr lang="es-ES" sz="1600" i="1">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𝑑</m:t>
                                              </m:r>
                                            </m:e>
                                            <m:sub>
                                              <m:r>
                                                <a:rPr lang="es-ES" sz="1600" i="1">
                                                  <a:solidFill>
                                                    <a:schemeClr val="tx1"/>
                                                  </a:solidFill>
                                                  <a:latin typeface="Cambria Math" panose="02040503050406030204" pitchFamily="18" charset="0"/>
                                                  <a:ea typeface="Cambria Math" panose="02040503050406030204" pitchFamily="18" charset="0"/>
                                                </a:rPr>
                                                <m:t>𝑎</m:t>
                                              </m:r>
                                            </m:sub>
                                          </m:sSub>
                                        </m:e>
                                      </m:d>
                                    </m:num>
                                    <m:den>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𝑥</m:t>
                                      </m:r>
                                    </m:den>
                                  </m:f>
                                </m:e>
                              </m:d>
                            </m:e>
                          </m:func>
                        </m:e>
                      </m:func>
                    </m:oMath>
                  </m:oMathPara>
                </a14:m>
                <a:endParaRPr lang="es-ES" sz="1600" dirty="0"/>
              </a:p>
            </p:txBody>
          </p:sp>
        </mc:Choice>
        <mc:Fallback xmlns="">
          <p:sp>
            <p:nvSpPr>
              <p:cNvPr id="21" name="CuadroTexto 20">
                <a:extLst>
                  <a:ext uri="{FF2B5EF4-FFF2-40B4-BE49-F238E27FC236}">
                    <a16:creationId xmlns:a16="http://schemas.microsoft.com/office/drawing/2014/main" id="{77A3CD41-4BBC-405E-9244-86C112F26621}"/>
                  </a:ext>
                </a:extLst>
              </p:cNvPr>
              <p:cNvSpPr txBox="1">
                <a:spLocks noRot="1" noChangeAspect="1" noMove="1" noResize="1" noEditPoints="1" noAdjustHandles="1" noChangeArrowheads="1" noChangeShapeType="1" noTextEdit="1"/>
              </p:cNvSpPr>
              <p:nvPr/>
            </p:nvSpPr>
            <p:spPr>
              <a:xfrm>
                <a:off x="4512947" y="4866527"/>
                <a:ext cx="4737548" cy="755143"/>
              </a:xfrm>
              <a:prstGeom prst="rect">
                <a:avLst/>
              </a:prstGeom>
              <a:blipFill>
                <a:blip r:embed="rId12"/>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1822371032"/>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29</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mc:AlternateContent xmlns:mc="http://schemas.openxmlformats.org/markup-compatibility/2006" xmlns:a14="http://schemas.microsoft.com/office/drawing/2010/main">
        <mc:Choice Requires="a14">
          <p:sp>
            <p:nvSpPr>
              <p:cNvPr id="20" name="2 Marcador de contenido">
                <a:extLst>
                  <a:ext uri="{FF2B5EF4-FFF2-40B4-BE49-F238E27FC236}">
                    <a16:creationId xmlns:a16="http://schemas.microsoft.com/office/drawing/2014/main" id="{DD56B59D-066F-49BE-BD7A-9461711CDFF1}"/>
                  </a:ext>
                </a:extLst>
              </p:cNvPr>
              <p:cNvSpPr txBox="1">
                <a:spLocks/>
              </p:cNvSpPr>
              <p:nvPr/>
            </p:nvSpPr>
            <p:spPr>
              <a:xfrm>
                <a:off x="359792" y="745251"/>
                <a:ext cx="2808312"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solidFill>
                      <a:schemeClr val="tx1"/>
                    </a:solidFill>
                  </a:rPr>
                  <a:t>Cálculo de </a:t>
                </a:r>
                <a14:m>
                  <m:oMath xmlns:m="http://schemas.openxmlformats.org/officeDocument/2006/math">
                    <m:sSub>
                      <m:sSubPr>
                        <m:ctrlPr>
                          <a:rPr lang="es-ES" sz="1600" i="1" u="sng">
                            <a:latin typeface="Cambria Math" panose="02040503050406030204" pitchFamily="18" charset="0"/>
                          </a:rPr>
                        </m:ctrlPr>
                      </m:sSubPr>
                      <m:e>
                        <m:r>
                          <a:rPr lang="es-ES" sz="1600" i="1" u="sng">
                            <a:latin typeface="Cambria Math" panose="02040503050406030204" pitchFamily="18" charset="0"/>
                            <a:ea typeface="Cambria Math" panose="02040503050406030204" pitchFamily="18" charset="0"/>
                          </a:rPr>
                          <m:t>ℐ</m:t>
                        </m:r>
                      </m:e>
                      <m:sub>
                        <m:r>
                          <a:rPr lang="es-ES" sz="1600" i="1" u="sng">
                            <a:latin typeface="Cambria Math" panose="02040503050406030204" pitchFamily="18" charset="0"/>
                            <a:ea typeface="Cambria Math" panose="02040503050406030204" pitchFamily="18" charset="0"/>
                          </a:rPr>
                          <m:t>𝜇</m:t>
                        </m:r>
                      </m:sub>
                    </m:sSub>
                  </m:oMath>
                </a14:m>
                <a:endParaRPr lang="es-ES_tradnl" altLang="es-ES" sz="2000" u="sng" kern="0" dirty="0">
                  <a:solidFill>
                    <a:schemeClr val="tx1"/>
                  </a:solidFill>
                </a:endParaRPr>
              </a:p>
            </p:txBody>
          </p:sp>
        </mc:Choice>
        <mc:Fallback xmlns="">
          <p:sp>
            <p:nvSpPr>
              <p:cNvPr id="20" name="2 Marcador de contenido">
                <a:extLst>
                  <a:ext uri="{FF2B5EF4-FFF2-40B4-BE49-F238E27FC236}">
                    <a16:creationId xmlns:a16="http://schemas.microsoft.com/office/drawing/2014/main" id="{DD56B59D-066F-49BE-BD7A-9461711CDFF1}"/>
                  </a:ext>
                </a:extLst>
              </p:cNvPr>
              <p:cNvSpPr txBox="1">
                <a:spLocks noRot="1" noChangeAspect="1" noMove="1" noResize="1" noEditPoints="1" noAdjustHandles="1" noChangeArrowheads="1" noChangeShapeType="1" noTextEdit="1"/>
              </p:cNvSpPr>
              <p:nvPr/>
            </p:nvSpPr>
            <p:spPr>
              <a:xfrm>
                <a:off x="359792" y="745251"/>
                <a:ext cx="2808312" cy="442298"/>
              </a:xfrm>
              <a:prstGeom prst="rect">
                <a:avLst/>
              </a:prstGeom>
              <a:blipFill>
                <a:blip r:embed="rId2"/>
                <a:stretch>
                  <a:fillRect l="-1085" t="-6849"/>
                </a:stretch>
              </a:blipFill>
            </p:spPr>
            <p:txBody>
              <a:bodyPr/>
              <a:lstStyle/>
              <a:p>
                <a:r>
                  <a:rPr lang="es-ES">
                    <a:noFill/>
                  </a:rPr>
                  <a:t> </a:t>
                </a:r>
              </a:p>
            </p:txBody>
          </p:sp>
        </mc:Fallback>
      </mc:AlternateContent>
      <p:sp>
        <p:nvSpPr>
          <p:cNvPr id="31" name="CuadroTexto 30">
            <a:extLst>
              <a:ext uri="{FF2B5EF4-FFF2-40B4-BE49-F238E27FC236}">
                <a16:creationId xmlns:a16="http://schemas.microsoft.com/office/drawing/2014/main" id="{FF7092AE-A33A-4324-9C2D-9AEB9BA875BC}"/>
              </a:ext>
            </a:extLst>
          </p:cNvPr>
          <p:cNvSpPr txBox="1"/>
          <p:nvPr/>
        </p:nvSpPr>
        <p:spPr>
          <a:xfrm>
            <a:off x="317900" y="1187549"/>
            <a:ext cx="6594622" cy="338554"/>
          </a:xfrm>
          <a:prstGeom prst="rect">
            <a:avLst/>
          </a:prstGeom>
          <a:noFill/>
        </p:spPr>
        <p:txBody>
          <a:bodyPr wrap="square">
            <a:spAutoFit/>
          </a:bodyPr>
          <a:lstStyle/>
          <a:p>
            <a:pPr marL="0" indent="0" algn="just"/>
            <a:r>
              <a:rPr lang="es-ES" altLang="es-ES" sz="1600" u="sng" kern="0" dirty="0">
                <a:solidFill>
                  <a:schemeClr val="tx1"/>
                </a:solidFill>
              </a:rPr>
              <a:t>Puerto -y</a:t>
            </a:r>
          </a:p>
        </p:txBody>
      </p:sp>
      <mc:AlternateContent xmlns:mc="http://schemas.openxmlformats.org/markup-compatibility/2006" xmlns:a14="http://schemas.microsoft.com/office/drawing/2010/main">
        <mc:Choice Requires="a14">
          <p:sp>
            <p:nvSpPr>
              <p:cNvPr id="59" name="CuadroTexto 58">
                <a:extLst>
                  <a:ext uri="{FF2B5EF4-FFF2-40B4-BE49-F238E27FC236}">
                    <a16:creationId xmlns:a16="http://schemas.microsoft.com/office/drawing/2014/main" id="{75CA9DF5-66BD-4348-AB4C-8D5F03F9D245}"/>
                  </a:ext>
                </a:extLst>
              </p:cNvPr>
              <p:cNvSpPr txBox="1"/>
              <p:nvPr/>
            </p:nvSpPr>
            <p:spPr>
              <a:xfrm>
                <a:off x="1616995" y="6429482"/>
                <a:ext cx="4737548" cy="88242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i="1" smtClean="0">
                              <a:solidFill>
                                <a:schemeClr val="tx1"/>
                              </a:solidFill>
                              <a:latin typeface="Cambria Math" panose="02040503050406030204" pitchFamily="18" charset="0"/>
                              <a:ea typeface="Cambria Math" panose="02040503050406030204" pitchFamily="18" charset="0"/>
                            </a:rPr>
                          </m:ctrlPr>
                        </m:sSubPr>
                        <m:e>
                          <m:acc>
                            <m:accPr>
                              <m:chr m:val="⃗"/>
                              <m:ctrlPr>
                                <a:rPr lang="es-ES" sz="1600" i="1" smtClean="0">
                                  <a:solidFill>
                                    <a:schemeClr val="tx1"/>
                                  </a:solidFill>
                                  <a:latin typeface="Cambria Math" panose="02040503050406030204" pitchFamily="18" charset="0"/>
                                  <a:ea typeface="Cambria Math" panose="02040503050406030204" pitchFamily="18" charset="0"/>
                                </a:rPr>
                              </m:ctrlPr>
                            </m:accPr>
                            <m:e>
                              <m:r>
                                <a:rPr lang="es-ES" sz="1600" b="0" i="1" smtClean="0">
                                  <a:solidFill>
                                    <a:schemeClr val="tx1"/>
                                  </a:solidFill>
                                  <a:latin typeface="Cambria Math" panose="02040503050406030204" pitchFamily="18" charset="0"/>
                                  <a:ea typeface="Cambria Math" panose="02040503050406030204" pitchFamily="18" charset="0"/>
                                </a:rPr>
                                <m:t>h</m:t>
                              </m:r>
                            </m:e>
                          </m:acc>
                        </m:e>
                        <m:sub>
                          <m:r>
                            <a:rPr lang="es-ES" sz="1600" b="0" i="1" smtClean="0">
                              <a:solidFill>
                                <a:schemeClr val="tx1"/>
                              </a:solidFill>
                              <a:latin typeface="Cambria Math" panose="02040503050406030204" pitchFamily="18" charset="0"/>
                              <a:ea typeface="Cambria Math" panose="02040503050406030204" pitchFamily="18" charset="0"/>
                            </a:rPr>
                            <m:t>𝑇𝐸𝑀</m:t>
                          </m:r>
                        </m:sub>
                      </m:sSub>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b="0" i="1" smtClean="0">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1</m:t>
                          </m:r>
                        </m:num>
                        <m:den>
                          <m:rad>
                            <m:radPr>
                              <m:degHide m:val="on"/>
                              <m:ctrlPr>
                                <a:rPr lang="es-ES" sz="1600" b="0" i="1" smtClean="0">
                                  <a:solidFill>
                                    <a:schemeClr val="tx1"/>
                                  </a:solidFill>
                                  <a:latin typeface="Cambria Math" panose="02040503050406030204" pitchFamily="18" charset="0"/>
                                  <a:ea typeface="Cambria Math" panose="02040503050406030204" pitchFamily="18" charset="0"/>
                                </a:rPr>
                              </m:ctrlPr>
                            </m:radPr>
                            <m:deg/>
                            <m:e>
                              <m:r>
                                <a:rPr lang="es-ES" sz="1600" b="0" i="1" smtClean="0">
                                  <a:solidFill>
                                    <a:schemeClr val="tx1"/>
                                  </a:solidFill>
                                  <a:latin typeface="Cambria Math" panose="02040503050406030204" pitchFamily="18" charset="0"/>
                                  <a:ea typeface="Cambria Math" panose="02040503050406030204" pitchFamily="18" charset="0"/>
                                </a:rPr>
                                <m:t>2</m:t>
                              </m:r>
                              <m:r>
                                <a:rPr lang="es-ES" sz="1600" b="0" i="1" smtClean="0">
                                  <a:solidFill>
                                    <a:schemeClr val="tx1"/>
                                  </a:solidFill>
                                  <a:latin typeface="Cambria Math" panose="02040503050406030204" pitchFamily="18" charset="0"/>
                                  <a:ea typeface="Cambria Math" panose="02040503050406030204" pitchFamily="18" charset="0"/>
                                </a:rPr>
                                <m:t>𝜋</m:t>
                              </m:r>
                              <m:r>
                                <a:rPr lang="es-ES" sz="1600" b="0" i="1" smtClean="0">
                                  <a:solidFill>
                                    <a:schemeClr val="tx1"/>
                                  </a:solidFill>
                                  <a:latin typeface="Cambria Math" panose="02040503050406030204" pitchFamily="18" charset="0"/>
                                  <a:ea typeface="Cambria Math" panose="02040503050406030204" pitchFamily="18" charset="0"/>
                                </a:rPr>
                                <m:t>𝑙𝑛</m:t>
                              </m:r>
                              <m:d>
                                <m:dPr>
                                  <m:ctrlPr>
                                    <a:rPr lang="es-ES" sz="1600" b="0" i="1" smtClean="0">
                                      <a:solidFill>
                                        <a:schemeClr val="tx1"/>
                                      </a:solidFill>
                                      <a:latin typeface="Cambria Math" panose="02040503050406030204" pitchFamily="18" charset="0"/>
                                      <a:ea typeface="Cambria Math" panose="02040503050406030204" pitchFamily="18" charset="0"/>
                                    </a:rPr>
                                  </m:ctrlPr>
                                </m:dPr>
                                <m:e>
                                  <m:f>
                                    <m:fPr>
                                      <m:ctrlPr>
                                        <a:rPr lang="es-ES" sz="1600" b="0" i="1" smtClean="0">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𝑏</m:t>
                                      </m:r>
                                    </m:num>
                                    <m:den>
                                      <m:r>
                                        <a:rPr lang="es-ES" sz="1600" b="0" i="1" smtClean="0">
                                          <a:solidFill>
                                            <a:schemeClr val="tx1"/>
                                          </a:solidFill>
                                          <a:latin typeface="Cambria Math" panose="02040503050406030204" pitchFamily="18" charset="0"/>
                                          <a:ea typeface="Cambria Math" panose="02040503050406030204" pitchFamily="18" charset="0"/>
                                        </a:rPr>
                                        <m:t>𝑎</m:t>
                                      </m:r>
                                    </m:den>
                                  </m:f>
                                </m:e>
                              </m:d>
                            </m:e>
                          </m:rad>
                        </m:den>
                      </m:f>
                      <m:f>
                        <m:fPr>
                          <m:ctrlPr>
                            <a:rPr lang="es-ES" sz="1600" b="0" i="1" smtClean="0">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1</m:t>
                          </m:r>
                        </m:num>
                        <m:den>
                          <m:r>
                            <a:rPr lang="es-ES" sz="1600" b="0" i="1" smtClean="0">
                              <a:solidFill>
                                <a:schemeClr val="tx1"/>
                              </a:solidFill>
                              <a:latin typeface="Cambria Math" panose="02040503050406030204" pitchFamily="18" charset="0"/>
                              <a:ea typeface="Cambria Math" panose="02040503050406030204" pitchFamily="18" charset="0"/>
                            </a:rPr>
                            <m:t>𝑟</m:t>
                          </m:r>
                        </m:den>
                      </m:f>
                      <m:d>
                        <m:dPr>
                          <m:ctrlPr>
                            <a:rPr lang="es-ES" sz="1600" b="0" i="1" smtClean="0">
                              <a:solidFill>
                                <a:schemeClr val="tx1"/>
                              </a:solidFill>
                              <a:latin typeface="Cambria Math" panose="02040503050406030204" pitchFamily="18" charset="0"/>
                              <a:ea typeface="Cambria Math" panose="02040503050406030204" pitchFamily="18" charset="0"/>
                            </a:rPr>
                          </m:ctrlPr>
                        </m:dPr>
                        <m:e>
                          <m:func>
                            <m:funcPr>
                              <m:ctrlPr>
                                <a:rPr lang="es-ES" sz="1600" i="1">
                                  <a:solidFill>
                                    <a:schemeClr val="tx1"/>
                                  </a:solidFill>
                                  <a:latin typeface="Cambria Math" panose="02040503050406030204" pitchFamily="18" charset="0"/>
                                  <a:ea typeface="Cambria Math" panose="02040503050406030204" pitchFamily="18" charset="0"/>
                                </a:rPr>
                              </m:ctrlPr>
                            </m:funcPr>
                            <m:fName>
                              <m:r>
                                <a:rPr lang="es-ES" sz="1600" b="0" i="0" smtClean="0">
                                  <a:solidFill>
                                    <a:schemeClr val="tx1"/>
                                  </a:solidFill>
                                  <a:latin typeface="Cambria Math" panose="02040503050406030204" pitchFamily="18" charset="0"/>
                                  <a:ea typeface="Cambria Math" panose="02040503050406030204" pitchFamily="18" charset="0"/>
                                </a:rPr>
                                <m:t>−</m:t>
                              </m:r>
                              <m:r>
                                <m:rPr>
                                  <m:sty m:val="p"/>
                                </m:rPr>
                                <a:rPr lang="es-ES" sz="1600">
                                  <a:solidFill>
                                    <a:schemeClr val="tx1"/>
                                  </a:solidFill>
                                  <a:latin typeface="Cambria Math" panose="02040503050406030204" pitchFamily="18" charset="0"/>
                                  <a:ea typeface="Cambria Math" panose="02040503050406030204" pitchFamily="18" charset="0"/>
                                </a:rPr>
                                <m:t>sin</m:t>
                              </m:r>
                            </m:fName>
                            <m:e>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𝜑</m:t>
                                  </m:r>
                                </m:e>
                                <m:sup>
                                  <m:r>
                                    <a:rPr lang="es-ES" sz="1600" i="1">
                                      <a:solidFill>
                                        <a:schemeClr val="tx1"/>
                                      </a:solidFill>
                                      <a:latin typeface="Cambria Math" panose="02040503050406030204" pitchFamily="18" charset="0"/>
                                      <a:ea typeface="Cambria Math" panose="02040503050406030204" pitchFamily="18" charset="0"/>
                                    </a:rPr>
                                    <m:t>′</m:t>
                                  </m:r>
                                </m:sup>
                              </m:sSup>
                            </m:e>
                          </m:func>
                          <m:acc>
                            <m:accPr>
                              <m:chr m:val="̂"/>
                              <m:ctrlPr>
                                <a:rPr lang="es-ES" sz="1600" i="1">
                                  <a:solidFill>
                                    <a:schemeClr val="tx1"/>
                                  </a:solidFill>
                                  <a:latin typeface="Cambria Math" panose="02040503050406030204" pitchFamily="18" charset="0"/>
                                  <a:ea typeface="Cambria Math" panose="02040503050406030204" pitchFamily="18" charset="0"/>
                                </a:rPr>
                              </m:ctrlPr>
                            </m:accPr>
                            <m:e>
                              <m:r>
                                <a:rPr lang="es-ES" sz="1600" i="1">
                                  <a:solidFill>
                                    <a:schemeClr val="tx1"/>
                                  </a:solidFill>
                                  <a:latin typeface="Cambria Math" panose="02040503050406030204" pitchFamily="18" charset="0"/>
                                  <a:ea typeface="Cambria Math" panose="02040503050406030204" pitchFamily="18" charset="0"/>
                                </a:rPr>
                                <m:t>𝑥</m:t>
                              </m:r>
                            </m:e>
                          </m:acc>
                          <m:r>
                            <a:rPr lang="es-ES" sz="1600" i="1">
                              <a:solidFill>
                                <a:schemeClr val="tx1"/>
                              </a:solidFill>
                              <a:latin typeface="Cambria Math" panose="02040503050406030204" pitchFamily="18" charset="0"/>
                              <a:ea typeface="Cambria Math" panose="02040503050406030204" pitchFamily="18" charset="0"/>
                            </a:rPr>
                            <m:t>−</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cos</m:t>
                              </m:r>
                            </m:fName>
                            <m:e>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𝜑</m:t>
                                  </m:r>
                                </m:e>
                                <m:sup>
                                  <m:r>
                                    <a:rPr lang="es-ES" sz="1600" i="1">
                                      <a:solidFill>
                                        <a:schemeClr val="tx1"/>
                                      </a:solidFill>
                                      <a:latin typeface="Cambria Math" panose="02040503050406030204" pitchFamily="18" charset="0"/>
                                      <a:ea typeface="Cambria Math" panose="02040503050406030204" pitchFamily="18" charset="0"/>
                                    </a:rPr>
                                    <m:t>′</m:t>
                                  </m:r>
                                </m:sup>
                              </m:sSup>
                            </m:e>
                          </m:func>
                          <m:acc>
                            <m:accPr>
                              <m:chr m:val="̂"/>
                              <m:ctrlPr>
                                <a:rPr lang="es-ES" sz="1600" i="1">
                                  <a:solidFill>
                                    <a:schemeClr val="tx1"/>
                                  </a:solidFill>
                                  <a:latin typeface="Cambria Math" panose="02040503050406030204" pitchFamily="18" charset="0"/>
                                  <a:ea typeface="Cambria Math" panose="02040503050406030204" pitchFamily="18" charset="0"/>
                                </a:rPr>
                              </m:ctrlPr>
                            </m:accPr>
                            <m:e>
                              <m:r>
                                <a:rPr lang="es-ES" sz="1600" i="1">
                                  <a:solidFill>
                                    <a:schemeClr val="tx1"/>
                                  </a:solidFill>
                                  <a:latin typeface="Cambria Math" panose="02040503050406030204" pitchFamily="18" charset="0"/>
                                  <a:ea typeface="Cambria Math" panose="02040503050406030204" pitchFamily="18" charset="0"/>
                                </a:rPr>
                                <m:t>𝑧</m:t>
                              </m:r>
                            </m:e>
                          </m:acc>
                        </m:e>
                      </m:d>
                    </m:oMath>
                  </m:oMathPara>
                </a14:m>
                <a:endParaRPr lang="es-ES" sz="1600" dirty="0"/>
              </a:p>
            </p:txBody>
          </p:sp>
        </mc:Choice>
        <mc:Fallback xmlns="">
          <p:sp>
            <p:nvSpPr>
              <p:cNvPr id="59" name="CuadroTexto 58">
                <a:extLst>
                  <a:ext uri="{FF2B5EF4-FFF2-40B4-BE49-F238E27FC236}">
                    <a16:creationId xmlns:a16="http://schemas.microsoft.com/office/drawing/2014/main" id="{75CA9DF5-66BD-4348-AB4C-8D5F03F9D245}"/>
                  </a:ext>
                </a:extLst>
              </p:cNvPr>
              <p:cNvSpPr txBox="1">
                <a:spLocks noRot="1" noChangeAspect="1" noMove="1" noResize="1" noEditPoints="1" noAdjustHandles="1" noChangeArrowheads="1" noChangeShapeType="1" noTextEdit="1"/>
              </p:cNvSpPr>
              <p:nvPr/>
            </p:nvSpPr>
            <p:spPr>
              <a:xfrm>
                <a:off x="1616995" y="6429482"/>
                <a:ext cx="4737548" cy="882421"/>
              </a:xfrm>
              <a:prstGeom prst="rect">
                <a:avLst/>
              </a:prstGeom>
              <a:blipFill>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0" name="CuadroTexto 59">
                <a:extLst>
                  <a:ext uri="{FF2B5EF4-FFF2-40B4-BE49-F238E27FC236}">
                    <a16:creationId xmlns:a16="http://schemas.microsoft.com/office/drawing/2014/main" id="{92301996-7746-479A-84EA-01AFF45B02EA}"/>
                  </a:ext>
                </a:extLst>
              </p:cNvPr>
              <p:cNvSpPr txBox="1"/>
              <p:nvPr/>
            </p:nvSpPr>
            <p:spPr>
              <a:xfrm>
                <a:off x="1341154" y="5859672"/>
                <a:ext cx="4737548" cy="36554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s-ES" sz="1600" i="1" smtClean="0">
                              <a:solidFill>
                                <a:schemeClr val="tx1"/>
                              </a:solidFill>
                              <a:latin typeface="Cambria Math" panose="02040503050406030204" pitchFamily="18" charset="0"/>
                              <a:ea typeface="Cambria Math" panose="02040503050406030204" pitchFamily="18" charset="0"/>
                            </a:rPr>
                          </m:ctrlPr>
                        </m:accPr>
                        <m:e>
                          <m:r>
                            <a:rPr lang="es-ES" sz="1600" i="1">
                              <a:solidFill>
                                <a:schemeClr val="tx1"/>
                              </a:solidFill>
                              <a:latin typeface="Cambria Math" panose="02040503050406030204" pitchFamily="18" charset="0"/>
                              <a:ea typeface="Cambria Math" panose="02040503050406030204" pitchFamily="18" charset="0"/>
                            </a:rPr>
                            <m:t>𝜑</m:t>
                          </m:r>
                          <m:r>
                            <a:rPr lang="es-ES" sz="1600" b="0" i="1" smtClean="0">
                              <a:solidFill>
                                <a:schemeClr val="tx1"/>
                              </a:solidFill>
                              <a:latin typeface="Cambria Math" panose="02040503050406030204" pitchFamily="18" charset="0"/>
                              <a:ea typeface="Cambria Math" panose="02040503050406030204" pitchFamily="18" charset="0"/>
                            </a:rPr>
                            <m:t>′</m:t>
                          </m:r>
                        </m:e>
                      </m:acc>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b="0" i="1" smtClean="0">
                              <a:solidFill>
                                <a:schemeClr val="tx1"/>
                              </a:solidFill>
                              <a:latin typeface="Cambria Math" panose="02040503050406030204" pitchFamily="18" charset="0"/>
                              <a:ea typeface="Cambria Math" panose="02040503050406030204" pitchFamily="18" charset="0"/>
                            </a:rPr>
                          </m:ctrlPr>
                        </m:funcPr>
                        <m:fName>
                          <m:r>
                            <m:rPr>
                              <m:sty m:val="p"/>
                            </m:rPr>
                            <a:rPr lang="es-ES" sz="1600" b="0" i="0" smtClean="0">
                              <a:solidFill>
                                <a:schemeClr val="tx1"/>
                              </a:solidFill>
                              <a:latin typeface="Cambria Math" panose="02040503050406030204" pitchFamily="18" charset="0"/>
                              <a:ea typeface="Cambria Math" panose="02040503050406030204" pitchFamily="18" charset="0"/>
                            </a:rPr>
                            <m:t>sin</m:t>
                          </m:r>
                        </m:fName>
                        <m:e>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𝜑</m:t>
                              </m:r>
                            </m:e>
                            <m:sup>
                              <m:r>
                                <a:rPr lang="es-ES" sz="1600" b="0" i="1" smtClean="0">
                                  <a:solidFill>
                                    <a:schemeClr val="tx1"/>
                                  </a:solidFill>
                                  <a:latin typeface="Cambria Math" panose="02040503050406030204" pitchFamily="18" charset="0"/>
                                  <a:ea typeface="Cambria Math" panose="02040503050406030204" pitchFamily="18" charset="0"/>
                                </a:rPr>
                                <m:t>′</m:t>
                              </m:r>
                            </m:sup>
                          </m:sSup>
                        </m:e>
                      </m:func>
                      <m:acc>
                        <m:accPr>
                          <m:chr m:val="̂"/>
                          <m:ctrlPr>
                            <a:rPr lang="es-ES" sz="1600" i="1">
                              <a:solidFill>
                                <a:schemeClr val="tx1"/>
                              </a:solidFill>
                              <a:latin typeface="Cambria Math" panose="02040503050406030204" pitchFamily="18" charset="0"/>
                              <a:ea typeface="Cambria Math" panose="02040503050406030204" pitchFamily="18" charset="0"/>
                            </a:rPr>
                          </m:ctrlPr>
                        </m:accPr>
                        <m:e>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𝑥</m:t>
                              </m:r>
                            </m:e>
                            <m:sup>
                              <m:r>
                                <a:rPr lang="es-ES" sz="1600" b="0" i="1" smtClean="0">
                                  <a:solidFill>
                                    <a:schemeClr val="tx1"/>
                                  </a:solidFill>
                                  <a:latin typeface="Cambria Math" panose="02040503050406030204" pitchFamily="18" charset="0"/>
                                  <a:ea typeface="Cambria Math" panose="02040503050406030204" pitchFamily="18" charset="0"/>
                                </a:rPr>
                                <m:t>′</m:t>
                              </m:r>
                            </m:sup>
                          </m:sSup>
                        </m:e>
                      </m:acc>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b="0" i="1" smtClean="0">
                              <a:solidFill>
                                <a:schemeClr val="tx1"/>
                              </a:solidFill>
                              <a:latin typeface="Cambria Math" panose="02040503050406030204" pitchFamily="18" charset="0"/>
                              <a:ea typeface="Cambria Math" panose="02040503050406030204" pitchFamily="18" charset="0"/>
                            </a:rPr>
                          </m:ctrlPr>
                        </m:funcPr>
                        <m:fName>
                          <m:r>
                            <m:rPr>
                              <m:sty m:val="p"/>
                            </m:rPr>
                            <a:rPr lang="es-ES" sz="1600" b="0" i="0" smtClean="0">
                              <a:solidFill>
                                <a:schemeClr val="tx1"/>
                              </a:solidFill>
                              <a:latin typeface="Cambria Math" panose="02040503050406030204" pitchFamily="18" charset="0"/>
                              <a:ea typeface="Cambria Math" panose="02040503050406030204" pitchFamily="18" charset="0"/>
                            </a:rPr>
                            <m:t>cos</m:t>
                          </m:r>
                        </m:fName>
                        <m:e>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𝜑</m:t>
                              </m:r>
                            </m:e>
                            <m:sup>
                              <m:r>
                                <a:rPr lang="es-ES" sz="1600" b="0" i="1" smtClean="0">
                                  <a:solidFill>
                                    <a:schemeClr val="tx1"/>
                                  </a:solidFill>
                                  <a:latin typeface="Cambria Math" panose="02040503050406030204" pitchFamily="18" charset="0"/>
                                  <a:ea typeface="Cambria Math" panose="02040503050406030204" pitchFamily="18" charset="0"/>
                                </a:rPr>
                                <m:t>′</m:t>
                              </m:r>
                            </m:sup>
                          </m:sSup>
                        </m:e>
                      </m:func>
                      <m:acc>
                        <m:accPr>
                          <m:chr m:val="̂"/>
                          <m:ctrlPr>
                            <a:rPr lang="es-ES" sz="1600" i="1">
                              <a:solidFill>
                                <a:schemeClr val="tx1"/>
                              </a:solidFill>
                              <a:latin typeface="Cambria Math" panose="02040503050406030204" pitchFamily="18" charset="0"/>
                              <a:ea typeface="Cambria Math" panose="02040503050406030204" pitchFamily="18" charset="0"/>
                            </a:rPr>
                          </m:ctrlPr>
                        </m:accPr>
                        <m:e>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𝑦</m:t>
                              </m:r>
                            </m:e>
                            <m:sup>
                              <m:r>
                                <a:rPr lang="es-ES" sz="1600" b="0" i="1" smtClean="0">
                                  <a:solidFill>
                                    <a:schemeClr val="tx1"/>
                                  </a:solidFill>
                                  <a:latin typeface="Cambria Math" panose="02040503050406030204" pitchFamily="18" charset="0"/>
                                  <a:ea typeface="Cambria Math" panose="02040503050406030204" pitchFamily="18" charset="0"/>
                                </a:rPr>
                                <m:t>′</m:t>
                              </m:r>
                            </m:sup>
                          </m:sSup>
                        </m:e>
                      </m:acc>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sin</m:t>
                          </m:r>
                        </m:fName>
                        <m:e>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𝜑</m:t>
                              </m:r>
                            </m:e>
                            <m:sup>
                              <m:r>
                                <a:rPr lang="es-ES" sz="1600" i="1">
                                  <a:solidFill>
                                    <a:schemeClr val="tx1"/>
                                  </a:solidFill>
                                  <a:latin typeface="Cambria Math" panose="02040503050406030204" pitchFamily="18" charset="0"/>
                                  <a:ea typeface="Cambria Math" panose="02040503050406030204" pitchFamily="18" charset="0"/>
                                </a:rPr>
                                <m:t>′</m:t>
                              </m:r>
                            </m:sup>
                          </m:sSup>
                        </m:e>
                      </m:func>
                      <m:acc>
                        <m:accPr>
                          <m:chr m:val="̂"/>
                          <m:ctrlPr>
                            <a:rPr lang="es-ES" sz="1600" i="1">
                              <a:solidFill>
                                <a:schemeClr val="tx1"/>
                              </a:solidFill>
                              <a:latin typeface="Cambria Math" panose="02040503050406030204" pitchFamily="18" charset="0"/>
                              <a:ea typeface="Cambria Math" panose="02040503050406030204" pitchFamily="18" charset="0"/>
                            </a:rPr>
                          </m:ctrlPr>
                        </m:accPr>
                        <m:e>
                          <m:r>
                            <a:rPr lang="es-ES" sz="1600" b="0" i="1" smtClean="0">
                              <a:solidFill>
                                <a:schemeClr val="tx1"/>
                              </a:solidFill>
                              <a:latin typeface="Cambria Math" panose="02040503050406030204" pitchFamily="18" charset="0"/>
                              <a:ea typeface="Cambria Math" panose="02040503050406030204" pitchFamily="18" charset="0"/>
                            </a:rPr>
                            <m:t>𝑥</m:t>
                          </m:r>
                        </m:e>
                      </m:acc>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cos</m:t>
                          </m:r>
                        </m:fName>
                        <m:e>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𝜑</m:t>
                              </m:r>
                            </m:e>
                            <m:sup>
                              <m:r>
                                <a:rPr lang="es-ES" sz="1600" i="1">
                                  <a:solidFill>
                                    <a:schemeClr val="tx1"/>
                                  </a:solidFill>
                                  <a:latin typeface="Cambria Math" panose="02040503050406030204" pitchFamily="18" charset="0"/>
                                  <a:ea typeface="Cambria Math" panose="02040503050406030204" pitchFamily="18" charset="0"/>
                                </a:rPr>
                                <m:t>′</m:t>
                              </m:r>
                            </m:sup>
                          </m:sSup>
                        </m:e>
                      </m:func>
                      <m:acc>
                        <m:accPr>
                          <m:chr m:val="̂"/>
                          <m:ctrlPr>
                            <a:rPr lang="es-ES" sz="1600" i="1">
                              <a:solidFill>
                                <a:schemeClr val="tx1"/>
                              </a:solidFill>
                              <a:latin typeface="Cambria Math" panose="02040503050406030204" pitchFamily="18" charset="0"/>
                              <a:ea typeface="Cambria Math" panose="02040503050406030204" pitchFamily="18" charset="0"/>
                            </a:rPr>
                          </m:ctrlPr>
                        </m:accPr>
                        <m:e>
                          <m:r>
                            <a:rPr lang="es-ES" sz="1600" b="0" i="1" smtClean="0">
                              <a:solidFill>
                                <a:schemeClr val="tx1"/>
                              </a:solidFill>
                              <a:latin typeface="Cambria Math" panose="02040503050406030204" pitchFamily="18" charset="0"/>
                              <a:ea typeface="Cambria Math" panose="02040503050406030204" pitchFamily="18" charset="0"/>
                            </a:rPr>
                            <m:t>𝑧</m:t>
                          </m:r>
                        </m:e>
                      </m:acc>
                    </m:oMath>
                  </m:oMathPara>
                </a14:m>
                <a:endParaRPr lang="es-ES" sz="1600" dirty="0"/>
              </a:p>
            </p:txBody>
          </p:sp>
        </mc:Choice>
        <mc:Fallback xmlns="">
          <p:sp>
            <p:nvSpPr>
              <p:cNvPr id="60" name="CuadroTexto 59">
                <a:extLst>
                  <a:ext uri="{FF2B5EF4-FFF2-40B4-BE49-F238E27FC236}">
                    <a16:creationId xmlns:a16="http://schemas.microsoft.com/office/drawing/2014/main" id="{92301996-7746-479A-84EA-01AFF45B02EA}"/>
                  </a:ext>
                </a:extLst>
              </p:cNvPr>
              <p:cNvSpPr txBox="1">
                <a:spLocks noRot="1" noChangeAspect="1" noMove="1" noResize="1" noEditPoints="1" noAdjustHandles="1" noChangeArrowheads="1" noChangeShapeType="1" noTextEdit="1"/>
              </p:cNvSpPr>
              <p:nvPr/>
            </p:nvSpPr>
            <p:spPr>
              <a:xfrm>
                <a:off x="1341154" y="5859672"/>
                <a:ext cx="4737548" cy="365549"/>
              </a:xfrm>
              <a:prstGeom prst="rect">
                <a:avLst/>
              </a:prstGeom>
              <a:blipFill>
                <a:blip r:embed="rId4"/>
                <a:stretch>
                  <a:fillRect r="-2445" b="-666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1" name="CuadroTexto 60">
                <a:extLst>
                  <a:ext uri="{FF2B5EF4-FFF2-40B4-BE49-F238E27FC236}">
                    <a16:creationId xmlns:a16="http://schemas.microsoft.com/office/drawing/2014/main" id="{B77A85CE-5A98-4F14-AF1B-C36E2535D554}"/>
                  </a:ext>
                </a:extLst>
              </p:cNvPr>
              <p:cNvSpPr txBox="1"/>
              <p:nvPr/>
            </p:nvSpPr>
            <p:spPr>
              <a:xfrm>
                <a:off x="6606608" y="6040947"/>
                <a:ext cx="3347724" cy="938719"/>
              </a:xfrm>
              <a:prstGeom prst="rect">
                <a:avLst/>
              </a:prstGeom>
              <a:noFill/>
            </p:spPr>
            <p:txBody>
              <a:bodyPr wrap="square">
                <a:spAutoFit/>
              </a:bodyPr>
              <a:lstStyle/>
              <a:p>
                <a:pPr algn="just"/>
                <a14:m>
                  <m:oMath xmlns:m="http://schemas.openxmlformats.org/officeDocument/2006/math">
                    <m:sSub>
                      <m:sSubPr>
                        <m:ctrlPr>
                          <a:rPr lang="es-ES" sz="1100" i="1" smtClean="0">
                            <a:solidFill>
                              <a:schemeClr val="tx1"/>
                            </a:solidFill>
                            <a:latin typeface="Cambria Math" panose="02040503050406030204" pitchFamily="18" charset="0"/>
                          </a:rPr>
                        </m:ctrlPr>
                      </m:sSubPr>
                      <m:e>
                        <m:r>
                          <a:rPr lang="es-ES" sz="1100" b="0" i="1" smtClean="0">
                            <a:solidFill>
                              <a:schemeClr val="tx1"/>
                            </a:solidFill>
                            <a:latin typeface="Cambria Math" panose="02040503050406030204" pitchFamily="18" charset="0"/>
                          </a:rPr>
                          <m:t>𝑟</m:t>
                        </m:r>
                      </m:e>
                      <m:sub>
                        <m:r>
                          <a:rPr lang="es-ES" sz="1100" b="0" i="1" smtClean="0">
                            <a:solidFill>
                              <a:schemeClr val="tx1"/>
                            </a:solidFill>
                            <a:latin typeface="Cambria Math" panose="02040503050406030204" pitchFamily="18" charset="0"/>
                          </a:rPr>
                          <m:t>3</m:t>
                        </m:r>
                      </m:sub>
                    </m:sSub>
                  </m:oMath>
                </a14:m>
                <a:r>
                  <a:rPr lang="es-ES" sz="1100" dirty="0">
                    <a:solidFill>
                      <a:schemeClr val="tx1"/>
                    </a:solidFill>
                  </a:rPr>
                  <a:t> es el radio externo de la cavidad reentrante del BPM</a:t>
                </a:r>
              </a:p>
              <a:p>
                <a:pPr algn="just"/>
                <a:r>
                  <a:rPr lang="es-ES" sz="1100" dirty="0">
                    <a:solidFill>
                      <a:schemeClr val="tx1"/>
                    </a:solidFill>
                  </a:rPr>
                  <a:t>g es el gap del BPM</a:t>
                </a:r>
              </a:p>
              <a:p>
                <a:pPr algn="just"/>
                <a14:m>
                  <m:oMath xmlns:m="http://schemas.openxmlformats.org/officeDocument/2006/math">
                    <m:sSub>
                      <m:sSubPr>
                        <m:ctrlPr>
                          <a:rPr lang="es-ES" sz="1100" i="1" smtClean="0">
                            <a:solidFill>
                              <a:schemeClr val="tx1"/>
                            </a:solidFill>
                            <a:latin typeface="Cambria Math" panose="02040503050406030204" pitchFamily="18" charset="0"/>
                          </a:rPr>
                        </m:ctrlPr>
                      </m:sSubPr>
                      <m:e>
                        <m:r>
                          <a:rPr lang="es-ES" sz="1100" b="0" i="1" smtClean="0">
                            <a:solidFill>
                              <a:schemeClr val="tx1"/>
                            </a:solidFill>
                            <a:latin typeface="Cambria Math" panose="02040503050406030204" pitchFamily="18" charset="0"/>
                          </a:rPr>
                          <m:t>𝑑</m:t>
                        </m:r>
                      </m:e>
                      <m:sub>
                        <m:r>
                          <a:rPr lang="es-ES" sz="1100" b="0" i="1" smtClean="0">
                            <a:solidFill>
                              <a:schemeClr val="tx1"/>
                            </a:solidFill>
                            <a:latin typeface="Cambria Math" panose="02040503050406030204" pitchFamily="18" charset="0"/>
                          </a:rPr>
                          <m:t>𝑎</m:t>
                        </m:r>
                      </m:sub>
                    </m:sSub>
                  </m:oMath>
                </a14:m>
                <a:r>
                  <a:rPr lang="es-ES" sz="1100" dirty="0"/>
                  <a:t> </a:t>
                </a:r>
                <a:r>
                  <a:rPr lang="es-ES" sz="1100" dirty="0">
                    <a:solidFill>
                      <a:schemeClr val="tx1"/>
                    </a:solidFill>
                  </a:rPr>
                  <a:t>es la posición axial del conductor interno del coaxial acoplador</a:t>
                </a:r>
                <a:endParaRPr lang="es-ES" sz="1100" dirty="0"/>
              </a:p>
            </p:txBody>
          </p:sp>
        </mc:Choice>
        <mc:Fallback xmlns="">
          <p:sp>
            <p:nvSpPr>
              <p:cNvPr id="61" name="CuadroTexto 60">
                <a:extLst>
                  <a:ext uri="{FF2B5EF4-FFF2-40B4-BE49-F238E27FC236}">
                    <a16:creationId xmlns:a16="http://schemas.microsoft.com/office/drawing/2014/main" id="{B77A85CE-5A98-4F14-AF1B-C36E2535D554}"/>
                  </a:ext>
                </a:extLst>
              </p:cNvPr>
              <p:cNvSpPr txBox="1">
                <a:spLocks noRot="1" noChangeAspect="1" noMove="1" noResize="1" noEditPoints="1" noAdjustHandles="1" noChangeArrowheads="1" noChangeShapeType="1" noTextEdit="1"/>
              </p:cNvSpPr>
              <p:nvPr/>
            </p:nvSpPr>
            <p:spPr>
              <a:xfrm>
                <a:off x="6606608" y="6040947"/>
                <a:ext cx="3347724" cy="938719"/>
              </a:xfrm>
              <a:prstGeom prst="rect">
                <a:avLst/>
              </a:prstGeom>
              <a:blipFill>
                <a:blip r:embed="rId5"/>
                <a:stretch>
                  <a:fillRect t="-649" b="-3247"/>
                </a:stretch>
              </a:blipFill>
            </p:spPr>
            <p:txBody>
              <a:bodyPr/>
              <a:lstStyle/>
              <a:p>
                <a:r>
                  <a:rPr lang="es-ES">
                    <a:noFill/>
                  </a:rPr>
                  <a:t> </a:t>
                </a:r>
              </a:p>
            </p:txBody>
          </p:sp>
        </mc:Fallback>
      </mc:AlternateContent>
      <p:sp>
        <p:nvSpPr>
          <p:cNvPr id="11" name="CuadroTexto 10">
            <a:extLst>
              <a:ext uri="{FF2B5EF4-FFF2-40B4-BE49-F238E27FC236}">
                <a16:creationId xmlns:a16="http://schemas.microsoft.com/office/drawing/2014/main" id="{EDCD102C-A277-4658-AFAB-7AE4481CE2F9}"/>
              </a:ext>
            </a:extLst>
          </p:cNvPr>
          <p:cNvSpPr txBox="1"/>
          <p:nvPr/>
        </p:nvSpPr>
        <p:spPr>
          <a:xfrm>
            <a:off x="6276100" y="3886275"/>
            <a:ext cx="3444163" cy="646331"/>
          </a:xfrm>
          <a:prstGeom prst="rect">
            <a:avLst/>
          </a:prstGeom>
          <a:noFill/>
        </p:spPr>
        <p:txBody>
          <a:bodyPr wrap="square" rtlCol="0">
            <a:spAutoFit/>
          </a:bodyPr>
          <a:lstStyle/>
          <a:p>
            <a:pPr algn="just"/>
            <a:r>
              <a:rPr kumimoji="0" lang="es-ES" altLang="es-ES" sz="1200" b="0" i="0" u="none" strike="noStrike" cap="none" normalizeH="0" baseline="0" dirty="0">
                <a:ln>
                  <a:noFill/>
                </a:ln>
                <a:solidFill>
                  <a:schemeClr val="tx1"/>
                </a:solidFill>
                <a:effectLst/>
                <a:latin typeface="Arial" panose="020B0604020202020204" pitchFamily="34" charset="0"/>
              </a:rPr>
              <a:t>Esquema del acoplo entre el BPM y el coaxial en el puerto -y. Definiciones de los sistemas de coordenadas local (S’) y global (S)</a:t>
            </a:r>
          </a:p>
        </p:txBody>
      </p:sp>
      <mc:AlternateContent xmlns:mc="http://schemas.openxmlformats.org/markup-compatibility/2006" xmlns:a14="http://schemas.microsoft.com/office/drawing/2010/main">
        <mc:Choice Requires="a14">
          <p:sp>
            <p:nvSpPr>
              <p:cNvPr id="12" name="CuadroTexto 11">
                <a:extLst>
                  <a:ext uri="{FF2B5EF4-FFF2-40B4-BE49-F238E27FC236}">
                    <a16:creationId xmlns:a16="http://schemas.microsoft.com/office/drawing/2014/main" id="{4095135E-304A-4BDD-967B-E4CA7DC7A2E5}"/>
                  </a:ext>
                </a:extLst>
              </p:cNvPr>
              <p:cNvSpPr txBox="1"/>
              <p:nvPr/>
            </p:nvSpPr>
            <p:spPr>
              <a:xfrm>
                <a:off x="-298337" y="2372626"/>
                <a:ext cx="3278983" cy="100489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600" b="0" i="1" smtClean="0">
                          <a:solidFill>
                            <a:schemeClr val="tx1"/>
                          </a:solidFill>
                          <a:latin typeface="Cambria Math" panose="02040503050406030204" pitchFamily="18" charset="0"/>
                          <a:ea typeface="Cambria Math" panose="02040503050406030204" pitchFamily="18" charset="0"/>
                        </a:rPr>
                        <m:t>𝑥</m:t>
                      </m:r>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𝑥</m:t>
                      </m:r>
                      <m:r>
                        <a:rPr lang="es-ES" sz="1600" b="0" i="1" smtClean="0">
                          <a:solidFill>
                            <a:schemeClr val="tx1"/>
                          </a:solidFill>
                          <a:latin typeface="Cambria Math" panose="02040503050406030204" pitchFamily="18" charset="0"/>
                          <a:ea typeface="Cambria Math" panose="02040503050406030204" pitchFamily="18" charset="0"/>
                        </a:rPr>
                        <m:t>′</m:t>
                      </m:r>
                    </m:oMath>
                  </m:oMathPara>
                </a14:m>
                <a:endParaRPr lang="es-ES" sz="1600" b="0" dirty="0">
                  <a:solidFill>
                    <a:schemeClr val="tx1"/>
                  </a:solidFill>
                  <a:ea typeface="Cambria Math" panose="02040503050406030204" pitchFamily="18" charset="0"/>
                </a:endParaRPr>
              </a:p>
              <a:p>
                <a:r>
                  <a:rPr lang="es-ES" sz="1600" b="0" dirty="0">
                    <a:solidFill>
                      <a:schemeClr val="tx1"/>
                    </a:solidFill>
                    <a:ea typeface="Cambria Math" panose="02040503050406030204" pitchFamily="18" charset="0"/>
                  </a:rPr>
                  <a:t>                     </a:t>
                </a:r>
                <a14:m>
                  <m:oMath xmlns:m="http://schemas.openxmlformats.org/officeDocument/2006/math">
                    <m:r>
                      <a:rPr lang="es-ES" sz="1600" b="0" i="1" smtClean="0">
                        <a:solidFill>
                          <a:schemeClr val="tx1"/>
                        </a:solidFill>
                        <a:latin typeface="Cambria Math" panose="02040503050406030204" pitchFamily="18" charset="0"/>
                        <a:ea typeface="Cambria Math" panose="02040503050406030204" pitchFamily="18" charset="0"/>
                      </a:rPr>
                      <m:t>𝑦</m:t>
                    </m:r>
                    <m:r>
                      <a:rPr lang="es-ES" sz="1600" b="0" i="1" smtClean="0">
                        <a:solidFill>
                          <a:schemeClr val="tx1"/>
                        </a:solidFill>
                        <a:latin typeface="Cambria Math" panose="02040503050406030204" pitchFamily="18" charset="0"/>
                        <a:ea typeface="Cambria Math" panose="02040503050406030204" pitchFamily="18" charset="0"/>
                      </a:rPr>
                      <m:t>=</m:t>
                    </m:r>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𝑧</m:t>
                        </m:r>
                      </m:e>
                      <m:sup>
                        <m:r>
                          <a:rPr lang="es-ES" sz="1600" b="0" i="1" smtClean="0">
                            <a:solidFill>
                              <a:schemeClr val="tx1"/>
                            </a:solidFill>
                            <a:latin typeface="Cambria Math" panose="02040503050406030204" pitchFamily="18" charset="0"/>
                            <a:ea typeface="Cambria Math" panose="02040503050406030204" pitchFamily="18" charset="0"/>
                          </a:rPr>
                          <m:t>′</m:t>
                        </m:r>
                      </m:sup>
                    </m:sSup>
                    <m:r>
                      <a:rPr lang="es-ES" sz="1600" b="0" i="1" smtClean="0">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𝑟</m:t>
                        </m:r>
                      </m:e>
                      <m:sub>
                        <m:r>
                          <a:rPr lang="es-ES" sz="1600" i="1">
                            <a:solidFill>
                              <a:schemeClr val="tx1"/>
                            </a:solidFill>
                            <a:latin typeface="Cambria Math" panose="02040503050406030204" pitchFamily="18" charset="0"/>
                            <a:ea typeface="Cambria Math" panose="02040503050406030204" pitchFamily="18" charset="0"/>
                          </a:rPr>
                          <m:t>3</m:t>
                        </m:r>
                      </m:sub>
                    </m:sSub>
                  </m:oMath>
                </a14:m>
                <a:endParaRPr lang="es-ES" sz="1600" i="1" dirty="0">
                  <a:solidFill>
                    <a:schemeClr val="tx1"/>
                  </a:solidFill>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s-ES" sz="1600" b="0" i="1" smtClean="0">
                          <a:solidFill>
                            <a:schemeClr val="tx1"/>
                          </a:solidFill>
                          <a:latin typeface="Cambria Math" panose="02040503050406030204" pitchFamily="18" charset="0"/>
                          <a:ea typeface="Cambria Math" panose="02040503050406030204" pitchFamily="18" charset="0"/>
                        </a:rPr>
                        <m:t>                </m:t>
                      </m:r>
                      <m:r>
                        <a:rPr lang="es-ES" sz="1600" i="1">
                          <a:solidFill>
                            <a:schemeClr val="tx1"/>
                          </a:solidFill>
                          <a:latin typeface="Cambria Math" panose="02040503050406030204" pitchFamily="18" charset="0"/>
                          <a:ea typeface="Cambria Math" panose="02040503050406030204" pitchFamily="18" charset="0"/>
                        </a:rPr>
                        <m:t>𝑧</m:t>
                      </m:r>
                      <m:r>
                        <a:rPr lang="es-ES" sz="1600" i="1">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ea typeface="Cambria Math" panose="02040503050406030204" pitchFamily="18" charset="0"/>
                            </a:rPr>
                            <m:t>𝑔</m:t>
                          </m:r>
                        </m:num>
                        <m:den>
                          <m:r>
                            <a:rPr lang="es-ES" sz="1600" i="1">
                              <a:solidFill>
                                <a:schemeClr val="tx1"/>
                              </a:solidFill>
                              <a:latin typeface="Cambria Math" panose="02040503050406030204" pitchFamily="18" charset="0"/>
                              <a:ea typeface="Cambria Math" panose="02040503050406030204" pitchFamily="18" charset="0"/>
                            </a:rPr>
                            <m:t>2</m:t>
                          </m:r>
                        </m:den>
                      </m:f>
                      <m:r>
                        <a:rPr lang="es-ES" sz="1600" i="1">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𝑑</m:t>
                          </m:r>
                        </m:e>
                        <m:sub>
                          <m:r>
                            <a:rPr lang="es-ES" sz="1600" i="1">
                              <a:solidFill>
                                <a:schemeClr val="tx1"/>
                              </a:solidFill>
                              <a:latin typeface="Cambria Math" panose="02040503050406030204" pitchFamily="18" charset="0"/>
                              <a:ea typeface="Cambria Math" panose="02040503050406030204" pitchFamily="18" charset="0"/>
                            </a:rPr>
                            <m:t>𝑎</m:t>
                          </m:r>
                        </m:sub>
                      </m:sSub>
                      <m:r>
                        <a:rPr lang="es-ES" sz="1600" i="1">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𝑦</m:t>
                      </m:r>
                      <m:r>
                        <a:rPr lang="es-ES" sz="1600" i="1">
                          <a:solidFill>
                            <a:schemeClr val="tx1"/>
                          </a:solidFill>
                          <a:latin typeface="Cambria Math" panose="02040503050406030204" pitchFamily="18" charset="0"/>
                          <a:ea typeface="Cambria Math" panose="02040503050406030204" pitchFamily="18" charset="0"/>
                        </a:rPr>
                        <m:t>′</m:t>
                      </m:r>
                    </m:oMath>
                  </m:oMathPara>
                </a14:m>
                <a:endParaRPr lang="es-ES" sz="1600" b="0" dirty="0">
                  <a:solidFill>
                    <a:schemeClr val="tx1"/>
                  </a:solidFill>
                  <a:ea typeface="Cambria Math" panose="02040503050406030204" pitchFamily="18" charset="0"/>
                </a:endParaRPr>
              </a:p>
            </p:txBody>
          </p:sp>
        </mc:Choice>
        <mc:Fallback xmlns="">
          <p:sp>
            <p:nvSpPr>
              <p:cNvPr id="12" name="CuadroTexto 11">
                <a:extLst>
                  <a:ext uri="{FF2B5EF4-FFF2-40B4-BE49-F238E27FC236}">
                    <a16:creationId xmlns:a16="http://schemas.microsoft.com/office/drawing/2014/main" id="{4095135E-304A-4BDD-967B-E4CA7DC7A2E5}"/>
                  </a:ext>
                </a:extLst>
              </p:cNvPr>
              <p:cNvSpPr txBox="1">
                <a:spLocks noRot="1" noChangeAspect="1" noMove="1" noResize="1" noEditPoints="1" noAdjustHandles="1" noChangeArrowheads="1" noChangeShapeType="1" noTextEdit="1"/>
              </p:cNvSpPr>
              <p:nvPr/>
            </p:nvSpPr>
            <p:spPr>
              <a:xfrm>
                <a:off x="-298337" y="2372626"/>
                <a:ext cx="3278983" cy="1004890"/>
              </a:xfrm>
              <a:prstGeom prst="rect">
                <a:avLst/>
              </a:prstGeom>
              <a:blipFill>
                <a:blip r:embed="rId6"/>
                <a:stretch>
                  <a:fillRect b="-1212"/>
                </a:stretch>
              </a:blipFill>
            </p:spPr>
            <p:txBody>
              <a:bodyPr/>
              <a:lstStyle/>
              <a:p>
                <a:r>
                  <a:rPr lang="es-ES">
                    <a:noFill/>
                  </a:rPr>
                  <a:t> </a:t>
                </a:r>
              </a:p>
            </p:txBody>
          </p:sp>
        </mc:Fallback>
      </mc:AlternateContent>
      <p:sp>
        <p:nvSpPr>
          <p:cNvPr id="13" name="CuadroTexto 12">
            <a:extLst>
              <a:ext uri="{FF2B5EF4-FFF2-40B4-BE49-F238E27FC236}">
                <a16:creationId xmlns:a16="http://schemas.microsoft.com/office/drawing/2014/main" id="{D7E47098-D4A4-404F-9067-62A1D787143C}"/>
              </a:ext>
            </a:extLst>
          </p:cNvPr>
          <p:cNvSpPr txBox="1"/>
          <p:nvPr/>
        </p:nvSpPr>
        <p:spPr>
          <a:xfrm>
            <a:off x="368991" y="1725615"/>
            <a:ext cx="5958200" cy="523220"/>
          </a:xfrm>
          <a:prstGeom prst="rect">
            <a:avLst/>
          </a:prstGeom>
          <a:noFill/>
        </p:spPr>
        <p:txBody>
          <a:bodyPr wrap="square" rtlCol="0">
            <a:spAutoFit/>
          </a:bodyPr>
          <a:lstStyle/>
          <a:p>
            <a:pPr algn="just"/>
            <a:r>
              <a:rPr lang="es-ES" altLang="es-ES" sz="1400" dirty="0">
                <a:solidFill>
                  <a:schemeClr val="tx1"/>
                </a:solidFill>
              </a:rPr>
              <a:t>Las transformaciones de coordenadas entre el sistema local (S’) y el global (S) vienen dadas por</a:t>
            </a:r>
            <a:endParaRPr kumimoji="0" lang="es-ES" altLang="es-ES" sz="1400" b="0" i="0" u="none" strike="noStrike" cap="none" normalizeH="0" baseline="0" dirty="0">
              <a:ln>
                <a:noFill/>
              </a:ln>
              <a:solidFill>
                <a:schemeClr val="tx1"/>
              </a:solidFill>
              <a:effectLst/>
              <a:latin typeface="Arial" panose="020B0604020202020204" pitchFamily="34" charset="0"/>
            </a:endParaRPr>
          </a:p>
        </p:txBody>
      </p:sp>
      <p:sp>
        <p:nvSpPr>
          <p:cNvPr id="3" name="Cerrar llave 2">
            <a:extLst>
              <a:ext uri="{FF2B5EF4-FFF2-40B4-BE49-F238E27FC236}">
                <a16:creationId xmlns:a16="http://schemas.microsoft.com/office/drawing/2014/main" id="{7FE4ECB7-B271-467B-A85A-C1BF9B02F9EB}"/>
              </a:ext>
            </a:extLst>
          </p:cNvPr>
          <p:cNvSpPr/>
          <p:nvPr/>
        </p:nvSpPr>
        <p:spPr bwMode="auto">
          <a:xfrm>
            <a:off x="2800626" y="2303261"/>
            <a:ext cx="360040" cy="938719"/>
          </a:xfrm>
          <a:prstGeom prst="rightBrace">
            <a:avLst/>
          </a:prstGeom>
          <a:ln>
            <a:headEnd type="none" w="med" len="med"/>
            <a:tailEnd type="none" w="med" len="med"/>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charset="0"/>
              <a:buNone/>
              <a:tabLst/>
            </a:pPr>
            <a:endParaRPr kumimoji="0" lang="es-ES" sz="2400" b="0" i="0" u="none" strike="noStrike" cap="none" normalizeH="0" baseline="0" dirty="0">
              <a:ln>
                <a:noFill/>
              </a:ln>
              <a:solidFill>
                <a:schemeClr val="bg1"/>
              </a:solidFill>
              <a:effectLst/>
              <a:latin typeface="Arial" charset="0"/>
              <a:ea typeface="ＭＳ Ｐゴシック" charset="0"/>
              <a:cs typeface="ＭＳ Ｐゴシック" charset="0"/>
            </a:endParaRPr>
          </a:p>
        </p:txBody>
      </p:sp>
      <mc:AlternateContent xmlns:mc="http://schemas.openxmlformats.org/markup-compatibility/2006" xmlns:a14="http://schemas.microsoft.com/office/drawing/2010/main">
        <mc:Choice Requires="a14">
          <p:sp>
            <p:nvSpPr>
              <p:cNvPr id="15" name="CuadroTexto 14">
                <a:extLst>
                  <a:ext uri="{FF2B5EF4-FFF2-40B4-BE49-F238E27FC236}">
                    <a16:creationId xmlns:a16="http://schemas.microsoft.com/office/drawing/2014/main" id="{A20C56CB-317F-4594-9A6C-EC851C9A0898}"/>
                  </a:ext>
                </a:extLst>
              </p:cNvPr>
              <p:cNvSpPr txBox="1"/>
              <p:nvPr/>
            </p:nvSpPr>
            <p:spPr>
              <a:xfrm>
                <a:off x="2485786" y="2380979"/>
                <a:ext cx="3516440" cy="91294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600" b="0" i="1" smtClean="0">
                          <a:solidFill>
                            <a:schemeClr val="tx1"/>
                          </a:solidFill>
                          <a:latin typeface="Cambria Math" panose="02040503050406030204" pitchFamily="18" charset="0"/>
                          <a:ea typeface="Cambria Math" panose="02040503050406030204" pitchFamily="18" charset="0"/>
                        </a:rPr>
                        <m:t>𝑥</m:t>
                      </m:r>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𝑥</m:t>
                      </m:r>
                    </m:oMath>
                  </m:oMathPara>
                </a14:m>
                <a:endParaRPr lang="es-ES" sz="1600" b="0" dirty="0">
                  <a:solidFill>
                    <a:schemeClr val="tx1"/>
                  </a:solidFill>
                  <a:ea typeface="Cambria Math" panose="02040503050406030204" pitchFamily="18" charset="0"/>
                </a:endParaRPr>
              </a:p>
              <a:p>
                <a:r>
                  <a:rPr lang="es-ES" sz="1600" b="0" dirty="0">
                    <a:solidFill>
                      <a:schemeClr val="tx1"/>
                    </a:solidFill>
                    <a:ea typeface="Cambria Math" panose="02040503050406030204" pitchFamily="18" charset="0"/>
                  </a:rPr>
                  <a:t>                     </a:t>
                </a:r>
                <a14:m>
                  <m:oMath xmlns:m="http://schemas.openxmlformats.org/officeDocument/2006/math">
                    <m:r>
                      <a:rPr lang="es-ES" sz="1600" b="0" i="0" smtClean="0">
                        <a:solidFill>
                          <a:schemeClr val="tx1"/>
                        </a:solidFill>
                        <a:latin typeface="Cambria Math" panose="02040503050406030204" pitchFamily="18" charset="0"/>
                        <a:ea typeface="Cambria Math" panose="02040503050406030204" pitchFamily="18" charset="0"/>
                      </a:rPr>
                      <m:t>  </m:t>
                    </m:r>
                    <m:r>
                      <a:rPr lang="es-ES" sz="1600" b="0" i="1" smtClean="0">
                        <a:solidFill>
                          <a:schemeClr val="tx1"/>
                        </a:solidFill>
                        <a:latin typeface="Cambria Math" panose="02040503050406030204" pitchFamily="18" charset="0"/>
                        <a:ea typeface="Cambria Math" panose="02040503050406030204" pitchFamily="18" charset="0"/>
                      </a:rPr>
                      <m:t>   </m:t>
                    </m:r>
                    <m:r>
                      <a:rPr lang="es-ES" sz="1600" b="0" i="1" smtClean="0">
                        <a:solidFill>
                          <a:schemeClr val="tx1"/>
                        </a:solidFill>
                        <a:latin typeface="Cambria Math" panose="02040503050406030204" pitchFamily="18" charset="0"/>
                        <a:ea typeface="Cambria Math" panose="02040503050406030204" pitchFamily="18" charset="0"/>
                      </a:rPr>
                      <m:t>𝑦</m:t>
                    </m:r>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𝑧</m:t>
                    </m:r>
                    <m:r>
                      <a:rPr lang="es-ES" sz="1600" i="1">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ea typeface="Cambria Math" panose="02040503050406030204" pitchFamily="18" charset="0"/>
                          </a:rPr>
                          <m:t>𝑔</m:t>
                        </m:r>
                      </m:num>
                      <m:den>
                        <m:r>
                          <a:rPr lang="es-ES" sz="1600" i="1">
                            <a:solidFill>
                              <a:schemeClr val="tx1"/>
                            </a:solidFill>
                            <a:latin typeface="Cambria Math" panose="02040503050406030204" pitchFamily="18" charset="0"/>
                            <a:ea typeface="Cambria Math" panose="02040503050406030204" pitchFamily="18" charset="0"/>
                          </a:rPr>
                          <m:t>2</m:t>
                        </m:r>
                      </m:den>
                    </m:f>
                    <m:r>
                      <a:rPr lang="es-ES" sz="1600" b="0" i="1" smtClean="0">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𝑑</m:t>
                        </m:r>
                      </m:e>
                      <m:sub>
                        <m:r>
                          <a:rPr lang="es-ES" sz="1600" i="1">
                            <a:solidFill>
                              <a:schemeClr val="tx1"/>
                            </a:solidFill>
                            <a:latin typeface="Cambria Math" panose="02040503050406030204" pitchFamily="18" charset="0"/>
                            <a:ea typeface="Cambria Math" panose="02040503050406030204" pitchFamily="18" charset="0"/>
                          </a:rPr>
                          <m:t>𝑎</m:t>
                        </m:r>
                      </m:sub>
                    </m:sSub>
                    <m:r>
                      <a:rPr lang="es-ES" sz="1600" b="0" i="1" smtClean="0">
                        <a:solidFill>
                          <a:schemeClr val="tx1"/>
                        </a:solidFill>
                        <a:latin typeface="Cambria Math" panose="02040503050406030204" pitchFamily="18" charset="0"/>
                        <a:ea typeface="Cambria Math" panose="02040503050406030204" pitchFamily="18" charset="0"/>
                      </a:rPr>
                      <m:t>)</m:t>
                    </m:r>
                  </m:oMath>
                </a14:m>
                <a:endParaRPr lang="es-ES" sz="1600" b="0" dirty="0">
                  <a:solidFill>
                    <a:schemeClr val="tx1"/>
                  </a:solidFill>
                  <a:ea typeface="Cambria Math" panose="02040503050406030204" pitchFamily="18" charset="0"/>
                </a:endParaRPr>
              </a:p>
              <a:p>
                <a:r>
                  <a:rPr lang="es-ES" sz="1600" dirty="0">
                    <a:solidFill>
                      <a:schemeClr val="tx1"/>
                    </a:solidFill>
                    <a:ea typeface="Cambria Math" panose="02040503050406030204" pitchFamily="18" charset="0"/>
                  </a:rPr>
                  <a:t>            </a:t>
                </a:r>
                <a14:m>
                  <m:oMath xmlns:m="http://schemas.openxmlformats.org/officeDocument/2006/math">
                    <m:r>
                      <a:rPr lang="es-ES" sz="1600" b="0" i="0" smtClean="0">
                        <a:solidFill>
                          <a:schemeClr val="tx1"/>
                        </a:solidFill>
                        <a:latin typeface="Cambria Math" panose="02040503050406030204" pitchFamily="18" charset="0"/>
                        <a:ea typeface="Cambria Math" panose="02040503050406030204" pitchFamily="18" charset="0"/>
                      </a:rPr>
                      <m:t>  </m:t>
                    </m:r>
                    <m:r>
                      <a:rPr lang="es-ES" sz="1600" b="0" i="1" smtClean="0">
                        <a:solidFill>
                          <a:schemeClr val="tx1"/>
                        </a:solidFill>
                        <a:latin typeface="Cambria Math" panose="02040503050406030204" pitchFamily="18" charset="0"/>
                        <a:ea typeface="Cambria Math" panose="02040503050406030204" pitchFamily="18" charset="0"/>
                      </a:rPr>
                      <m:t>          </m:t>
                    </m:r>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     </m:t>
                        </m:r>
                        <m:r>
                          <a:rPr lang="es-ES" sz="1600" i="1">
                            <a:solidFill>
                              <a:schemeClr val="tx1"/>
                            </a:solidFill>
                            <a:latin typeface="Cambria Math" panose="02040503050406030204" pitchFamily="18" charset="0"/>
                            <a:ea typeface="Cambria Math" panose="02040503050406030204" pitchFamily="18" charset="0"/>
                          </a:rPr>
                          <m:t>𝑧</m:t>
                        </m:r>
                      </m:e>
                      <m:sup>
                        <m:r>
                          <a:rPr lang="es-ES" sz="1600" b="0" i="1" smtClean="0">
                            <a:solidFill>
                              <a:schemeClr val="tx1"/>
                            </a:solidFill>
                            <a:latin typeface="Cambria Math" panose="02040503050406030204" pitchFamily="18" charset="0"/>
                            <a:ea typeface="Cambria Math" panose="02040503050406030204" pitchFamily="18" charset="0"/>
                          </a:rPr>
                          <m:t>′</m:t>
                        </m:r>
                      </m:sup>
                    </m:sSup>
                    <m:r>
                      <a:rPr lang="es-ES" sz="1600" b="0" i="1" smtClean="0">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𝑟</m:t>
                        </m:r>
                      </m:e>
                      <m:sub>
                        <m:r>
                          <a:rPr lang="es-ES" sz="1600" i="1">
                            <a:solidFill>
                              <a:schemeClr val="tx1"/>
                            </a:solidFill>
                            <a:latin typeface="Cambria Math" panose="02040503050406030204" pitchFamily="18" charset="0"/>
                            <a:ea typeface="Cambria Math" panose="02040503050406030204" pitchFamily="18" charset="0"/>
                          </a:rPr>
                          <m:t>3</m:t>
                        </m:r>
                      </m:sub>
                    </m:sSub>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𝑦</m:t>
                    </m:r>
                  </m:oMath>
                </a14:m>
                <a:endParaRPr lang="es-ES" sz="1600" b="0" dirty="0">
                  <a:solidFill>
                    <a:schemeClr val="tx1"/>
                  </a:solidFill>
                  <a:ea typeface="Cambria Math" panose="02040503050406030204" pitchFamily="18" charset="0"/>
                </a:endParaRPr>
              </a:p>
            </p:txBody>
          </p:sp>
        </mc:Choice>
        <mc:Fallback xmlns="">
          <p:sp>
            <p:nvSpPr>
              <p:cNvPr id="15" name="CuadroTexto 14">
                <a:extLst>
                  <a:ext uri="{FF2B5EF4-FFF2-40B4-BE49-F238E27FC236}">
                    <a16:creationId xmlns:a16="http://schemas.microsoft.com/office/drawing/2014/main" id="{A20C56CB-317F-4594-9A6C-EC851C9A0898}"/>
                  </a:ext>
                </a:extLst>
              </p:cNvPr>
              <p:cNvSpPr txBox="1">
                <a:spLocks noRot="1" noChangeAspect="1" noMove="1" noResize="1" noEditPoints="1" noAdjustHandles="1" noChangeArrowheads="1" noChangeShapeType="1" noTextEdit="1"/>
              </p:cNvSpPr>
              <p:nvPr/>
            </p:nvSpPr>
            <p:spPr>
              <a:xfrm>
                <a:off x="2485786" y="2380979"/>
                <a:ext cx="3516440" cy="912942"/>
              </a:xfrm>
              <a:prstGeom prst="rect">
                <a:avLst/>
              </a:prstGeom>
              <a:blipFill>
                <a:blip r:embed="rId7"/>
                <a:stretch>
                  <a:fillRect b="-201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6" name="CuadroTexto 15">
                <a:extLst>
                  <a:ext uri="{FF2B5EF4-FFF2-40B4-BE49-F238E27FC236}">
                    <a16:creationId xmlns:a16="http://schemas.microsoft.com/office/drawing/2014/main" id="{3492EA85-DA97-424C-B5CB-E4B99E462150}"/>
                  </a:ext>
                </a:extLst>
              </p:cNvPr>
              <p:cNvSpPr txBox="1"/>
              <p:nvPr/>
            </p:nvSpPr>
            <p:spPr>
              <a:xfrm>
                <a:off x="143768" y="3630563"/>
                <a:ext cx="2908886" cy="83099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600" b="0" i="1" smtClean="0">
                          <a:solidFill>
                            <a:schemeClr val="tx1"/>
                          </a:solidFill>
                          <a:latin typeface="Cambria Math" panose="02040503050406030204" pitchFamily="18" charset="0"/>
                          <a:ea typeface="Cambria Math" panose="02040503050406030204" pitchFamily="18" charset="0"/>
                        </a:rPr>
                        <m:t>𝑥</m:t>
                      </m:r>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𝑟</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cos</m:t>
                          </m:r>
                        </m:fName>
                        <m:e>
                          <m:r>
                            <a:rPr lang="es-ES" sz="1600" i="1">
                              <a:solidFill>
                                <a:schemeClr val="tx1"/>
                              </a:solidFill>
                              <a:latin typeface="Cambria Math" panose="02040503050406030204" pitchFamily="18" charset="0"/>
                              <a:ea typeface="Cambria Math" panose="02040503050406030204" pitchFamily="18" charset="0"/>
                            </a:rPr>
                            <m:t>𝜑</m:t>
                          </m:r>
                          <m:r>
                            <a:rPr lang="es-ES" sz="1600" b="0" i="1" smtClean="0">
                              <a:solidFill>
                                <a:schemeClr val="tx1"/>
                              </a:solidFill>
                              <a:latin typeface="Cambria Math" panose="02040503050406030204" pitchFamily="18" charset="0"/>
                              <a:ea typeface="Cambria Math" panose="02040503050406030204" pitchFamily="18" charset="0"/>
                            </a:rPr>
                            <m:t>′</m:t>
                          </m:r>
                        </m:e>
                      </m:func>
                    </m:oMath>
                  </m:oMathPara>
                </a14:m>
                <a:endParaRPr lang="es-ES" sz="1600" b="0" dirty="0">
                  <a:solidFill>
                    <a:schemeClr val="tx1"/>
                  </a:solidFill>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𝑦</m:t>
                          </m:r>
                        </m:e>
                        <m:sup>
                          <m:r>
                            <a:rPr lang="es-ES" sz="1600" i="1">
                              <a:solidFill>
                                <a:schemeClr val="tx1"/>
                              </a:solidFill>
                              <a:latin typeface="Cambria Math" panose="02040503050406030204" pitchFamily="18" charset="0"/>
                              <a:ea typeface="Cambria Math" panose="02040503050406030204" pitchFamily="18" charset="0"/>
                            </a:rPr>
                            <m:t>′</m:t>
                          </m:r>
                        </m:sup>
                      </m:sSup>
                      <m:r>
                        <a:rPr lang="es-ES" sz="1600" i="1">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𝑟</m:t>
                      </m:r>
                      <m:func>
                        <m:funcPr>
                          <m:ctrlPr>
                            <a:rPr lang="es-ES" sz="1600" i="1" smtClean="0">
                              <a:solidFill>
                                <a:schemeClr val="tx1"/>
                              </a:solidFill>
                              <a:latin typeface="Cambria Math" panose="02040503050406030204" pitchFamily="18" charset="0"/>
                              <a:ea typeface="Cambria Math" panose="02040503050406030204" pitchFamily="18" charset="0"/>
                            </a:rPr>
                          </m:ctrlPr>
                        </m:funcPr>
                        <m:fName>
                          <m:r>
                            <m:rPr>
                              <m:sty m:val="p"/>
                            </m:rPr>
                            <a:rPr lang="es-ES" sz="1600" i="0" smtClean="0">
                              <a:solidFill>
                                <a:schemeClr val="tx1"/>
                              </a:solidFill>
                              <a:latin typeface="Cambria Math" panose="02040503050406030204" pitchFamily="18" charset="0"/>
                              <a:ea typeface="Cambria Math" panose="02040503050406030204" pitchFamily="18" charset="0"/>
                            </a:rPr>
                            <m:t>sin</m:t>
                          </m:r>
                        </m:fName>
                        <m:e>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𝜑</m:t>
                              </m:r>
                            </m:e>
                            <m:sup>
                              <m:r>
                                <a:rPr lang="es-ES" sz="1600" i="1">
                                  <a:solidFill>
                                    <a:schemeClr val="tx1"/>
                                  </a:solidFill>
                                  <a:latin typeface="Cambria Math" panose="02040503050406030204" pitchFamily="18" charset="0"/>
                                  <a:ea typeface="Cambria Math" panose="02040503050406030204" pitchFamily="18" charset="0"/>
                                </a:rPr>
                                <m:t>′</m:t>
                              </m:r>
                            </m:sup>
                          </m:sSup>
                        </m:e>
                      </m:func>
                    </m:oMath>
                  </m:oMathPara>
                </a14:m>
                <a:endParaRPr lang="es-ES" sz="1600" i="1" dirty="0">
                  <a:solidFill>
                    <a:schemeClr val="tx1"/>
                  </a:solidFill>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𝑧</m:t>
                          </m:r>
                        </m:e>
                        <m:sup>
                          <m:r>
                            <a:rPr lang="es-ES" sz="1600" i="1">
                              <a:solidFill>
                                <a:schemeClr val="tx1"/>
                              </a:solidFill>
                              <a:latin typeface="Cambria Math" panose="02040503050406030204" pitchFamily="18" charset="0"/>
                              <a:ea typeface="Cambria Math" panose="02040503050406030204" pitchFamily="18" charset="0"/>
                            </a:rPr>
                            <m:t>′</m:t>
                          </m:r>
                        </m:sup>
                      </m:sSup>
                      <m:r>
                        <a:rPr lang="es-ES" sz="1600" i="1">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𝑦</m:t>
                      </m:r>
                      <m:r>
                        <a:rPr lang="es-ES" sz="1600" b="0" i="1" smtClean="0">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𝑟</m:t>
                          </m:r>
                        </m:e>
                        <m:sub>
                          <m:r>
                            <a:rPr lang="es-ES" sz="1600" i="1">
                              <a:solidFill>
                                <a:schemeClr val="tx1"/>
                              </a:solidFill>
                              <a:latin typeface="Cambria Math" panose="02040503050406030204" pitchFamily="18" charset="0"/>
                              <a:ea typeface="Cambria Math" panose="02040503050406030204" pitchFamily="18" charset="0"/>
                            </a:rPr>
                            <m:t>3</m:t>
                          </m:r>
                        </m:sub>
                      </m:sSub>
                    </m:oMath>
                  </m:oMathPara>
                </a14:m>
                <a:endParaRPr lang="es-ES" sz="1600" b="0" dirty="0">
                  <a:solidFill>
                    <a:schemeClr val="tx1"/>
                  </a:solidFill>
                  <a:ea typeface="Cambria Math" panose="02040503050406030204" pitchFamily="18" charset="0"/>
                </a:endParaRPr>
              </a:p>
            </p:txBody>
          </p:sp>
        </mc:Choice>
        <mc:Fallback xmlns="">
          <p:sp>
            <p:nvSpPr>
              <p:cNvPr id="16" name="CuadroTexto 15">
                <a:extLst>
                  <a:ext uri="{FF2B5EF4-FFF2-40B4-BE49-F238E27FC236}">
                    <a16:creationId xmlns:a16="http://schemas.microsoft.com/office/drawing/2014/main" id="{3492EA85-DA97-424C-B5CB-E4B99E462150}"/>
                  </a:ext>
                </a:extLst>
              </p:cNvPr>
              <p:cNvSpPr txBox="1">
                <a:spLocks noRot="1" noChangeAspect="1" noMove="1" noResize="1" noEditPoints="1" noAdjustHandles="1" noChangeArrowheads="1" noChangeShapeType="1" noTextEdit="1"/>
              </p:cNvSpPr>
              <p:nvPr/>
            </p:nvSpPr>
            <p:spPr>
              <a:xfrm>
                <a:off x="143768" y="3630563"/>
                <a:ext cx="2908886" cy="830997"/>
              </a:xfrm>
              <a:prstGeom prst="rect">
                <a:avLst/>
              </a:prstGeom>
              <a:blipFill>
                <a:blip r:embed="rId8"/>
                <a:stretch>
                  <a:fillRect b="-1471"/>
                </a:stretch>
              </a:blipFill>
            </p:spPr>
            <p:txBody>
              <a:bodyPr/>
              <a:lstStyle/>
              <a:p>
                <a:r>
                  <a:rPr lang="es-ES">
                    <a:noFill/>
                  </a:rPr>
                  <a:t> </a:t>
                </a:r>
              </a:p>
            </p:txBody>
          </p:sp>
        </mc:Fallback>
      </mc:AlternateContent>
      <p:sp>
        <p:nvSpPr>
          <p:cNvPr id="17" name="Cerrar llave 16">
            <a:extLst>
              <a:ext uri="{FF2B5EF4-FFF2-40B4-BE49-F238E27FC236}">
                <a16:creationId xmlns:a16="http://schemas.microsoft.com/office/drawing/2014/main" id="{21F9BFED-7B67-4075-9C2F-45E85C7DD504}"/>
              </a:ext>
            </a:extLst>
          </p:cNvPr>
          <p:cNvSpPr/>
          <p:nvPr/>
        </p:nvSpPr>
        <p:spPr bwMode="auto">
          <a:xfrm>
            <a:off x="2872634" y="3561198"/>
            <a:ext cx="360040" cy="938719"/>
          </a:xfrm>
          <a:prstGeom prst="rightBrace">
            <a:avLst/>
          </a:prstGeom>
          <a:ln>
            <a:headEnd type="none" w="med" len="med"/>
            <a:tailEnd type="none" w="med" len="med"/>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charset="0"/>
              <a:buNone/>
              <a:tabLst/>
            </a:pPr>
            <a:endParaRPr kumimoji="0" lang="es-ES" sz="2400" b="0" i="0" u="none" strike="noStrike" cap="none" normalizeH="0" baseline="0" dirty="0">
              <a:ln>
                <a:noFill/>
              </a:ln>
              <a:solidFill>
                <a:schemeClr val="bg1"/>
              </a:solidFill>
              <a:effectLst/>
              <a:latin typeface="Arial" charset="0"/>
              <a:ea typeface="ＭＳ Ｐゴシック" charset="0"/>
              <a:cs typeface="ＭＳ Ｐゴシック" charset="0"/>
            </a:endParaRPr>
          </a:p>
        </p:txBody>
      </p:sp>
      <mc:AlternateContent xmlns:mc="http://schemas.openxmlformats.org/markup-compatibility/2006" xmlns:a14="http://schemas.microsoft.com/office/drawing/2010/main">
        <mc:Choice Requires="a14">
          <p:sp>
            <p:nvSpPr>
              <p:cNvPr id="18" name="CuadroTexto 17">
                <a:extLst>
                  <a:ext uri="{FF2B5EF4-FFF2-40B4-BE49-F238E27FC236}">
                    <a16:creationId xmlns:a16="http://schemas.microsoft.com/office/drawing/2014/main" id="{F45BD09D-800B-409B-89D8-0F5AAEEC5CBD}"/>
                  </a:ext>
                </a:extLst>
              </p:cNvPr>
              <p:cNvSpPr txBox="1"/>
              <p:nvPr/>
            </p:nvSpPr>
            <p:spPr>
              <a:xfrm>
                <a:off x="2485786" y="3561198"/>
                <a:ext cx="3278983" cy="83099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600" b="0" i="1" smtClean="0">
                          <a:solidFill>
                            <a:schemeClr val="tx1"/>
                          </a:solidFill>
                          <a:latin typeface="Cambria Math" panose="02040503050406030204" pitchFamily="18" charset="0"/>
                          <a:ea typeface="Cambria Math" panose="02040503050406030204" pitchFamily="18" charset="0"/>
                        </a:rPr>
                        <m:t>                </m:t>
                      </m:r>
                      <m:r>
                        <a:rPr lang="es-ES" sz="1600" b="0" i="1" smtClean="0">
                          <a:solidFill>
                            <a:schemeClr val="tx1"/>
                          </a:solidFill>
                          <a:latin typeface="Cambria Math" panose="02040503050406030204" pitchFamily="18" charset="0"/>
                          <a:ea typeface="Cambria Math" panose="02040503050406030204" pitchFamily="18" charset="0"/>
                        </a:rPr>
                        <m:t>𝑥</m:t>
                      </m:r>
                      <m:r>
                        <a:rPr lang="es-ES" sz="1600" i="1">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𝑟</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cos</m:t>
                          </m:r>
                        </m:fName>
                        <m:e>
                          <m:r>
                            <a:rPr lang="es-ES" sz="1600" i="1">
                              <a:solidFill>
                                <a:schemeClr val="tx1"/>
                              </a:solidFill>
                              <a:latin typeface="Cambria Math" panose="02040503050406030204" pitchFamily="18" charset="0"/>
                              <a:ea typeface="Cambria Math" panose="02040503050406030204" pitchFamily="18" charset="0"/>
                            </a:rPr>
                            <m:t>𝜑</m:t>
                          </m:r>
                          <m:r>
                            <a:rPr lang="es-ES" sz="1600" i="1">
                              <a:solidFill>
                                <a:schemeClr val="tx1"/>
                              </a:solidFill>
                              <a:latin typeface="Cambria Math" panose="02040503050406030204" pitchFamily="18" charset="0"/>
                              <a:ea typeface="Cambria Math" panose="02040503050406030204" pitchFamily="18" charset="0"/>
                            </a:rPr>
                            <m:t>′</m:t>
                          </m:r>
                        </m:e>
                      </m:func>
                    </m:oMath>
                  </m:oMathPara>
                </a14:m>
                <a:endParaRPr lang="es-ES" sz="1600" dirty="0">
                  <a:solidFill>
                    <a:schemeClr val="tx1"/>
                  </a:solidFill>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s-ES" sz="1600" b="0" i="1" smtClean="0">
                          <a:solidFill>
                            <a:schemeClr val="tx1"/>
                          </a:solidFill>
                          <a:latin typeface="Cambria Math" panose="02040503050406030204" pitchFamily="18" charset="0"/>
                          <a:ea typeface="Cambria Math" panose="02040503050406030204" pitchFamily="18" charset="0"/>
                        </a:rPr>
                        <m:t>               </m:t>
                      </m:r>
                      <m:r>
                        <a:rPr lang="es-ES" sz="1600" b="0" i="1" smtClean="0">
                          <a:solidFill>
                            <a:schemeClr val="tx1"/>
                          </a:solidFill>
                          <a:latin typeface="Cambria Math" panose="02040503050406030204" pitchFamily="18" charset="0"/>
                          <a:ea typeface="Cambria Math" panose="02040503050406030204" pitchFamily="18" charset="0"/>
                        </a:rPr>
                        <m:t>𝑦</m:t>
                      </m:r>
                      <m:r>
                        <a:rPr lang="es-ES" sz="1600" b="0" i="1" smtClean="0">
                          <a:solidFill>
                            <a:schemeClr val="tx1"/>
                          </a:solidFill>
                          <a:latin typeface="Cambria Math" panose="02040503050406030204" pitchFamily="18" charset="0"/>
                          <a:ea typeface="Cambria Math" panose="02040503050406030204" pitchFamily="18" charset="0"/>
                        </a:rPr>
                        <m:t>=</m:t>
                      </m:r>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𝑧</m:t>
                          </m:r>
                        </m:e>
                        <m:sup>
                          <m:r>
                            <a:rPr lang="es-ES" sz="1600" i="1">
                              <a:solidFill>
                                <a:schemeClr val="tx1"/>
                              </a:solidFill>
                              <a:latin typeface="Cambria Math" panose="02040503050406030204" pitchFamily="18" charset="0"/>
                              <a:ea typeface="Cambria Math" panose="02040503050406030204" pitchFamily="18" charset="0"/>
                            </a:rPr>
                            <m:t>′</m:t>
                          </m:r>
                        </m:sup>
                      </m:sSup>
                      <m:r>
                        <a:rPr lang="es-ES" sz="1600" i="1">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𝑟</m:t>
                          </m:r>
                        </m:e>
                        <m:sub>
                          <m:r>
                            <a:rPr lang="es-ES" sz="1600" i="1">
                              <a:solidFill>
                                <a:schemeClr val="tx1"/>
                              </a:solidFill>
                              <a:latin typeface="Cambria Math" panose="02040503050406030204" pitchFamily="18" charset="0"/>
                              <a:ea typeface="Cambria Math" panose="02040503050406030204" pitchFamily="18" charset="0"/>
                            </a:rPr>
                            <m:t>3</m:t>
                          </m:r>
                        </m:sub>
                      </m:sSub>
                    </m:oMath>
                  </m:oMathPara>
                </a14:m>
                <a:endParaRPr lang="es-ES" sz="1600" i="1" dirty="0">
                  <a:solidFill>
                    <a:schemeClr val="tx1"/>
                  </a:solidFill>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s-ES" sz="1600" b="0" i="1" smtClean="0">
                          <a:solidFill>
                            <a:schemeClr val="tx1"/>
                          </a:solidFill>
                          <a:latin typeface="Cambria Math" panose="02040503050406030204" pitchFamily="18" charset="0"/>
                          <a:ea typeface="Cambria Math" panose="02040503050406030204" pitchFamily="18" charset="0"/>
                        </a:rPr>
                        <m:t>                     </m:t>
                      </m:r>
                      <m:r>
                        <a:rPr lang="es-ES" sz="1600" b="0" i="1" smtClean="0">
                          <a:solidFill>
                            <a:schemeClr val="tx1"/>
                          </a:solidFill>
                          <a:latin typeface="Cambria Math" panose="02040503050406030204" pitchFamily="18" charset="0"/>
                          <a:ea typeface="Cambria Math" panose="02040503050406030204" pitchFamily="18" charset="0"/>
                        </a:rPr>
                        <m:t>𝑧</m:t>
                      </m:r>
                      <m:r>
                        <a:rPr lang="es-ES" sz="1600" i="1">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𝑟</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sin</m:t>
                          </m:r>
                        </m:fName>
                        <m:e>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𝜑</m:t>
                              </m:r>
                            </m:e>
                            <m:sup>
                              <m:r>
                                <a:rPr lang="es-ES" sz="1600" i="1">
                                  <a:solidFill>
                                    <a:schemeClr val="tx1"/>
                                  </a:solidFill>
                                  <a:latin typeface="Cambria Math" panose="02040503050406030204" pitchFamily="18" charset="0"/>
                                  <a:ea typeface="Cambria Math" panose="02040503050406030204" pitchFamily="18" charset="0"/>
                                </a:rPr>
                                <m:t>′</m:t>
                              </m:r>
                            </m:sup>
                          </m:sSup>
                        </m:e>
                      </m:func>
                    </m:oMath>
                  </m:oMathPara>
                </a14:m>
                <a:endParaRPr lang="es-ES" sz="1600" b="0" dirty="0">
                  <a:solidFill>
                    <a:schemeClr val="tx1"/>
                  </a:solidFill>
                  <a:ea typeface="Cambria Math" panose="02040503050406030204" pitchFamily="18" charset="0"/>
                </a:endParaRPr>
              </a:p>
            </p:txBody>
          </p:sp>
        </mc:Choice>
        <mc:Fallback xmlns="">
          <p:sp>
            <p:nvSpPr>
              <p:cNvPr id="18" name="CuadroTexto 17">
                <a:extLst>
                  <a:ext uri="{FF2B5EF4-FFF2-40B4-BE49-F238E27FC236}">
                    <a16:creationId xmlns:a16="http://schemas.microsoft.com/office/drawing/2014/main" id="{F45BD09D-800B-409B-89D8-0F5AAEEC5CBD}"/>
                  </a:ext>
                </a:extLst>
              </p:cNvPr>
              <p:cNvSpPr txBox="1">
                <a:spLocks noRot="1" noChangeAspect="1" noMove="1" noResize="1" noEditPoints="1" noAdjustHandles="1" noChangeArrowheads="1" noChangeShapeType="1" noTextEdit="1"/>
              </p:cNvSpPr>
              <p:nvPr/>
            </p:nvSpPr>
            <p:spPr>
              <a:xfrm>
                <a:off x="2485786" y="3561198"/>
                <a:ext cx="3278983" cy="830997"/>
              </a:xfrm>
              <a:prstGeom prst="rect">
                <a:avLst/>
              </a:prstGeom>
              <a:blipFill>
                <a:blip r:embed="rId9"/>
                <a:stretch>
                  <a:fillRect b="-146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9" name="CuadroTexto 18">
                <a:extLst>
                  <a:ext uri="{FF2B5EF4-FFF2-40B4-BE49-F238E27FC236}">
                    <a16:creationId xmlns:a16="http://schemas.microsoft.com/office/drawing/2014/main" id="{4ADF8E77-32D8-496C-AA05-7AE5A40885B1}"/>
                  </a:ext>
                </a:extLst>
              </p:cNvPr>
              <p:cNvSpPr txBox="1"/>
              <p:nvPr/>
            </p:nvSpPr>
            <p:spPr>
              <a:xfrm>
                <a:off x="503860" y="4794156"/>
                <a:ext cx="4737548" cy="81984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600" i="1" smtClean="0">
                          <a:solidFill>
                            <a:schemeClr val="tx1"/>
                          </a:solidFill>
                          <a:latin typeface="Cambria Math" panose="02040503050406030204" pitchFamily="18" charset="0"/>
                          <a:ea typeface="Cambria Math" panose="02040503050406030204" pitchFamily="18" charset="0"/>
                        </a:rPr>
                        <m:t>𝑟</m:t>
                      </m:r>
                      <m:r>
                        <a:rPr lang="es-ES" sz="1600" b="0" i="1" smtClean="0">
                          <a:solidFill>
                            <a:schemeClr val="tx1"/>
                          </a:solidFill>
                          <a:latin typeface="Cambria Math" panose="02040503050406030204" pitchFamily="18" charset="0"/>
                          <a:ea typeface="Cambria Math" panose="02040503050406030204" pitchFamily="18" charset="0"/>
                        </a:rPr>
                        <m:t>=</m:t>
                      </m:r>
                      <m:rad>
                        <m:radPr>
                          <m:degHide m:val="on"/>
                          <m:ctrlPr>
                            <a:rPr lang="es-ES" sz="1600" b="0" i="1" smtClean="0">
                              <a:solidFill>
                                <a:schemeClr val="tx1"/>
                              </a:solidFill>
                              <a:latin typeface="Cambria Math" panose="02040503050406030204" pitchFamily="18" charset="0"/>
                              <a:ea typeface="Cambria Math" panose="02040503050406030204" pitchFamily="18" charset="0"/>
                            </a:rPr>
                          </m:ctrlPr>
                        </m:radPr>
                        <m:deg/>
                        <m:e>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𝑥</m:t>
                              </m:r>
                              <m:r>
                                <a:rPr lang="es-ES" sz="1600" b="0" i="1" smtClean="0">
                                  <a:solidFill>
                                    <a:schemeClr val="tx1"/>
                                  </a:solidFill>
                                  <a:latin typeface="Cambria Math" panose="02040503050406030204" pitchFamily="18" charset="0"/>
                                  <a:ea typeface="Cambria Math" panose="02040503050406030204" pitchFamily="18" charset="0"/>
                                </a:rPr>
                                <m:t>′</m:t>
                              </m:r>
                            </m:e>
                            <m:sup>
                              <m:r>
                                <a:rPr lang="es-ES" sz="1600" b="0" i="1" smtClean="0">
                                  <a:solidFill>
                                    <a:schemeClr val="tx1"/>
                                  </a:solidFill>
                                  <a:latin typeface="Cambria Math" panose="02040503050406030204" pitchFamily="18" charset="0"/>
                                  <a:ea typeface="Cambria Math" panose="02040503050406030204" pitchFamily="18" charset="0"/>
                                </a:rPr>
                                <m:t>2</m:t>
                              </m:r>
                            </m:sup>
                          </m:sSup>
                          <m:r>
                            <a:rPr lang="es-ES" sz="1600" b="0" i="1" smtClean="0">
                              <a:solidFill>
                                <a:schemeClr val="tx1"/>
                              </a:solidFill>
                              <a:latin typeface="Cambria Math" panose="02040503050406030204" pitchFamily="18" charset="0"/>
                              <a:ea typeface="Cambria Math" panose="02040503050406030204" pitchFamily="18" charset="0"/>
                            </a:rPr>
                            <m:t>+</m:t>
                          </m:r>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𝑦</m:t>
                              </m:r>
                              <m:r>
                                <a:rPr lang="es-ES" sz="1600" b="0" i="1" smtClean="0">
                                  <a:solidFill>
                                    <a:schemeClr val="tx1"/>
                                  </a:solidFill>
                                  <a:latin typeface="Cambria Math" panose="02040503050406030204" pitchFamily="18" charset="0"/>
                                  <a:ea typeface="Cambria Math" panose="02040503050406030204" pitchFamily="18" charset="0"/>
                                </a:rPr>
                                <m:t>′</m:t>
                              </m:r>
                            </m:e>
                            <m:sup>
                              <m:r>
                                <a:rPr lang="es-ES" sz="1600" b="0" i="1" smtClean="0">
                                  <a:solidFill>
                                    <a:schemeClr val="tx1"/>
                                  </a:solidFill>
                                  <a:latin typeface="Cambria Math" panose="02040503050406030204" pitchFamily="18" charset="0"/>
                                  <a:ea typeface="Cambria Math" panose="02040503050406030204" pitchFamily="18" charset="0"/>
                                </a:rPr>
                                <m:t>2</m:t>
                              </m:r>
                            </m:sup>
                          </m:sSup>
                        </m:e>
                      </m:rad>
                      <m:r>
                        <a:rPr lang="es-ES" sz="1600" b="0" i="1" smtClean="0">
                          <a:solidFill>
                            <a:schemeClr val="tx1"/>
                          </a:solidFill>
                          <a:latin typeface="Cambria Math" panose="02040503050406030204" pitchFamily="18" charset="0"/>
                          <a:ea typeface="Cambria Math" panose="02040503050406030204" pitchFamily="18" charset="0"/>
                        </a:rPr>
                        <m:t>=</m:t>
                      </m:r>
                      <m:rad>
                        <m:radPr>
                          <m:degHide m:val="on"/>
                          <m:ctrlPr>
                            <a:rPr lang="es-ES" sz="1600" i="1">
                              <a:solidFill>
                                <a:schemeClr val="tx1"/>
                              </a:solidFill>
                              <a:latin typeface="Cambria Math" panose="02040503050406030204" pitchFamily="18" charset="0"/>
                              <a:ea typeface="Cambria Math" panose="02040503050406030204" pitchFamily="18" charset="0"/>
                            </a:rPr>
                          </m:ctrlPr>
                        </m:radPr>
                        <m:deg/>
                        <m:e>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𝑥</m:t>
                              </m:r>
                            </m:e>
                            <m:sup>
                              <m:r>
                                <a:rPr lang="es-ES" sz="1600" i="1">
                                  <a:solidFill>
                                    <a:schemeClr val="tx1"/>
                                  </a:solidFill>
                                  <a:latin typeface="Cambria Math" panose="02040503050406030204" pitchFamily="18" charset="0"/>
                                  <a:ea typeface="Cambria Math" panose="02040503050406030204" pitchFamily="18" charset="0"/>
                                </a:rPr>
                                <m:t>2</m:t>
                              </m:r>
                            </m:sup>
                          </m:sSup>
                          <m:r>
                            <a:rPr lang="es-ES" sz="1600" i="1">
                              <a:solidFill>
                                <a:schemeClr val="tx1"/>
                              </a:solidFill>
                              <a:latin typeface="Cambria Math" panose="02040503050406030204" pitchFamily="18" charset="0"/>
                              <a:ea typeface="Cambria Math" panose="02040503050406030204" pitchFamily="18" charset="0"/>
                            </a:rPr>
                            <m:t>+</m:t>
                          </m:r>
                          <m:sSup>
                            <m:sSupPr>
                              <m:ctrlPr>
                                <a:rPr lang="es-ES" sz="1600" i="1">
                                  <a:solidFill>
                                    <a:schemeClr val="tx1"/>
                                  </a:solidFill>
                                  <a:latin typeface="Cambria Math" panose="02040503050406030204" pitchFamily="18" charset="0"/>
                                  <a:ea typeface="Cambria Math" panose="02040503050406030204" pitchFamily="18" charset="0"/>
                                </a:rPr>
                              </m:ctrlPr>
                            </m:sSupPr>
                            <m:e>
                              <m:d>
                                <m:dPr>
                                  <m:ctrlPr>
                                    <a:rPr lang="es-ES" sz="1600" i="1" smtClean="0">
                                      <a:solidFill>
                                        <a:schemeClr val="tx1"/>
                                      </a:solidFill>
                                      <a:latin typeface="Cambria Math" panose="02040503050406030204" pitchFamily="18" charset="0"/>
                                      <a:ea typeface="Cambria Math" panose="02040503050406030204" pitchFamily="18" charset="0"/>
                                    </a:rPr>
                                  </m:ctrlPr>
                                </m:dPr>
                                <m:e>
                                  <m:r>
                                    <a:rPr lang="es-ES" sz="1600" b="0" i="1" smtClean="0">
                                      <a:solidFill>
                                        <a:schemeClr val="tx1"/>
                                      </a:solidFill>
                                      <a:latin typeface="Cambria Math" panose="02040503050406030204" pitchFamily="18" charset="0"/>
                                      <a:ea typeface="Cambria Math" panose="02040503050406030204" pitchFamily="18" charset="0"/>
                                    </a:rPr>
                                    <m:t>𝑧</m:t>
                                  </m:r>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ea typeface="Cambria Math" panose="02040503050406030204" pitchFamily="18" charset="0"/>
                                        </a:rPr>
                                        <m:t>𝑔</m:t>
                                      </m:r>
                                    </m:num>
                                    <m:den>
                                      <m:r>
                                        <a:rPr lang="es-ES" sz="1600" i="1">
                                          <a:solidFill>
                                            <a:schemeClr val="tx1"/>
                                          </a:solidFill>
                                          <a:latin typeface="Cambria Math" panose="02040503050406030204" pitchFamily="18" charset="0"/>
                                          <a:ea typeface="Cambria Math" panose="02040503050406030204" pitchFamily="18" charset="0"/>
                                        </a:rPr>
                                        <m:t>2</m:t>
                                      </m:r>
                                    </m:den>
                                  </m:f>
                                  <m:r>
                                    <a:rPr lang="es-ES" sz="1600" i="1">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𝑑</m:t>
                                      </m:r>
                                    </m:e>
                                    <m:sub>
                                      <m:r>
                                        <a:rPr lang="es-ES" sz="1600" i="1">
                                          <a:solidFill>
                                            <a:schemeClr val="tx1"/>
                                          </a:solidFill>
                                          <a:latin typeface="Cambria Math" panose="02040503050406030204" pitchFamily="18" charset="0"/>
                                          <a:ea typeface="Cambria Math" panose="02040503050406030204" pitchFamily="18" charset="0"/>
                                        </a:rPr>
                                        <m:t>𝑎</m:t>
                                      </m:r>
                                    </m:sub>
                                  </m:sSub>
                                </m:e>
                              </m:d>
                            </m:e>
                            <m:sup>
                              <m:r>
                                <a:rPr lang="es-ES" sz="1600" i="1">
                                  <a:solidFill>
                                    <a:schemeClr val="tx1"/>
                                  </a:solidFill>
                                  <a:latin typeface="Cambria Math" panose="02040503050406030204" pitchFamily="18" charset="0"/>
                                  <a:ea typeface="Cambria Math" panose="02040503050406030204" pitchFamily="18" charset="0"/>
                                </a:rPr>
                                <m:t>2</m:t>
                              </m:r>
                            </m:sup>
                          </m:sSup>
                        </m:e>
                      </m:rad>
                    </m:oMath>
                  </m:oMathPara>
                </a14:m>
                <a:endParaRPr lang="es-ES" sz="1600" dirty="0"/>
              </a:p>
            </p:txBody>
          </p:sp>
        </mc:Choice>
        <mc:Fallback xmlns="">
          <p:sp>
            <p:nvSpPr>
              <p:cNvPr id="19" name="CuadroTexto 18">
                <a:extLst>
                  <a:ext uri="{FF2B5EF4-FFF2-40B4-BE49-F238E27FC236}">
                    <a16:creationId xmlns:a16="http://schemas.microsoft.com/office/drawing/2014/main" id="{4ADF8E77-32D8-496C-AA05-7AE5A40885B1}"/>
                  </a:ext>
                </a:extLst>
              </p:cNvPr>
              <p:cNvSpPr txBox="1">
                <a:spLocks noRot="1" noChangeAspect="1" noMove="1" noResize="1" noEditPoints="1" noAdjustHandles="1" noChangeArrowheads="1" noChangeShapeType="1" noTextEdit="1"/>
              </p:cNvSpPr>
              <p:nvPr/>
            </p:nvSpPr>
            <p:spPr>
              <a:xfrm>
                <a:off x="503860" y="4794156"/>
                <a:ext cx="4737548" cy="819840"/>
              </a:xfrm>
              <a:prstGeom prst="rect">
                <a:avLst/>
              </a:prstGeom>
              <a:blipFill>
                <a:blip r:embed="rId10"/>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1" name="CuadroTexto 20">
                <a:extLst>
                  <a:ext uri="{FF2B5EF4-FFF2-40B4-BE49-F238E27FC236}">
                    <a16:creationId xmlns:a16="http://schemas.microsoft.com/office/drawing/2014/main" id="{77A3CD41-4BBC-405E-9244-86C112F26621}"/>
                  </a:ext>
                </a:extLst>
              </p:cNvPr>
              <p:cNvSpPr txBox="1"/>
              <p:nvPr/>
            </p:nvSpPr>
            <p:spPr>
              <a:xfrm>
                <a:off x="4512947" y="4866527"/>
                <a:ext cx="4737548" cy="75514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s-ES" sz="1600" i="1" smtClean="0">
                              <a:solidFill>
                                <a:schemeClr val="tx1"/>
                              </a:solidFill>
                              <a:latin typeface="Cambria Math" panose="02040503050406030204" pitchFamily="18" charset="0"/>
                              <a:ea typeface="Cambria Math" panose="02040503050406030204" pitchFamily="18" charset="0"/>
                            </a:rPr>
                          </m:ctrlPr>
                        </m:accPr>
                        <m:e>
                          <m:r>
                            <a:rPr lang="es-ES" sz="1600" i="1">
                              <a:solidFill>
                                <a:schemeClr val="tx1"/>
                              </a:solidFill>
                              <a:latin typeface="Cambria Math" panose="02040503050406030204" pitchFamily="18" charset="0"/>
                              <a:ea typeface="Cambria Math" panose="02040503050406030204" pitchFamily="18" charset="0"/>
                            </a:rPr>
                            <m:t>𝜑</m:t>
                          </m:r>
                          <m:r>
                            <a:rPr lang="es-ES" sz="1600" b="0" i="1" smtClean="0">
                              <a:solidFill>
                                <a:schemeClr val="tx1"/>
                              </a:solidFill>
                              <a:latin typeface="Cambria Math" panose="02040503050406030204" pitchFamily="18" charset="0"/>
                              <a:ea typeface="Cambria Math" panose="02040503050406030204" pitchFamily="18" charset="0"/>
                            </a:rPr>
                            <m:t>′</m:t>
                          </m:r>
                        </m:e>
                      </m:acc>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b="0" i="1" smtClean="0">
                              <a:solidFill>
                                <a:schemeClr val="tx1"/>
                              </a:solidFill>
                              <a:latin typeface="Cambria Math" panose="02040503050406030204" pitchFamily="18" charset="0"/>
                              <a:ea typeface="Cambria Math" panose="02040503050406030204" pitchFamily="18" charset="0"/>
                            </a:rPr>
                          </m:ctrlPr>
                        </m:funcPr>
                        <m:fName>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m:rPr>
                                  <m:sty m:val="p"/>
                                </m:rPr>
                                <a:rPr lang="es-ES" sz="1600" b="0" i="0" smtClean="0">
                                  <a:solidFill>
                                    <a:schemeClr val="tx1"/>
                                  </a:solidFill>
                                  <a:latin typeface="Cambria Math" panose="02040503050406030204" pitchFamily="18" charset="0"/>
                                  <a:ea typeface="Cambria Math" panose="02040503050406030204" pitchFamily="18" charset="0"/>
                                </a:rPr>
                                <m:t>tan</m:t>
                              </m:r>
                            </m:e>
                            <m:sup>
                              <m:r>
                                <a:rPr lang="es-ES" sz="1600" b="0" i="1" smtClean="0">
                                  <a:solidFill>
                                    <a:schemeClr val="tx1"/>
                                  </a:solidFill>
                                  <a:latin typeface="Cambria Math" panose="02040503050406030204" pitchFamily="18" charset="0"/>
                                  <a:ea typeface="Cambria Math" panose="02040503050406030204" pitchFamily="18" charset="0"/>
                                </a:rPr>
                                <m:t>−1</m:t>
                              </m:r>
                            </m:sup>
                          </m:sSup>
                        </m:fName>
                        <m:e>
                          <m:d>
                            <m:dPr>
                              <m:ctrlPr>
                                <a:rPr lang="es-ES" sz="1600" b="0" i="1" smtClean="0">
                                  <a:solidFill>
                                    <a:schemeClr val="tx1"/>
                                  </a:solidFill>
                                  <a:latin typeface="Cambria Math" panose="02040503050406030204" pitchFamily="18" charset="0"/>
                                  <a:ea typeface="Cambria Math" panose="02040503050406030204" pitchFamily="18" charset="0"/>
                                </a:rPr>
                              </m:ctrlPr>
                            </m:dPr>
                            <m:e>
                              <m:f>
                                <m:fPr>
                                  <m:ctrlPr>
                                    <a:rPr lang="es-ES" sz="1600" b="0" i="1" smtClean="0">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𝑦</m:t>
                                  </m:r>
                                  <m:r>
                                    <a:rPr lang="es-ES" sz="1600" b="0" i="1" smtClean="0">
                                      <a:solidFill>
                                        <a:schemeClr val="tx1"/>
                                      </a:solidFill>
                                      <a:latin typeface="Cambria Math" panose="02040503050406030204" pitchFamily="18" charset="0"/>
                                      <a:ea typeface="Cambria Math" panose="02040503050406030204" pitchFamily="18" charset="0"/>
                                    </a:rPr>
                                    <m:t>′</m:t>
                                  </m:r>
                                </m:num>
                                <m:den>
                                  <m:r>
                                    <a:rPr lang="es-ES" sz="1600" b="0" i="1" smtClean="0">
                                      <a:solidFill>
                                        <a:schemeClr val="tx1"/>
                                      </a:solidFill>
                                      <a:latin typeface="Cambria Math" panose="02040503050406030204" pitchFamily="18" charset="0"/>
                                      <a:ea typeface="Cambria Math" panose="02040503050406030204" pitchFamily="18" charset="0"/>
                                    </a:rPr>
                                    <m:t>𝑥</m:t>
                                  </m:r>
                                  <m:r>
                                    <a:rPr lang="es-ES" sz="1600" b="0" i="1" smtClean="0">
                                      <a:solidFill>
                                        <a:schemeClr val="tx1"/>
                                      </a:solidFill>
                                      <a:latin typeface="Cambria Math" panose="02040503050406030204" pitchFamily="18" charset="0"/>
                                      <a:ea typeface="Cambria Math" panose="02040503050406030204" pitchFamily="18" charset="0"/>
                                    </a:rPr>
                                    <m:t>′</m:t>
                                  </m:r>
                                </m:den>
                              </m:f>
                            </m:e>
                          </m:d>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i="1">
                                  <a:solidFill>
                                    <a:schemeClr val="tx1"/>
                                  </a:solidFill>
                                  <a:latin typeface="Cambria Math" panose="02040503050406030204" pitchFamily="18" charset="0"/>
                                  <a:ea typeface="Cambria Math" panose="02040503050406030204" pitchFamily="18" charset="0"/>
                                </a:rPr>
                              </m:ctrlPr>
                            </m:funcPr>
                            <m:fName>
                              <m:sSup>
                                <m:sSupPr>
                                  <m:ctrlPr>
                                    <a:rPr lang="es-ES" sz="1600" i="1">
                                      <a:solidFill>
                                        <a:schemeClr val="tx1"/>
                                      </a:solidFill>
                                      <a:latin typeface="Cambria Math" panose="02040503050406030204" pitchFamily="18" charset="0"/>
                                      <a:ea typeface="Cambria Math" panose="02040503050406030204" pitchFamily="18" charset="0"/>
                                    </a:rPr>
                                  </m:ctrlPr>
                                </m:sSupPr>
                                <m:e>
                                  <m:r>
                                    <m:rPr>
                                      <m:sty m:val="p"/>
                                    </m:rPr>
                                    <a:rPr lang="es-ES" sz="1600">
                                      <a:solidFill>
                                        <a:schemeClr val="tx1"/>
                                      </a:solidFill>
                                      <a:latin typeface="Cambria Math" panose="02040503050406030204" pitchFamily="18" charset="0"/>
                                      <a:ea typeface="Cambria Math" panose="02040503050406030204" pitchFamily="18" charset="0"/>
                                    </a:rPr>
                                    <m:t>tan</m:t>
                                  </m:r>
                                </m:e>
                                <m:sup>
                                  <m:r>
                                    <a:rPr lang="es-ES" sz="1600" i="1">
                                      <a:solidFill>
                                        <a:schemeClr val="tx1"/>
                                      </a:solidFill>
                                      <a:latin typeface="Cambria Math" panose="02040503050406030204" pitchFamily="18" charset="0"/>
                                      <a:ea typeface="Cambria Math" panose="02040503050406030204" pitchFamily="18" charset="0"/>
                                    </a:rPr>
                                    <m:t>−1</m:t>
                                  </m:r>
                                </m:sup>
                              </m:sSup>
                            </m:fName>
                            <m:e>
                              <m:d>
                                <m:dPr>
                                  <m:ctrlPr>
                                    <a:rPr lang="es-ES" sz="1600" i="1">
                                      <a:solidFill>
                                        <a:schemeClr val="tx1"/>
                                      </a:solidFill>
                                      <a:latin typeface="Cambria Math" panose="02040503050406030204" pitchFamily="18" charset="0"/>
                                      <a:ea typeface="Cambria Math" panose="02040503050406030204" pitchFamily="18" charset="0"/>
                                    </a:rPr>
                                  </m:ctrlPr>
                                </m:dPr>
                                <m:e>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m:t>
                                      </m:r>
                                      <m:d>
                                        <m:dPr>
                                          <m:ctrlPr>
                                            <a:rPr lang="es-ES" sz="1600" i="1" smtClean="0">
                                              <a:solidFill>
                                                <a:schemeClr val="tx1"/>
                                              </a:solidFill>
                                              <a:latin typeface="Cambria Math" panose="02040503050406030204" pitchFamily="18" charset="0"/>
                                              <a:ea typeface="Cambria Math" panose="02040503050406030204" pitchFamily="18" charset="0"/>
                                            </a:rPr>
                                          </m:ctrlPr>
                                        </m:dPr>
                                        <m:e>
                                          <m:r>
                                            <a:rPr lang="es-ES" sz="1600" i="1">
                                              <a:solidFill>
                                                <a:schemeClr val="tx1"/>
                                              </a:solidFill>
                                              <a:latin typeface="Cambria Math" panose="02040503050406030204" pitchFamily="18" charset="0"/>
                                              <a:ea typeface="Cambria Math" panose="02040503050406030204" pitchFamily="18" charset="0"/>
                                            </a:rPr>
                                            <m:t>𝑧</m:t>
                                          </m:r>
                                          <m:r>
                                            <a:rPr lang="es-ES" sz="1600" i="1">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ea typeface="Cambria Math" panose="02040503050406030204" pitchFamily="18" charset="0"/>
                                                </a:rPr>
                                                <m:t>𝑔</m:t>
                                              </m:r>
                                            </m:num>
                                            <m:den>
                                              <m:r>
                                                <a:rPr lang="es-ES" sz="1600" i="1">
                                                  <a:solidFill>
                                                    <a:schemeClr val="tx1"/>
                                                  </a:solidFill>
                                                  <a:latin typeface="Cambria Math" panose="02040503050406030204" pitchFamily="18" charset="0"/>
                                                  <a:ea typeface="Cambria Math" panose="02040503050406030204" pitchFamily="18" charset="0"/>
                                                </a:rPr>
                                                <m:t>2</m:t>
                                              </m:r>
                                            </m:den>
                                          </m:f>
                                          <m:r>
                                            <a:rPr lang="es-ES" sz="1600" i="1">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𝑑</m:t>
                                              </m:r>
                                            </m:e>
                                            <m:sub>
                                              <m:r>
                                                <a:rPr lang="es-ES" sz="1600" i="1">
                                                  <a:solidFill>
                                                    <a:schemeClr val="tx1"/>
                                                  </a:solidFill>
                                                  <a:latin typeface="Cambria Math" panose="02040503050406030204" pitchFamily="18" charset="0"/>
                                                  <a:ea typeface="Cambria Math" panose="02040503050406030204" pitchFamily="18" charset="0"/>
                                                </a:rPr>
                                                <m:t>𝑎</m:t>
                                              </m:r>
                                            </m:sub>
                                          </m:sSub>
                                        </m:e>
                                      </m:d>
                                    </m:num>
                                    <m:den>
                                      <m:r>
                                        <a:rPr lang="es-ES" sz="1600" b="0" i="1" smtClean="0">
                                          <a:solidFill>
                                            <a:schemeClr val="tx1"/>
                                          </a:solidFill>
                                          <a:latin typeface="Cambria Math" panose="02040503050406030204" pitchFamily="18" charset="0"/>
                                          <a:ea typeface="Cambria Math" panose="02040503050406030204" pitchFamily="18" charset="0"/>
                                        </a:rPr>
                                        <m:t>𝑥</m:t>
                                      </m:r>
                                    </m:den>
                                  </m:f>
                                </m:e>
                              </m:d>
                            </m:e>
                          </m:func>
                        </m:e>
                      </m:func>
                    </m:oMath>
                  </m:oMathPara>
                </a14:m>
                <a:endParaRPr lang="es-ES" sz="1600" dirty="0"/>
              </a:p>
            </p:txBody>
          </p:sp>
        </mc:Choice>
        <mc:Fallback xmlns="">
          <p:sp>
            <p:nvSpPr>
              <p:cNvPr id="21" name="CuadroTexto 20">
                <a:extLst>
                  <a:ext uri="{FF2B5EF4-FFF2-40B4-BE49-F238E27FC236}">
                    <a16:creationId xmlns:a16="http://schemas.microsoft.com/office/drawing/2014/main" id="{77A3CD41-4BBC-405E-9244-86C112F26621}"/>
                  </a:ext>
                </a:extLst>
              </p:cNvPr>
              <p:cNvSpPr txBox="1">
                <a:spLocks noRot="1" noChangeAspect="1" noMove="1" noResize="1" noEditPoints="1" noAdjustHandles="1" noChangeArrowheads="1" noChangeShapeType="1" noTextEdit="1"/>
              </p:cNvSpPr>
              <p:nvPr/>
            </p:nvSpPr>
            <p:spPr>
              <a:xfrm>
                <a:off x="4512947" y="4866527"/>
                <a:ext cx="4737548" cy="755143"/>
              </a:xfrm>
              <a:prstGeom prst="rect">
                <a:avLst/>
              </a:prstGeom>
              <a:blipFill>
                <a:blip r:embed="rId11"/>
                <a:stretch>
                  <a:fillRect/>
                </a:stretch>
              </a:blipFill>
            </p:spPr>
            <p:txBody>
              <a:bodyPr/>
              <a:lstStyle/>
              <a:p>
                <a:r>
                  <a:rPr lang="es-ES">
                    <a:noFill/>
                  </a:rPr>
                  <a:t> </a:t>
                </a:r>
              </a:p>
            </p:txBody>
          </p:sp>
        </mc:Fallback>
      </mc:AlternateContent>
      <p:pic>
        <p:nvPicPr>
          <p:cNvPr id="7" name="Imagen 6">
            <a:extLst>
              <a:ext uri="{FF2B5EF4-FFF2-40B4-BE49-F238E27FC236}">
                <a16:creationId xmlns:a16="http://schemas.microsoft.com/office/drawing/2014/main" id="{EE8EDDFA-3AFA-4717-97EB-1C70A7EA6361}"/>
              </a:ext>
            </a:extLst>
          </p:cNvPr>
          <p:cNvPicPr>
            <a:picLocks noChangeAspect="1"/>
          </p:cNvPicPr>
          <p:nvPr/>
        </p:nvPicPr>
        <p:blipFill>
          <a:blip r:embed="rId12"/>
          <a:stretch>
            <a:fillRect/>
          </a:stretch>
        </p:blipFill>
        <p:spPr>
          <a:xfrm>
            <a:off x="6591135" y="678460"/>
            <a:ext cx="2892609" cy="3140749"/>
          </a:xfrm>
          <a:prstGeom prst="rect">
            <a:avLst/>
          </a:prstGeom>
        </p:spPr>
      </p:pic>
    </p:spTree>
    <p:extLst>
      <p:ext uri="{BB962C8B-B14F-4D97-AF65-F5344CB8AC3E}">
        <p14:creationId xmlns:p14="http://schemas.microsoft.com/office/powerpoint/2010/main" val="867430228"/>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30</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mc:AlternateContent xmlns:mc="http://schemas.openxmlformats.org/markup-compatibility/2006" xmlns:a14="http://schemas.microsoft.com/office/drawing/2010/main">
        <mc:Choice Requires="a14">
          <p:sp>
            <p:nvSpPr>
              <p:cNvPr id="20" name="2 Marcador de contenido">
                <a:extLst>
                  <a:ext uri="{FF2B5EF4-FFF2-40B4-BE49-F238E27FC236}">
                    <a16:creationId xmlns:a16="http://schemas.microsoft.com/office/drawing/2014/main" id="{DD56B59D-066F-49BE-BD7A-9461711CDFF1}"/>
                  </a:ext>
                </a:extLst>
              </p:cNvPr>
              <p:cNvSpPr txBox="1">
                <a:spLocks/>
              </p:cNvSpPr>
              <p:nvPr/>
            </p:nvSpPr>
            <p:spPr>
              <a:xfrm>
                <a:off x="359792" y="745251"/>
                <a:ext cx="2808312"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solidFill>
                      <a:schemeClr val="tx1"/>
                    </a:solidFill>
                  </a:rPr>
                  <a:t>Cálculo de </a:t>
                </a:r>
                <a14:m>
                  <m:oMath xmlns:m="http://schemas.openxmlformats.org/officeDocument/2006/math">
                    <m:sSub>
                      <m:sSubPr>
                        <m:ctrlPr>
                          <a:rPr lang="es-ES" sz="1600" i="1" u="sng">
                            <a:latin typeface="Cambria Math" panose="02040503050406030204" pitchFamily="18" charset="0"/>
                          </a:rPr>
                        </m:ctrlPr>
                      </m:sSubPr>
                      <m:e>
                        <m:r>
                          <a:rPr lang="es-ES" sz="1600" i="1" u="sng">
                            <a:latin typeface="Cambria Math" panose="02040503050406030204" pitchFamily="18" charset="0"/>
                            <a:ea typeface="Cambria Math" panose="02040503050406030204" pitchFamily="18" charset="0"/>
                          </a:rPr>
                          <m:t>ℐ</m:t>
                        </m:r>
                      </m:e>
                      <m:sub>
                        <m:r>
                          <a:rPr lang="es-ES" sz="1600" i="1" u="sng">
                            <a:latin typeface="Cambria Math" panose="02040503050406030204" pitchFamily="18" charset="0"/>
                            <a:ea typeface="Cambria Math" panose="02040503050406030204" pitchFamily="18" charset="0"/>
                          </a:rPr>
                          <m:t>𝜇</m:t>
                        </m:r>
                      </m:sub>
                    </m:sSub>
                  </m:oMath>
                </a14:m>
                <a:endParaRPr lang="es-ES_tradnl" altLang="es-ES" sz="2000" u="sng" kern="0" dirty="0">
                  <a:solidFill>
                    <a:schemeClr val="tx1"/>
                  </a:solidFill>
                </a:endParaRPr>
              </a:p>
            </p:txBody>
          </p:sp>
        </mc:Choice>
        <mc:Fallback xmlns="">
          <p:sp>
            <p:nvSpPr>
              <p:cNvPr id="20" name="2 Marcador de contenido">
                <a:extLst>
                  <a:ext uri="{FF2B5EF4-FFF2-40B4-BE49-F238E27FC236}">
                    <a16:creationId xmlns:a16="http://schemas.microsoft.com/office/drawing/2014/main" id="{DD56B59D-066F-49BE-BD7A-9461711CDFF1}"/>
                  </a:ext>
                </a:extLst>
              </p:cNvPr>
              <p:cNvSpPr txBox="1">
                <a:spLocks noRot="1" noChangeAspect="1" noMove="1" noResize="1" noEditPoints="1" noAdjustHandles="1" noChangeArrowheads="1" noChangeShapeType="1" noTextEdit="1"/>
              </p:cNvSpPr>
              <p:nvPr/>
            </p:nvSpPr>
            <p:spPr>
              <a:xfrm>
                <a:off x="359792" y="745251"/>
                <a:ext cx="2808312" cy="442298"/>
              </a:xfrm>
              <a:prstGeom prst="rect">
                <a:avLst/>
              </a:prstGeom>
              <a:blipFill>
                <a:blip r:embed="rId2"/>
                <a:stretch>
                  <a:fillRect l="-1085" t="-6849"/>
                </a:stretch>
              </a:blipFill>
            </p:spPr>
            <p:txBody>
              <a:bodyPr/>
              <a:lstStyle/>
              <a:p>
                <a:r>
                  <a:rPr lang="es-ES">
                    <a:noFill/>
                  </a:rPr>
                  <a:t> </a:t>
                </a:r>
              </a:p>
            </p:txBody>
          </p:sp>
        </mc:Fallback>
      </mc:AlternateContent>
      <p:sp>
        <p:nvSpPr>
          <p:cNvPr id="31" name="CuadroTexto 30">
            <a:extLst>
              <a:ext uri="{FF2B5EF4-FFF2-40B4-BE49-F238E27FC236}">
                <a16:creationId xmlns:a16="http://schemas.microsoft.com/office/drawing/2014/main" id="{FF7092AE-A33A-4324-9C2D-9AEB9BA875BC}"/>
              </a:ext>
            </a:extLst>
          </p:cNvPr>
          <p:cNvSpPr txBox="1"/>
          <p:nvPr/>
        </p:nvSpPr>
        <p:spPr>
          <a:xfrm>
            <a:off x="317900" y="1187549"/>
            <a:ext cx="6594622" cy="338554"/>
          </a:xfrm>
          <a:prstGeom prst="rect">
            <a:avLst/>
          </a:prstGeom>
          <a:noFill/>
        </p:spPr>
        <p:txBody>
          <a:bodyPr wrap="square">
            <a:spAutoFit/>
          </a:bodyPr>
          <a:lstStyle/>
          <a:p>
            <a:pPr marL="0" indent="0" algn="just"/>
            <a:r>
              <a:rPr lang="es-ES" altLang="es-ES" sz="1600" u="sng" kern="0" dirty="0">
                <a:solidFill>
                  <a:schemeClr val="tx1"/>
                </a:solidFill>
              </a:rPr>
              <a:t>Puerto +x</a:t>
            </a:r>
          </a:p>
        </p:txBody>
      </p:sp>
      <mc:AlternateContent xmlns:mc="http://schemas.openxmlformats.org/markup-compatibility/2006" xmlns:a14="http://schemas.microsoft.com/office/drawing/2010/main">
        <mc:Choice Requires="a14">
          <p:sp>
            <p:nvSpPr>
              <p:cNvPr id="59" name="CuadroTexto 58">
                <a:extLst>
                  <a:ext uri="{FF2B5EF4-FFF2-40B4-BE49-F238E27FC236}">
                    <a16:creationId xmlns:a16="http://schemas.microsoft.com/office/drawing/2014/main" id="{75CA9DF5-66BD-4348-AB4C-8D5F03F9D245}"/>
                  </a:ext>
                </a:extLst>
              </p:cNvPr>
              <p:cNvSpPr txBox="1"/>
              <p:nvPr/>
            </p:nvSpPr>
            <p:spPr>
              <a:xfrm>
                <a:off x="1616995" y="6429482"/>
                <a:ext cx="4737548" cy="88242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i="1" smtClean="0">
                              <a:solidFill>
                                <a:schemeClr val="tx1"/>
                              </a:solidFill>
                              <a:latin typeface="Cambria Math" panose="02040503050406030204" pitchFamily="18" charset="0"/>
                              <a:ea typeface="Cambria Math" panose="02040503050406030204" pitchFamily="18" charset="0"/>
                            </a:rPr>
                          </m:ctrlPr>
                        </m:sSubPr>
                        <m:e>
                          <m:acc>
                            <m:accPr>
                              <m:chr m:val="⃗"/>
                              <m:ctrlPr>
                                <a:rPr lang="es-ES" sz="1600" i="1" smtClean="0">
                                  <a:solidFill>
                                    <a:schemeClr val="tx1"/>
                                  </a:solidFill>
                                  <a:latin typeface="Cambria Math" panose="02040503050406030204" pitchFamily="18" charset="0"/>
                                  <a:ea typeface="Cambria Math" panose="02040503050406030204" pitchFamily="18" charset="0"/>
                                </a:rPr>
                              </m:ctrlPr>
                            </m:accPr>
                            <m:e>
                              <m:r>
                                <a:rPr lang="es-ES" sz="1600" b="0" i="1" smtClean="0">
                                  <a:solidFill>
                                    <a:schemeClr val="tx1"/>
                                  </a:solidFill>
                                  <a:latin typeface="Cambria Math" panose="02040503050406030204" pitchFamily="18" charset="0"/>
                                  <a:ea typeface="Cambria Math" panose="02040503050406030204" pitchFamily="18" charset="0"/>
                                </a:rPr>
                                <m:t>h</m:t>
                              </m:r>
                            </m:e>
                          </m:acc>
                        </m:e>
                        <m:sub>
                          <m:r>
                            <a:rPr lang="es-ES" sz="1600" b="0" i="1" smtClean="0">
                              <a:solidFill>
                                <a:schemeClr val="tx1"/>
                              </a:solidFill>
                              <a:latin typeface="Cambria Math" panose="02040503050406030204" pitchFamily="18" charset="0"/>
                              <a:ea typeface="Cambria Math" panose="02040503050406030204" pitchFamily="18" charset="0"/>
                            </a:rPr>
                            <m:t>𝑇𝐸𝑀</m:t>
                          </m:r>
                        </m:sub>
                      </m:sSub>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b="0" i="1" smtClean="0">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1</m:t>
                          </m:r>
                        </m:num>
                        <m:den>
                          <m:rad>
                            <m:radPr>
                              <m:degHide m:val="on"/>
                              <m:ctrlPr>
                                <a:rPr lang="es-ES" sz="1600" b="0" i="1" smtClean="0">
                                  <a:solidFill>
                                    <a:schemeClr val="tx1"/>
                                  </a:solidFill>
                                  <a:latin typeface="Cambria Math" panose="02040503050406030204" pitchFamily="18" charset="0"/>
                                  <a:ea typeface="Cambria Math" panose="02040503050406030204" pitchFamily="18" charset="0"/>
                                </a:rPr>
                              </m:ctrlPr>
                            </m:radPr>
                            <m:deg/>
                            <m:e>
                              <m:r>
                                <a:rPr lang="es-ES" sz="1600" b="0" i="1" smtClean="0">
                                  <a:solidFill>
                                    <a:schemeClr val="tx1"/>
                                  </a:solidFill>
                                  <a:latin typeface="Cambria Math" panose="02040503050406030204" pitchFamily="18" charset="0"/>
                                  <a:ea typeface="Cambria Math" panose="02040503050406030204" pitchFamily="18" charset="0"/>
                                </a:rPr>
                                <m:t>2</m:t>
                              </m:r>
                              <m:r>
                                <a:rPr lang="es-ES" sz="1600" b="0" i="1" smtClean="0">
                                  <a:solidFill>
                                    <a:schemeClr val="tx1"/>
                                  </a:solidFill>
                                  <a:latin typeface="Cambria Math" panose="02040503050406030204" pitchFamily="18" charset="0"/>
                                  <a:ea typeface="Cambria Math" panose="02040503050406030204" pitchFamily="18" charset="0"/>
                                </a:rPr>
                                <m:t>𝜋</m:t>
                              </m:r>
                              <m:r>
                                <a:rPr lang="es-ES" sz="1600" b="0" i="1" smtClean="0">
                                  <a:solidFill>
                                    <a:schemeClr val="tx1"/>
                                  </a:solidFill>
                                  <a:latin typeface="Cambria Math" panose="02040503050406030204" pitchFamily="18" charset="0"/>
                                  <a:ea typeface="Cambria Math" panose="02040503050406030204" pitchFamily="18" charset="0"/>
                                </a:rPr>
                                <m:t>𝑙𝑛</m:t>
                              </m:r>
                              <m:d>
                                <m:dPr>
                                  <m:ctrlPr>
                                    <a:rPr lang="es-ES" sz="1600" b="0" i="1" smtClean="0">
                                      <a:solidFill>
                                        <a:schemeClr val="tx1"/>
                                      </a:solidFill>
                                      <a:latin typeface="Cambria Math" panose="02040503050406030204" pitchFamily="18" charset="0"/>
                                      <a:ea typeface="Cambria Math" panose="02040503050406030204" pitchFamily="18" charset="0"/>
                                    </a:rPr>
                                  </m:ctrlPr>
                                </m:dPr>
                                <m:e>
                                  <m:f>
                                    <m:fPr>
                                      <m:ctrlPr>
                                        <a:rPr lang="es-ES" sz="1600" b="0" i="1" smtClean="0">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𝑏</m:t>
                                      </m:r>
                                    </m:num>
                                    <m:den>
                                      <m:r>
                                        <a:rPr lang="es-ES" sz="1600" b="0" i="1" smtClean="0">
                                          <a:solidFill>
                                            <a:schemeClr val="tx1"/>
                                          </a:solidFill>
                                          <a:latin typeface="Cambria Math" panose="02040503050406030204" pitchFamily="18" charset="0"/>
                                          <a:ea typeface="Cambria Math" panose="02040503050406030204" pitchFamily="18" charset="0"/>
                                        </a:rPr>
                                        <m:t>𝑎</m:t>
                                      </m:r>
                                    </m:den>
                                  </m:f>
                                </m:e>
                              </m:d>
                            </m:e>
                          </m:rad>
                        </m:den>
                      </m:f>
                      <m:f>
                        <m:fPr>
                          <m:ctrlPr>
                            <a:rPr lang="es-ES" sz="1600" b="0" i="1" smtClean="0">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1</m:t>
                          </m:r>
                        </m:num>
                        <m:den>
                          <m:r>
                            <a:rPr lang="es-ES" sz="1600" b="0" i="1" smtClean="0">
                              <a:solidFill>
                                <a:schemeClr val="tx1"/>
                              </a:solidFill>
                              <a:latin typeface="Cambria Math" panose="02040503050406030204" pitchFamily="18" charset="0"/>
                              <a:ea typeface="Cambria Math" panose="02040503050406030204" pitchFamily="18" charset="0"/>
                            </a:rPr>
                            <m:t>𝑟</m:t>
                          </m:r>
                        </m:den>
                      </m:f>
                      <m:d>
                        <m:dPr>
                          <m:ctrlPr>
                            <a:rPr lang="es-ES" sz="1600" b="0" i="1" smtClean="0">
                              <a:solidFill>
                                <a:schemeClr val="tx1"/>
                              </a:solidFill>
                              <a:latin typeface="Cambria Math" panose="02040503050406030204" pitchFamily="18" charset="0"/>
                              <a:ea typeface="Cambria Math" panose="02040503050406030204" pitchFamily="18" charset="0"/>
                            </a:rPr>
                          </m:ctrlPr>
                        </m:dPr>
                        <m:e>
                          <m:func>
                            <m:funcPr>
                              <m:ctrlPr>
                                <a:rPr lang="es-ES" sz="1600" i="1">
                                  <a:solidFill>
                                    <a:schemeClr val="tx1"/>
                                  </a:solidFill>
                                  <a:latin typeface="Cambria Math" panose="02040503050406030204" pitchFamily="18" charset="0"/>
                                  <a:ea typeface="Cambria Math" panose="02040503050406030204" pitchFamily="18" charset="0"/>
                                </a:rPr>
                              </m:ctrlPr>
                            </m:funcPr>
                            <m:fName>
                              <m:r>
                                <a:rPr lang="es-ES" sz="1600" b="0" i="0" smtClean="0">
                                  <a:solidFill>
                                    <a:schemeClr val="tx1"/>
                                  </a:solidFill>
                                  <a:latin typeface="Cambria Math" panose="02040503050406030204" pitchFamily="18" charset="0"/>
                                  <a:ea typeface="Cambria Math" panose="02040503050406030204" pitchFamily="18" charset="0"/>
                                </a:rPr>
                                <m:t>−</m:t>
                              </m:r>
                              <m:r>
                                <m:rPr>
                                  <m:sty m:val="p"/>
                                </m:rPr>
                                <a:rPr lang="es-ES" sz="1600">
                                  <a:solidFill>
                                    <a:schemeClr val="tx1"/>
                                  </a:solidFill>
                                  <a:latin typeface="Cambria Math" panose="02040503050406030204" pitchFamily="18" charset="0"/>
                                  <a:ea typeface="Cambria Math" panose="02040503050406030204" pitchFamily="18" charset="0"/>
                                </a:rPr>
                                <m:t>sin</m:t>
                              </m:r>
                            </m:fName>
                            <m:e>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𝜑</m:t>
                                  </m:r>
                                </m:e>
                                <m:sup>
                                  <m:r>
                                    <a:rPr lang="es-ES" sz="1600" i="1">
                                      <a:solidFill>
                                        <a:schemeClr val="tx1"/>
                                      </a:solidFill>
                                      <a:latin typeface="Cambria Math" panose="02040503050406030204" pitchFamily="18" charset="0"/>
                                      <a:ea typeface="Cambria Math" panose="02040503050406030204" pitchFamily="18" charset="0"/>
                                    </a:rPr>
                                    <m:t>′</m:t>
                                  </m:r>
                                </m:sup>
                              </m:sSup>
                            </m:e>
                          </m:func>
                          <m:acc>
                            <m:accPr>
                              <m:chr m:val="̂"/>
                              <m:ctrlPr>
                                <a:rPr lang="es-ES" sz="1600" i="1">
                                  <a:solidFill>
                                    <a:schemeClr val="tx1"/>
                                  </a:solidFill>
                                  <a:latin typeface="Cambria Math" panose="02040503050406030204" pitchFamily="18" charset="0"/>
                                  <a:ea typeface="Cambria Math" panose="02040503050406030204" pitchFamily="18" charset="0"/>
                                </a:rPr>
                              </m:ctrlPr>
                            </m:accPr>
                            <m:e>
                              <m:r>
                                <a:rPr lang="es-ES" sz="1600" b="0" i="1" smtClean="0">
                                  <a:solidFill>
                                    <a:schemeClr val="tx1"/>
                                  </a:solidFill>
                                  <a:latin typeface="Cambria Math" panose="02040503050406030204" pitchFamily="18" charset="0"/>
                                  <a:ea typeface="Cambria Math" panose="02040503050406030204" pitchFamily="18" charset="0"/>
                                </a:rPr>
                                <m:t>𝑦</m:t>
                              </m:r>
                            </m:e>
                          </m:acc>
                          <m:r>
                            <a:rPr lang="es-ES" sz="1600" i="1">
                              <a:solidFill>
                                <a:schemeClr val="tx1"/>
                              </a:solidFill>
                              <a:latin typeface="Cambria Math" panose="02040503050406030204" pitchFamily="18" charset="0"/>
                              <a:ea typeface="Cambria Math" panose="02040503050406030204" pitchFamily="18" charset="0"/>
                            </a:rPr>
                            <m:t>−</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cos</m:t>
                              </m:r>
                            </m:fName>
                            <m:e>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𝜑</m:t>
                                  </m:r>
                                </m:e>
                                <m:sup>
                                  <m:r>
                                    <a:rPr lang="es-ES" sz="1600" i="1">
                                      <a:solidFill>
                                        <a:schemeClr val="tx1"/>
                                      </a:solidFill>
                                      <a:latin typeface="Cambria Math" panose="02040503050406030204" pitchFamily="18" charset="0"/>
                                      <a:ea typeface="Cambria Math" panose="02040503050406030204" pitchFamily="18" charset="0"/>
                                    </a:rPr>
                                    <m:t>′</m:t>
                                  </m:r>
                                </m:sup>
                              </m:sSup>
                            </m:e>
                          </m:func>
                          <m:acc>
                            <m:accPr>
                              <m:chr m:val="̂"/>
                              <m:ctrlPr>
                                <a:rPr lang="es-ES" sz="1600" i="1">
                                  <a:solidFill>
                                    <a:schemeClr val="tx1"/>
                                  </a:solidFill>
                                  <a:latin typeface="Cambria Math" panose="02040503050406030204" pitchFamily="18" charset="0"/>
                                  <a:ea typeface="Cambria Math" panose="02040503050406030204" pitchFamily="18" charset="0"/>
                                </a:rPr>
                              </m:ctrlPr>
                            </m:accPr>
                            <m:e>
                              <m:r>
                                <a:rPr lang="es-ES" sz="1600" i="1">
                                  <a:solidFill>
                                    <a:schemeClr val="tx1"/>
                                  </a:solidFill>
                                  <a:latin typeface="Cambria Math" panose="02040503050406030204" pitchFamily="18" charset="0"/>
                                  <a:ea typeface="Cambria Math" panose="02040503050406030204" pitchFamily="18" charset="0"/>
                                </a:rPr>
                                <m:t>𝑧</m:t>
                              </m:r>
                            </m:e>
                          </m:acc>
                        </m:e>
                      </m:d>
                    </m:oMath>
                  </m:oMathPara>
                </a14:m>
                <a:endParaRPr lang="es-ES" sz="1600" dirty="0"/>
              </a:p>
            </p:txBody>
          </p:sp>
        </mc:Choice>
        <mc:Fallback xmlns="">
          <p:sp>
            <p:nvSpPr>
              <p:cNvPr id="59" name="CuadroTexto 58">
                <a:extLst>
                  <a:ext uri="{FF2B5EF4-FFF2-40B4-BE49-F238E27FC236}">
                    <a16:creationId xmlns:a16="http://schemas.microsoft.com/office/drawing/2014/main" id="{75CA9DF5-66BD-4348-AB4C-8D5F03F9D245}"/>
                  </a:ext>
                </a:extLst>
              </p:cNvPr>
              <p:cNvSpPr txBox="1">
                <a:spLocks noRot="1" noChangeAspect="1" noMove="1" noResize="1" noEditPoints="1" noAdjustHandles="1" noChangeArrowheads="1" noChangeShapeType="1" noTextEdit="1"/>
              </p:cNvSpPr>
              <p:nvPr/>
            </p:nvSpPr>
            <p:spPr>
              <a:xfrm>
                <a:off x="1616995" y="6429482"/>
                <a:ext cx="4737548" cy="882421"/>
              </a:xfrm>
              <a:prstGeom prst="rect">
                <a:avLst/>
              </a:prstGeom>
              <a:blipFill>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0" name="CuadroTexto 59">
                <a:extLst>
                  <a:ext uri="{FF2B5EF4-FFF2-40B4-BE49-F238E27FC236}">
                    <a16:creationId xmlns:a16="http://schemas.microsoft.com/office/drawing/2014/main" id="{92301996-7746-479A-84EA-01AFF45B02EA}"/>
                  </a:ext>
                </a:extLst>
              </p:cNvPr>
              <p:cNvSpPr txBox="1"/>
              <p:nvPr/>
            </p:nvSpPr>
            <p:spPr>
              <a:xfrm>
                <a:off x="1341154" y="5859672"/>
                <a:ext cx="4737548" cy="36554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s-ES" sz="1600" i="1" smtClean="0">
                              <a:solidFill>
                                <a:schemeClr val="tx1"/>
                              </a:solidFill>
                              <a:latin typeface="Cambria Math" panose="02040503050406030204" pitchFamily="18" charset="0"/>
                              <a:ea typeface="Cambria Math" panose="02040503050406030204" pitchFamily="18" charset="0"/>
                            </a:rPr>
                          </m:ctrlPr>
                        </m:accPr>
                        <m:e>
                          <m:r>
                            <a:rPr lang="es-ES" sz="1600" i="1">
                              <a:solidFill>
                                <a:schemeClr val="tx1"/>
                              </a:solidFill>
                              <a:latin typeface="Cambria Math" panose="02040503050406030204" pitchFamily="18" charset="0"/>
                              <a:ea typeface="Cambria Math" panose="02040503050406030204" pitchFamily="18" charset="0"/>
                            </a:rPr>
                            <m:t>𝜑</m:t>
                          </m:r>
                          <m:r>
                            <a:rPr lang="es-ES" sz="1600" b="0" i="1" smtClean="0">
                              <a:solidFill>
                                <a:schemeClr val="tx1"/>
                              </a:solidFill>
                              <a:latin typeface="Cambria Math" panose="02040503050406030204" pitchFamily="18" charset="0"/>
                              <a:ea typeface="Cambria Math" panose="02040503050406030204" pitchFamily="18" charset="0"/>
                            </a:rPr>
                            <m:t>′</m:t>
                          </m:r>
                        </m:e>
                      </m:acc>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b="0" i="1" smtClean="0">
                              <a:solidFill>
                                <a:schemeClr val="tx1"/>
                              </a:solidFill>
                              <a:latin typeface="Cambria Math" panose="02040503050406030204" pitchFamily="18" charset="0"/>
                              <a:ea typeface="Cambria Math" panose="02040503050406030204" pitchFamily="18" charset="0"/>
                            </a:rPr>
                          </m:ctrlPr>
                        </m:funcPr>
                        <m:fName>
                          <m:r>
                            <m:rPr>
                              <m:sty m:val="p"/>
                            </m:rPr>
                            <a:rPr lang="es-ES" sz="1600" b="0" i="0" smtClean="0">
                              <a:solidFill>
                                <a:schemeClr val="tx1"/>
                              </a:solidFill>
                              <a:latin typeface="Cambria Math" panose="02040503050406030204" pitchFamily="18" charset="0"/>
                              <a:ea typeface="Cambria Math" panose="02040503050406030204" pitchFamily="18" charset="0"/>
                            </a:rPr>
                            <m:t>sin</m:t>
                          </m:r>
                        </m:fName>
                        <m:e>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𝜑</m:t>
                              </m:r>
                            </m:e>
                            <m:sup>
                              <m:r>
                                <a:rPr lang="es-ES" sz="1600" b="0" i="1" smtClean="0">
                                  <a:solidFill>
                                    <a:schemeClr val="tx1"/>
                                  </a:solidFill>
                                  <a:latin typeface="Cambria Math" panose="02040503050406030204" pitchFamily="18" charset="0"/>
                                  <a:ea typeface="Cambria Math" panose="02040503050406030204" pitchFamily="18" charset="0"/>
                                </a:rPr>
                                <m:t>′</m:t>
                              </m:r>
                            </m:sup>
                          </m:sSup>
                        </m:e>
                      </m:func>
                      <m:acc>
                        <m:accPr>
                          <m:chr m:val="̂"/>
                          <m:ctrlPr>
                            <a:rPr lang="es-ES" sz="1600" i="1">
                              <a:solidFill>
                                <a:schemeClr val="tx1"/>
                              </a:solidFill>
                              <a:latin typeface="Cambria Math" panose="02040503050406030204" pitchFamily="18" charset="0"/>
                              <a:ea typeface="Cambria Math" panose="02040503050406030204" pitchFamily="18" charset="0"/>
                            </a:rPr>
                          </m:ctrlPr>
                        </m:accPr>
                        <m:e>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𝑥</m:t>
                              </m:r>
                            </m:e>
                            <m:sup>
                              <m:r>
                                <a:rPr lang="es-ES" sz="1600" b="0" i="1" smtClean="0">
                                  <a:solidFill>
                                    <a:schemeClr val="tx1"/>
                                  </a:solidFill>
                                  <a:latin typeface="Cambria Math" panose="02040503050406030204" pitchFamily="18" charset="0"/>
                                  <a:ea typeface="Cambria Math" panose="02040503050406030204" pitchFamily="18" charset="0"/>
                                </a:rPr>
                                <m:t>′</m:t>
                              </m:r>
                            </m:sup>
                          </m:sSup>
                        </m:e>
                      </m:acc>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b="0" i="1" smtClean="0">
                              <a:solidFill>
                                <a:schemeClr val="tx1"/>
                              </a:solidFill>
                              <a:latin typeface="Cambria Math" panose="02040503050406030204" pitchFamily="18" charset="0"/>
                              <a:ea typeface="Cambria Math" panose="02040503050406030204" pitchFamily="18" charset="0"/>
                            </a:rPr>
                          </m:ctrlPr>
                        </m:funcPr>
                        <m:fName>
                          <m:r>
                            <m:rPr>
                              <m:sty m:val="p"/>
                            </m:rPr>
                            <a:rPr lang="es-ES" sz="1600" b="0" i="0" smtClean="0">
                              <a:solidFill>
                                <a:schemeClr val="tx1"/>
                              </a:solidFill>
                              <a:latin typeface="Cambria Math" panose="02040503050406030204" pitchFamily="18" charset="0"/>
                              <a:ea typeface="Cambria Math" panose="02040503050406030204" pitchFamily="18" charset="0"/>
                            </a:rPr>
                            <m:t>cos</m:t>
                          </m:r>
                        </m:fName>
                        <m:e>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𝜑</m:t>
                              </m:r>
                            </m:e>
                            <m:sup>
                              <m:r>
                                <a:rPr lang="es-ES" sz="1600" b="0" i="1" smtClean="0">
                                  <a:solidFill>
                                    <a:schemeClr val="tx1"/>
                                  </a:solidFill>
                                  <a:latin typeface="Cambria Math" panose="02040503050406030204" pitchFamily="18" charset="0"/>
                                  <a:ea typeface="Cambria Math" panose="02040503050406030204" pitchFamily="18" charset="0"/>
                                </a:rPr>
                                <m:t>′</m:t>
                              </m:r>
                            </m:sup>
                          </m:sSup>
                        </m:e>
                      </m:func>
                      <m:acc>
                        <m:accPr>
                          <m:chr m:val="̂"/>
                          <m:ctrlPr>
                            <a:rPr lang="es-ES" sz="1600" i="1">
                              <a:solidFill>
                                <a:schemeClr val="tx1"/>
                              </a:solidFill>
                              <a:latin typeface="Cambria Math" panose="02040503050406030204" pitchFamily="18" charset="0"/>
                              <a:ea typeface="Cambria Math" panose="02040503050406030204" pitchFamily="18" charset="0"/>
                            </a:rPr>
                          </m:ctrlPr>
                        </m:accPr>
                        <m:e>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𝑦</m:t>
                              </m:r>
                            </m:e>
                            <m:sup>
                              <m:r>
                                <a:rPr lang="es-ES" sz="1600" b="0" i="1" smtClean="0">
                                  <a:solidFill>
                                    <a:schemeClr val="tx1"/>
                                  </a:solidFill>
                                  <a:latin typeface="Cambria Math" panose="02040503050406030204" pitchFamily="18" charset="0"/>
                                  <a:ea typeface="Cambria Math" panose="02040503050406030204" pitchFamily="18" charset="0"/>
                                </a:rPr>
                                <m:t>′</m:t>
                              </m:r>
                            </m:sup>
                          </m:sSup>
                        </m:e>
                      </m:acc>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i="1">
                              <a:solidFill>
                                <a:schemeClr val="tx1"/>
                              </a:solidFill>
                              <a:latin typeface="Cambria Math" panose="02040503050406030204" pitchFamily="18" charset="0"/>
                              <a:ea typeface="Cambria Math" panose="02040503050406030204" pitchFamily="18" charset="0"/>
                            </a:rPr>
                          </m:ctrlPr>
                        </m:funcPr>
                        <m:fName>
                          <m:r>
                            <a:rPr lang="es-ES" sz="1600" b="0" i="0" smtClean="0">
                              <a:solidFill>
                                <a:schemeClr val="tx1"/>
                              </a:solidFill>
                              <a:latin typeface="Cambria Math" panose="02040503050406030204" pitchFamily="18" charset="0"/>
                              <a:ea typeface="Cambria Math" panose="02040503050406030204" pitchFamily="18" charset="0"/>
                            </a:rPr>
                            <m:t>−</m:t>
                          </m:r>
                          <m:r>
                            <m:rPr>
                              <m:sty m:val="p"/>
                            </m:rPr>
                            <a:rPr lang="es-ES" sz="1600">
                              <a:solidFill>
                                <a:schemeClr val="tx1"/>
                              </a:solidFill>
                              <a:latin typeface="Cambria Math" panose="02040503050406030204" pitchFamily="18" charset="0"/>
                              <a:ea typeface="Cambria Math" panose="02040503050406030204" pitchFamily="18" charset="0"/>
                            </a:rPr>
                            <m:t>sin</m:t>
                          </m:r>
                        </m:fName>
                        <m:e>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𝜑</m:t>
                              </m:r>
                            </m:e>
                            <m:sup>
                              <m:r>
                                <a:rPr lang="es-ES" sz="1600" i="1">
                                  <a:solidFill>
                                    <a:schemeClr val="tx1"/>
                                  </a:solidFill>
                                  <a:latin typeface="Cambria Math" panose="02040503050406030204" pitchFamily="18" charset="0"/>
                                  <a:ea typeface="Cambria Math" panose="02040503050406030204" pitchFamily="18" charset="0"/>
                                </a:rPr>
                                <m:t>′</m:t>
                              </m:r>
                            </m:sup>
                          </m:sSup>
                        </m:e>
                      </m:func>
                      <m:acc>
                        <m:accPr>
                          <m:chr m:val="̂"/>
                          <m:ctrlPr>
                            <a:rPr lang="es-ES" sz="1600" i="1">
                              <a:solidFill>
                                <a:schemeClr val="tx1"/>
                              </a:solidFill>
                              <a:latin typeface="Cambria Math" panose="02040503050406030204" pitchFamily="18" charset="0"/>
                              <a:ea typeface="Cambria Math" panose="02040503050406030204" pitchFamily="18" charset="0"/>
                            </a:rPr>
                          </m:ctrlPr>
                        </m:accPr>
                        <m:e>
                          <m:r>
                            <a:rPr lang="es-ES" sz="1600" b="0" i="1" smtClean="0">
                              <a:solidFill>
                                <a:schemeClr val="tx1"/>
                              </a:solidFill>
                              <a:latin typeface="Cambria Math" panose="02040503050406030204" pitchFamily="18" charset="0"/>
                              <a:ea typeface="Cambria Math" panose="02040503050406030204" pitchFamily="18" charset="0"/>
                            </a:rPr>
                            <m:t>𝑦</m:t>
                          </m:r>
                        </m:e>
                      </m:acc>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cos</m:t>
                          </m:r>
                        </m:fName>
                        <m:e>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𝜑</m:t>
                              </m:r>
                            </m:e>
                            <m:sup>
                              <m:r>
                                <a:rPr lang="es-ES" sz="1600" i="1">
                                  <a:solidFill>
                                    <a:schemeClr val="tx1"/>
                                  </a:solidFill>
                                  <a:latin typeface="Cambria Math" panose="02040503050406030204" pitchFamily="18" charset="0"/>
                                  <a:ea typeface="Cambria Math" panose="02040503050406030204" pitchFamily="18" charset="0"/>
                                </a:rPr>
                                <m:t>′</m:t>
                              </m:r>
                            </m:sup>
                          </m:sSup>
                        </m:e>
                      </m:func>
                      <m:acc>
                        <m:accPr>
                          <m:chr m:val="̂"/>
                          <m:ctrlPr>
                            <a:rPr lang="es-ES" sz="1600" i="1">
                              <a:solidFill>
                                <a:schemeClr val="tx1"/>
                              </a:solidFill>
                              <a:latin typeface="Cambria Math" panose="02040503050406030204" pitchFamily="18" charset="0"/>
                              <a:ea typeface="Cambria Math" panose="02040503050406030204" pitchFamily="18" charset="0"/>
                            </a:rPr>
                          </m:ctrlPr>
                        </m:accPr>
                        <m:e>
                          <m:r>
                            <a:rPr lang="es-ES" sz="1600" b="0" i="1" smtClean="0">
                              <a:solidFill>
                                <a:schemeClr val="tx1"/>
                              </a:solidFill>
                              <a:latin typeface="Cambria Math" panose="02040503050406030204" pitchFamily="18" charset="0"/>
                              <a:ea typeface="Cambria Math" panose="02040503050406030204" pitchFamily="18" charset="0"/>
                            </a:rPr>
                            <m:t>𝑧</m:t>
                          </m:r>
                        </m:e>
                      </m:acc>
                    </m:oMath>
                  </m:oMathPara>
                </a14:m>
                <a:endParaRPr lang="es-ES" sz="1600" dirty="0"/>
              </a:p>
            </p:txBody>
          </p:sp>
        </mc:Choice>
        <mc:Fallback xmlns="">
          <p:sp>
            <p:nvSpPr>
              <p:cNvPr id="60" name="CuadroTexto 59">
                <a:extLst>
                  <a:ext uri="{FF2B5EF4-FFF2-40B4-BE49-F238E27FC236}">
                    <a16:creationId xmlns:a16="http://schemas.microsoft.com/office/drawing/2014/main" id="{92301996-7746-479A-84EA-01AFF45B02EA}"/>
                  </a:ext>
                </a:extLst>
              </p:cNvPr>
              <p:cNvSpPr txBox="1">
                <a:spLocks noRot="1" noChangeAspect="1" noMove="1" noResize="1" noEditPoints="1" noAdjustHandles="1" noChangeArrowheads="1" noChangeShapeType="1" noTextEdit="1"/>
              </p:cNvSpPr>
              <p:nvPr/>
            </p:nvSpPr>
            <p:spPr>
              <a:xfrm>
                <a:off x="1341154" y="5859672"/>
                <a:ext cx="4737548" cy="365549"/>
              </a:xfrm>
              <a:prstGeom prst="rect">
                <a:avLst/>
              </a:prstGeom>
              <a:blipFill>
                <a:blip r:embed="rId4"/>
                <a:stretch>
                  <a:fillRect r="-2188" b="-666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1" name="CuadroTexto 60">
                <a:extLst>
                  <a:ext uri="{FF2B5EF4-FFF2-40B4-BE49-F238E27FC236}">
                    <a16:creationId xmlns:a16="http://schemas.microsoft.com/office/drawing/2014/main" id="{B77A85CE-5A98-4F14-AF1B-C36E2535D554}"/>
                  </a:ext>
                </a:extLst>
              </p:cNvPr>
              <p:cNvSpPr txBox="1"/>
              <p:nvPr/>
            </p:nvSpPr>
            <p:spPr>
              <a:xfrm>
                <a:off x="6606608" y="6040947"/>
                <a:ext cx="3347724" cy="938719"/>
              </a:xfrm>
              <a:prstGeom prst="rect">
                <a:avLst/>
              </a:prstGeom>
              <a:noFill/>
            </p:spPr>
            <p:txBody>
              <a:bodyPr wrap="square">
                <a:spAutoFit/>
              </a:bodyPr>
              <a:lstStyle/>
              <a:p>
                <a:pPr algn="just"/>
                <a14:m>
                  <m:oMath xmlns:m="http://schemas.openxmlformats.org/officeDocument/2006/math">
                    <m:sSub>
                      <m:sSubPr>
                        <m:ctrlPr>
                          <a:rPr lang="es-ES" sz="1100" i="1" smtClean="0">
                            <a:solidFill>
                              <a:schemeClr val="tx1"/>
                            </a:solidFill>
                            <a:latin typeface="Cambria Math" panose="02040503050406030204" pitchFamily="18" charset="0"/>
                          </a:rPr>
                        </m:ctrlPr>
                      </m:sSubPr>
                      <m:e>
                        <m:r>
                          <a:rPr lang="es-ES" sz="1100" b="0" i="1" smtClean="0">
                            <a:solidFill>
                              <a:schemeClr val="tx1"/>
                            </a:solidFill>
                            <a:latin typeface="Cambria Math" panose="02040503050406030204" pitchFamily="18" charset="0"/>
                          </a:rPr>
                          <m:t>𝑟</m:t>
                        </m:r>
                      </m:e>
                      <m:sub>
                        <m:r>
                          <a:rPr lang="es-ES" sz="1100" b="0" i="1" smtClean="0">
                            <a:solidFill>
                              <a:schemeClr val="tx1"/>
                            </a:solidFill>
                            <a:latin typeface="Cambria Math" panose="02040503050406030204" pitchFamily="18" charset="0"/>
                          </a:rPr>
                          <m:t>3</m:t>
                        </m:r>
                      </m:sub>
                    </m:sSub>
                  </m:oMath>
                </a14:m>
                <a:r>
                  <a:rPr lang="es-ES" sz="1100" dirty="0">
                    <a:solidFill>
                      <a:schemeClr val="tx1"/>
                    </a:solidFill>
                  </a:rPr>
                  <a:t> es el radio externo de la cavidad reentrante del BPM</a:t>
                </a:r>
              </a:p>
              <a:p>
                <a:pPr algn="just"/>
                <a:r>
                  <a:rPr lang="es-ES" sz="1100" dirty="0">
                    <a:solidFill>
                      <a:schemeClr val="tx1"/>
                    </a:solidFill>
                  </a:rPr>
                  <a:t>g es el gap del BPM</a:t>
                </a:r>
              </a:p>
              <a:p>
                <a:pPr algn="just"/>
                <a14:m>
                  <m:oMath xmlns:m="http://schemas.openxmlformats.org/officeDocument/2006/math">
                    <m:sSub>
                      <m:sSubPr>
                        <m:ctrlPr>
                          <a:rPr lang="es-ES" sz="1100" i="1" smtClean="0">
                            <a:solidFill>
                              <a:schemeClr val="tx1"/>
                            </a:solidFill>
                            <a:latin typeface="Cambria Math" panose="02040503050406030204" pitchFamily="18" charset="0"/>
                          </a:rPr>
                        </m:ctrlPr>
                      </m:sSubPr>
                      <m:e>
                        <m:r>
                          <a:rPr lang="es-ES" sz="1100" b="0" i="1" smtClean="0">
                            <a:solidFill>
                              <a:schemeClr val="tx1"/>
                            </a:solidFill>
                            <a:latin typeface="Cambria Math" panose="02040503050406030204" pitchFamily="18" charset="0"/>
                          </a:rPr>
                          <m:t>𝑑</m:t>
                        </m:r>
                      </m:e>
                      <m:sub>
                        <m:r>
                          <a:rPr lang="es-ES" sz="1100" b="0" i="1" smtClean="0">
                            <a:solidFill>
                              <a:schemeClr val="tx1"/>
                            </a:solidFill>
                            <a:latin typeface="Cambria Math" panose="02040503050406030204" pitchFamily="18" charset="0"/>
                          </a:rPr>
                          <m:t>𝑎</m:t>
                        </m:r>
                      </m:sub>
                    </m:sSub>
                  </m:oMath>
                </a14:m>
                <a:r>
                  <a:rPr lang="es-ES" sz="1100" dirty="0"/>
                  <a:t> </a:t>
                </a:r>
                <a:r>
                  <a:rPr lang="es-ES" sz="1100" dirty="0">
                    <a:solidFill>
                      <a:schemeClr val="tx1"/>
                    </a:solidFill>
                  </a:rPr>
                  <a:t>es la posición axial del conductor interno del coaxial acoplador</a:t>
                </a:r>
                <a:endParaRPr lang="es-ES" sz="1100" dirty="0"/>
              </a:p>
            </p:txBody>
          </p:sp>
        </mc:Choice>
        <mc:Fallback xmlns="">
          <p:sp>
            <p:nvSpPr>
              <p:cNvPr id="61" name="CuadroTexto 60">
                <a:extLst>
                  <a:ext uri="{FF2B5EF4-FFF2-40B4-BE49-F238E27FC236}">
                    <a16:creationId xmlns:a16="http://schemas.microsoft.com/office/drawing/2014/main" id="{B77A85CE-5A98-4F14-AF1B-C36E2535D554}"/>
                  </a:ext>
                </a:extLst>
              </p:cNvPr>
              <p:cNvSpPr txBox="1">
                <a:spLocks noRot="1" noChangeAspect="1" noMove="1" noResize="1" noEditPoints="1" noAdjustHandles="1" noChangeArrowheads="1" noChangeShapeType="1" noTextEdit="1"/>
              </p:cNvSpPr>
              <p:nvPr/>
            </p:nvSpPr>
            <p:spPr>
              <a:xfrm>
                <a:off x="6606608" y="6040947"/>
                <a:ext cx="3347724" cy="938719"/>
              </a:xfrm>
              <a:prstGeom prst="rect">
                <a:avLst/>
              </a:prstGeom>
              <a:blipFill>
                <a:blip r:embed="rId5"/>
                <a:stretch>
                  <a:fillRect t="-649" b="-3247"/>
                </a:stretch>
              </a:blipFill>
            </p:spPr>
            <p:txBody>
              <a:bodyPr/>
              <a:lstStyle/>
              <a:p>
                <a:r>
                  <a:rPr lang="es-ES">
                    <a:noFill/>
                  </a:rPr>
                  <a:t> </a:t>
                </a:r>
              </a:p>
            </p:txBody>
          </p:sp>
        </mc:Fallback>
      </mc:AlternateContent>
      <p:sp>
        <p:nvSpPr>
          <p:cNvPr id="11" name="CuadroTexto 10">
            <a:extLst>
              <a:ext uri="{FF2B5EF4-FFF2-40B4-BE49-F238E27FC236}">
                <a16:creationId xmlns:a16="http://schemas.microsoft.com/office/drawing/2014/main" id="{EDCD102C-A277-4658-AFAB-7AE4481CE2F9}"/>
              </a:ext>
            </a:extLst>
          </p:cNvPr>
          <p:cNvSpPr txBox="1"/>
          <p:nvPr/>
        </p:nvSpPr>
        <p:spPr>
          <a:xfrm>
            <a:off x="6276100" y="3886275"/>
            <a:ext cx="3444163" cy="646331"/>
          </a:xfrm>
          <a:prstGeom prst="rect">
            <a:avLst/>
          </a:prstGeom>
          <a:noFill/>
        </p:spPr>
        <p:txBody>
          <a:bodyPr wrap="square" rtlCol="0">
            <a:spAutoFit/>
          </a:bodyPr>
          <a:lstStyle/>
          <a:p>
            <a:pPr algn="just"/>
            <a:r>
              <a:rPr kumimoji="0" lang="es-ES" altLang="es-ES" sz="1200" b="0" i="0" u="none" strike="noStrike" cap="none" normalizeH="0" baseline="0" dirty="0">
                <a:ln>
                  <a:noFill/>
                </a:ln>
                <a:solidFill>
                  <a:schemeClr val="tx1"/>
                </a:solidFill>
                <a:effectLst/>
                <a:latin typeface="Arial" panose="020B0604020202020204" pitchFamily="34" charset="0"/>
              </a:rPr>
              <a:t>Esquema del acoplo entre el BPM y el coaxial en el puerto +x. Definiciones de los sistemas de coordenadas local (S’) y global (S)</a:t>
            </a:r>
          </a:p>
        </p:txBody>
      </p:sp>
      <mc:AlternateContent xmlns:mc="http://schemas.openxmlformats.org/markup-compatibility/2006" xmlns:a14="http://schemas.microsoft.com/office/drawing/2010/main">
        <mc:Choice Requires="a14">
          <p:sp>
            <p:nvSpPr>
              <p:cNvPr id="12" name="CuadroTexto 11">
                <a:extLst>
                  <a:ext uri="{FF2B5EF4-FFF2-40B4-BE49-F238E27FC236}">
                    <a16:creationId xmlns:a16="http://schemas.microsoft.com/office/drawing/2014/main" id="{4095135E-304A-4BDD-967B-E4CA7DC7A2E5}"/>
                  </a:ext>
                </a:extLst>
              </p:cNvPr>
              <p:cNvSpPr txBox="1"/>
              <p:nvPr/>
            </p:nvSpPr>
            <p:spPr>
              <a:xfrm>
                <a:off x="-298337" y="2372626"/>
                <a:ext cx="3278983" cy="912942"/>
              </a:xfrm>
              <a:prstGeom prst="rect">
                <a:avLst/>
              </a:prstGeom>
              <a:noFill/>
            </p:spPr>
            <p:txBody>
              <a:bodyPr wrap="square">
                <a:spAutoFit/>
              </a:bodyPr>
              <a:lstStyle/>
              <a:p>
                <a:r>
                  <a:rPr lang="es-ES" sz="1600" b="0" dirty="0">
                    <a:solidFill>
                      <a:schemeClr val="tx1"/>
                    </a:solidFill>
                    <a:ea typeface="Cambria Math" panose="02040503050406030204" pitchFamily="18" charset="0"/>
                  </a:rPr>
                  <a:t>                     </a:t>
                </a:r>
                <a14:m>
                  <m:oMath xmlns:m="http://schemas.openxmlformats.org/officeDocument/2006/math">
                    <m:r>
                      <a:rPr lang="es-ES" sz="1600" b="0" i="1" smtClean="0">
                        <a:solidFill>
                          <a:schemeClr val="tx1"/>
                        </a:solidFill>
                        <a:latin typeface="Cambria Math" panose="02040503050406030204" pitchFamily="18" charset="0"/>
                        <a:ea typeface="Cambria Math" panose="02040503050406030204" pitchFamily="18" charset="0"/>
                      </a:rPr>
                      <m:t>𝑥</m:t>
                    </m:r>
                    <m:r>
                      <a:rPr lang="es-ES" sz="1600" b="0" i="1" smtClean="0">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𝑟</m:t>
                        </m:r>
                      </m:e>
                      <m:sub>
                        <m:r>
                          <a:rPr lang="es-ES" sz="1600" i="1">
                            <a:solidFill>
                              <a:schemeClr val="tx1"/>
                            </a:solidFill>
                            <a:latin typeface="Cambria Math" panose="02040503050406030204" pitchFamily="18" charset="0"/>
                            <a:ea typeface="Cambria Math" panose="02040503050406030204" pitchFamily="18" charset="0"/>
                          </a:rPr>
                          <m:t>3</m:t>
                        </m:r>
                      </m:sub>
                    </m:sSub>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𝑧</m:t>
                    </m:r>
                    <m:r>
                      <a:rPr lang="es-ES" sz="1600" b="0" i="1" smtClean="0">
                        <a:solidFill>
                          <a:schemeClr val="tx1"/>
                        </a:solidFill>
                        <a:latin typeface="Cambria Math" panose="02040503050406030204" pitchFamily="18" charset="0"/>
                        <a:ea typeface="Cambria Math" panose="02040503050406030204" pitchFamily="18" charset="0"/>
                      </a:rPr>
                      <m:t>′</m:t>
                    </m:r>
                  </m:oMath>
                </a14:m>
                <a:endParaRPr lang="es-ES" sz="1600" b="0" dirty="0">
                  <a:solidFill>
                    <a:schemeClr val="tx1"/>
                  </a:solidFill>
                  <a:ea typeface="Cambria Math" panose="02040503050406030204" pitchFamily="18" charset="0"/>
                </a:endParaRPr>
              </a:p>
              <a:p>
                <a:r>
                  <a:rPr lang="es-ES" sz="1600" b="0" dirty="0">
                    <a:solidFill>
                      <a:schemeClr val="tx1"/>
                    </a:solidFill>
                    <a:ea typeface="Cambria Math" panose="02040503050406030204" pitchFamily="18" charset="0"/>
                  </a:rPr>
                  <a:t>                     </a:t>
                </a:r>
                <a14:m>
                  <m:oMath xmlns:m="http://schemas.openxmlformats.org/officeDocument/2006/math">
                    <m:r>
                      <a:rPr lang="es-ES" sz="1600" b="0" i="1" smtClean="0">
                        <a:solidFill>
                          <a:schemeClr val="tx1"/>
                        </a:solidFill>
                        <a:latin typeface="Cambria Math" panose="02040503050406030204" pitchFamily="18" charset="0"/>
                        <a:ea typeface="Cambria Math" panose="02040503050406030204" pitchFamily="18" charset="0"/>
                      </a:rPr>
                      <m:t>𝑦</m:t>
                    </m:r>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𝑥</m:t>
                    </m:r>
                    <m:r>
                      <a:rPr lang="es-ES" sz="1600" b="0" i="1" smtClean="0">
                        <a:solidFill>
                          <a:schemeClr val="tx1"/>
                        </a:solidFill>
                        <a:latin typeface="Cambria Math" panose="02040503050406030204" pitchFamily="18" charset="0"/>
                        <a:ea typeface="Cambria Math" panose="02040503050406030204" pitchFamily="18" charset="0"/>
                      </a:rPr>
                      <m:t>′</m:t>
                    </m:r>
                  </m:oMath>
                </a14:m>
                <a:r>
                  <a:rPr lang="es-ES" sz="1600" dirty="0">
                    <a:solidFill>
                      <a:schemeClr val="tx1"/>
                    </a:solidFill>
                    <a:ea typeface="Cambria Math" panose="02040503050406030204" pitchFamily="18" charset="0"/>
                  </a:rPr>
                  <a:t>            </a:t>
                </a:r>
                <a14:m>
                  <m:oMath xmlns:m="http://schemas.openxmlformats.org/officeDocument/2006/math">
                    <m:r>
                      <a:rPr lang="es-ES" sz="1600" b="0" i="0" smtClean="0">
                        <a:solidFill>
                          <a:schemeClr val="tx1"/>
                        </a:solidFill>
                        <a:latin typeface="Cambria Math" panose="02040503050406030204" pitchFamily="18" charset="0"/>
                        <a:ea typeface="Cambria Math" panose="02040503050406030204" pitchFamily="18" charset="0"/>
                      </a:rPr>
                      <m:t>  </m:t>
                    </m:r>
                    <m:r>
                      <a:rPr lang="es-ES" sz="1600" b="0" i="1" smtClean="0">
                        <a:solidFill>
                          <a:schemeClr val="tx1"/>
                        </a:solidFill>
                        <a:latin typeface="Cambria Math" panose="02040503050406030204" pitchFamily="18" charset="0"/>
                        <a:ea typeface="Cambria Math" panose="02040503050406030204" pitchFamily="18" charset="0"/>
                      </a:rPr>
                      <m:t>                          </m:t>
                    </m:r>
                    <m:r>
                      <a:rPr lang="es-ES" sz="1600" i="1">
                        <a:solidFill>
                          <a:schemeClr val="tx1"/>
                        </a:solidFill>
                        <a:latin typeface="Cambria Math" panose="02040503050406030204" pitchFamily="18" charset="0"/>
                        <a:ea typeface="Cambria Math" panose="02040503050406030204" pitchFamily="18" charset="0"/>
                      </a:rPr>
                      <m:t>𝑧</m:t>
                    </m:r>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b="0" i="1" smtClean="0">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𝑔</m:t>
                        </m:r>
                      </m:num>
                      <m:den>
                        <m:r>
                          <a:rPr lang="es-ES" sz="1600" b="0" i="1" smtClean="0">
                            <a:solidFill>
                              <a:schemeClr val="tx1"/>
                            </a:solidFill>
                            <a:latin typeface="Cambria Math" panose="02040503050406030204" pitchFamily="18" charset="0"/>
                            <a:ea typeface="Cambria Math" panose="02040503050406030204" pitchFamily="18" charset="0"/>
                          </a:rPr>
                          <m:t>2</m:t>
                        </m:r>
                      </m:den>
                    </m:f>
                    <m:r>
                      <a:rPr lang="es-ES" sz="1600" b="0" i="1" smtClean="0">
                        <a:solidFill>
                          <a:schemeClr val="tx1"/>
                        </a:solidFill>
                        <a:latin typeface="Cambria Math" panose="02040503050406030204" pitchFamily="18" charset="0"/>
                        <a:ea typeface="Cambria Math" panose="02040503050406030204" pitchFamily="18" charset="0"/>
                      </a:rPr>
                      <m:t>+</m:t>
                    </m:r>
                    <m:sSub>
                      <m:sSubPr>
                        <m:ctrlPr>
                          <a:rPr lang="es-ES" sz="1600" b="0" i="1" smtClean="0">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𝑑</m:t>
                        </m:r>
                      </m:e>
                      <m:sub>
                        <m:r>
                          <a:rPr lang="es-ES" sz="1600" b="0" i="1" smtClean="0">
                            <a:solidFill>
                              <a:schemeClr val="tx1"/>
                            </a:solidFill>
                            <a:latin typeface="Cambria Math" panose="02040503050406030204" pitchFamily="18" charset="0"/>
                            <a:ea typeface="Cambria Math" panose="02040503050406030204" pitchFamily="18" charset="0"/>
                          </a:rPr>
                          <m:t>𝑎</m:t>
                        </m:r>
                      </m:sub>
                    </m:sSub>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𝑦</m:t>
                    </m:r>
                    <m:r>
                      <a:rPr lang="es-ES" sz="1600" b="0" i="1" smtClean="0">
                        <a:solidFill>
                          <a:schemeClr val="tx1"/>
                        </a:solidFill>
                        <a:latin typeface="Cambria Math" panose="02040503050406030204" pitchFamily="18" charset="0"/>
                        <a:ea typeface="Cambria Math" panose="02040503050406030204" pitchFamily="18" charset="0"/>
                      </a:rPr>
                      <m:t>′</m:t>
                    </m:r>
                  </m:oMath>
                </a14:m>
                <a:endParaRPr lang="es-ES" sz="1600" b="0" dirty="0">
                  <a:solidFill>
                    <a:schemeClr val="tx1"/>
                  </a:solidFill>
                  <a:ea typeface="Cambria Math" panose="02040503050406030204" pitchFamily="18" charset="0"/>
                </a:endParaRPr>
              </a:p>
            </p:txBody>
          </p:sp>
        </mc:Choice>
        <mc:Fallback xmlns="">
          <p:sp>
            <p:nvSpPr>
              <p:cNvPr id="12" name="CuadroTexto 11">
                <a:extLst>
                  <a:ext uri="{FF2B5EF4-FFF2-40B4-BE49-F238E27FC236}">
                    <a16:creationId xmlns:a16="http://schemas.microsoft.com/office/drawing/2014/main" id="{4095135E-304A-4BDD-967B-E4CA7DC7A2E5}"/>
                  </a:ext>
                </a:extLst>
              </p:cNvPr>
              <p:cNvSpPr txBox="1">
                <a:spLocks noRot="1" noChangeAspect="1" noMove="1" noResize="1" noEditPoints="1" noAdjustHandles="1" noChangeArrowheads="1" noChangeShapeType="1" noTextEdit="1"/>
              </p:cNvSpPr>
              <p:nvPr/>
            </p:nvSpPr>
            <p:spPr>
              <a:xfrm>
                <a:off x="-298337" y="2372626"/>
                <a:ext cx="3278983" cy="912942"/>
              </a:xfrm>
              <a:prstGeom prst="rect">
                <a:avLst/>
              </a:prstGeom>
              <a:blipFill>
                <a:blip r:embed="rId6"/>
                <a:stretch>
                  <a:fillRect/>
                </a:stretch>
              </a:blipFill>
            </p:spPr>
            <p:txBody>
              <a:bodyPr/>
              <a:lstStyle/>
              <a:p>
                <a:r>
                  <a:rPr lang="es-ES">
                    <a:noFill/>
                  </a:rPr>
                  <a:t> </a:t>
                </a:r>
              </a:p>
            </p:txBody>
          </p:sp>
        </mc:Fallback>
      </mc:AlternateContent>
      <p:sp>
        <p:nvSpPr>
          <p:cNvPr id="13" name="CuadroTexto 12">
            <a:extLst>
              <a:ext uri="{FF2B5EF4-FFF2-40B4-BE49-F238E27FC236}">
                <a16:creationId xmlns:a16="http://schemas.microsoft.com/office/drawing/2014/main" id="{D7E47098-D4A4-404F-9067-62A1D787143C}"/>
              </a:ext>
            </a:extLst>
          </p:cNvPr>
          <p:cNvSpPr txBox="1"/>
          <p:nvPr/>
        </p:nvSpPr>
        <p:spPr>
          <a:xfrm>
            <a:off x="368991" y="1725615"/>
            <a:ext cx="5958200" cy="523220"/>
          </a:xfrm>
          <a:prstGeom prst="rect">
            <a:avLst/>
          </a:prstGeom>
          <a:noFill/>
        </p:spPr>
        <p:txBody>
          <a:bodyPr wrap="square" rtlCol="0">
            <a:spAutoFit/>
          </a:bodyPr>
          <a:lstStyle/>
          <a:p>
            <a:pPr algn="just"/>
            <a:r>
              <a:rPr lang="es-ES" altLang="es-ES" sz="1400" dirty="0">
                <a:solidFill>
                  <a:schemeClr val="tx1"/>
                </a:solidFill>
              </a:rPr>
              <a:t>Las transformaciones de coordenadas entre el sistema local (S’) y el global (S) vienen dadas por</a:t>
            </a:r>
            <a:endParaRPr kumimoji="0" lang="es-ES" altLang="es-ES" sz="1400" b="0" i="0" u="none" strike="noStrike" cap="none" normalizeH="0" baseline="0" dirty="0">
              <a:ln>
                <a:noFill/>
              </a:ln>
              <a:solidFill>
                <a:schemeClr val="tx1"/>
              </a:solidFill>
              <a:effectLst/>
              <a:latin typeface="Arial" panose="020B0604020202020204" pitchFamily="34" charset="0"/>
            </a:endParaRPr>
          </a:p>
        </p:txBody>
      </p:sp>
      <p:sp>
        <p:nvSpPr>
          <p:cNvPr id="3" name="Cerrar llave 2">
            <a:extLst>
              <a:ext uri="{FF2B5EF4-FFF2-40B4-BE49-F238E27FC236}">
                <a16:creationId xmlns:a16="http://schemas.microsoft.com/office/drawing/2014/main" id="{7FE4ECB7-B271-467B-A85A-C1BF9B02F9EB}"/>
              </a:ext>
            </a:extLst>
          </p:cNvPr>
          <p:cNvSpPr/>
          <p:nvPr/>
        </p:nvSpPr>
        <p:spPr bwMode="auto">
          <a:xfrm>
            <a:off x="2800626" y="2303261"/>
            <a:ext cx="360040" cy="938719"/>
          </a:xfrm>
          <a:prstGeom prst="rightBrace">
            <a:avLst/>
          </a:prstGeom>
          <a:ln>
            <a:headEnd type="none" w="med" len="med"/>
            <a:tailEnd type="none" w="med" len="med"/>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charset="0"/>
              <a:buNone/>
              <a:tabLst/>
            </a:pPr>
            <a:endParaRPr kumimoji="0" lang="es-ES" sz="2400" b="0" i="0" u="none" strike="noStrike" cap="none" normalizeH="0" baseline="0" dirty="0">
              <a:ln>
                <a:noFill/>
              </a:ln>
              <a:solidFill>
                <a:schemeClr val="bg1"/>
              </a:solidFill>
              <a:effectLst/>
              <a:latin typeface="Arial" charset="0"/>
              <a:ea typeface="ＭＳ Ｐゴシック" charset="0"/>
              <a:cs typeface="ＭＳ Ｐゴシック" charset="0"/>
            </a:endParaRPr>
          </a:p>
        </p:txBody>
      </p:sp>
      <mc:AlternateContent xmlns:mc="http://schemas.openxmlformats.org/markup-compatibility/2006" xmlns:a14="http://schemas.microsoft.com/office/drawing/2010/main">
        <mc:Choice Requires="a14">
          <p:sp>
            <p:nvSpPr>
              <p:cNvPr id="15" name="CuadroTexto 14">
                <a:extLst>
                  <a:ext uri="{FF2B5EF4-FFF2-40B4-BE49-F238E27FC236}">
                    <a16:creationId xmlns:a16="http://schemas.microsoft.com/office/drawing/2014/main" id="{A20C56CB-317F-4594-9A6C-EC851C9A0898}"/>
                  </a:ext>
                </a:extLst>
              </p:cNvPr>
              <p:cNvSpPr txBox="1"/>
              <p:nvPr/>
            </p:nvSpPr>
            <p:spPr>
              <a:xfrm>
                <a:off x="2485786" y="2380979"/>
                <a:ext cx="3516440" cy="115916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𝑥</m:t>
                          </m:r>
                        </m:e>
                        <m:sup>
                          <m:r>
                            <a:rPr lang="es-ES" sz="1600" b="0" i="1" smtClean="0">
                              <a:solidFill>
                                <a:schemeClr val="tx1"/>
                              </a:solidFill>
                              <a:latin typeface="Cambria Math" panose="02040503050406030204" pitchFamily="18" charset="0"/>
                              <a:ea typeface="Cambria Math" panose="02040503050406030204" pitchFamily="18" charset="0"/>
                            </a:rPr>
                            <m:t>′</m:t>
                          </m:r>
                        </m:sup>
                      </m:sSup>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𝑦</m:t>
                      </m:r>
                    </m:oMath>
                  </m:oMathPara>
                </a14:m>
                <a:endParaRPr lang="es-ES" sz="1600" b="0" dirty="0">
                  <a:solidFill>
                    <a:schemeClr val="tx1"/>
                  </a:solidFill>
                  <a:ea typeface="Cambria Math" panose="02040503050406030204" pitchFamily="18" charset="0"/>
                </a:endParaRPr>
              </a:p>
              <a:p>
                <a:r>
                  <a:rPr lang="es-ES" sz="1600" b="0" dirty="0">
                    <a:solidFill>
                      <a:schemeClr val="tx1"/>
                    </a:solidFill>
                    <a:ea typeface="Cambria Math" panose="02040503050406030204" pitchFamily="18" charset="0"/>
                  </a:rPr>
                  <a:t>                     </a:t>
                </a:r>
                <a14:m>
                  <m:oMath xmlns:m="http://schemas.openxmlformats.org/officeDocument/2006/math">
                    <m:r>
                      <a:rPr lang="es-ES" sz="1600" b="0" i="0" smtClean="0">
                        <a:solidFill>
                          <a:schemeClr val="tx1"/>
                        </a:solidFill>
                        <a:latin typeface="Cambria Math" panose="02040503050406030204" pitchFamily="18" charset="0"/>
                        <a:ea typeface="Cambria Math" panose="02040503050406030204" pitchFamily="18" charset="0"/>
                      </a:rPr>
                      <m:t>    </m:t>
                    </m:r>
                    <m:r>
                      <a:rPr lang="es-ES" sz="1600" b="0" i="1" smtClean="0">
                        <a:solidFill>
                          <a:schemeClr val="tx1"/>
                        </a:solidFill>
                        <a:latin typeface="Cambria Math" panose="02040503050406030204" pitchFamily="18" charset="0"/>
                        <a:ea typeface="Cambria Math" panose="02040503050406030204" pitchFamily="18" charset="0"/>
                      </a:rPr>
                      <m:t>𝑦</m:t>
                    </m:r>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𝑧</m:t>
                    </m:r>
                    <m:r>
                      <a:rPr lang="es-ES" sz="1600" i="1">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ea typeface="Cambria Math" panose="02040503050406030204" pitchFamily="18" charset="0"/>
                          </a:rPr>
                          <m:t>𝑔</m:t>
                        </m:r>
                      </m:num>
                      <m:den>
                        <m:r>
                          <a:rPr lang="es-ES" sz="1600" i="1">
                            <a:solidFill>
                              <a:schemeClr val="tx1"/>
                            </a:solidFill>
                            <a:latin typeface="Cambria Math" panose="02040503050406030204" pitchFamily="18" charset="0"/>
                            <a:ea typeface="Cambria Math" panose="02040503050406030204" pitchFamily="18" charset="0"/>
                          </a:rPr>
                          <m:t>2</m:t>
                        </m:r>
                      </m:den>
                    </m:f>
                    <m:r>
                      <a:rPr lang="es-ES" sz="1600" b="0" i="1" smtClean="0">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𝑑</m:t>
                        </m:r>
                      </m:e>
                      <m:sub>
                        <m:r>
                          <a:rPr lang="es-ES" sz="1600" i="1">
                            <a:solidFill>
                              <a:schemeClr val="tx1"/>
                            </a:solidFill>
                            <a:latin typeface="Cambria Math" panose="02040503050406030204" pitchFamily="18" charset="0"/>
                            <a:ea typeface="Cambria Math" panose="02040503050406030204" pitchFamily="18" charset="0"/>
                          </a:rPr>
                          <m:t>𝑎</m:t>
                        </m:r>
                      </m:sub>
                    </m:sSub>
                    <m:r>
                      <a:rPr lang="es-ES" sz="1600" b="0" i="1" smtClean="0">
                        <a:solidFill>
                          <a:schemeClr val="tx1"/>
                        </a:solidFill>
                        <a:latin typeface="Cambria Math" panose="02040503050406030204" pitchFamily="18" charset="0"/>
                        <a:ea typeface="Cambria Math" panose="02040503050406030204" pitchFamily="18" charset="0"/>
                      </a:rPr>
                      <m:t>)</m:t>
                    </m:r>
                  </m:oMath>
                </a14:m>
                <a:endParaRPr lang="es-ES" sz="1600" b="0" dirty="0">
                  <a:solidFill>
                    <a:schemeClr val="tx1"/>
                  </a:solidFill>
                  <a:ea typeface="Cambria Math" panose="02040503050406030204" pitchFamily="18" charset="0"/>
                </a:endParaRPr>
              </a:p>
              <a:p>
                <a:r>
                  <a:rPr lang="es-ES" sz="1600" dirty="0">
                    <a:solidFill>
                      <a:schemeClr val="tx1"/>
                    </a:solidFill>
                    <a:ea typeface="Cambria Math" panose="02040503050406030204" pitchFamily="18" charset="0"/>
                  </a:rPr>
                  <a:t>            </a:t>
                </a:r>
                <a14:m>
                  <m:oMath xmlns:m="http://schemas.openxmlformats.org/officeDocument/2006/math">
                    <m:r>
                      <a:rPr lang="es-ES" sz="1600" b="0" i="0" smtClean="0">
                        <a:solidFill>
                          <a:schemeClr val="tx1"/>
                        </a:solidFill>
                        <a:latin typeface="Cambria Math" panose="02040503050406030204" pitchFamily="18" charset="0"/>
                        <a:ea typeface="Cambria Math" panose="02040503050406030204" pitchFamily="18" charset="0"/>
                      </a:rPr>
                      <m:t>  </m:t>
                    </m:r>
                    <m:r>
                      <a:rPr lang="es-ES" sz="1600" b="0" i="1" smtClean="0">
                        <a:solidFill>
                          <a:schemeClr val="tx1"/>
                        </a:solidFill>
                        <a:latin typeface="Cambria Math" panose="02040503050406030204" pitchFamily="18" charset="0"/>
                        <a:ea typeface="Cambria Math" panose="02040503050406030204" pitchFamily="18" charset="0"/>
                      </a:rPr>
                      <m:t>          </m:t>
                    </m:r>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    </m:t>
                        </m:r>
                        <m:r>
                          <a:rPr lang="es-ES" sz="1600" i="1">
                            <a:solidFill>
                              <a:schemeClr val="tx1"/>
                            </a:solidFill>
                            <a:latin typeface="Cambria Math" panose="02040503050406030204" pitchFamily="18" charset="0"/>
                            <a:ea typeface="Cambria Math" panose="02040503050406030204" pitchFamily="18" charset="0"/>
                          </a:rPr>
                          <m:t>𝑧</m:t>
                        </m:r>
                      </m:e>
                      <m:sup>
                        <m:r>
                          <a:rPr lang="es-ES" sz="1600" b="0" i="1" smtClean="0">
                            <a:solidFill>
                              <a:schemeClr val="tx1"/>
                            </a:solidFill>
                            <a:latin typeface="Cambria Math" panose="02040503050406030204" pitchFamily="18" charset="0"/>
                            <a:ea typeface="Cambria Math" panose="02040503050406030204" pitchFamily="18" charset="0"/>
                          </a:rPr>
                          <m:t>′</m:t>
                        </m:r>
                      </m:sup>
                    </m:sSup>
                    <m:r>
                      <a:rPr lang="es-ES" sz="1600" b="0" i="1" smtClean="0">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𝑥</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𝑟</m:t>
                        </m:r>
                      </m:e>
                      <m:sub>
                        <m:r>
                          <a:rPr lang="es-ES" sz="1600" i="1">
                            <a:solidFill>
                              <a:schemeClr val="tx1"/>
                            </a:solidFill>
                            <a:latin typeface="Cambria Math" panose="02040503050406030204" pitchFamily="18" charset="0"/>
                            <a:ea typeface="Cambria Math" panose="02040503050406030204" pitchFamily="18" charset="0"/>
                          </a:rPr>
                          <m:t>3</m:t>
                        </m:r>
                      </m:sub>
                    </m:sSub>
                    <m:r>
                      <a:rPr lang="es-ES" sz="1600" i="1">
                        <a:solidFill>
                          <a:schemeClr val="tx1"/>
                        </a:solidFill>
                        <a:latin typeface="Cambria Math" panose="02040503050406030204" pitchFamily="18" charset="0"/>
                        <a:ea typeface="Cambria Math" panose="02040503050406030204" pitchFamily="18" charset="0"/>
                      </a:rPr>
                      <m:t>)</m:t>
                    </m:r>
                  </m:oMath>
                </a14:m>
                <a:endParaRPr lang="es-ES" sz="1600" dirty="0">
                  <a:solidFill>
                    <a:schemeClr val="tx1"/>
                  </a:solidFill>
                  <a:ea typeface="Cambria Math" panose="02040503050406030204" pitchFamily="18" charset="0"/>
                </a:endParaRPr>
              </a:p>
              <a:p>
                <a:endParaRPr lang="es-ES" sz="1600" b="0" dirty="0">
                  <a:solidFill>
                    <a:schemeClr val="tx1"/>
                  </a:solidFill>
                  <a:ea typeface="Cambria Math" panose="02040503050406030204" pitchFamily="18" charset="0"/>
                </a:endParaRPr>
              </a:p>
            </p:txBody>
          </p:sp>
        </mc:Choice>
        <mc:Fallback xmlns="">
          <p:sp>
            <p:nvSpPr>
              <p:cNvPr id="15" name="CuadroTexto 14">
                <a:extLst>
                  <a:ext uri="{FF2B5EF4-FFF2-40B4-BE49-F238E27FC236}">
                    <a16:creationId xmlns:a16="http://schemas.microsoft.com/office/drawing/2014/main" id="{A20C56CB-317F-4594-9A6C-EC851C9A0898}"/>
                  </a:ext>
                </a:extLst>
              </p:cNvPr>
              <p:cNvSpPr txBox="1">
                <a:spLocks noRot="1" noChangeAspect="1" noMove="1" noResize="1" noEditPoints="1" noAdjustHandles="1" noChangeArrowheads="1" noChangeShapeType="1" noTextEdit="1"/>
              </p:cNvSpPr>
              <p:nvPr/>
            </p:nvSpPr>
            <p:spPr>
              <a:xfrm>
                <a:off x="2485786" y="2380979"/>
                <a:ext cx="3516440" cy="1159163"/>
              </a:xfrm>
              <a:prstGeom prst="rect">
                <a:avLst/>
              </a:prstGeom>
              <a:blipFill>
                <a:blip r:embed="rId7"/>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6" name="CuadroTexto 15">
                <a:extLst>
                  <a:ext uri="{FF2B5EF4-FFF2-40B4-BE49-F238E27FC236}">
                    <a16:creationId xmlns:a16="http://schemas.microsoft.com/office/drawing/2014/main" id="{3492EA85-DA97-424C-B5CB-E4B99E462150}"/>
                  </a:ext>
                </a:extLst>
              </p:cNvPr>
              <p:cNvSpPr txBox="1"/>
              <p:nvPr/>
            </p:nvSpPr>
            <p:spPr>
              <a:xfrm>
                <a:off x="143768" y="3630563"/>
                <a:ext cx="2908886" cy="107721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600" b="0" i="1" smtClean="0">
                          <a:solidFill>
                            <a:schemeClr val="tx1"/>
                          </a:solidFill>
                          <a:latin typeface="Cambria Math" panose="02040503050406030204" pitchFamily="18" charset="0"/>
                          <a:ea typeface="Cambria Math" panose="02040503050406030204" pitchFamily="18" charset="0"/>
                        </a:rPr>
                        <m:t>𝑥</m:t>
                      </m:r>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𝑟</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cos</m:t>
                          </m:r>
                        </m:fName>
                        <m:e>
                          <m:r>
                            <a:rPr lang="es-ES" sz="1600" i="1">
                              <a:solidFill>
                                <a:schemeClr val="tx1"/>
                              </a:solidFill>
                              <a:latin typeface="Cambria Math" panose="02040503050406030204" pitchFamily="18" charset="0"/>
                              <a:ea typeface="Cambria Math" panose="02040503050406030204" pitchFamily="18" charset="0"/>
                            </a:rPr>
                            <m:t>𝜑</m:t>
                          </m:r>
                          <m:r>
                            <a:rPr lang="es-ES" sz="1600" b="0" i="1" smtClean="0">
                              <a:solidFill>
                                <a:schemeClr val="tx1"/>
                              </a:solidFill>
                              <a:latin typeface="Cambria Math" panose="02040503050406030204" pitchFamily="18" charset="0"/>
                              <a:ea typeface="Cambria Math" panose="02040503050406030204" pitchFamily="18" charset="0"/>
                            </a:rPr>
                            <m:t>′</m:t>
                          </m:r>
                        </m:e>
                      </m:func>
                    </m:oMath>
                  </m:oMathPara>
                </a14:m>
                <a:endParaRPr lang="es-ES" sz="1600" b="0" dirty="0">
                  <a:solidFill>
                    <a:schemeClr val="tx1"/>
                  </a:solidFill>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𝑦</m:t>
                          </m:r>
                        </m:e>
                        <m:sup>
                          <m:r>
                            <a:rPr lang="es-ES" sz="1600" i="1">
                              <a:solidFill>
                                <a:schemeClr val="tx1"/>
                              </a:solidFill>
                              <a:latin typeface="Cambria Math" panose="02040503050406030204" pitchFamily="18" charset="0"/>
                              <a:ea typeface="Cambria Math" panose="02040503050406030204" pitchFamily="18" charset="0"/>
                            </a:rPr>
                            <m:t>′</m:t>
                          </m:r>
                        </m:sup>
                      </m:sSup>
                      <m:r>
                        <a:rPr lang="es-ES" sz="1600" i="1">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𝑟</m:t>
                      </m:r>
                      <m:func>
                        <m:funcPr>
                          <m:ctrlPr>
                            <a:rPr lang="es-ES" sz="1600" i="1" smtClean="0">
                              <a:solidFill>
                                <a:schemeClr val="tx1"/>
                              </a:solidFill>
                              <a:latin typeface="Cambria Math" panose="02040503050406030204" pitchFamily="18" charset="0"/>
                              <a:ea typeface="Cambria Math" panose="02040503050406030204" pitchFamily="18" charset="0"/>
                            </a:rPr>
                          </m:ctrlPr>
                        </m:funcPr>
                        <m:fName>
                          <m:r>
                            <m:rPr>
                              <m:sty m:val="p"/>
                            </m:rPr>
                            <a:rPr lang="es-ES" sz="1600" i="0" smtClean="0">
                              <a:solidFill>
                                <a:schemeClr val="tx1"/>
                              </a:solidFill>
                              <a:latin typeface="Cambria Math" panose="02040503050406030204" pitchFamily="18" charset="0"/>
                              <a:ea typeface="Cambria Math" panose="02040503050406030204" pitchFamily="18" charset="0"/>
                            </a:rPr>
                            <m:t>sin</m:t>
                          </m:r>
                        </m:fName>
                        <m:e>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𝜑</m:t>
                              </m:r>
                            </m:e>
                            <m:sup>
                              <m:r>
                                <a:rPr lang="es-ES" sz="1600" i="1">
                                  <a:solidFill>
                                    <a:schemeClr val="tx1"/>
                                  </a:solidFill>
                                  <a:latin typeface="Cambria Math" panose="02040503050406030204" pitchFamily="18" charset="0"/>
                                  <a:ea typeface="Cambria Math" panose="02040503050406030204" pitchFamily="18" charset="0"/>
                                </a:rPr>
                                <m:t>′</m:t>
                              </m:r>
                            </m:sup>
                          </m:sSup>
                        </m:e>
                      </m:func>
                    </m:oMath>
                  </m:oMathPara>
                </a14:m>
                <a:endParaRPr lang="es-ES" sz="1600" i="1" dirty="0">
                  <a:solidFill>
                    <a:schemeClr val="tx1"/>
                  </a:solidFill>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𝑧</m:t>
                          </m:r>
                        </m:e>
                        <m:sup>
                          <m:r>
                            <a:rPr lang="es-ES" sz="1600" i="1">
                              <a:solidFill>
                                <a:schemeClr val="tx1"/>
                              </a:solidFill>
                              <a:latin typeface="Cambria Math" panose="02040503050406030204" pitchFamily="18" charset="0"/>
                              <a:ea typeface="Cambria Math" panose="02040503050406030204" pitchFamily="18" charset="0"/>
                            </a:rPr>
                            <m:t>′</m:t>
                          </m:r>
                        </m:sup>
                      </m:sSup>
                      <m:r>
                        <a:rPr lang="es-ES" sz="1600" i="1">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𝑥</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𝑟</m:t>
                          </m:r>
                        </m:e>
                        <m:sub>
                          <m:r>
                            <a:rPr lang="es-ES" sz="1600" i="1">
                              <a:solidFill>
                                <a:schemeClr val="tx1"/>
                              </a:solidFill>
                              <a:latin typeface="Cambria Math" panose="02040503050406030204" pitchFamily="18" charset="0"/>
                              <a:ea typeface="Cambria Math" panose="02040503050406030204" pitchFamily="18" charset="0"/>
                            </a:rPr>
                            <m:t>3</m:t>
                          </m:r>
                        </m:sub>
                      </m:sSub>
                      <m:r>
                        <a:rPr lang="es-ES" sz="1600" i="1">
                          <a:solidFill>
                            <a:schemeClr val="tx1"/>
                          </a:solidFill>
                          <a:latin typeface="Cambria Math" panose="02040503050406030204" pitchFamily="18" charset="0"/>
                          <a:ea typeface="Cambria Math" panose="02040503050406030204" pitchFamily="18" charset="0"/>
                        </a:rPr>
                        <m:t>)</m:t>
                      </m:r>
                    </m:oMath>
                  </m:oMathPara>
                </a14:m>
                <a:endParaRPr lang="es-ES" sz="1600" dirty="0">
                  <a:solidFill>
                    <a:schemeClr val="tx1"/>
                  </a:solidFill>
                  <a:ea typeface="Cambria Math" panose="02040503050406030204" pitchFamily="18" charset="0"/>
                </a:endParaRPr>
              </a:p>
              <a:p>
                <a:endParaRPr lang="es-ES" sz="1600" b="0" dirty="0">
                  <a:solidFill>
                    <a:schemeClr val="tx1"/>
                  </a:solidFill>
                  <a:ea typeface="Cambria Math" panose="02040503050406030204" pitchFamily="18" charset="0"/>
                </a:endParaRPr>
              </a:p>
            </p:txBody>
          </p:sp>
        </mc:Choice>
        <mc:Fallback xmlns="">
          <p:sp>
            <p:nvSpPr>
              <p:cNvPr id="16" name="CuadroTexto 15">
                <a:extLst>
                  <a:ext uri="{FF2B5EF4-FFF2-40B4-BE49-F238E27FC236}">
                    <a16:creationId xmlns:a16="http://schemas.microsoft.com/office/drawing/2014/main" id="{3492EA85-DA97-424C-B5CB-E4B99E462150}"/>
                  </a:ext>
                </a:extLst>
              </p:cNvPr>
              <p:cNvSpPr txBox="1">
                <a:spLocks noRot="1" noChangeAspect="1" noMove="1" noResize="1" noEditPoints="1" noAdjustHandles="1" noChangeArrowheads="1" noChangeShapeType="1" noTextEdit="1"/>
              </p:cNvSpPr>
              <p:nvPr/>
            </p:nvSpPr>
            <p:spPr>
              <a:xfrm>
                <a:off x="143768" y="3630563"/>
                <a:ext cx="2908886" cy="1077218"/>
              </a:xfrm>
              <a:prstGeom prst="rect">
                <a:avLst/>
              </a:prstGeom>
              <a:blipFill>
                <a:blip r:embed="rId8"/>
                <a:stretch>
                  <a:fillRect/>
                </a:stretch>
              </a:blipFill>
            </p:spPr>
            <p:txBody>
              <a:bodyPr/>
              <a:lstStyle/>
              <a:p>
                <a:r>
                  <a:rPr lang="es-ES">
                    <a:noFill/>
                  </a:rPr>
                  <a:t> </a:t>
                </a:r>
              </a:p>
            </p:txBody>
          </p:sp>
        </mc:Fallback>
      </mc:AlternateContent>
      <p:sp>
        <p:nvSpPr>
          <p:cNvPr id="17" name="Cerrar llave 16">
            <a:extLst>
              <a:ext uri="{FF2B5EF4-FFF2-40B4-BE49-F238E27FC236}">
                <a16:creationId xmlns:a16="http://schemas.microsoft.com/office/drawing/2014/main" id="{21F9BFED-7B67-4075-9C2F-45E85C7DD504}"/>
              </a:ext>
            </a:extLst>
          </p:cNvPr>
          <p:cNvSpPr/>
          <p:nvPr/>
        </p:nvSpPr>
        <p:spPr bwMode="auto">
          <a:xfrm>
            <a:off x="2872634" y="3561198"/>
            <a:ext cx="360040" cy="938719"/>
          </a:xfrm>
          <a:prstGeom prst="rightBrace">
            <a:avLst/>
          </a:prstGeom>
          <a:ln>
            <a:headEnd type="none" w="med" len="med"/>
            <a:tailEnd type="none" w="med" len="med"/>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charset="0"/>
              <a:buNone/>
              <a:tabLst/>
            </a:pPr>
            <a:endParaRPr kumimoji="0" lang="es-ES" sz="2400" b="0" i="0" u="none" strike="noStrike" cap="none" normalizeH="0" baseline="0" dirty="0">
              <a:ln>
                <a:noFill/>
              </a:ln>
              <a:solidFill>
                <a:schemeClr val="bg1"/>
              </a:solidFill>
              <a:effectLst/>
              <a:latin typeface="Arial" charset="0"/>
              <a:ea typeface="ＭＳ Ｐゴシック" charset="0"/>
              <a:cs typeface="ＭＳ Ｐゴシック" charset="0"/>
            </a:endParaRPr>
          </a:p>
        </p:txBody>
      </p:sp>
      <mc:AlternateContent xmlns:mc="http://schemas.openxmlformats.org/markup-compatibility/2006" xmlns:a14="http://schemas.microsoft.com/office/drawing/2010/main">
        <mc:Choice Requires="a14">
          <p:sp>
            <p:nvSpPr>
              <p:cNvPr id="18" name="CuadroTexto 17">
                <a:extLst>
                  <a:ext uri="{FF2B5EF4-FFF2-40B4-BE49-F238E27FC236}">
                    <a16:creationId xmlns:a16="http://schemas.microsoft.com/office/drawing/2014/main" id="{F45BD09D-800B-409B-89D8-0F5AAEEC5CBD}"/>
                  </a:ext>
                </a:extLst>
              </p:cNvPr>
              <p:cNvSpPr txBox="1"/>
              <p:nvPr/>
            </p:nvSpPr>
            <p:spPr>
              <a:xfrm>
                <a:off x="2485786" y="3561198"/>
                <a:ext cx="3790314" cy="91294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600" b="0" i="1" smtClean="0">
                          <a:solidFill>
                            <a:schemeClr val="tx1"/>
                          </a:solidFill>
                          <a:latin typeface="Cambria Math" panose="02040503050406030204" pitchFamily="18" charset="0"/>
                          <a:ea typeface="Cambria Math" panose="02040503050406030204" pitchFamily="18" charset="0"/>
                        </a:rPr>
                        <m:t>𝑥</m:t>
                      </m:r>
                      <m:r>
                        <a:rPr lang="es-ES" sz="1600" i="1">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𝑧</m:t>
                      </m:r>
                      <m:r>
                        <a:rPr lang="es-ES" sz="1600" b="0" i="1" smtClean="0">
                          <a:solidFill>
                            <a:schemeClr val="tx1"/>
                          </a:solidFill>
                          <a:latin typeface="Cambria Math" panose="02040503050406030204" pitchFamily="18" charset="0"/>
                          <a:ea typeface="Cambria Math" panose="02040503050406030204" pitchFamily="18" charset="0"/>
                        </a:rPr>
                        <m:t>′</m:t>
                      </m:r>
                    </m:oMath>
                  </m:oMathPara>
                </a14:m>
                <a:endParaRPr lang="es-ES" sz="1600" dirty="0">
                  <a:solidFill>
                    <a:schemeClr val="tx1"/>
                  </a:solidFill>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s-ES" sz="1600" b="0" i="1" smtClean="0">
                          <a:solidFill>
                            <a:schemeClr val="tx1"/>
                          </a:solidFill>
                          <a:latin typeface="Cambria Math" panose="02040503050406030204" pitchFamily="18" charset="0"/>
                          <a:ea typeface="Cambria Math" panose="02040503050406030204" pitchFamily="18" charset="0"/>
                        </a:rPr>
                        <m:t>      </m:t>
                      </m:r>
                      <m:r>
                        <a:rPr lang="es-ES" sz="1600" b="0" i="1" smtClean="0">
                          <a:solidFill>
                            <a:schemeClr val="tx1"/>
                          </a:solidFill>
                          <a:latin typeface="Cambria Math" panose="02040503050406030204" pitchFamily="18" charset="0"/>
                          <a:ea typeface="Cambria Math" panose="02040503050406030204" pitchFamily="18" charset="0"/>
                        </a:rPr>
                        <m:t>𝑦</m:t>
                      </m:r>
                      <m:r>
                        <a:rPr lang="es-ES" sz="1600" b="0" i="1" smtClean="0">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𝑟</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cos</m:t>
                          </m:r>
                        </m:fName>
                        <m:e>
                          <m:r>
                            <a:rPr lang="es-ES" sz="1600" i="1">
                              <a:solidFill>
                                <a:schemeClr val="tx1"/>
                              </a:solidFill>
                              <a:latin typeface="Cambria Math" panose="02040503050406030204" pitchFamily="18" charset="0"/>
                              <a:ea typeface="Cambria Math" panose="02040503050406030204" pitchFamily="18" charset="0"/>
                            </a:rPr>
                            <m:t>𝜑</m:t>
                          </m:r>
                          <m:r>
                            <a:rPr lang="es-ES" sz="1600" i="1">
                              <a:solidFill>
                                <a:schemeClr val="tx1"/>
                              </a:solidFill>
                              <a:latin typeface="Cambria Math" panose="02040503050406030204" pitchFamily="18" charset="0"/>
                              <a:ea typeface="Cambria Math" panose="02040503050406030204" pitchFamily="18" charset="0"/>
                            </a:rPr>
                            <m:t>′</m:t>
                          </m:r>
                        </m:e>
                      </m:func>
                    </m:oMath>
                  </m:oMathPara>
                </a14:m>
                <a:endParaRPr lang="es-ES" sz="1600" i="1" dirty="0">
                  <a:solidFill>
                    <a:schemeClr val="tx1"/>
                  </a:solidFill>
                  <a:latin typeface="Cambria Math" panose="02040503050406030204" pitchFamily="18" charset="0"/>
                  <a:ea typeface="Cambria Math" panose="02040503050406030204" pitchFamily="18" charset="0"/>
                </a:endParaRPr>
              </a:p>
              <a:p>
                <a:r>
                  <a:rPr lang="es-ES" sz="1600" b="0" dirty="0">
                    <a:solidFill>
                      <a:schemeClr val="tx1"/>
                    </a:solidFill>
                    <a:ea typeface="Cambria Math" panose="02040503050406030204" pitchFamily="18" charset="0"/>
                  </a:rPr>
                  <a:t>                         </a:t>
                </a:r>
                <a14:m>
                  <m:oMath xmlns:m="http://schemas.openxmlformats.org/officeDocument/2006/math">
                    <m:r>
                      <a:rPr lang="es-ES" sz="1600" b="0" i="1" smtClean="0">
                        <a:solidFill>
                          <a:schemeClr val="tx1"/>
                        </a:solidFill>
                        <a:latin typeface="Cambria Math" panose="02040503050406030204" pitchFamily="18" charset="0"/>
                        <a:ea typeface="Cambria Math" panose="02040503050406030204" pitchFamily="18" charset="0"/>
                      </a:rPr>
                      <m:t>𝑧</m:t>
                    </m:r>
                    <m:r>
                      <a:rPr lang="es-ES" sz="1600" i="1">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ea typeface="Cambria Math" panose="02040503050406030204" pitchFamily="18" charset="0"/>
                          </a:rPr>
                          <m:t>𝑔</m:t>
                        </m:r>
                      </m:num>
                      <m:den>
                        <m:r>
                          <a:rPr lang="es-ES" sz="1600" i="1">
                            <a:solidFill>
                              <a:schemeClr val="tx1"/>
                            </a:solidFill>
                            <a:latin typeface="Cambria Math" panose="02040503050406030204" pitchFamily="18" charset="0"/>
                            <a:ea typeface="Cambria Math" panose="02040503050406030204" pitchFamily="18" charset="0"/>
                          </a:rPr>
                          <m:t>2</m:t>
                        </m:r>
                      </m:den>
                    </m:f>
                    <m:r>
                      <a:rPr lang="es-ES" sz="1600" b="0" i="1" smtClean="0">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𝑑</m:t>
                        </m:r>
                      </m:e>
                      <m:sub>
                        <m:r>
                          <a:rPr lang="es-ES" sz="1600" i="1">
                            <a:solidFill>
                              <a:schemeClr val="tx1"/>
                            </a:solidFill>
                            <a:latin typeface="Cambria Math" panose="02040503050406030204" pitchFamily="18" charset="0"/>
                            <a:ea typeface="Cambria Math" panose="02040503050406030204" pitchFamily="18" charset="0"/>
                          </a:rPr>
                          <m:t>𝑎</m:t>
                        </m:r>
                      </m:sub>
                    </m:sSub>
                    <m:r>
                      <a:rPr lang="es-ES" sz="1600" b="0" i="1" smtClean="0">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𝑟</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sin</m:t>
                        </m:r>
                      </m:fName>
                      <m:e>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𝜑</m:t>
                            </m:r>
                          </m:e>
                          <m:sup>
                            <m:r>
                              <a:rPr lang="es-ES" sz="1600" i="1">
                                <a:solidFill>
                                  <a:schemeClr val="tx1"/>
                                </a:solidFill>
                                <a:latin typeface="Cambria Math" panose="02040503050406030204" pitchFamily="18" charset="0"/>
                                <a:ea typeface="Cambria Math" panose="02040503050406030204" pitchFamily="18" charset="0"/>
                              </a:rPr>
                              <m:t>′</m:t>
                            </m:r>
                          </m:sup>
                        </m:sSup>
                      </m:e>
                    </m:func>
                  </m:oMath>
                </a14:m>
                <a:endParaRPr lang="es-ES" sz="1600" b="0" dirty="0">
                  <a:solidFill>
                    <a:schemeClr val="tx1"/>
                  </a:solidFill>
                  <a:ea typeface="Cambria Math" panose="02040503050406030204" pitchFamily="18" charset="0"/>
                </a:endParaRPr>
              </a:p>
            </p:txBody>
          </p:sp>
        </mc:Choice>
        <mc:Fallback xmlns="">
          <p:sp>
            <p:nvSpPr>
              <p:cNvPr id="18" name="CuadroTexto 17">
                <a:extLst>
                  <a:ext uri="{FF2B5EF4-FFF2-40B4-BE49-F238E27FC236}">
                    <a16:creationId xmlns:a16="http://schemas.microsoft.com/office/drawing/2014/main" id="{F45BD09D-800B-409B-89D8-0F5AAEEC5CBD}"/>
                  </a:ext>
                </a:extLst>
              </p:cNvPr>
              <p:cNvSpPr txBox="1">
                <a:spLocks noRot="1" noChangeAspect="1" noMove="1" noResize="1" noEditPoints="1" noAdjustHandles="1" noChangeArrowheads="1" noChangeShapeType="1" noTextEdit="1"/>
              </p:cNvSpPr>
              <p:nvPr/>
            </p:nvSpPr>
            <p:spPr>
              <a:xfrm>
                <a:off x="2485786" y="3561198"/>
                <a:ext cx="3790314" cy="912942"/>
              </a:xfrm>
              <a:prstGeom prst="rect">
                <a:avLst/>
              </a:prstGeom>
              <a:blipFill>
                <a:blip r:embed="rId9"/>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9" name="CuadroTexto 18">
                <a:extLst>
                  <a:ext uri="{FF2B5EF4-FFF2-40B4-BE49-F238E27FC236}">
                    <a16:creationId xmlns:a16="http://schemas.microsoft.com/office/drawing/2014/main" id="{4ADF8E77-32D8-496C-AA05-7AE5A40885B1}"/>
                  </a:ext>
                </a:extLst>
              </p:cNvPr>
              <p:cNvSpPr txBox="1"/>
              <p:nvPr/>
            </p:nvSpPr>
            <p:spPr>
              <a:xfrm>
                <a:off x="503860" y="4794156"/>
                <a:ext cx="4737548" cy="81984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600" i="1" smtClean="0">
                          <a:solidFill>
                            <a:schemeClr val="tx1"/>
                          </a:solidFill>
                          <a:latin typeface="Cambria Math" panose="02040503050406030204" pitchFamily="18" charset="0"/>
                          <a:ea typeface="Cambria Math" panose="02040503050406030204" pitchFamily="18" charset="0"/>
                        </a:rPr>
                        <m:t>𝑟</m:t>
                      </m:r>
                      <m:r>
                        <a:rPr lang="es-ES" sz="1600" b="0" i="1" smtClean="0">
                          <a:solidFill>
                            <a:schemeClr val="tx1"/>
                          </a:solidFill>
                          <a:latin typeface="Cambria Math" panose="02040503050406030204" pitchFamily="18" charset="0"/>
                          <a:ea typeface="Cambria Math" panose="02040503050406030204" pitchFamily="18" charset="0"/>
                        </a:rPr>
                        <m:t>=</m:t>
                      </m:r>
                      <m:rad>
                        <m:radPr>
                          <m:degHide m:val="on"/>
                          <m:ctrlPr>
                            <a:rPr lang="es-ES" sz="1600" b="0" i="1" smtClean="0">
                              <a:solidFill>
                                <a:schemeClr val="tx1"/>
                              </a:solidFill>
                              <a:latin typeface="Cambria Math" panose="02040503050406030204" pitchFamily="18" charset="0"/>
                              <a:ea typeface="Cambria Math" panose="02040503050406030204" pitchFamily="18" charset="0"/>
                            </a:rPr>
                          </m:ctrlPr>
                        </m:radPr>
                        <m:deg/>
                        <m:e>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𝑥</m:t>
                              </m:r>
                              <m:r>
                                <a:rPr lang="es-ES" sz="1600" b="0" i="1" smtClean="0">
                                  <a:solidFill>
                                    <a:schemeClr val="tx1"/>
                                  </a:solidFill>
                                  <a:latin typeface="Cambria Math" panose="02040503050406030204" pitchFamily="18" charset="0"/>
                                  <a:ea typeface="Cambria Math" panose="02040503050406030204" pitchFamily="18" charset="0"/>
                                </a:rPr>
                                <m:t>′</m:t>
                              </m:r>
                            </m:e>
                            <m:sup>
                              <m:r>
                                <a:rPr lang="es-ES" sz="1600" b="0" i="1" smtClean="0">
                                  <a:solidFill>
                                    <a:schemeClr val="tx1"/>
                                  </a:solidFill>
                                  <a:latin typeface="Cambria Math" panose="02040503050406030204" pitchFamily="18" charset="0"/>
                                  <a:ea typeface="Cambria Math" panose="02040503050406030204" pitchFamily="18" charset="0"/>
                                </a:rPr>
                                <m:t>2</m:t>
                              </m:r>
                            </m:sup>
                          </m:sSup>
                          <m:r>
                            <a:rPr lang="es-ES" sz="1600" b="0" i="1" smtClean="0">
                              <a:solidFill>
                                <a:schemeClr val="tx1"/>
                              </a:solidFill>
                              <a:latin typeface="Cambria Math" panose="02040503050406030204" pitchFamily="18" charset="0"/>
                              <a:ea typeface="Cambria Math" panose="02040503050406030204" pitchFamily="18" charset="0"/>
                            </a:rPr>
                            <m:t>+</m:t>
                          </m:r>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𝑦</m:t>
                              </m:r>
                              <m:r>
                                <a:rPr lang="es-ES" sz="1600" b="0" i="1" smtClean="0">
                                  <a:solidFill>
                                    <a:schemeClr val="tx1"/>
                                  </a:solidFill>
                                  <a:latin typeface="Cambria Math" panose="02040503050406030204" pitchFamily="18" charset="0"/>
                                  <a:ea typeface="Cambria Math" panose="02040503050406030204" pitchFamily="18" charset="0"/>
                                </a:rPr>
                                <m:t>′</m:t>
                              </m:r>
                            </m:e>
                            <m:sup>
                              <m:r>
                                <a:rPr lang="es-ES" sz="1600" b="0" i="1" smtClean="0">
                                  <a:solidFill>
                                    <a:schemeClr val="tx1"/>
                                  </a:solidFill>
                                  <a:latin typeface="Cambria Math" panose="02040503050406030204" pitchFamily="18" charset="0"/>
                                  <a:ea typeface="Cambria Math" panose="02040503050406030204" pitchFamily="18" charset="0"/>
                                </a:rPr>
                                <m:t>2</m:t>
                              </m:r>
                            </m:sup>
                          </m:sSup>
                        </m:e>
                      </m:rad>
                      <m:r>
                        <a:rPr lang="es-ES" sz="1600" b="0" i="1" smtClean="0">
                          <a:solidFill>
                            <a:schemeClr val="tx1"/>
                          </a:solidFill>
                          <a:latin typeface="Cambria Math" panose="02040503050406030204" pitchFamily="18" charset="0"/>
                          <a:ea typeface="Cambria Math" panose="02040503050406030204" pitchFamily="18" charset="0"/>
                        </a:rPr>
                        <m:t>=</m:t>
                      </m:r>
                      <m:rad>
                        <m:radPr>
                          <m:degHide m:val="on"/>
                          <m:ctrlPr>
                            <a:rPr lang="es-ES" sz="1600" i="1">
                              <a:solidFill>
                                <a:schemeClr val="tx1"/>
                              </a:solidFill>
                              <a:latin typeface="Cambria Math" panose="02040503050406030204" pitchFamily="18" charset="0"/>
                              <a:ea typeface="Cambria Math" panose="02040503050406030204" pitchFamily="18" charset="0"/>
                            </a:rPr>
                          </m:ctrlPr>
                        </m:radPr>
                        <m:deg/>
                        <m:e>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𝑦</m:t>
                              </m:r>
                            </m:e>
                            <m:sup>
                              <m:r>
                                <a:rPr lang="es-ES" sz="1600" i="1">
                                  <a:solidFill>
                                    <a:schemeClr val="tx1"/>
                                  </a:solidFill>
                                  <a:latin typeface="Cambria Math" panose="02040503050406030204" pitchFamily="18" charset="0"/>
                                  <a:ea typeface="Cambria Math" panose="02040503050406030204" pitchFamily="18" charset="0"/>
                                </a:rPr>
                                <m:t>2</m:t>
                              </m:r>
                            </m:sup>
                          </m:sSup>
                          <m:r>
                            <a:rPr lang="es-ES" sz="1600" i="1">
                              <a:solidFill>
                                <a:schemeClr val="tx1"/>
                              </a:solidFill>
                              <a:latin typeface="Cambria Math" panose="02040503050406030204" pitchFamily="18" charset="0"/>
                              <a:ea typeface="Cambria Math" panose="02040503050406030204" pitchFamily="18" charset="0"/>
                            </a:rPr>
                            <m:t>+</m:t>
                          </m:r>
                          <m:sSup>
                            <m:sSupPr>
                              <m:ctrlPr>
                                <a:rPr lang="es-ES" sz="1600" i="1">
                                  <a:solidFill>
                                    <a:schemeClr val="tx1"/>
                                  </a:solidFill>
                                  <a:latin typeface="Cambria Math" panose="02040503050406030204" pitchFamily="18" charset="0"/>
                                  <a:ea typeface="Cambria Math" panose="02040503050406030204" pitchFamily="18" charset="0"/>
                                </a:rPr>
                              </m:ctrlPr>
                            </m:sSupPr>
                            <m:e>
                              <m:d>
                                <m:dPr>
                                  <m:ctrlPr>
                                    <a:rPr lang="es-ES" sz="1600" i="1" smtClean="0">
                                      <a:solidFill>
                                        <a:schemeClr val="tx1"/>
                                      </a:solidFill>
                                      <a:latin typeface="Cambria Math" panose="02040503050406030204" pitchFamily="18" charset="0"/>
                                      <a:ea typeface="Cambria Math" panose="02040503050406030204" pitchFamily="18" charset="0"/>
                                    </a:rPr>
                                  </m:ctrlPr>
                                </m:dPr>
                                <m:e>
                                  <m:r>
                                    <a:rPr lang="es-ES" sz="1600" b="0" i="1" smtClean="0">
                                      <a:solidFill>
                                        <a:schemeClr val="tx1"/>
                                      </a:solidFill>
                                      <a:latin typeface="Cambria Math" panose="02040503050406030204" pitchFamily="18" charset="0"/>
                                      <a:ea typeface="Cambria Math" panose="02040503050406030204" pitchFamily="18" charset="0"/>
                                    </a:rPr>
                                    <m:t>𝑧</m:t>
                                  </m:r>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ea typeface="Cambria Math" panose="02040503050406030204" pitchFamily="18" charset="0"/>
                                        </a:rPr>
                                        <m:t>𝑔</m:t>
                                      </m:r>
                                    </m:num>
                                    <m:den>
                                      <m:r>
                                        <a:rPr lang="es-ES" sz="1600" i="1">
                                          <a:solidFill>
                                            <a:schemeClr val="tx1"/>
                                          </a:solidFill>
                                          <a:latin typeface="Cambria Math" panose="02040503050406030204" pitchFamily="18" charset="0"/>
                                          <a:ea typeface="Cambria Math" panose="02040503050406030204" pitchFamily="18" charset="0"/>
                                        </a:rPr>
                                        <m:t>2</m:t>
                                      </m:r>
                                    </m:den>
                                  </m:f>
                                  <m:r>
                                    <a:rPr lang="es-ES" sz="1600" i="1">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𝑑</m:t>
                                      </m:r>
                                    </m:e>
                                    <m:sub>
                                      <m:r>
                                        <a:rPr lang="es-ES" sz="1600" i="1">
                                          <a:solidFill>
                                            <a:schemeClr val="tx1"/>
                                          </a:solidFill>
                                          <a:latin typeface="Cambria Math" panose="02040503050406030204" pitchFamily="18" charset="0"/>
                                          <a:ea typeface="Cambria Math" panose="02040503050406030204" pitchFamily="18" charset="0"/>
                                        </a:rPr>
                                        <m:t>𝑎</m:t>
                                      </m:r>
                                    </m:sub>
                                  </m:sSub>
                                </m:e>
                              </m:d>
                            </m:e>
                            <m:sup>
                              <m:r>
                                <a:rPr lang="es-ES" sz="1600" i="1">
                                  <a:solidFill>
                                    <a:schemeClr val="tx1"/>
                                  </a:solidFill>
                                  <a:latin typeface="Cambria Math" panose="02040503050406030204" pitchFamily="18" charset="0"/>
                                  <a:ea typeface="Cambria Math" panose="02040503050406030204" pitchFamily="18" charset="0"/>
                                </a:rPr>
                                <m:t>2</m:t>
                              </m:r>
                            </m:sup>
                          </m:sSup>
                        </m:e>
                      </m:rad>
                    </m:oMath>
                  </m:oMathPara>
                </a14:m>
                <a:endParaRPr lang="es-ES" sz="1600" dirty="0"/>
              </a:p>
            </p:txBody>
          </p:sp>
        </mc:Choice>
        <mc:Fallback xmlns="">
          <p:sp>
            <p:nvSpPr>
              <p:cNvPr id="19" name="CuadroTexto 18">
                <a:extLst>
                  <a:ext uri="{FF2B5EF4-FFF2-40B4-BE49-F238E27FC236}">
                    <a16:creationId xmlns:a16="http://schemas.microsoft.com/office/drawing/2014/main" id="{4ADF8E77-32D8-496C-AA05-7AE5A40885B1}"/>
                  </a:ext>
                </a:extLst>
              </p:cNvPr>
              <p:cNvSpPr txBox="1">
                <a:spLocks noRot="1" noChangeAspect="1" noMove="1" noResize="1" noEditPoints="1" noAdjustHandles="1" noChangeArrowheads="1" noChangeShapeType="1" noTextEdit="1"/>
              </p:cNvSpPr>
              <p:nvPr/>
            </p:nvSpPr>
            <p:spPr>
              <a:xfrm>
                <a:off x="503860" y="4794156"/>
                <a:ext cx="4737548" cy="819840"/>
              </a:xfrm>
              <a:prstGeom prst="rect">
                <a:avLst/>
              </a:prstGeom>
              <a:blipFill>
                <a:blip r:embed="rId10"/>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1" name="CuadroTexto 20">
                <a:extLst>
                  <a:ext uri="{FF2B5EF4-FFF2-40B4-BE49-F238E27FC236}">
                    <a16:creationId xmlns:a16="http://schemas.microsoft.com/office/drawing/2014/main" id="{77A3CD41-4BBC-405E-9244-86C112F26621}"/>
                  </a:ext>
                </a:extLst>
              </p:cNvPr>
              <p:cNvSpPr txBox="1"/>
              <p:nvPr/>
            </p:nvSpPr>
            <p:spPr>
              <a:xfrm>
                <a:off x="4512947" y="4866527"/>
                <a:ext cx="4737548" cy="75514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s-ES" sz="1600" i="1" smtClean="0">
                              <a:solidFill>
                                <a:schemeClr val="tx1"/>
                              </a:solidFill>
                              <a:latin typeface="Cambria Math" panose="02040503050406030204" pitchFamily="18" charset="0"/>
                              <a:ea typeface="Cambria Math" panose="02040503050406030204" pitchFamily="18" charset="0"/>
                            </a:rPr>
                          </m:ctrlPr>
                        </m:accPr>
                        <m:e>
                          <m:r>
                            <a:rPr lang="es-ES" sz="1600" i="1">
                              <a:solidFill>
                                <a:schemeClr val="tx1"/>
                              </a:solidFill>
                              <a:latin typeface="Cambria Math" panose="02040503050406030204" pitchFamily="18" charset="0"/>
                              <a:ea typeface="Cambria Math" panose="02040503050406030204" pitchFamily="18" charset="0"/>
                            </a:rPr>
                            <m:t>𝜑</m:t>
                          </m:r>
                          <m:r>
                            <a:rPr lang="es-ES" sz="1600" b="0" i="1" smtClean="0">
                              <a:solidFill>
                                <a:schemeClr val="tx1"/>
                              </a:solidFill>
                              <a:latin typeface="Cambria Math" panose="02040503050406030204" pitchFamily="18" charset="0"/>
                              <a:ea typeface="Cambria Math" panose="02040503050406030204" pitchFamily="18" charset="0"/>
                            </a:rPr>
                            <m:t>′</m:t>
                          </m:r>
                        </m:e>
                      </m:acc>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b="0" i="1" smtClean="0">
                              <a:solidFill>
                                <a:schemeClr val="tx1"/>
                              </a:solidFill>
                              <a:latin typeface="Cambria Math" panose="02040503050406030204" pitchFamily="18" charset="0"/>
                              <a:ea typeface="Cambria Math" panose="02040503050406030204" pitchFamily="18" charset="0"/>
                            </a:rPr>
                          </m:ctrlPr>
                        </m:funcPr>
                        <m:fName>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m:rPr>
                                  <m:sty m:val="p"/>
                                </m:rPr>
                                <a:rPr lang="es-ES" sz="1600" b="0" i="0" smtClean="0">
                                  <a:solidFill>
                                    <a:schemeClr val="tx1"/>
                                  </a:solidFill>
                                  <a:latin typeface="Cambria Math" panose="02040503050406030204" pitchFamily="18" charset="0"/>
                                  <a:ea typeface="Cambria Math" panose="02040503050406030204" pitchFamily="18" charset="0"/>
                                </a:rPr>
                                <m:t>tan</m:t>
                              </m:r>
                            </m:e>
                            <m:sup>
                              <m:r>
                                <a:rPr lang="es-ES" sz="1600" b="0" i="1" smtClean="0">
                                  <a:solidFill>
                                    <a:schemeClr val="tx1"/>
                                  </a:solidFill>
                                  <a:latin typeface="Cambria Math" panose="02040503050406030204" pitchFamily="18" charset="0"/>
                                  <a:ea typeface="Cambria Math" panose="02040503050406030204" pitchFamily="18" charset="0"/>
                                </a:rPr>
                                <m:t>−1</m:t>
                              </m:r>
                            </m:sup>
                          </m:sSup>
                        </m:fName>
                        <m:e>
                          <m:d>
                            <m:dPr>
                              <m:ctrlPr>
                                <a:rPr lang="es-ES" sz="1600" b="0" i="1" smtClean="0">
                                  <a:solidFill>
                                    <a:schemeClr val="tx1"/>
                                  </a:solidFill>
                                  <a:latin typeface="Cambria Math" panose="02040503050406030204" pitchFamily="18" charset="0"/>
                                  <a:ea typeface="Cambria Math" panose="02040503050406030204" pitchFamily="18" charset="0"/>
                                </a:rPr>
                              </m:ctrlPr>
                            </m:dPr>
                            <m:e>
                              <m:f>
                                <m:fPr>
                                  <m:ctrlPr>
                                    <a:rPr lang="es-ES" sz="1600" b="0" i="1" smtClean="0">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𝑦</m:t>
                                  </m:r>
                                  <m:r>
                                    <a:rPr lang="es-ES" sz="1600" b="0" i="1" smtClean="0">
                                      <a:solidFill>
                                        <a:schemeClr val="tx1"/>
                                      </a:solidFill>
                                      <a:latin typeface="Cambria Math" panose="02040503050406030204" pitchFamily="18" charset="0"/>
                                      <a:ea typeface="Cambria Math" panose="02040503050406030204" pitchFamily="18" charset="0"/>
                                    </a:rPr>
                                    <m:t>′</m:t>
                                  </m:r>
                                </m:num>
                                <m:den>
                                  <m:r>
                                    <a:rPr lang="es-ES" sz="1600" b="0" i="1" smtClean="0">
                                      <a:solidFill>
                                        <a:schemeClr val="tx1"/>
                                      </a:solidFill>
                                      <a:latin typeface="Cambria Math" panose="02040503050406030204" pitchFamily="18" charset="0"/>
                                      <a:ea typeface="Cambria Math" panose="02040503050406030204" pitchFamily="18" charset="0"/>
                                    </a:rPr>
                                    <m:t>𝑥</m:t>
                                  </m:r>
                                  <m:r>
                                    <a:rPr lang="es-ES" sz="1600" b="0" i="1" smtClean="0">
                                      <a:solidFill>
                                        <a:schemeClr val="tx1"/>
                                      </a:solidFill>
                                      <a:latin typeface="Cambria Math" panose="02040503050406030204" pitchFamily="18" charset="0"/>
                                      <a:ea typeface="Cambria Math" panose="02040503050406030204" pitchFamily="18" charset="0"/>
                                    </a:rPr>
                                    <m:t>′</m:t>
                                  </m:r>
                                </m:den>
                              </m:f>
                            </m:e>
                          </m:d>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i="1">
                                  <a:solidFill>
                                    <a:schemeClr val="tx1"/>
                                  </a:solidFill>
                                  <a:latin typeface="Cambria Math" panose="02040503050406030204" pitchFamily="18" charset="0"/>
                                  <a:ea typeface="Cambria Math" panose="02040503050406030204" pitchFamily="18" charset="0"/>
                                </a:rPr>
                              </m:ctrlPr>
                            </m:funcPr>
                            <m:fName>
                              <m:sSup>
                                <m:sSupPr>
                                  <m:ctrlPr>
                                    <a:rPr lang="es-ES" sz="1600" i="1">
                                      <a:solidFill>
                                        <a:schemeClr val="tx1"/>
                                      </a:solidFill>
                                      <a:latin typeface="Cambria Math" panose="02040503050406030204" pitchFamily="18" charset="0"/>
                                      <a:ea typeface="Cambria Math" panose="02040503050406030204" pitchFamily="18" charset="0"/>
                                    </a:rPr>
                                  </m:ctrlPr>
                                </m:sSupPr>
                                <m:e>
                                  <m:r>
                                    <m:rPr>
                                      <m:sty m:val="p"/>
                                    </m:rPr>
                                    <a:rPr lang="es-ES" sz="1600">
                                      <a:solidFill>
                                        <a:schemeClr val="tx1"/>
                                      </a:solidFill>
                                      <a:latin typeface="Cambria Math" panose="02040503050406030204" pitchFamily="18" charset="0"/>
                                      <a:ea typeface="Cambria Math" panose="02040503050406030204" pitchFamily="18" charset="0"/>
                                    </a:rPr>
                                    <m:t>tan</m:t>
                                  </m:r>
                                </m:e>
                                <m:sup>
                                  <m:r>
                                    <a:rPr lang="es-ES" sz="1600" i="1">
                                      <a:solidFill>
                                        <a:schemeClr val="tx1"/>
                                      </a:solidFill>
                                      <a:latin typeface="Cambria Math" panose="02040503050406030204" pitchFamily="18" charset="0"/>
                                      <a:ea typeface="Cambria Math" panose="02040503050406030204" pitchFamily="18" charset="0"/>
                                    </a:rPr>
                                    <m:t>−1</m:t>
                                  </m:r>
                                </m:sup>
                              </m:sSup>
                            </m:fName>
                            <m:e>
                              <m:d>
                                <m:dPr>
                                  <m:ctrlPr>
                                    <a:rPr lang="es-ES" sz="1600" i="1">
                                      <a:solidFill>
                                        <a:schemeClr val="tx1"/>
                                      </a:solidFill>
                                      <a:latin typeface="Cambria Math" panose="02040503050406030204" pitchFamily="18" charset="0"/>
                                      <a:ea typeface="Cambria Math" panose="02040503050406030204" pitchFamily="18" charset="0"/>
                                    </a:rPr>
                                  </m:ctrlPr>
                                </m:dPr>
                                <m:e>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m:t>
                                      </m:r>
                                      <m:d>
                                        <m:dPr>
                                          <m:ctrlPr>
                                            <a:rPr lang="es-ES" sz="1600" i="1" smtClean="0">
                                              <a:solidFill>
                                                <a:schemeClr val="tx1"/>
                                              </a:solidFill>
                                              <a:latin typeface="Cambria Math" panose="02040503050406030204" pitchFamily="18" charset="0"/>
                                              <a:ea typeface="Cambria Math" panose="02040503050406030204" pitchFamily="18" charset="0"/>
                                            </a:rPr>
                                          </m:ctrlPr>
                                        </m:dPr>
                                        <m:e>
                                          <m:r>
                                            <a:rPr lang="es-ES" sz="1600" i="1">
                                              <a:solidFill>
                                                <a:schemeClr val="tx1"/>
                                              </a:solidFill>
                                              <a:latin typeface="Cambria Math" panose="02040503050406030204" pitchFamily="18" charset="0"/>
                                              <a:ea typeface="Cambria Math" panose="02040503050406030204" pitchFamily="18" charset="0"/>
                                            </a:rPr>
                                            <m:t>𝑧</m:t>
                                          </m:r>
                                          <m:r>
                                            <a:rPr lang="es-ES" sz="1600" i="1">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ea typeface="Cambria Math" panose="02040503050406030204" pitchFamily="18" charset="0"/>
                                                </a:rPr>
                                                <m:t>𝑔</m:t>
                                              </m:r>
                                            </m:num>
                                            <m:den>
                                              <m:r>
                                                <a:rPr lang="es-ES" sz="1600" i="1">
                                                  <a:solidFill>
                                                    <a:schemeClr val="tx1"/>
                                                  </a:solidFill>
                                                  <a:latin typeface="Cambria Math" panose="02040503050406030204" pitchFamily="18" charset="0"/>
                                                  <a:ea typeface="Cambria Math" panose="02040503050406030204" pitchFamily="18" charset="0"/>
                                                </a:rPr>
                                                <m:t>2</m:t>
                                              </m:r>
                                            </m:den>
                                          </m:f>
                                          <m:r>
                                            <a:rPr lang="es-ES" sz="1600" i="1">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𝑑</m:t>
                                              </m:r>
                                            </m:e>
                                            <m:sub>
                                              <m:r>
                                                <a:rPr lang="es-ES" sz="1600" i="1">
                                                  <a:solidFill>
                                                    <a:schemeClr val="tx1"/>
                                                  </a:solidFill>
                                                  <a:latin typeface="Cambria Math" panose="02040503050406030204" pitchFamily="18" charset="0"/>
                                                  <a:ea typeface="Cambria Math" panose="02040503050406030204" pitchFamily="18" charset="0"/>
                                                </a:rPr>
                                                <m:t>𝑎</m:t>
                                              </m:r>
                                            </m:sub>
                                          </m:sSub>
                                        </m:e>
                                      </m:d>
                                    </m:num>
                                    <m:den>
                                      <m:r>
                                        <a:rPr lang="es-ES" sz="1600" b="0" i="1" smtClean="0">
                                          <a:solidFill>
                                            <a:schemeClr val="tx1"/>
                                          </a:solidFill>
                                          <a:latin typeface="Cambria Math" panose="02040503050406030204" pitchFamily="18" charset="0"/>
                                          <a:ea typeface="Cambria Math" panose="02040503050406030204" pitchFamily="18" charset="0"/>
                                        </a:rPr>
                                        <m:t>𝑦</m:t>
                                      </m:r>
                                    </m:den>
                                  </m:f>
                                </m:e>
                              </m:d>
                            </m:e>
                          </m:func>
                        </m:e>
                      </m:func>
                    </m:oMath>
                  </m:oMathPara>
                </a14:m>
                <a:endParaRPr lang="es-ES" sz="1600" dirty="0"/>
              </a:p>
            </p:txBody>
          </p:sp>
        </mc:Choice>
        <mc:Fallback xmlns="">
          <p:sp>
            <p:nvSpPr>
              <p:cNvPr id="21" name="CuadroTexto 20">
                <a:extLst>
                  <a:ext uri="{FF2B5EF4-FFF2-40B4-BE49-F238E27FC236}">
                    <a16:creationId xmlns:a16="http://schemas.microsoft.com/office/drawing/2014/main" id="{77A3CD41-4BBC-405E-9244-86C112F26621}"/>
                  </a:ext>
                </a:extLst>
              </p:cNvPr>
              <p:cNvSpPr txBox="1">
                <a:spLocks noRot="1" noChangeAspect="1" noMove="1" noResize="1" noEditPoints="1" noAdjustHandles="1" noChangeArrowheads="1" noChangeShapeType="1" noTextEdit="1"/>
              </p:cNvSpPr>
              <p:nvPr/>
            </p:nvSpPr>
            <p:spPr>
              <a:xfrm>
                <a:off x="4512947" y="4866527"/>
                <a:ext cx="4737548" cy="755143"/>
              </a:xfrm>
              <a:prstGeom prst="rect">
                <a:avLst/>
              </a:prstGeom>
              <a:blipFill>
                <a:blip r:embed="rId11"/>
                <a:stretch>
                  <a:fillRect/>
                </a:stretch>
              </a:blipFill>
            </p:spPr>
            <p:txBody>
              <a:bodyPr/>
              <a:lstStyle/>
              <a:p>
                <a:r>
                  <a:rPr lang="es-ES">
                    <a:noFill/>
                  </a:rPr>
                  <a:t> </a:t>
                </a:r>
              </a:p>
            </p:txBody>
          </p:sp>
        </mc:Fallback>
      </mc:AlternateContent>
      <p:pic>
        <p:nvPicPr>
          <p:cNvPr id="7" name="Imagen 6">
            <a:extLst>
              <a:ext uri="{FF2B5EF4-FFF2-40B4-BE49-F238E27FC236}">
                <a16:creationId xmlns:a16="http://schemas.microsoft.com/office/drawing/2014/main" id="{108BCE6F-3AA9-4232-960E-8117315C4AEA}"/>
              </a:ext>
            </a:extLst>
          </p:cNvPr>
          <p:cNvPicPr>
            <a:picLocks noChangeAspect="1"/>
          </p:cNvPicPr>
          <p:nvPr/>
        </p:nvPicPr>
        <p:blipFill>
          <a:blip r:embed="rId12"/>
          <a:stretch>
            <a:fillRect/>
          </a:stretch>
        </p:blipFill>
        <p:spPr>
          <a:xfrm>
            <a:off x="6492676" y="1094874"/>
            <a:ext cx="3302361" cy="2684963"/>
          </a:xfrm>
          <a:prstGeom prst="rect">
            <a:avLst/>
          </a:prstGeom>
        </p:spPr>
      </p:pic>
    </p:spTree>
    <p:extLst>
      <p:ext uri="{BB962C8B-B14F-4D97-AF65-F5344CB8AC3E}">
        <p14:creationId xmlns:p14="http://schemas.microsoft.com/office/powerpoint/2010/main" val="2095894941"/>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31</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mc:AlternateContent xmlns:mc="http://schemas.openxmlformats.org/markup-compatibility/2006" xmlns:a14="http://schemas.microsoft.com/office/drawing/2010/main">
        <mc:Choice Requires="a14">
          <p:sp>
            <p:nvSpPr>
              <p:cNvPr id="20" name="2 Marcador de contenido">
                <a:extLst>
                  <a:ext uri="{FF2B5EF4-FFF2-40B4-BE49-F238E27FC236}">
                    <a16:creationId xmlns:a16="http://schemas.microsoft.com/office/drawing/2014/main" id="{DD56B59D-066F-49BE-BD7A-9461711CDFF1}"/>
                  </a:ext>
                </a:extLst>
              </p:cNvPr>
              <p:cNvSpPr txBox="1">
                <a:spLocks/>
              </p:cNvSpPr>
              <p:nvPr/>
            </p:nvSpPr>
            <p:spPr>
              <a:xfrm>
                <a:off x="359792" y="745251"/>
                <a:ext cx="2808312"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solidFill>
                      <a:schemeClr val="tx1"/>
                    </a:solidFill>
                  </a:rPr>
                  <a:t>Cálculo de </a:t>
                </a:r>
                <a14:m>
                  <m:oMath xmlns:m="http://schemas.openxmlformats.org/officeDocument/2006/math">
                    <m:sSub>
                      <m:sSubPr>
                        <m:ctrlPr>
                          <a:rPr lang="es-ES" sz="1600" i="1" u="sng">
                            <a:latin typeface="Cambria Math" panose="02040503050406030204" pitchFamily="18" charset="0"/>
                          </a:rPr>
                        </m:ctrlPr>
                      </m:sSubPr>
                      <m:e>
                        <m:r>
                          <a:rPr lang="es-ES" sz="1600" i="1" u="sng">
                            <a:latin typeface="Cambria Math" panose="02040503050406030204" pitchFamily="18" charset="0"/>
                            <a:ea typeface="Cambria Math" panose="02040503050406030204" pitchFamily="18" charset="0"/>
                          </a:rPr>
                          <m:t>ℐ</m:t>
                        </m:r>
                      </m:e>
                      <m:sub>
                        <m:r>
                          <a:rPr lang="es-ES" sz="1600" i="1" u="sng">
                            <a:latin typeface="Cambria Math" panose="02040503050406030204" pitchFamily="18" charset="0"/>
                            <a:ea typeface="Cambria Math" panose="02040503050406030204" pitchFamily="18" charset="0"/>
                          </a:rPr>
                          <m:t>𝜇</m:t>
                        </m:r>
                      </m:sub>
                    </m:sSub>
                  </m:oMath>
                </a14:m>
                <a:endParaRPr lang="es-ES_tradnl" altLang="es-ES" sz="2000" u="sng" kern="0" dirty="0">
                  <a:solidFill>
                    <a:schemeClr val="tx1"/>
                  </a:solidFill>
                </a:endParaRPr>
              </a:p>
            </p:txBody>
          </p:sp>
        </mc:Choice>
        <mc:Fallback xmlns="">
          <p:sp>
            <p:nvSpPr>
              <p:cNvPr id="20" name="2 Marcador de contenido">
                <a:extLst>
                  <a:ext uri="{FF2B5EF4-FFF2-40B4-BE49-F238E27FC236}">
                    <a16:creationId xmlns:a16="http://schemas.microsoft.com/office/drawing/2014/main" id="{DD56B59D-066F-49BE-BD7A-9461711CDFF1}"/>
                  </a:ext>
                </a:extLst>
              </p:cNvPr>
              <p:cNvSpPr txBox="1">
                <a:spLocks noRot="1" noChangeAspect="1" noMove="1" noResize="1" noEditPoints="1" noAdjustHandles="1" noChangeArrowheads="1" noChangeShapeType="1" noTextEdit="1"/>
              </p:cNvSpPr>
              <p:nvPr/>
            </p:nvSpPr>
            <p:spPr>
              <a:xfrm>
                <a:off x="359792" y="745251"/>
                <a:ext cx="2808312" cy="442298"/>
              </a:xfrm>
              <a:prstGeom prst="rect">
                <a:avLst/>
              </a:prstGeom>
              <a:blipFill>
                <a:blip r:embed="rId2"/>
                <a:stretch>
                  <a:fillRect l="-1085" t="-6849"/>
                </a:stretch>
              </a:blipFill>
            </p:spPr>
            <p:txBody>
              <a:bodyPr/>
              <a:lstStyle/>
              <a:p>
                <a:r>
                  <a:rPr lang="es-ES">
                    <a:noFill/>
                  </a:rPr>
                  <a:t> </a:t>
                </a:r>
              </a:p>
            </p:txBody>
          </p:sp>
        </mc:Fallback>
      </mc:AlternateContent>
      <p:sp>
        <p:nvSpPr>
          <p:cNvPr id="31" name="CuadroTexto 30">
            <a:extLst>
              <a:ext uri="{FF2B5EF4-FFF2-40B4-BE49-F238E27FC236}">
                <a16:creationId xmlns:a16="http://schemas.microsoft.com/office/drawing/2014/main" id="{FF7092AE-A33A-4324-9C2D-9AEB9BA875BC}"/>
              </a:ext>
            </a:extLst>
          </p:cNvPr>
          <p:cNvSpPr txBox="1"/>
          <p:nvPr/>
        </p:nvSpPr>
        <p:spPr>
          <a:xfrm>
            <a:off x="317900" y="1187549"/>
            <a:ext cx="6594622" cy="338554"/>
          </a:xfrm>
          <a:prstGeom prst="rect">
            <a:avLst/>
          </a:prstGeom>
          <a:noFill/>
        </p:spPr>
        <p:txBody>
          <a:bodyPr wrap="square">
            <a:spAutoFit/>
          </a:bodyPr>
          <a:lstStyle/>
          <a:p>
            <a:pPr marL="0" indent="0" algn="just"/>
            <a:r>
              <a:rPr lang="es-ES" altLang="es-ES" sz="1600" u="sng" kern="0" dirty="0">
                <a:solidFill>
                  <a:schemeClr val="tx1"/>
                </a:solidFill>
              </a:rPr>
              <a:t>Puerto -x</a:t>
            </a:r>
          </a:p>
        </p:txBody>
      </p:sp>
      <mc:AlternateContent xmlns:mc="http://schemas.openxmlformats.org/markup-compatibility/2006" xmlns:a14="http://schemas.microsoft.com/office/drawing/2010/main">
        <mc:Choice Requires="a14">
          <p:sp>
            <p:nvSpPr>
              <p:cNvPr id="59" name="CuadroTexto 58">
                <a:extLst>
                  <a:ext uri="{FF2B5EF4-FFF2-40B4-BE49-F238E27FC236}">
                    <a16:creationId xmlns:a16="http://schemas.microsoft.com/office/drawing/2014/main" id="{75CA9DF5-66BD-4348-AB4C-8D5F03F9D245}"/>
                  </a:ext>
                </a:extLst>
              </p:cNvPr>
              <p:cNvSpPr txBox="1"/>
              <p:nvPr/>
            </p:nvSpPr>
            <p:spPr>
              <a:xfrm>
                <a:off x="1616995" y="6429482"/>
                <a:ext cx="4737548" cy="88242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i="1" smtClean="0">
                              <a:solidFill>
                                <a:schemeClr val="tx1"/>
                              </a:solidFill>
                              <a:latin typeface="Cambria Math" panose="02040503050406030204" pitchFamily="18" charset="0"/>
                              <a:ea typeface="Cambria Math" panose="02040503050406030204" pitchFamily="18" charset="0"/>
                            </a:rPr>
                          </m:ctrlPr>
                        </m:sSubPr>
                        <m:e>
                          <m:acc>
                            <m:accPr>
                              <m:chr m:val="⃗"/>
                              <m:ctrlPr>
                                <a:rPr lang="es-ES" sz="1600" i="1" smtClean="0">
                                  <a:solidFill>
                                    <a:schemeClr val="tx1"/>
                                  </a:solidFill>
                                  <a:latin typeface="Cambria Math" panose="02040503050406030204" pitchFamily="18" charset="0"/>
                                  <a:ea typeface="Cambria Math" panose="02040503050406030204" pitchFamily="18" charset="0"/>
                                </a:rPr>
                              </m:ctrlPr>
                            </m:accPr>
                            <m:e>
                              <m:r>
                                <a:rPr lang="es-ES" sz="1600" b="0" i="1" smtClean="0">
                                  <a:solidFill>
                                    <a:schemeClr val="tx1"/>
                                  </a:solidFill>
                                  <a:latin typeface="Cambria Math" panose="02040503050406030204" pitchFamily="18" charset="0"/>
                                  <a:ea typeface="Cambria Math" panose="02040503050406030204" pitchFamily="18" charset="0"/>
                                </a:rPr>
                                <m:t>h</m:t>
                              </m:r>
                            </m:e>
                          </m:acc>
                        </m:e>
                        <m:sub>
                          <m:r>
                            <a:rPr lang="es-ES" sz="1600" b="0" i="1" smtClean="0">
                              <a:solidFill>
                                <a:schemeClr val="tx1"/>
                              </a:solidFill>
                              <a:latin typeface="Cambria Math" panose="02040503050406030204" pitchFamily="18" charset="0"/>
                              <a:ea typeface="Cambria Math" panose="02040503050406030204" pitchFamily="18" charset="0"/>
                            </a:rPr>
                            <m:t>𝑇𝐸𝑀</m:t>
                          </m:r>
                        </m:sub>
                      </m:sSub>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b="0" i="1" smtClean="0">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1</m:t>
                          </m:r>
                        </m:num>
                        <m:den>
                          <m:rad>
                            <m:radPr>
                              <m:degHide m:val="on"/>
                              <m:ctrlPr>
                                <a:rPr lang="es-ES" sz="1600" b="0" i="1" smtClean="0">
                                  <a:solidFill>
                                    <a:schemeClr val="tx1"/>
                                  </a:solidFill>
                                  <a:latin typeface="Cambria Math" panose="02040503050406030204" pitchFamily="18" charset="0"/>
                                  <a:ea typeface="Cambria Math" panose="02040503050406030204" pitchFamily="18" charset="0"/>
                                </a:rPr>
                              </m:ctrlPr>
                            </m:radPr>
                            <m:deg/>
                            <m:e>
                              <m:r>
                                <a:rPr lang="es-ES" sz="1600" b="0" i="1" smtClean="0">
                                  <a:solidFill>
                                    <a:schemeClr val="tx1"/>
                                  </a:solidFill>
                                  <a:latin typeface="Cambria Math" panose="02040503050406030204" pitchFamily="18" charset="0"/>
                                  <a:ea typeface="Cambria Math" panose="02040503050406030204" pitchFamily="18" charset="0"/>
                                </a:rPr>
                                <m:t>2</m:t>
                              </m:r>
                              <m:r>
                                <a:rPr lang="es-ES" sz="1600" b="0" i="1" smtClean="0">
                                  <a:solidFill>
                                    <a:schemeClr val="tx1"/>
                                  </a:solidFill>
                                  <a:latin typeface="Cambria Math" panose="02040503050406030204" pitchFamily="18" charset="0"/>
                                  <a:ea typeface="Cambria Math" panose="02040503050406030204" pitchFamily="18" charset="0"/>
                                </a:rPr>
                                <m:t>𝜋</m:t>
                              </m:r>
                              <m:r>
                                <a:rPr lang="es-ES" sz="1600" b="0" i="1" smtClean="0">
                                  <a:solidFill>
                                    <a:schemeClr val="tx1"/>
                                  </a:solidFill>
                                  <a:latin typeface="Cambria Math" panose="02040503050406030204" pitchFamily="18" charset="0"/>
                                  <a:ea typeface="Cambria Math" panose="02040503050406030204" pitchFamily="18" charset="0"/>
                                </a:rPr>
                                <m:t>𝑙𝑛</m:t>
                              </m:r>
                              <m:d>
                                <m:dPr>
                                  <m:ctrlPr>
                                    <a:rPr lang="es-ES" sz="1600" b="0" i="1" smtClean="0">
                                      <a:solidFill>
                                        <a:schemeClr val="tx1"/>
                                      </a:solidFill>
                                      <a:latin typeface="Cambria Math" panose="02040503050406030204" pitchFamily="18" charset="0"/>
                                      <a:ea typeface="Cambria Math" panose="02040503050406030204" pitchFamily="18" charset="0"/>
                                    </a:rPr>
                                  </m:ctrlPr>
                                </m:dPr>
                                <m:e>
                                  <m:f>
                                    <m:fPr>
                                      <m:ctrlPr>
                                        <a:rPr lang="es-ES" sz="1600" b="0" i="1" smtClean="0">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𝑏</m:t>
                                      </m:r>
                                    </m:num>
                                    <m:den>
                                      <m:r>
                                        <a:rPr lang="es-ES" sz="1600" b="0" i="1" smtClean="0">
                                          <a:solidFill>
                                            <a:schemeClr val="tx1"/>
                                          </a:solidFill>
                                          <a:latin typeface="Cambria Math" panose="02040503050406030204" pitchFamily="18" charset="0"/>
                                          <a:ea typeface="Cambria Math" panose="02040503050406030204" pitchFamily="18" charset="0"/>
                                        </a:rPr>
                                        <m:t>𝑎</m:t>
                                      </m:r>
                                    </m:den>
                                  </m:f>
                                </m:e>
                              </m:d>
                            </m:e>
                          </m:rad>
                        </m:den>
                      </m:f>
                      <m:f>
                        <m:fPr>
                          <m:ctrlPr>
                            <a:rPr lang="es-ES" sz="1600" b="0" i="1" smtClean="0">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1</m:t>
                          </m:r>
                        </m:num>
                        <m:den>
                          <m:r>
                            <a:rPr lang="es-ES" sz="1600" b="0" i="1" smtClean="0">
                              <a:solidFill>
                                <a:schemeClr val="tx1"/>
                              </a:solidFill>
                              <a:latin typeface="Cambria Math" panose="02040503050406030204" pitchFamily="18" charset="0"/>
                              <a:ea typeface="Cambria Math" panose="02040503050406030204" pitchFamily="18" charset="0"/>
                            </a:rPr>
                            <m:t>𝑟</m:t>
                          </m:r>
                        </m:den>
                      </m:f>
                      <m:d>
                        <m:dPr>
                          <m:ctrlPr>
                            <a:rPr lang="es-ES" sz="1600" b="0" i="1" smtClean="0">
                              <a:solidFill>
                                <a:schemeClr val="tx1"/>
                              </a:solidFill>
                              <a:latin typeface="Cambria Math" panose="02040503050406030204" pitchFamily="18" charset="0"/>
                              <a:ea typeface="Cambria Math" panose="02040503050406030204" pitchFamily="18" charset="0"/>
                            </a:rPr>
                          </m:ctrlPr>
                        </m:dPr>
                        <m:e>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sin</m:t>
                              </m:r>
                            </m:fName>
                            <m:e>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𝜑</m:t>
                                  </m:r>
                                </m:e>
                                <m:sup>
                                  <m:r>
                                    <a:rPr lang="es-ES" sz="1600" i="1">
                                      <a:solidFill>
                                        <a:schemeClr val="tx1"/>
                                      </a:solidFill>
                                      <a:latin typeface="Cambria Math" panose="02040503050406030204" pitchFamily="18" charset="0"/>
                                      <a:ea typeface="Cambria Math" panose="02040503050406030204" pitchFamily="18" charset="0"/>
                                    </a:rPr>
                                    <m:t>′</m:t>
                                  </m:r>
                                </m:sup>
                              </m:sSup>
                            </m:e>
                          </m:func>
                          <m:acc>
                            <m:accPr>
                              <m:chr m:val="̂"/>
                              <m:ctrlPr>
                                <a:rPr lang="es-ES" sz="1600" i="1">
                                  <a:solidFill>
                                    <a:schemeClr val="tx1"/>
                                  </a:solidFill>
                                  <a:latin typeface="Cambria Math" panose="02040503050406030204" pitchFamily="18" charset="0"/>
                                  <a:ea typeface="Cambria Math" panose="02040503050406030204" pitchFamily="18" charset="0"/>
                                </a:rPr>
                              </m:ctrlPr>
                            </m:accPr>
                            <m:e>
                              <m:r>
                                <a:rPr lang="es-ES" sz="1600" b="0" i="1" smtClean="0">
                                  <a:solidFill>
                                    <a:schemeClr val="tx1"/>
                                  </a:solidFill>
                                  <a:latin typeface="Cambria Math" panose="02040503050406030204" pitchFamily="18" charset="0"/>
                                  <a:ea typeface="Cambria Math" panose="02040503050406030204" pitchFamily="18" charset="0"/>
                                </a:rPr>
                                <m:t>𝑦</m:t>
                              </m:r>
                            </m:e>
                          </m:acc>
                          <m:r>
                            <a:rPr lang="es-ES" sz="1600" i="1">
                              <a:solidFill>
                                <a:schemeClr val="tx1"/>
                              </a:solidFill>
                              <a:latin typeface="Cambria Math" panose="02040503050406030204" pitchFamily="18" charset="0"/>
                              <a:ea typeface="Cambria Math" panose="02040503050406030204" pitchFamily="18" charset="0"/>
                            </a:rPr>
                            <m:t>−</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cos</m:t>
                              </m:r>
                            </m:fName>
                            <m:e>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𝜑</m:t>
                                  </m:r>
                                </m:e>
                                <m:sup>
                                  <m:r>
                                    <a:rPr lang="es-ES" sz="1600" i="1">
                                      <a:solidFill>
                                        <a:schemeClr val="tx1"/>
                                      </a:solidFill>
                                      <a:latin typeface="Cambria Math" panose="02040503050406030204" pitchFamily="18" charset="0"/>
                                      <a:ea typeface="Cambria Math" panose="02040503050406030204" pitchFamily="18" charset="0"/>
                                    </a:rPr>
                                    <m:t>′</m:t>
                                  </m:r>
                                </m:sup>
                              </m:sSup>
                            </m:e>
                          </m:func>
                          <m:acc>
                            <m:accPr>
                              <m:chr m:val="̂"/>
                              <m:ctrlPr>
                                <a:rPr lang="es-ES" sz="1600" i="1">
                                  <a:solidFill>
                                    <a:schemeClr val="tx1"/>
                                  </a:solidFill>
                                  <a:latin typeface="Cambria Math" panose="02040503050406030204" pitchFamily="18" charset="0"/>
                                  <a:ea typeface="Cambria Math" panose="02040503050406030204" pitchFamily="18" charset="0"/>
                                </a:rPr>
                              </m:ctrlPr>
                            </m:accPr>
                            <m:e>
                              <m:r>
                                <a:rPr lang="es-ES" sz="1600" i="1">
                                  <a:solidFill>
                                    <a:schemeClr val="tx1"/>
                                  </a:solidFill>
                                  <a:latin typeface="Cambria Math" panose="02040503050406030204" pitchFamily="18" charset="0"/>
                                  <a:ea typeface="Cambria Math" panose="02040503050406030204" pitchFamily="18" charset="0"/>
                                </a:rPr>
                                <m:t>𝑧</m:t>
                              </m:r>
                            </m:e>
                          </m:acc>
                        </m:e>
                      </m:d>
                    </m:oMath>
                  </m:oMathPara>
                </a14:m>
                <a:endParaRPr lang="es-ES" sz="1600" dirty="0"/>
              </a:p>
            </p:txBody>
          </p:sp>
        </mc:Choice>
        <mc:Fallback xmlns="">
          <p:sp>
            <p:nvSpPr>
              <p:cNvPr id="59" name="CuadroTexto 58">
                <a:extLst>
                  <a:ext uri="{FF2B5EF4-FFF2-40B4-BE49-F238E27FC236}">
                    <a16:creationId xmlns:a16="http://schemas.microsoft.com/office/drawing/2014/main" id="{75CA9DF5-66BD-4348-AB4C-8D5F03F9D245}"/>
                  </a:ext>
                </a:extLst>
              </p:cNvPr>
              <p:cNvSpPr txBox="1">
                <a:spLocks noRot="1" noChangeAspect="1" noMove="1" noResize="1" noEditPoints="1" noAdjustHandles="1" noChangeArrowheads="1" noChangeShapeType="1" noTextEdit="1"/>
              </p:cNvSpPr>
              <p:nvPr/>
            </p:nvSpPr>
            <p:spPr>
              <a:xfrm>
                <a:off x="1616995" y="6429482"/>
                <a:ext cx="4737548" cy="882421"/>
              </a:xfrm>
              <a:prstGeom prst="rect">
                <a:avLst/>
              </a:prstGeom>
              <a:blipFill>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0" name="CuadroTexto 59">
                <a:extLst>
                  <a:ext uri="{FF2B5EF4-FFF2-40B4-BE49-F238E27FC236}">
                    <a16:creationId xmlns:a16="http://schemas.microsoft.com/office/drawing/2014/main" id="{92301996-7746-479A-84EA-01AFF45B02EA}"/>
                  </a:ext>
                </a:extLst>
              </p:cNvPr>
              <p:cNvSpPr txBox="1"/>
              <p:nvPr/>
            </p:nvSpPr>
            <p:spPr>
              <a:xfrm>
                <a:off x="1341154" y="5859672"/>
                <a:ext cx="4737548" cy="365549"/>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s-ES" sz="1600" i="1" smtClean="0">
                              <a:solidFill>
                                <a:schemeClr val="tx1"/>
                              </a:solidFill>
                              <a:latin typeface="Cambria Math" panose="02040503050406030204" pitchFamily="18" charset="0"/>
                              <a:ea typeface="Cambria Math" panose="02040503050406030204" pitchFamily="18" charset="0"/>
                            </a:rPr>
                          </m:ctrlPr>
                        </m:accPr>
                        <m:e>
                          <m:r>
                            <a:rPr lang="es-ES" sz="1600" i="1">
                              <a:solidFill>
                                <a:schemeClr val="tx1"/>
                              </a:solidFill>
                              <a:latin typeface="Cambria Math" panose="02040503050406030204" pitchFamily="18" charset="0"/>
                              <a:ea typeface="Cambria Math" panose="02040503050406030204" pitchFamily="18" charset="0"/>
                            </a:rPr>
                            <m:t>𝜑</m:t>
                          </m:r>
                          <m:r>
                            <a:rPr lang="es-ES" sz="1600" b="0" i="1" smtClean="0">
                              <a:solidFill>
                                <a:schemeClr val="tx1"/>
                              </a:solidFill>
                              <a:latin typeface="Cambria Math" panose="02040503050406030204" pitchFamily="18" charset="0"/>
                              <a:ea typeface="Cambria Math" panose="02040503050406030204" pitchFamily="18" charset="0"/>
                            </a:rPr>
                            <m:t>′</m:t>
                          </m:r>
                        </m:e>
                      </m:acc>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b="0" i="1" smtClean="0">
                              <a:solidFill>
                                <a:schemeClr val="tx1"/>
                              </a:solidFill>
                              <a:latin typeface="Cambria Math" panose="02040503050406030204" pitchFamily="18" charset="0"/>
                              <a:ea typeface="Cambria Math" panose="02040503050406030204" pitchFamily="18" charset="0"/>
                            </a:rPr>
                          </m:ctrlPr>
                        </m:funcPr>
                        <m:fName>
                          <m:r>
                            <m:rPr>
                              <m:sty m:val="p"/>
                            </m:rPr>
                            <a:rPr lang="es-ES" sz="1600" b="0" i="0" smtClean="0">
                              <a:solidFill>
                                <a:schemeClr val="tx1"/>
                              </a:solidFill>
                              <a:latin typeface="Cambria Math" panose="02040503050406030204" pitchFamily="18" charset="0"/>
                              <a:ea typeface="Cambria Math" panose="02040503050406030204" pitchFamily="18" charset="0"/>
                            </a:rPr>
                            <m:t>sin</m:t>
                          </m:r>
                        </m:fName>
                        <m:e>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𝜑</m:t>
                              </m:r>
                            </m:e>
                            <m:sup>
                              <m:r>
                                <a:rPr lang="es-ES" sz="1600" b="0" i="1" smtClean="0">
                                  <a:solidFill>
                                    <a:schemeClr val="tx1"/>
                                  </a:solidFill>
                                  <a:latin typeface="Cambria Math" panose="02040503050406030204" pitchFamily="18" charset="0"/>
                                  <a:ea typeface="Cambria Math" panose="02040503050406030204" pitchFamily="18" charset="0"/>
                                </a:rPr>
                                <m:t>′</m:t>
                              </m:r>
                            </m:sup>
                          </m:sSup>
                        </m:e>
                      </m:func>
                      <m:acc>
                        <m:accPr>
                          <m:chr m:val="̂"/>
                          <m:ctrlPr>
                            <a:rPr lang="es-ES" sz="1600" i="1">
                              <a:solidFill>
                                <a:schemeClr val="tx1"/>
                              </a:solidFill>
                              <a:latin typeface="Cambria Math" panose="02040503050406030204" pitchFamily="18" charset="0"/>
                              <a:ea typeface="Cambria Math" panose="02040503050406030204" pitchFamily="18" charset="0"/>
                            </a:rPr>
                          </m:ctrlPr>
                        </m:accPr>
                        <m:e>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𝑥</m:t>
                              </m:r>
                            </m:e>
                            <m:sup>
                              <m:r>
                                <a:rPr lang="es-ES" sz="1600" b="0" i="1" smtClean="0">
                                  <a:solidFill>
                                    <a:schemeClr val="tx1"/>
                                  </a:solidFill>
                                  <a:latin typeface="Cambria Math" panose="02040503050406030204" pitchFamily="18" charset="0"/>
                                  <a:ea typeface="Cambria Math" panose="02040503050406030204" pitchFamily="18" charset="0"/>
                                </a:rPr>
                                <m:t>′</m:t>
                              </m:r>
                            </m:sup>
                          </m:sSup>
                        </m:e>
                      </m:acc>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b="0" i="1" smtClean="0">
                              <a:solidFill>
                                <a:schemeClr val="tx1"/>
                              </a:solidFill>
                              <a:latin typeface="Cambria Math" panose="02040503050406030204" pitchFamily="18" charset="0"/>
                              <a:ea typeface="Cambria Math" panose="02040503050406030204" pitchFamily="18" charset="0"/>
                            </a:rPr>
                          </m:ctrlPr>
                        </m:funcPr>
                        <m:fName>
                          <m:r>
                            <m:rPr>
                              <m:sty m:val="p"/>
                            </m:rPr>
                            <a:rPr lang="es-ES" sz="1600" b="0" i="0" smtClean="0">
                              <a:solidFill>
                                <a:schemeClr val="tx1"/>
                              </a:solidFill>
                              <a:latin typeface="Cambria Math" panose="02040503050406030204" pitchFamily="18" charset="0"/>
                              <a:ea typeface="Cambria Math" panose="02040503050406030204" pitchFamily="18" charset="0"/>
                            </a:rPr>
                            <m:t>cos</m:t>
                          </m:r>
                        </m:fName>
                        <m:e>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𝜑</m:t>
                              </m:r>
                            </m:e>
                            <m:sup>
                              <m:r>
                                <a:rPr lang="es-ES" sz="1600" b="0" i="1" smtClean="0">
                                  <a:solidFill>
                                    <a:schemeClr val="tx1"/>
                                  </a:solidFill>
                                  <a:latin typeface="Cambria Math" panose="02040503050406030204" pitchFamily="18" charset="0"/>
                                  <a:ea typeface="Cambria Math" panose="02040503050406030204" pitchFamily="18" charset="0"/>
                                </a:rPr>
                                <m:t>′</m:t>
                              </m:r>
                            </m:sup>
                          </m:sSup>
                        </m:e>
                      </m:func>
                      <m:acc>
                        <m:accPr>
                          <m:chr m:val="̂"/>
                          <m:ctrlPr>
                            <a:rPr lang="es-ES" sz="1600" i="1">
                              <a:solidFill>
                                <a:schemeClr val="tx1"/>
                              </a:solidFill>
                              <a:latin typeface="Cambria Math" panose="02040503050406030204" pitchFamily="18" charset="0"/>
                              <a:ea typeface="Cambria Math" panose="02040503050406030204" pitchFamily="18" charset="0"/>
                            </a:rPr>
                          </m:ctrlPr>
                        </m:accPr>
                        <m:e>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𝑦</m:t>
                              </m:r>
                            </m:e>
                            <m:sup>
                              <m:r>
                                <a:rPr lang="es-ES" sz="1600" b="0" i="1" smtClean="0">
                                  <a:solidFill>
                                    <a:schemeClr val="tx1"/>
                                  </a:solidFill>
                                  <a:latin typeface="Cambria Math" panose="02040503050406030204" pitchFamily="18" charset="0"/>
                                  <a:ea typeface="Cambria Math" panose="02040503050406030204" pitchFamily="18" charset="0"/>
                                </a:rPr>
                                <m:t>′</m:t>
                              </m:r>
                            </m:sup>
                          </m:sSup>
                        </m:e>
                      </m:acc>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sin</m:t>
                          </m:r>
                        </m:fName>
                        <m:e>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𝜑</m:t>
                              </m:r>
                            </m:e>
                            <m:sup>
                              <m:r>
                                <a:rPr lang="es-ES" sz="1600" i="1">
                                  <a:solidFill>
                                    <a:schemeClr val="tx1"/>
                                  </a:solidFill>
                                  <a:latin typeface="Cambria Math" panose="02040503050406030204" pitchFamily="18" charset="0"/>
                                  <a:ea typeface="Cambria Math" panose="02040503050406030204" pitchFamily="18" charset="0"/>
                                </a:rPr>
                                <m:t>′</m:t>
                              </m:r>
                            </m:sup>
                          </m:sSup>
                        </m:e>
                      </m:func>
                      <m:acc>
                        <m:accPr>
                          <m:chr m:val="̂"/>
                          <m:ctrlPr>
                            <a:rPr lang="es-ES" sz="1600" i="1">
                              <a:solidFill>
                                <a:schemeClr val="tx1"/>
                              </a:solidFill>
                              <a:latin typeface="Cambria Math" panose="02040503050406030204" pitchFamily="18" charset="0"/>
                              <a:ea typeface="Cambria Math" panose="02040503050406030204" pitchFamily="18" charset="0"/>
                            </a:rPr>
                          </m:ctrlPr>
                        </m:accPr>
                        <m:e>
                          <m:r>
                            <a:rPr lang="es-ES" sz="1600" b="0" i="1" smtClean="0">
                              <a:solidFill>
                                <a:schemeClr val="tx1"/>
                              </a:solidFill>
                              <a:latin typeface="Cambria Math" panose="02040503050406030204" pitchFamily="18" charset="0"/>
                              <a:ea typeface="Cambria Math" panose="02040503050406030204" pitchFamily="18" charset="0"/>
                            </a:rPr>
                            <m:t>𝑦</m:t>
                          </m:r>
                        </m:e>
                      </m:acc>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cos</m:t>
                          </m:r>
                        </m:fName>
                        <m:e>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𝜑</m:t>
                              </m:r>
                            </m:e>
                            <m:sup>
                              <m:r>
                                <a:rPr lang="es-ES" sz="1600" i="1">
                                  <a:solidFill>
                                    <a:schemeClr val="tx1"/>
                                  </a:solidFill>
                                  <a:latin typeface="Cambria Math" panose="02040503050406030204" pitchFamily="18" charset="0"/>
                                  <a:ea typeface="Cambria Math" panose="02040503050406030204" pitchFamily="18" charset="0"/>
                                </a:rPr>
                                <m:t>′</m:t>
                              </m:r>
                            </m:sup>
                          </m:sSup>
                        </m:e>
                      </m:func>
                      <m:acc>
                        <m:accPr>
                          <m:chr m:val="̂"/>
                          <m:ctrlPr>
                            <a:rPr lang="es-ES" sz="1600" i="1">
                              <a:solidFill>
                                <a:schemeClr val="tx1"/>
                              </a:solidFill>
                              <a:latin typeface="Cambria Math" panose="02040503050406030204" pitchFamily="18" charset="0"/>
                              <a:ea typeface="Cambria Math" panose="02040503050406030204" pitchFamily="18" charset="0"/>
                            </a:rPr>
                          </m:ctrlPr>
                        </m:accPr>
                        <m:e>
                          <m:r>
                            <a:rPr lang="es-ES" sz="1600" b="0" i="1" smtClean="0">
                              <a:solidFill>
                                <a:schemeClr val="tx1"/>
                              </a:solidFill>
                              <a:latin typeface="Cambria Math" panose="02040503050406030204" pitchFamily="18" charset="0"/>
                              <a:ea typeface="Cambria Math" panose="02040503050406030204" pitchFamily="18" charset="0"/>
                            </a:rPr>
                            <m:t>𝑧</m:t>
                          </m:r>
                        </m:e>
                      </m:acc>
                    </m:oMath>
                  </m:oMathPara>
                </a14:m>
                <a:endParaRPr lang="es-ES" sz="1600" dirty="0"/>
              </a:p>
            </p:txBody>
          </p:sp>
        </mc:Choice>
        <mc:Fallback xmlns="">
          <p:sp>
            <p:nvSpPr>
              <p:cNvPr id="60" name="CuadroTexto 59">
                <a:extLst>
                  <a:ext uri="{FF2B5EF4-FFF2-40B4-BE49-F238E27FC236}">
                    <a16:creationId xmlns:a16="http://schemas.microsoft.com/office/drawing/2014/main" id="{92301996-7746-479A-84EA-01AFF45B02EA}"/>
                  </a:ext>
                </a:extLst>
              </p:cNvPr>
              <p:cNvSpPr txBox="1">
                <a:spLocks noRot="1" noChangeAspect="1" noMove="1" noResize="1" noEditPoints="1" noAdjustHandles="1" noChangeArrowheads="1" noChangeShapeType="1" noTextEdit="1"/>
              </p:cNvSpPr>
              <p:nvPr/>
            </p:nvSpPr>
            <p:spPr>
              <a:xfrm>
                <a:off x="1341154" y="5859672"/>
                <a:ext cx="4737548" cy="365549"/>
              </a:xfrm>
              <a:prstGeom prst="rect">
                <a:avLst/>
              </a:prstGeom>
              <a:blipFill>
                <a:blip r:embed="rId4"/>
                <a:stretch>
                  <a:fillRect r="-515" b="-666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1" name="CuadroTexto 60">
                <a:extLst>
                  <a:ext uri="{FF2B5EF4-FFF2-40B4-BE49-F238E27FC236}">
                    <a16:creationId xmlns:a16="http://schemas.microsoft.com/office/drawing/2014/main" id="{B77A85CE-5A98-4F14-AF1B-C36E2535D554}"/>
                  </a:ext>
                </a:extLst>
              </p:cNvPr>
              <p:cNvSpPr txBox="1"/>
              <p:nvPr/>
            </p:nvSpPr>
            <p:spPr>
              <a:xfrm>
                <a:off x="6606608" y="6040947"/>
                <a:ext cx="3347724" cy="938719"/>
              </a:xfrm>
              <a:prstGeom prst="rect">
                <a:avLst/>
              </a:prstGeom>
              <a:noFill/>
            </p:spPr>
            <p:txBody>
              <a:bodyPr wrap="square">
                <a:spAutoFit/>
              </a:bodyPr>
              <a:lstStyle/>
              <a:p>
                <a:pPr algn="just"/>
                <a14:m>
                  <m:oMath xmlns:m="http://schemas.openxmlformats.org/officeDocument/2006/math">
                    <m:sSub>
                      <m:sSubPr>
                        <m:ctrlPr>
                          <a:rPr lang="es-ES" sz="1100" i="1" smtClean="0">
                            <a:solidFill>
                              <a:schemeClr val="tx1"/>
                            </a:solidFill>
                            <a:latin typeface="Cambria Math" panose="02040503050406030204" pitchFamily="18" charset="0"/>
                          </a:rPr>
                        </m:ctrlPr>
                      </m:sSubPr>
                      <m:e>
                        <m:r>
                          <a:rPr lang="es-ES" sz="1100" b="0" i="1" smtClean="0">
                            <a:solidFill>
                              <a:schemeClr val="tx1"/>
                            </a:solidFill>
                            <a:latin typeface="Cambria Math" panose="02040503050406030204" pitchFamily="18" charset="0"/>
                          </a:rPr>
                          <m:t>𝑟</m:t>
                        </m:r>
                      </m:e>
                      <m:sub>
                        <m:r>
                          <a:rPr lang="es-ES" sz="1100" b="0" i="1" smtClean="0">
                            <a:solidFill>
                              <a:schemeClr val="tx1"/>
                            </a:solidFill>
                            <a:latin typeface="Cambria Math" panose="02040503050406030204" pitchFamily="18" charset="0"/>
                          </a:rPr>
                          <m:t>3</m:t>
                        </m:r>
                      </m:sub>
                    </m:sSub>
                  </m:oMath>
                </a14:m>
                <a:r>
                  <a:rPr lang="es-ES" sz="1100" dirty="0">
                    <a:solidFill>
                      <a:schemeClr val="tx1"/>
                    </a:solidFill>
                  </a:rPr>
                  <a:t> es el radio externo de la cavidad reentrante del BPM</a:t>
                </a:r>
              </a:p>
              <a:p>
                <a:pPr algn="just"/>
                <a:r>
                  <a:rPr lang="es-ES" sz="1100" dirty="0">
                    <a:solidFill>
                      <a:schemeClr val="tx1"/>
                    </a:solidFill>
                  </a:rPr>
                  <a:t>g es el gap del BPM</a:t>
                </a:r>
              </a:p>
              <a:p>
                <a:pPr algn="just"/>
                <a14:m>
                  <m:oMath xmlns:m="http://schemas.openxmlformats.org/officeDocument/2006/math">
                    <m:sSub>
                      <m:sSubPr>
                        <m:ctrlPr>
                          <a:rPr lang="es-ES" sz="1100" i="1" smtClean="0">
                            <a:solidFill>
                              <a:schemeClr val="tx1"/>
                            </a:solidFill>
                            <a:latin typeface="Cambria Math" panose="02040503050406030204" pitchFamily="18" charset="0"/>
                          </a:rPr>
                        </m:ctrlPr>
                      </m:sSubPr>
                      <m:e>
                        <m:r>
                          <a:rPr lang="es-ES" sz="1100" b="0" i="1" smtClean="0">
                            <a:solidFill>
                              <a:schemeClr val="tx1"/>
                            </a:solidFill>
                            <a:latin typeface="Cambria Math" panose="02040503050406030204" pitchFamily="18" charset="0"/>
                          </a:rPr>
                          <m:t>𝑑</m:t>
                        </m:r>
                      </m:e>
                      <m:sub>
                        <m:r>
                          <a:rPr lang="es-ES" sz="1100" b="0" i="1" smtClean="0">
                            <a:solidFill>
                              <a:schemeClr val="tx1"/>
                            </a:solidFill>
                            <a:latin typeface="Cambria Math" panose="02040503050406030204" pitchFamily="18" charset="0"/>
                          </a:rPr>
                          <m:t>𝑎</m:t>
                        </m:r>
                      </m:sub>
                    </m:sSub>
                  </m:oMath>
                </a14:m>
                <a:r>
                  <a:rPr lang="es-ES" sz="1100" dirty="0"/>
                  <a:t> </a:t>
                </a:r>
                <a:r>
                  <a:rPr lang="es-ES" sz="1100" dirty="0">
                    <a:solidFill>
                      <a:schemeClr val="tx1"/>
                    </a:solidFill>
                  </a:rPr>
                  <a:t>es la posición axial del conductor interno del coaxial acoplador</a:t>
                </a:r>
                <a:endParaRPr lang="es-ES" sz="1100" dirty="0"/>
              </a:p>
            </p:txBody>
          </p:sp>
        </mc:Choice>
        <mc:Fallback xmlns="">
          <p:sp>
            <p:nvSpPr>
              <p:cNvPr id="61" name="CuadroTexto 60">
                <a:extLst>
                  <a:ext uri="{FF2B5EF4-FFF2-40B4-BE49-F238E27FC236}">
                    <a16:creationId xmlns:a16="http://schemas.microsoft.com/office/drawing/2014/main" id="{B77A85CE-5A98-4F14-AF1B-C36E2535D554}"/>
                  </a:ext>
                </a:extLst>
              </p:cNvPr>
              <p:cNvSpPr txBox="1">
                <a:spLocks noRot="1" noChangeAspect="1" noMove="1" noResize="1" noEditPoints="1" noAdjustHandles="1" noChangeArrowheads="1" noChangeShapeType="1" noTextEdit="1"/>
              </p:cNvSpPr>
              <p:nvPr/>
            </p:nvSpPr>
            <p:spPr>
              <a:xfrm>
                <a:off x="6606608" y="6040947"/>
                <a:ext cx="3347724" cy="938719"/>
              </a:xfrm>
              <a:prstGeom prst="rect">
                <a:avLst/>
              </a:prstGeom>
              <a:blipFill>
                <a:blip r:embed="rId5"/>
                <a:stretch>
                  <a:fillRect t="-649" b="-3247"/>
                </a:stretch>
              </a:blipFill>
            </p:spPr>
            <p:txBody>
              <a:bodyPr/>
              <a:lstStyle/>
              <a:p>
                <a:r>
                  <a:rPr lang="es-ES">
                    <a:noFill/>
                  </a:rPr>
                  <a:t> </a:t>
                </a:r>
              </a:p>
            </p:txBody>
          </p:sp>
        </mc:Fallback>
      </mc:AlternateContent>
      <p:sp>
        <p:nvSpPr>
          <p:cNvPr id="11" name="CuadroTexto 10">
            <a:extLst>
              <a:ext uri="{FF2B5EF4-FFF2-40B4-BE49-F238E27FC236}">
                <a16:creationId xmlns:a16="http://schemas.microsoft.com/office/drawing/2014/main" id="{EDCD102C-A277-4658-AFAB-7AE4481CE2F9}"/>
              </a:ext>
            </a:extLst>
          </p:cNvPr>
          <p:cNvSpPr txBox="1"/>
          <p:nvPr/>
        </p:nvSpPr>
        <p:spPr>
          <a:xfrm>
            <a:off x="6276100" y="3886275"/>
            <a:ext cx="3444163" cy="646331"/>
          </a:xfrm>
          <a:prstGeom prst="rect">
            <a:avLst/>
          </a:prstGeom>
          <a:noFill/>
        </p:spPr>
        <p:txBody>
          <a:bodyPr wrap="square" rtlCol="0">
            <a:spAutoFit/>
          </a:bodyPr>
          <a:lstStyle/>
          <a:p>
            <a:pPr algn="just"/>
            <a:r>
              <a:rPr kumimoji="0" lang="es-ES" altLang="es-ES" sz="1200" b="0" i="0" u="none" strike="noStrike" cap="none" normalizeH="0" baseline="0" dirty="0">
                <a:ln>
                  <a:noFill/>
                </a:ln>
                <a:solidFill>
                  <a:schemeClr val="tx1"/>
                </a:solidFill>
                <a:effectLst/>
                <a:latin typeface="Arial" panose="020B0604020202020204" pitchFamily="34" charset="0"/>
              </a:rPr>
              <a:t>Esquema del acoplo entre el BPM y el coaxial en el puerto -x. Definiciones de los sistemas de coordenadas local (S’) y global (S)</a:t>
            </a:r>
          </a:p>
        </p:txBody>
      </p:sp>
      <mc:AlternateContent xmlns:mc="http://schemas.openxmlformats.org/markup-compatibility/2006" xmlns:a14="http://schemas.microsoft.com/office/drawing/2010/main">
        <mc:Choice Requires="a14">
          <p:sp>
            <p:nvSpPr>
              <p:cNvPr id="12" name="CuadroTexto 11">
                <a:extLst>
                  <a:ext uri="{FF2B5EF4-FFF2-40B4-BE49-F238E27FC236}">
                    <a16:creationId xmlns:a16="http://schemas.microsoft.com/office/drawing/2014/main" id="{4095135E-304A-4BDD-967B-E4CA7DC7A2E5}"/>
                  </a:ext>
                </a:extLst>
              </p:cNvPr>
              <p:cNvSpPr txBox="1"/>
              <p:nvPr/>
            </p:nvSpPr>
            <p:spPr>
              <a:xfrm>
                <a:off x="-298337" y="2372626"/>
                <a:ext cx="3278983" cy="912942"/>
              </a:xfrm>
              <a:prstGeom prst="rect">
                <a:avLst/>
              </a:prstGeom>
              <a:noFill/>
            </p:spPr>
            <p:txBody>
              <a:bodyPr wrap="square">
                <a:spAutoFit/>
              </a:bodyPr>
              <a:lstStyle/>
              <a:p>
                <a:r>
                  <a:rPr lang="es-ES" sz="1600" b="0" dirty="0">
                    <a:solidFill>
                      <a:schemeClr val="tx1"/>
                    </a:solidFill>
                    <a:ea typeface="Cambria Math" panose="02040503050406030204" pitchFamily="18" charset="0"/>
                  </a:rPr>
                  <a:t>                     </a:t>
                </a:r>
                <a14:m>
                  <m:oMath xmlns:m="http://schemas.openxmlformats.org/officeDocument/2006/math">
                    <m:r>
                      <a:rPr lang="es-ES" sz="1600" b="0" i="1" smtClean="0">
                        <a:solidFill>
                          <a:schemeClr val="tx1"/>
                        </a:solidFill>
                        <a:latin typeface="Cambria Math" panose="02040503050406030204" pitchFamily="18" charset="0"/>
                        <a:ea typeface="Cambria Math" panose="02040503050406030204" pitchFamily="18" charset="0"/>
                      </a:rPr>
                      <m:t>𝑥</m:t>
                    </m:r>
                    <m:r>
                      <a:rPr lang="es-ES" sz="1600" b="0" i="1" smtClean="0">
                        <a:solidFill>
                          <a:schemeClr val="tx1"/>
                        </a:solidFill>
                        <a:latin typeface="Cambria Math" panose="02040503050406030204" pitchFamily="18" charset="0"/>
                        <a:ea typeface="Cambria Math" panose="02040503050406030204" pitchFamily="18" charset="0"/>
                      </a:rPr>
                      <m:t>=</m:t>
                    </m:r>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𝑧</m:t>
                        </m:r>
                      </m:e>
                      <m:sup>
                        <m:r>
                          <a:rPr lang="es-ES" sz="1600" b="0" i="1" smtClean="0">
                            <a:solidFill>
                              <a:schemeClr val="tx1"/>
                            </a:solidFill>
                            <a:latin typeface="Cambria Math" panose="02040503050406030204" pitchFamily="18" charset="0"/>
                            <a:ea typeface="Cambria Math" panose="02040503050406030204" pitchFamily="18" charset="0"/>
                          </a:rPr>
                          <m:t>′</m:t>
                        </m:r>
                      </m:sup>
                    </m:sSup>
                    <m:r>
                      <a:rPr lang="es-ES" sz="1600" b="0" i="1" smtClean="0">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𝑟</m:t>
                        </m:r>
                      </m:e>
                      <m:sub>
                        <m:r>
                          <a:rPr lang="es-ES" sz="1600" i="1">
                            <a:solidFill>
                              <a:schemeClr val="tx1"/>
                            </a:solidFill>
                            <a:latin typeface="Cambria Math" panose="02040503050406030204" pitchFamily="18" charset="0"/>
                            <a:ea typeface="Cambria Math" panose="02040503050406030204" pitchFamily="18" charset="0"/>
                          </a:rPr>
                          <m:t>3</m:t>
                        </m:r>
                      </m:sub>
                    </m:sSub>
                  </m:oMath>
                </a14:m>
                <a:endParaRPr lang="es-ES" sz="1600" b="0" dirty="0">
                  <a:solidFill>
                    <a:schemeClr val="tx1"/>
                  </a:solidFill>
                  <a:ea typeface="Cambria Math" panose="02040503050406030204" pitchFamily="18" charset="0"/>
                </a:endParaRPr>
              </a:p>
              <a:p>
                <a:r>
                  <a:rPr lang="es-ES" sz="1600" b="0" dirty="0">
                    <a:solidFill>
                      <a:schemeClr val="tx1"/>
                    </a:solidFill>
                    <a:ea typeface="Cambria Math" panose="02040503050406030204" pitchFamily="18" charset="0"/>
                  </a:rPr>
                  <a:t>                     </a:t>
                </a:r>
                <a14:m>
                  <m:oMath xmlns:m="http://schemas.openxmlformats.org/officeDocument/2006/math">
                    <m:r>
                      <a:rPr lang="es-ES" sz="1600" b="0" i="1" smtClean="0">
                        <a:solidFill>
                          <a:schemeClr val="tx1"/>
                        </a:solidFill>
                        <a:latin typeface="Cambria Math" panose="02040503050406030204" pitchFamily="18" charset="0"/>
                        <a:ea typeface="Cambria Math" panose="02040503050406030204" pitchFamily="18" charset="0"/>
                      </a:rPr>
                      <m:t>𝑦</m:t>
                    </m:r>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𝑥</m:t>
                    </m:r>
                    <m:r>
                      <a:rPr lang="es-ES" sz="1600" b="0" i="1" smtClean="0">
                        <a:solidFill>
                          <a:schemeClr val="tx1"/>
                        </a:solidFill>
                        <a:latin typeface="Cambria Math" panose="02040503050406030204" pitchFamily="18" charset="0"/>
                        <a:ea typeface="Cambria Math" panose="02040503050406030204" pitchFamily="18" charset="0"/>
                      </a:rPr>
                      <m:t>′</m:t>
                    </m:r>
                  </m:oMath>
                </a14:m>
                <a:r>
                  <a:rPr lang="es-ES" sz="1600" dirty="0">
                    <a:solidFill>
                      <a:schemeClr val="tx1"/>
                    </a:solidFill>
                    <a:ea typeface="Cambria Math" panose="02040503050406030204" pitchFamily="18" charset="0"/>
                  </a:rPr>
                  <a:t>            </a:t>
                </a:r>
                <a14:m>
                  <m:oMath xmlns:m="http://schemas.openxmlformats.org/officeDocument/2006/math">
                    <m:r>
                      <a:rPr lang="es-ES" sz="1600" b="0" i="0" smtClean="0">
                        <a:solidFill>
                          <a:schemeClr val="tx1"/>
                        </a:solidFill>
                        <a:latin typeface="Cambria Math" panose="02040503050406030204" pitchFamily="18" charset="0"/>
                        <a:ea typeface="Cambria Math" panose="02040503050406030204" pitchFamily="18" charset="0"/>
                      </a:rPr>
                      <m:t>  </m:t>
                    </m:r>
                    <m:r>
                      <a:rPr lang="es-ES" sz="1600" b="0" i="1" smtClean="0">
                        <a:solidFill>
                          <a:schemeClr val="tx1"/>
                        </a:solidFill>
                        <a:latin typeface="Cambria Math" panose="02040503050406030204" pitchFamily="18" charset="0"/>
                        <a:ea typeface="Cambria Math" panose="02040503050406030204" pitchFamily="18" charset="0"/>
                      </a:rPr>
                      <m:t>                          </m:t>
                    </m:r>
                    <m:r>
                      <a:rPr lang="es-ES" sz="1600" i="1">
                        <a:solidFill>
                          <a:schemeClr val="tx1"/>
                        </a:solidFill>
                        <a:latin typeface="Cambria Math" panose="02040503050406030204" pitchFamily="18" charset="0"/>
                        <a:ea typeface="Cambria Math" panose="02040503050406030204" pitchFamily="18" charset="0"/>
                      </a:rPr>
                      <m:t>𝑧</m:t>
                    </m:r>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b="0" i="1" smtClean="0">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𝑔</m:t>
                        </m:r>
                      </m:num>
                      <m:den>
                        <m:r>
                          <a:rPr lang="es-ES" sz="1600" b="0" i="1" smtClean="0">
                            <a:solidFill>
                              <a:schemeClr val="tx1"/>
                            </a:solidFill>
                            <a:latin typeface="Cambria Math" panose="02040503050406030204" pitchFamily="18" charset="0"/>
                            <a:ea typeface="Cambria Math" panose="02040503050406030204" pitchFamily="18" charset="0"/>
                          </a:rPr>
                          <m:t>2</m:t>
                        </m:r>
                      </m:den>
                    </m:f>
                    <m:r>
                      <a:rPr lang="es-ES" sz="1600" b="0" i="1" smtClean="0">
                        <a:solidFill>
                          <a:schemeClr val="tx1"/>
                        </a:solidFill>
                        <a:latin typeface="Cambria Math" panose="02040503050406030204" pitchFamily="18" charset="0"/>
                        <a:ea typeface="Cambria Math" panose="02040503050406030204" pitchFamily="18" charset="0"/>
                      </a:rPr>
                      <m:t>+</m:t>
                    </m:r>
                    <m:sSub>
                      <m:sSubPr>
                        <m:ctrlPr>
                          <a:rPr lang="es-ES" sz="1600" b="0" i="1" smtClean="0">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𝑑</m:t>
                        </m:r>
                      </m:e>
                      <m:sub>
                        <m:r>
                          <a:rPr lang="es-ES" sz="1600" b="0" i="1" smtClean="0">
                            <a:solidFill>
                              <a:schemeClr val="tx1"/>
                            </a:solidFill>
                            <a:latin typeface="Cambria Math" panose="02040503050406030204" pitchFamily="18" charset="0"/>
                            <a:ea typeface="Cambria Math" panose="02040503050406030204" pitchFamily="18" charset="0"/>
                          </a:rPr>
                          <m:t>𝑎</m:t>
                        </m:r>
                      </m:sub>
                    </m:sSub>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𝑦</m:t>
                    </m:r>
                    <m:r>
                      <a:rPr lang="es-ES" sz="1600" b="0" i="1" smtClean="0">
                        <a:solidFill>
                          <a:schemeClr val="tx1"/>
                        </a:solidFill>
                        <a:latin typeface="Cambria Math" panose="02040503050406030204" pitchFamily="18" charset="0"/>
                        <a:ea typeface="Cambria Math" panose="02040503050406030204" pitchFamily="18" charset="0"/>
                      </a:rPr>
                      <m:t>′</m:t>
                    </m:r>
                  </m:oMath>
                </a14:m>
                <a:endParaRPr lang="es-ES" sz="1600" b="0" dirty="0">
                  <a:solidFill>
                    <a:schemeClr val="tx1"/>
                  </a:solidFill>
                  <a:ea typeface="Cambria Math" panose="02040503050406030204" pitchFamily="18" charset="0"/>
                </a:endParaRPr>
              </a:p>
            </p:txBody>
          </p:sp>
        </mc:Choice>
        <mc:Fallback xmlns="">
          <p:sp>
            <p:nvSpPr>
              <p:cNvPr id="12" name="CuadroTexto 11">
                <a:extLst>
                  <a:ext uri="{FF2B5EF4-FFF2-40B4-BE49-F238E27FC236}">
                    <a16:creationId xmlns:a16="http://schemas.microsoft.com/office/drawing/2014/main" id="{4095135E-304A-4BDD-967B-E4CA7DC7A2E5}"/>
                  </a:ext>
                </a:extLst>
              </p:cNvPr>
              <p:cNvSpPr txBox="1">
                <a:spLocks noRot="1" noChangeAspect="1" noMove="1" noResize="1" noEditPoints="1" noAdjustHandles="1" noChangeArrowheads="1" noChangeShapeType="1" noTextEdit="1"/>
              </p:cNvSpPr>
              <p:nvPr/>
            </p:nvSpPr>
            <p:spPr>
              <a:xfrm>
                <a:off x="-298337" y="2372626"/>
                <a:ext cx="3278983" cy="912942"/>
              </a:xfrm>
              <a:prstGeom prst="rect">
                <a:avLst/>
              </a:prstGeom>
              <a:blipFill>
                <a:blip r:embed="rId6"/>
                <a:stretch>
                  <a:fillRect/>
                </a:stretch>
              </a:blipFill>
            </p:spPr>
            <p:txBody>
              <a:bodyPr/>
              <a:lstStyle/>
              <a:p>
                <a:r>
                  <a:rPr lang="es-ES">
                    <a:noFill/>
                  </a:rPr>
                  <a:t> </a:t>
                </a:r>
              </a:p>
            </p:txBody>
          </p:sp>
        </mc:Fallback>
      </mc:AlternateContent>
      <p:sp>
        <p:nvSpPr>
          <p:cNvPr id="13" name="CuadroTexto 12">
            <a:extLst>
              <a:ext uri="{FF2B5EF4-FFF2-40B4-BE49-F238E27FC236}">
                <a16:creationId xmlns:a16="http://schemas.microsoft.com/office/drawing/2014/main" id="{D7E47098-D4A4-404F-9067-62A1D787143C}"/>
              </a:ext>
            </a:extLst>
          </p:cNvPr>
          <p:cNvSpPr txBox="1"/>
          <p:nvPr/>
        </p:nvSpPr>
        <p:spPr>
          <a:xfrm>
            <a:off x="368991" y="1725615"/>
            <a:ext cx="5958200" cy="523220"/>
          </a:xfrm>
          <a:prstGeom prst="rect">
            <a:avLst/>
          </a:prstGeom>
          <a:noFill/>
        </p:spPr>
        <p:txBody>
          <a:bodyPr wrap="square" rtlCol="0">
            <a:spAutoFit/>
          </a:bodyPr>
          <a:lstStyle/>
          <a:p>
            <a:pPr algn="just"/>
            <a:r>
              <a:rPr lang="es-ES" altLang="es-ES" sz="1400" dirty="0">
                <a:solidFill>
                  <a:schemeClr val="tx1"/>
                </a:solidFill>
              </a:rPr>
              <a:t>Las transformaciones de coordenadas entre el sistema local (S’) y el global (S) vienen dadas por</a:t>
            </a:r>
            <a:endParaRPr kumimoji="0" lang="es-ES" altLang="es-ES" sz="1400" b="0" i="0" u="none" strike="noStrike" cap="none" normalizeH="0" baseline="0" dirty="0">
              <a:ln>
                <a:noFill/>
              </a:ln>
              <a:solidFill>
                <a:schemeClr val="tx1"/>
              </a:solidFill>
              <a:effectLst/>
              <a:latin typeface="Arial" panose="020B0604020202020204" pitchFamily="34" charset="0"/>
            </a:endParaRPr>
          </a:p>
        </p:txBody>
      </p:sp>
      <p:sp>
        <p:nvSpPr>
          <p:cNvPr id="3" name="Cerrar llave 2">
            <a:extLst>
              <a:ext uri="{FF2B5EF4-FFF2-40B4-BE49-F238E27FC236}">
                <a16:creationId xmlns:a16="http://schemas.microsoft.com/office/drawing/2014/main" id="{7FE4ECB7-B271-467B-A85A-C1BF9B02F9EB}"/>
              </a:ext>
            </a:extLst>
          </p:cNvPr>
          <p:cNvSpPr/>
          <p:nvPr/>
        </p:nvSpPr>
        <p:spPr bwMode="auto">
          <a:xfrm>
            <a:off x="2800626" y="2303261"/>
            <a:ext cx="360040" cy="938719"/>
          </a:xfrm>
          <a:prstGeom prst="rightBrace">
            <a:avLst/>
          </a:prstGeom>
          <a:ln>
            <a:headEnd type="none" w="med" len="med"/>
            <a:tailEnd type="none" w="med" len="med"/>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charset="0"/>
              <a:buNone/>
              <a:tabLst/>
            </a:pPr>
            <a:endParaRPr kumimoji="0" lang="es-ES" sz="2400" b="0" i="0" u="none" strike="noStrike" cap="none" normalizeH="0" baseline="0" dirty="0">
              <a:ln>
                <a:noFill/>
              </a:ln>
              <a:solidFill>
                <a:schemeClr val="bg1"/>
              </a:solidFill>
              <a:effectLst/>
              <a:latin typeface="Arial" charset="0"/>
              <a:ea typeface="ＭＳ Ｐゴシック" charset="0"/>
              <a:cs typeface="ＭＳ Ｐゴシック" charset="0"/>
            </a:endParaRPr>
          </a:p>
        </p:txBody>
      </p:sp>
      <mc:AlternateContent xmlns:mc="http://schemas.openxmlformats.org/markup-compatibility/2006" xmlns:a14="http://schemas.microsoft.com/office/drawing/2010/main">
        <mc:Choice Requires="a14">
          <p:sp>
            <p:nvSpPr>
              <p:cNvPr id="15" name="CuadroTexto 14">
                <a:extLst>
                  <a:ext uri="{FF2B5EF4-FFF2-40B4-BE49-F238E27FC236}">
                    <a16:creationId xmlns:a16="http://schemas.microsoft.com/office/drawing/2014/main" id="{A20C56CB-317F-4594-9A6C-EC851C9A0898}"/>
                  </a:ext>
                </a:extLst>
              </p:cNvPr>
              <p:cNvSpPr txBox="1"/>
              <p:nvPr/>
            </p:nvSpPr>
            <p:spPr>
              <a:xfrm>
                <a:off x="2485786" y="2380979"/>
                <a:ext cx="3516440" cy="115916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𝑥</m:t>
                          </m:r>
                        </m:e>
                        <m:sup>
                          <m:r>
                            <a:rPr lang="es-ES" sz="1600" b="0" i="1" smtClean="0">
                              <a:solidFill>
                                <a:schemeClr val="tx1"/>
                              </a:solidFill>
                              <a:latin typeface="Cambria Math" panose="02040503050406030204" pitchFamily="18" charset="0"/>
                              <a:ea typeface="Cambria Math" panose="02040503050406030204" pitchFamily="18" charset="0"/>
                            </a:rPr>
                            <m:t>′</m:t>
                          </m:r>
                        </m:sup>
                      </m:sSup>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𝑦</m:t>
                      </m:r>
                    </m:oMath>
                  </m:oMathPara>
                </a14:m>
                <a:endParaRPr lang="es-ES" sz="1600" b="0" dirty="0">
                  <a:solidFill>
                    <a:schemeClr val="tx1"/>
                  </a:solidFill>
                  <a:ea typeface="Cambria Math" panose="02040503050406030204" pitchFamily="18" charset="0"/>
                </a:endParaRPr>
              </a:p>
              <a:p>
                <a:r>
                  <a:rPr lang="es-ES" sz="1600" b="0" dirty="0">
                    <a:solidFill>
                      <a:schemeClr val="tx1"/>
                    </a:solidFill>
                    <a:ea typeface="Cambria Math" panose="02040503050406030204" pitchFamily="18" charset="0"/>
                  </a:rPr>
                  <a:t>                     </a:t>
                </a:r>
                <a14:m>
                  <m:oMath xmlns:m="http://schemas.openxmlformats.org/officeDocument/2006/math">
                    <m:r>
                      <a:rPr lang="es-ES" sz="1600" b="0" i="0" smtClean="0">
                        <a:solidFill>
                          <a:schemeClr val="tx1"/>
                        </a:solidFill>
                        <a:latin typeface="Cambria Math" panose="02040503050406030204" pitchFamily="18" charset="0"/>
                        <a:ea typeface="Cambria Math" panose="02040503050406030204" pitchFamily="18" charset="0"/>
                      </a:rPr>
                      <m:t>    </m:t>
                    </m:r>
                    <m:r>
                      <a:rPr lang="es-ES" sz="1600" b="0" i="1" smtClean="0">
                        <a:solidFill>
                          <a:schemeClr val="tx1"/>
                        </a:solidFill>
                        <a:latin typeface="Cambria Math" panose="02040503050406030204" pitchFamily="18" charset="0"/>
                        <a:ea typeface="Cambria Math" panose="02040503050406030204" pitchFamily="18" charset="0"/>
                      </a:rPr>
                      <m:t>𝑦</m:t>
                    </m:r>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𝑧</m:t>
                    </m:r>
                    <m:r>
                      <a:rPr lang="es-ES" sz="1600" i="1">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ea typeface="Cambria Math" panose="02040503050406030204" pitchFamily="18" charset="0"/>
                          </a:rPr>
                          <m:t>𝑔</m:t>
                        </m:r>
                      </m:num>
                      <m:den>
                        <m:r>
                          <a:rPr lang="es-ES" sz="1600" i="1">
                            <a:solidFill>
                              <a:schemeClr val="tx1"/>
                            </a:solidFill>
                            <a:latin typeface="Cambria Math" panose="02040503050406030204" pitchFamily="18" charset="0"/>
                            <a:ea typeface="Cambria Math" panose="02040503050406030204" pitchFamily="18" charset="0"/>
                          </a:rPr>
                          <m:t>2</m:t>
                        </m:r>
                      </m:den>
                    </m:f>
                    <m:r>
                      <a:rPr lang="es-ES" sz="1600" b="0" i="1" smtClean="0">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𝑑</m:t>
                        </m:r>
                      </m:e>
                      <m:sub>
                        <m:r>
                          <a:rPr lang="es-ES" sz="1600" i="1">
                            <a:solidFill>
                              <a:schemeClr val="tx1"/>
                            </a:solidFill>
                            <a:latin typeface="Cambria Math" panose="02040503050406030204" pitchFamily="18" charset="0"/>
                            <a:ea typeface="Cambria Math" panose="02040503050406030204" pitchFamily="18" charset="0"/>
                          </a:rPr>
                          <m:t>𝑎</m:t>
                        </m:r>
                      </m:sub>
                    </m:sSub>
                    <m:r>
                      <a:rPr lang="es-ES" sz="1600" b="0" i="1" smtClean="0">
                        <a:solidFill>
                          <a:schemeClr val="tx1"/>
                        </a:solidFill>
                        <a:latin typeface="Cambria Math" panose="02040503050406030204" pitchFamily="18" charset="0"/>
                        <a:ea typeface="Cambria Math" panose="02040503050406030204" pitchFamily="18" charset="0"/>
                      </a:rPr>
                      <m:t>)</m:t>
                    </m:r>
                  </m:oMath>
                </a14:m>
                <a:endParaRPr lang="es-ES" sz="1600" b="0" dirty="0">
                  <a:solidFill>
                    <a:schemeClr val="tx1"/>
                  </a:solidFill>
                  <a:ea typeface="Cambria Math" panose="02040503050406030204" pitchFamily="18" charset="0"/>
                </a:endParaRPr>
              </a:p>
              <a:p>
                <a:r>
                  <a:rPr lang="es-ES" sz="1600" dirty="0">
                    <a:solidFill>
                      <a:schemeClr val="tx1"/>
                    </a:solidFill>
                    <a:ea typeface="Cambria Math" panose="02040503050406030204" pitchFamily="18" charset="0"/>
                  </a:rPr>
                  <a:t>            </a:t>
                </a:r>
                <a14:m>
                  <m:oMath xmlns:m="http://schemas.openxmlformats.org/officeDocument/2006/math">
                    <m:r>
                      <a:rPr lang="es-ES" sz="1600" b="0" i="0" smtClean="0">
                        <a:solidFill>
                          <a:schemeClr val="tx1"/>
                        </a:solidFill>
                        <a:latin typeface="Cambria Math" panose="02040503050406030204" pitchFamily="18" charset="0"/>
                        <a:ea typeface="Cambria Math" panose="02040503050406030204" pitchFamily="18" charset="0"/>
                      </a:rPr>
                      <m:t>  </m:t>
                    </m:r>
                    <m:r>
                      <a:rPr lang="es-ES" sz="1600" b="0" i="1" smtClean="0">
                        <a:solidFill>
                          <a:schemeClr val="tx1"/>
                        </a:solidFill>
                        <a:latin typeface="Cambria Math" panose="02040503050406030204" pitchFamily="18" charset="0"/>
                        <a:ea typeface="Cambria Math" panose="02040503050406030204" pitchFamily="18" charset="0"/>
                      </a:rPr>
                      <m:t>          </m:t>
                    </m:r>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    </m:t>
                        </m:r>
                        <m:r>
                          <a:rPr lang="es-ES" sz="1600" i="1">
                            <a:solidFill>
                              <a:schemeClr val="tx1"/>
                            </a:solidFill>
                            <a:latin typeface="Cambria Math" panose="02040503050406030204" pitchFamily="18" charset="0"/>
                            <a:ea typeface="Cambria Math" panose="02040503050406030204" pitchFamily="18" charset="0"/>
                          </a:rPr>
                          <m:t>𝑧</m:t>
                        </m:r>
                      </m:e>
                      <m:sup>
                        <m:r>
                          <a:rPr lang="es-ES" sz="1600" b="0" i="1" smtClean="0">
                            <a:solidFill>
                              <a:schemeClr val="tx1"/>
                            </a:solidFill>
                            <a:latin typeface="Cambria Math" panose="02040503050406030204" pitchFamily="18" charset="0"/>
                            <a:ea typeface="Cambria Math" panose="02040503050406030204" pitchFamily="18" charset="0"/>
                          </a:rPr>
                          <m:t>′</m:t>
                        </m:r>
                      </m:sup>
                    </m:sSup>
                    <m:r>
                      <a:rPr lang="es-ES" sz="1600" b="0" i="1" smtClean="0">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𝑟</m:t>
                        </m:r>
                      </m:e>
                      <m:sub>
                        <m:r>
                          <a:rPr lang="es-ES" sz="1600" i="1">
                            <a:solidFill>
                              <a:schemeClr val="tx1"/>
                            </a:solidFill>
                            <a:latin typeface="Cambria Math" panose="02040503050406030204" pitchFamily="18" charset="0"/>
                            <a:ea typeface="Cambria Math" panose="02040503050406030204" pitchFamily="18" charset="0"/>
                          </a:rPr>
                          <m:t>3</m:t>
                        </m:r>
                      </m:sub>
                    </m:sSub>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𝑥</m:t>
                    </m:r>
                  </m:oMath>
                </a14:m>
                <a:endParaRPr lang="es-ES" sz="1600" dirty="0">
                  <a:solidFill>
                    <a:schemeClr val="tx1"/>
                  </a:solidFill>
                  <a:ea typeface="Cambria Math" panose="02040503050406030204" pitchFamily="18" charset="0"/>
                </a:endParaRPr>
              </a:p>
              <a:p>
                <a:endParaRPr lang="es-ES" sz="1600" b="0" dirty="0">
                  <a:solidFill>
                    <a:schemeClr val="tx1"/>
                  </a:solidFill>
                  <a:ea typeface="Cambria Math" panose="02040503050406030204" pitchFamily="18" charset="0"/>
                </a:endParaRPr>
              </a:p>
            </p:txBody>
          </p:sp>
        </mc:Choice>
        <mc:Fallback xmlns="">
          <p:sp>
            <p:nvSpPr>
              <p:cNvPr id="15" name="CuadroTexto 14">
                <a:extLst>
                  <a:ext uri="{FF2B5EF4-FFF2-40B4-BE49-F238E27FC236}">
                    <a16:creationId xmlns:a16="http://schemas.microsoft.com/office/drawing/2014/main" id="{A20C56CB-317F-4594-9A6C-EC851C9A0898}"/>
                  </a:ext>
                </a:extLst>
              </p:cNvPr>
              <p:cNvSpPr txBox="1">
                <a:spLocks noRot="1" noChangeAspect="1" noMove="1" noResize="1" noEditPoints="1" noAdjustHandles="1" noChangeArrowheads="1" noChangeShapeType="1" noTextEdit="1"/>
              </p:cNvSpPr>
              <p:nvPr/>
            </p:nvSpPr>
            <p:spPr>
              <a:xfrm>
                <a:off x="2485786" y="2380979"/>
                <a:ext cx="3516440" cy="1159163"/>
              </a:xfrm>
              <a:prstGeom prst="rect">
                <a:avLst/>
              </a:prstGeom>
              <a:blipFill>
                <a:blip r:embed="rId7"/>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6" name="CuadroTexto 15">
                <a:extLst>
                  <a:ext uri="{FF2B5EF4-FFF2-40B4-BE49-F238E27FC236}">
                    <a16:creationId xmlns:a16="http://schemas.microsoft.com/office/drawing/2014/main" id="{3492EA85-DA97-424C-B5CB-E4B99E462150}"/>
                  </a:ext>
                </a:extLst>
              </p:cNvPr>
              <p:cNvSpPr txBox="1"/>
              <p:nvPr/>
            </p:nvSpPr>
            <p:spPr>
              <a:xfrm>
                <a:off x="143768" y="3630563"/>
                <a:ext cx="2908886" cy="83099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600" b="0" i="1" smtClean="0">
                          <a:solidFill>
                            <a:schemeClr val="tx1"/>
                          </a:solidFill>
                          <a:latin typeface="Cambria Math" panose="02040503050406030204" pitchFamily="18" charset="0"/>
                          <a:ea typeface="Cambria Math" panose="02040503050406030204" pitchFamily="18" charset="0"/>
                        </a:rPr>
                        <m:t>𝑥</m:t>
                      </m:r>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𝑟</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cos</m:t>
                          </m:r>
                        </m:fName>
                        <m:e>
                          <m:r>
                            <a:rPr lang="es-ES" sz="1600" i="1">
                              <a:solidFill>
                                <a:schemeClr val="tx1"/>
                              </a:solidFill>
                              <a:latin typeface="Cambria Math" panose="02040503050406030204" pitchFamily="18" charset="0"/>
                              <a:ea typeface="Cambria Math" panose="02040503050406030204" pitchFamily="18" charset="0"/>
                            </a:rPr>
                            <m:t>𝜑</m:t>
                          </m:r>
                          <m:r>
                            <a:rPr lang="es-ES" sz="1600" b="0" i="1" smtClean="0">
                              <a:solidFill>
                                <a:schemeClr val="tx1"/>
                              </a:solidFill>
                              <a:latin typeface="Cambria Math" panose="02040503050406030204" pitchFamily="18" charset="0"/>
                              <a:ea typeface="Cambria Math" panose="02040503050406030204" pitchFamily="18" charset="0"/>
                            </a:rPr>
                            <m:t>′</m:t>
                          </m:r>
                        </m:e>
                      </m:func>
                    </m:oMath>
                  </m:oMathPara>
                </a14:m>
                <a:endParaRPr lang="es-ES" sz="1600" b="0" dirty="0">
                  <a:solidFill>
                    <a:schemeClr val="tx1"/>
                  </a:solidFill>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𝑦</m:t>
                          </m:r>
                        </m:e>
                        <m:sup>
                          <m:r>
                            <a:rPr lang="es-ES" sz="1600" i="1">
                              <a:solidFill>
                                <a:schemeClr val="tx1"/>
                              </a:solidFill>
                              <a:latin typeface="Cambria Math" panose="02040503050406030204" pitchFamily="18" charset="0"/>
                              <a:ea typeface="Cambria Math" panose="02040503050406030204" pitchFamily="18" charset="0"/>
                            </a:rPr>
                            <m:t>′</m:t>
                          </m:r>
                        </m:sup>
                      </m:sSup>
                      <m:r>
                        <a:rPr lang="es-ES" sz="1600" i="1">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𝑟</m:t>
                      </m:r>
                      <m:func>
                        <m:funcPr>
                          <m:ctrlPr>
                            <a:rPr lang="es-ES" sz="1600" i="1" smtClean="0">
                              <a:solidFill>
                                <a:schemeClr val="tx1"/>
                              </a:solidFill>
                              <a:latin typeface="Cambria Math" panose="02040503050406030204" pitchFamily="18" charset="0"/>
                              <a:ea typeface="Cambria Math" panose="02040503050406030204" pitchFamily="18" charset="0"/>
                            </a:rPr>
                          </m:ctrlPr>
                        </m:funcPr>
                        <m:fName>
                          <m:r>
                            <m:rPr>
                              <m:sty m:val="p"/>
                            </m:rPr>
                            <a:rPr lang="es-ES" sz="1600" i="0" smtClean="0">
                              <a:solidFill>
                                <a:schemeClr val="tx1"/>
                              </a:solidFill>
                              <a:latin typeface="Cambria Math" panose="02040503050406030204" pitchFamily="18" charset="0"/>
                              <a:ea typeface="Cambria Math" panose="02040503050406030204" pitchFamily="18" charset="0"/>
                            </a:rPr>
                            <m:t>sin</m:t>
                          </m:r>
                        </m:fName>
                        <m:e>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𝜑</m:t>
                              </m:r>
                            </m:e>
                            <m:sup>
                              <m:r>
                                <a:rPr lang="es-ES" sz="1600" i="1">
                                  <a:solidFill>
                                    <a:schemeClr val="tx1"/>
                                  </a:solidFill>
                                  <a:latin typeface="Cambria Math" panose="02040503050406030204" pitchFamily="18" charset="0"/>
                                  <a:ea typeface="Cambria Math" panose="02040503050406030204" pitchFamily="18" charset="0"/>
                                </a:rPr>
                                <m:t>′</m:t>
                              </m:r>
                            </m:sup>
                          </m:sSup>
                        </m:e>
                      </m:func>
                    </m:oMath>
                  </m:oMathPara>
                </a14:m>
                <a:endParaRPr lang="es-ES" sz="1600" i="1" dirty="0">
                  <a:solidFill>
                    <a:schemeClr val="tx1"/>
                  </a:solidFill>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𝑧</m:t>
                          </m:r>
                        </m:e>
                        <m:sup>
                          <m:r>
                            <a:rPr lang="es-ES" sz="1600" i="1">
                              <a:solidFill>
                                <a:schemeClr val="tx1"/>
                              </a:solidFill>
                              <a:latin typeface="Cambria Math" panose="02040503050406030204" pitchFamily="18" charset="0"/>
                              <a:ea typeface="Cambria Math" panose="02040503050406030204" pitchFamily="18" charset="0"/>
                            </a:rPr>
                            <m:t>′</m:t>
                          </m:r>
                        </m:sup>
                      </m:sSup>
                      <m:r>
                        <a:rPr lang="es-ES" sz="1600" i="1">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𝑟</m:t>
                          </m:r>
                        </m:e>
                        <m:sub>
                          <m:r>
                            <a:rPr lang="es-ES" sz="1600" i="1">
                              <a:solidFill>
                                <a:schemeClr val="tx1"/>
                              </a:solidFill>
                              <a:latin typeface="Cambria Math" panose="02040503050406030204" pitchFamily="18" charset="0"/>
                              <a:ea typeface="Cambria Math" panose="02040503050406030204" pitchFamily="18" charset="0"/>
                            </a:rPr>
                            <m:t>3</m:t>
                          </m:r>
                        </m:sub>
                      </m:sSub>
                      <m:r>
                        <a:rPr lang="es-ES" sz="1600" i="1">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𝑥</m:t>
                      </m:r>
                    </m:oMath>
                  </m:oMathPara>
                </a14:m>
                <a:endParaRPr lang="es-ES" sz="1600" b="0" dirty="0">
                  <a:solidFill>
                    <a:schemeClr val="tx1"/>
                  </a:solidFill>
                  <a:ea typeface="Cambria Math" panose="02040503050406030204" pitchFamily="18" charset="0"/>
                </a:endParaRPr>
              </a:p>
            </p:txBody>
          </p:sp>
        </mc:Choice>
        <mc:Fallback xmlns="">
          <p:sp>
            <p:nvSpPr>
              <p:cNvPr id="16" name="CuadroTexto 15">
                <a:extLst>
                  <a:ext uri="{FF2B5EF4-FFF2-40B4-BE49-F238E27FC236}">
                    <a16:creationId xmlns:a16="http://schemas.microsoft.com/office/drawing/2014/main" id="{3492EA85-DA97-424C-B5CB-E4B99E462150}"/>
                  </a:ext>
                </a:extLst>
              </p:cNvPr>
              <p:cNvSpPr txBox="1">
                <a:spLocks noRot="1" noChangeAspect="1" noMove="1" noResize="1" noEditPoints="1" noAdjustHandles="1" noChangeArrowheads="1" noChangeShapeType="1" noTextEdit="1"/>
              </p:cNvSpPr>
              <p:nvPr/>
            </p:nvSpPr>
            <p:spPr>
              <a:xfrm>
                <a:off x="143768" y="3630563"/>
                <a:ext cx="2908886" cy="830997"/>
              </a:xfrm>
              <a:prstGeom prst="rect">
                <a:avLst/>
              </a:prstGeom>
              <a:blipFill>
                <a:blip r:embed="rId8"/>
                <a:stretch>
                  <a:fillRect/>
                </a:stretch>
              </a:blipFill>
            </p:spPr>
            <p:txBody>
              <a:bodyPr/>
              <a:lstStyle/>
              <a:p>
                <a:r>
                  <a:rPr lang="es-ES">
                    <a:noFill/>
                  </a:rPr>
                  <a:t> </a:t>
                </a:r>
              </a:p>
            </p:txBody>
          </p:sp>
        </mc:Fallback>
      </mc:AlternateContent>
      <p:sp>
        <p:nvSpPr>
          <p:cNvPr id="17" name="Cerrar llave 16">
            <a:extLst>
              <a:ext uri="{FF2B5EF4-FFF2-40B4-BE49-F238E27FC236}">
                <a16:creationId xmlns:a16="http://schemas.microsoft.com/office/drawing/2014/main" id="{21F9BFED-7B67-4075-9C2F-45E85C7DD504}"/>
              </a:ext>
            </a:extLst>
          </p:cNvPr>
          <p:cNvSpPr/>
          <p:nvPr/>
        </p:nvSpPr>
        <p:spPr bwMode="auto">
          <a:xfrm>
            <a:off x="2872634" y="3561198"/>
            <a:ext cx="360040" cy="938719"/>
          </a:xfrm>
          <a:prstGeom prst="rightBrace">
            <a:avLst/>
          </a:prstGeom>
          <a:ln>
            <a:headEnd type="none" w="med" len="med"/>
            <a:tailEnd type="none" w="med" len="med"/>
          </a:ln>
        </p:spPr>
        <p:style>
          <a:lnRef idx="1">
            <a:schemeClr val="dk1"/>
          </a:lnRef>
          <a:fillRef idx="0">
            <a:schemeClr val="dk1"/>
          </a:fillRef>
          <a:effectRef idx="0">
            <a:schemeClr val="dk1"/>
          </a:effectRef>
          <a:fontRef idx="minor">
            <a:schemeClr val="tx1"/>
          </a:fontRef>
        </p:style>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charset="0"/>
              <a:buNone/>
              <a:tabLst/>
            </a:pPr>
            <a:endParaRPr kumimoji="0" lang="es-ES" sz="2400" b="0" i="0" u="none" strike="noStrike" cap="none" normalizeH="0" baseline="0" dirty="0">
              <a:ln>
                <a:noFill/>
              </a:ln>
              <a:solidFill>
                <a:schemeClr val="bg1"/>
              </a:solidFill>
              <a:effectLst/>
              <a:latin typeface="Arial" charset="0"/>
              <a:ea typeface="ＭＳ Ｐゴシック" charset="0"/>
              <a:cs typeface="ＭＳ Ｐゴシック" charset="0"/>
            </a:endParaRPr>
          </a:p>
        </p:txBody>
      </p:sp>
      <mc:AlternateContent xmlns:mc="http://schemas.openxmlformats.org/markup-compatibility/2006" xmlns:a14="http://schemas.microsoft.com/office/drawing/2010/main">
        <mc:Choice Requires="a14">
          <p:sp>
            <p:nvSpPr>
              <p:cNvPr id="18" name="CuadroTexto 17">
                <a:extLst>
                  <a:ext uri="{FF2B5EF4-FFF2-40B4-BE49-F238E27FC236}">
                    <a16:creationId xmlns:a16="http://schemas.microsoft.com/office/drawing/2014/main" id="{F45BD09D-800B-409B-89D8-0F5AAEEC5CBD}"/>
                  </a:ext>
                </a:extLst>
              </p:cNvPr>
              <p:cNvSpPr txBox="1"/>
              <p:nvPr/>
            </p:nvSpPr>
            <p:spPr>
              <a:xfrm>
                <a:off x="2485786" y="3561198"/>
                <a:ext cx="3790314" cy="912942"/>
              </a:xfrm>
              <a:prstGeom prst="rect">
                <a:avLst/>
              </a:prstGeom>
              <a:noFill/>
            </p:spPr>
            <p:txBody>
              <a:bodyPr wrap="square">
                <a:spAutoFit/>
              </a:bodyPr>
              <a:lstStyle/>
              <a:p>
                <a:r>
                  <a:rPr lang="es-ES" sz="1600" i="1" dirty="0">
                    <a:solidFill>
                      <a:schemeClr val="tx1"/>
                    </a:solidFill>
                    <a:latin typeface="Cambria Math" panose="02040503050406030204" pitchFamily="18" charset="0"/>
                    <a:ea typeface="Cambria Math" panose="02040503050406030204" pitchFamily="18" charset="0"/>
                  </a:rPr>
                  <a:t>                                 </a:t>
                </a:r>
                <a14:m>
                  <m:oMath xmlns:m="http://schemas.openxmlformats.org/officeDocument/2006/math">
                    <m:r>
                      <a:rPr lang="es-ES" sz="1600" i="1">
                        <a:solidFill>
                          <a:schemeClr val="tx1"/>
                        </a:solidFill>
                        <a:latin typeface="Cambria Math" panose="02040503050406030204" pitchFamily="18" charset="0"/>
                        <a:ea typeface="Cambria Math" panose="02040503050406030204" pitchFamily="18" charset="0"/>
                      </a:rPr>
                      <m:t>𝑥</m:t>
                    </m:r>
                    <m:r>
                      <a:rPr lang="es-ES" sz="1600" i="1">
                        <a:solidFill>
                          <a:schemeClr val="tx1"/>
                        </a:solidFill>
                        <a:latin typeface="Cambria Math" panose="02040503050406030204" pitchFamily="18" charset="0"/>
                        <a:ea typeface="Cambria Math" panose="02040503050406030204" pitchFamily="18" charset="0"/>
                      </a:rPr>
                      <m:t>=</m:t>
                    </m:r>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𝑧</m:t>
                        </m:r>
                      </m:e>
                      <m:sup>
                        <m:r>
                          <a:rPr lang="es-ES" sz="1600" i="1">
                            <a:solidFill>
                              <a:schemeClr val="tx1"/>
                            </a:solidFill>
                            <a:latin typeface="Cambria Math" panose="02040503050406030204" pitchFamily="18" charset="0"/>
                            <a:ea typeface="Cambria Math" panose="02040503050406030204" pitchFamily="18" charset="0"/>
                          </a:rPr>
                          <m:t>′</m:t>
                        </m:r>
                      </m:sup>
                    </m:sSup>
                    <m:r>
                      <a:rPr lang="es-ES" sz="1600" i="1">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𝑟</m:t>
                        </m:r>
                      </m:e>
                      <m:sub>
                        <m:r>
                          <a:rPr lang="es-ES" sz="1600" i="1">
                            <a:solidFill>
                              <a:schemeClr val="tx1"/>
                            </a:solidFill>
                            <a:latin typeface="Cambria Math" panose="02040503050406030204" pitchFamily="18" charset="0"/>
                            <a:ea typeface="Cambria Math" panose="02040503050406030204" pitchFamily="18" charset="0"/>
                          </a:rPr>
                          <m:t>3</m:t>
                        </m:r>
                      </m:sub>
                    </m:sSub>
                  </m:oMath>
                </a14:m>
                <a:endParaRPr lang="es-ES" sz="1600" i="1" dirty="0">
                  <a:solidFill>
                    <a:schemeClr val="tx1"/>
                  </a:solidFill>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s-ES" sz="1600" b="0" i="1" smtClean="0">
                          <a:solidFill>
                            <a:schemeClr val="tx1"/>
                          </a:solidFill>
                          <a:latin typeface="Cambria Math" panose="02040503050406030204" pitchFamily="18" charset="0"/>
                          <a:ea typeface="Cambria Math" panose="02040503050406030204" pitchFamily="18" charset="0"/>
                        </a:rPr>
                        <m:t>      </m:t>
                      </m:r>
                      <m:r>
                        <a:rPr lang="es-ES" sz="1600" b="0" i="1" smtClean="0">
                          <a:solidFill>
                            <a:schemeClr val="tx1"/>
                          </a:solidFill>
                          <a:latin typeface="Cambria Math" panose="02040503050406030204" pitchFamily="18" charset="0"/>
                          <a:ea typeface="Cambria Math" panose="02040503050406030204" pitchFamily="18" charset="0"/>
                        </a:rPr>
                        <m:t>𝑦</m:t>
                      </m:r>
                      <m:r>
                        <a:rPr lang="es-ES" sz="1600" b="0" i="1" smtClean="0">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𝑟</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cos</m:t>
                          </m:r>
                        </m:fName>
                        <m:e>
                          <m:r>
                            <a:rPr lang="es-ES" sz="1600" i="1">
                              <a:solidFill>
                                <a:schemeClr val="tx1"/>
                              </a:solidFill>
                              <a:latin typeface="Cambria Math" panose="02040503050406030204" pitchFamily="18" charset="0"/>
                              <a:ea typeface="Cambria Math" panose="02040503050406030204" pitchFamily="18" charset="0"/>
                            </a:rPr>
                            <m:t>𝜑</m:t>
                          </m:r>
                          <m:r>
                            <a:rPr lang="es-ES" sz="1600" i="1">
                              <a:solidFill>
                                <a:schemeClr val="tx1"/>
                              </a:solidFill>
                              <a:latin typeface="Cambria Math" panose="02040503050406030204" pitchFamily="18" charset="0"/>
                              <a:ea typeface="Cambria Math" panose="02040503050406030204" pitchFamily="18" charset="0"/>
                            </a:rPr>
                            <m:t>′</m:t>
                          </m:r>
                        </m:e>
                      </m:func>
                    </m:oMath>
                  </m:oMathPara>
                </a14:m>
                <a:endParaRPr lang="es-ES" sz="1600" i="1" dirty="0">
                  <a:solidFill>
                    <a:schemeClr val="tx1"/>
                  </a:solidFill>
                  <a:latin typeface="Cambria Math" panose="02040503050406030204" pitchFamily="18" charset="0"/>
                  <a:ea typeface="Cambria Math" panose="02040503050406030204" pitchFamily="18" charset="0"/>
                </a:endParaRPr>
              </a:p>
              <a:p>
                <a:r>
                  <a:rPr lang="es-ES" sz="1600" b="0" dirty="0">
                    <a:solidFill>
                      <a:schemeClr val="tx1"/>
                    </a:solidFill>
                    <a:ea typeface="Cambria Math" panose="02040503050406030204" pitchFamily="18" charset="0"/>
                  </a:rPr>
                  <a:t>                         </a:t>
                </a:r>
                <a14:m>
                  <m:oMath xmlns:m="http://schemas.openxmlformats.org/officeDocument/2006/math">
                    <m:r>
                      <a:rPr lang="es-ES" sz="1600" b="0" i="1" smtClean="0">
                        <a:solidFill>
                          <a:schemeClr val="tx1"/>
                        </a:solidFill>
                        <a:latin typeface="Cambria Math" panose="02040503050406030204" pitchFamily="18" charset="0"/>
                        <a:ea typeface="Cambria Math" panose="02040503050406030204" pitchFamily="18" charset="0"/>
                      </a:rPr>
                      <m:t>𝑧</m:t>
                    </m:r>
                    <m:r>
                      <a:rPr lang="es-ES" sz="1600" i="1">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ea typeface="Cambria Math" panose="02040503050406030204" pitchFamily="18" charset="0"/>
                          </a:rPr>
                          <m:t>𝑔</m:t>
                        </m:r>
                      </m:num>
                      <m:den>
                        <m:r>
                          <a:rPr lang="es-ES" sz="1600" i="1">
                            <a:solidFill>
                              <a:schemeClr val="tx1"/>
                            </a:solidFill>
                            <a:latin typeface="Cambria Math" panose="02040503050406030204" pitchFamily="18" charset="0"/>
                            <a:ea typeface="Cambria Math" panose="02040503050406030204" pitchFamily="18" charset="0"/>
                          </a:rPr>
                          <m:t>2</m:t>
                        </m:r>
                      </m:den>
                    </m:f>
                    <m:r>
                      <a:rPr lang="es-ES" sz="1600" b="0" i="1" smtClean="0">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𝑑</m:t>
                        </m:r>
                      </m:e>
                      <m:sub>
                        <m:r>
                          <a:rPr lang="es-ES" sz="1600" i="1">
                            <a:solidFill>
                              <a:schemeClr val="tx1"/>
                            </a:solidFill>
                            <a:latin typeface="Cambria Math" panose="02040503050406030204" pitchFamily="18" charset="0"/>
                            <a:ea typeface="Cambria Math" panose="02040503050406030204" pitchFamily="18" charset="0"/>
                          </a:rPr>
                          <m:t>𝑎</m:t>
                        </m:r>
                      </m:sub>
                    </m:sSub>
                    <m:r>
                      <a:rPr lang="es-ES" sz="1600" b="0" i="1" smtClean="0">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𝑟</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sin</m:t>
                        </m:r>
                      </m:fName>
                      <m:e>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𝜑</m:t>
                            </m:r>
                          </m:e>
                          <m:sup>
                            <m:r>
                              <a:rPr lang="es-ES" sz="1600" i="1">
                                <a:solidFill>
                                  <a:schemeClr val="tx1"/>
                                </a:solidFill>
                                <a:latin typeface="Cambria Math" panose="02040503050406030204" pitchFamily="18" charset="0"/>
                                <a:ea typeface="Cambria Math" panose="02040503050406030204" pitchFamily="18" charset="0"/>
                              </a:rPr>
                              <m:t>′</m:t>
                            </m:r>
                          </m:sup>
                        </m:sSup>
                      </m:e>
                    </m:func>
                  </m:oMath>
                </a14:m>
                <a:endParaRPr lang="es-ES" sz="1600" b="0" dirty="0">
                  <a:solidFill>
                    <a:schemeClr val="tx1"/>
                  </a:solidFill>
                  <a:ea typeface="Cambria Math" panose="02040503050406030204" pitchFamily="18" charset="0"/>
                </a:endParaRPr>
              </a:p>
            </p:txBody>
          </p:sp>
        </mc:Choice>
        <mc:Fallback xmlns="">
          <p:sp>
            <p:nvSpPr>
              <p:cNvPr id="18" name="CuadroTexto 17">
                <a:extLst>
                  <a:ext uri="{FF2B5EF4-FFF2-40B4-BE49-F238E27FC236}">
                    <a16:creationId xmlns:a16="http://schemas.microsoft.com/office/drawing/2014/main" id="{F45BD09D-800B-409B-89D8-0F5AAEEC5CBD}"/>
                  </a:ext>
                </a:extLst>
              </p:cNvPr>
              <p:cNvSpPr txBox="1">
                <a:spLocks noRot="1" noChangeAspect="1" noMove="1" noResize="1" noEditPoints="1" noAdjustHandles="1" noChangeArrowheads="1" noChangeShapeType="1" noTextEdit="1"/>
              </p:cNvSpPr>
              <p:nvPr/>
            </p:nvSpPr>
            <p:spPr>
              <a:xfrm>
                <a:off x="2485786" y="3561198"/>
                <a:ext cx="3790314" cy="912942"/>
              </a:xfrm>
              <a:prstGeom prst="rect">
                <a:avLst/>
              </a:prstGeom>
              <a:blipFill>
                <a:blip r:embed="rId9"/>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9" name="CuadroTexto 18">
                <a:extLst>
                  <a:ext uri="{FF2B5EF4-FFF2-40B4-BE49-F238E27FC236}">
                    <a16:creationId xmlns:a16="http://schemas.microsoft.com/office/drawing/2014/main" id="{4ADF8E77-32D8-496C-AA05-7AE5A40885B1}"/>
                  </a:ext>
                </a:extLst>
              </p:cNvPr>
              <p:cNvSpPr txBox="1"/>
              <p:nvPr/>
            </p:nvSpPr>
            <p:spPr>
              <a:xfrm>
                <a:off x="503860" y="4794156"/>
                <a:ext cx="4737548" cy="81984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600" i="1" smtClean="0">
                          <a:solidFill>
                            <a:schemeClr val="tx1"/>
                          </a:solidFill>
                          <a:latin typeface="Cambria Math" panose="02040503050406030204" pitchFamily="18" charset="0"/>
                          <a:ea typeface="Cambria Math" panose="02040503050406030204" pitchFamily="18" charset="0"/>
                        </a:rPr>
                        <m:t>𝑟</m:t>
                      </m:r>
                      <m:r>
                        <a:rPr lang="es-ES" sz="1600" b="0" i="1" smtClean="0">
                          <a:solidFill>
                            <a:schemeClr val="tx1"/>
                          </a:solidFill>
                          <a:latin typeface="Cambria Math" panose="02040503050406030204" pitchFamily="18" charset="0"/>
                          <a:ea typeface="Cambria Math" panose="02040503050406030204" pitchFamily="18" charset="0"/>
                        </a:rPr>
                        <m:t>=</m:t>
                      </m:r>
                      <m:rad>
                        <m:radPr>
                          <m:degHide m:val="on"/>
                          <m:ctrlPr>
                            <a:rPr lang="es-ES" sz="1600" b="0" i="1" smtClean="0">
                              <a:solidFill>
                                <a:schemeClr val="tx1"/>
                              </a:solidFill>
                              <a:latin typeface="Cambria Math" panose="02040503050406030204" pitchFamily="18" charset="0"/>
                              <a:ea typeface="Cambria Math" panose="02040503050406030204" pitchFamily="18" charset="0"/>
                            </a:rPr>
                          </m:ctrlPr>
                        </m:radPr>
                        <m:deg/>
                        <m:e>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𝑥</m:t>
                              </m:r>
                              <m:r>
                                <a:rPr lang="es-ES" sz="1600" b="0" i="1" smtClean="0">
                                  <a:solidFill>
                                    <a:schemeClr val="tx1"/>
                                  </a:solidFill>
                                  <a:latin typeface="Cambria Math" panose="02040503050406030204" pitchFamily="18" charset="0"/>
                                  <a:ea typeface="Cambria Math" panose="02040503050406030204" pitchFamily="18" charset="0"/>
                                </a:rPr>
                                <m:t>′</m:t>
                              </m:r>
                            </m:e>
                            <m:sup>
                              <m:r>
                                <a:rPr lang="es-ES" sz="1600" b="0" i="1" smtClean="0">
                                  <a:solidFill>
                                    <a:schemeClr val="tx1"/>
                                  </a:solidFill>
                                  <a:latin typeface="Cambria Math" panose="02040503050406030204" pitchFamily="18" charset="0"/>
                                  <a:ea typeface="Cambria Math" panose="02040503050406030204" pitchFamily="18" charset="0"/>
                                </a:rPr>
                                <m:t>2</m:t>
                              </m:r>
                            </m:sup>
                          </m:sSup>
                          <m:r>
                            <a:rPr lang="es-ES" sz="1600" b="0" i="1" smtClean="0">
                              <a:solidFill>
                                <a:schemeClr val="tx1"/>
                              </a:solidFill>
                              <a:latin typeface="Cambria Math" panose="02040503050406030204" pitchFamily="18" charset="0"/>
                              <a:ea typeface="Cambria Math" panose="02040503050406030204" pitchFamily="18" charset="0"/>
                            </a:rPr>
                            <m:t>+</m:t>
                          </m:r>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𝑦</m:t>
                              </m:r>
                              <m:r>
                                <a:rPr lang="es-ES" sz="1600" b="0" i="1" smtClean="0">
                                  <a:solidFill>
                                    <a:schemeClr val="tx1"/>
                                  </a:solidFill>
                                  <a:latin typeface="Cambria Math" panose="02040503050406030204" pitchFamily="18" charset="0"/>
                                  <a:ea typeface="Cambria Math" panose="02040503050406030204" pitchFamily="18" charset="0"/>
                                </a:rPr>
                                <m:t>′</m:t>
                              </m:r>
                            </m:e>
                            <m:sup>
                              <m:r>
                                <a:rPr lang="es-ES" sz="1600" b="0" i="1" smtClean="0">
                                  <a:solidFill>
                                    <a:schemeClr val="tx1"/>
                                  </a:solidFill>
                                  <a:latin typeface="Cambria Math" panose="02040503050406030204" pitchFamily="18" charset="0"/>
                                  <a:ea typeface="Cambria Math" panose="02040503050406030204" pitchFamily="18" charset="0"/>
                                </a:rPr>
                                <m:t>2</m:t>
                              </m:r>
                            </m:sup>
                          </m:sSup>
                        </m:e>
                      </m:rad>
                      <m:r>
                        <a:rPr lang="es-ES" sz="1600" b="0" i="1" smtClean="0">
                          <a:solidFill>
                            <a:schemeClr val="tx1"/>
                          </a:solidFill>
                          <a:latin typeface="Cambria Math" panose="02040503050406030204" pitchFamily="18" charset="0"/>
                          <a:ea typeface="Cambria Math" panose="02040503050406030204" pitchFamily="18" charset="0"/>
                        </a:rPr>
                        <m:t>=</m:t>
                      </m:r>
                      <m:rad>
                        <m:radPr>
                          <m:degHide m:val="on"/>
                          <m:ctrlPr>
                            <a:rPr lang="es-ES" sz="1600" i="1">
                              <a:solidFill>
                                <a:schemeClr val="tx1"/>
                              </a:solidFill>
                              <a:latin typeface="Cambria Math" panose="02040503050406030204" pitchFamily="18" charset="0"/>
                              <a:ea typeface="Cambria Math" panose="02040503050406030204" pitchFamily="18" charset="0"/>
                            </a:rPr>
                          </m:ctrlPr>
                        </m:radPr>
                        <m:deg/>
                        <m:e>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𝑦</m:t>
                              </m:r>
                            </m:e>
                            <m:sup>
                              <m:r>
                                <a:rPr lang="es-ES" sz="1600" i="1">
                                  <a:solidFill>
                                    <a:schemeClr val="tx1"/>
                                  </a:solidFill>
                                  <a:latin typeface="Cambria Math" panose="02040503050406030204" pitchFamily="18" charset="0"/>
                                  <a:ea typeface="Cambria Math" panose="02040503050406030204" pitchFamily="18" charset="0"/>
                                </a:rPr>
                                <m:t>2</m:t>
                              </m:r>
                            </m:sup>
                          </m:sSup>
                          <m:r>
                            <a:rPr lang="es-ES" sz="1600" i="1">
                              <a:solidFill>
                                <a:schemeClr val="tx1"/>
                              </a:solidFill>
                              <a:latin typeface="Cambria Math" panose="02040503050406030204" pitchFamily="18" charset="0"/>
                              <a:ea typeface="Cambria Math" panose="02040503050406030204" pitchFamily="18" charset="0"/>
                            </a:rPr>
                            <m:t>+</m:t>
                          </m:r>
                          <m:sSup>
                            <m:sSupPr>
                              <m:ctrlPr>
                                <a:rPr lang="es-ES" sz="1600" i="1">
                                  <a:solidFill>
                                    <a:schemeClr val="tx1"/>
                                  </a:solidFill>
                                  <a:latin typeface="Cambria Math" panose="02040503050406030204" pitchFamily="18" charset="0"/>
                                  <a:ea typeface="Cambria Math" panose="02040503050406030204" pitchFamily="18" charset="0"/>
                                </a:rPr>
                              </m:ctrlPr>
                            </m:sSupPr>
                            <m:e>
                              <m:d>
                                <m:dPr>
                                  <m:ctrlPr>
                                    <a:rPr lang="es-ES" sz="1600" i="1" smtClean="0">
                                      <a:solidFill>
                                        <a:schemeClr val="tx1"/>
                                      </a:solidFill>
                                      <a:latin typeface="Cambria Math" panose="02040503050406030204" pitchFamily="18" charset="0"/>
                                      <a:ea typeface="Cambria Math" panose="02040503050406030204" pitchFamily="18" charset="0"/>
                                    </a:rPr>
                                  </m:ctrlPr>
                                </m:dPr>
                                <m:e>
                                  <m:r>
                                    <a:rPr lang="es-ES" sz="1600" b="0" i="1" smtClean="0">
                                      <a:solidFill>
                                        <a:schemeClr val="tx1"/>
                                      </a:solidFill>
                                      <a:latin typeface="Cambria Math" panose="02040503050406030204" pitchFamily="18" charset="0"/>
                                      <a:ea typeface="Cambria Math" panose="02040503050406030204" pitchFamily="18" charset="0"/>
                                    </a:rPr>
                                    <m:t>𝑧</m:t>
                                  </m:r>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ea typeface="Cambria Math" panose="02040503050406030204" pitchFamily="18" charset="0"/>
                                        </a:rPr>
                                        <m:t>𝑔</m:t>
                                      </m:r>
                                    </m:num>
                                    <m:den>
                                      <m:r>
                                        <a:rPr lang="es-ES" sz="1600" i="1">
                                          <a:solidFill>
                                            <a:schemeClr val="tx1"/>
                                          </a:solidFill>
                                          <a:latin typeface="Cambria Math" panose="02040503050406030204" pitchFamily="18" charset="0"/>
                                          <a:ea typeface="Cambria Math" panose="02040503050406030204" pitchFamily="18" charset="0"/>
                                        </a:rPr>
                                        <m:t>2</m:t>
                                      </m:r>
                                    </m:den>
                                  </m:f>
                                  <m:r>
                                    <a:rPr lang="es-ES" sz="1600" i="1">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𝑑</m:t>
                                      </m:r>
                                    </m:e>
                                    <m:sub>
                                      <m:r>
                                        <a:rPr lang="es-ES" sz="1600" i="1">
                                          <a:solidFill>
                                            <a:schemeClr val="tx1"/>
                                          </a:solidFill>
                                          <a:latin typeface="Cambria Math" panose="02040503050406030204" pitchFamily="18" charset="0"/>
                                          <a:ea typeface="Cambria Math" panose="02040503050406030204" pitchFamily="18" charset="0"/>
                                        </a:rPr>
                                        <m:t>𝑎</m:t>
                                      </m:r>
                                    </m:sub>
                                  </m:sSub>
                                </m:e>
                              </m:d>
                            </m:e>
                            <m:sup>
                              <m:r>
                                <a:rPr lang="es-ES" sz="1600" i="1">
                                  <a:solidFill>
                                    <a:schemeClr val="tx1"/>
                                  </a:solidFill>
                                  <a:latin typeface="Cambria Math" panose="02040503050406030204" pitchFamily="18" charset="0"/>
                                  <a:ea typeface="Cambria Math" panose="02040503050406030204" pitchFamily="18" charset="0"/>
                                </a:rPr>
                                <m:t>2</m:t>
                              </m:r>
                            </m:sup>
                          </m:sSup>
                        </m:e>
                      </m:rad>
                    </m:oMath>
                  </m:oMathPara>
                </a14:m>
                <a:endParaRPr lang="es-ES" sz="1600" dirty="0"/>
              </a:p>
            </p:txBody>
          </p:sp>
        </mc:Choice>
        <mc:Fallback xmlns="">
          <p:sp>
            <p:nvSpPr>
              <p:cNvPr id="19" name="CuadroTexto 18">
                <a:extLst>
                  <a:ext uri="{FF2B5EF4-FFF2-40B4-BE49-F238E27FC236}">
                    <a16:creationId xmlns:a16="http://schemas.microsoft.com/office/drawing/2014/main" id="{4ADF8E77-32D8-496C-AA05-7AE5A40885B1}"/>
                  </a:ext>
                </a:extLst>
              </p:cNvPr>
              <p:cNvSpPr txBox="1">
                <a:spLocks noRot="1" noChangeAspect="1" noMove="1" noResize="1" noEditPoints="1" noAdjustHandles="1" noChangeArrowheads="1" noChangeShapeType="1" noTextEdit="1"/>
              </p:cNvSpPr>
              <p:nvPr/>
            </p:nvSpPr>
            <p:spPr>
              <a:xfrm>
                <a:off x="503860" y="4794156"/>
                <a:ext cx="4737548" cy="819840"/>
              </a:xfrm>
              <a:prstGeom prst="rect">
                <a:avLst/>
              </a:prstGeom>
              <a:blipFill>
                <a:blip r:embed="rId10"/>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1" name="CuadroTexto 20">
                <a:extLst>
                  <a:ext uri="{FF2B5EF4-FFF2-40B4-BE49-F238E27FC236}">
                    <a16:creationId xmlns:a16="http://schemas.microsoft.com/office/drawing/2014/main" id="{77A3CD41-4BBC-405E-9244-86C112F26621}"/>
                  </a:ext>
                </a:extLst>
              </p:cNvPr>
              <p:cNvSpPr txBox="1"/>
              <p:nvPr/>
            </p:nvSpPr>
            <p:spPr>
              <a:xfrm>
                <a:off x="4512947" y="4866527"/>
                <a:ext cx="4737548" cy="75514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acc>
                        <m:accPr>
                          <m:chr m:val="̂"/>
                          <m:ctrlPr>
                            <a:rPr lang="es-ES" sz="1600" i="1" smtClean="0">
                              <a:solidFill>
                                <a:schemeClr val="tx1"/>
                              </a:solidFill>
                              <a:latin typeface="Cambria Math" panose="02040503050406030204" pitchFamily="18" charset="0"/>
                              <a:ea typeface="Cambria Math" panose="02040503050406030204" pitchFamily="18" charset="0"/>
                            </a:rPr>
                          </m:ctrlPr>
                        </m:accPr>
                        <m:e>
                          <m:r>
                            <a:rPr lang="es-ES" sz="1600" i="1">
                              <a:solidFill>
                                <a:schemeClr val="tx1"/>
                              </a:solidFill>
                              <a:latin typeface="Cambria Math" panose="02040503050406030204" pitchFamily="18" charset="0"/>
                              <a:ea typeface="Cambria Math" panose="02040503050406030204" pitchFamily="18" charset="0"/>
                            </a:rPr>
                            <m:t>𝜑</m:t>
                          </m:r>
                          <m:r>
                            <a:rPr lang="es-ES" sz="1600" b="0" i="1" smtClean="0">
                              <a:solidFill>
                                <a:schemeClr val="tx1"/>
                              </a:solidFill>
                              <a:latin typeface="Cambria Math" panose="02040503050406030204" pitchFamily="18" charset="0"/>
                              <a:ea typeface="Cambria Math" panose="02040503050406030204" pitchFamily="18" charset="0"/>
                            </a:rPr>
                            <m:t>′</m:t>
                          </m:r>
                        </m:e>
                      </m:acc>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b="0" i="1" smtClean="0">
                              <a:solidFill>
                                <a:schemeClr val="tx1"/>
                              </a:solidFill>
                              <a:latin typeface="Cambria Math" panose="02040503050406030204" pitchFamily="18" charset="0"/>
                              <a:ea typeface="Cambria Math" panose="02040503050406030204" pitchFamily="18" charset="0"/>
                            </a:rPr>
                          </m:ctrlPr>
                        </m:funcPr>
                        <m:fName>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m:rPr>
                                  <m:sty m:val="p"/>
                                </m:rPr>
                                <a:rPr lang="es-ES" sz="1600" b="0" i="0" smtClean="0">
                                  <a:solidFill>
                                    <a:schemeClr val="tx1"/>
                                  </a:solidFill>
                                  <a:latin typeface="Cambria Math" panose="02040503050406030204" pitchFamily="18" charset="0"/>
                                  <a:ea typeface="Cambria Math" panose="02040503050406030204" pitchFamily="18" charset="0"/>
                                </a:rPr>
                                <m:t>tan</m:t>
                              </m:r>
                            </m:e>
                            <m:sup>
                              <m:r>
                                <a:rPr lang="es-ES" sz="1600" b="0" i="1" smtClean="0">
                                  <a:solidFill>
                                    <a:schemeClr val="tx1"/>
                                  </a:solidFill>
                                  <a:latin typeface="Cambria Math" panose="02040503050406030204" pitchFamily="18" charset="0"/>
                                  <a:ea typeface="Cambria Math" panose="02040503050406030204" pitchFamily="18" charset="0"/>
                                </a:rPr>
                                <m:t>−1</m:t>
                              </m:r>
                            </m:sup>
                          </m:sSup>
                        </m:fName>
                        <m:e>
                          <m:d>
                            <m:dPr>
                              <m:ctrlPr>
                                <a:rPr lang="es-ES" sz="1600" b="0" i="1" smtClean="0">
                                  <a:solidFill>
                                    <a:schemeClr val="tx1"/>
                                  </a:solidFill>
                                  <a:latin typeface="Cambria Math" panose="02040503050406030204" pitchFamily="18" charset="0"/>
                                  <a:ea typeface="Cambria Math" panose="02040503050406030204" pitchFamily="18" charset="0"/>
                                </a:rPr>
                              </m:ctrlPr>
                            </m:dPr>
                            <m:e>
                              <m:f>
                                <m:fPr>
                                  <m:ctrlPr>
                                    <a:rPr lang="es-ES" sz="1600" b="0" i="1" smtClean="0">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𝑦</m:t>
                                  </m:r>
                                  <m:r>
                                    <a:rPr lang="es-ES" sz="1600" b="0" i="1" smtClean="0">
                                      <a:solidFill>
                                        <a:schemeClr val="tx1"/>
                                      </a:solidFill>
                                      <a:latin typeface="Cambria Math" panose="02040503050406030204" pitchFamily="18" charset="0"/>
                                      <a:ea typeface="Cambria Math" panose="02040503050406030204" pitchFamily="18" charset="0"/>
                                    </a:rPr>
                                    <m:t>′</m:t>
                                  </m:r>
                                </m:num>
                                <m:den>
                                  <m:r>
                                    <a:rPr lang="es-ES" sz="1600" b="0" i="1" smtClean="0">
                                      <a:solidFill>
                                        <a:schemeClr val="tx1"/>
                                      </a:solidFill>
                                      <a:latin typeface="Cambria Math" panose="02040503050406030204" pitchFamily="18" charset="0"/>
                                      <a:ea typeface="Cambria Math" panose="02040503050406030204" pitchFamily="18" charset="0"/>
                                    </a:rPr>
                                    <m:t>𝑥</m:t>
                                  </m:r>
                                  <m:r>
                                    <a:rPr lang="es-ES" sz="1600" b="0" i="1" smtClean="0">
                                      <a:solidFill>
                                        <a:schemeClr val="tx1"/>
                                      </a:solidFill>
                                      <a:latin typeface="Cambria Math" panose="02040503050406030204" pitchFamily="18" charset="0"/>
                                      <a:ea typeface="Cambria Math" panose="02040503050406030204" pitchFamily="18" charset="0"/>
                                    </a:rPr>
                                    <m:t>′</m:t>
                                  </m:r>
                                </m:den>
                              </m:f>
                            </m:e>
                          </m:d>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i="1">
                                  <a:solidFill>
                                    <a:schemeClr val="tx1"/>
                                  </a:solidFill>
                                  <a:latin typeface="Cambria Math" panose="02040503050406030204" pitchFamily="18" charset="0"/>
                                  <a:ea typeface="Cambria Math" panose="02040503050406030204" pitchFamily="18" charset="0"/>
                                </a:rPr>
                              </m:ctrlPr>
                            </m:funcPr>
                            <m:fName>
                              <m:sSup>
                                <m:sSupPr>
                                  <m:ctrlPr>
                                    <a:rPr lang="es-ES" sz="1600" i="1">
                                      <a:solidFill>
                                        <a:schemeClr val="tx1"/>
                                      </a:solidFill>
                                      <a:latin typeface="Cambria Math" panose="02040503050406030204" pitchFamily="18" charset="0"/>
                                      <a:ea typeface="Cambria Math" panose="02040503050406030204" pitchFamily="18" charset="0"/>
                                    </a:rPr>
                                  </m:ctrlPr>
                                </m:sSupPr>
                                <m:e>
                                  <m:r>
                                    <m:rPr>
                                      <m:sty m:val="p"/>
                                    </m:rPr>
                                    <a:rPr lang="es-ES" sz="1600">
                                      <a:solidFill>
                                        <a:schemeClr val="tx1"/>
                                      </a:solidFill>
                                      <a:latin typeface="Cambria Math" panose="02040503050406030204" pitchFamily="18" charset="0"/>
                                      <a:ea typeface="Cambria Math" panose="02040503050406030204" pitchFamily="18" charset="0"/>
                                    </a:rPr>
                                    <m:t>tan</m:t>
                                  </m:r>
                                </m:e>
                                <m:sup>
                                  <m:r>
                                    <a:rPr lang="es-ES" sz="1600" i="1">
                                      <a:solidFill>
                                        <a:schemeClr val="tx1"/>
                                      </a:solidFill>
                                      <a:latin typeface="Cambria Math" panose="02040503050406030204" pitchFamily="18" charset="0"/>
                                      <a:ea typeface="Cambria Math" panose="02040503050406030204" pitchFamily="18" charset="0"/>
                                    </a:rPr>
                                    <m:t>−1</m:t>
                                  </m:r>
                                </m:sup>
                              </m:sSup>
                            </m:fName>
                            <m:e>
                              <m:d>
                                <m:dPr>
                                  <m:ctrlPr>
                                    <a:rPr lang="es-ES" sz="1600" i="1">
                                      <a:solidFill>
                                        <a:schemeClr val="tx1"/>
                                      </a:solidFill>
                                      <a:latin typeface="Cambria Math" panose="02040503050406030204" pitchFamily="18" charset="0"/>
                                      <a:ea typeface="Cambria Math" panose="02040503050406030204" pitchFamily="18" charset="0"/>
                                    </a:rPr>
                                  </m:ctrlPr>
                                </m:dPr>
                                <m:e>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m:t>
                                      </m:r>
                                      <m:d>
                                        <m:dPr>
                                          <m:ctrlPr>
                                            <a:rPr lang="es-ES" sz="1600" i="1" smtClean="0">
                                              <a:solidFill>
                                                <a:schemeClr val="tx1"/>
                                              </a:solidFill>
                                              <a:latin typeface="Cambria Math" panose="02040503050406030204" pitchFamily="18" charset="0"/>
                                              <a:ea typeface="Cambria Math" panose="02040503050406030204" pitchFamily="18" charset="0"/>
                                            </a:rPr>
                                          </m:ctrlPr>
                                        </m:dPr>
                                        <m:e>
                                          <m:r>
                                            <a:rPr lang="es-ES" sz="1600" i="1">
                                              <a:solidFill>
                                                <a:schemeClr val="tx1"/>
                                              </a:solidFill>
                                              <a:latin typeface="Cambria Math" panose="02040503050406030204" pitchFamily="18" charset="0"/>
                                              <a:ea typeface="Cambria Math" panose="02040503050406030204" pitchFamily="18" charset="0"/>
                                            </a:rPr>
                                            <m:t>𝑧</m:t>
                                          </m:r>
                                          <m:r>
                                            <a:rPr lang="es-ES" sz="1600" i="1">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ea typeface="Cambria Math" panose="02040503050406030204" pitchFamily="18" charset="0"/>
                                                </a:rPr>
                                                <m:t>𝑔</m:t>
                                              </m:r>
                                            </m:num>
                                            <m:den>
                                              <m:r>
                                                <a:rPr lang="es-ES" sz="1600" i="1">
                                                  <a:solidFill>
                                                    <a:schemeClr val="tx1"/>
                                                  </a:solidFill>
                                                  <a:latin typeface="Cambria Math" panose="02040503050406030204" pitchFamily="18" charset="0"/>
                                                  <a:ea typeface="Cambria Math" panose="02040503050406030204" pitchFamily="18" charset="0"/>
                                                </a:rPr>
                                                <m:t>2</m:t>
                                              </m:r>
                                            </m:den>
                                          </m:f>
                                          <m:r>
                                            <a:rPr lang="es-ES" sz="1600" i="1">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𝑑</m:t>
                                              </m:r>
                                            </m:e>
                                            <m:sub>
                                              <m:r>
                                                <a:rPr lang="es-ES" sz="1600" i="1">
                                                  <a:solidFill>
                                                    <a:schemeClr val="tx1"/>
                                                  </a:solidFill>
                                                  <a:latin typeface="Cambria Math" panose="02040503050406030204" pitchFamily="18" charset="0"/>
                                                  <a:ea typeface="Cambria Math" panose="02040503050406030204" pitchFamily="18" charset="0"/>
                                                </a:rPr>
                                                <m:t>𝑎</m:t>
                                              </m:r>
                                            </m:sub>
                                          </m:sSub>
                                        </m:e>
                                      </m:d>
                                    </m:num>
                                    <m:den>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𝑦</m:t>
                                      </m:r>
                                    </m:den>
                                  </m:f>
                                </m:e>
                              </m:d>
                            </m:e>
                          </m:func>
                        </m:e>
                      </m:func>
                    </m:oMath>
                  </m:oMathPara>
                </a14:m>
                <a:endParaRPr lang="es-ES" sz="1600" dirty="0"/>
              </a:p>
            </p:txBody>
          </p:sp>
        </mc:Choice>
        <mc:Fallback xmlns="">
          <p:sp>
            <p:nvSpPr>
              <p:cNvPr id="21" name="CuadroTexto 20">
                <a:extLst>
                  <a:ext uri="{FF2B5EF4-FFF2-40B4-BE49-F238E27FC236}">
                    <a16:creationId xmlns:a16="http://schemas.microsoft.com/office/drawing/2014/main" id="{77A3CD41-4BBC-405E-9244-86C112F26621}"/>
                  </a:ext>
                </a:extLst>
              </p:cNvPr>
              <p:cNvSpPr txBox="1">
                <a:spLocks noRot="1" noChangeAspect="1" noMove="1" noResize="1" noEditPoints="1" noAdjustHandles="1" noChangeArrowheads="1" noChangeShapeType="1" noTextEdit="1"/>
              </p:cNvSpPr>
              <p:nvPr/>
            </p:nvSpPr>
            <p:spPr>
              <a:xfrm>
                <a:off x="4512947" y="4866527"/>
                <a:ext cx="4737548" cy="755143"/>
              </a:xfrm>
              <a:prstGeom prst="rect">
                <a:avLst/>
              </a:prstGeom>
              <a:blipFill>
                <a:blip r:embed="rId11"/>
                <a:stretch>
                  <a:fillRect/>
                </a:stretch>
              </a:blipFill>
            </p:spPr>
            <p:txBody>
              <a:bodyPr/>
              <a:lstStyle/>
              <a:p>
                <a:r>
                  <a:rPr lang="es-ES">
                    <a:noFill/>
                  </a:rPr>
                  <a:t> </a:t>
                </a:r>
              </a:p>
            </p:txBody>
          </p:sp>
        </mc:Fallback>
      </mc:AlternateContent>
      <p:pic>
        <p:nvPicPr>
          <p:cNvPr id="6" name="Imagen 5">
            <a:extLst>
              <a:ext uri="{FF2B5EF4-FFF2-40B4-BE49-F238E27FC236}">
                <a16:creationId xmlns:a16="http://schemas.microsoft.com/office/drawing/2014/main" id="{635B4313-6748-4DFE-8CE0-65D90F976121}"/>
              </a:ext>
            </a:extLst>
          </p:cNvPr>
          <p:cNvPicPr>
            <a:picLocks noChangeAspect="1"/>
          </p:cNvPicPr>
          <p:nvPr/>
        </p:nvPicPr>
        <p:blipFill>
          <a:blip r:embed="rId12"/>
          <a:stretch>
            <a:fillRect/>
          </a:stretch>
        </p:blipFill>
        <p:spPr>
          <a:xfrm>
            <a:off x="6327191" y="1224465"/>
            <a:ext cx="3451994" cy="2555372"/>
          </a:xfrm>
          <a:prstGeom prst="rect">
            <a:avLst/>
          </a:prstGeom>
        </p:spPr>
      </p:pic>
    </p:spTree>
    <p:extLst>
      <p:ext uri="{BB962C8B-B14F-4D97-AF65-F5344CB8AC3E}">
        <p14:creationId xmlns:p14="http://schemas.microsoft.com/office/powerpoint/2010/main" val="605707945"/>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32</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mc:AlternateContent xmlns:mc="http://schemas.openxmlformats.org/markup-compatibility/2006" xmlns:a14="http://schemas.microsoft.com/office/drawing/2010/main">
        <mc:Choice Requires="a14">
          <p:sp>
            <p:nvSpPr>
              <p:cNvPr id="20" name="2 Marcador de contenido">
                <a:extLst>
                  <a:ext uri="{FF2B5EF4-FFF2-40B4-BE49-F238E27FC236}">
                    <a16:creationId xmlns:a16="http://schemas.microsoft.com/office/drawing/2014/main" id="{DD56B59D-066F-49BE-BD7A-9461711CDFF1}"/>
                  </a:ext>
                </a:extLst>
              </p:cNvPr>
              <p:cNvSpPr txBox="1">
                <a:spLocks/>
              </p:cNvSpPr>
              <p:nvPr/>
            </p:nvSpPr>
            <p:spPr>
              <a:xfrm>
                <a:off x="359792" y="745251"/>
                <a:ext cx="6840760"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t>Calculo de la matriz de admitancias generalizada </a:t>
                </a:r>
                <a14:m>
                  <m:oMath xmlns:m="http://schemas.openxmlformats.org/officeDocument/2006/math">
                    <m:sSubSup>
                      <m:sSubSupPr>
                        <m:ctrlPr>
                          <a:rPr lang="es-ES" sz="1600" i="1" u="sng">
                            <a:latin typeface="Cambria Math" panose="02040503050406030204" pitchFamily="18" charset="0"/>
                          </a:rPr>
                        </m:ctrlPr>
                      </m:sSubSupPr>
                      <m:e>
                        <m:r>
                          <a:rPr lang="es-ES" sz="1600" i="1" u="sng">
                            <a:latin typeface="Cambria Math" panose="02040503050406030204" pitchFamily="18" charset="0"/>
                          </a:rPr>
                          <m:t>𝑌</m:t>
                        </m:r>
                      </m:e>
                      <m:sub>
                        <m:r>
                          <a:rPr lang="es-ES" sz="1600" i="1" u="sng">
                            <a:latin typeface="Cambria Math" panose="02040503050406030204" pitchFamily="18" charset="0"/>
                          </a:rPr>
                          <m:t>𝑙𝑛</m:t>
                        </m:r>
                      </m:sub>
                      <m:sup>
                        <m:r>
                          <a:rPr lang="es-ES" sz="1600" i="1" u="sng">
                            <a:latin typeface="Cambria Math" panose="02040503050406030204" pitchFamily="18" charset="0"/>
                          </a:rPr>
                          <m:t>(</m:t>
                        </m:r>
                        <m:r>
                          <a:rPr lang="es-ES" sz="1600" i="1" u="sng">
                            <a:latin typeface="Cambria Math" panose="02040503050406030204" pitchFamily="18" charset="0"/>
                            <a:ea typeface="Cambria Math" panose="02040503050406030204" pitchFamily="18" charset="0"/>
                          </a:rPr>
                          <m:t>𝜇</m:t>
                        </m:r>
                        <m:r>
                          <a:rPr lang="es-ES" sz="1600" i="1" u="sng">
                            <a:latin typeface="Cambria Math" panose="02040503050406030204" pitchFamily="18" charset="0"/>
                            <a:ea typeface="Cambria Math" panose="02040503050406030204" pitchFamily="18" charset="0"/>
                          </a:rPr>
                          <m:t>,</m:t>
                        </m:r>
                        <m:r>
                          <a:rPr lang="es-ES" sz="1600" i="1" u="sng">
                            <a:latin typeface="Cambria Math" panose="02040503050406030204" pitchFamily="18" charset="0"/>
                            <a:ea typeface="Cambria Math" panose="02040503050406030204" pitchFamily="18" charset="0"/>
                          </a:rPr>
                          <m:t>𝜈</m:t>
                        </m:r>
                        <m:r>
                          <a:rPr lang="es-ES" sz="1600" i="1" u="sng">
                            <a:latin typeface="Cambria Math" panose="02040503050406030204" pitchFamily="18" charset="0"/>
                          </a:rPr>
                          <m:t>)</m:t>
                        </m:r>
                      </m:sup>
                    </m:sSubSup>
                  </m:oMath>
                </a14:m>
                <a:endParaRPr lang="es-ES_tradnl" altLang="es-ES" sz="2000" u="sng" kern="0" dirty="0">
                  <a:solidFill>
                    <a:schemeClr val="tx1"/>
                  </a:solidFill>
                </a:endParaRPr>
              </a:p>
            </p:txBody>
          </p:sp>
        </mc:Choice>
        <mc:Fallback xmlns="">
          <p:sp>
            <p:nvSpPr>
              <p:cNvPr id="20" name="2 Marcador de contenido">
                <a:extLst>
                  <a:ext uri="{FF2B5EF4-FFF2-40B4-BE49-F238E27FC236}">
                    <a16:creationId xmlns:a16="http://schemas.microsoft.com/office/drawing/2014/main" id="{DD56B59D-066F-49BE-BD7A-9461711CDFF1}"/>
                  </a:ext>
                </a:extLst>
              </p:cNvPr>
              <p:cNvSpPr txBox="1">
                <a:spLocks noRot="1" noChangeAspect="1" noMove="1" noResize="1" noEditPoints="1" noAdjustHandles="1" noChangeArrowheads="1" noChangeShapeType="1" noTextEdit="1"/>
              </p:cNvSpPr>
              <p:nvPr/>
            </p:nvSpPr>
            <p:spPr>
              <a:xfrm>
                <a:off x="359792" y="745251"/>
                <a:ext cx="6840760" cy="442298"/>
              </a:xfrm>
              <a:prstGeom prst="rect">
                <a:avLst/>
              </a:prstGeom>
              <a:blipFill>
                <a:blip r:embed="rId2"/>
                <a:stretch>
                  <a:fillRect l="-446"/>
                </a:stretch>
              </a:blipFill>
            </p:spPr>
            <p:txBody>
              <a:bodyPr/>
              <a:lstStyle/>
              <a:p>
                <a:r>
                  <a:rPr lang="es-ES">
                    <a:noFill/>
                  </a:rPr>
                  <a:t> </a:t>
                </a:r>
              </a:p>
            </p:txBody>
          </p:sp>
        </mc:Fallback>
      </mc:AlternateContent>
      <p:sp>
        <p:nvSpPr>
          <p:cNvPr id="45" name="2 Marcador de contenido">
            <a:extLst>
              <a:ext uri="{FF2B5EF4-FFF2-40B4-BE49-F238E27FC236}">
                <a16:creationId xmlns:a16="http://schemas.microsoft.com/office/drawing/2014/main" id="{B9DF97FB-ADB1-4A8C-913D-30E72715A9CF}"/>
              </a:ext>
            </a:extLst>
          </p:cNvPr>
          <p:cNvSpPr txBox="1">
            <a:spLocks/>
          </p:cNvSpPr>
          <p:nvPr/>
        </p:nvSpPr>
        <p:spPr>
          <a:xfrm>
            <a:off x="300678" y="1259557"/>
            <a:ext cx="9646791" cy="630011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altLang="es-ES" sz="1600" kern="0" dirty="0"/>
              <a:t>La matriz de admitancias generalizada del BPM se obtiene con una simulación numérica en CST MS usando el módulo de </a:t>
            </a:r>
            <a:r>
              <a:rPr lang="es-ES" altLang="es-ES" sz="1600" i="1" kern="0" dirty="0" err="1"/>
              <a:t>Frequency</a:t>
            </a:r>
            <a:r>
              <a:rPr lang="es-ES" altLang="es-ES" sz="1600" i="1" kern="0" dirty="0"/>
              <a:t> </a:t>
            </a:r>
            <a:r>
              <a:rPr lang="es-ES" altLang="es-ES" sz="1600" i="1" kern="0" dirty="0" err="1"/>
              <a:t>Solver</a:t>
            </a:r>
            <a:endParaRPr lang="es-ES" altLang="es-ES" sz="1600" i="1" kern="0" dirty="0"/>
          </a:p>
          <a:p>
            <a:pPr algn="just">
              <a:buFont typeface="Wingdings" panose="05000000000000000000" pitchFamily="2" charset="2"/>
              <a:buChar char="Ø"/>
            </a:pPr>
            <a:endParaRPr lang="es-ES" altLang="es-ES" sz="600" i="1" kern="0" dirty="0"/>
          </a:p>
          <a:p>
            <a:pPr algn="just">
              <a:buFont typeface="Wingdings" panose="05000000000000000000" pitchFamily="2" charset="2"/>
              <a:buChar char="Ø"/>
            </a:pPr>
            <a:r>
              <a:rPr lang="es-ES" altLang="es-ES" sz="1600" kern="0" dirty="0"/>
              <a:t>En nuestro caso (4 puertos, considerando solo el modo fundamental TEM), la matriz de admitancias es de dimensión 4 x 4</a:t>
            </a:r>
          </a:p>
          <a:p>
            <a:pPr algn="just">
              <a:buFont typeface="Wingdings" panose="05000000000000000000" pitchFamily="2" charset="2"/>
              <a:buChar char="Ø"/>
            </a:pPr>
            <a:endParaRPr lang="es-ES" altLang="es-ES" sz="600" kern="0" dirty="0"/>
          </a:p>
          <a:p>
            <a:pPr algn="just">
              <a:buFont typeface="Wingdings" panose="05000000000000000000" pitchFamily="2" charset="2"/>
              <a:buChar char="Ø"/>
            </a:pPr>
            <a:r>
              <a:rPr lang="es-ES" altLang="es-ES" sz="1600" kern="0" dirty="0"/>
              <a:t>La matriz de admitancias que proporciona CST MS está referida a la relación entre voltajes e intensidades en los puertos, mientras que en BIR-ME se requiere usar la matriz de admitancias que relaciones las amplitudes de los campos eléctrico y magnético</a:t>
            </a:r>
          </a:p>
          <a:p>
            <a:pPr algn="just">
              <a:buFont typeface="Wingdings" panose="05000000000000000000" pitchFamily="2" charset="2"/>
              <a:buChar char="Ø"/>
            </a:pPr>
            <a:endParaRPr lang="es-ES" altLang="es-ES" sz="600" kern="0" dirty="0"/>
          </a:p>
          <a:p>
            <a:pPr algn="just">
              <a:buFont typeface="Wingdings" panose="05000000000000000000" pitchFamily="2" charset="2"/>
              <a:buChar char="Ø"/>
            </a:pPr>
            <a:r>
              <a:rPr lang="es-ES" altLang="es-ES" sz="1600" kern="0" dirty="0"/>
              <a:t>La transformación entre ambas matrices de admitancias se logra, simplemente, multiplicando por un determinado factor</a:t>
            </a:r>
          </a:p>
          <a:p>
            <a:pPr algn="just">
              <a:buFont typeface="Wingdings" panose="05000000000000000000" pitchFamily="2" charset="2"/>
              <a:buChar char="Ø"/>
            </a:pPr>
            <a:endParaRPr lang="es-ES" altLang="es-ES" sz="600" kern="0" dirty="0"/>
          </a:p>
          <a:p>
            <a:pPr algn="just">
              <a:buFont typeface="Wingdings" panose="05000000000000000000" pitchFamily="2" charset="2"/>
              <a:buChar char="Ø"/>
            </a:pPr>
            <a:r>
              <a:rPr lang="es-ES" altLang="es-ES" sz="1600" kern="0" dirty="0"/>
              <a:t>Sin embargo, merece la pena asegurarse y entender bien tanto los resultados de salida de CST MS como los del factor corrector para aplicar BIR-ME posteriormente</a:t>
            </a:r>
          </a:p>
          <a:p>
            <a:pPr algn="just">
              <a:buFont typeface="Wingdings" panose="05000000000000000000" pitchFamily="2" charset="2"/>
              <a:buChar char="Ø"/>
            </a:pPr>
            <a:endParaRPr lang="es-ES" altLang="es-ES" sz="600" kern="0" dirty="0"/>
          </a:p>
          <a:p>
            <a:pPr algn="just">
              <a:buFont typeface="Wingdings" panose="05000000000000000000" pitchFamily="2" charset="2"/>
              <a:buChar char="Ø"/>
            </a:pPr>
            <a:r>
              <a:rPr lang="es-ES" altLang="es-ES" sz="1600" kern="0" dirty="0"/>
              <a:t>Con este propósito, simularemos en CST MS un caso sencillo de matriz de admitancias, que se pueda comparar con una fórmula teórica analítica, concretamente, consideraremos un tramo de guía coaxial, que se puede tratar fácilmente con la teoría de líneas de transmisión</a:t>
            </a:r>
          </a:p>
          <a:p>
            <a:pPr algn="just">
              <a:buFont typeface="Wingdings" panose="05000000000000000000" pitchFamily="2" charset="2"/>
              <a:buChar char="Ø"/>
            </a:pPr>
            <a:endParaRPr lang="es-ES" altLang="es-ES" sz="1600" kern="0" dirty="0"/>
          </a:p>
          <a:p>
            <a:pPr algn="just">
              <a:buFont typeface="Wingdings" panose="05000000000000000000" pitchFamily="2" charset="2"/>
              <a:buChar char="Ø"/>
            </a:pPr>
            <a:endParaRPr lang="es-ES" altLang="es-ES" sz="1600" kern="0" dirty="0"/>
          </a:p>
          <a:p>
            <a:pPr algn="just">
              <a:buFont typeface="Wingdings" panose="05000000000000000000" pitchFamily="2" charset="2"/>
              <a:buChar char="Ø"/>
            </a:pPr>
            <a:endParaRPr lang="es-ES" altLang="es-ES" sz="1600" kern="0" dirty="0"/>
          </a:p>
        </p:txBody>
      </p:sp>
    </p:spTree>
    <p:extLst>
      <p:ext uri="{BB962C8B-B14F-4D97-AF65-F5344CB8AC3E}">
        <p14:creationId xmlns:p14="http://schemas.microsoft.com/office/powerpoint/2010/main" val="2807694059"/>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3" name="CuadroTexto 42">
                <a:extLst>
                  <a:ext uri="{FF2B5EF4-FFF2-40B4-BE49-F238E27FC236}">
                    <a16:creationId xmlns:a16="http://schemas.microsoft.com/office/drawing/2014/main" id="{49F25223-B991-4DAB-AEFD-9967D7C9FD95}"/>
                  </a:ext>
                </a:extLst>
              </p:cNvPr>
              <p:cNvSpPr txBox="1"/>
              <p:nvPr/>
            </p:nvSpPr>
            <p:spPr>
              <a:xfrm>
                <a:off x="6572860" y="6227839"/>
                <a:ext cx="4737548" cy="56861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s-ES" sz="1600" i="1" smtClean="0">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𝑉</m:t>
                          </m:r>
                        </m:e>
                        <m:sup>
                          <m:r>
                            <a:rPr lang="es-ES" sz="1600" b="0" i="1" smtClean="0">
                              <a:solidFill>
                                <a:schemeClr val="tx1"/>
                              </a:solidFill>
                              <a:latin typeface="Cambria Math" panose="02040503050406030204" pitchFamily="18" charset="0"/>
                              <a:ea typeface="Cambria Math" panose="02040503050406030204" pitchFamily="18" charset="0"/>
                            </a:rPr>
                            <m:t>−</m:t>
                          </m:r>
                        </m:sup>
                      </m:sSup>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b="0" i="1" smtClean="0">
                              <a:solidFill>
                                <a:schemeClr val="tx1"/>
                              </a:solidFill>
                              <a:latin typeface="Cambria Math" panose="02040503050406030204" pitchFamily="18" charset="0"/>
                              <a:ea typeface="Cambria Math" panose="02040503050406030204" pitchFamily="18" charset="0"/>
                            </a:rPr>
                          </m:ctrlPr>
                        </m:fPr>
                        <m:num>
                          <m:d>
                            <m:dPr>
                              <m:ctrlPr>
                                <a:rPr lang="es-ES" sz="1600" b="0" i="1" smtClean="0">
                                  <a:solidFill>
                                    <a:schemeClr val="tx1"/>
                                  </a:solidFill>
                                  <a:latin typeface="Cambria Math" panose="02040503050406030204" pitchFamily="18" charset="0"/>
                                  <a:ea typeface="Cambria Math" panose="02040503050406030204" pitchFamily="18" charset="0"/>
                                </a:rPr>
                              </m:ctrlPr>
                            </m:dPr>
                            <m:e>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i="1">
                                      <a:solidFill>
                                        <a:schemeClr val="tx1"/>
                                      </a:solidFill>
                                      <a:latin typeface="Cambria Math" panose="02040503050406030204" pitchFamily="18" charset="0"/>
                                      <a:ea typeface="Cambria Math" panose="02040503050406030204" pitchFamily="18" charset="0"/>
                                    </a:rPr>
                                    <m:t>2</m:t>
                                  </m:r>
                                </m:sub>
                              </m:sSub>
                              <m:r>
                                <a:rPr lang="es-ES" sz="1600" b="0" i="1" smtClean="0">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𝑍</m:t>
                                  </m:r>
                                </m:e>
                                <m:sub>
                                  <m:r>
                                    <a:rPr lang="es-ES" sz="1600" i="1">
                                      <a:solidFill>
                                        <a:schemeClr val="tx1"/>
                                      </a:solidFill>
                                      <a:latin typeface="Cambria Math" panose="02040503050406030204" pitchFamily="18" charset="0"/>
                                      <a:ea typeface="Cambria Math" panose="02040503050406030204" pitchFamily="18" charset="0"/>
                                    </a:rPr>
                                    <m:t>0</m:t>
                                  </m:r>
                                </m:sub>
                              </m:sSub>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𝐼</m:t>
                                  </m:r>
                                </m:e>
                                <m:sub>
                                  <m:r>
                                    <a:rPr lang="es-ES" sz="1600" i="1">
                                      <a:solidFill>
                                        <a:schemeClr val="tx1"/>
                                      </a:solidFill>
                                      <a:latin typeface="Cambria Math" panose="02040503050406030204" pitchFamily="18" charset="0"/>
                                      <a:ea typeface="Cambria Math" panose="02040503050406030204" pitchFamily="18" charset="0"/>
                                    </a:rPr>
                                    <m:t>2</m:t>
                                  </m:r>
                                </m:sub>
                              </m:sSub>
                            </m:e>
                          </m:d>
                        </m:num>
                        <m:den>
                          <m:r>
                            <a:rPr lang="es-ES" sz="1600" b="0" i="1" smtClean="0">
                              <a:solidFill>
                                <a:schemeClr val="tx1"/>
                              </a:solidFill>
                              <a:latin typeface="Cambria Math" panose="02040503050406030204" pitchFamily="18" charset="0"/>
                              <a:ea typeface="Cambria Math" panose="02040503050406030204" pitchFamily="18" charset="0"/>
                            </a:rPr>
                            <m:t>2</m:t>
                          </m:r>
                        </m:den>
                      </m:f>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𝑒</m:t>
                          </m:r>
                        </m:e>
                        <m:sup>
                          <m:r>
                            <a:rPr lang="es-ES" sz="1600" b="0" i="1" smtClean="0">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𝑗</m:t>
                          </m:r>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sup>
                      </m:sSup>
                    </m:oMath>
                  </m:oMathPara>
                </a14:m>
                <a:endParaRPr lang="es-ES" sz="1600" dirty="0"/>
              </a:p>
            </p:txBody>
          </p:sp>
        </mc:Choice>
        <mc:Fallback xmlns="">
          <p:sp>
            <p:nvSpPr>
              <p:cNvPr id="43" name="CuadroTexto 42">
                <a:extLst>
                  <a:ext uri="{FF2B5EF4-FFF2-40B4-BE49-F238E27FC236}">
                    <a16:creationId xmlns:a16="http://schemas.microsoft.com/office/drawing/2014/main" id="{49F25223-B991-4DAB-AEFD-9967D7C9FD95}"/>
                  </a:ext>
                </a:extLst>
              </p:cNvPr>
              <p:cNvSpPr txBox="1">
                <a:spLocks noRot="1" noChangeAspect="1" noMove="1" noResize="1" noEditPoints="1" noAdjustHandles="1" noChangeArrowheads="1" noChangeShapeType="1" noTextEdit="1"/>
              </p:cNvSpPr>
              <p:nvPr/>
            </p:nvSpPr>
            <p:spPr>
              <a:xfrm>
                <a:off x="6572860" y="6227839"/>
                <a:ext cx="4737548" cy="568617"/>
              </a:xfrm>
              <a:prstGeom prst="rect">
                <a:avLst/>
              </a:prstGeom>
              <a:blipFill>
                <a:blip r:embed="rId2"/>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4" name="CuadroTexto 33">
                <a:extLst>
                  <a:ext uri="{FF2B5EF4-FFF2-40B4-BE49-F238E27FC236}">
                    <a16:creationId xmlns:a16="http://schemas.microsoft.com/office/drawing/2014/main" id="{FA6BD6DD-C1DF-4E0E-8A08-21D0038D8F17}"/>
                  </a:ext>
                </a:extLst>
              </p:cNvPr>
              <p:cNvSpPr txBox="1"/>
              <p:nvPr/>
            </p:nvSpPr>
            <p:spPr>
              <a:xfrm>
                <a:off x="5867725" y="5162325"/>
                <a:ext cx="4737548" cy="5517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s-ES" sz="1600" i="1" smtClean="0">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𝑉</m:t>
                          </m:r>
                        </m:e>
                        <m:sup>
                          <m:r>
                            <a:rPr lang="es-ES" sz="1600" b="0" i="1" smtClean="0">
                              <a:solidFill>
                                <a:schemeClr val="tx1"/>
                              </a:solidFill>
                              <a:latin typeface="Cambria Math" panose="02040503050406030204" pitchFamily="18" charset="0"/>
                              <a:ea typeface="Cambria Math" panose="02040503050406030204" pitchFamily="18" charset="0"/>
                            </a:rPr>
                            <m:t>−</m:t>
                          </m:r>
                        </m:sup>
                      </m:sSup>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b="0" i="1" smtClean="0">
                              <a:solidFill>
                                <a:schemeClr val="tx1"/>
                              </a:solidFill>
                              <a:latin typeface="Cambria Math" panose="02040503050406030204" pitchFamily="18" charset="0"/>
                              <a:ea typeface="Cambria Math" panose="02040503050406030204" pitchFamily="18" charset="0"/>
                            </a:rPr>
                          </m:ctrlPr>
                        </m:fPr>
                        <m:num>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i="1">
                                  <a:solidFill>
                                    <a:schemeClr val="tx1"/>
                                  </a:solidFill>
                                  <a:latin typeface="Cambria Math" panose="02040503050406030204" pitchFamily="18" charset="0"/>
                                  <a:ea typeface="Cambria Math" panose="02040503050406030204" pitchFamily="18" charset="0"/>
                                </a:rPr>
                                <m:t>1</m:t>
                              </m:r>
                            </m:sub>
                          </m:sSub>
                          <m:r>
                            <a:rPr lang="es-ES" sz="1600" b="0" i="1" smtClean="0">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𝑍</m:t>
                              </m:r>
                            </m:e>
                            <m:sub>
                              <m:r>
                                <a:rPr lang="es-ES" sz="1600" b="0" i="1" smtClean="0">
                                  <a:solidFill>
                                    <a:schemeClr val="tx1"/>
                                  </a:solidFill>
                                  <a:latin typeface="Cambria Math" panose="02040503050406030204" pitchFamily="18" charset="0"/>
                                  <a:ea typeface="Cambria Math" panose="02040503050406030204" pitchFamily="18" charset="0"/>
                                </a:rPr>
                                <m:t>0</m:t>
                              </m:r>
                            </m:sub>
                          </m:sSub>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𝐼</m:t>
                              </m:r>
                            </m:e>
                            <m:sub>
                              <m:r>
                                <a:rPr lang="es-ES" sz="1600" i="1">
                                  <a:solidFill>
                                    <a:schemeClr val="tx1"/>
                                  </a:solidFill>
                                  <a:latin typeface="Cambria Math" panose="02040503050406030204" pitchFamily="18" charset="0"/>
                                  <a:ea typeface="Cambria Math" panose="02040503050406030204" pitchFamily="18" charset="0"/>
                                </a:rPr>
                                <m:t>1</m:t>
                              </m:r>
                            </m:sub>
                          </m:sSub>
                        </m:num>
                        <m:den>
                          <m:r>
                            <a:rPr lang="es-ES" sz="1600" b="0" i="1" smtClean="0">
                              <a:solidFill>
                                <a:schemeClr val="tx1"/>
                              </a:solidFill>
                              <a:latin typeface="Cambria Math" panose="02040503050406030204" pitchFamily="18" charset="0"/>
                              <a:ea typeface="Cambria Math" panose="02040503050406030204" pitchFamily="18" charset="0"/>
                            </a:rPr>
                            <m:t>2</m:t>
                          </m:r>
                        </m:den>
                      </m:f>
                    </m:oMath>
                  </m:oMathPara>
                </a14:m>
                <a:endParaRPr lang="es-ES" sz="1600" dirty="0"/>
              </a:p>
            </p:txBody>
          </p:sp>
        </mc:Choice>
        <mc:Fallback xmlns="">
          <p:sp>
            <p:nvSpPr>
              <p:cNvPr id="34" name="CuadroTexto 33">
                <a:extLst>
                  <a:ext uri="{FF2B5EF4-FFF2-40B4-BE49-F238E27FC236}">
                    <a16:creationId xmlns:a16="http://schemas.microsoft.com/office/drawing/2014/main" id="{FA6BD6DD-C1DF-4E0E-8A08-21D0038D8F17}"/>
                  </a:ext>
                </a:extLst>
              </p:cNvPr>
              <p:cNvSpPr txBox="1">
                <a:spLocks noRot="1" noChangeAspect="1" noMove="1" noResize="1" noEditPoints="1" noAdjustHandles="1" noChangeArrowheads="1" noChangeShapeType="1" noTextEdit="1"/>
              </p:cNvSpPr>
              <p:nvPr/>
            </p:nvSpPr>
            <p:spPr>
              <a:xfrm>
                <a:off x="5867725" y="5162325"/>
                <a:ext cx="4737548" cy="551754"/>
              </a:xfrm>
              <a:prstGeom prst="rect">
                <a:avLst/>
              </a:prstGeom>
              <a:blipFill>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2" name="CuadroTexto 31">
                <a:extLst>
                  <a:ext uri="{FF2B5EF4-FFF2-40B4-BE49-F238E27FC236}">
                    <a16:creationId xmlns:a16="http://schemas.microsoft.com/office/drawing/2014/main" id="{6A2831BB-350D-4F0A-8E4C-762BB1740A8E}"/>
                  </a:ext>
                </a:extLst>
              </p:cNvPr>
              <p:cNvSpPr txBox="1"/>
              <p:nvPr/>
            </p:nvSpPr>
            <p:spPr>
              <a:xfrm>
                <a:off x="2831500" y="5233588"/>
                <a:ext cx="4737548" cy="5517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s-ES" sz="1600" i="1" smtClean="0">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𝑉</m:t>
                          </m:r>
                        </m:e>
                        <m:sup>
                          <m:r>
                            <a:rPr lang="es-ES" sz="1600" i="1">
                              <a:solidFill>
                                <a:schemeClr val="tx1"/>
                              </a:solidFill>
                              <a:latin typeface="Cambria Math" panose="02040503050406030204" pitchFamily="18" charset="0"/>
                              <a:ea typeface="Cambria Math" panose="02040503050406030204" pitchFamily="18" charset="0"/>
                            </a:rPr>
                            <m:t>+</m:t>
                          </m:r>
                        </m:sup>
                      </m:sSup>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b="0" i="1" smtClean="0">
                              <a:solidFill>
                                <a:schemeClr val="tx1"/>
                              </a:solidFill>
                              <a:latin typeface="Cambria Math" panose="02040503050406030204" pitchFamily="18" charset="0"/>
                              <a:ea typeface="Cambria Math" panose="02040503050406030204" pitchFamily="18" charset="0"/>
                            </a:rPr>
                          </m:ctrlPr>
                        </m:fPr>
                        <m:num>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i="1">
                                  <a:solidFill>
                                    <a:schemeClr val="tx1"/>
                                  </a:solidFill>
                                  <a:latin typeface="Cambria Math" panose="02040503050406030204" pitchFamily="18" charset="0"/>
                                  <a:ea typeface="Cambria Math" panose="02040503050406030204" pitchFamily="18" charset="0"/>
                                </a:rPr>
                                <m:t>1</m:t>
                              </m:r>
                            </m:sub>
                          </m:sSub>
                          <m:r>
                            <a:rPr lang="es-ES" sz="1600" b="0" i="1" smtClean="0">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𝑍</m:t>
                              </m:r>
                            </m:e>
                            <m:sub>
                              <m:r>
                                <a:rPr lang="es-ES" sz="1600" b="0" i="1" smtClean="0">
                                  <a:solidFill>
                                    <a:schemeClr val="tx1"/>
                                  </a:solidFill>
                                  <a:latin typeface="Cambria Math" panose="02040503050406030204" pitchFamily="18" charset="0"/>
                                  <a:ea typeface="Cambria Math" panose="02040503050406030204" pitchFamily="18" charset="0"/>
                                </a:rPr>
                                <m:t>0</m:t>
                              </m:r>
                            </m:sub>
                          </m:sSub>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𝐼</m:t>
                              </m:r>
                            </m:e>
                            <m:sub>
                              <m:r>
                                <a:rPr lang="es-ES" sz="1600" i="1">
                                  <a:solidFill>
                                    <a:schemeClr val="tx1"/>
                                  </a:solidFill>
                                  <a:latin typeface="Cambria Math" panose="02040503050406030204" pitchFamily="18" charset="0"/>
                                  <a:ea typeface="Cambria Math" panose="02040503050406030204" pitchFamily="18" charset="0"/>
                                </a:rPr>
                                <m:t>1</m:t>
                              </m:r>
                            </m:sub>
                          </m:sSub>
                        </m:num>
                        <m:den>
                          <m:r>
                            <a:rPr lang="es-ES" sz="1600" b="0" i="1" smtClean="0">
                              <a:solidFill>
                                <a:schemeClr val="tx1"/>
                              </a:solidFill>
                              <a:latin typeface="Cambria Math" panose="02040503050406030204" pitchFamily="18" charset="0"/>
                              <a:ea typeface="Cambria Math" panose="02040503050406030204" pitchFamily="18" charset="0"/>
                            </a:rPr>
                            <m:t>2</m:t>
                          </m:r>
                        </m:den>
                      </m:f>
                    </m:oMath>
                  </m:oMathPara>
                </a14:m>
                <a:endParaRPr lang="es-ES" sz="1600" dirty="0"/>
              </a:p>
            </p:txBody>
          </p:sp>
        </mc:Choice>
        <mc:Fallback xmlns="">
          <p:sp>
            <p:nvSpPr>
              <p:cNvPr id="32" name="CuadroTexto 31">
                <a:extLst>
                  <a:ext uri="{FF2B5EF4-FFF2-40B4-BE49-F238E27FC236}">
                    <a16:creationId xmlns:a16="http://schemas.microsoft.com/office/drawing/2014/main" id="{6A2831BB-350D-4F0A-8E4C-762BB1740A8E}"/>
                  </a:ext>
                </a:extLst>
              </p:cNvPr>
              <p:cNvSpPr txBox="1">
                <a:spLocks noRot="1" noChangeAspect="1" noMove="1" noResize="1" noEditPoints="1" noAdjustHandles="1" noChangeArrowheads="1" noChangeShapeType="1" noTextEdit="1"/>
              </p:cNvSpPr>
              <p:nvPr/>
            </p:nvSpPr>
            <p:spPr>
              <a:xfrm>
                <a:off x="2831500" y="5233588"/>
                <a:ext cx="4737548" cy="551754"/>
              </a:xfrm>
              <a:prstGeom prst="rect">
                <a:avLst/>
              </a:prstGeom>
              <a:blipFill>
                <a:blip r:embed="rId4"/>
                <a:stretch>
                  <a:fillRect/>
                </a:stretch>
              </a:blipFill>
            </p:spPr>
            <p:txBody>
              <a:bodyPr/>
              <a:lstStyle/>
              <a:p>
                <a:r>
                  <a:rPr lang="es-ES">
                    <a:noFill/>
                  </a:rPr>
                  <a:t> </a:t>
                </a:r>
              </a:p>
            </p:txBody>
          </p:sp>
        </mc:Fallback>
      </mc:AlternateContent>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33</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mc:AlternateContent xmlns:mc="http://schemas.openxmlformats.org/markup-compatibility/2006" xmlns:a14="http://schemas.microsoft.com/office/drawing/2010/main">
        <mc:Choice Requires="a14">
          <p:sp>
            <p:nvSpPr>
              <p:cNvPr id="20" name="2 Marcador de contenido">
                <a:extLst>
                  <a:ext uri="{FF2B5EF4-FFF2-40B4-BE49-F238E27FC236}">
                    <a16:creationId xmlns:a16="http://schemas.microsoft.com/office/drawing/2014/main" id="{DD56B59D-066F-49BE-BD7A-9461711CDFF1}"/>
                  </a:ext>
                </a:extLst>
              </p:cNvPr>
              <p:cNvSpPr txBox="1">
                <a:spLocks/>
              </p:cNvSpPr>
              <p:nvPr/>
            </p:nvSpPr>
            <p:spPr>
              <a:xfrm>
                <a:off x="359792" y="745251"/>
                <a:ext cx="6840760"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t>Calculo de la matriz de admitancias generalizada </a:t>
                </a:r>
                <a14:m>
                  <m:oMath xmlns:m="http://schemas.openxmlformats.org/officeDocument/2006/math">
                    <m:sSubSup>
                      <m:sSubSupPr>
                        <m:ctrlPr>
                          <a:rPr lang="es-ES" sz="1600" i="1" u="sng">
                            <a:latin typeface="Cambria Math" panose="02040503050406030204" pitchFamily="18" charset="0"/>
                          </a:rPr>
                        </m:ctrlPr>
                      </m:sSubSupPr>
                      <m:e>
                        <m:r>
                          <a:rPr lang="es-ES" sz="1600" i="1" u="sng">
                            <a:latin typeface="Cambria Math" panose="02040503050406030204" pitchFamily="18" charset="0"/>
                          </a:rPr>
                          <m:t>𝑌</m:t>
                        </m:r>
                      </m:e>
                      <m:sub>
                        <m:r>
                          <a:rPr lang="es-ES" sz="1600" i="1" u="sng">
                            <a:latin typeface="Cambria Math" panose="02040503050406030204" pitchFamily="18" charset="0"/>
                          </a:rPr>
                          <m:t>𝑙𝑛</m:t>
                        </m:r>
                      </m:sub>
                      <m:sup>
                        <m:r>
                          <a:rPr lang="es-ES" sz="1600" i="1" u="sng">
                            <a:latin typeface="Cambria Math" panose="02040503050406030204" pitchFamily="18" charset="0"/>
                          </a:rPr>
                          <m:t>(</m:t>
                        </m:r>
                        <m:r>
                          <a:rPr lang="es-ES" sz="1600" i="1" u="sng">
                            <a:latin typeface="Cambria Math" panose="02040503050406030204" pitchFamily="18" charset="0"/>
                            <a:ea typeface="Cambria Math" panose="02040503050406030204" pitchFamily="18" charset="0"/>
                          </a:rPr>
                          <m:t>𝜇</m:t>
                        </m:r>
                        <m:r>
                          <a:rPr lang="es-ES" sz="1600" i="1" u="sng">
                            <a:latin typeface="Cambria Math" panose="02040503050406030204" pitchFamily="18" charset="0"/>
                            <a:ea typeface="Cambria Math" panose="02040503050406030204" pitchFamily="18" charset="0"/>
                          </a:rPr>
                          <m:t>,</m:t>
                        </m:r>
                        <m:r>
                          <a:rPr lang="es-ES" sz="1600" i="1" u="sng">
                            <a:latin typeface="Cambria Math" panose="02040503050406030204" pitchFamily="18" charset="0"/>
                            <a:ea typeface="Cambria Math" panose="02040503050406030204" pitchFamily="18" charset="0"/>
                          </a:rPr>
                          <m:t>𝜈</m:t>
                        </m:r>
                        <m:r>
                          <a:rPr lang="es-ES" sz="1600" i="1" u="sng">
                            <a:latin typeface="Cambria Math" panose="02040503050406030204" pitchFamily="18" charset="0"/>
                          </a:rPr>
                          <m:t>)</m:t>
                        </m:r>
                      </m:sup>
                    </m:sSubSup>
                  </m:oMath>
                </a14:m>
                <a:endParaRPr lang="es-ES_tradnl" altLang="es-ES" sz="2000" u="sng" kern="0" dirty="0">
                  <a:solidFill>
                    <a:schemeClr val="tx1"/>
                  </a:solidFill>
                </a:endParaRPr>
              </a:p>
            </p:txBody>
          </p:sp>
        </mc:Choice>
        <mc:Fallback xmlns="">
          <p:sp>
            <p:nvSpPr>
              <p:cNvPr id="20" name="2 Marcador de contenido">
                <a:extLst>
                  <a:ext uri="{FF2B5EF4-FFF2-40B4-BE49-F238E27FC236}">
                    <a16:creationId xmlns:a16="http://schemas.microsoft.com/office/drawing/2014/main" id="{DD56B59D-066F-49BE-BD7A-9461711CDFF1}"/>
                  </a:ext>
                </a:extLst>
              </p:cNvPr>
              <p:cNvSpPr txBox="1">
                <a:spLocks noRot="1" noChangeAspect="1" noMove="1" noResize="1" noEditPoints="1" noAdjustHandles="1" noChangeArrowheads="1" noChangeShapeType="1" noTextEdit="1"/>
              </p:cNvSpPr>
              <p:nvPr/>
            </p:nvSpPr>
            <p:spPr>
              <a:xfrm>
                <a:off x="359792" y="745251"/>
                <a:ext cx="6840760" cy="442298"/>
              </a:xfrm>
              <a:prstGeom prst="rect">
                <a:avLst/>
              </a:prstGeom>
              <a:blipFill>
                <a:blip r:embed="rId5"/>
                <a:stretch>
                  <a:fillRect l="-446"/>
                </a:stretch>
              </a:blipFill>
            </p:spPr>
            <p:txBody>
              <a:bodyPr/>
              <a:lstStyle/>
              <a:p>
                <a:r>
                  <a:rPr lang="es-ES">
                    <a:noFill/>
                  </a:rPr>
                  <a:t> </a:t>
                </a:r>
              </a:p>
            </p:txBody>
          </p:sp>
        </mc:Fallback>
      </mc:AlternateContent>
      <p:sp>
        <p:nvSpPr>
          <p:cNvPr id="45" name="2 Marcador de contenido">
            <a:extLst>
              <a:ext uri="{FF2B5EF4-FFF2-40B4-BE49-F238E27FC236}">
                <a16:creationId xmlns:a16="http://schemas.microsoft.com/office/drawing/2014/main" id="{B9DF97FB-ADB1-4A8C-913D-30E72715A9CF}"/>
              </a:ext>
            </a:extLst>
          </p:cNvPr>
          <p:cNvSpPr txBox="1">
            <a:spLocks/>
          </p:cNvSpPr>
          <p:nvPr/>
        </p:nvSpPr>
        <p:spPr>
          <a:xfrm>
            <a:off x="300678" y="1259557"/>
            <a:ext cx="9646791" cy="630011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altLang="es-ES" sz="1600" kern="0" dirty="0"/>
              <a:t>Sea un tramo de guía coaxial de longitud </a:t>
            </a:r>
            <a:r>
              <a:rPr lang="es-ES" altLang="es-ES" sz="1600" i="1" kern="0" dirty="0"/>
              <a:t>l</a:t>
            </a:r>
            <a:r>
              <a:rPr lang="es-ES" altLang="es-ES" sz="1600" kern="0" dirty="0"/>
              <a:t>, por el que se propaga el modo fundamental TEM, el voltaje y la intensidad de corriente de la onda vienen dados por </a:t>
            </a:r>
          </a:p>
          <a:p>
            <a:pPr algn="just">
              <a:buFont typeface="Wingdings" panose="05000000000000000000" pitchFamily="2" charset="2"/>
              <a:buChar char="Ø"/>
            </a:pPr>
            <a:endParaRPr lang="es-ES" altLang="es-ES" sz="1600" kern="0" dirty="0"/>
          </a:p>
          <a:p>
            <a:pPr algn="just">
              <a:buFont typeface="Wingdings" panose="05000000000000000000" pitchFamily="2" charset="2"/>
              <a:buChar char="Ø"/>
            </a:pPr>
            <a:endParaRPr lang="es-ES" altLang="es-ES" sz="1600" kern="0" dirty="0"/>
          </a:p>
          <a:p>
            <a:pPr algn="just">
              <a:buFont typeface="Wingdings" panose="05000000000000000000" pitchFamily="2" charset="2"/>
              <a:buChar char="Ø"/>
            </a:pPr>
            <a:endParaRPr lang="es-ES" altLang="es-ES" sz="1600" kern="0" dirty="0"/>
          </a:p>
        </p:txBody>
      </p:sp>
      <p:pic>
        <p:nvPicPr>
          <p:cNvPr id="5" name="Imagen 4">
            <a:extLst>
              <a:ext uri="{FF2B5EF4-FFF2-40B4-BE49-F238E27FC236}">
                <a16:creationId xmlns:a16="http://schemas.microsoft.com/office/drawing/2014/main" id="{F9A8CD46-8E20-4347-A048-3FE68657999D}"/>
              </a:ext>
            </a:extLst>
          </p:cNvPr>
          <p:cNvPicPr>
            <a:picLocks noChangeAspect="1"/>
          </p:cNvPicPr>
          <p:nvPr/>
        </p:nvPicPr>
        <p:blipFill>
          <a:blip r:embed="rId6"/>
          <a:stretch>
            <a:fillRect/>
          </a:stretch>
        </p:blipFill>
        <p:spPr>
          <a:xfrm>
            <a:off x="5520270" y="1976755"/>
            <a:ext cx="4199993" cy="1320914"/>
          </a:xfrm>
          <a:prstGeom prst="rect">
            <a:avLst/>
          </a:prstGeom>
        </p:spPr>
      </p:pic>
      <p:sp>
        <p:nvSpPr>
          <p:cNvPr id="8" name="CuadroTexto 7">
            <a:extLst>
              <a:ext uri="{FF2B5EF4-FFF2-40B4-BE49-F238E27FC236}">
                <a16:creationId xmlns:a16="http://schemas.microsoft.com/office/drawing/2014/main" id="{F3387CA5-8E30-4ED8-8387-20B41DE4640C}"/>
              </a:ext>
            </a:extLst>
          </p:cNvPr>
          <p:cNvSpPr txBox="1"/>
          <p:nvPr/>
        </p:nvSpPr>
        <p:spPr>
          <a:xfrm>
            <a:off x="6335784" y="3333673"/>
            <a:ext cx="3444163" cy="276999"/>
          </a:xfrm>
          <a:prstGeom prst="rect">
            <a:avLst/>
          </a:prstGeom>
          <a:noFill/>
        </p:spPr>
        <p:txBody>
          <a:bodyPr wrap="square" rtlCol="0">
            <a:spAutoFit/>
          </a:bodyPr>
          <a:lstStyle/>
          <a:p>
            <a:pPr algn="just"/>
            <a:r>
              <a:rPr kumimoji="0" lang="es-ES" altLang="es-ES" sz="1200" b="0" i="0" u="none" strike="noStrike" cap="none" normalizeH="0" baseline="0" dirty="0">
                <a:ln>
                  <a:noFill/>
                </a:ln>
                <a:solidFill>
                  <a:schemeClr val="tx1"/>
                </a:solidFill>
                <a:effectLst/>
                <a:latin typeface="Arial" panose="020B0604020202020204" pitchFamily="34" charset="0"/>
              </a:rPr>
              <a:t>Esquema de línea de transmisión</a:t>
            </a:r>
          </a:p>
        </p:txBody>
      </p:sp>
      <mc:AlternateContent xmlns:mc="http://schemas.openxmlformats.org/markup-compatibility/2006" xmlns:a14="http://schemas.microsoft.com/office/drawing/2010/main">
        <mc:Choice Requires="a14">
          <p:sp>
            <p:nvSpPr>
              <p:cNvPr id="9" name="CuadroTexto 8">
                <a:extLst>
                  <a:ext uri="{FF2B5EF4-FFF2-40B4-BE49-F238E27FC236}">
                    <a16:creationId xmlns:a16="http://schemas.microsoft.com/office/drawing/2014/main" id="{B82164F1-1754-493B-8306-E1DE813CD188}"/>
                  </a:ext>
                </a:extLst>
              </p:cNvPr>
              <p:cNvSpPr txBox="1"/>
              <p:nvPr/>
            </p:nvSpPr>
            <p:spPr>
              <a:xfrm>
                <a:off x="163607" y="1971450"/>
                <a:ext cx="4737548" cy="35965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600" b="0" i="1" smtClean="0">
                          <a:solidFill>
                            <a:schemeClr val="tx1"/>
                          </a:solidFill>
                          <a:latin typeface="Cambria Math" panose="02040503050406030204" pitchFamily="18" charset="0"/>
                          <a:ea typeface="Cambria Math" panose="02040503050406030204" pitchFamily="18" charset="0"/>
                        </a:rPr>
                        <m:t>𝑉</m:t>
                      </m:r>
                      <m:d>
                        <m:dPr>
                          <m:ctrlPr>
                            <a:rPr lang="es-ES" sz="1600" b="0" i="1" smtClean="0">
                              <a:solidFill>
                                <a:schemeClr val="tx1"/>
                              </a:solidFill>
                              <a:latin typeface="Cambria Math" panose="02040503050406030204" pitchFamily="18" charset="0"/>
                              <a:ea typeface="Cambria Math" panose="02040503050406030204" pitchFamily="18" charset="0"/>
                            </a:rPr>
                          </m:ctrlPr>
                        </m:dPr>
                        <m:e>
                          <m:r>
                            <a:rPr lang="es-ES" sz="1600" b="0" i="1" smtClean="0">
                              <a:solidFill>
                                <a:schemeClr val="tx1"/>
                              </a:solidFill>
                              <a:latin typeface="Cambria Math" panose="02040503050406030204" pitchFamily="18" charset="0"/>
                              <a:ea typeface="Cambria Math" panose="02040503050406030204" pitchFamily="18" charset="0"/>
                            </a:rPr>
                            <m:t>𝑧</m:t>
                          </m:r>
                        </m:e>
                      </m:d>
                      <m:r>
                        <a:rPr lang="es-ES" sz="1600" b="0" i="1" smtClean="0">
                          <a:solidFill>
                            <a:schemeClr val="tx1"/>
                          </a:solidFill>
                          <a:latin typeface="Cambria Math" panose="02040503050406030204" pitchFamily="18" charset="0"/>
                          <a:ea typeface="Cambria Math" panose="02040503050406030204" pitchFamily="18" charset="0"/>
                        </a:rPr>
                        <m:t>=</m:t>
                      </m:r>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𝑉</m:t>
                          </m:r>
                        </m:e>
                        <m:sup>
                          <m:r>
                            <a:rPr lang="es-ES" sz="1600" b="0" i="1" smtClean="0">
                              <a:solidFill>
                                <a:schemeClr val="tx1"/>
                              </a:solidFill>
                              <a:latin typeface="Cambria Math" panose="02040503050406030204" pitchFamily="18" charset="0"/>
                              <a:ea typeface="Cambria Math" panose="02040503050406030204" pitchFamily="18" charset="0"/>
                            </a:rPr>
                            <m:t>+</m:t>
                          </m:r>
                        </m:sup>
                      </m:sSup>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𝑒</m:t>
                          </m:r>
                        </m:e>
                        <m:sup>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𝑗</m:t>
                          </m:r>
                          <m:r>
                            <a:rPr lang="es-ES" sz="1600" b="0" i="1" smtClean="0">
                              <a:solidFill>
                                <a:schemeClr val="tx1"/>
                              </a:solidFill>
                              <a:latin typeface="Cambria Math" panose="02040503050406030204" pitchFamily="18" charset="0"/>
                              <a:ea typeface="Cambria Math" panose="02040503050406030204" pitchFamily="18" charset="0"/>
                            </a:rPr>
                            <m:t>𝛽</m:t>
                          </m:r>
                          <m:r>
                            <a:rPr lang="es-ES" sz="1600" b="0" i="1" smtClean="0">
                              <a:solidFill>
                                <a:schemeClr val="tx1"/>
                              </a:solidFill>
                              <a:latin typeface="Cambria Math" panose="02040503050406030204" pitchFamily="18" charset="0"/>
                              <a:ea typeface="Cambria Math" panose="02040503050406030204" pitchFamily="18" charset="0"/>
                            </a:rPr>
                            <m:t>𝑧</m:t>
                          </m:r>
                        </m:sup>
                      </m:sSup>
                      <m:r>
                        <a:rPr lang="es-ES" sz="1600" b="0" i="1" smtClean="0">
                          <a:solidFill>
                            <a:schemeClr val="tx1"/>
                          </a:solidFill>
                          <a:latin typeface="Cambria Math" panose="02040503050406030204" pitchFamily="18" charset="0"/>
                          <a:ea typeface="Cambria Math" panose="02040503050406030204" pitchFamily="18" charset="0"/>
                        </a:rPr>
                        <m:t>+</m:t>
                      </m:r>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𝑉</m:t>
                          </m:r>
                        </m:e>
                        <m:sup>
                          <m:r>
                            <a:rPr lang="es-ES" sz="1600" b="0" i="1" smtClean="0">
                              <a:solidFill>
                                <a:schemeClr val="tx1"/>
                              </a:solidFill>
                              <a:latin typeface="Cambria Math" panose="02040503050406030204" pitchFamily="18" charset="0"/>
                              <a:ea typeface="Cambria Math" panose="02040503050406030204" pitchFamily="18" charset="0"/>
                            </a:rPr>
                            <m:t>−</m:t>
                          </m:r>
                        </m:sup>
                      </m:sSup>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𝑒</m:t>
                          </m:r>
                        </m:e>
                        <m:sup>
                          <m:r>
                            <a:rPr lang="es-ES" sz="1600" i="1">
                              <a:solidFill>
                                <a:schemeClr val="tx1"/>
                              </a:solidFill>
                              <a:latin typeface="Cambria Math" panose="02040503050406030204" pitchFamily="18" charset="0"/>
                              <a:ea typeface="Cambria Math" panose="02040503050406030204" pitchFamily="18" charset="0"/>
                            </a:rPr>
                            <m:t>𝑗</m:t>
                          </m:r>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𝑧</m:t>
                          </m:r>
                        </m:sup>
                      </m:sSup>
                    </m:oMath>
                  </m:oMathPara>
                </a14:m>
                <a:endParaRPr lang="es-ES" sz="1600" dirty="0"/>
              </a:p>
            </p:txBody>
          </p:sp>
        </mc:Choice>
        <mc:Fallback xmlns="">
          <p:sp>
            <p:nvSpPr>
              <p:cNvPr id="9" name="CuadroTexto 8">
                <a:extLst>
                  <a:ext uri="{FF2B5EF4-FFF2-40B4-BE49-F238E27FC236}">
                    <a16:creationId xmlns:a16="http://schemas.microsoft.com/office/drawing/2014/main" id="{B82164F1-1754-493B-8306-E1DE813CD188}"/>
                  </a:ext>
                </a:extLst>
              </p:cNvPr>
              <p:cNvSpPr txBox="1">
                <a:spLocks noRot="1" noChangeAspect="1" noMove="1" noResize="1" noEditPoints="1" noAdjustHandles="1" noChangeArrowheads="1" noChangeShapeType="1" noTextEdit="1"/>
              </p:cNvSpPr>
              <p:nvPr/>
            </p:nvSpPr>
            <p:spPr>
              <a:xfrm>
                <a:off x="163607" y="1971450"/>
                <a:ext cx="4737548" cy="359650"/>
              </a:xfrm>
              <a:prstGeom prst="rect">
                <a:avLst/>
              </a:prstGeom>
              <a:blipFill>
                <a:blip r:embed="rId7"/>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0" name="CuadroTexto 9">
                <a:extLst>
                  <a:ext uri="{FF2B5EF4-FFF2-40B4-BE49-F238E27FC236}">
                    <a16:creationId xmlns:a16="http://schemas.microsoft.com/office/drawing/2014/main" id="{9EDF63DE-C979-432C-A646-ECA751F6256F}"/>
                  </a:ext>
                </a:extLst>
              </p:cNvPr>
              <p:cNvSpPr txBox="1"/>
              <p:nvPr/>
            </p:nvSpPr>
            <p:spPr>
              <a:xfrm>
                <a:off x="112994" y="2457387"/>
                <a:ext cx="4737548" cy="62042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600" b="0" i="1" smtClean="0">
                          <a:solidFill>
                            <a:schemeClr val="tx1"/>
                          </a:solidFill>
                          <a:latin typeface="Cambria Math" panose="02040503050406030204" pitchFamily="18" charset="0"/>
                          <a:ea typeface="Cambria Math" panose="02040503050406030204" pitchFamily="18" charset="0"/>
                        </a:rPr>
                        <m:t>𝐼</m:t>
                      </m:r>
                      <m:d>
                        <m:dPr>
                          <m:ctrlPr>
                            <a:rPr lang="es-ES" sz="1600" b="0" i="1" smtClean="0">
                              <a:solidFill>
                                <a:schemeClr val="tx1"/>
                              </a:solidFill>
                              <a:latin typeface="Cambria Math" panose="02040503050406030204" pitchFamily="18" charset="0"/>
                              <a:ea typeface="Cambria Math" panose="02040503050406030204" pitchFamily="18" charset="0"/>
                            </a:rPr>
                          </m:ctrlPr>
                        </m:dPr>
                        <m:e>
                          <m:r>
                            <a:rPr lang="es-ES" sz="1600" b="0" i="1" smtClean="0">
                              <a:solidFill>
                                <a:schemeClr val="tx1"/>
                              </a:solidFill>
                              <a:latin typeface="Cambria Math" panose="02040503050406030204" pitchFamily="18" charset="0"/>
                              <a:ea typeface="Cambria Math" panose="02040503050406030204" pitchFamily="18" charset="0"/>
                            </a:rPr>
                            <m:t>𝑧</m:t>
                          </m:r>
                        </m:e>
                      </m:d>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b="0" i="1" smtClean="0">
                              <a:solidFill>
                                <a:schemeClr val="tx1"/>
                              </a:solidFill>
                              <a:latin typeface="Cambria Math" panose="02040503050406030204" pitchFamily="18" charset="0"/>
                              <a:ea typeface="Cambria Math" panose="02040503050406030204" pitchFamily="18" charset="0"/>
                            </a:rPr>
                          </m:ctrlPr>
                        </m:fPr>
                        <m:num>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𝑉</m:t>
                              </m:r>
                            </m:e>
                            <m:sup>
                              <m:r>
                                <a:rPr lang="es-ES" sz="1600" i="1">
                                  <a:solidFill>
                                    <a:schemeClr val="tx1"/>
                                  </a:solidFill>
                                  <a:latin typeface="Cambria Math" panose="02040503050406030204" pitchFamily="18" charset="0"/>
                                  <a:ea typeface="Cambria Math" panose="02040503050406030204" pitchFamily="18" charset="0"/>
                                </a:rPr>
                                <m:t>+</m:t>
                              </m:r>
                            </m:sup>
                          </m:sSup>
                        </m:num>
                        <m:den>
                          <m:sSub>
                            <m:sSubPr>
                              <m:ctrlPr>
                                <a:rPr lang="es-ES" sz="1600" b="0" i="1" smtClean="0">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𝑍</m:t>
                              </m:r>
                            </m:e>
                            <m:sub>
                              <m:r>
                                <a:rPr lang="es-ES" sz="1600" b="0" i="1" smtClean="0">
                                  <a:solidFill>
                                    <a:schemeClr val="tx1"/>
                                  </a:solidFill>
                                  <a:latin typeface="Cambria Math" panose="02040503050406030204" pitchFamily="18" charset="0"/>
                                  <a:ea typeface="Cambria Math" panose="02040503050406030204" pitchFamily="18" charset="0"/>
                                </a:rPr>
                                <m:t>0</m:t>
                              </m:r>
                            </m:sub>
                          </m:sSub>
                        </m:den>
                      </m:f>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𝑒</m:t>
                          </m:r>
                        </m:e>
                        <m:sup>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𝑗</m:t>
                          </m:r>
                          <m:r>
                            <a:rPr lang="es-ES" sz="1600" b="0" i="1" smtClean="0">
                              <a:solidFill>
                                <a:schemeClr val="tx1"/>
                              </a:solidFill>
                              <a:latin typeface="Cambria Math" panose="02040503050406030204" pitchFamily="18" charset="0"/>
                              <a:ea typeface="Cambria Math" panose="02040503050406030204" pitchFamily="18" charset="0"/>
                            </a:rPr>
                            <m:t>𝛽</m:t>
                          </m:r>
                          <m:r>
                            <a:rPr lang="es-ES" sz="1600" b="0" i="1" smtClean="0">
                              <a:solidFill>
                                <a:schemeClr val="tx1"/>
                              </a:solidFill>
                              <a:latin typeface="Cambria Math" panose="02040503050406030204" pitchFamily="18" charset="0"/>
                              <a:ea typeface="Cambria Math" panose="02040503050406030204" pitchFamily="18" charset="0"/>
                            </a:rPr>
                            <m:t>𝑧</m:t>
                          </m:r>
                        </m:sup>
                      </m:sSup>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𝑉</m:t>
                              </m:r>
                            </m:e>
                            <m:sup>
                              <m:r>
                                <a:rPr lang="es-ES" sz="1600" b="0" i="1" smtClean="0">
                                  <a:solidFill>
                                    <a:schemeClr val="tx1"/>
                                  </a:solidFill>
                                  <a:latin typeface="Cambria Math" panose="02040503050406030204" pitchFamily="18" charset="0"/>
                                  <a:ea typeface="Cambria Math" panose="02040503050406030204" pitchFamily="18" charset="0"/>
                                </a:rPr>
                                <m:t>−</m:t>
                              </m:r>
                            </m:sup>
                          </m:sSup>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𝑍</m:t>
                              </m:r>
                            </m:e>
                            <m:sub>
                              <m:r>
                                <a:rPr lang="es-ES" sz="1600" i="1">
                                  <a:solidFill>
                                    <a:schemeClr val="tx1"/>
                                  </a:solidFill>
                                  <a:latin typeface="Cambria Math" panose="02040503050406030204" pitchFamily="18" charset="0"/>
                                  <a:ea typeface="Cambria Math" panose="02040503050406030204" pitchFamily="18" charset="0"/>
                                </a:rPr>
                                <m:t>0</m:t>
                              </m:r>
                            </m:sub>
                          </m:sSub>
                        </m:den>
                      </m:f>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𝑒</m:t>
                          </m:r>
                        </m:e>
                        <m:sup>
                          <m:r>
                            <a:rPr lang="es-ES" sz="1600" i="1">
                              <a:solidFill>
                                <a:schemeClr val="tx1"/>
                              </a:solidFill>
                              <a:latin typeface="Cambria Math" panose="02040503050406030204" pitchFamily="18" charset="0"/>
                              <a:ea typeface="Cambria Math" panose="02040503050406030204" pitchFamily="18" charset="0"/>
                            </a:rPr>
                            <m:t>𝑗</m:t>
                          </m:r>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𝑧</m:t>
                          </m:r>
                        </m:sup>
                      </m:sSup>
                    </m:oMath>
                  </m:oMathPara>
                </a14:m>
                <a:endParaRPr lang="es-ES" sz="1600" dirty="0"/>
              </a:p>
            </p:txBody>
          </p:sp>
        </mc:Choice>
        <mc:Fallback xmlns="">
          <p:sp>
            <p:nvSpPr>
              <p:cNvPr id="10" name="CuadroTexto 9">
                <a:extLst>
                  <a:ext uri="{FF2B5EF4-FFF2-40B4-BE49-F238E27FC236}">
                    <a16:creationId xmlns:a16="http://schemas.microsoft.com/office/drawing/2014/main" id="{9EDF63DE-C979-432C-A646-ECA751F6256F}"/>
                  </a:ext>
                </a:extLst>
              </p:cNvPr>
              <p:cNvSpPr txBox="1">
                <a:spLocks noRot="1" noChangeAspect="1" noMove="1" noResize="1" noEditPoints="1" noAdjustHandles="1" noChangeArrowheads="1" noChangeShapeType="1" noTextEdit="1"/>
              </p:cNvSpPr>
              <p:nvPr/>
            </p:nvSpPr>
            <p:spPr>
              <a:xfrm>
                <a:off x="112994" y="2457387"/>
                <a:ext cx="4737548" cy="620426"/>
              </a:xfrm>
              <a:prstGeom prst="rect">
                <a:avLst/>
              </a:prstGeom>
              <a:blipFill>
                <a:blip r:embed="rId8"/>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1" name="CuadroTexto 10">
                <a:extLst>
                  <a:ext uri="{FF2B5EF4-FFF2-40B4-BE49-F238E27FC236}">
                    <a16:creationId xmlns:a16="http://schemas.microsoft.com/office/drawing/2014/main" id="{6AEAD4D9-4BE6-437E-9780-34DF2F3F22FD}"/>
                  </a:ext>
                </a:extLst>
              </p:cNvPr>
              <p:cNvSpPr txBox="1"/>
              <p:nvPr/>
            </p:nvSpPr>
            <p:spPr>
              <a:xfrm>
                <a:off x="5688384" y="3717120"/>
                <a:ext cx="4031878" cy="1277273"/>
              </a:xfrm>
              <a:prstGeom prst="rect">
                <a:avLst/>
              </a:prstGeom>
              <a:noFill/>
            </p:spPr>
            <p:txBody>
              <a:bodyPr wrap="square">
                <a:spAutoFit/>
              </a:bodyPr>
              <a:lstStyle/>
              <a:p>
                <a:pPr algn="just"/>
                <a14:m>
                  <m:oMath xmlns:m="http://schemas.openxmlformats.org/officeDocument/2006/math">
                    <m:sSup>
                      <m:sSupPr>
                        <m:ctrlPr>
                          <a:rPr lang="es-ES" sz="1100" i="1" smtClean="0">
                            <a:solidFill>
                              <a:schemeClr val="tx1"/>
                            </a:solidFill>
                            <a:latin typeface="Cambria Math" panose="02040503050406030204" pitchFamily="18" charset="0"/>
                            <a:ea typeface="Cambria Math" panose="02040503050406030204" pitchFamily="18" charset="0"/>
                          </a:rPr>
                        </m:ctrlPr>
                      </m:sSupPr>
                      <m:e>
                        <m:r>
                          <a:rPr lang="es-ES" sz="1100" i="1">
                            <a:solidFill>
                              <a:schemeClr val="tx1"/>
                            </a:solidFill>
                            <a:latin typeface="Cambria Math" panose="02040503050406030204" pitchFamily="18" charset="0"/>
                            <a:ea typeface="Cambria Math" panose="02040503050406030204" pitchFamily="18" charset="0"/>
                          </a:rPr>
                          <m:t>𝑉</m:t>
                        </m:r>
                      </m:e>
                      <m:sup>
                        <m:r>
                          <a:rPr lang="es-ES" sz="1100" i="1">
                            <a:solidFill>
                              <a:schemeClr val="tx1"/>
                            </a:solidFill>
                            <a:latin typeface="Cambria Math" panose="02040503050406030204" pitchFamily="18" charset="0"/>
                            <a:ea typeface="Cambria Math" panose="02040503050406030204" pitchFamily="18" charset="0"/>
                          </a:rPr>
                          <m:t>+</m:t>
                        </m:r>
                      </m:sup>
                    </m:sSup>
                  </m:oMath>
                </a14:m>
                <a:r>
                  <a:rPr lang="es-ES" sz="1100" dirty="0">
                    <a:solidFill>
                      <a:schemeClr val="tx1"/>
                    </a:solidFill>
                  </a:rPr>
                  <a:t>es la amplitud del voltaje de la onda que se propaga en la dirección +z</a:t>
                </a:r>
              </a:p>
              <a:p>
                <a:pPr algn="just"/>
                <a14:m>
                  <m:oMath xmlns:m="http://schemas.openxmlformats.org/officeDocument/2006/math">
                    <m:sSup>
                      <m:sSupPr>
                        <m:ctrlPr>
                          <a:rPr lang="es-ES" sz="1100" i="1">
                            <a:solidFill>
                              <a:schemeClr val="tx1"/>
                            </a:solidFill>
                            <a:latin typeface="Cambria Math" panose="02040503050406030204" pitchFamily="18" charset="0"/>
                            <a:ea typeface="Cambria Math" panose="02040503050406030204" pitchFamily="18" charset="0"/>
                          </a:rPr>
                        </m:ctrlPr>
                      </m:sSupPr>
                      <m:e>
                        <m:r>
                          <a:rPr lang="es-ES" sz="1100" i="1">
                            <a:solidFill>
                              <a:schemeClr val="tx1"/>
                            </a:solidFill>
                            <a:latin typeface="Cambria Math" panose="02040503050406030204" pitchFamily="18" charset="0"/>
                            <a:ea typeface="Cambria Math" panose="02040503050406030204" pitchFamily="18" charset="0"/>
                          </a:rPr>
                          <m:t>𝑉</m:t>
                        </m:r>
                      </m:e>
                      <m:sup>
                        <m:r>
                          <a:rPr lang="es-ES" sz="1100" b="0" i="1" smtClean="0">
                            <a:solidFill>
                              <a:schemeClr val="tx1"/>
                            </a:solidFill>
                            <a:latin typeface="Cambria Math" panose="02040503050406030204" pitchFamily="18" charset="0"/>
                            <a:ea typeface="Cambria Math" panose="02040503050406030204" pitchFamily="18" charset="0"/>
                          </a:rPr>
                          <m:t>−</m:t>
                        </m:r>
                      </m:sup>
                    </m:sSup>
                  </m:oMath>
                </a14:m>
                <a:r>
                  <a:rPr lang="es-ES" sz="1100" dirty="0">
                    <a:solidFill>
                      <a:schemeClr val="tx1"/>
                    </a:solidFill>
                  </a:rPr>
                  <a:t>es la amplitud del voltaje de la onda que se propaga en la dirección –z</a:t>
                </a:r>
              </a:p>
              <a:p>
                <a:pPr algn="just"/>
                <a14:m>
                  <m:oMath xmlns:m="http://schemas.openxmlformats.org/officeDocument/2006/math">
                    <m:sSub>
                      <m:sSubPr>
                        <m:ctrlPr>
                          <a:rPr lang="es-ES" sz="1100" i="1" smtClean="0">
                            <a:solidFill>
                              <a:schemeClr val="tx1"/>
                            </a:solidFill>
                            <a:latin typeface="Cambria Math" panose="02040503050406030204" pitchFamily="18" charset="0"/>
                            <a:ea typeface="Cambria Math" panose="02040503050406030204" pitchFamily="18" charset="0"/>
                          </a:rPr>
                        </m:ctrlPr>
                      </m:sSubPr>
                      <m:e>
                        <m:r>
                          <a:rPr lang="es-ES" sz="1100" i="1">
                            <a:solidFill>
                              <a:schemeClr val="tx1"/>
                            </a:solidFill>
                            <a:latin typeface="Cambria Math" panose="02040503050406030204" pitchFamily="18" charset="0"/>
                            <a:ea typeface="Cambria Math" panose="02040503050406030204" pitchFamily="18" charset="0"/>
                          </a:rPr>
                          <m:t>𝑍</m:t>
                        </m:r>
                      </m:e>
                      <m:sub>
                        <m:r>
                          <a:rPr lang="es-ES" sz="1100" i="1">
                            <a:solidFill>
                              <a:schemeClr val="tx1"/>
                            </a:solidFill>
                            <a:latin typeface="Cambria Math" panose="02040503050406030204" pitchFamily="18" charset="0"/>
                            <a:ea typeface="Cambria Math" panose="02040503050406030204" pitchFamily="18" charset="0"/>
                          </a:rPr>
                          <m:t>0</m:t>
                        </m:r>
                      </m:sub>
                    </m:sSub>
                  </m:oMath>
                </a14:m>
                <a:r>
                  <a:rPr lang="es-ES" sz="1100" dirty="0">
                    <a:solidFill>
                      <a:schemeClr val="tx1"/>
                    </a:solidFill>
                  </a:rPr>
                  <a:t> es la impedancia característica de la línea de transmisión</a:t>
                </a:r>
              </a:p>
              <a:p>
                <a:pPr algn="just"/>
                <a14:m>
                  <m:oMath xmlns:m="http://schemas.openxmlformats.org/officeDocument/2006/math">
                    <m:r>
                      <a:rPr lang="es-ES" sz="1100" b="0" i="1" smtClean="0">
                        <a:solidFill>
                          <a:schemeClr val="tx1"/>
                        </a:solidFill>
                        <a:latin typeface="Cambria Math" panose="02040503050406030204" pitchFamily="18" charset="0"/>
                        <a:ea typeface="Cambria Math" panose="02040503050406030204" pitchFamily="18" charset="0"/>
                      </a:rPr>
                      <m:t>𝛽</m:t>
                    </m:r>
                  </m:oMath>
                </a14:m>
                <a:r>
                  <a:rPr lang="es-ES" sz="1100" dirty="0">
                    <a:solidFill>
                      <a:schemeClr val="tx1"/>
                    </a:solidFill>
                  </a:rPr>
                  <a:t> es el factor de propagación</a:t>
                </a:r>
              </a:p>
              <a:p>
                <a:pPr algn="just"/>
                <a:endParaRPr lang="es-ES" sz="1100" dirty="0"/>
              </a:p>
            </p:txBody>
          </p:sp>
        </mc:Choice>
        <mc:Fallback xmlns="">
          <p:sp>
            <p:nvSpPr>
              <p:cNvPr id="11" name="CuadroTexto 10">
                <a:extLst>
                  <a:ext uri="{FF2B5EF4-FFF2-40B4-BE49-F238E27FC236}">
                    <a16:creationId xmlns:a16="http://schemas.microsoft.com/office/drawing/2014/main" id="{6AEAD4D9-4BE6-437E-9780-34DF2F3F22FD}"/>
                  </a:ext>
                </a:extLst>
              </p:cNvPr>
              <p:cNvSpPr txBox="1">
                <a:spLocks noRot="1" noChangeAspect="1" noMove="1" noResize="1" noEditPoints="1" noAdjustHandles="1" noChangeArrowheads="1" noChangeShapeType="1" noTextEdit="1"/>
              </p:cNvSpPr>
              <p:nvPr/>
            </p:nvSpPr>
            <p:spPr>
              <a:xfrm>
                <a:off x="5688384" y="3717120"/>
                <a:ext cx="4031878" cy="1277273"/>
              </a:xfrm>
              <a:prstGeom prst="rect">
                <a:avLst/>
              </a:prstGeom>
              <a:blipFill>
                <a:blip r:embed="rId9"/>
                <a:stretch>
                  <a:fillRect t="-478"/>
                </a:stretch>
              </a:blipFill>
            </p:spPr>
            <p:txBody>
              <a:bodyPr/>
              <a:lstStyle/>
              <a:p>
                <a:r>
                  <a:rPr lang="es-ES">
                    <a:noFill/>
                  </a:rPr>
                  <a:t> </a:t>
                </a:r>
              </a:p>
            </p:txBody>
          </p:sp>
        </mc:Fallback>
      </mc:AlternateContent>
      <p:sp>
        <p:nvSpPr>
          <p:cNvPr id="12" name="CuadroTexto 11">
            <a:extLst>
              <a:ext uri="{FF2B5EF4-FFF2-40B4-BE49-F238E27FC236}">
                <a16:creationId xmlns:a16="http://schemas.microsoft.com/office/drawing/2014/main" id="{AAFBDFBE-E189-4C27-9809-F1225C5557EA}"/>
              </a:ext>
            </a:extLst>
          </p:cNvPr>
          <p:cNvSpPr txBox="1"/>
          <p:nvPr/>
        </p:nvSpPr>
        <p:spPr>
          <a:xfrm>
            <a:off x="370088" y="3333673"/>
            <a:ext cx="5091089" cy="523220"/>
          </a:xfrm>
          <a:prstGeom prst="rect">
            <a:avLst/>
          </a:prstGeom>
          <a:noFill/>
        </p:spPr>
        <p:txBody>
          <a:bodyPr wrap="square" rtlCol="0">
            <a:spAutoFit/>
          </a:bodyPr>
          <a:lstStyle/>
          <a:p>
            <a:pPr algn="just"/>
            <a:r>
              <a:rPr lang="es-ES" altLang="es-ES" sz="1400" dirty="0">
                <a:solidFill>
                  <a:schemeClr val="tx1"/>
                </a:solidFill>
              </a:rPr>
              <a:t>Calculamos el voltaje y la intensidad de corriente en el puerto 1 (z=0) y en el puerto 2 (z=l) </a:t>
            </a:r>
            <a:endParaRPr kumimoji="0" lang="es-ES" altLang="es-ES" sz="1400" b="0" i="0" u="none" strike="noStrike" cap="none" normalizeH="0" baseline="0" dirty="0">
              <a:ln>
                <a:noFill/>
              </a:ln>
              <a:solidFill>
                <a:schemeClr val="tx1"/>
              </a:solidFill>
              <a:effectLst/>
              <a:latin typeface="Arial" panose="020B0604020202020204" pitchFamily="34" charset="0"/>
            </a:endParaRPr>
          </a:p>
        </p:txBody>
      </p:sp>
      <mc:AlternateContent xmlns:mc="http://schemas.openxmlformats.org/markup-compatibility/2006" xmlns:a14="http://schemas.microsoft.com/office/drawing/2010/main">
        <mc:Choice Requires="a14">
          <p:sp>
            <p:nvSpPr>
              <p:cNvPr id="13" name="CuadroTexto 12">
                <a:extLst>
                  <a:ext uri="{FF2B5EF4-FFF2-40B4-BE49-F238E27FC236}">
                    <a16:creationId xmlns:a16="http://schemas.microsoft.com/office/drawing/2014/main" id="{D0F0FBDF-C3EB-4862-9147-1DAF710EE9D1}"/>
                  </a:ext>
                </a:extLst>
              </p:cNvPr>
              <p:cNvSpPr txBox="1"/>
              <p:nvPr/>
            </p:nvSpPr>
            <p:spPr>
              <a:xfrm>
                <a:off x="-1152376" y="4007452"/>
                <a:ext cx="4737548" cy="3385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𝑉</m:t>
                          </m:r>
                        </m:e>
                        <m:sub>
                          <m:r>
                            <a:rPr lang="es-ES" sz="1600" b="0" i="1" smtClean="0">
                              <a:solidFill>
                                <a:schemeClr val="tx1"/>
                              </a:solidFill>
                              <a:latin typeface="Cambria Math" panose="02040503050406030204" pitchFamily="18" charset="0"/>
                              <a:ea typeface="Cambria Math" panose="02040503050406030204" pitchFamily="18" charset="0"/>
                            </a:rPr>
                            <m:t>1</m:t>
                          </m:r>
                        </m:sub>
                      </m:sSub>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𝑉</m:t>
                      </m:r>
                      <m:d>
                        <m:dPr>
                          <m:ctrlPr>
                            <a:rPr lang="es-ES" sz="1600" b="0" i="1" smtClean="0">
                              <a:solidFill>
                                <a:schemeClr val="tx1"/>
                              </a:solidFill>
                              <a:latin typeface="Cambria Math" panose="02040503050406030204" pitchFamily="18" charset="0"/>
                              <a:ea typeface="Cambria Math" panose="02040503050406030204" pitchFamily="18" charset="0"/>
                            </a:rPr>
                          </m:ctrlPr>
                        </m:dPr>
                        <m:e>
                          <m:r>
                            <a:rPr lang="es-ES" sz="1600" b="0" i="1" smtClean="0">
                              <a:solidFill>
                                <a:schemeClr val="tx1"/>
                              </a:solidFill>
                              <a:latin typeface="Cambria Math" panose="02040503050406030204" pitchFamily="18" charset="0"/>
                              <a:ea typeface="Cambria Math" panose="02040503050406030204" pitchFamily="18" charset="0"/>
                            </a:rPr>
                            <m:t>0</m:t>
                          </m:r>
                        </m:e>
                      </m:d>
                      <m:r>
                        <a:rPr lang="es-ES" sz="1600" b="0" i="1" smtClean="0">
                          <a:solidFill>
                            <a:schemeClr val="tx1"/>
                          </a:solidFill>
                          <a:latin typeface="Cambria Math" panose="02040503050406030204" pitchFamily="18" charset="0"/>
                          <a:ea typeface="Cambria Math" panose="02040503050406030204" pitchFamily="18" charset="0"/>
                        </a:rPr>
                        <m:t>=</m:t>
                      </m:r>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𝑉</m:t>
                          </m:r>
                        </m:e>
                        <m:sup>
                          <m:r>
                            <a:rPr lang="es-ES" sz="1600" b="0" i="1" smtClean="0">
                              <a:solidFill>
                                <a:schemeClr val="tx1"/>
                              </a:solidFill>
                              <a:latin typeface="Cambria Math" panose="02040503050406030204" pitchFamily="18" charset="0"/>
                              <a:ea typeface="Cambria Math" panose="02040503050406030204" pitchFamily="18" charset="0"/>
                            </a:rPr>
                            <m:t>+</m:t>
                          </m:r>
                        </m:sup>
                      </m:sSup>
                      <m:r>
                        <a:rPr lang="es-ES" sz="1600" b="0" i="1" smtClean="0">
                          <a:solidFill>
                            <a:schemeClr val="tx1"/>
                          </a:solidFill>
                          <a:latin typeface="Cambria Math" panose="02040503050406030204" pitchFamily="18" charset="0"/>
                          <a:ea typeface="Cambria Math" panose="02040503050406030204" pitchFamily="18" charset="0"/>
                        </a:rPr>
                        <m:t>+</m:t>
                      </m:r>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𝑉</m:t>
                          </m:r>
                        </m:e>
                        <m:sup>
                          <m:r>
                            <a:rPr lang="es-ES" sz="1600" b="0" i="1" smtClean="0">
                              <a:solidFill>
                                <a:schemeClr val="tx1"/>
                              </a:solidFill>
                              <a:latin typeface="Cambria Math" panose="02040503050406030204" pitchFamily="18" charset="0"/>
                              <a:ea typeface="Cambria Math" panose="02040503050406030204" pitchFamily="18" charset="0"/>
                            </a:rPr>
                            <m:t>−</m:t>
                          </m:r>
                        </m:sup>
                      </m:sSup>
                    </m:oMath>
                  </m:oMathPara>
                </a14:m>
                <a:endParaRPr lang="es-ES" sz="1600" dirty="0"/>
              </a:p>
            </p:txBody>
          </p:sp>
        </mc:Choice>
        <mc:Fallback xmlns="">
          <p:sp>
            <p:nvSpPr>
              <p:cNvPr id="13" name="CuadroTexto 12">
                <a:extLst>
                  <a:ext uri="{FF2B5EF4-FFF2-40B4-BE49-F238E27FC236}">
                    <a16:creationId xmlns:a16="http://schemas.microsoft.com/office/drawing/2014/main" id="{D0F0FBDF-C3EB-4862-9147-1DAF710EE9D1}"/>
                  </a:ext>
                </a:extLst>
              </p:cNvPr>
              <p:cNvSpPr txBox="1">
                <a:spLocks noRot="1" noChangeAspect="1" noMove="1" noResize="1" noEditPoints="1" noAdjustHandles="1" noChangeArrowheads="1" noChangeShapeType="1" noTextEdit="1"/>
              </p:cNvSpPr>
              <p:nvPr/>
            </p:nvSpPr>
            <p:spPr>
              <a:xfrm>
                <a:off x="-1152376" y="4007452"/>
                <a:ext cx="4737548" cy="338554"/>
              </a:xfrm>
              <a:prstGeom prst="rect">
                <a:avLst/>
              </a:prstGeom>
              <a:blipFill>
                <a:blip r:embed="rId10"/>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5" name="CuadroTexto 14">
                <a:extLst>
                  <a:ext uri="{FF2B5EF4-FFF2-40B4-BE49-F238E27FC236}">
                    <a16:creationId xmlns:a16="http://schemas.microsoft.com/office/drawing/2014/main" id="{1ED39F2D-8BF9-41CE-8117-A80ACC2D7F18}"/>
                  </a:ext>
                </a:extLst>
              </p:cNvPr>
              <p:cNvSpPr txBox="1"/>
              <p:nvPr/>
            </p:nvSpPr>
            <p:spPr>
              <a:xfrm>
                <a:off x="-1152376" y="4388636"/>
                <a:ext cx="4737548" cy="62042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i="1" smtClean="0">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𝐼</m:t>
                          </m:r>
                        </m:e>
                        <m:sub>
                          <m:r>
                            <a:rPr lang="es-ES" sz="1600" i="1">
                              <a:solidFill>
                                <a:schemeClr val="tx1"/>
                              </a:solidFill>
                              <a:latin typeface="Cambria Math" panose="02040503050406030204" pitchFamily="18" charset="0"/>
                              <a:ea typeface="Cambria Math" panose="02040503050406030204" pitchFamily="18" charset="0"/>
                            </a:rPr>
                            <m:t>1</m:t>
                          </m:r>
                        </m:sub>
                      </m:sSub>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𝐼</m:t>
                      </m:r>
                      <m:d>
                        <m:dPr>
                          <m:ctrlPr>
                            <a:rPr lang="es-ES" sz="1600" b="0" i="1" smtClean="0">
                              <a:solidFill>
                                <a:schemeClr val="tx1"/>
                              </a:solidFill>
                              <a:latin typeface="Cambria Math" panose="02040503050406030204" pitchFamily="18" charset="0"/>
                              <a:ea typeface="Cambria Math" panose="02040503050406030204" pitchFamily="18" charset="0"/>
                            </a:rPr>
                          </m:ctrlPr>
                        </m:dPr>
                        <m:e>
                          <m:r>
                            <a:rPr lang="es-ES" sz="1600" b="0" i="1" smtClean="0">
                              <a:solidFill>
                                <a:schemeClr val="tx1"/>
                              </a:solidFill>
                              <a:latin typeface="Cambria Math" panose="02040503050406030204" pitchFamily="18" charset="0"/>
                              <a:ea typeface="Cambria Math" panose="02040503050406030204" pitchFamily="18" charset="0"/>
                            </a:rPr>
                            <m:t>0</m:t>
                          </m:r>
                        </m:e>
                      </m:d>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b="0" i="1" smtClean="0">
                              <a:solidFill>
                                <a:schemeClr val="tx1"/>
                              </a:solidFill>
                              <a:latin typeface="Cambria Math" panose="02040503050406030204" pitchFamily="18" charset="0"/>
                              <a:ea typeface="Cambria Math" panose="02040503050406030204" pitchFamily="18" charset="0"/>
                            </a:rPr>
                          </m:ctrlPr>
                        </m:fPr>
                        <m:num>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𝑉</m:t>
                              </m:r>
                            </m:e>
                            <m:sup>
                              <m:r>
                                <a:rPr lang="es-ES" sz="1600" i="1">
                                  <a:solidFill>
                                    <a:schemeClr val="tx1"/>
                                  </a:solidFill>
                                  <a:latin typeface="Cambria Math" panose="02040503050406030204" pitchFamily="18" charset="0"/>
                                  <a:ea typeface="Cambria Math" panose="02040503050406030204" pitchFamily="18" charset="0"/>
                                </a:rPr>
                                <m:t>+</m:t>
                              </m:r>
                            </m:sup>
                          </m:sSup>
                        </m:num>
                        <m:den>
                          <m:sSub>
                            <m:sSubPr>
                              <m:ctrlPr>
                                <a:rPr lang="es-ES" sz="1600" b="0" i="1" smtClean="0">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𝑍</m:t>
                              </m:r>
                            </m:e>
                            <m:sub>
                              <m:r>
                                <a:rPr lang="es-ES" sz="1600" b="0" i="1" smtClean="0">
                                  <a:solidFill>
                                    <a:schemeClr val="tx1"/>
                                  </a:solidFill>
                                  <a:latin typeface="Cambria Math" panose="02040503050406030204" pitchFamily="18" charset="0"/>
                                  <a:ea typeface="Cambria Math" panose="02040503050406030204" pitchFamily="18" charset="0"/>
                                </a:rPr>
                                <m:t>0</m:t>
                              </m:r>
                            </m:sub>
                          </m:sSub>
                        </m:den>
                      </m:f>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𝑉</m:t>
                              </m:r>
                            </m:e>
                            <m:sup>
                              <m:r>
                                <a:rPr lang="es-ES" sz="1600" b="0" i="1" smtClean="0">
                                  <a:solidFill>
                                    <a:schemeClr val="tx1"/>
                                  </a:solidFill>
                                  <a:latin typeface="Cambria Math" panose="02040503050406030204" pitchFamily="18" charset="0"/>
                                  <a:ea typeface="Cambria Math" panose="02040503050406030204" pitchFamily="18" charset="0"/>
                                </a:rPr>
                                <m:t>−</m:t>
                              </m:r>
                            </m:sup>
                          </m:sSup>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𝑍</m:t>
                              </m:r>
                            </m:e>
                            <m:sub>
                              <m:r>
                                <a:rPr lang="es-ES" sz="1600" i="1">
                                  <a:solidFill>
                                    <a:schemeClr val="tx1"/>
                                  </a:solidFill>
                                  <a:latin typeface="Cambria Math" panose="02040503050406030204" pitchFamily="18" charset="0"/>
                                  <a:ea typeface="Cambria Math" panose="02040503050406030204" pitchFamily="18" charset="0"/>
                                </a:rPr>
                                <m:t>0</m:t>
                              </m:r>
                            </m:sub>
                          </m:sSub>
                        </m:den>
                      </m:f>
                    </m:oMath>
                  </m:oMathPara>
                </a14:m>
                <a:endParaRPr lang="es-ES" sz="1600" dirty="0"/>
              </a:p>
            </p:txBody>
          </p:sp>
        </mc:Choice>
        <mc:Fallback xmlns="">
          <p:sp>
            <p:nvSpPr>
              <p:cNvPr id="15" name="CuadroTexto 14">
                <a:extLst>
                  <a:ext uri="{FF2B5EF4-FFF2-40B4-BE49-F238E27FC236}">
                    <a16:creationId xmlns:a16="http://schemas.microsoft.com/office/drawing/2014/main" id="{1ED39F2D-8BF9-41CE-8117-A80ACC2D7F18}"/>
                  </a:ext>
                </a:extLst>
              </p:cNvPr>
              <p:cNvSpPr txBox="1">
                <a:spLocks noRot="1" noChangeAspect="1" noMove="1" noResize="1" noEditPoints="1" noAdjustHandles="1" noChangeArrowheads="1" noChangeShapeType="1" noTextEdit="1"/>
              </p:cNvSpPr>
              <p:nvPr/>
            </p:nvSpPr>
            <p:spPr>
              <a:xfrm>
                <a:off x="-1152376" y="4388636"/>
                <a:ext cx="4737548" cy="620426"/>
              </a:xfrm>
              <a:prstGeom prst="rect">
                <a:avLst/>
              </a:prstGeom>
              <a:blipFill>
                <a:blip r:embed="rId11"/>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7" name="CuadroTexto 16">
                <a:extLst>
                  <a:ext uri="{FF2B5EF4-FFF2-40B4-BE49-F238E27FC236}">
                    <a16:creationId xmlns:a16="http://schemas.microsoft.com/office/drawing/2014/main" id="{E2C2A4D6-B0EA-4A0A-9AF5-6DD8FF1DB646}"/>
                  </a:ext>
                </a:extLst>
              </p:cNvPr>
              <p:cNvSpPr txBox="1"/>
              <p:nvPr/>
            </p:nvSpPr>
            <p:spPr>
              <a:xfrm>
                <a:off x="1755128" y="3964247"/>
                <a:ext cx="4737548" cy="35965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i="1" smtClean="0">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b="0" i="1" smtClean="0">
                              <a:solidFill>
                                <a:schemeClr val="tx1"/>
                              </a:solidFill>
                              <a:latin typeface="Cambria Math" panose="02040503050406030204" pitchFamily="18" charset="0"/>
                              <a:ea typeface="Cambria Math" panose="02040503050406030204" pitchFamily="18" charset="0"/>
                            </a:rPr>
                            <m:t>2</m:t>
                          </m:r>
                        </m:sub>
                      </m:sSub>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𝑉</m:t>
                      </m:r>
                      <m:d>
                        <m:dPr>
                          <m:ctrlPr>
                            <a:rPr lang="es-ES" sz="1600" b="0" i="1" smtClean="0">
                              <a:solidFill>
                                <a:schemeClr val="tx1"/>
                              </a:solidFill>
                              <a:latin typeface="Cambria Math" panose="02040503050406030204" pitchFamily="18" charset="0"/>
                              <a:ea typeface="Cambria Math" panose="02040503050406030204" pitchFamily="18" charset="0"/>
                            </a:rPr>
                          </m:ctrlPr>
                        </m:dPr>
                        <m:e>
                          <m:r>
                            <a:rPr lang="es-ES" sz="1600" b="0" i="1" smtClean="0">
                              <a:solidFill>
                                <a:schemeClr val="tx1"/>
                              </a:solidFill>
                              <a:latin typeface="Cambria Math" panose="02040503050406030204" pitchFamily="18" charset="0"/>
                              <a:ea typeface="Cambria Math" panose="02040503050406030204" pitchFamily="18" charset="0"/>
                            </a:rPr>
                            <m:t>𝑙</m:t>
                          </m:r>
                        </m:e>
                      </m:d>
                      <m:r>
                        <a:rPr lang="es-ES" sz="1600" b="0" i="1" smtClean="0">
                          <a:solidFill>
                            <a:schemeClr val="tx1"/>
                          </a:solidFill>
                          <a:latin typeface="Cambria Math" panose="02040503050406030204" pitchFamily="18" charset="0"/>
                          <a:ea typeface="Cambria Math" panose="02040503050406030204" pitchFamily="18" charset="0"/>
                        </a:rPr>
                        <m:t>=</m:t>
                      </m:r>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𝑉</m:t>
                          </m:r>
                        </m:e>
                        <m:sup>
                          <m:r>
                            <a:rPr lang="es-ES" sz="1600" b="0" i="1" smtClean="0">
                              <a:solidFill>
                                <a:schemeClr val="tx1"/>
                              </a:solidFill>
                              <a:latin typeface="Cambria Math" panose="02040503050406030204" pitchFamily="18" charset="0"/>
                              <a:ea typeface="Cambria Math" panose="02040503050406030204" pitchFamily="18" charset="0"/>
                            </a:rPr>
                            <m:t>+</m:t>
                          </m:r>
                        </m:sup>
                      </m:sSup>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𝑒</m:t>
                          </m:r>
                        </m:e>
                        <m:sup>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𝑗</m:t>
                          </m:r>
                          <m:r>
                            <a:rPr lang="es-ES" sz="1600" b="0" i="1" smtClean="0">
                              <a:solidFill>
                                <a:schemeClr val="tx1"/>
                              </a:solidFill>
                              <a:latin typeface="Cambria Math" panose="02040503050406030204" pitchFamily="18" charset="0"/>
                              <a:ea typeface="Cambria Math" panose="02040503050406030204" pitchFamily="18" charset="0"/>
                            </a:rPr>
                            <m:t>𝛽</m:t>
                          </m:r>
                          <m:r>
                            <a:rPr lang="es-ES" sz="1600" b="0" i="1" smtClean="0">
                              <a:solidFill>
                                <a:schemeClr val="tx1"/>
                              </a:solidFill>
                              <a:latin typeface="Cambria Math" panose="02040503050406030204" pitchFamily="18" charset="0"/>
                              <a:ea typeface="Cambria Math" panose="02040503050406030204" pitchFamily="18" charset="0"/>
                            </a:rPr>
                            <m:t>𝑙</m:t>
                          </m:r>
                        </m:sup>
                      </m:sSup>
                      <m:r>
                        <a:rPr lang="es-ES" sz="1600" b="0" i="1" smtClean="0">
                          <a:solidFill>
                            <a:schemeClr val="tx1"/>
                          </a:solidFill>
                          <a:latin typeface="Cambria Math" panose="02040503050406030204" pitchFamily="18" charset="0"/>
                          <a:ea typeface="Cambria Math" panose="02040503050406030204" pitchFamily="18" charset="0"/>
                        </a:rPr>
                        <m:t>+</m:t>
                      </m:r>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𝑉</m:t>
                          </m:r>
                        </m:e>
                        <m:sup>
                          <m:r>
                            <a:rPr lang="es-ES" sz="1600" b="0" i="1" smtClean="0">
                              <a:solidFill>
                                <a:schemeClr val="tx1"/>
                              </a:solidFill>
                              <a:latin typeface="Cambria Math" panose="02040503050406030204" pitchFamily="18" charset="0"/>
                              <a:ea typeface="Cambria Math" panose="02040503050406030204" pitchFamily="18" charset="0"/>
                            </a:rPr>
                            <m:t>−</m:t>
                          </m:r>
                        </m:sup>
                      </m:sSup>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𝑒</m:t>
                          </m:r>
                        </m:e>
                        <m:sup>
                          <m:r>
                            <a:rPr lang="es-ES" sz="1600" i="1">
                              <a:solidFill>
                                <a:schemeClr val="tx1"/>
                              </a:solidFill>
                              <a:latin typeface="Cambria Math" panose="02040503050406030204" pitchFamily="18" charset="0"/>
                              <a:ea typeface="Cambria Math" panose="02040503050406030204" pitchFamily="18" charset="0"/>
                            </a:rPr>
                            <m:t>𝑗</m:t>
                          </m:r>
                          <m:r>
                            <a:rPr lang="es-ES" sz="1600" i="1">
                              <a:solidFill>
                                <a:schemeClr val="tx1"/>
                              </a:solidFill>
                              <a:latin typeface="Cambria Math" panose="02040503050406030204" pitchFamily="18" charset="0"/>
                              <a:ea typeface="Cambria Math" panose="02040503050406030204" pitchFamily="18" charset="0"/>
                            </a:rPr>
                            <m:t>𝛽</m:t>
                          </m:r>
                          <m:r>
                            <a:rPr lang="es-ES" sz="1600" b="0" i="1" smtClean="0">
                              <a:solidFill>
                                <a:schemeClr val="tx1"/>
                              </a:solidFill>
                              <a:latin typeface="Cambria Math" panose="02040503050406030204" pitchFamily="18" charset="0"/>
                              <a:ea typeface="Cambria Math" panose="02040503050406030204" pitchFamily="18" charset="0"/>
                            </a:rPr>
                            <m:t>𝑙</m:t>
                          </m:r>
                        </m:sup>
                      </m:sSup>
                    </m:oMath>
                  </m:oMathPara>
                </a14:m>
                <a:endParaRPr lang="es-ES" sz="1600" dirty="0"/>
              </a:p>
            </p:txBody>
          </p:sp>
        </mc:Choice>
        <mc:Fallback xmlns="">
          <p:sp>
            <p:nvSpPr>
              <p:cNvPr id="17" name="CuadroTexto 16">
                <a:extLst>
                  <a:ext uri="{FF2B5EF4-FFF2-40B4-BE49-F238E27FC236}">
                    <a16:creationId xmlns:a16="http://schemas.microsoft.com/office/drawing/2014/main" id="{E2C2A4D6-B0EA-4A0A-9AF5-6DD8FF1DB646}"/>
                  </a:ext>
                </a:extLst>
              </p:cNvPr>
              <p:cNvSpPr txBox="1">
                <a:spLocks noRot="1" noChangeAspect="1" noMove="1" noResize="1" noEditPoints="1" noAdjustHandles="1" noChangeArrowheads="1" noChangeShapeType="1" noTextEdit="1"/>
              </p:cNvSpPr>
              <p:nvPr/>
            </p:nvSpPr>
            <p:spPr>
              <a:xfrm>
                <a:off x="1755128" y="3964247"/>
                <a:ext cx="4737548" cy="359650"/>
              </a:xfrm>
              <a:prstGeom prst="rect">
                <a:avLst/>
              </a:prstGeom>
              <a:blipFill>
                <a:blip r:embed="rId12"/>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8" name="CuadroTexto 17">
                <a:extLst>
                  <a:ext uri="{FF2B5EF4-FFF2-40B4-BE49-F238E27FC236}">
                    <a16:creationId xmlns:a16="http://schemas.microsoft.com/office/drawing/2014/main" id="{CFCEC014-BCA7-4E01-A14F-4374C970FD83}"/>
                  </a:ext>
                </a:extLst>
              </p:cNvPr>
              <p:cNvSpPr txBox="1"/>
              <p:nvPr/>
            </p:nvSpPr>
            <p:spPr>
              <a:xfrm>
                <a:off x="1755128" y="4390293"/>
                <a:ext cx="4737548" cy="62042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i="1" smtClean="0">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𝐼</m:t>
                          </m:r>
                        </m:e>
                        <m:sub>
                          <m:r>
                            <a:rPr lang="es-ES" sz="1600" b="0" i="1" smtClean="0">
                              <a:solidFill>
                                <a:schemeClr val="tx1"/>
                              </a:solidFill>
                              <a:latin typeface="Cambria Math" panose="02040503050406030204" pitchFamily="18" charset="0"/>
                              <a:ea typeface="Cambria Math" panose="02040503050406030204" pitchFamily="18" charset="0"/>
                            </a:rPr>
                            <m:t>2</m:t>
                          </m:r>
                        </m:sub>
                      </m:sSub>
                      <m:r>
                        <a:rPr lang="es-ES" sz="1600" i="1">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𝐼</m:t>
                      </m:r>
                      <m:d>
                        <m:dPr>
                          <m:ctrlPr>
                            <a:rPr lang="es-ES" sz="1600" b="0" i="1" smtClean="0">
                              <a:solidFill>
                                <a:schemeClr val="tx1"/>
                              </a:solidFill>
                              <a:latin typeface="Cambria Math" panose="02040503050406030204" pitchFamily="18" charset="0"/>
                              <a:ea typeface="Cambria Math" panose="02040503050406030204" pitchFamily="18" charset="0"/>
                            </a:rPr>
                          </m:ctrlPr>
                        </m:dPr>
                        <m:e>
                          <m:r>
                            <a:rPr lang="es-ES" sz="1600" b="0" i="1" smtClean="0">
                              <a:solidFill>
                                <a:schemeClr val="tx1"/>
                              </a:solidFill>
                              <a:latin typeface="Cambria Math" panose="02040503050406030204" pitchFamily="18" charset="0"/>
                              <a:ea typeface="Cambria Math" panose="02040503050406030204" pitchFamily="18" charset="0"/>
                            </a:rPr>
                            <m:t>𝑙</m:t>
                          </m:r>
                        </m:e>
                      </m:d>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b="0" i="1" smtClean="0">
                              <a:solidFill>
                                <a:schemeClr val="tx1"/>
                              </a:solidFill>
                              <a:latin typeface="Cambria Math" panose="02040503050406030204" pitchFamily="18" charset="0"/>
                              <a:ea typeface="Cambria Math" panose="02040503050406030204" pitchFamily="18" charset="0"/>
                            </a:rPr>
                          </m:ctrlPr>
                        </m:fPr>
                        <m:num>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𝑉</m:t>
                              </m:r>
                            </m:e>
                            <m:sup>
                              <m:r>
                                <a:rPr lang="es-ES" sz="1600" i="1">
                                  <a:solidFill>
                                    <a:schemeClr val="tx1"/>
                                  </a:solidFill>
                                  <a:latin typeface="Cambria Math" panose="02040503050406030204" pitchFamily="18" charset="0"/>
                                  <a:ea typeface="Cambria Math" panose="02040503050406030204" pitchFamily="18" charset="0"/>
                                </a:rPr>
                                <m:t>+</m:t>
                              </m:r>
                            </m:sup>
                          </m:sSup>
                        </m:num>
                        <m:den>
                          <m:sSub>
                            <m:sSubPr>
                              <m:ctrlPr>
                                <a:rPr lang="es-ES" sz="1600" b="0" i="1" smtClean="0">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𝑍</m:t>
                              </m:r>
                            </m:e>
                            <m:sub>
                              <m:r>
                                <a:rPr lang="es-ES" sz="1600" b="0" i="1" smtClean="0">
                                  <a:solidFill>
                                    <a:schemeClr val="tx1"/>
                                  </a:solidFill>
                                  <a:latin typeface="Cambria Math" panose="02040503050406030204" pitchFamily="18" charset="0"/>
                                  <a:ea typeface="Cambria Math" panose="02040503050406030204" pitchFamily="18" charset="0"/>
                                </a:rPr>
                                <m:t>0</m:t>
                              </m:r>
                            </m:sub>
                          </m:sSub>
                        </m:den>
                      </m:f>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𝑒</m:t>
                          </m:r>
                        </m:e>
                        <m:sup>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𝑗</m:t>
                          </m:r>
                          <m:r>
                            <a:rPr lang="es-ES" sz="1600" b="0" i="1" smtClean="0">
                              <a:solidFill>
                                <a:schemeClr val="tx1"/>
                              </a:solidFill>
                              <a:latin typeface="Cambria Math" panose="02040503050406030204" pitchFamily="18" charset="0"/>
                              <a:ea typeface="Cambria Math" panose="02040503050406030204" pitchFamily="18" charset="0"/>
                            </a:rPr>
                            <m:t>𝛽</m:t>
                          </m:r>
                          <m:r>
                            <a:rPr lang="es-ES" sz="1600" b="0" i="1" smtClean="0">
                              <a:solidFill>
                                <a:schemeClr val="tx1"/>
                              </a:solidFill>
                              <a:latin typeface="Cambria Math" panose="02040503050406030204" pitchFamily="18" charset="0"/>
                              <a:ea typeface="Cambria Math" panose="02040503050406030204" pitchFamily="18" charset="0"/>
                            </a:rPr>
                            <m:t>𝑙</m:t>
                          </m:r>
                        </m:sup>
                      </m:sSup>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𝑉</m:t>
                              </m:r>
                            </m:e>
                            <m:sup>
                              <m:r>
                                <a:rPr lang="es-ES" sz="1600" b="0" i="1" smtClean="0">
                                  <a:solidFill>
                                    <a:schemeClr val="tx1"/>
                                  </a:solidFill>
                                  <a:latin typeface="Cambria Math" panose="02040503050406030204" pitchFamily="18" charset="0"/>
                                  <a:ea typeface="Cambria Math" panose="02040503050406030204" pitchFamily="18" charset="0"/>
                                </a:rPr>
                                <m:t>−</m:t>
                              </m:r>
                            </m:sup>
                          </m:sSup>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𝑍</m:t>
                              </m:r>
                            </m:e>
                            <m:sub>
                              <m:r>
                                <a:rPr lang="es-ES" sz="1600" i="1">
                                  <a:solidFill>
                                    <a:schemeClr val="tx1"/>
                                  </a:solidFill>
                                  <a:latin typeface="Cambria Math" panose="02040503050406030204" pitchFamily="18" charset="0"/>
                                  <a:ea typeface="Cambria Math" panose="02040503050406030204" pitchFamily="18" charset="0"/>
                                </a:rPr>
                                <m:t>0</m:t>
                              </m:r>
                            </m:sub>
                          </m:sSub>
                        </m:den>
                      </m:f>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𝑒</m:t>
                          </m:r>
                        </m:e>
                        <m:sup>
                          <m:r>
                            <a:rPr lang="es-ES" sz="1600" i="1">
                              <a:solidFill>
                                <a:schemeClr val="tx1"/>
                              </a:solidFill>
                              <a:latin typeface="Cambria Math" panose="02040503050406030204" pitchFamily="18" charset="0"/>
                              <a:ea typeface="Cambria Math" panose="02040503050406030204" pitchFamily="18" charset="0"/>
                            </a:rPr>
                            <m:t>𝑗</m:t>
                          </m:r>
                          <m:r>
                            <a:rPr lang="es-ES" sz="1600" i="1">
                              <a:solidFill>
                                <a:schemeClr val="tx1"/>
                              </a:solidFill>
                              <a:latin typeface="Cambria Math" panose="02040503050406030204" pitchFamily="18" charset="0"/>
                              <a:ea typeface="Cambria Math" panose="02040503050406030204" pitchFamily="18" charset="0"/>
                            </a:rPr>
                            <m:t>𝛽</m:t>
                          </m:r>
                          <m:r>
                            <a:rPr lang="es-ES" sz="1600" b="0" i="1" smtClean="0">
                              <a:solidFill>
                                <a:schemeClr val="tx1"/>
                              </a:solidFill>
                              <a:latin typeface="Cambria Math" panose="02040503050406030204" pitchFamily="18" charset="0"/>
                              <a:ea typeface="Cambria Math" panose="02040503050406030204" pitchFamily="18" charset="0"/>
                            </a:rPr>
                            <m:t>𝑙</m:t>
                          </m:r>
                        </m:sup>
                      </m:sSup>
                    </m:oMath>
                  </m:oMathPara>
                </a14:m>
                <a:endParaRPr lang="es-ES" sz="1600" dirty="0"/>
              </a:p>
            </p:txBody>
          </p:sp>
        </mc:Choice>
        <mc:Fallback xmlns="">
          <p:sp>
            <p:nvSpPr>
              <p:cNvPr id="18" name="CuadroTexto 17">
                <a:extLst>
                  <a:ext uri="{FF2B5EF4-FFF2-40B4-BE49-F238E27FC236}">
                    <a16:creationId xmlns:a16="http://schemas.microsoft.com/office/drawing/2014/main" id="{CFCEC014-BCA7-4E01-A14F-4374C970FD83}"/>
                  </a:ext>
                </a:extLst>
              </p:cNvPr>
              <p:cNvSpPr txBox="1">
                <a:spLocks noRot="1" noChangeAspect="1" noMove="1" noResize="1" noEditPoints="1" noAdjustHandles="1" noChangeArrowheads="1" noChangeShapeType="1" noTextEdit="1"/>
              </p:cNvSpPr>
              <p:nvPr/>
            </p:nvSpPr>
            <p:spPr>
              <a:xfrm>
                <a:off x="1755128" y="4390293"/>
                <a:ext cx="4737548" cy="620426"/>
              </a:xfrm>
              <a:prstGeom prst="rect">
                <a:avLst/>
              </a:prstGeom>
              <a:blipFill>
                <a:blip r:embed="rId13"/>
                <a:stretch>
                  <a:fillRect/>
                </a:stretch>
              </a:blipFill>
            </p:spPr>
            <p:txBody>
              <a:bodyPr/>
              <a:lstStyle/>
              <a:p>
                <a:r>
                  <a:rPr lang="es-ES">
                    <a:noFill/>
                  </a:rPr>
                  <a:t> </a:t>
                </a:r>
              </a:p>
            </p:txBody>
          </p:sp>
        </mc:Fallback>
      </mc:AlternateContent>
      <p:sp>
        <p:nvSpPr>
          <p:cNvPr id="6" name="Abrir llave 5">
            <a:extLst>
              <a:ext uri="{FF2B5EF4-FFF2-40B4-BE49-F238E27FC236}">
                <a16:creationId xmlns:a16="http://schemas.microsoft.com/office/drawing/2014/main" id="{F9FEA01D-30AC-480E-AF8F-7DB643D6CAE5}"/>
              </a:ext>
            </a:extLst>
          </p:cNvPr>
          <p:cNvSpPr/>
          <p:nvPr/>
        </p:nvSpPr>
        <p:spPr bwMode="auto">
          <a:xfrm>
            <a:off x="695129" y="5252503"/>
            <a:ext cx="360040" cy="2088232"/>
          </a:xfrm>
          <a:prstGeom prst="leftBrac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charset="0"/>
              <a:buNone/>
              <a:tabLst/>
            </a:pPr>
            <a:endParaRPr kumimoji="0" lang="es-ES" sz="2400" b="0" i="0" u="none" strike="noStrike" cap="none" normalizeH="0" baseline="0">
              <a:ln>
                <a:solidFill>
                  <a:schemeClr val="bg1"/>
                </a:solidFill>
              </a:ln>
              <a:effectLst/>
              <a:latin typeface="Arial" charset="0"/>
              <a:ea typeface="ＭＳ Ｐゴシック" charset="0"/>
              <a:cs typeface="ＭＳ Ｐゴシック" charset="0"/>
            </a:endParaRPr>
          </a:p>
        </p:txBody>
      </p:sp>
      <mc:AlternateContent xmlns:mc="http://schemas.openxmlformats.org/markup-compatibility/2006" xmlns:a14="http://schemas.microsoft.com/office/drawing/2010/main">
        <mc:Choice Requires="a14">
          <p:sp>
            <p:nvSpPr>
              <p:cNvPr id="21" name="CuadroTexto 20">
                <a:extLst>
                  <a:ext uri="{FF2B5EF4-FFF2-40B4-BE49-F238E27FC236}">
                    <a16:creationId xmlns:a16="http://schemas.microsoft.com/office/drawing/2014/main" id="{40E5E08A-FC8E-4A91-BD88-C36A26DE146A}"/>
                  </a:ext>
                </a:extLst>
              </p:cNvPr>
              <p:cNvSpPr txBox="1"/>
              <p:nvPr/>
            </p:nvSpPr>
            <p:spPr>
              <a:xfrm>
                <a:off x="-613646" y="5394774"/>
                <a:ext cx="4737548" cy="3385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𝑉</m:t>
                          </m:r>
                        </m:e>
                        <m:sub>
                          <m:r>
                            <a:rPr lang="es-ES" sz="1600" b="0" i="1" smtClean="0">
                              <a:solidFill>
                                <a:schemeClr val="tx1"/>
                              </a:solidFill>
                              <a:latin typeface="Cambria Math" panose="02040503050406030204" pitchFamily="18" charset="0"/>
                              <a:ea typeface="Cambria Math" panose="02040503050406030204" pitchFamily="18" charset="0"/>
                            </a:rPr>
                            <m:t>1</m:t>
                          </m:r>
                        </m:sub>
                      </m:sSub>
                      <m:r>
                        <a:rPr lang="es-ES" sz="1600" b="0" i="1" smtClean="0">
                          <a:solidFill>
                            <a:schemeClr val="tx1"/>
                          </a:solidFill>
                          <a:latin typeface="Cambria Math" panose="02040503050406030204" pitchFamily="18" charset="0"/>
                          <a:ea typeface="Cambria Math" panose="02040503050406030204" pitchFamily="18" charset="0"/>
                        </a:rPr>
                        <m:t>=</m:t>
                      </m:r>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𝑉</m:t>
                          </m:r>
                        </m:e>
                        <m:sup>
                          <m:r>
                            <a:rPr lang="es-ES" sz="1600" b="0" i="1" smtClean="0">
                              <a:solidFill>
                                <a:schemeClr val="tx1"/>
                              </a:solidFill>
                              <a:latin typeface="Cambria Math" panose="02040503050406030204" pitchFamily="18" charset="0"/>
                              <a:ea typeface="Cambria Math" panose="02040503050406030204" pitchFamily="18" charset="0"/>
                            </a:rPr>
                            <m:t>+</m:t>
                          </m:r>
                        </m:sup>
                      </m:sSup>
                      <m:r>
                        <a:rPr lang="es-ES" sz="1600" b="0" i="1" smtClean="0">
                          <a:solidFill>
                            <a:schemeClr val="tx1"/>
                          </a:solidFill>
                          <a:latin typeface="Cambria Math" panose="02040503050406030204" pitchFamily="18" charset="0"/>
                          <a:ea typeface="Cambria Math" panose="02040503050406030204" pitchFamily="18" charset="0"/>
                        </a:rPr>
                        <m:t>+</m:t>
                      </m:r>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𝑉</m:t>
                          </m:r>
                        </m:e>
                        <m:sup>
                          <m:r>
                            <a:rPr lang="es-ES" sz="1600" b="0" i="1" smtClean="0">
                              <a:solidFill>
                                <a:schemeClr val="tx1"/>
                              </a:solidFill>
                              <a:latin typeface="Cambria Math" panose="02040503050406030204" pitchFamily="18" charset="0"/>
                              <a:ea typeface="Cambria Math" panose="02040503050406030204" pitchFamily="18" charset="0"/>
                            </a:rPr>
                            <m:t>−</m:t>
                          </m:r>
                        </m:sup>
                      </m:sSup>
                    </m:oMath>
                  </m:oMathPara>
                </a14:m>
                <a:endParaRPr lang="es-ES" sz="1600" dirty="0"/>
              </a:p>
            </p:txBody>
          </p:sp>
        </mc:Choice>
        <mc:Fallback xmlns="">
          <p:sp>
            <p:nvSpPr>
              <p:cNvPr id="21" name="CuadroTexto 20">
                <a:extLst>
                  <a:ext uri="{FF2B5EF4-FFF2-40B4-BE49-F238E27FC236}">
                    <a16:creationId xmlns:a16="http://schemas.microsoft.com/office/drawing/2014/main" id="{40E5E08A-FC8E-4A91-BD88-C36A26DE146A}"/>
                  </a:ext>
                </a:extLst>
              </p:cNvPr>
              <p:cNvSpPr txBox="1">
                <a:spLocks noRot="1" noChangeAspect="1" noMove="1" noResize="1" noEditPoints="1" noAdjustHandles="1" noChangeArrowheads="1" noChangeShapeType="1" noTextEdit="1"/>
              </p:cNvSpPr>
              <p:nvPr/>
            </p:nvSpPr>
            <p:spPr>
              <a:xfrm>
                <a:off x="-613646" y="5394774"/>
                <a:ext cx="4737548" cy="338554"/>
              </a:xfrm>
              <a:prstGeom prst="rect">
                <a:avLst/>
              </a:prstGeom>
              <a:blipFill>
                <a:blip r:embed="rId1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2" name="CuadroTexto 21">
                <a:extLst>
                  <a:ext uri="{FF2B5EF4-FFF2-40B4-BE49-F238E27FC236}">
                    <a16:creationId xmlns:a16="http://schemas.microsoft.com/office/drawing/2014/main" id="{D7860E1F-B6E5-4254-9995-D580F2B830FE}"/>
                  </a:ext>
                </a:extLst>
              </p:cNvPr>
              <p:cNvSpPr txBox="1"/>
              <p:nvPr/>
            </p:nvSpPr>
            <p:spPr>
              <a:xfrm>
                <a:off x="-613646" y="5897461"/>
                <a:ext cx="4737548" cy="3385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solidFill>
                                <a:schemeClr val="tx1"/>
                              </a:solidFill>
                              <a:latin typeface="Cambria Math" panose="02040503050406030204" pitchFamily="18" charset="0"/>
                              <a:ea typeface="Cambria Math" panose="02040503050406030204" pitchFamily="18" charset="0"/>
                            </a:rPr>
                          </m:ctrlPr>
                        </m:sSubPr>
                        <m:e>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𝑍</m:t>
                              </m:r>
                            </m:e>
                            <m:sub>
                              <m:r>
                                <a:rPr lang="es-ES" sz="1600" b="0" i="1" smtClean="0">
                                  <a:solidFill>
                                    <a:schemeClr val="tx1"/>
                                  </a:solidFill>
                                  <a:latin typeface="Cambria Math" panose="02040503050406030204" pitchFamily="18" charset="0"/>
                                  <a:ea typeface="Cambria Math" panose="02040503050406030204" pitchFamily="18" charset="0"/>
                                </a:rPr>
                                <m:t>0</m:t>
                              </m:r>
                            </m:sub>
                          </m:sSub>
                          <m:r>
                            <a:rPr lang="es-ES" sz="1600" b="0" i="1" smtClean="0">
                              <a:solidFill>
                                <a:schemeClr val="tx1"/>
                              </a:solidFill>
                              <a:latin typeface="Cambria Math" panose="02040503050406030204" pitchFamily="18" charset="0"/>
                              <a:ea typeface="Cambria Math" panose="02040503050406030204" pitchFamily="18" charset="0"/>
                            </a:rPr>
                            <m:t>𝐼</m:t>
                          </m:r>
                        </m:e>
                        <m:sub>
                          <m:r>
                            <a:rPr lang="es-ES" sz="1600" b="0" i="1" smtClean="0">
                              <a:solidFill>
                                <a:schemeClr val="tx1"/>
                              </a:solidFill>
                              <a:latin typeface="Cambria Math" panose="02040503050406030204" pitchFamily="18" charset="0"/>
                              <a:ea typeface="Cambria Math" panose="02040503050406030204" pitchFamily="18" charset="0"/>
                            </a:rPr>
                            <m:t>1</m:t>
                          </m:r>
                        </m:sub>
                      </m:sSub>
                      <m:r>
                        <a:rPr lang="es-ES" sz="1600" b="0" i="1" smtClean="0">
                          <a:solidFill>
                            <a:schemeClr val="tx1"/>
                          </a:solidFill>
                          <a:latin typeface="Cambria Math" panose="02040503050406030204" pitchFamily="18" charset="0"/>
                          <a:ea typeface="Cambria Math" panose="02040503050406030204" pitchFamily="18" charset="0"/>
                        </a:rPr>
                        <m:t>=</m:t>
                      </m:r>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𝑉</m:t>
                          </m:r>
                        </m:e>
                        <m:sup>
                          <m:r>
                            <a:rPr lang="es-ES" sz="1600" b="0" i="1" smtClean="0">
                              <a:solidFill>
                                <a:schemeClr val="tx1"/>
                              </a:solidFill>
                              <a:latin typeface="Cambria Math" panose="02040503050406030204" pitchFamily="18" charset="0"/>
                              <a:ea typeface="Cambria Math" panose="02040503050406030204" pitchFamily="18" charset="0"/>
                            </a:rPr>
                            <m:t>+</m:t>
                          </m:r>
                        </m:sup>
                      </m:sSup>
                      <m:r>
                        <a:rPr lang="es-ES" sz="1600" b="0" i="1" smtClean="0">
                          <a:solidFill>
                            <a:schemeClr val="tx1"/>
                          </a:solidFill>
                          <a:latin typeface="Cambria Math" panose="02040503050406030204" pitchFamily="18" charset="0"/>
                          <a:ea typeface="Cambria Math" panose="02040503050406030204" pitchFamily="18" charset="0"/>
                        </a:rPr>
                        <m:t>−</m:t>
                      </m:r>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𝑉</m:t>
                          </m:r>
                        </m:e>
                        <m:sup>
                          <m:r>
                            <a:rPr lang="es-ES" sz="1600" b="0" i="1" smtClean="0">
                              <a:solidFill>
                                <a:schemeClr val="tx1"/>
                              </a:solidFill>
                              <a:latin typeface="Cambria Math" panose="02040503050406030204" pitchFamily="18" charset="0"/>
                              <a:ea typeface="Cambria Math" panose="02040503050406030204" pitchFamily="18" charset="0"/>
                            </a:rPr>
                            <m:t>−</m:t>
                          </m:r>
                        </m:sup>
                      </m:sSup>
                    </m:oMath>
                  </m:oMathPara>
                </a14:m>
                <a:endParaRPr lang="es-ES" sz="1600" dirty="0"/>
              </a:p>
            </p:txBody>
          </p:sp>
        </mc:Choice>
        <mc:Fallback xmlns="">
          <p:sp>
            <p:nvSpPr>
              <p:cNvPr id="22" name="CuadroTexto 21">
                <a:extLst>
                  <a:ext uri="{FF2B5EF4-FFF2-40B4-BE49-F238E27FC236}">
                    <a16:creationId xmlns:a16="http://schemas.microsoft.com/office/drawing/2014/main" id="{D7860E1F-B6E5-4254-9995-D580F2B830FE}"/>
                  </a:ext>
                </a:extLst>
              </p:cNvPr>
              <p:cNvSpPr txBox="1">
                <a:spLocks noRot="1" noChangeAspect="1" noMove="1" noResize="1" noEditPoints="1" noAdjustHandles="1" noChangeArrowheads="1" noChangeShapeType="1" noTextEdit="1"/>
              </p:cNvSpPr>
              <p:nvPr/>
            </p:nvSpPr>
            <p:spPr>
              <a:xfrm>
                <a:off x="-613646" y="5897461"/>
                <a:ext cx="4737548" cy="338554"/>
              </a:xfrm>
              <a:prstGeom prst="rect">
                <a:avLst/>
              </a:prstGeom>
              <a:blipFill>
                <a:blip r:embed="rId1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3" name="CuadroTexto 22">
                <a:extLst>
                  <a:ext uri="{FF2B5EF4-FFF2-40B4-BE49-F238E27FC236}">
                    <a16:creationId xmlns:a16="http://schemas.microsoft.com/office/drawing/2014/main" id="{00C53F43-AD01-4769-BBD4-3AA5ED250AE9}"/>
                  </a:ext>
                </a:extLst>
              </p:cNvPr>
              <p:cNvSpPr txBox="1"/>
              <p:nvPr/>
            </p:nvSpPr>
            <p:spPr>
              <a:xfrm>
                <a:off x="-288280" y="6412071"/>
                <a:ext cx="4737548" cy="35965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i="1" smtClean="0">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b="0" i="1" smtClean="0">
                              <a:solidFill>
                                <a:schemeClr val="tx1"/>
                              </a:solidFill>
                              <a:latin typeface="Cambria Math" panose="02040503050406030204" pitchFamily="18" charset="0"/>
                              <a:ea typeface="Cambria Math" panose="02040503050406030204" pitchFamily="18" charset="0"/>
                            </a:rPr>
                            <m:t>2</m:t>
                          </m:r>
                        </m:sub>
                      </m:sSub>
                      <m:r>
                        <a:rPr lang="es-ES" sz="1600" b="0" i="1" smtClean="0">
                          <a:solidFill>
                            <a:schemeClr val="tx1"/>
                          </a:solidFill>
                          <a:latin typeface="Cambria Math" panose="02040503050406030204" pitchFamily="18" charset="0"/>
                          <a:ea typeface="Cambria Math" panose="02040503050406030204" pitchFamily="18" charset="0"/>
                        </a:rPr>
                        <m:t>=</m:t>
                      </m:r>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𝑉</m:t>
                          </m:r>
                        </m:e>
                        <m:sup>
                          <m:r>
                            <a:rPr lang="es-ES" sz="1600" b="0" i="1" smtClean="0">
                              <a:solidFill>
                                <a:schemeClr val="tx1"/>
                              </a:solidFill>
                              <a:latin typeface="Cambria Math" panose="02040503050406030204" pitchFamily="18" charset="0"/>
                              <a:ea typeface="Cambria Math" panose="02040503050406030204" pitchFamily="18" charset="0"/>
                            </a:rPr>
                            <m:t>+</m:t>
                          </m:r>
                        </m:sup>
                      </m:sSup>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𝑒</m:t>
                          </m:r>
                        </m:e>
                        <m:sup>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𝑗</m:t>
                          </m:r>
                          <m:r>
                            <a:rPr lang="es-ES" sz="1600" b="0" i="1" smtClean="0">
                              <a:solidFill>
                                <a:schemeClr val="tx1"/>
                              </a:solidFill>
                              <a:latin typeface="Cambria Math" panose="02040503050406030204" pitchFamily="18" charset="0"/>
                              <a:ea typeface="Cambria Math" panose="02040503050406030204" pitchFamily="18" charset="0"/>
                            </a:rPr>
                            <m:t>𝛽</m:t>
                          </m:r>
                          <m:r>
                            <a:rPr lang="es-ES" sz="1600" b="0" i="1" smtClean="0">
                              <a:solidFill>
                                <a:schemeClr val="tx1"/>
                              </a:solidFill>
                              <a:latin typeface="Cambria Math" panose="02040503050406030204" pitchFamily="18" charset="0"/>
                              <a:ea typeface="Cambria Math" panose="02040503050406030204" pitchFamily="18" charset="0"/>
                            </a:rPr>
                            <m:t>𝑙</m:t>
                          </m:r>
                        </m:sup>
                      </m:sSup>
                      <m:r>
                        <a:rPr lang="es-ES" sz="1600" b="0" i="1" smtClean="0">
                          <a:solidFill>
                            <a:schemeClr val="tx1"/>
                          </a:solidFill>
                          <a:latin typeface="Cambria Math" panose="02040503050406030204" pitchFamily="18" charset="0"/>
                          <a:ea typeface="Cambria Math" panose="02040503050406030204" pitchFamily="18" charset="0"/>
                        </a:rPr>
                        <m:t>+</m:t>
                      </m:r>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𝑉</m:t>
                          </m:r>
                        </m:e>
                        <m:sup>
                          <m:r>
                            <a:rPr lang="es-ES" sz="1600" b="0" i="1" smtClean="0">
                              <a:solidFill>
                                <a:schemeClr val="tx1"/>
                              </a:solidFill>
                              <a:latin typeface="Cambria Math" panose="02040503050406030204" pitchFamily="18" charset="0"/>
                              <a:ea typeface="Cambria Math" panose="02040503050406030204" pitchFamily="18" charset="0"/>
                            </a:rPr>
                            <m:t>−</m:t>
                          </m:r>
                        </m:sup>
                      </m:sSup>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𝑒</m:t>
                          </m:r>
                        </m:e>
                        <m:sup>
                          <m:r>
                            <a:rPr lang="es-ES" sz="1600" i="1">
                              <a:solidFill>
                                <a:schemeClr val="tx1"/>
                              </a:solidFill>
                              <a:latin typeface="Cambria Math" panose="02040503050406030204" pitchFamily="18" charset="0"/>
                              <a:ea typeface="Cambria Math" panose="02040503050406030204" pitchFamily="18" charset="0"/>
                            </a:rPr>
                            <m:t>𝑗</m:t>
                          </m:r>
                          <m:r>
                            <a:rPr lang="es-ES" sz="1600" i="1">
                              <a:solidFill>
                                <a:schemeClr val="tx1"/>
                              </a:solidFill>
                              <a:latin typeface="Cambria Math" panose="02040503050406030204" pitchFamily="18" charset="0"/>
                              <a:ea typeface="Cambria Math" panose="02040503050406030204" pitchFamily="18" charset="0"/>
                            </a:rPr>
                            <m:t>𝛽</m:t>
                          </m:r>
                          <m:r>
                            <a:rPr lang="es-ES" sz="1600" b="0" i="1" smtClean="0">
                              <a:solidFill>
                                <a:schemeClr val="tx1"/>
                              </a:solidFill>
                              <a:latin typeface="Cambria Math" panose="02040503050406030204" pitchFamily="18" charset="0"/>
                              <a:ea typeface="Cambria Math" panose="02040503050406030204" pitchFamily="18" charset="0"/>
                            </a:rPr>
                            <m:t>𝑙</m:t>
                          </m:r>
                        </m:sup>
                      </m:sSup>
                    </m:oMath>
                  </m:oMathPara>
                </a14:m>
                <a:endParaRPr lang="es-ES" sz="1600" dirty="0"/>
              </a:p>
            </p:txBody>
          </p:sp>
        </mc:Choice>
        <mc:Fallback xmlns="">
          <p:sp>
            <p:nvSpPr>
              <p:cNvPr id="23" name="CuadroTexto 22">
                <a:extLst>
                  <a:ext uri="{FF2B5EF4-FFF2-40B4-BE49-F238E27FC236}">
                    <a16:creationId xmlns:a16="http://schemas.microsoft.com/office/drawing/2014/main" id="{00C53F43-AD01-4769-BBD4-3AA5ED250AE9}"/>
                  </a:ext>
                </a:extLst>
              </p:cNvPr>
              <p:cNvSpPr txBox="1">
                <a:spLocks noRot="1" noChangeAspect="1" noMove="1" noResize="1" noEditPoints="1" noAdjustHandles="1" noChangeArrowheads="1" noChangeShapeType="1" noTextEdit="1"/>
              </p:cNvSpPr>
              <p:nvPr/>
            </p:nvSpPr>
            <p:spPr>
              <a:xfrm>
                <a:off x="-288280" y="6412071"/>
                <a:ext cx="4737548" cy="359650"/>
              </a:xfrm>
              <a:prstGeom prst="rect">
                <a:avLst/>
              </a:prstGeom>
              <a:blipFill>
                <a:blip r:embed="rId16"/>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4" name="CuadroTexto 23">
                <a:extLst>
                  <a:ext uri="{FF2B5EF4-FFF2-40B4-BE49-F238E27FC236}">
                    <a16:creationId xmlns:a16="http://schemas.microsoft.com/office/drawing/2014/main" id="{78144CA1-13A4-4636-A604-033AAB88648B}"/>
                  </a:ext>
                </a:extLst>
              </p:cNvPr>
              <p:cNvSpPr txBox="1"/>
              <p:nvPr/>
            </p:nvSpPr>
            <p:spPr>
              <a:xfrm>
                <a:off x="-270050" y="6897562"/>
                <a:ext cx="4737548" cy="35016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solidFill>
                                <a:schemeClr val="tx1"/>
                              </a:solidFill>
                              <a:latin typeface="Cambria Math" panose="02040503050406030204" pitchFamily="18" charset="0"/>
                              <a:ea typeface="Cambria Math" panose="02040503050406030204" pitchFamily="18" charset="0"/>
                            </a:rPr>
                          </m:ctrlPr>
                        </m:sSubPr>
                        <m:e>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𝑍</m:t>
                              </m:r>
                            </m:e>
                            <m:sub>
                              <m:r>
                                <a:rPr lang="es-ES" sz="1600" b="0" i="1" smtClean="0">
                                  <a:solidFill>
                                    <a:schemeClr val="tx1"/>
                                  </a:solidFill>
                                  <a:latin typeface="Cambria Math" panose="02040503050406030204" pitchFamily="18" charset="0"/>
                                  <a:ea typeface="Cambria Math" panose="02040503050406030204" pitchFamily="18" charset="0"/>
                                </a:rPr>
                                <m:t>0</m:t>
                              </m:r>
                            </m:sub>
                          </m:sSub>
                          <m:r>
                            <a:rPr lang="es-ES" sz="1600" b="0" i="1" smtClean="0">
                              <a:solidFill>
                                <a:schemeClr val="tx1"/>
                              </a:solidFill>
                              <a:latin typeface="Cambria Math" panose="02040503050406030204" pitchFamily="18" charset="0"/>
                              <a:ea typeface="Cambria Math" panose="02040503050406030204" pitchFamily="18" charset="0"/>
                            </a:rPr>
                            <m:t>𝐼</m:t>
                          </m:r>
                        </m:e>
                        <m:sub>
                          <m:r>
                            <a:rPr lang="es-ES" sz="1600" b="0" i="1" smtClean="0">
                              <a:solidFill>
                                <a:schemeClr val="tx1"/>
                              </a:solidFill>
                              <a:latin typeface="Cambria Math" panose="02040503050406030204" pitchFamily="18" charset="0"/>
                              <a:ea typeface="Cambria Math" panose="02040503050406030204" pitchFamily="18" charset="0"/>
                            </a:rPr>
                            <m:t>2</m:t>
                          </m:r>
                        </m:sub>
                      </m:sSub>
                      <m:r>
                        <a:rPr lang="es-ES" sz="1600" b="0" i="1" smtClean="0">
                          <a:solidFill>
                            <a:schemeClr val="tx1"/>
                          </a:solidFill>
                          <a:latin typeface="Cambria Math" panose="02040503050406030204" pitchFamily="18" charset="0"/>
                          <a:ea typeface="Cambria Math" panose="02040503050406030204" pitchFamily="18" charset="0"/>
                        </a:rPr>
                        <m:t>=</m:t>
                      </m:r>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𝑉</m:t>
                          </m:r>
                        </m:e>
                        <m:sup>
                          <m:r>
                            <a:rPr lang="es-ES" sz="1600" i="1">
                              <a:solidFill>
                                <a:schemeClr val="tx1"/>
                              </a:solidFill>
                              <a:latin typeface="Cambria Math" panose="02040503050406030204" pitchFamily="18" charset="0"/>
                              <a:ea typeface="Cambria Math" panose="02040503050406030204" pitchFamily="18" charset="0"/>
                            </a:rPr>
                            <m:t>+</m:t>
                          </m:r>
                        </m:sup>
                      </m:sSup>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𝑒</m:t>
                          </m:r>
                        </m:e>
                        <m:sup>
                          <m:r>
                            <a:rPr lang="es-ES" sz="1600" i="1">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𝑗</m:t>
                          </m:r>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sup>
                      </m:sSup>
                      <m:r>
                        <a:rPr lang="es-ES" sz="1600" b="0" i="1" smtClean="0">
                          <a:solidFill>
                            <a:schemeClr val="tx1"/>
                          </a:solidFill>
                          <a:latin typeface="Cambria Math" panose="02040503050406030204" pitchFamily="18" charset="0"/>
                          <a:ea typeface="Cambria Math" panose="02040503050406030204" pitchFamily="18" charset="0"/>
                        </a:rPr>
                        <m:t>−</m:t>
                      </m:r>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𝑉</m:t>
                          </m:r>
                        </m:e>
                        <m:sup>
                          <m:r>
                            <a:rPr lang="es-ES" sz="1600" i="1">
                              <a:solidFill>
                                <a:schemeClr val="tx1"/>
                              </a:solidFill>
                              <a:latin typeface="Cambria Math" panose="02040503050406030204" pitchFamily="18" charset="0"/>
                              <a:ea typeface="Cambria Math" panose="02040503050406030204" pitchFamily="18" charset="0"/>
                            </a:rPr>
                            <m:t>−</m:t>
                          </m:r>
                        </m:sup>
                      </m:sSup>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𝑒</m:t>
                          </m:r>
                        </m:e>
                        <m:sup>
                          <m:r>
                            <a:rPr lang="es-ES" sz="1600" i="1">
                              <a:solidFill>
                                <a:schemeClr val="tx1"/>
                              </a:solidFill>
                              <a:latin typeface="Cambria Math" panose="02040503050406030204" pitchFamily="18" charset="0"/>
                              <a:ea typeface="Cambria Math" panose="02040503050406030204" pitchFamily="18" charset="0"/>
                            </a:rPr>
                            <m:t>𝑗</m:t>
                          </m:r>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sup>
                      </m:sSup>
                    </m:oMath>
                  </m:oMathPara>
                </a14:m>
                <a:endParaRPr lang="es-ES" sz="1600" dirty="0"/>
              </a:p>
            </p:txBody>
          </p:sp>
        </mc:Choice>
        <mc:Fallback xmlns="">
          <p:sp>
            <p:nvSpPr>
              <p:cNvPr id="24" name="CuadroTexto 23">
                <a:extLst>
                  <a:ext uri="{FF2B5EF4-FFF2-40B4-BE49-F238E27FC236}">
                    <a16:creationId xmlns:a16="http://schemas.microsoft.com/office/drawing/2014/main" id="{78144CA1-13A4-4636-A604-033AAB88648B}"/>
                  </a:ext>
                </a:extLst>
              </p:cNvPr>
              <p:cNvSpPr txBox="1">
                <a:spLocks noRot="1" noChangeAspect="1" noMove="1" noResize="1" noEditPoints="1" noAdjustHandles="1" noChangeArrowheads="1" noChangeShapeType="1" noTextEdit="1"/>
              </p:cNvSpPr>
              <p:nvPr/>
            </p:nvSpPr>
            <p:spPr>
              <a:xfrm>
                <a:off x="-270050" y="6897562"/>
                <a:ext cx="4737548" cy="350160"/>
              </a:xfrm>
              <a:prstGeom prst="rect">
                <a:avLst/>
              </a:prstGeom>
              <a:blipFill>
                <a:blip r:embed="rId17"/>
                <a:stretch>
                  <a:fillRect/>
                </a:stretch>
              </a:blipFill>
            </p:spPr>
            <p:txBody>
              <a:bodyPr/>
              <a:lstStyle/>
              <a:p>
                <a:r>
                  <a:rPr lang="es-ES">
                    <a:noFill/>
                  </a:rPr>
                  <a:t> </a:t>
                </a:r>
              </a:p>
            </p:txBody>
          </p:sp>
        </mc:Fallback>
      </mc:AlternateContent>
      <p:sp>
        <p:nvSpPr>
          <p:cNvPr id="25" name="CuadroTexto 24">
            <a:extLst>
              <a:ext uri="{FF2B5EF4-FFF2-40B4-BE49-F238E27FC236}">
                <a16:creationId xmlns:a16="http://schemas.microsoft.com/office/drawing/2014/main" id="{AB4BBD8E-6604-4874-8A51-C1AAC2C6BBAB}"/>
              </a:ext>
            </a:extLst>
          </p:cNvPr>
          <p:cNvSpPr txBox="1"/>
          <p:nvPr/>
        </p:nvSpPr>
        <p:spPr>
          <a:xfrm>
            <a:off x="359792" y="5413628"/>
            <a:ext cx="603662" cy="307777"/>
          </a:xfrm>
          <a:prstGeom prst="rect">
            <a:avLst/>
          </a:prstGeom>
          <a:noFill/>
        </p:spPr>
        <p:txBody>
          <a:bodyPr wrap="square" rtlCol="0">
            <a:spAutoFit/>
          </a:bodyPr>
          <a:lstStyle/>
          <a:p>
            <a:pPr algn="just"/>
            <a:r>
              <a:rPr lang="es-ES" altLang="es-ES" sz="1400" dirty="0">
                <a:solidFill>
                  <a:schemeClr val="tx1"/>
                </a:solidFill>
              </a:rPr>
              <a:t>(1)</a:t>
            </a:r>
            <a:endParaRPr kumimoji="0" lang="es-ES" altLang="es-ES" sz="1400" b="0" i="0" u="none" strike="noStrike" cap="none" normalizeH="0" baseline="0" dirty="0">
              <a:ln>
                <a:noFill/>
              </a:ln>
              <a:solidFill>
                <a:schemeClr val="tx1"/>
              </a:solidFill>
              <a:effectLst/>
              <a:latin typeface="Arial" panose="020B0604020202020204" pitchFamily="34" charset="0"/>
            </a:endParaRPr>
          </a:p>
        </p:txBody>
      </p:sp>
      <p:sp>
        <p:nvSpPr>
          <p:cNvPr id="26" name="CuadroTexto 25">
            <a:extLst>
              <a:ext uri="{FF2B5EF4-FFF2-40B4-BE49-F238E27FC236}">
                <a16:creationId xmlns:a16="http://schemas.microsoft.com/office/drawing/2014/main" id="{48974488-8A07-4CF2-8348-BEC41BB11294}"/>
              </a:ext>
            </a:extLst>
          </p:cNvPr>
          <p:cNvSpPr txBox="1"/>
          <p:nvPr/>
        </p:nvSpPr>
        <p:spPr>
          <a:xfrm>
            <a:off x="380231" y="5897461"/>
            <a:ext cx="603662" cy="307777"/>
          </a:xfrm>
          <a:prstGeom prst="rect">
            <a:avLst/>
          </a:prstGeom>
          <a:noFill/>
        </p:spPr>
        <p:txBody>
          <a:bodyPr wrap="square" rtlCol="0">
            <a:spAutoFit/>
          </a:bodyPr>
          <a:lstStyle/>
          <a:p>
            <a:pPr algn="just"/>
            <a:r>
              <a:rPr lang="es-ES" altLang="es-ES" sz="1400" dirty="0">
                <a:solidFill>
                  <a:schemeClr val="tx1"/>
                </a:solidFill>
              </a:rPr>
              <a:t>(2)</a:t>
            </a:r>
            <a:endParaRPr kumimoji="0" lang="es-ES" altLang="es-ES" sz="1400" b="0" i="0" u="none" strike="noStrike" cap="none" normalizeH="0" baseline="0" dirty="0">
              <a:ln>
                <a:noFill/>
              </a:ln>
              <a:solidFill>
                <a:schemeClr val="tx1"/>
              </a:solidFill>
              <a:effectLst/>
              <a:latin typeface="Arial" panose="020B0604020202020204" pitchFamily="34" charset="0"/>
            </a:endParaRPr>
          </a:p>
        </p:txBody>
      </p:sp>
      <p:sp>
        <p:nvSpPr>
          <p:cNvPr id="27" name="CuadroTexto 26">
            <a:extLst>
              <a:ext uri="{FF2B5EF4-FFF2-40B4-BE49-F238E27FC236}">
                <a16:creationId xmlns:a16="http://schemas.microsoft.com/office/drawing/2014/main" id="{FB79234E-2BD8-4B7B-B644-9F9A5B69A025}"/>
              </a:ext>
            </a:extLst>
          </p:cNvPr>
          <p:cNvSpPr txBox="1"/>
          <p:nvPr/>
        </p:nvSpPr>
        <p:spPr>
          <a:xfrm>
            <a:off x="359792" y="6431431"/>
            <a:ext cx="603662" cy="307777"/>
          </a:xfrm>
          <a:prstGeom prst="rect">
            <a:avLst/>
          </a:prstGeom>
          <a:noFill/>
        </p:spPr>
        <p:txBody>
          <a:bodyPr wrap="square" rtlCol="0">
            <a:spAutoFit/>
          </a:bodyPr>
          <a:lstStyle/>
          <a:p>
            <a:pPr algn="just"/>
            <a:r>
              <a:rPr lang="es-ES" altLang="es-ES" sz="1400" dirty="0">
                <a:solidFill>
                  <a:schemeClr val="tx1"/>
                </a:solidFill>
              </a:rPr>
              <a:t>(3)</a:t>
            </a:r>
            <a:endParaRPr kumimoji="0" lang="es-ES" altLang="es-ES" sz="1400" b="0" i="0" u="none" strike="noStrike" cap="none" normalizeH="0" baseline="0" dirty="0">
              <a:ln>
                <a:noFill/>
              </a:ln>
              <a:solidFill>
                <a:schemeClr val="tx1"/>
              </a:solidFill>
              <a:effectLst/>
              <a:latin typeface="Arial" panose="020B0604020202020204" pitchFamily="34" charset="0"/>
            </a:endParaRPr>
          </a:p>
        </p:txBody>
      </p:sp>
      <p:sp>
        <p:nvSpPr>
          <p:cNvPr id="28" name="CuadroTexto 27">
            <a:extLst>
              <a:ext uri="{FF2B5EF4-FFF2-40B4-BE49-F238E27FC236}">
                <a16:creationId xmlns:a16="http://schemas.microsoft.com/office/drawing/2014/main" id="{131B36F0-94AF-4282-AA68-1C558AD04897}"/>
              </a:ext>
            </a:extLst>
          </p:cNvPr>
          <p:cNvSpPr txBox="1"/>
          <p:nvPr/>
        </p:nvSpPr>
        <p:spPr>
          <a:xfrm>
            <a:off x="363816" y="6894899"/>
            <a:ext cx="603662" cy="307777"/>
          </a:xfrm>
          <a:prstGeom prst="rect">
            <a:avLst/>
          </a:prstGeom>
          <a:noFill/>
        </p:spPr>
        <p:txBody>
          <a:bodyPr wrap="square" rtlCol="0">
            <a:spAutoFit/>
          </a:bodyPr>
          <a:lstStyle/>
          <a:p>
            <a:pPr algn="just"/>
            <a:r>
              <a:rPr lang="es-ES" altLang="es-ES" sz="1400" dirty="0">
                <a:solidFill>
                  <a:schemeClr val="tx1"/>
                </a:solidFill>
              </a:rPr>
              <a:t>(4)</a:t>
            </a:r>
            <a:endParaRPr kumimoji="0" lang="es-ES" altLang="es-ES" sz="1400" b="0" i="0" u="none" strike="noStrike" cap="none" normalizeH="0" baseline="0" dirty="0">
              <a:ln>
                <a:noFill/>
              </a:ln>
              <a:solidFill>
                <a:schemeClr val="tx1"/>
              </a:solidFill>
              <a:effectLst/>
              <a:latin typeface="Arial" panose="020B0604020202020204" pitchFamily="34" charset="0"/>
            </a:endParaRPr>
          </a:p>
        </p:txBody>
      </p:sp>
      <p:sp>
        <p:nvSpPr>
          <p:cNvPr id="30" name="CuadroTexto 29">
            <a:extLst>
              <a:ext uri="{FF2B5EF4-FFF2-40B4-BE49-F238E27FC236}">
                <a16:creationId xmlns:a16="http://schemas.microsoft.com/office/drawing/2014/main" id="{8D92682C-A675-4035-96A6-1DEA2E276408}"/>
              </a:ext>
            </a:extLst>
          </p:cNvPr>
          <p:cNvSpPr txBox="1"/>
          <p:nvPr/>
        </p:nvSpPr>
        <p:spPr>
          <a:xfrm>
            <a:off x="3235758" y="5372875"/>
            <a:ext cx="947258" cy="307777"/>
          </a:xfrm>
          <a:prstGeom prst="rect">
            <a:avLst/>
          </a:prstGeom>
          <a:noFill/>
        </p:spPr>
        <p:txBody>
          <a:bodyPr wrap="square" rtlCol="0">
            <a:spAutoFit/>
          </a:bodyPr>
          <a:lstStyle/>
          <a:p>
            <a:pPr algn="just"/>
            <a:r>
              <a:rPr lang="es-ES" altLang="es-ES" sz="1400" dirty="0">
                <a:solidFill>
                  <a:schemeClr val="tx1"/>
                </a:solidFill>
              </a:rPr>
              <a:t>(1)+(2)</a:t>
            </a:r>
            <a:endParaRPr kumimoji="0" lang="es-ES" altLang="es-ES" sz="1400" b="0" i="0" u="none" strike="noStrike" cap="none" normalizeH="0" baseline="0" dirty="0">
              <a:ln>
                <a:noFill/>
              </a:ln>
              <a:solidFill>
                <a:schemeClr val="tx1"/>
              </a:solidFill>
              <a:effectLst/>
              <a:latin typeface="Arial" panose="020B0604020202020204" pitchFamily="34" charset="0"/>
            </a:endParaRPr>
          </a:p>
        </p:txBody>
      </p:sp>
      <p:cxnSp>
        <p:nvCxnSpPr>
          <p:cNvPr id="19" name="Conector recto de flecha 18">
            <a:extLst>
              <a:ext uri="{FF2B5EF4-FFF2-40B4-BE49-F238E27FC236}">
                <a16:creationId xmlns:a16="http://schemas.microsoft.com/office/drawing/2014/main" id="{5E834C20-167F-47A3-97A2-769075D3808E}"/>
              </a:ext>
            </a:extLst>
          </p:cNvPr>
          <p:cNvCxnSpPr/>
          <p:nvPr/>
        </p:nvCxnSpPr>
        <p:spPr bwMode="auto">
          <a:xfrm>
            <a:off x="3979716" y="5528118"/>
            <a:ext cx="406600"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3" name="CuadroTexto 32">
            <a:extLst>
              <a:ext uri="{FF2B5EF4-FFF2-40B4-BE49-F238E27FC236}">
                <a16:creationId xmlns:a16="http://schemas.microsoft.com/office/drawing/2014/main" id="{E20B7B48-0FEF-4229-9FAB-59C461A384E2}"/>
              </a:ext>
            </a:extLst>
          </p:cNvPr>
          <p:cNvSpPr txBox="1"/>
          <p:nvPr/>
        </p:nvSpPr>
        <p:spPr>
          <a:xfrm>
            <a:off x="6271983" y="5301612"/>
            <a:ext cx="947258" cy="307777"/>
          </a:xfrm>
          <a:prstGeom prst="rect">
            <a:avLst/>
          </a:prstGeom>
          <a:noFill/>
        </p:spPr>
        <p:txBody>
          <a:bodyPr wrap="square" rtlCol="0">
            <a:spAutoFit/>
          </a:bodyPr>
          <a:lstStyle/>
          <a:p>
            <a:pPr algn="just"/>
            <a:r>
              <a:rPr lang="es-ES" altLang="es-ES" sz="1400" dirty="0">
                <a:solidFill>
                  <a:schemeClr val="tx1"/>
                </a:solidFill>
              </a:rPr>
              <a:t>(1)-(2)</a:t>
            </a:r>
            <a:endParaRPr kumimoji="0" lang="es-ES" altLang="es-ES" sz="1400" b="0" i="0" u="none" strike="noStrike" cap="none" normalizeH="0" baseline="0" dirty="0">
              <a:ln>
                <a:noFill/>
              </a:ln>
              <a:solidFill>
                <a:schemeClr val="tx1"/>
              </a:solidFill>
              <a:effectLst/>
              <a:latin typeface="Arial" panose="020B0604020202020204" pitchFamily="34" charset="0"/>
            </a:endParaRPr>
          </a:p>
        </p:txBody>
      </p:sp>
      <p:cxnSp>
        <p:nvCxnSpPr>
          <p:cNvPr id="35" name="Conector recto de flecha 34">
            <a:extLst>
              <a:ext uri="{FF2B5EF4-FFF2-40B4-BE49-F238E27FC236}">
                <a16:creationId xmlns:a16="http://schemas.microsoft.com/office/drawing/2014/main" id="{F2EC60AD-1187-40D7-94E9-9754B526A71B}"/>
              </a:ext>
            </a:extLst>
          </p:cNvPr>
          <p:cNvCxnSpPr/>
          <p:nvPr/>
        </p:nvCxnSpPr>
        <p:spPr bwMode="auto">
          <a:xfrm>
            <a:off x="7015941" y="5422920"/>
            <a:ext cx="406600"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38" name="CuadroTexto 37">
                <a:extLst>
                  <a:ext uri="{FF2B5EF4-FFF2-40B4-BE49-F238E27FC236}">
                    <a16:creationId xmlns:a16="http://schemas.microsoft.com/office/drawing/2014/main" id="{6CC27AA3-3D15-43B4-909B-1576178CB931}"/>
                  </a:ext>
                </a:extLst>
              </p:cNvPr>
              <p:cNvSpPr txBox="1"/>
              <p:nvPr/>
            </p:nvSpPr>
            <p:spPr>
              <a:xfrm>
                <a:off x="3168104" y="6307564"/>
                <a:ext cx="4737548" cy="56861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s-ES" sz="1600" i="1" smtClean="0">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𝑉</m:t>
                          </m:r>
                        </m:e>
                        <m:sup>
                          <m:r>
                            <a:rPr lang="es-ES" sz="1600" i="1">
                              <a:solidFill>
                                <a:schemeClr val="tx1"/>
                              </a:solidFill>
                              <a:latin typeface="Cambria Math" panose="02040503050406030204" pitchFamily="18" charset="0"/>
                              <a:ea typeface="Cambria Math" panose="02040503050406030204" pitchFamily="18" charset="0"/>
                            </a:rPr>
                            <m:t>+</m:t>
                          </m:r>
                        </m:sup>
                      </m:sSup>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b="0" i="1" smtClean="0">
                              <a:solidFill>
                                <a:schemeClr val="tx1"/>
                              </a:solidFill>
                              <a:latin typeface="Cambria Math" panose="02040503050406030204" pitchFamily="18" charset="0"/>
                              <a:ea typeface="Cambria Math" panose="02040503050406030204" pitchFamily="18" charset="0"/>
                            </a:rPr>
                          </m:ctrlPr>
                        </m:fPr>
                        <m:num>
                          <m:d>
                            <m:dPr>
                              <m:ctrlPr>
                                <a:rPr lang="es-ES" sz="1600" b="0" i="1" smtClean="0">
                                  <a:solidFill>
                                    <a:schemeClr val="tx1"/>
                                  </a:solidFill>
                                  <a:latin typeface="Cambria Math" panose="02040503050406030204" pitchFamily="18" charset="0"/>
                                  <a:ea typeface="Cambria Math" panose="02040503050406030204" pitchFamily="18" charset="0"/>
                                </a:rPr>
                              </m:ctrlPr>
                            </m:dPr>
                            <m:e>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i="1">
                                      <a:solidFill>
                                        <a:schemeClr val="tx1"/>
                                      </a:solidFill>
                                      <a:latin typeface="Cambria Math" panose="02040503050406030204" pitchFamily="18" charset="0"/>
                                      <a:ea typeface="Cambria Math" panose="02040503050406030204" pitchFamily="18" charset="0"/>
                                    </a:rPr>
                                    <m:t>2</m:t>
                                  </m:r>
                                </m:sub>
                              </m:sSub>
                              <m:r>
                                <a:rPr lang="es-ES" sz="1600" i="1">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𝑍</m:t>
                                  </m:r>
                                </m:e>
                                <m:sub>
                                  <m:r>
                                    <a:rPr lang="es-ES" sz="1600" i="1">
                                      <a:solidFill>
                                        <a:schemeClr val="tx1"/>
                                      </a:solidFill>
                                      <a:latin typeface="Cambria Math" panose="02040503050406030204" pitchFamily="18" charset="0"/>
                                      <a:ea typeface="Cambria Math" panose="02040503050406030204" pitchFamily="18" charset="0"/>
                                    </a:rPr>
                                    <m:t>0</m:t>
                                  </m:r>
                                </m:sub>
                              </m:sSub>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𝐼</m:t>
                                  </m:r>
                                </m:e>
                                <m:sub>
                                  <m:r>
                                    <a:rPr lang="es-ES" sz="1600" i="1">
                                      <a:solidFill>
                                        <a:schemeClr val="tx1"/>
                                      </a:solidFill>
                                      <a:latin typeface="Cambria Math" panose="02040503050406030204" pitchFamily="18" charset="0"/>
                                      <a:ea typeface="Cambria Math" panose="02040503050406030204" pitchFamily="18" charset="0"/>
                                    </a:rPr>
                                    <m:t>2</m:t>
                                  </m:r>
                                </m:sub>
                              </m:sSub>
                            </m:e>
                          </m:d>
                        </m:num>
                        <m:den>
                          <m:r>
                            <a:rPr lang="es-ES" sz="1600" b="0" i="1" smtClean="0">
                              <a:solidFill>
                                <a:schemeClr val="tx1"/>
                              </a:solidFill>
                              <a:latin typeface="Cambria Math" panose="02040503050406030204" pitchFamily="18" charset="0"/>
                              <a:ea typeface="Cambria Math" panose="02040503050406030204" pitchFamily="18" charset="0"/>
                            </a:rPr>
                            <m:t>2</m:t>
                          </m:r>
                        </m:den>
                      </m:f>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𝑒</m:t>
                          </m:r>
                        </m:e>
                        <m:sup>
                          <m:r>
                            <a:rPr lang="es-ES" sz="1600" i="1">
                              <a:solidFill>
                                <a:schemeClr val="tx1"/>
                              </a:solidFill>
                              <a:latin typeface="Cambria Math" panose="02040503050406030204" pitchFamily="18" charset="0"/>
                              <a:ea typeface="Cambria Math" panose="02040503050406030204" pitchFamily="18" charset="0"/>
                            </a:rPr>
                            <m:t>𝑗</m:t>
                          </m:r>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sup>
                      </m:sSup>
                    </m:oMath>
                  </m:oMathPara>
                </a14:m>
                <a:endParaRPr lang="es-ES" sz="1600" dirty="0"/>
              </a:p>
            </p:txBody>
          </p:sp>
        </mc:Choice>
        <mc:Fallback xmlns="">
          <p:sp>
            <p:nvSpPr>
              <p:cNvPr id="38" name="CuadroTexto 37">
                <a:extLst>
                  <a:ext uri="{FF2B5EF4-FFF2-40B4-BE49-F238E27FC236}">
                    <a16:creationId xmlns:a16="http://schemas.microsoft.com/office/drawing/2014/main" id="{6CC27AA3-3D15-43B4-909B-1576178CB931}"/>
                  </a:ext>
                </a:extLst>
              </p:cNvPr>
              <p:cNvSpPr txBox="1">
                <a:spLocks noRot="1" noChangeAspect="1" noMove="1" noResize="1" noEditPoints="1" noAdjustHandles="1" noChangeArrowheads="1" noChangeShapeType="1" noTextEdit="1"/>
              </p:cNvSpPr>
              <p:nvPr/>
            </p:nvSpPr>
            <p:spPr>
              <a:xfrm>
                <a:off x="3168104" y="6307564"/>
                <a:ext cx="4737548" cy="568617"/>
              </a:xfrm>
              <a:prstGeom prst="rect">
                <a:avLst/>
              </a:prstGeom>
              <a:blipFill>
                <a:blip r:embed="rId18"/>
                <a:stretch>
                  <a:fillRect/>
                </a:stretch>
              </a:blipFill>
            </p:spPr>
            <p:txBody>
              <a:bodyPr/>
              <a:lstStyle/>
              <a:p>
                <a:r>
                  <a:rPr lang="es-ES">
                    <a:noFill/>
                  </a:rPr>
                  <a:t> </a:t>
                </a:r>
              </a:p>
            </p:txBody>
          </p:sp>
        </mc:Fallback>
      </mc:AlternateContent>
      <p:sp>
        <p:nvSpPr>
          <p:cNvPr id="39" name="CuadroTexto 38">
            <a:extLst>
              <a:ext uri="{FF2B5EF4-FFF2-40B4-BE49-F238E27FC236}">
                <a16:creationId xmlns:a16="http://schemas.microsoft.com/office/drawing/2014/main" id="{7C371FC8-8372-4357-98A6-D61660346997}"/>
              </a:ext>
            </a:extLst>
          </p:cNvPr>
          <p:cNvSpPr txBox="1"/>
          <p:nvPr/>
        </p:nvSpPr>
        <p:spPr>
          <a:xfrm>
            <a:off x="3368494" y="6476314"/>
            <a:ext cx="947258" cy="307777"/>
          </a:xfrm>
          <a:prstGeom prst="rect">
            <a:avLst/>
          </a:prstGeom>
          <a:noFill/>
        </p:spPr>
        <p:txBody>
          <a:bodyPr wrap="square" rtlCol="0">
            <a:spAutoFit/>
          </a:bodyPr>
          <a:lstStyle/>
          <a:p>
            <a:pPr algn="just"/>
            <a:r>
              <a:rPr lang="es-ES" altLang="es-ES" sz="1400" dirty="0">
                <a:solidFill>
                  <a:schemeClr val="tx1"/>
                </a:solidFill>
              </a:rPr>
              <a:t>(3)+(4)</a:t>
            </a:r>
            <a:endParaRPr kumimoji="0" lang="es-ES" altLang="es-ES" sz="1400" b="0" i="0" u="none" strike="noStrike" cap="none" normalizeH="0" baseline="0" dirty="0">
              <a:ln>
                <a:noFill/>
              </a:ln>
              <a:solidFill>
                <a:schemeClr val="tx1"/>
              </a:solidFill>
              <a:effectLst/>
              <a:latin typeface="Arial" panose="020B0604020202020204" pitchFamily="34" charset="0"/>
            </a:endParaRPr>
          </a:p>
        </p:txBody>
      </p:sp>
      <p:cxnSp>
        <p:nvCxnSpPr>
          <p:cNvPr id="40" name="Conector recto de flecha 39">
            <a:extLst>
              <a:ext uri="{FF2B5EF4-FFF2-40B4-BE49-F238E27FC236}">
                <a16:creationId xmlns:a16="http://schemas.microsoft.com/office/drawing/2014/main" id="{A45646AB-5172-4AF0-B8FD-AAE91A80AA0F}"/>
              </a:ext>
            </a:extLst>
          </p:cNvPr>
          <p:cNvCxnSpPr/>
          <p:nvPr/>
        </p:nvCxnSpPr>
        <p:spPr bwMode="auto">
          <a:xfrm>
            <a:off x="4112452" y="6631557"/>
            <a:ext cx="406600"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41" name="CuadroTexto 40">
            <a:extLst>
              <a:ext uri="{FF2B5EF4-FFF2-40B4-BE49-F238E27FC236}">
                <a16:creationId xmlns:a16="http://schemas.microsoft.com/office/drawing/2014/main" id="{DF1CDE00-486E-417D-BAED-8A13FC6FF892}"/>
              </a:ext>
            </a:extLst>
          </p:cNvPr>
          <p:cNvSpPr txBox="1"/>
          <p:nvPr/>
        </p:nvSpPr>
        <p:spPr>
          <a:xfrm>
            <a:off x="6779347" y="6375190"/>
            <a:ext cx="947258" cy="307777"/>
          </a:xfrm>
          <a:prstGeom prst="rect">
            <a:avLst/>
          </a:prstGeom>
          <a:noFill/>
        </p:spPr>
        <p:txBody>
          <a:bodyPr wrap="square" rtlCol="0">
            <a:spAutoFit/>
          </a:bodyPr>
          <a:lstStyle/>
          <a:p>
            <a:pPr algn="just"/>
            <a:r>
              <a:rPr lang="es-ES" altLang="es-ES" sz="1400" dirty="0">
                <a:solidFill>
                  <a:schemeClr val="tx1"/>
                </a:solidFill>
              </a:rPr>
              <a:t>(3)-(4)</a:t>
            </a:r>
            <a:endParaRPr kumimoji="0" lang="es-ES" altLang="es-ES" sz="1400" b="0" i="0" u="none" strike="noStrike" cap="none" normalizeH="0" baseline="0" dirty="0">
              <a:ln>
                <a:noFill/>
              </a:ln>
              <a:solidFill>
                <a:schemeClr val="tx1"/>
              </a:solidFill>
              <a:effectLst/>
              <a:latin typeface="Arial" panose="020B0604020202020204" pitchFamily="34" charset="0"/>
            </a:endParaRPr>
          </a:p>
        </p:txBody>
      </p:sp>
      <p:cxnSp>
        <p:nvCxnSpPr>
          <p:cNvPr id="42" name="Conector recto de flecha 41">
            <a:extLst>
              <a:ext uri="{FF2B5EF4-FFF2-40B4-BE49-F238E27FC236}">
                <a16:creationId xmlns:a16="http://schemas.microsoft.com/office/drawing/2014/main" id="{F6DA2F20-7EBE-4415-9B3D-A273CDF8CC01}"/>
              </a:ext>
            </a:extLst>
          </p:cNvPr>
          <p:cNvCxnSpPr/>
          <p:nvPr/>
        </p:nvCxnSpPr>
        <p:spPr bwMode="auto">
          <a:xfrm>
            <a:off x="7472583" y="6550808"/>
            <a:ext cx="406600"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902161474"/>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3" name="CuadroTexto 42">
                <a:extLst>
                  <a:ext uri="{FF2B5EF4-FFF2-40B4-BE49-F238E27FC236}">
                    <a16:creationId xmlns:a16="http://schemas.microsoft.com/office/drawing/2014/main" id="{49F25223-B991-4DAB-AEFD-9967D7C9FD95}"/>
                  </a:ext>
                </a:extLst>
              </p:cNvPr>
              <p:cNvSpPr txBox="1"/>
              <p:nvPr/>
            </p:nvSpPr>
            <p:spPr>
              <a:xfrm>
                <a:off x="4600774" y="1614463"/>
                <a:ext cx="4737548" cy="56861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s-ES" sz="1600" i="1" smtClean="0">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𝑉</m:t>
                          </m:r>
                        </m:e>
                        <m:sup>
                          <m:r>
                            <a:rPr lang="es-ES" sz="1600" b="0" i="1" smtClean="0">
                              <a:solidFill>
                                <a:schemeClr val="tx1"/>
                              </a:solidFill>
                              <a:latin typeface="Cambria Math" panose="02040503050406030204" pitchFamily="18" charset="0"/>
                              <a:ea typeface="Cambria Math" panose="02040503050406030204" pitchFamily="18" charset="0"/>
                            </a:rPr>
                            <m:t>−</m:t>
                          </m:r>
                        </m:sup>
                      </m:sSup>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b="0" i="1" smtClean="0">
                              <a:solidFill>
                                <a:schemeClr val="tx1"/>
                              </a:solidFill>
                              <a:latin typeface="Cambria Math" panose="02040503050406030204" pitchFamily="18" charset="0"/>
                              <a:ea typeface="Cambria Math" panose="02040503050406030204" pitchFamily="18" charset="0"/>
                            </a:rPr>
                          </m:ctrlPr>
                        </m:fPr>
                        <m:num>
                          <m:d>
                            <m:dPr>
                              <m:ctrlPr>
                                <a:rPr lang="es-ES" sz="1600" b="0" i="1" smtClean="0">
                                  <a:solidFill>
                                    <a:schemeClr val="tx1"/>
                                  </a:solidFill>
                                  <a:latin typeface="Cambria Math" panose="02040503050406030204" pitchFamily="18" charset="0"/>
                                  <a:ea typeface="Cambria Math" panose="02040503050406030204" pitchFamily="18" charset="0"/>
                                </a:rPr>
                              </m:ctrlPr>
                            </m:dPr>
                            <m:e>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i="1">
                                      <a:solidFill>
                                        <a:schemeClr val="tx1"/>
                                      </a:solidFill>
                                      <a:latin typeface="Cambria Math" panose="02040503050406030204" pitchFamily="18" charset="0"/>
                                      <a:ea typeface="Cambria Math" panose="02040503050406030204" pitchFamily="18" charset="0"/>
                                    </a:rPr>
                                    <m:t>2</m:t>
                                  </m:r>
                                </m:sub>
                              </m:sSub>
                              <m:r>
                                <a:rPr lang="es-ES" sz="1600" b="0" i="1" smtClean="0">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𝑍</m:t>
                                  </m:r>
                                </m:e>
                                <m:sub>
                                  <m:r>
                                    <a:rPr lang="es-ES" sz="1600" i="1">
                                      <a:solidFill>
                                        <a:schemeClr val="tx1"/>
                                      </a:solidFill>
                                      <a:latin typeface="Cambria Math" panose="02040503050406030204" pitchFamily="18" charset="0"/>
                                      <a:ea typeface="Cambria Math" panose="02040503050406030204" pitchFamily="18" charset="0"/>
                                    </a:rPr>
                                    <m:t>0</m:t>
                                  </m:r>
                                </m:sub>
                              </m:sSub>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𝐼</m:t>
                                  </m:r>
                                </m:e>
                                <m:sub>
                                  <m:r>
                                    <a:rPr lang="es-ES" sz="1600" i="1">
                                      <a:solidFill>
                                        <a:schemeClr val="tx1"/>
                                      </a:solidFill>
                                      <a:latin typeface="Cambria Math" panose="02040503050406030204" pitchFamily="18" charset="0"/>
                                      <a:ea typeface="Cambria Math" panose="02040503050406030204" pitchFamily="18" charset="0"/>
                                    </a:rPr>
                                    <m:t>2</m:t>
                                  </m:r>
                                </m:sub>
                              </m:sSub>
                            </m:e>
                          </m:d>
                        </m:num>
                        <m:den>
                          <m:r>
                            <a:rPr lang="es-ES" sz="1600" b="0" i="1" smtClean="0">
                              <a:solidFill>
                                <a:schemeClr val="tx1"/>
                              </a:solidFill>
                              <a:latin typeface="Cambria Math" panose="02040503050406030204" pitchFamily="18" charset="0"/>
                              <a:ea typeface="Cambria Math" panose="02040503050406030204" pitchFamily="18" charset="0"/>
                            </a:rPr>
                            <m:t>2</m:t>
                          </m:r>
                        </m:den>
                      </m:f>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𝑒</m:t>
                          </m:r>
                        </m:e>
                        <m:sup>
                          <m:r>
                            <a:rPr lang="es-ES" sz="1600" b="0" i="1" smtClean="0">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𝑗</m:t>
                          </m:r>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sup>
                      </m:sSup>
                    </m:oMath>
                  </m:oMathPara>
                </a14:m>
                <a:endParaRPr lang="es-ES" sz="1600" dirty="0"/>
              </a:p>
            </p:txBody>
          </p:sp>
        </mc:Choice>
        <mc:Fallback xmlns="">
          <p:sp>
            <p:nvSpPr>
              <p:cNvPr id="43" name="CuadroTexto 42">
                <a:extLst>
                  <a:ext uri="{FF2B5EF4-FFF2-40B4-BE49-F238E27FC236}">
                    <a16:creationId xmlns:a16="http://schemas.microsoft.com/office/drawing/2014/main" id="{49F25223-B991-4DAB-AEFD-9967D7C9FD95}"/>
                  </a:ext>
                </a:extLst>
              </p:cNvPr>
              <p:cNvSpPr txBox="1">
                <a:spLocks noRot="1" noChangeAspect="1" noMove="1" noResize="1" noEditPoints="1" noAdjustHandles="1" noChangeArrowheads="1" noChangeShapeType="1" noTextEdit="1"/>
              </p:cNvSpPr>
              <p:nvPr/>
            </p:nvSpPr>
            <p:spPr>
              <a:xfrm>
                <a:off x="4600774" y="1614463"/>
                <a:ext cx="4737548" cy="568617"/>
              </a:xfrm>
              <a:prstGeom prst="rect">
                <a:avLst/>
              </a:prstGeom>
              <a:blipFill>
                <a:blip r:embed="rId2"/>
                <a:stretch>
                  <a:fillRect/>
                </a:stretch>
              </a:blipFill>
            </p:spPr>
            <p:txBody>
              <a:bodyPr/>
              <a:lstStyle/>
              <a:p>
                <a:r>
                  <a:rPr lang="es-ES">
                    <a:noFill/>
                  </a:rPr>
                  <a:t> </a:t>
                </a:r>
              </a:p>
            </p:txBody>
          </p:sp>
        </mc:Fallback>
      </mc:AlternateContent>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34</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mc:AlternateContent xmlns:mc="http://schemas.openxmlformats.org/markup-compatibility/2006" xmlns:a14="http://schemas.microsoft.com/office/drawing/2010/main">
        <mc:Choice Requires="a14">
          <p:sp>
            <p:nvSpPr>
              <p:cNvPr id="20" name="2 Marcador de contenido">
                <a:extLst>
                  <a:ext uri="{FF2B5EF4-FFF2-40B4-BE49-F238E27FC236}">
                    <a16:creationId xmlns:a16="http://schemas.microsoft.com/office/drawing/2014/main" id="{DD56B59D-066F-49BE-BD7A-9461711CDFF1}"/>
                  </a:ext>
                </a:extLst>
              </p:cNvPr>
              <p:cNvSpPr txBox="1">
                <a:spLocks/>
              </p:cNvSpPr>
              <p:nvPr/>
            </p:nvSpPr>
            <p:spPr>
              <a:xfrm>
                <a:off x="359792" y="745251"/>
                <a:ext cx="6840760"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t>Calculo de la matriz de admitancias generalizada </a:t>
                </a:r>
                <a14:m>
                  <m:oMath xmlns:m="http://schemas.openxmlformats.org/officeDocument/2006/math">
                    <m:sSubSup>
                      <m:sSubSupPr>
                        <m:ctrlPr>
                          <a:rPr lang="es-ES" sz="1600" i="1" u="sng">
                            <a:latin typeface="Cambria Math" panose="02040503050406030204" pitchFamily="18" charset="0"/>
                          </a:rPr>
                        </m:ctrlPr>
                      </m:sSubSupPr>
                      <m:e>
                        <m:r>
                          <a:rPr lang="es-ES" sz="1600" i="1" u="sng">
                            <a:latin typeface="Cambria Math" panose="02040503050406030204" pitchFamily="18" charset="0"/>
                          </a:rPr>
                          <m:t>𝑌</m:t>
                        </m:r>
                      </m:e>
                      <m:sub>
                        <m:r>
                          <a:rPr lang="es-ES" sz="1600" i="1" u="sng">
                            <a:latin typeface="Cambria Math" panose="02040503050406030204" pitchFamily="18" charset="0"/>
                          </a:rPr>
                          <m:t>𝑙𝑛</m:t>
                        </m:r>
                      </m:sub>
                      <m:sup>
                        <m:r>
                          <a:rPr lang="es-ES" sz="1600" i="1" u="sng">
                            <a:latin typeface="Cambria Math" panose="02040503050406030204" pitchFamily="18" charset="0"/>
                          </a:rPr>
                          <m:t>(</m:t>
                        </m:r>
                        <m:r>
                          <a:rPr lang="es-ES" sz="1600" i="1" u="sng">
                            <a:latin typeface="Cambria Math" panose="02040503050406030204" pitchFamily="18" charset="0"/>
                            <a:ea typeface="Cambria Math" panose="02040503050406030204" pitchFamily="18" charset="0"/>
                          </a:rPr>
                          <m:t>𝜇</m:t>
                        </m:r>
                        <m:r>
                          <a:rPr lang="es-ES" sz="1600" i="1" u="sng">
                            <a:latin typeface="Cambria Math" panose="02040503050406030204" pitchFamily="18" charset="0"/>
                            <a:ea typeface="Cambria Math" panose="02040503050406030204" pitchFamily="18" charset="0"/>
                          </a:rPr>
                          <m:t>,</m:t>
                        </m:r>
                        <m:r>
                          <a:rPr lang="es-ES" sz="1600" i="1" u="sng">
                            <a:latin typeface="Cambria Math" panose="02040503050406030204" pitchFamily="18" charset="0"/>
                            <a:ea typeface="Cambria Math" panose="02040503050406030204" pitchFamily="18" charset="0"/>
                          </a:rPr>
                          <m:t>𝜈</m:t>
                        </m:r>
                        <m:r>
                          <a:rPr lang="es-ES" sz="1600" i="1" u="sng">
                            <a:latin typeface="Cambria Math" panose="02040503050406030204" pitchFamily="18" charset="0"/>
                          </a:rPr>
                          <m:t>)</m:t>
                        </m:r>
                      </m:sup>
                    </m:sSubSup>
                  </m:oMath>
                </a14:m>
                <a:endParaRPr lang="es-ES_tradnl" altLang="es-ES" sz="2000" u="sng" kern="0" dirty="0">
                  <a:solidFill>
                    <a:schemeClr val="tx1"/>
                  </a:solidFill>
                </a:endParaRPr>
              </a:p>
            </p:txBody>
          </p:sp>
        </mc:Choice>
        <mc:Fallback xmlns="">
          <p:sp>
            <p:nvSpPr>
              <p:cNvPr id="20" name="2 Marcador de contenido">
                <a:extLst>
                  <a:ext uri="{FF2B5EF4-FFF2-40B4-BE49-F238E27FC236}">
                    <a16:creationId xmlns:a16="http://schemas.microsoft.com/office/drawing/2014/main" id="{DD56B59D-066F-49BE-BD7A-9461711CDFF1}"/>
                  </a:ext>
                </a:extLst>
              </p:cNvPr>
              <p:cNvSpPr txBox="1">
                <a:spLocks noRot="1" noChangeAspect="1" noMove="1" noResize="1" noEditPoints="1" noAdjustHandles="1" noChangeArrowheads="1" noChangeShapeType="1" noTextEdit="1"/>
              </p:cNvSpPr>
              <p:nvPr/>
            </p:nvSpPr>
            <p:spPr>
              <a:xfrm>
                <a:off x="359792" y="745251"/>
                <a:ext cx="6840760" cy="442298"/>
              </a:xfrm>
              <a:prstGeom prst="rect">
                <a:avLst/>
              </a:prstGeom>
              <a:blipFill>
                <a:blip r:embed="rId3"/>
                <a:stretch>
                  <a:fillRect l="-446"/>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2" name="CuadroTexto 21">
                <a:extLst>
                  <a:ext uri="{FF2B5EF4-FFF2-40B4-BE49-F238E27FC236}">
                    <a16:creationId xmlns:a16="http://schemas.microsoft.com/office/drawing/2014/main" id="{D7860E1F-B6E5-4254-9995-D580F2B830FE}"/>
                  </a:ext>
                </a:extLst>
              </p:cNvPr>
              <p:cNvSpPr txBox="1"/>
              <p:nvPr/>
            </p:nvSpPr>
            <p:spPr>
              <a:xfrm>
                <a:off x="-424806" y="1743277"/>
                <a:ext cx="4737548" cy="3385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solidFill>
                                <a:schemeClr val="tx1"/>
                              </a:solidFill>
                              <a:latin typeface="Cambria Math" panose="02040503050406030204" pitchFamily="18" charset="0"/>
                              <a:ea typeface="Cambria Math" panose="02040503050406030204" pitchFamily="18" charset="0"/>
                            </a:rPr>
                          </m:ctrlPr>
                        </m:sSubPr>
                        <m:e>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𝑍</m:t>
                              </m:r>
                            </m:e>
                            <m:sub>
                              <m:r>
                                <a:rPr lang="es-ES" sz="1600" b="0" i="1" smtClean="0">
                                  <a:solidFill>
                                    <a:schemeClr val="tx1"/>
                                  </a:solidFill>
                                  <a:latin typeface="Cambria Math" panose="02040503050406030204" pitchFamily="18" charset="0"/>
                                  <a:ea typeface="Cambria Math" panose="02040503050406030204" pitchFamily="18" charset="0"/>
                                </a:rPr>
                                <m:t>0</m:t>
                              </m:r>
                            </m:sub>
                          </m:sSub>
                          <m:r>
                            <a:rPr lang="es-ES" sz="1600" b="0" i="1" smtClean="0">
                              <a:solidFill>
                                <a:schemeClr val="tx1"/>
                              </a:solidFill>
                              <a:latin typeface="Cambria Math" panose="02040503050406030204" pitchFamily="18" charset="0"/>
                              <a:ea typeface="Cambria Math" panose="02040503050406030204" pitchFamily="18" charset="0"/>
                            </a:rPr>
                            <m:t>𝐼</m:t>
                          </m:r>
                        </m:e>
                        <m:sub>
                          <m:r>
                            <a:rPr lang="es-ES" sz="1600" b="0" i="1" smtClean="0">
                              <a:solidFill>
                                <a:schemeClr val="tx1"/>
                              </a:solidFill>
                              <a:latin typeface="Cambria Math" panose="02040503050406030204" pitchFamily="18" charset="0"/>
                              <a:ea typeface="Cambria Math" panose="02040503050406030204" pitchFamily="18" charset="0"/>
                            </a:rPr>
                            <m:t>1</m:t>
                          </m:r>
                        </m:sub>
                      </m:sSub>
                      <m:r>
                        <a:rPr lang="es-ES" sz="1600" b="0" i="1" smtClean="0">
                          <a:solidFill>
                            <a:schemeClr val="tx1"/>
                          </a:solidFill>
                          <a:latin typeface="Cambria Math" panose="02040503050406030204" pitchFamily="18" charset="0"/>
                          <a:ea typeface="Cambria Math" panose="02040503050406030204" pitchFamily="18" charset="0"/>
                        </a:rPr>
                        <m:t>=</m:t>
                      </m:r>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𝑉</m:t>
                          </m:r>
                        </m:e>
                        <m:sup>
                          <m:r>
                            <a:rPr lang="es-ES" sz="1600" b="0" i="1" smtClean="0">
                              <a:solidFill>
                                <a:schemeClr val="tx1"/>
                              </a:solidFill>
                              <a:latin typeface="Cambria Math" panose="02040503050406030204" pitchFamily="18" charset="0"/>
                              <a:ea typeface="Cambria Math" panose="02040503050406030204" pitchFamily="18" charset="0"/>
                            </a:rPr>
                            <m:t>+</m:t>
                          </m:r>
                        </m:sup>
                      </m:sSup>
                      <m:r>
                        <a:rPr lang="es-ES" sz="1600" b="0" i="1" smtClean="0">
                          <a:solidFill>
                            <a:schemeClr val="tx1"/>
                          </a:solidFill>
                          <a:latin typeface="Cambria Math" panose="02040503050406030204" pitchFamily="18" charset="0"/>
                          <a:ea typeface="Cambria Math" panose="02040503050406030204" pitchFamily="18" charset="0"/>
                        </a:rPr>
                        <m:t>−</m:t>
                      </m:r>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𝑉</m:t>
                          </m:r>
                        </m:e>
                        <m:sup>
                          <m:r>
                            <a:rPr lang="es-ES" sz="1600" b="0" i="1" smtClean="0">
                              <a:solidFill>
                                <a:schemeClr val="tx1"/>
                              </a:solidFill>
                              <a:latin typeface="Cambria Math" panose="02040503050406030204" pitchFamily="18" charset="0"/>
                              <a:ea typeface="Cambria Math" panose="02040503050406030204" pitchFamily="18" charset="0"/>
                            </a:rPr>
                            <m:t>−</m:t>
                          </m:r>
                        </m:sup>
                      </m:sSup>
                    </m:oMath>
                  </m:oMathPara>
                </a14:m>
                <a:endParaRPr lang="es-ES" sz="1600" dirty="0"/>
              </a:p>
            </p:txBody>
          </p:sp>
        </mc:Choice>
        <mc:Fallback xmlns="">
          <p:sp>
            <p:nvSpPr>
              <p:cNvPr id="22" name="CuadroTexto 21">
                <a:extLst>
                  <a:ext uri="{FF2B5EF4-FFF2-40B4-BE49-F238E27FC236}">
                    <a16:creationId xmlns:a16="http://schemas.microsoft.com/office/drawing/2014/main" id="{D7860E1F-B6E5-4254-9995-D580F2B830FE}"/>
                  </a:ext>
                </a:extLst>
              </p:cNvPr>
              <p:cNvSpPr txBox="1">
                <a:spLocks noRot="1" noChangeAspect="1" noMove="1" noResize="1" noEditPoints="1" noAdjustHandles="1" noChangeArrowheads="1" noChangeShapeType="1" noTextEdit="1"/>
              </p:cNvSpPr>
              <p:nvPr/>
            </p:nvSpPr>
            <p:spPr>
              <a:xfrm>
                <a:off x="-424806" y="1743277"/>
                <a:ext cx="4737548" cy="338554"/>
              </a:xfrm>
              <a:prstGeom prst="rect">
                <a:avLst/>
              </a:prstGeom>
              <a:blipFill>
                <a:blip r:embed="rId4"/>
                <a:stretch>
                  <a:fillRect/>
                </a:stretch>
              </a:blipFill>
            </p:spPr>
            <p:txBody>
              <a:bodyPr/>
              <a:lstStyle/>
              <a:p>
                <a:r>
                  <a:rPr lang="es-ES">
                    <a:noFill/>
                  </a:rPr>
                  <a:t> </a:t>
                </a:r>
              </a:p>
            </p:txBody>
          </p:sp>
        </mc:Fallback>
      </mc:AlternateContent>
      <p:sp>
        <p:nvSpPr>
          <p:cNvPr id="26" name="CuadroTexto 25">
            <a:extLst>
              <a:ext uri="{FF2B5EF4-FFF2-40B4-BE49-F238E27FC236}">
                <a16:creationId xmlns:a16="http://schemas.microsoft.com/office/drawing/2014/main" id="{48974488-8A07-4CF2-8348-BEC41BB11294}"/>
              </a:ext>
            </a:extLst>
          </p:cNvPr>
          <p:cNvSpPr txBox="1"/>
          <p:nvPr/>
        </p:nvSpPr>
        <p:spPr>
          <a:xfrm>
            <a:off x="719832" y="1744884"/>
            <a:ext cx="603662" cy="307777"/>
          </a:xfrm>
          <a:prstGeom prst="rect">
            <a:avLst/>
          </a:prstGeom>
          <a:noFill/>
        </p:spPr>
        <p:txBody>
          <a:bodyPr wrap="square" rtlCol="0">
            <a:spAutoFit/>
          </a:bodyPr>
          <a:lstStyle/>
          <a:p>
            <a:pPr algn="just"/>
            <a:r>
              <a:rPr lang="es-ES" altLang="es-ES" sz="1400" dirty="0">
                <a:solidFill>
                  <a:schemeClr val="tx1"/>
                </a:solidFill>
              </a:rPr>
              <a:t>(2)</a:t>
            </a:r>
            <a:endParaRPr kumimoji="0" lang="es-ES" altLang="es-ES" sz="1400" b="0" i="0" u="none" strike="noStrike" cap="none" normalizeH="0" baseline="0" dirty="0">
              <a:ln>
                <a:noFill/>
              </a:ln>
              <a:solidFill>
                <a:schemeClr val="tx1"/>
              </a:solidFill>
              <a:effectLst/>
              <a:latin typeface="Arial" panose="020B0604020202020204" pitchFamily="34" charset="0"/>
            </a:endParaRPr>
          </a:p>
        </p:txBody>
      </p:sp>
      <mc:AlternateContent xmlns:mc="http://schemas.openxmlformats.org/markup-compatibility/2006" xmlns:a14="http://schemas.microsoft.com/office/drawing/2010/main">
        <mc:Choice Requires="a14">
          <p:sp>
            <p:nvSpPr>
              <p:cNvPr id="38" name="CuadroTexto 37">
                <a:extLst>
                  <a:ext uri="{FF2B5EF4-FFF2-40B4-BE49-F238E27FC236}">
                    <a16:creationId xmlns:a16="http://schemas.microsoft.com/office/drawing/2014/main" id="{6CC27AA3-3D15-43B4-909B-1576178CB931}"/>
                  </a:ext>
                </a:extLst>
              </p:cNvPr>
              <p:cNvSpPr txBox="1"/>
              <p:nvPr/>
            </p:nvSpPr>
            <p:spPr>
              <a:xfrm>
                <a:off x="2087984" y="1652718"/>
                <a:ext cx="4737548" cy="56861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s-ES" sz="1600" i="1" smtClean="0">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𝑉</m:t>
                          </m:r>
                        </m:e>
                        <m:sup>
                          <m:r>
                            <a:rPr lang="es-ES" sz="1600" i="1">
                              <a:solidFill>
                                <a:schemeClr val="tx1"/>
                              </a:solidFill>
                              <a:latin typeface="Cambria Math" panose="02040503050406030204" pitchFamily="18" charset="0"/>
                              <a:ea typeface="Cambria Math" panose="02040503050406030204" pitchFamily="18" charset="0"/>
                            </a:rPr>
                            <m:t>+</m:t>
                          </m:r>
                        </m:sup>
                      </m:sSup>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b="0" i="1" smtClean="0">
                              <a:solidFill>
                                <a:schemeClr val="tx1"/>
                              </a:solidFill>
                              <a:latin typeface="Cambria Math" panose="02040503050406030204" pitchFamily="18" charset="0"/>
                              <a:ea typeface="Cambria Math" panose="02040503050406030204" pitchFamily="18" charset="0"/>
                            </a:rPr>
                          </m:ctrlPr>
                        </m:fPr>
                        <m:num>
                          <m:d>
                            <m:dPr>
                              <m:ctrlPr>
                                <a:rPr lang="es-ES" sz="1600" b="0" i="1" smtClean="0">
                                  <a:solidFill>
                                    <a:schemeClr val="tx1"/>
                                  </a:solidFill>
                                  <a:latin typeface="Cambria Math" panose="02040503050406030204" pitchFamily="18" charset="0"/>
                                  <a:ea typeface="Cambria Math" panose="02040503050406030204" pitchFamily="18" charset="0"/>
                                </a:rPr>
                              </m:ctrlPr>
                            </m:dPr>
                            <m:e>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i="1">
                                      <a:solidFill>
                                        <a:schemeClr val="tx1"/>
                                      </a:solidFill>
                                      <a:latin typeface="Cambria Math" panose="02040503050406030204" pitchFamily="18" charset="0"/>
                                      <a:ea typeface="Cambria Math" panose="02040503050406030204" pitchFamily="18" charset="0"/>
                                    </a:rPr>
                                    <m:t>2</m:t>
                                  </m:r>
                                </m:sub>
                              </m:sSub>
                              <m:r>
                                <a:rPr lang="es-ES" sz="1600" i="1">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𝑍</m:t>
                                  </m:r>
                                </m:e>
                                <m:sub>
                                  <m:r>
                                    <a:rPr lang="es-ES" sz="1600" i="1">
                                      <a:solidFill>
                                        <a:schemeClr val="tx1"/>
                                      </a:solidFill>
                                      <a:latin typeface="Cambria Math" panose="02040503050406030204" pitchFamily="18" charset="0"/>
                                      <a:ea typeface="Cambria Math" panose="02040503050406030204" pitchFamily="18" charset="0"/>
                                    </a:rPr>
                                    <m:t>0</m:t>
                                  </m:r>
                                </m:sub>
                              </m:sSub>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𝐼</m:t>
                                  </m:r>
                                </m:e>
                                <m:sub>
                                  <m:r>
                                    <a:rPr lang="es-ES" sz="1600" i="1">
                                      <a:solidFill>
                                        <a:schemeClr val="tx1"/>
                                      </a:solidFill>
                                      <a:latin typeface="Cambria Math" panose="02040503050406030204" pitchFamily="18" charset="0"/>
                                      <a:ea typeface="Cambria Math" panose="02040503050406030204" pitchFamily="18" charset="0"/>
                                    </a:rPr>
                                    <m:t>2</m:t>
                                  </m:r>
                                </m:sub>
                              </m:sSub>
                            </m:e>
                          </m:d>
                        </m:num>
                        <m:den>
                          <m:r>
                            <a:rPr lang="es-ES" sz="1600" b="0" i="1" smtClean="0">
                              <a:solidFill>
                                <a:schemeClr val="tx1"/>
                              </a:solidFill>
                              <a:latin typeface="Cambria Math" panose="02040503050406030204" pitchFamily="18" charset="0"/>
                              <a:ea typeface="Cambria Math" panose="02040503050406030204" pitchFamily="18" charset="0"/>
                            </a:rPr>
                            <m:t>2</m:t>
                          </m:r>
                        </m:den>
                      </m:f>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𝑒</m:t>
                          </m:r>
                        </m:e>
                        <m:sup>
                          <m:r>
                            <a:rPr lang="es-ES" sz="1600" i="1">
                              <a:solidFill>
                                <a:schemeClr val="tx1"/>
                              </a:solidFill>
                              <a:latin typeface="Cambria Math" panose="02040503050406030204" pitchFamily="18" charset="0"/>
                              <a:ea typeface="Cambria Math" panose="02040503050406030204" pitchFamily="18" charset="0"/>
                            </a:rPr>
                            <m:t>𝑗</m:t>
                          </m:r>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sup>
                      </m:sSup>
                    </m:oMath>
                  </m:oMathPara>
                </a14:m>
                <a:endParaRPr lang="es-ES" sz="1600" dirty="0"/>
              </a:p>
            </p:txBody>
          </p:sp>
        </mc:Choice>
        <mc:Fallback xmlns="">
          <p:sp>
            <p:nvSpPr>
              <p:cNvPr id="38" name="CuadroTexto 37">
                <a:extLst>
                  <a:ext uri="{FF2B5EF4-FFF2-40B4-BE49-F238E27FC236}">
                    <a16:creationId xmlns:a16="http://schemas.microsoft.com/office/drawing/2014/main" id="{6CC27AA3-3D15-43B4-909B-1576178CB931}"/>
                  </a:ext>
                </a:extLst>
              </p:cNvPr>
              <p:cNvSpPr txBox="1">
                <a:spLocks noRot="1" noChangeAspect="1" noMove="1" noResize="1" noEditPoints="1" noAdjustHandles="1" noChangeArrowheads="1" noChangeShapeType="1" noTextEdit="1"/>
              </p:cNvSpPr>
              <p:nvPr/>
            </p:nvSpPr>
            <p:spPr>
              <a:xfrm>
                <a:off x="2087984" y="1652718"/>
                <a:ext cx="4737548" cy="568617"/>
              </a:xfrm>
              <a:prstGeom prst="rect">
                <a:avLst/>
              </a:prstGeom>
              <a:blipFill>
                <a:blip r:embed="rId5"/>
                <a:stretch>
                  <a:fillRect/>
                </a:stretch>
              </a:blipFill>
            </p:spPr>
            <p:txBody>
              <a:bodyPr/>
              <a:lstStyle/>
              <a:p>
                <a:r>
                  <a:rPr lang="es-ES">
                    <a:noFill/>
                  </a:rPr>
                  <a:t> </a:t>
                </a:r>
              </a:p>
            </p:txBody>
          </p:sp>
        </mc:Fallback>
      </mc:AlternateContent>
      <p:sp>
        <p:nvSpPr>
          <p:cNvPr id="37" name="CuadroTexto 36">
            <a:extLst>
              <a:ext uri="{FF2B5EF4-FFF2-40B4-BE49-F238E27FC236}">
                <a16:creationId xmlns:a16="http://schemas.microsoft.com/office/drawing/2014/main" id="{2A175506-A743-4CAA-808C-06A532356F72}"/>
              </a:ext>
            </a:extLst>
          </p:cNvPr>
          <p:cNvSpPr txBox="1"/>
          <p:nvPr/>
        </p:nvSpPr>
        <p:spPr>
          <a:xfrm>
            <a:off x="387528" y="1266245"/>
            <a:ext cx="9547047" cy="307777"/>
          </a:xfrm>
          <a:prstGeom prst="rect">
            <a:avLst/>
          </a:prstGeom>
          <a:noFill/>
        </p:spPr>
        <p:txBody>
          <a:bodyPr wrap="square" rtlCol="0">
            <a:spAutoFit/>
          </a:bodyPr>
          <a:lstStyle/>
          <a:p>
            <a:pPr algn="just"/>
            <a:r>
              <a:rPr lang="es-ES" altLang="es-ES" sz="1400" dirty="0">
                <a:solidFill>
                  <a:schemeClr val="tx1"/>
                </a:solidFill>
              </a:rPr>
              <a:t>En (2) sustituyo los resultados de (3)+(4) y de (3)-(4)</a:t>
            </a:r>
            <a:endParaRPr kumimoji="0" lang="es-ES" altLang="es-ES" sz="1400" b="0" i="0" u="none" strike="noStrike" cap="none" normalizeH="0" baseline="0" dirty="0">
              <a:ln>
                <a:noFill/>
              </a:ln>
              <a:solidFill>
                <a:schemeClr val="tx1"/>
              </a:solidFill>
              <a:effectLst/>
              <a:latin typeface="Arial" panose="020B0604020202020204" pitchFamily="34" charset="0"/>
            </a:endParaRPr>
          </a:p>
        </p:txBody>
      </p:sp>
      <mc:AlternateContent xmlns:mc="http://schemas.openxmlformats.org/markup-compatibility/2006" xmlns:a14="http://schemas.microsoft.com/office/drawing/2010/main">
        <mc:Choice Requires="a14">
          <p:sp>
            <p:nvSpPr>
              <p:cNvPr id="44" name="CuadroTexto 43">
                <a:extLst>
                  <a:ext uri="{FF2B5EF4-FFF2-40B4-BE49-F238E27FC236}">
                    <a16:creationId xmlns:a16="http://schemas.microsoft.com/office/drawing/2014/main" id="{95C0757A-FD70-4B16-B08E-7D0C417E52D3}"/>
                  </a:ext>
                </a:extLst>
              </p:cNvPr>
              <p:cNvSpPr txBox="1"/>
              <p:nvPr/>
            </p:nvSpPr>
            <p:spPr>
              <a:xfrm>
                <a:off x="-18640" y="2285246"/>
                <a:ext cx="10359381" cy="59888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solidFill>
                                <a:schemeClr val="tx1"/>
                              </a:solidFill>
                              <a:latin typeface="Cambria Math" panose="02040503050406030204" pitchFamily="18" charset="0"/>
                              <a:ea typeface="Cambria Math" panose="02040503050406030204" pitchFamily="18" charset="0"/>
                            </a:rPr>
                          </m:ctrlPr>
                        </m:sSubPr>
                        <m:e>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𝑍</m:t>
                              </m:r>
                            </m:e>
                            <m:sub>
                              <m:r>
                                <a:rPr lang="es-ES" sz="1600" b="0" i="1" smtClean="0">
                                  <a:solidFill>
                                    <a:schemeClr val="tx1"/>
                                  </a:solidFill>
                                  <a:latin typeface="Cambria Math" panose="02040503050406030204" pitchFamily="18" charset="0"/>
                                  <a:ea typeface="Cambria Math" panose="02040503050406030204" pitchFamily="18" charset="0"/>
                                </a:rPr>
                                <m:t>0</m:t>
                              </m:r>
                            </m:sub>
                          </m:sSub>
                          <m:r>
                            <a:rPr lang="es-ES" sz="1600" b="0" i="1" smtClean="0">
                              <a:solidFill>
                                <a:schemeClr val="tx1"/>
                              </a:solidFill>
                              <a:latin typeface="Cambria Math" panose="02040503050406030204" pitchFamily="18" charset="0"/>
                              <a:ea typeface="Cambria Math" panose="02040503050406030204" pitchFamily="18" charset="0"/>
                            </a:rPr>
                            <m:t>𝐼</m:t>
                          </m:r>
                        </m:e>
                        <m:sub>
                          <m:r>
                            <a:rPr lang="es-ES" sz="1600" b="0" i="1" smtClean="0">
                              <a:solidFill>
                                <a:schemeClr val="tx1"/>
                              </a:solidFill>
                              <a:latin typeface="Cambria Math" panose="02040503050406030204" pitchFamily="18" charset="0"/>
                              <a:ea typeface="Cambria Math" panose="02040503050406030204" pitchFamily="18" charset="0"/>
                            </a:rPr>
                            <m:t>1</m:t>
                          </m:r>
                        </m:sub>
                      </m:sSub>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d>
                            <m:dPr>
                              <m:ctrlPr>
                                <a:rPr lang="es-ES" sz="1600" i="1">
                                  <a:solidFill>
                                    <a:schemeClr val="tx1"/>
                                  </a:solidFill>
                                  <a:latin typeface="Cambria Math" panose="02040503050406030204" pitchFamily="18" charset="0"/>
                                  <a:ea typeface="Cambria Math" panose="02040503050406030204" pitchFamily="18" charset="0"/>
                                </a:rPr>
                              </m:ctrlPr>
                            </m:dPr>
                            <m:e>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i="1">
                                      <a:solidFill>
                                        <a:schemeClr val="tx1"/>
                                      </a:solidFill>
                                      <a:latin typeface="Cambria Math" panose="02040503050406030204" pitchFamily="18" charset="0"/>
                                      <a:ea typeface="Cambria Math" panose="02040503050406030204" pitchFamily="18" charset="0"/>
                                    </a:rPr>
                                    <m:t>2</m:t>
                                  </m:r>
                                </m:sub>
                              </m:sSub>
                              <m:r>
                                <a:rPr lang="es-ES" sz="1600" i="1">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𝑍</m:t>
                                  </m:r>
                                </m:e>
                                <m:sub>
                                  <m:r>
                                    <a:rPr lang="es-ES" sz="1600" i="1">
                                      <a:solidFill>
                                        <a:schemeClr val="tx1"/>
                                      </a:solidFill>
                                      <a:latin typeface="Cambria Math" panose="02040503050406030204" pitchFamily="18" charset="0"/>
                                      <a:ea typeface="Cambria Math" panose="02040503050406030204" pitchFamily="18" charset="0"/>
                                    </a:rPr>
                                    <m:t>0</m:t>
                                  </m:r>
                                </m:sub>
                              </m:sSub>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𝐼</m:t>
                                  </m:r>
                                </m:e>
                                <m:sub>
                                  <m:r>
                                    <a:rPr lang="es-ES" sz="1600" i="1">
                                      <a:solidFill>
                                        <a:schemeClr val="tx1"/>
                                      </a:solidFill>
                                      <a:latin typeface="Cambria Math" panose="02040503050406030204" pitchFamily="18" charset="0"/>
                                      <a:ea typeface="Cambria Math" panose="02040503050406030204" pitchFamily="18" charset="0"/>
                                    </a:rPr>
                                    <m:t>2</m:t>
                                  </m:r>
                                </m:sub>
                              </m:sSub>
                            </m:e>
                          </m:d>
                        </m:num>
                        <m:den>
                          <m:r>
                            <a:rPr lang="es-ES" sz="1600" i="1">
                              <a:solidFill>
                                <a:schemeClr val="tx1"/>
                              </a:solidFill>
                              <a:latin typeface="Cambria Math" panose="02040503050406030204" pitchFamily="18" charset="0"/>
                              <a:ea typeface="Cambria Math" panose="02040503050406030204" pitchFamily="18" charset="0"/>
                            </a:rPr>
                            <m:t>2</m:t>
                          </m:r>
                        </m:den>
                      </m:f>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𝑒</m:t>
                          </m:r>
                        </m:e>
                        <m:sup>
                          <m:r>
                            <a:rPr lang="es-ES" sz="1600" i="1">
                              <a:solidFill>
                                <a:schemeClr val="tx1"/>
                              </a:solidFill>
                              <a:latin typeface="Cambria Math" panose="02040503050406030204" pitchFamily="18" charset="0"/>
                              <a:ea typeface="Cambria Math" panose="02040503050406030204" pitchFamily="18" charset="0"/>
                            </a:rPr>
                            <m:t>𝑗</m:t>
                          </m:r>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sup>
                      </m:sSup>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d>
                            <m:dPr>
                              <m:ctrlPr>
                                <a:rPr lang="es-ES" sz="1600" i="1">
                                  <a:solidFill>
                                    <a:schemeClr val="tx1"/>
                                  </a:solidFill>
                                  <a:latin typeface="Cambria Math" panose="02040503050406030204" pitchFamily="18" charset="0"/>
                                  <a:ea typeface="Cambria Math" panose="02040503050406030204" pitchFamily="18" charset="0"/>
                                </a:rPr>
                              </m:ctrlPr>
                            </m:dPr>
                            <m:e>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i="1">
                                      <a:solidFill>
                                        <a:schemeClr val="tx1"/>
                                      </a:solidFill>
                                      <a:latin typeface="Cambria Math" panose="02040503050406030204" pitchFamily="18" charset="0"/>
                                      <a:ea typeface="Cambria Math" panose="02040503050406030204" pitchFamily="18" charset="0"/>
                                    </a:rPr>
                                    <m:t>2</m:t>
                                  </m:r>
                                </m:sub>
                              </m:sSub>
                              <m:r>
                                <a:rPr lang="es-ES" sz="1600" i="1">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𝑍</m:t>
                                  </m:r>
                                </m:e>
                                <m:sub>
                                  <m:r>
                                    <a:rPr lang="es-ES" sz="1600" i="1">
                                      <a:solidFill>
                                        <a:schemeClr val="tx1"/>
                                      </a:solidFill>
                                      <a:latin typeface="Cambria Math" panose="02040503050406030204" pitchFamily="18" charset="0"/>
                                      <a:ea typeface="Cambria Math" panose="02040503050406030204" pitchFamily="18" charset="0"/>
                                    </a:rPr>
                                    <m:t>0</m:t>
                                  </m:r>
                                </m:sub>
                              </m:sSub>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𝐼</m:t>
                                  </m:r>
                                </m:e>
                                <m:sub>
                                  <m:r>
                                    <a:rPr lang="es-ES" sz="1600" i="1">
                                      <a:solidFill>
                                        <a:schemeClr val="tx1"/>
                                      </a:solidFill>
                                      <a:latin typeface="Cambria Math" panose="02040503050406030204" pitchFamily="18" charset="0"/>
                                      <a:ea typeface="Cambria Math" panose="02040503050406030204" pitchFamily="18" charset="0"/>
                                    </a:rPr>
                                    <m:t>2</m:t>
                                  </m:r>
                                </m:sub>
                              </m:sSub>
                            </m:e>
                          </m:d>
                        </m:num>
                        <m:den>
                          <m:r>
                            <a:rPr lang="es-ES" sz="1600" i="1">
                              <a:solidFill>
                                <a:schemeClr val="tx1"/>
                              </a:solidFill>
                              <a:latin typeface="Cambria Math" panose="02040503050406030204" pitchFamily="18" charset="0"/>
                              <a:ea typeface="Cambria Math" panose="02040503050406030204" pitchFamily="18" charset="0"/>
                            </a:rPr>
                            <m:t>2</m:t>
                          </m:r>
                        </m:den>
                      </m:f>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𝑒</m:t>
                          </m:r>
                        </m:e>
                        <m:sup>
                          <m:r>
                            <a:rPr lang="es-ES" sz="1600" i="1">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𝑗</m:t>
                          </m:r>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sup>
                      </m:sSup>
                      <m:r>
                        <a:rPr lang="es-ES" sz="1600" b="0" i="1" smtClean="0">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i="1">
                              <a:solidFill>
                                <a:schemeClr val="tx1"/>
                              </a:solidFill>
                              <a:latin typeface="Cambria Math" panose="02040503050406030204" pitchFamily="18" charset="0"/>
                              <a:ea typeface="Cambria Math" panose="02040503050406030204" pitchFamily="18" charset="0"/>
                            </a:rPr>
                            <m:t>2</m:t>
                          </m:r>
                        </m:sub>
                      </m:sSub>
                      <m:f>
                        <m:fPr>
                          <m:ctrlPr>
                            <a:rPr lang="es-ES" sz="1600" i="1">
                              <a:solidFill>
                                <a:schemeClr val="tx1"/>
                              </a:solidFill>
                              <a:latin typeface="Cambria Math" panose="02040503050406030204" pitchFamily="18" charset="0"/>
                              <a:ea typeface="Cambria Math" panose="02040503050406030204" pitchFamily="18" charset="0"/>
                            </a:rPr>
                          </m:ctrlPr>
                        </m:fPr>
                        <m:num>
                          <m:d>
                            <m:dPr>
                              <m:ctrlPr>
                                <a:rPr lang="es-ES" sz="1600" i="1">
                                  <a:solidFill>
                                    <a:schemeClr val="tx1"/>
                                  </a:solidFill>
                                  <a:latin typeface="Cambria Math" panose="02040503050406030204" pitchFamily="18" charset="0"/>
                                  <a:ea typeface="Cambria Math" panose="02040503050406030204" pitchFamily="18" charset="0"/>
                                </a:rPr>
                              </m:ctrlPr>
                            </m:dPr>
                            <m:e>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𝑒</m:t>
                                  </m:r>
                                </m:e>
                                <m:sup>
                                  <m:r>
                                    <a:rPr lang="es-ES" sz="1600" i="1">
                                      <a:solidFill>
                                        <a:schemeClr val="tx1"/>
                                      </a:solidFill>
                                      <a:latin typeface="Cambria Math" panose="02040503050406030204" pitchFamily="18" charset="0"/>
                                      <a:ea typeface="Cambria Math" panose="02040503050406030204" pitchFamily="18" charset="0"/>
                                    </a:rPr>
                                    <m:t>𝑗</m:t>
                                  </m:r>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sup>
                              </m:sSup>
                              <m:r>
                                <a:rPr lang="es-ES" sz="1600" b="0" i="1" smtClean="0">
                                  <a:solidFill>
                                    <a:schemeClr val="tx1"/>
                                  </a:solidFill>
                                  <a:latin typeface="Cambria Math" panose="02040503050406030204" pitchFamily="18" charset="0"/>
                                  <a:ea typeface="Cambria Math" panose="02040503050406030204" pitchFamily="18" charset="0"/>
                                </a:rPr>
                                <m:t>−</m:t>
                              </m:r>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𝑒</m:t>
                                  </m:r>
                                </m:e>
                                <m:sup>
                                  <m:r>
                                    <a:rPr lang="es-ES" sz="1600" b="0" i="1" smtClean="0">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𝑗</m:t>
                                  </m:r>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sup>
                              </m:sSup>
                            </m:e>
                          </m:d>
                        </m:num>
                        <m:den>
                          <m:r>
                            <a:rPr lang="es-ES" sz="1600" i="1">
                              <a:solidFill>
                                <a:schemeClr val="tx1"/>
                              </a:solidFill>
                              <a:latin typeface="Cambria Math" panose="02040503050406030204" pitchFamily="18" charset="0"/>
                              <a:ea typeface="Cambria Math" panose="02040503050406030204" pitchFamily="18" charset="0"/>
                            </a:rPr>
                            <m:t>2</m:t>
                          </m:r>
                        </m:den>
                      </m:f>
                      <m:r>
                        <a:rPr lang="es-ES" sz="1600" b="0" i="1" smtClean="0">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𝑍</m:t>
                          </m:r>
                        </m:e>
                        <m:sub>
                          <m:r>
                            <a:rPr lang="es-ES" sz="1600" i="1">
                              <a:solidFill>
                                <a:schemeClr val="tx1"/>
                              </a:solidFill>
                              <a:latin typeface="Cambria Math" panose="02040503050406030204" pitchFamily="18" charset="0"/>
                              <a:ea typeface="Cambria Math" panose="02040503050406030204" pitchFamily="18" charset="0"/>
                            </a:rPr>
                            <m:t>0</m:t>
                          </m:r>
                        </m:sub>
                      </m:sSub>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𝐼</m:t>
                          </m:r>
                        </m:e>
                        <m:sub>
                          <m:r>
                            <a:rPr lang="es-ES" sz="1600" i="1">
                              <a:solidFill>
                                <a:schemeClr val="tx1"/>
                              </a:solidFill>
                              <a:latin typeface="Cambria Math" panose="02040503050406030204" pitchFamily="18" charset="0"/>
                              <a:ea typeface="Cambria Math" panose="02040503050406030204" pitchFamily="18" charset="0"/>
                            </a:rPr>
                            <m:t>2</m:t>
                          </m:r>
                        </m:sub>
                      </m:sSub>
                      <m:f>
                        <m:fPr>
                          <m:ctrlPr>
                            <a:rPr lang="es-ES" sz="1600" i="1">
                              <a:solidFill>
                                <a:schemeClr val="tx1"/>
                              </a:solidFill>
                              <a:latin typeface="Cambria Math" panose="02040503050406030204" pitchFamily="18" charset="0"/>
                              <a:ea typeface="Cambria Math" panose="02040503050406030204" pitchFamily="18" charset="0"/>
                            </a:rPr>
                          </m:ctrlPr>
                        </m:fPr>
                        <m:num>
                          <m:d>
                            <m:dPr>
                              <m:ctrlPr>
                                <a:rPr lang="es-ES" sz="1600" i="1">
                                  <a:solidFill>
                                    <a:schemeClr val="tx1"/>
                                  </a:solidFill>
                                  <a:latin typeface="Cambria Math" panose="02040503050406030204" pitchFamily="18" charset="0"/>
                                  <a:ea typeface="Cambria Math" panose="02040503050406030204" pitchFamily="18" charset="0"/>
                                </a:rPr>
                              </m:ctrlPr>
                            </m:dPr>
                            <m:e>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𝑒</m:t>
                                  </m:r>
                                </m:e>
                                <m:sup>
                                  <m:r>
                                    <a:rPr lang="es-ES" sz="1600" i="1">
                                      <a:solidFill>
                                        <a:schemeClr val="tx1"/>
                                      </a:solidFill>
                                      <a:latin typeface="Cambria Math" panose="02040503050406030204" pitchFamily="18" charset="0"/>
                                      <a:ea typeface="Cambria Math" panose="02040503050406030204" pitchFamily="18" charset="0"/>
                                    </a:rPr>
                                    <m:t>𝑗</m:t>
                                  </m:r>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sup>
                              </m:sSup>
                              <m:r>
                                <a:rPr lang="es-ES" sz="1600" b="0" i="1" smtClean="0">
                                  <a:solidFill>
                                    <a:schemeClr val="tx1"/>
                                  </a:solidFill>
                                  <a:latin typeface="Cambria Math" panose="02040503050406030204" pitchFamily="18" charset="0"/>
                                  <a:ea typeface="Cambria Math" panose="02040503050406030204" pitchFamily="18" charset="0"/>
                                </a:rPr>
                                <m:t>+</m:t>
                              </m:r>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𝑒</m:t>
                                  </m:r>
                                </m:e>
                                <m:sup>
                                  <m:r>
                                    <a:rPr lang="es-ES" sz="1600" i="1">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𝑗</m:t>
                                  </m:r>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sup>
                              </m:sSup>
                            </m:e>
                          </m:d>
                        </m:num>
                        <m:den>
                          <m:r>
                            <a:rPr lang="es-ES" sz="1600" i="1">
                              <a:solidFill>
                                <a:schemeClr val="tx1"/>
                              </a:solidFill>
                              <a:latin typeface="Cambria Math" panose="02040503050406030204" pitchFamily="18" charset="0"/>
                              <a:ea typeface="Cambria Math" panose="02040503050406030204" pitchFamily="18" charset="0"/>
                            </a:rPr>
                            <m:t>2</m:t>
                          </m:r>
                        </m:den>
                      </m:f>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𝑗</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i="1">
                              <a:solidFill>
                                <a:schemeClr val="tx1"/>
                              </a:solidFill>
                              <a:latin typeface="Cambria Math" panose="02040503050406030204" pitchFamily="18" charset="0"/>
                              <a:ea typeface="Cambria Math" panose="02040503050406030204" pitchFamily="18" charset="0"/>
                            </a:rPr>
                            <m:t>2</m:t>
                          </m:r>
                        </m:sub>
                      </m:sSub>
                      <m:func>
                        <m:funcPr>
                          <m:ctrlPr>
                            <a:rPr lang="es-ES" sz="1600" i="1" smtClean="0">
                              <a:solidFill>
                                <a:schemeClr val="tx1"/>
                              </a:solidFill>
                              <a:latin typeface="Cambria Math" panose="02040503050406030204" pitchFamily="18" charset="0"/>
                              <a:ea typeface="Cambria Math" panose="02040503050406030204" pitchFamily="18" charset="0"/>
                            </a:rPr>
                          </m:ctrlPr>
                        </m:funcPr>
                        <m:fName>
                          <m:r>
                            <m:rPr>
                              <m:sty m:val="p"/>
                            </m:rPr>
                            <a:rPr lang="es-ES" sz="1600" i="0" smtClean="0">
                              <a:solidFill>
                                <a:schemeClr val="tx1"/>
                              </a:solidFill>
                              <a:latin typeface="Cambria Math" panose="02040503050406030204" pitchFamily="18" charset="0"/>
                              <a:ea typeface="Cambria Math" panose="02040503050406030204" pitchFamily="18" charset="0"/>
                            </a:rPr>
                            <m:t>sin</m:t>
                          </m:r>
                        </m:fName>
                        <m:e>
                          <m:r>
                            <a:rPr lang="es-ES" sz="1600" i="1">
                              <a:solidFill>
                                <a:schemeClr val="tx1"/>
                              </a:solidFill>
                              <a:latin typeface="Cambria Math" panose="02040503050406030204" pitchFamily="18" charset="0"/>
                              <a:ea typeface="Cambria Math" panose="02040503050406030204" pitchFamily="18" charset="0"/>
                            </a:rPr>
                            <m:t>𝛽</m:t>
                          </m:r>
                          <m:r>
                            <a:rPr lang="es-ES" sz="1600" b="0" i="1" smtClean="0">
                              <a:solidFill>
                                <a:schemeClr val="tx1"/>
                              </a:solidFill>
                              <a:latin typeface="Cambria Math" panose="02040503050406030204" pitchFamily="18" charset="0"/>
                              <a:ea typeface="Cambria Math" panose="02040503050406030204" pitchFamily="18" charset="0"/>
                            </a:rPr>
                            <m:t>𝑙</m:t>
                          </m:r>
                        </m:e>
                      </m:func>
                      <m:r>
                        <a:rPr lang="es-ES" sz="1600" b="0" i="1" smtClean="0">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𝑍</m:t>
                          </m:r>
                        </m:e>
                        <m:sub>
                          <m:r>
                            <a:rPr lang="es-ES" sz="1600" i="1">
                              <a:solidFill>
                                <a:schemeClr val="tx1"/>
                              </a:solidFill>
                              <a:latin typeface="Cambria Math" panose="02040503050406030204" pitchFamily="18" charset="0"/>
                              <a:ea typeface="Cambria Math" panose="02040503050406030204" pitchFamily="18" charset="0"/>
                            </a:rPr>
                            <m:t>0</m:t>
                          </m:r>
                        </m:sub>
                      </m:sSub>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𝐼</m:t>
                          </m:r>
                        </m:e>
                        <m:sub>
                          <m:r>
                            <a:rPr lang="es-ES" sz="1600" i="1">
                              <a:solidFill>
                                <a:schemeClr val="tx1"/>
                              </a:solidFill>
                              <a:latin typeface="Cambria Math" panose="02040503050406030204" pitchFamily="18" charset="0"/>
                              <a:ea typeface="Cambria Math" panose="02040503050406030204" pitchFamily="18" charset="0"/>
                            </a:rPr>
                            <m:t>2</m:t>
                          </m:r>
                        </m:sub>
                      </m:sSub>
                      <m:func>
                        <m:funcPr>
                          <m:ctrlPr>
                            <a:rPr lang="es-ES" sz="1600" i="1" smtClean="0">
                              <a:solidFill>
                                <a:schemeClr val="tx1"/>
                              </a:solidFill>
                              <a:latin typeface="Cambria Math" panose="02040503050406030204" pitchFamily="18" charset="0"/>
                              <a:ea typeface="Cambria Math" panose="02040503050406030204" pitchFamily="18" charset="0"/>
                            </a:rPr>
                          </m:ctrlPr>
                        </m:funcPr>
                        <m:fName>
                          <m:r>
                            <m:rPr>
                              <m:sty m:val="p"/>
                            </m:rPr>
                            <a:rPr lang="es-ES" sz="1600" i="0" smtClean="0">
                              <a:solidFill>
                                <a:schemeClr val="tx1"/>
                              </a:solidFill>
                              <a:latin typeface="Cambria Math" panose="02040503050406030204" pitchFamily="18" charset="0"/>
                              <a:ea typeface="Cambria Math" panose="02040503050406030204" pitchFamily="18" charset="0"/>
                            </a:rPr>
                            <m:t>cos</m:t>
                          </m:r>
                        </m:fName>
                        <m:e>
                          <m:r>
                            <a:rPr lang="es-ES" sz="1600" i="1">
                              <a:solidFill>
                                <a:schemeClr val="tx1"/>
                              </a:solidFill>
                              <a:latin typeface="Cambria Math" panose="02040503050406030204" pitchFamily="18" charset="0"/>
                              <a:ea typeface="Cambria Math" panose="02040503050406030204" pitchFamily="18" charset="0"/>
                            </a:rPr>
                            <m:t>𝛽</m:t>
                          </m:r>
                          <m:r>
                            <a:rPr lang="es-ES" sz="1600" b="0" i="1" smtClean="0">
                              <a:solidFill>
                                <a:schemeClr val="tx1"/>
                              </a:solidFill>
                              <a:latin typeface="Cambria Math" panose="02040503050406030204" pitchFamily="18" charset="0"/>
                              <a:ea typeface="Cambria Math" panose="02040503050406030204" pitchFamily="18" charset="0"/>
                            </a:rPr>
                            <m:t>𝑙</m:t>
                          </m:r>
                        </m:e>
                      </m:func>
                    </m:oMath>
                  </m:oMathPara>
                </a14:m>
                <a:endParaRPr lang="es-ES" sz="1600" dirty="0"/>
              </a:p>
            </p:txBody>
          </p:sp>
        </mc:Choice>
        <mc:Fallback xmlns="">
          <p:sp>
            <p:nvSpPr>
              <p:cNvPr id="44" name="CuadroTexto 43">
                <a:extLst>
                  <a:ext uri="{FF2B5EF4-FFF2-40B4-BE49-F238E27FC236}">
                    <a16:creationId xmlns:a16="http://schemas.microsoft.com/office/drawing/2014/main" id="{95C0757A-FD70-4B16-B08E-7D0C417E52D3}"/>
                  </a:ext>
                </a:extLst>
              </p:cNvPr>
              <p:cNvSpPr txBox="1">
                <a:spLocks noRot="1" noChangeAspect="1" noMove="1" noResize="1" noEditPoints="1" noAdjustHandles="1" noChangeArrowheads="1" noChangeShapeType="1" noTextEdit="1"/>
              </p:cNvSpPr>
              <p:nvPr/>
            </p:nvSpPr>
            <p:spPr>
              <a:xfrm>
                <a:off x="-18640" y="2285246"/>
                <a:ext cx="10359381" cy="598882"/>
              </a:xfrm>
              <a:prstGeom prst="rect">
                <a:avLst/>
              </a:prstGeom>
              <a:blipFill>
                <a:blip r:embed="rId6"/>
                <a:stretch>
                  <a:fillRect/>
                </a:stretch>
              </a:blipFill>
            </p:spPr>
            <p:txBody>
              <a:bodyPr/>
              <a:lstStyle/>
              <a:p>
                <a:r>
                  <a:rPr lang="es-ES">
                    <a:noFill/>
                  </a:rPr>
                  <a:t> </a:t>
                </a:r>
              </a:p>
            </p:txBody>
          </p:sp>
        </mc:Fallback>
      </mc:AlternateContent>
      <p:sp>
        <p:nvSpPr>
          <p:cNvPr id="47" name="CuadroTexto 46">
            <a:extLst>
              <a:ext uri="{FF2B5EF4-FFF2-40B4-BE49-F238E27FC236}">
                <a16:creationId xmlns:a16="http://schemas.microsoft.com/office/drawing/2014/main" id="{0626643A-7007-4941-B9BA-C5EA8A4B5579}"/>
              </a:ext>
            </a:extLst>
          </p:cNvPr>
          <p:cNvSpPr txBox="1"/>
          <p:nvPr/>
        </p:nvSpPr>
        <p:spPr>
          <a:xfrm>
            <a:off x="280372" y="3087543"/>
            <a:ext cx="9547047" cy="307777"/>
          </a:xfrm>
          <a:prstGeom prst="rect">
            <a:avLst/>
          </a:prstGeom>
          <a:noFill/>
        </p:spPr>
        <p:txBody>
          <a:bodyPr wrap="square" rtlCol="0">
            <a:spAutoFit/>
          </a:bodyPr>
          <a:lstStyle/>
          <a:p>
            <a:pPr algn="just"/>
            <a:r>
              <a:rPr lang="es-ES" altLang="es-ES" sz="1400" dirty="0">
                <a:solidFill>
                  <a:schemeClr val="tx1"/>
                </a:solidFill>
              </a:rPr>
              <a:t>En (4) sustituyo los resultados de (1)+(2) y de (1)-(2)</a:t>
            </a:r>
            <a:endParaRPr kumimoji="0" lang="es-ES" altLang="es-ES" sz="1400" b="0" i="0" u="none" strike="noStrike" cap="none" normalizeH="0" baseline="0" dirty="0">
              <a:ln>
                <a:noFill/>
              </a:ln>
              <a:solidFill>
                <a:schemeClr val="tx1"/>
              </a:solidFill>
              <a:effectLst/>
              <a:latin typeface="Arial" panose="020B0604020202020204" pitchFamily="34" charset="0"/>
            </a:endParaRPr>
          </a:p>
        </p:txBody>
      </p:sp>
      <mc:AlternateContent xmlns:mc="http://schemas.openxmlformats.org/markup-compatibility/2006" xmlns:a14="http://schemas.microsoft.com/office/drawing/2010/main">
        <mc:Choice Requires="a14">
          <p:sp>
            <p:nvSpPr>
              <p:cNvPr id="48" name="CuadroTexto 47">
                <a:extLst>
                  <a:ext uri="{FF2B5EF4-FFF2-40B4-BE49-F238E27FC236}">
                    <a16:creationId xmlns:a16="http://schemas.microsoft.com/office/drawing/2014/main" id="{42E231AD-3E89-43E9-8A79-9C611F49E9B6}"/>
                  </a:ext>
                </a:extLst>
              </p:cNvPr>
              <p:cNvSpPr txBox="1"/>
              <p:nvPr/>
            </p:nvSpPr>
            <p:spPr>
              <a:xfrm>
                <a:off x="-216272" y="3589744"/>
                <a:ext cx="4737548" cy="35016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solidFill>
                                <a:schemeClr val="tx1"/>
                              </a:solidFill>
                              <a:latin typeface="Cambria Math" panose="02040503050406030204" pitchFamily="18" charset="0"/>
                              <a:ea typeface="Cambria Math" panose="02040503050406030204" pitchFamily="18" charset="0"/>
                            </a:rPr>
                          </m:ctrlPr>
                        </m:sSubPr>
                        <m:e>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𝑍</m:t>
                              </m:r>
                            </m:e>
                            <m:sub>
                              <m:r>
                                <a:rPr lang="es-ES" sz="1600" b="0" i="1" smtClean="0">
                                  <a:solidFill>
                                    <a:schemeClr val="tx1"/>
                                  </a:solidFill>
                                  <a:latin typeface="Cambria Math" panose="02040503050406030204" pitchFamily="18" charset="0"/>
                                  <a:ea typeface="Cambria Math" panose="02040503050406030204" pitchFamily="18" charset="0"/>
                                </a:rPr>
                                <m:t>0</m:t>
                              </m:r>
                            </m:sub>
                          </m:sSub>
                          <m:r>
                            <a:rPr lang="es-ES" sz="1600" b="0" i="1" smtClean="0">
                              <a:solidFill>
                                <a:schemeClr val="tx1"/>
                              </a:solidFill>
                              <a:latin typeface="Cambria Math" panose="02040503050406030204" pitchFamily="18" charset="0"/>
                              <a:ea typeface="Cambria Math" panose="02040503050406030204" pitchFamily="18" charset="0"/>
                            </a:rPr>
                            <m:t>𝐼</m:t>
                          </m:r>
                        </m:e>
                        <m:sub>
                          <m:r>
                            <a:rPr lang="es-ES" sz="1600" b="0" i="1" smtClean="0">
                              <a:solidFill>
                                <a:schemeClr val="tx1"/>
                              </a:solidFill>
                              <a:latin typeface="Cambria Math" panose="02040503050406030204" pitchFamily="18" charset="0"/>
                              <a:ea typeface="Cambria Math" panose="02040503050406030204" pitchFamily="18" charset="0"/>
                            </a:rPr>
                            <m:t>2</m:t>
                          </m:r>
                        </m:sub>
                      </m:sSub>
                      <m:r>
                        <a:rPr lang="es-ES" sz="1600" b="0" i="1" smtClean="0">
                          <a:solidFill>
                            <a:schemeClr val="tx1"/>
                          </a:solidFill>
                          <a:latin typeface="Cambria Math" panose="02040503050406030204" pitchFamily="18" charset="0"/>
                          <a:ea typeface="Cambria Math" panose="02040503050406030204" pitchFamily="18" charset="0"/>
                        </a:rPr>
                        <m:t>=</m:t>
                      </m:r>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𝑉</m:t>
                          </m:r>
                        </m:e>
                        <m:sup>
                          <m:r>
                            <a:rPr lang="es-ES" sz="1600" i="1">
                              <a:solidFill>
                                <a:schemeClr val="tx1"/>
                              </a:solidFill>
                              <a:latin typeface="Cambria Math" panose="02040503050406030204" pitchFamily="18" charset="0"/>
                              <a:ea typeface="Cambria Math" panose="02040503050406030204" pitchFamily="18" charset="0"/>
                            </a:rPr>
                            <m:t>+</m:t>
                          </m:r>
                        </m:sup>
                      </m:sSup>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𝑒</m:t>
                          </m:r>
                        </m:e>
                        <m:sup>
                          <m:r>
                            <a:rPr lang="es-ES" sz="1600" i="1">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𝑗</m:t>
                          </m:r>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sup>
                      </m:sSup>
                      <m:r>
                        <a:rPr lang="es-ES" sz="1600" b="0" i="1" smtClean="0">
                          <a:solidFill>
                            <a:schemeClr val="tx1"/>
                          </a:solidFill>
                          <a:latin typeface="Cambria Math" panose="02040503050406030204" pitchFamily="18" charset="0"/>
                          <a:ea typeface="Cambria Math" panose="02040503050406030204" pitchFamily="18" charset="0"/>
                        </a:rPr>
                        <m:t>−</m:t>
                      </m:r>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𝑉</m:t>
                          </m:r>
                        </m:e>
                        <m:sup>
                          <m:r>
                            <a:rPr lang="es-ES" sz="1600" i="1">
                              <a:solidFill>
                                <a:schemeClr val="tx1"/>
                              </a:solidFill>
                              <a:latin typeface="Cambria Math" panose="02040503050406030204" pitchFamily="18" charset="0"/>
                              <a:ea typeface="Cambria Math" panose="02040503050406030204" pitchFamily="18" charset="0"/>
                            </a:rPr>
                            <m:t>−</m:t>
                          </m:r>
                        </m:sup>
                      </m:sSup>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𝑒</m:t>
                          </m:r>
                        </m:e>
                        <m:sup>
                          <m:r>
                            <a:rPr lang="es-ES" sz="1600" i="1">
                              <a:solidFill>
                                <a:schemeClr val="tx1"/>
                              </a:solidFill>
                              <a:latin typeface="Cambria Math" panose="02040503050406030204" pitchFamily="18" charset="0"/>
                              <a:ea typeface="Cambria Math" panose="02040503050406030204" pitchFamily="18" charset="0"/>
                            </a:rPr>
                            <m:t>𝑗</m:t>
                          </m:r>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sup>
                      </m:sSup>
                    </m:oMath>
                  </m:oMathPara>
                </a14:m>
                <a:endParaRPr lang="es-ES" sz="1600" dirty="0"/>
              </a:p>
            </p:txBody>
          </p:sp>
        </mc:Choice>
        <mc:Fallback xmlns="">
          <p:sp>
            <p:nvSpPr>
              <p:cNvPr id="48" name="CuadroTexto 47">
                <a:extLst>
                  <a:ext uri="{FF2B5EF4-FFF2-40B4-BE49-F238E27FC236}">
                    <a16:creationId xmlns:a16="http://schemas.microsoft.com/office/drawing/2014/main" id="{42E231AD-3E89-43E9-8A79-9C611F49E9B6}"/>
                  </a:ext>
                </a:extLst>
              </p:cNvPr>
              <p:cNvSpPr txBox="1">
                <a:spLocks noRot="1" noChangeAspect="1" noMove="1" noResize="1" noEditPoints="1" noAdjustHandles="1" noChangeArrowheads="1" noChangeShapeType="1" noTextEdit="1"/>
              </p:cNvSpPr>
              <p:nvPr/>
            </p:nvSpPr>
            <p:spPr>
              <a:xfrm>
                <a:off x="-216272" y="3589744"/>
                <a:ext cx="4737548" cy="350160"/>
              </a:xfrm>
              <a:prstGeom prst="rect">
                <a:avLst/>
              </a:prstGeom>
              <a:blipFill>
                <a:blip r:embed="rId7"/>
                <a:stretch>
                  <a:fillRect/>
                </a:stretch>
              </a:blipFill>
            </p:spPr>
            <p:txBody>
              <a:bodyPr/>
              <a:lstStyle/>
              <a:p>
                <a:r>
                  <a:rPr lang="es-ES">
                    <a:noFill/>
                  </a:rPr>
                  <a:t> </a:t>
                </a:r>
              </a:p>
            </p:txBody>
          </p:sp>
        </mc:Fallback>
      </mc:AlternateContent>
      <p:sp>
        <p:nvSpPr>
          <p:cNvPr id="49" name="CuadroTexto 48">
            <a:extLst>
              <a:ext uri="{FF2B5EF4-FFF2-40B4-BE49-F238E27FC236}">
                <a16:creationId xmlns:a16="http://schemas.microsoft.com/office/drawing/2014/main" id="{EB3DF651-35F3-4235-939F-6B3DB5497F30}"/>
              </a:ext>
            </a:extLst>
          </p:cNvPr>
          <p:cNvSpPr txBox="1"/>
          <p:nvPr/>
        </p:nvSpPr>
        <p:spPr>
          <a:xfrm>
            <a:off x="447716" y="3610935"/>
            <a:ext cx="603662" cy="307777"/>
          </a:xfrm>
          <a:prstGeom prst="rect">
            <a:avLst/>
          </a:prstGeom>
          <a:noFill/>
        </p:spPr>
        <p:txBody>
          <a:bodyPr wrap="square" rtlCol="0">
            <a:spAutoFit/>
          </a:bodyPr>
          <a:lstStyle/>
          <a:p>
            <a:pPr algn="just"/>
            <a:r>
              <a:rPr lang="es-ES" altLang="es-ES" sz="1400" dirty="0">
                <a:solidFill>
                  <a:schemeClr val="tx1"/>
                </a:solidFill>
              </a:rPr>
              <a:t>(4)</a:t>
            </a:r>
            <a:endParaRPr kumimoji="0" lang="es-ES" altLang="es-ES" sz="1400" b="0" i="0" u="none" strike="noStrike" cap="none" normalizeH="0" baseline="0" dirty="0">
              <a:ln>
                <a:noFill/>
              </a:ln>
              <a:solidFill>
                <a:schemeClr val="tx1"/>
              </a:solidFill>
              <a:effectLst/>
              <a:latin typeface="Arial" panose="020B0604020202020204" pitchFamily="34" charset="0"/>
            </a:endParaRPr>
          </a:p>
        </p:txBody>
      </p:sp>
      <mc:AlternateContent xmlns:mc="http://schemas.openxmlformats.org/markup-compatibility/2006" xmlns:a14="http://schemas.microsoft.com/office/drawing/2010/main">
        <mc:Choice Requires="a14">
          <p:sp>
            <p:nvSpPr>
              <p:cNvPr id="50" name="CuadroTexto 49">
                <a:extLst>
                  <a:ext uri="{FF2B5EF4-FFF2-40B4-BE49-F238E27FC236}">
                    <a16:creationId xmlns:a16="http://schemas.microsoft.com/office/drawing/2014/main" id="{F037B9F8-98EF-489C-8A90-2F471B5F0B2E}"/>
                  </a:ext>
                </a:extLst>
              </p:cNvPr>
              <p:cNvSpPr txBox="1"/>
              <p:nvPr/>
            </p:nvSpPr>
            <p:spPr>
              <a:xfrm>
                <a:off x="4521276" y="3386615"/>
                <a:ext cx="4737548" cy="5517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s-ES" sz="1600" i="1" smtClean="0">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𝑉</m:t>
                          </m:r>
                        </m:e>
                        <m:sup>
                          <m:r>
                            <a:rPr lang="es-ES" sz="1600" b="0" i="1" smtClean="0">
                              <a:solidFill>
                                <a:schemeClr val="tx1"/>
                              </a:solidFill>
                              <a:latin typeface="Cambria Math" panose="02040503050406030204" pitchFamily="18" charset="0"/>
                              <a:ea typeface="Cambria Math" panose="02040503050406030204" pitchFamily="18" charset="0"/>
                            </a:rPr>
                            <m:t>−</m:t>
                          </m:r>
                        </m:sup>
                      </m:sSup>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b="0" i="1" smtClean="0">
                              <a:solidFill>
                                <a:schemeClr val="tx1"/>
                              </a:solidFill>
                              <a:latin typeface="Cambria Math" panose="02040503050406030204" pitchFamily="18" charset="0"/>
                              <a:ea typeface="Cambria Math" panose="02040503050406030204" pitchFamily="18" charset="0"/>
                            </a:rPr>
                          </m:ctrlPr>
                        </m:fPr>
                        <m:num>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i="1">
                                  <a:solidFill>
                                    <a:schemeClr val="tx1"/>
                                  </a:solidFill>
                                  <a:latin typeface="Cambria Math" panose="02040503050406030204" pitchFamily="18" charset="0"/>
                                  <a:ea typeface="Cambria Math" panose="02040503050406030204" pitchFamily="18" charset="0"/>
                                </a:rPr>
                                <m:t>1</m:t>
                              </m:r>
                            </m:sub>
                          </m:sSub>
                          <m:r>
                            <a:rPr lang="es-ES" sz="1600" b="0" i="1" smtClean="0">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𝑍</m:t>
                              </m:r>
                            </m:e>
                            <m:sub>
                              <m:r>
                                <a:rPr lang="es-ES" sz="1600" b="0" i="1" smtClean="0">
                                  <a:solidFill>
                                    <a:schemeClr val="tx1"/>
                                  </a:solidFill>
                                  <a:latin typeface="Cambria Math" panose="02040503050406030204" pitchFamily="18" charset="0"/>
                                  <a:ea typeface="Cambria Math" panose="02040503050406030204" pitchFamily="18" charset="0"/>
                                </a:rPr>
                                <m:t>0</m:t>
                              </m:r>
                            </m:sub>
                          </m:sSub>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𝐼</m:t>
                              </m:r>
                            </m:e>
                            <m:sub>
                              <m:r>
                                <a:rPr lang="es-ES" sz="1600" i="1">
                                  <a:solidFill>
                                    <a:schemeClr val="tx1"/>
                                  </a:solidFill>
                                  <a:latin typeface="Cambria Math" panose="02040503050406030204" pitchFamily="18" charset="0"/>
                                  <a:ea typeface="Cambria Math" panose="02040503050406030204" pitchFamily="18" charset="0"/>
                                </a:rPr>
                                <m:t>1</m:t>
                              </m:r>
                            </m:sub>
                          </m:sSub>
                        </m:num>
                        <m:den>
                          <m:r>
                            <a:rPr lang="es-ES" sz="1600" b="0" i="1" smtClean="0">
                              <a:solidFill>
                                <a:schemeClr val="tx1"/>
                              </a:solidFill>
                              <a:latin typeface="Cambria Math" panose="02040503050406030204" pitchFamily="18" charset="0"/>
                              <a:ea typeface="Cambria Math" panose="02040503050406030204" pitchFamily="18" charset="0"/>
                            </a:rPr>
                            <m:t>2</m:t>
                          </m:r>
                        </m:den>
                      </m:f>
                    </m:oMath>
                  </m:oMathPara>
                </a14:m>
                <a:endParaRPr lang="es-ES" sz="1600" dirty="0"/>
              </a:p>
            </p:txBody>
          </p:sp>
        </mc:Choice>
        <mc:Fallback xmlns="">
          <p:sp>
            <p:nvSpPr>
              <p:cNvPr id="50" name="CuadroTexto 49">
                <a:extLst>
                  <a:ext uri="{FF2B5EF4-FFF2-40B4-BE49-F238E27FC236}">
                    <a16:creationId xmlns:a16="http://schemas.microsoft.com/office/drawing/2014/main" id="{F037B9F8-98EF-489C-8A90-2F471B5F0B2E}"/>
                  </a:ext>
                </a:extLst>
              </p:cNvPr>
              <p:cNvSpPr txBox="1">
                <a:spLocks noRot="1" noChangeAspect="1" noMove="1" noResize="1" noEditPoints="1" noAdjustHandles="1" noChangeArrowheads="1" noChangeShapeType="1" noTextEdit="1"/>
              </p:cNvSpPr>
              <p:nvPr/>
            </p:nvSpPr>
            <p:spPr>
              <a:xfrm>
                <a:off x="4521276" y="3386615"/>
                <a:ext cx="4737548" cy="551754"/>
              </a:xfrm>
              <a:prstGeom prst="rect">
                <a:avLst/>
              </a:prstGeom>
              <a:blipFill>
                <a:blip r:embed="rId8"/>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1" name="CuadroTexto 50">
                <a:extLst>
                  <a:ext uri="{FF2B5EF4-FFF2-40B4-BE49-F238E27FC236}">
                    <a16:creationId xmlns:a16="http://schemas.microsoft.com/office/drawing/2014/main" id="{0B22283B-9EDF-47F0-9CDA-58BD1A8947D3}"/>
                  </a:ext>
                </a:extLst>
              </p:cNvPr>
              <p:cNvSpPr txBox="1"/>
              <p:nvPr/>
            </p:nvSpPr>
            <p:spPr>
              <a:xfrm>
                <a:off x="2463004" y="3426318"/>
                <a:ext cx="4737548" cy="5517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s-ES" sz="1600" i="1" smtClean="0">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𝑉</m:t>
                          </m:r>
                        </m:e>
                        <m:sup>
                          <m:r>
                            <a:rPr lang="es-ES" sz="1600" i="1">
                              <a:solidFill>
                                <a:schemeClr val="tx1"/>
                              </a:solidFill>
                              <a:latin typeface="Cambria Math" panose="02040503050406030204" pitchFamily="18" charset="0"/>
                              <a:ea typeface="Cambria Math" panose="02040503050406030204" pitchFamily="18" charset="0"/>
                            </a:rPr>
                            <m:t>+</m:t>
                          </m:r>
                        </m:sup>
                      </m:sSup>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b="0" i="1" smtClean="0">
                              <a:solidFill>
                                <a:schemeClr val="tx1"/>
                              </a:solidFill>
                              <a:latin typeface="Cambria Math" panose="02040503050406030204" pitchFamily="18" charset="0"/>
                              <a:ea typeface="Cambria Math" panose="02040503050406030204" pitchFamily="18" charset="0"/>
                            </a:rPr>
                          </m:ctrlPr>
                        </m:fPr>
                        <m:num>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i="1">
                                  <a:solidFill>
                                    <a:schemeClr val="tx1"/>
                                  </a:solidFill>
                                  <a:latin typeface="Cambria Math" panose="02040503050406030204" pitchFamily="18" charset="0"/>
                                  <a:ea typeface="Cambria Math" panose="02040503050406030204" pitchFamily="18" charset="0"/>
                                </a:rPr>
                                <m:t>1</m:t>
                              </m:r>
                            </m:sub>
                          </m:sSub>
                          <m:r>
                            <a:rPr lang="es-ES" sz="1600" b="0" i="1" smtClean="0">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𝑍</m:t>
                              </m:r>
                            </m:e>
                            <m:sub>
                              <m:r>
                                <a:rPr lang="es-ES" sz="1600" b="0" i="1" smtClean="0">
                                  <a:solidFill>
                                    <a:schemeClr val="tx1"/>
                                  </a:solidFill>
                                  <a:latin typeface="Cambria Math" panose="02040503050406030204" pitchFamily="18" charset="0"/>
                                  <a:ea typeface="Cambria Math" panose="02040503050406030204" pitchFamily="18" charset="0"/>
                                </a:rPr>
                                <m:t>0</m:t>
                              </m:r>
                            </m:sub>
                          </m:sSub>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𝐼</m:t>
                              </m:r>
                            </m:e>
                            <m:sub>
                              <m:r>
                                <a:rPr lang="es-ES" sz="1600" i="1">
                                  <a:solidFill>
                                    <a:schemeClr val="tx1"/>
                                  </a:solidFill>
                                  <a:latin typeface="Cambria Math" panose="02040503050406030204" pitchFamily="18" charset="0"/>
                                  <a:ea typeface="Cambria Math" panose="02040503050406030204" pitchFamily="18" charset="0"/>
                                </a:rPr>
                                <m:t>1</m:t>
                              </m:r>
                            </m:sub>
                          </m:sSub>
                        </m:num>
                        <m:den>
                          <m:r>
                            <a:rPr lang="es-ES" sz="1600" b="0" i="1" smtClean="0">
                              <a:solidFill>
                                <a:schemeClr val="tx1"/>
                              </a:solidFill>
                              <a:latin typeface="Cambria Math" panose="02040503050406030204" pitchFamily="18" charset="0"/>
                              <a:ea typeface="Cambria Math" panose="02040503050406030204" pitchFamily="18" charset="0"/>
                            </a:rPr>
                            <m:t>2</m:t>
                          </m:r>
                        </m:den>
                      </m:f>
                    </m:oMath>
                  </m:oMathPara>
                </a14:m>
                <a:endParaRPr lang="es-ES" sz="1600" dirty="0"/>
              </a:p>
            </p:txBody>
          </p:sp>
        </mc:Choice>
        <mc:Fallback xmlns="">
          <p:sp>
            <p:nvSpPr>
              <p:cNvPr id="51" name="CuadroTexto 50">
                <a:extLst>
                  <a:ext uri="{FF2B5EF4-FFF2-40B4-BE49-F238E27FC236}">
                    <a16:creationId xmlns:a16="http://schemas.microsoft.com/office/drawing/2014/main" id="{0B22283B-9EDF-47F0-9CDA-58BD1A8947D3}"/>
                  </a:ext>
                </a:extLst>
              </p:cNvPr>
              <p:cNvSpPr txBox="1">
                <a:spLocks noRot="1" noChangeAspect="1" noMove="1" noResize="1" noEditPoints="1" noAdjustHandles="1" noChangeArrowheads="1" noChangeShapeType="1" noTextEdit="1"/>
              </p:cNvSpPr>
              <p:nvPr/>
            </p:nvSpPr>
            <p:spPr>
              <a:xfrm>
                <a:off x="2463004" y="3426318"/>
                <a:ext cx="4737548" cy="551754"/>
              </a:xfrm>
              <a:prstGeom prst="rect">
                <a:avLst/>
              </a:prstGeom>
              <a:blipFill>
                <a:blip r:embed="rId9"/>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2" name="CuadroTexto 51">
                <a:extLst>
                  <a:ext uri="{FF2B5EF4-FFF2-40B4-BE49-F238E27FC236}">
                    <a16:creationId xmlns:a16="http://schemas.microsoft.com/office/drawing/2014/main" id="{943021E7-44C4-4CDB-AACC-0731AE6C2C8D}"/>
                  </a:ext>
                </a:extLst>
              </p:cNvPr>
              <p:cNvSpPr txBox="1"/>
              <p:nvPr/>
            </p:nvSpPr>
            <p:spPr>
              <a:xfrm>
                <a:off x="0" y="4237441"/>
                <a:ext cx="10359381" cy="567143"/>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500" b="0" i="1" smtClean="0">
                              <a:solidFill>
                                <a:schemeClr val="tx1"/>
                              </a:solidFill>
                              <a:latin typeface="Cambria Math" panose="02040503050406030204" pitchFamily="18" charset="0"/>
                              <a:ea typeface="Cambria Math" panose="02040503050406030204" pitchFamily="18" charset="0"/>
                            </a:rPr>
                          </m:ctrlPr>
                        </m:sSubPr>
                        <m:e>
                          <m:sSub>
                            <m:sSubPr>
                              <m:ctrlPr>
                                <a:rPr lang="es-ES" sz="1500" i="1">
                                  <a:solidFill>
                                    <a:schemeClr val="tx1"/>
                                  </a:solidFill>
                                  <a:latin typeface="Cambria Math" panose="02040503050406030204" pitchFamily="18" charset="0"/>
                                  <a:ea typeface="Cambria Math" panose="02040503050406030204" pitchFamily="18" charset="0"/>
                                </a:rPr>
                              </m:ctrlPr>
                            </m:sSubPr>
                            <m:e>
                              <m:r>
                                <a:rPr lang="es-ES" sz="1500" b="0" i="1" smtClean="0">
                                  <a:solidFill>
                                    <a:schemeClr val="tx1"/>
                                  </a:solidFill>
                                  <a:latin typeface="Cambria Math" panose="02040503050406030204" pitchFamily="18" charset="0"/>
                                  <a:ea typeface="Cambria Math" panose="02040503050406030204" pitchFamily="18" charset="0"/>
                                </a:rPr>
                                <m:t>𝑍</m:t>
                              </m:r>
                            </m:e>
                            <m:sub>
                              <m:r>
                                <a:rPr lang="es-ES" sz="1500" b="0" i="1" smtClean="0">
                                  <a:solidFill>
                                    <a:schemeClr val="tx1"/>
                                  </a:solidFill>
                                  <a:latin typeface="Cambria Math" panose="02040503050406030204" pitchFamily="18" charset="0"/>
                                  <a:ea typeface="Cambria Math" panose="02040503050406030204" pitchFamily="18" charset="0"/>
                                </a:rPr>
                                <m:t>0</m:t>
                              </m:r>
                            </m:sub>
                          </m:sSub>
                          <m:r>
                            <a:rPr lang="es-ES" sz="1500" b="0" i="1" smtClean="0">
                              <a:solidFill>
                                <a:schemeClr val="tx1"/>
                              </a:solidFill>
                              <a:latin typeface="Cambria Math" panose="02040503050406030204" pitchFamily="18" charset="0"/>
                              <a:ea typeface="Cambria Math" panose="02040503050406030204" pitchFamily="18" charset="0"/>
                            </a:rPr>
                            <m:t>𝐼</m:t>
                          </m:r>
                        </m:e>
                        <m:sub>
                          <m:r>
                            <a:rPr lang="es-ES" sz="1500" b="0" i="1" smtClean="0">
                              <a:solidFill>
                                <a:schemeClr val="tx1"/>
                              </a:solidFill>
                              <a:latin typeface="Cambria Math" panose="02040503050406030204" pitchFamily="18" charset="0"/>
                              <a:ea typeface="Cambria Math" panose="02040503050406030204" pitchFamily="18" charset="0"/>
                            </a:rPr>
                            <m:t>2</m:t>
                          </m:r>
                        </m:sub>
                      </m:sSub>
                      <m:r>
                        <a:rPr lang="es-ES" sz="1500" b="0" i="1" smtClean="0">
                          <a:solidFill>
                            <a:schemeClr val="tx1"/>
                          </a:solidFill>
                          <a:latin typeface="Cambria Math" panose="02040503050406030204" pitchFamily="18" charset="0"/>
                          <a:ea typeface="Cambria Math" panose="02040503050406030204" pitchFamily="18" charset="0"/>
                        </a:rPr>
                        <m:t>=</m:t>
                      </m:r>
                      <m:f>
                        <m:fPr>
                          <m:ctrlPr>
                            <a:rPr lang="es-ES" sz="1500" i="1">
                              <a:solidFill>
                                <a:schemeClr val="tx1"/>
                              </a:solidFill>
                              <a:latin typeface="Cambria Math" panose="02040503050406030204" pitchFamily="18" charset="0"/>
                              <a:ea typeface="Cambria Math" panose="02040503050406030204" pitchFamily="18" charset="0"/>
                            </a:rPr>
                          </m:ctrlPr>
                        </m:fPr>
                        <m:num>
                          <m:d>
                            <m:dPr>
                              <m:ctrlPr>
                                <a:rPr lang="es-ES" sz="1500" i="1">
                                  <a:solidFill>
                                    <a:schemeClr val="tx1"/>
                                  </a:solidFill>
                                  <a:latin typeface="Cambria Math" panose="02040503050406030204" pitchFamily="18" charset="0"/>
                                  <a:ea typeface="Cambria Math" panose="02040503050406030204" pitchFamily="18" charset="0"/>
                                </a:rPr>
                              </m:ctrlPr>
                            </m:dPr>
                            <m:e>
                              <m:sSub>
                                <m:sSubPr>
                                  <m:ctrlPr>
                                    <a:rPr lang="es-ES" sz="1500" i="1">
                                      <a:solidFill>
                                        <a:schemeClr val="tx1"/>
                                      </a:solidFill>
                                      <a:latin typeface="Cambria Math" panose="02040503050406030204" pitchFamily="18" charset="0"/>
                                      <a:ea typeface="Cambria Math" panose="02040503050406030204" pitchFamily="18" charset="0"/>
                                    </a:rPr>
                                  </m:ctrlPr>
                                </m:sSubPr>
                                <m:e>
                                  <m:r>
                                    <a:rPr lang="es-ES" sz="1500" i="1">
                                      <a:solidFill>
                                        <a:schemeClr val="tx1"/>
                                      </a:solidFill>
                                      <a:latin typeface="Cambria Math" panose="02040503050406030204" pitchFamily="18" charset="0"/>
                                      <a:ea typeface="Cambria Math" panose="02040503050406030204" pitchFamily="18" charset="0"/>
                                    </a:rPr>
                                    <m:t>𝑉</m:t>
                                  </m:r>
                                </m:e>
                                <m:sub>
                                  <m:r>
                                    <a:rPr lang="es-ES" sz="1500" b="0" i="1" smtClean="0">
                                      <a:solidFill>
                                        <a:schemeClr val="tx1"/>
                                      </a:solidFill>
                                      <a:latin typeface="Cambria Math" panose="02040503050406030204" pitchFamily="18" charset="0"/>
                                      <a:ea typeface="Cambria Math" panose="02040503050406030204" pitchFamily="18" charset="0"/>
                                    </a:rPr>
                                    <m:t>1</m:t>
                                  </m:r>
                                </m:sub>
                              </m:sSub>
                              <m:r>
                                <a:rPr lang="es-ES" sz="1500" i="1">
                                  <a:solidFill>
                                    <a:schemeClr val="tx1"/>
                                  </a:solidFill>
                                  <a:latin typeface="Cambria Math" panose="02040503050406030204" pitchFamily="18" charset="0"/>
                                  <a:ea typeface="Cambria Math" panose="02040503050406030204" pitchFamily="18" charset="0"/>
                                </a:rPr>
                                <m:t>+</m:t>
                              </m:r>
                              <m:sSub>
                                <m:sSubPr>
                                  <m:ctrlPr>
                                    <a:rPr lang="es-ES" sz="1500" i="1">
                                      <a:solidFill>
                                        <a:schemeClr val="tx1"/>
                                      </a:solidFill>
                                      <a:latin typeface="Cambria Math" panose="02040503050406030204" pitchFamily="18" charset="0"/>
                                      <a:ea typeface="Cambria Math" panose="02040503050406030204" pitchFamily="18" charset="0"/>
                                    </a:rPr>
                                  </m:ctrlPr>
                                </m:sSubPr>
                                <m:e>
                                  <m:r>
                                    <a:rPr lang="es-ES" sz="1500" i="1">
                                      <a:solidFill>
                                        <a:schemeClr val="tx1"/>
                                      </a:solidFill>
                                      <a:latin typeface="Cambria Math" panose="02040503050406030204" pitchFamily="18" charset="0"/>
                                      <a:ea typeface="Cambria Math" panose="02040503050406030204" pitchFamily="18" charset="0"/>
                                    </a:rPr>
                                    <m:t>𝑍</m:t>
                                  </m:r>
                                </m:e>
                                <m:sub>
                                  <m:r>
                                    <a:rPr lang="es-ES" sz="1500" i="1">
                                      <a:solidFill>
                                        <a:schemeClr val="tx1"/>
                                      </a:solidFill>
                                      <a:latin typeface="Cambria Math" panose="02040503050406030204" pitchFamily="18" charset="0"/>
                                      <a:ea typeface="Cambria Math" panose="02040503050406030204" pitchFamily="18" charset="0"/>
                                    </a:rPr>
                                    <m:t>0</m:t>
                                  </m:r>
                                </m:sub>
                              </m:sSub>
                              <m:sSub>
                                <m:sSubPr>
                                  <m:ctrlPr>
                                    <a:rPr lang="es-ES" sz="1500" i="1">
                                      <a:solidFill>
                                        <a:schemeClr val="tx1"/>
                                      </a:solidFill>
                                      <a:latin typeface="Cambria Math" panose="02040503050406030204" pitchFamily="18" charset="0"/>
                                      <a:ea typeface="Cambria Math" panose="02040503050406030204" pitchFamily="18" charset="0"/>
                                    </a:rPr>
                                  </m:ctrlPr>
                                </m:sSubPr>
                                <m:e>
                                  <m:r>
                                    <a:rPr lang="es-ES" sz="1500" i="1">
                                      <a:solidFill>
                                        <a:schemeClr val="tx1"/>
                                      </a:solidFill>
                                      <a:latin typeface="Cambria Math" panose="02040503050406030204" pitchFamily="18" charset="0"/>
                                      <a:ea typeface="Cambria Math" panose="02040503050406030204" pitchFamily="18" charset="0"/>
                                    </a:rPr>
                                    <m:t>𝐼</m:t>
                                  </m:r>
                                </m:e>
                                <m:sub>
                                  <m:r>
                                    <a:rPr lang="es-ES" sz="1500" b="0" i="1" smtClean="0">
                                      <a:solidFill>
                                        <a:schemeClr val="tx1"/>
                                      </a:solidFill>
                                      <a:latin typeface="Cambria Math" panose="02040503050406030204" pitchFamily="18" charset="0"/>
                                      <a:ea typeface="Cambria Math" panose="02040503050406030204" pitchFamily="18" charset="0"/>
                                    </a:rPr>
                                    <m:t>1</m:t>
                                  </m:r>
                                </m:sub>
                              </m:sSub>
                            </m:e>
                          </m:d>
                        </m:num>
                        <m:den>
                          <m:r>
                            <a:rPr lang="es-ES" sz="1500" i="1">
                              <a:solidFill>
                                <a:schemeClr val="tx1"/>
                              </a:solidFill>
                              <a:latin typeface="Cambria Math" panose="02040503050406030204" pitchFamily="18" charset="0"/>
                              <a:ea typeface="Cambria Math" panose="02040503050406030204" pitchFamily="18" charset="0"/>
                            </a:rPr>
                            <m:t>2</m:t>
                          </m:r>
                        </m:den>
                      </m:f>
                      <m:sSup>
                        <m:sSupPr>
                          <m:ctrlPr>
                            <a:rPr lang="es-ES" sz="1500" i="1">
                              <a:solidFill>
                                <a:schemeClr val="tx1"/>
                              </a:solidFill>
                              <a:latin typeface="Cambria Math" panose="02040503050406030204" pitchFamily="18" charset="0"/>
                              <a:ea typeface="Cambria Math" panose="02040503050406030204" pitchFamily="18" charset="0"/>
                            </a:rPr>
                          </m:ctrlPr>
                        </m:sSupPr>
                        <m:e>
                          <m:r>
                            <a:rPr lang="es-ES" sz="1500" i="1">
                              <a:solidFill>
                                <a:schemeClr val="tx1"/>
                              </a:solidFill>
                              <a:latin typeface="Cambria Math" panose="02040503050406030204" pitchFamily="18" charset="0"/>
                              <a:ea typeface="Cambria Math" panose="02040503050406030204" pitchFamily="18" charset="0"/>
                            </a:rPr>
                            <m:t>𝑒</m:t>
                          </m:r>
                        </m:e>
                        <m:sup>
                          <m:r>
                            <a:rPr lang="es-ES" sz="1500" b="0" i="1" smtClean="0">
                              <a:solidFill>
                                <a:schemeClr val="tx1"/>
                              </a:solidFill>
                              <a:latin typeface="Cambria Math" panose="02040503050406030204" pitchFamily="18" charset="0"/>
                              <a:ea typeface="Cambria Math" panose="02040503050406030204" pitchFamily="18" charset="0"/>
                            </a:rPr>
                            <m:t>−</m:t>
                          </m:r>
                          <m:r>
                            <a:rPr lang="es-ES" sz="1500" i="1">
                              <a:solidFill>
                                <a:schemeClr val="tx1"/>
                              </a:solidFill>
                              <a:latin typeface="Cambria Math" panose="02040503050406030204" pitchFamily="18" charset="0"/>
                              <a:ea typeface="Cambria Math" panose="02040503050406030204" pitchFamily="18" charset="0"/>
                            </a:rPr>
                            <m:t>𝑗</m:t>
                          </m:r>
                          <m:r>
                            <a:rPr lang="es-ES" sz="1500" i="1">
                              <a:solidFill>
                                <a:schemeClr val="tx1"/>
                              </a:solidFill>
                              <a:latin typeface="Cambria Math" panose="02040503050406030204" pitchFamily="18" charset="0"/>
                              <a:ea typeface="Cambria Math" panose="02040503050406030204" pitchFamily="18" charset="0"/>
                            </a:rPr>
                            <m:t>𝛽</m:t>
                          </m:r>
                          <m:r>
                            <a:rPr lang="es-ES" sz="1500" i="1">
                              <a:solidFill>
                                <a:schemeClr val="tx1"/>
                              </a:solidFill>
                              <a:latin typeface="Cambria Math" panose="02040503050406030204" pitchFamily="18" charset="0"/>
                              <a:ea typeface="Cambria Math" panose="02040503050406030204" pitchFamily="18" charset="0"/>
                            </a:rPr>
                            <m:t>𝑙</m:t>
                          </m:r>
                        </m:sup>
                      </m:sSup>
                      <m:r>
                        <a:rPr lang="es-ES" sz="1500" b="0" i="1" smtClean="0">
                          <a:solidFill>
                            <a:schemeClr val="tx1"/>
                          </a:solidFill>
                          <a:latin typeface="Cambria Math" panose="02040503050406030204" pitchFamily="18" charset="0"/>
                          <a:ea typeface="Cambria Math" panose="02040503050406030204" pitchFamily="18" charset="0"/>
                        </a:rPr>
                        <m:t>−</m:t>
                      </m:r>
                      <m:f>
                        <m:fPr>
                          <m:ctrlPr>
                            <a:rPr lang="es-ES" sz="1500" i="1">
                              <a:solidFill>
                                <a:schemeClr val="tx1"/>
                              </a:solidFill>
                              <a:latin typeface="Cambria Math" panose="02040503050406030204" pitchFamily="18" charset="0"/>
                              <a:ea typeface="Cambria Math" panose="02040503050406030204" pitchFamily="18" charset="0"/>
                            </a:rPr>
                          </m:ctrlPr>
                        </m:fPr>
                        <m:num>
                          <m:d>
                            <m:dPr>
                              <m:ctrlPr>
                                <a:rPr lang="es-ES" sz="1500" i="1">
                                  <a:solidFill>
                                    <a:schemeClr val="tx1"/>
                                  </a:solidFill>
                                  <a:latin typeface="Cambria Math" panose="02040503050406030204" pitchFamily="18" charset="0"/>
                                  <a:ea typeface="Cambria Math" panose="02040503050406030204" pitchFamily="18" charset="0"/>
                                </a:rPr>
                              </m:ctrlPr>
                            </m:dPr>
                            <m:e>
                              <m:sSub>
                                <m:sSubPr>
                                  <m:ctrlPr>
                                    <a:rPr lang="es-ES" sz="1500" i="1">
                                      <a:solidFill>
                                        <a:schemeClr val="tx1"/>
                                      </a:solidFill>
                                      <a:latin typeface="Cambria Math" panose="02040503050406030204" pitchFamily="18" charset="0"/>
                                      <a:ea typeface="Cambria Math" panose="02040503050406030204" pitchFamily="18" charset="0"/>
                                    </a:rPr>
                                  </m:ctrlPr>
                                </m:sSubPr>
                                <m:e>
                                  <m:r>
                                    <a:rPr lang="es-ES" sz="1500" i="1">
                                      <a:solidFill>
                                        <a:schemeClr val="tx1"/>
                                      </a:solidFill>
                                      <a:latin typeface="Cambria Math" panose="02040503050406030204" pitchFamily="18" charset="0"/>
                                      <a:ea typeface="Cambria Math" panose="02040503050406030204" pitchFamily="18" charset="0"/>
                                    </a:rPr>
                                    <m:t>𝑉</m:t>
                                  </m:r>
                                </m:e>
                                <m:sub>
                                  <m:r>
                                    <a:rPr lang="es-ES" sz="1500" b="0" i="1" smtClean="0">
                                      <a:solidFill>
                                        <a:schemeClr val="tx1"/>
                                      </a:solidFill>
                                      <a:latin typeface="Cambria Math" panose="02040503050406030204" pitchFamily="18" charset="0"/>
                                      <a:ea typeface="Cambria Math" panose="02040503050406030204" pitchFamily="18" charset="0"/>
                                    </a:rPr>
                                    <m:t>1</m:t>
                                  </m:r>
                                </m:sub>
                              </m:sSub>
                              <m:r>
                                <a:rPr lang="es-ES" sz="1500" i="1">
                                  <a:solidFill>
                                    <a:schemeClr val="tx1"/>
                                  </a:solidFill>
                                  <a:latin typeface="Cambria Math" panose="02040503050406030204" pitchFamily="18" charset="0"/>
                                  <a:ea typeface="Cambria Math" panose="02040503050406030204" pitchFamily="18" charset="0"/>
                                </a:rPr>
                                <m:t>−</m:t>
                              </m:r>
                              <m:sSub>
                                <m:sSubPr>
                                  <m:ctrlPr>
                                    <a:rPr lang="es-ES" sz="1500" i="1">
                                      <a:solidFill>
                                        <a:schemeClr val="tx1"/>
                                      </a:solidFill>
                                      <a:latin typeface="Cambria Math" panose="02040503050406030204" pitchFamily="18" charset="0"/>
                                      <a:ea typeface="Cambria Math" panose="02040503050406030204" pitchFamily="18" charset="0"/>
                                    </a:rPr>
                                  </m:ctrlPr>
                                </m:sSubPr>
                                <m:e>
                                  <m:r>
                                    <a:rPr lang="es-ES" sz="1500" i="1">
                                      <a:solidFill>
                                        <a:schemeClr val="tx1"/>
                                      </a:solidFill>
                                      <a:latin typeface="Cambria Math" panose="02040503050406030204" pitchFamily="18" charset="0"/>
                                      <a:ea typeface="Cambria Math" panose="02040503050406030204" pitchFamily="18" charset="0"/>
                                    </a:rPr>
                                    <m:t>𝑍</m:t>
                                  </m:r>
                                </m:e>
                                <m:sub>
                                  <m:r>
                                    <a:rPr lang="es-ES" sz="1500" i="1">
                                      <a:solidFill>
                                        <a:schemeClr val="tx1"/>
                                      </a:solidFill>
                                      <a:latin typeface="Cambria Math" panose="02040503050406030204" pitchFamily="18" charset="0"/>
                                      <a:ea typeface="Cambria Math" panose="02040503050406030204" pitchFamily="18" charset="0"/>
                                    </a:rPr>
                                    <m:t>0</m:t>
                                  </m:r>
                                </m:sub>
                              </m:sSub>
                              <m:sSub>
                                <m:sSubPr>
                                  <m:ctrlPr>
                                    <a:rPr lang="es-ES" sz="1500" i="1">
                                      <a:solidFill>
                                        <a:schemeClr val="tx1"/>
                                      </a:solidFill>
                                      <a:latin typeface="Cambria Math" panose="02040503050406030204" pitchFamily="18" charset="0"/>
                                      <a:ea typeface="Cambria Math" panose="02040503050406030204" pitchFamily="18" charset="0"/>
                                    </a:rPr>
                                  </m:ctrlPr>
                                </m:sSubPr>
                                <m:e>
                                  <m:r>
                                    <a:rPr lang="es-ES" sz="1500" i="1">
                                      <a:solidFill>
                                        <a:schemeClr val="tx1"/>
                                      </a:solidFill>
                                      <a:latin typeface="Cambria Math" panose="02040503050406030204" pitchFamily="18" charset="0"/>
                                      <a:ea typeface="Cambria Math" panose="02040503050406030204" pitchFamily="18" charset="0"/>
                                    </a:rPr>
                                    <m:t>𝐼</m:t>
                                  </m:r>
                                </m:e>
                                <m:sub>
                                  <m:r>
                                    <a:rPr lang="es-ES" sz="1500" b="0" i="1" smtClean="0">
                                      <a:solidFill>
                                        <a:schemeClr val="tx1"/>
                                      </a:solidFill>
                                      <a:latin typeface="Cambria Math" panose="02040503050406030204" pitchFamily="18" charset="0"/>
                                      <a:ea typeface="Cambria Math" panose="02040503050406030204" pitchFamily="18" charset="0"/>
                                    </a:rPr>
                                    <m:t>1</m:t>
                                  </m:r>
                                </m:sub>
                              </m:sSub>
                            </m:e>
                          </m:d>
                        </m:num>
                        <m:den>
                          <m:r>
                            <a:rPr lang="es-ES" sz="1500" i="1">
                              <a:solidFill>
                                <a:schemeClr val="tx1"/>
                              </a:solidFill>
                              <a:latin typeface="Cambria Math" panose="02040503050406030204" pitchFamily="18" charset="0"/>
                              <a:ea typeface="Cambria Math" panose="02040503050406030204" pitchFamily="18" charset="0"/>
                            </a:rPr>
                            <m:t>2</m:t>
                          </m:r>
                        </m:den>
                      </m:f>
                      <m:sSup>
                        <m:sSupPr>
                          <m:ctrlPr>
                            <a:rPr lang="es-ES" sz="1500" i="1">
                              <a:solidFill>
                                <a:schemeClr val="tx1"/>
                              </a:solidFill>
                              <a:latin typeface="Cambria Math" panose="02040503050406030204" pitchFamily="18" charset="0"/>
                              <a:ea typeface="Cambria Math" panose="02040503050406030204" pitchFamily="18" charset="0"/>
                            </a:rPr>
                          </m:ctrlPr>
                        </m:sSupPr>
                        <m:e>
                          <m:r>
                            <a:rPr lang="es-ES" sz="1500" i="1">
                              <a:solidFill>
                                <a:schemeClr val="tx1"/>
                              </a:solidFill>
                              <a:latin typeface="Cambria Math" panose="02040503050406030204" pitchFamily="18" charset="0"/>
                              <a:ea typeface="Cambria Math" panose="02040503050406030204" pitchFamily="18" charset="0"/>
                            </a:rPr>
                            <m:t>𝑒</m:t>
                          </m:r>
                        </m:e>
                        <m:sup>
                          <m:r>
                            <a:rPr lang="es-ES" sz="1500" b="0" i="1" smtClean="0">
                              <a:solidFill>
                                <a:schemeClr val="tx1"/>
                              </a:solidFill>
                              <a:latin typeface="Cambria Math" panose="02040503050406030204" pitchFamily="18" charset="0"/>
                              <a:ea typeface="Cambria Math" panose="02040503050406030204" pitchFamily="18" charset="0"/>
                            </a:rPr>
                            <m:t>𝑗</m:t>
                          </m:r>
                          <m:r>
                            <a:rPr lang="es-ES" sz="1500" i="1">
                              <a:solidFill>
                                <a:schemeClr val="tx1"/>
                              </a:solidFill>
                              <a:latin typeface="Cambria Math" panose="02040503050406030204" pitchFamily="18" charset="0"/>
                              <a:ea typeface="Cambria Math" panose="02040503050406030204" pitchFamily="18" charset="0"/>
                            </a:rPr>
                            <m:t>𝛽</m:t>
                          </m:r>
                          <m:r>
                            <a:rPr lang="es-ES" sz="1500" i="1">
                              <a:solidFill>
                                <a:schemeClr val="tx1"/>
                              </a:solidFill>
                              <a:latin typeface="Cambria Math" panose="02040503050406030204" pitchFamily="18" charset="0"/>
                              <a:ea typeface="Cambria Math" panose="02040503050406030204" pitchFamily="18" charset="0"/>
                            </a:rPr>
                            <m:t>𝑙</m:t>
                          </m:r>
                        </m:sup>
                      </m:sSup>
                      <m:r>
                        <a:rPr lang="es-ES" sz="1500" b="0" i="1" smtClean="0">
                          <a:solidFill>
                            <a:schemeClr val="tx1"/>
                          </a:solidFill>
                          <a:latin typeface="Cambria Math" panose="02040503050406030204" pitchFamily="18" charset="0"/>
                          <a:ea typeface="Cambria Math" panose="02040503050406030204" pitchFamily="18" charset="0"/>
                        </a:rPr>
                        <m:t>=</m:t>
                      </m:r>
                      <m:sSub>
                        <m:sSubPr>
                          <m:ctrlPr>
                            <a:rPr lang="es-ES" sz="1500" i="1">
                              <a:solidFill>
                                <a:schemeClr val="tx1"/>
                              </a:solidFill>
                              <a:latin typeface="Cambria Math" panose="02040503050406030204" pitchFamily="18" charset="0"/>
                              <a:ea typeface="Cambria Math" panose="02040503050406030204" pitchFamily="18" charset="0"/>
                            </a:rPr>
                          </m:ctrlPr>
                        </m:sSubPr>
                        <m:e>
                          <m:r>
                            <a:rPr lang="es-ES" sz="1500" b="0" i="1" smtClean="0">
                              <a:solidFill>
                                <a:schemeClr val="tx1"/>
                              </a:solidFill>
                              <a:latin typeface="Cambria Math" panose="02040503050406030204" pitchFamily="18" charset="0"/>
                              <a:ea typeface="Cambria Math" panose="02040503050406030204" pitchFamily="18" charset="0"/>
                            </a:rPr>
                            <m:t>−</m:t>
                          </m:r>
                          <m:r>
                            <a:rPr lang="es-ES" sz="1500" i="1">
                              <a:solidFill>
                                <a:schemeClr val="tx1"/>
                              </a:solidFill>
                              <a:latin typeface="Cambria Math" panose="02040503050406030204" pitchFamily="18" charset="0"/>
                              <a:ea typeface="Cambria Math" panose="02040503050406030204" pitchFamily="18" charset="0"/>
                            </a:rPr>
                            <m:t>𝑉</m:t>
                          </m:r>
                        </m:e>
                        <m:sub>
                          <m:r>
                            <a:rPr lang="es-ES" sz="1500" b="0" i="1" smtClean="0">
                              <a:solidFill>
                                <a:schemeClr val="tx1"/>
                              </a:solidFill>
                              <a:latin typeface="Cambria Math" panose="02040503050406030204" pitchFamily="18" charset="0"/>
                              <a:ea typeface="Cambria Math" panose="02040503050406030204" pitchFamily="18" charset="0"/>
                            </a:rPr>
                            <m:t>1</m:t>
                          </m:r>
                        </m:sub>
                      </m:sSub>
                      <m:f>
                        <m:fPr>
                          <m:ctrlPr>
                            <a:rPr lang="es-ES" sz="1500" i="1">
                              <a:solidFill>
                                <a:schemeClr val="tx1"/>
                              </a:solidFill>
                              <a:latin typeface="Cambria Math" panose="02040503050406030204" pitchFamily="18" charset="0"/>
                              <a:ea typeface="Cambria Math" panose="02040503050406030204" pitchFamily="18" charset="0"/>
                            </a:rPr>
                          </m:ctrlPr>
                        </m:fPr>
                        <m:num>
                          <m:d>
                            <m:dPr>
                              <m:ctrlPr>
                                <a:rPr lang="es-ES" sz="1500" i="1">
                                  <a:solidFill>
                                    <a:schemeClr val="tx1"/>
                                  </a:solidFill>
                                  <a:latin typeface="Cambria Math" panose="02040503050406030204" pitchFamily="18" charset="0"/>
                                  <a:ea typeface="Cambria Math" panose="02040503050406030204" pitchFamily="18" charset="0"/>
                                </a:rPr>
                              </m:ctrlPr>
                            </m:dPr>
                            <m:e>
                              <m:sSup>
                                <m:sSupPr>
                                  <m:ctrlPr>
                                    <a:rPr lang="es-ES" sz="1500" i="1">
                                      <a:solidFill>
                                        <a:schemeClr val="tx1"/>
                                      </a:solidFill>
                                      <a:latin typeface="Cambria Math" panose="02040503050406030204" pitchFamily="18" charset="0"/>
                                      <a:ea typeface="Cambria Math" panose="02040503050406030204" pitchFamily="18" charset="0"/>
                                    </a:rPr>
                                  </m:ctrlPr>
                                </m:sSupPr>
                                <m:e>
                                  <m:r>
                                    <a:rPr lang="es-ES" sz="1500" b="0" i="1" smtClean="0">
                                      <a:solidFill>
                                        <a:schemeClr val="tx1"/>
                                      </a:solidFill>
                                      <a:latin typeface="Cambria Math" panose="02040503050406030204" pitchFamily="18" charset="0"/>
                                      <a:ea typeface="Cambria Math" panose="02040503050406030204" pitchFamily="18" charset="0"/>
                                    </a:rPr>
                                    <m:t>−</m:t>
                                  </m:r>
                                  <m:r>
                                    <a:rPr lang="es-ES" sz="1500" i="1">
                                      <a:solidFill>
                                        <a:schemeClr val="tx1"/>
                                      </a:solidFill>
                                      <a:latin typeface="Cambria Math" panose="02040503050406030204" pitchFamily="18" charset="0"/>
                                      <a:ea typeface="Cambria Math" panose="02040503050406030204" pitchFamily="18" charset="0"/>
                                    </a:rPr>
                                    <m:t>𝑒</m:t>
                                  </m:r>
                                </m:e>
                                <m:sup>
                                  <m:r>
                                    <a:rPr lang="es-ES" sz="1500" b="0" i="1" smtClean="0">
                                      <a:solidFill>
                                        <a:schemeClr val="tx1"/>
                                      </a:solidFill>
                                      <a:latin typeface="Cambria Math" panose="02040503050406030204" pitchFamily="18" charset="0"/>
                                      <a:ea typeface="Cambria Math" panose="02040503050406030204" pitchFamily="18" charset="0"/>
                                    </a:rPr>
                                    <m:t>−</m:t>
                                  </m:r>
                                  <m:r>
                                    <a:rPr lang="es-ES" sz="1500" i="1">
                                      <a:solidFill>
                                        <a:schemeClr val="tx1"/>
                                      </a:solidFill>
                                      <a:latin typeface="Cambria Math" panose="02040503050406030204" pitchFamily="18" charset="0"/>
                                      <a:ea typeface="Cambria Math" panose="02040503050406030204" pitchFamily="18" charset="0"/>
                                    </a:rPr>
                                    <m:t>𝑗</m:t>
                                  </m:r>
                                  <m:r>
                                    <a:rPr lang="es-ES" sz="1500" i="1">
                                      <a:solidFill>
                                        <a:schemeClr val="tx1"/>
                                      </a:solidFill>
                                      <a:latin typeface="Cambria Math" panose="02040503050406030204" pitchFamily="18" charset="0"/>
                                      <a:ea typeface="Cambria Math" panose="02040503050406030204" pitchFamily="18" charset="0"/>
                                    </a:rPr>
                                    <m:t>𝛽</m:t>
                                  </m:r>
                                  <m:r>
                                    <a:rPr lang="es-ES" sz="1500" i="1">
                                      <a:solidFill>
                                        <a:schemeClr val="tx1"/>
                                      </a:solidFill>
                                      <a:latin typeface="Cambria Math" panose="02040503050406030204" pitchFamily="18" charset="0"/>
                                      <a:ea typeface="Cambria Math" panose="02040503050406030204" pitchFamily="18" charset="0"/>
                                    </a:rPr>
                                    <m:t>𝑙</m:t>
                                  </m:r>
                                </m:sup>
                              </m:sSup>
                              <m:r>
                                <a:rPr lang="es-ES" sz="1500" b="0" i="1" smtClean="0">
                                  <a:solidFill>
                                    <a:schemeClr val="tx1"/>
                                  </a:solidFill>
                                  <a:latin typeface="Cambria Math" panose="02040503050406030204" pitchFamily="18" charset="0"/>
                                  <a:ea typeface="Cambria Math" panose="02040503050406030204" pitchFamily="18" charset="0"/>
                                </a:rPr>
                                <m:t>+</m:t>
                              </m:r>
                              <m:sSup>
                                <m:sSupPr>
                                  <m:ctrlPr>
                                    <a:rPr lang="es-ES" sz="1500" i="1">
                                      <a:solidFill>
                                        <a:schemeClr val="tx1"/>
                                      </a:solidFill>
                                      <a:latin typeface="Cambria Math" panose="02040503050406030204" pitchFamily="18" charset="0"/>
                                      <a:ea typeface="Cambria Math" panose="02040503050406030204" pitchFamily="18" charset="0"/>
                                    </a:rPr>
                                  </m:ctrlPr>
                                </m:sSupPr>
                                <m:e>
                                  <m:r>
                                    <a:rPr lang="es-ES" sz="1500" i="1">
                                      <a:solidFill>
                                        <a:schemeClr val="tx1"/>
                                      </a:solidFill>
                                      <a:latin typeface="Cambria Math" panose="02040503050406030204" pitchFamily="18" charset="0"/>
                                      <a:ea typeface="Cambria Math" panose="02040503050406030204" pitchFamily="18" charset="0"/>
                                    </a:rPr>
                                    <m:t>𝑒</m:t>
                                  </m:r>
                                </m:e>
                                <m:sup>
                                  <m:r>
                                    <a:rPr lang="es-ES" sz="1500" b="0" i="1" smtClean="0">
                                      <a:solidFill>
                                        <a:schemeClr val="tx1"/>
                                      </a:solidFill>
                                      <a:latin typeface="Cambria Math" panose="02040503050406030204" pitchFamily="18" charset="0"/>
                                      <a:ea typeface="Cambria Math" panose="02040503050406030204" pitchFamily="18" charset="0"/>
                                    </a:rPr>
                                    <m:t>−</m:t>
                                  </m:r>
                                  <m:r>
                                    <a:rPr lang="es-ES" sz="1500" i="1">
                                      <a:solidFill>
                                        <a:schemeClr val="tx1"/>
                                      </a:solidFill>
                                      <a:latin typeface="Cambria Math" panose="02040503050406030204" pitchFamily="18" charset="0"/>
                                      <a:ea typeface="Cambria Math" panose="02040503050406030204" pitchFamily="18" charset="0"/>
                                    </a:rPr>
                                    <m:t>𝑗</m:t>
                                  </m:r>
                                  <m:r>
                                    <a:rPr lang="es-ES" sz="1500" i="1">
                                      <a:solidFill>
                                        <a:schemeClr val="tx1"/>
                                      </a:solidFill>
                                      <a:latin typeface="Cambria Math" panose="02040503050406030204" pitchFamily="18" charset="0"/>
                                      <a:ea typeface="Cambria Math" panose="02040503050406030204" pitchFamily="18" charset="0"/>
                                    </a:rPr>
                                    <m:t>𝛽</m:t>
                                  </m:r>
                                  <m:r>
                                    <a:rPr lang="es-ES" sz="1500" i="1">
                                      <a:solidFill>
                                        <a:schemeClr val="tx1"/>
                                      </a:solidFill>
                                      <a:latin typeface="Cambria Math" panose="02040503050406030204" pitchFamily="18" charset="0"/>
                                      <a:ea typeface="Cambria Math" panose="02040503050406030204" pitchFamily="18" charset="0"/>
                                    </a:rPr>
                                    <m:t>𝑙</m:t>
                                  </m:r>
                                </m:sup>
                              </m:sSup>
                            </m:e>
                          </m:d>
                        </m:num>
                        <m:den>
                          <m:r>
                            <a:rPr lang="es-ES" sz="1500" i="1">
                              <a:solidFill>
                                <a:schemeClr val="tx1"/>
                              </a:solidFill>
                              <a:latin typeface="Cambria Math" panose="02040503050406030204" pitchFamily="18" charset="0"/>
                              <a:ea typeface="Cambria Math" panose="02040503050406030204" pitchFamily="18" charset="0"/>
                            </a:rPr>
                            <m:t>2</m:t>
                          </m:r>
                        </m:den>
                      </m:f>
                      <m:r>
                        <a:rPr lang="es-ES" sz="1500" b="0" i="1" smtClean="0">
                          <a:solidFill>
                            <a:schemeClr val="tx1"/>
                          </a:solidFill>
                          <a:latin typeface="Cambria Math" panose="02040503050406030204" pitchFamily="18" charset="0"/>
                          <a:ea typeface="Cambria Math" panose="02040503050406030204" pitchFamily="18" charset="0"/>
                        </a:rPr>
                        <m:t>+</m:t>
                      </m:r>
                      <m:sSub>
                        <m:sSubPr>
                          <m:ctrlPr>
                            <a:rPr lang="es-ES" sz="1500" i="1">
                              <a:solidFill>
                                <a:schemeClr val="tx1"/>
                              </a:solidFill>
                              <a:latin typeface="Cambria Math" panose="02040503050406030204" pitchFamily="18" charset="0"/>
                              <a:ea typeface="Cambria Math" panose="02040503050406030204" pitchFamily="18" charset="0"/>
                            </a:rPr>
                          </m:ctrlPr>
                        </m:sSubPr>
                        <m:e>
                          <m:r>
                            <a:rPr lang="es-ES" sz="1500" i="1">
                              <a:solidFill>
                                <a:schemeClr val="tx1"/>
                              </a:solidFill>
                              <a:latin typeface="Cambria Math" panose="02040503050406030204" pitchFamily="18" charset="0"/>
                              <a:ea typeface="Cambria Math" panose="02040503050406030204" pitchFamily="18" charset="0"/>
                            </a:rPr>
                            <m:t>𝑍</m:t>
                          </m:r>
                        </m:e>
                        <m:sub>
                          <m:r>
                            <a:rPr lang="es-ES" sz="1500" i="1">
                              <a:solidFill>
                                <a:schemeClr val="tx1"/>
                              </a:solidFill>
                              <a:latin typeface="Cambria Math" panose="02040503050406030204" pitchFamily="18" charset="0"/>
                              <a:ea typeface="Cambria Math" panose="02040503050406030204" pitchFamily="18" charset="0"/>
                            </a:rPr>
                            <m:t>0</m:t>
                          </m:r>
                        </m:sub>
                      </m:sSub>
                      <m:sSub>
                        <m:sSubPr>
                          <m:ctrlPr>
                            <a:rPr lang="es-ES" sz="1500" i="1">
                              <a:solidFill>
                                <a:schemeClr val="tx1"/>
                              </a:solidFill>
                              <a:latin typeface="Cambria Math" panose="02040503050406030204" pitchFamily="18" charset="0"/>
                              <a:ea typeface="Cambria Math" panose="02040503050406030204" pitchFamily="18" charset="0"/>
                            </a:rPr>
                          </m:ctrlPr>
                        </m:sSubPr>
                        <m:e>
                          <m:r>
                            <a:rPr lang="es-ES" sz="1500" i="1">
                              <a:solidFill>
                                <a:schemeClr val="tx1"/>
                              </a:solidFill>
                              <a:latin typeface="Cambria Math" panose="02040503050406030204" pitchFamily="18" charset="0"/>
                              <a:ea typeface="Cambria Math" panose="02040503050406030204" pitchFamily="18" charset="0"/>
                            </a:rPr>
                            <m:t>𝐼</m:t>
                          </m:r>
                        </m:e>
                        <m:sub>
                          <m:r>
                            <a:rPr lang="es-ES" sz="1500" b="0" i="1" smtClean="0">
                              <a:solidFill>
                                <a:schemeClr val="tx1"/>
                              </a:solidFill>
                              <a:latin typeface="Cambria Math" panose="02040503050406030204" pitchFamily="18" charset="0"/>
                              <a:ea typeface="Cambria Math" panose="02040503050406030204" pitchFamily="18" charset="0"/>
                            </a:rPr>
                            <m:t>1</m:t>
                          </m:r>
                        </m:sub>
                      </m:sSub>
                      <m:f>
                        <m:fPr>
                          <m:ctrlPr>
                            <a:rPr lang="es-ES" sz="1500" i="1">
                              <a:solidFill>
                                <a:schemeClr val="tx1"/>
                              </a:solidFill>
                              <a:latin typeface="Cambria Math" panose="02040503050406030204" pitchFamily="18" charset="0"/>
                              <a:ea typeface="Cambria Math" panose="02040503050406030204" pitchFamily="18" charset="0"/>
                            </a:rPr>
                          </m:ctrlPr>
                        </m:fPr>
                        <m:num>
                          <m:d>
                            <m:dPr>
                              <m:ctrlPr>
                                <a:rPr lang="es-ES" sz="1500" i="1">
                                  <a:solidFill>
                                    <a:schemeClr val="tx1"/>
                                  </a:solidFill>
                                  <a:latin typeface="Cambria Math" panose="02040503050406030204" pitchFamily="18" charset="0"/>
                                  <a:ea typeface="Cambria Math" panose="02040503050406030204" pitchFamily="18" charset="0"/>
                                </a:rPr>
                              </m:ctrlPr>
                            </m:dPr>
                            <m:e>
                              <m:sSup>
                                <m:sSupPr>
                                  <m:ctrlPr>
                                    <a:rPr lang="es-ES" sz="1500" i="1">
                                      <a:solidFill>
                                        <a:schemeClr val="tx1"/>
                                      </a:solidFill>
                                      <a:latin typeface="Cambria Math" panose="02040503050406030204" pitchFamily="18" charset="0"/>
                                      <a:ea typeface="Cambria Math" panose="02040503050406030204" pitchFamily="18" charset="0"/>
                                    </a:rPr>
                                  </m:ctrlPr>
                                </m:sSupPr>
                                <m:e>
                                  <m:r>
                                    <a:rPr lang="es-ES" sz="1500" i="1">
                                      <a:solidFill>
                                        <a:schemeClr val="tx1"/>
                                      </a:solidFill>
                                      <a:latin typeface="Cambria Math" panose="02040503050406030204" pitchFamily="18" charset="0"/>
                                      <a:ea typeface="Cambria Math" panose="02040503050406030204" pitchFamily="18" charset="0"/>
                                    </a:rPr>
                                    <m:t>𝑒</m:t>
                                  </m:r>
                                </m:e>
                                <m:sup>
                                  <m:r>
                                    <a:rPr lang="es-ES" sz="1500" b="0" i="1" smtClean="0">
                                      <a:solidFill>
                                        <a:schemeClr val="tx1"/>
                                      </a:solidFill>
                                      <a:latin typeface="Cambria Math" panose="02040503050406030204" pitchFamily="18" charset="0"/>
                                      <a:ea typeface="Cambria Math" panose="02040503050406030204" pitchFamily="18" charset="0"/>
                                    </a:rPr>
                                    <m:t>−</m:t>
                                  </m:r>
                                  <m:r>
                                    <a:rPr lang="es-ES" sz="1500" i="1">
                                      <a:solidFill>
                                        <a:schemeClr val="tx1"/>
                                      </a:solidFill>
                                      <a:latin typeface="Cambria Math" panose="02040503050406030204" pitchFamily="18" charset="0"/>
                                      <a:ea typeface="Cambria Math" panose="02040503050406030204" pitchFamily="18" charset="0"/>
                                    </a:rPr>
                                    <m:t>𝑗</m:t>
                                  </m:r>
                                  <m:r>
                                    <a:rPr lang="es-ES" sz="1500" i="1">
                                      <a:solidFill>
                                        <a:schemeClr val="tx1"/>
                                      </a:solidFill>
                                      <a:latin typeface="Cambria Math" panose="02040503050406030204" pitchFamily="18" charset="0"/>
                                      <a:ea typeface="Cambria Math" panose="02040503050406030204" pitchFamily="18" charset="0"/>
                                    </a:rPr>
                                    <m:t>𝛽</m:t>
                                  </m:r>
                                  <m:r>
                                    <a:rPr lang="es-ES" sz="1500" i="1">
                                      <a:solidFill>
                                        <a:schemeClr val="tx1"/>
                                      </a:solidFill>
                                      <a:latin typeface="Cambria Math" panose="02040503050406030204" pitchFamily="18" charset="0"/>
                                      <a:ea typeface="Cambria Math" panose="02040503050406030204" pitchFamily="18" charset="0"/>
                                    </a:rPr>
                                    <m:t>𝑙</m:t>
                                  </m:r>
                                </m:sup>
                              </m:sSup>
                              <m:r>
                                <a:rPr lang="es-ES" sz="1500" b="0" i="1" smtClean="0">
                                  <a:solidFill>
                                    <a:schemeClr val="tx1"/>
                                  </a:solidFill>
                                  <a:latin typeface="Cambria Math" panose="02040503050406030204" pitchFamily="18" charset="0"/>
                                  <a:ea typeface="Cambria Math" panose="02040503050406030204" pitchFamily="18" charset="0"/>
                                </a:rPr>
                                <m:t>+</m:t>
                              </m:r>
                              <m:sSup>
                                <m:sSupPr>
                                  <m:ctrlPr>
                                    <a:rPr lang="es-ES" sz="1500" i="1">
                                      <a:solidFill>
                                        <a:schemeClr val="tx1"/>
                                      </a:solidFill>
                                      <a:latin typeface="Cambria Math" panose="02040503050406030204" pitchFamily="18" charset="0"/>
                                      <a:ea typeface="Cambria Math" panose="02040503050406030204" pitchFamily="18" charset="0"/>
                                    </a:rPr>
                                  </m:ctrlPr>
                                </m:sSupPr>
                                <m:e>
                                  <m:r>
                                    <a:rPr lang="es-ES" sz="1500" i="1">
                                      <a:solidFill>
                                        <a:schemeClr val="tx1"/>
                                      </a:solidFill>
                                      <a:latin typeface="Cambria Math" panose="02040503050406030204" pitchFamily="18" charset="0"/>
                                      <a:ea typeface="Cambria Math" panose="02040503050406030204" pitchFamily="18" charset="0"/>
                                    </a:rPr>
                                    <m:t>𝑒</m:t>
                                  </m:r>
                                </m:e>
                                <m:sup>
                                  <m:r>
                                    <a:rPr lang="es-ES" sz="1500" i="1">
                                      <a:solidFill>
                                        <a:schemeClr val="tx1"/>
                                      </a:solidFill>
                                      <a:latin typeface="Cambria Math" panose="02040503050406030204" pitchFamily="18" charset="0"/>
                                      <a:ea typeface="Cambria Math" panose="02040503050406030204" pitchFamily="18" charset="0"/>
                                    </a:rPr>
                                    <m:t>−</m:t>
                                  </m:r>
                                  <m:r>
                                    <a:rPr lang="es-ES" sz="1500" i="1">
                                      <a:solidFill>
                                        <a:schemeClr val="tx1"/>
                                      </a:solidFill>
                                      <a:latin typeface="Cambria Math" panose="02040503050406030204" pitchFamily="18" charset="0"/>
                                      <a:ea typeface="Cambria Math" panose="02040503050406030204" pitchFamily="18" charset="0"/>
                                    </a:rPr>
                                    <m:t>𝑗</m:t>
                                  </m:r>
                                  <m:r>
                                    <a:rPr lang="es-ES" sz="1500" i="1">
                                      <a:solidFill>
                                        <a:schemeClr val="tx1"/>
                                      </a:solidFill>
                                      <a:latin typeface="Cambria Math" panose="02040503050406030204" pitchFamily="18" charset="0"/>
                                      <a:ea typeface="Cambria Math" panose="02040503050406030204" pitchFamily="18" charset="0"/>
                                    </a:rPr>
                                    <m:t>𝛽</m:t>
                                  </m:r>
                                  <m:r>
                                    <a:rPr lang="es-ES" sz="1500" i="1">
                                      <a:solidFill>
                                        <a:schemeClr val="tx1"/>
                                      </a:solidFill>
                                      <a:latin typeface="Cambria Math" panose="02040503050406030204" pitchFamily="18" charset="0"/>
                                      <a:ea typeface="Cambria Math" panose="02040503050406030204" pitchFamily="18" charset="0"/>
                                    </a:rPr>
                                    <m:t>𝑙</m:t>
                                  </m:r>
                                </m:sup>
                              </m:sSup>
                            </m:e>
                          </m:d>
                        </m:num>
                        <m:den>
                          <m:r>
                            <a:rPr lang="es-ES" sz="1500" i="1">
                              <a:solidFill>
                                <a:schemeClr val="tx1"/>
                              </a:solidFill>
                              <a:latin typeface="Cambria Math" panose="02040503050406030204" pitchFamily="18" charset="0"/>
                              <a:ea typeface="Cambria Math" panose="02040503050406030204" pitchFamily="18" charset="0"/>
                            </a:rPr>
                            <m:t>2</m:t>
                          </m:r>
                        </m:den>
                      </m:f>
                      <m:r>
                        <a:rPr lang="es-ES" sz="1500" b="0" i="1" smtClean="0">
                          <a:solidFill>
                            <a:schemeClr val="tx1"/>
                          </a:solidFill>
                          <a:latin typeface="Cambria Math" panose="02040503050406030204" pitchFamily="18" charset="0"/>
                          <a:ea typeface="Cambria Math" panose="02040503050406030204" pitchFamily="18" charset="0"/>
                        </a:rPr>
                        <m:t>=−</m:t>
                      </m:r>
                      <m:r>
                        <a:rPr lang="es-ES" sz="1500" b="0" i="1" smtClean="0">
                          <a:solidFill>
                            <a:schemeClr val="tx1"/>
                          </a:solidFill>
                          <a:latin typeface="Cambria Math" panose="02040503050406030204" pitchFamily="18" charset="0"/>
                          <a:ea typeface="Cambria Math" panose="02040503050406030204" pitchFamily="18" charset="0"/>
                        </a:rPr>
                        <m:t>𝑗</m:t>
                      </m:r>
                      <m:sSub>
                        <m:sSubPr>
                          <m:ctrlPr>
                            <a:rPr lang="es-ES" sz="1500" i="1">
                              <a:solidFill>
                                <a:schemeClr val="tx1"/>
                              </a:solidFill>
                              <a:latin typeface="Cambria Math" panose="02040503050406030204" pitchFamily="18" charset="0"/>
                              <a:ea typeface="Cambria Math" panose="02040503050406030204" pitchFamily="18" charset="0"/>
                            </a:rPr>
                          </m:ctrlPr>
                        </m:sSubPr>
                        <m:e>
                          <m:r>
                            <a:rPr lang="es-ES" sz="1500" i="1">
                              <a:solidFill>
                                <a:schemeClr val="tx1"/>
                              </a:solidFill>
                              <a:latin typeface="Cambria Math" panose="02040503050406030204" pitchFamily="18" charset="0"/>
                              <a:ea typeface="Cambria Math" panose="02040503050406030204" pitchFamily="18" charset="0"/>
                            </a:rPr>
                            <m:t>𝑉</m:t>
                          </m:r>
                        </m:e>
                        <m:sub>
                          <m:r>
                            <a:rPr lang="es-ES" sz="1500" b="0" i="1" smtClean="0">
                              <a:solidFill>
                                <a:schemeClr val="tx1"/>
                              </a:solidFill>
                              <a:latin typeface="Cambria Math" panose="02040503050406030204" pitchFamily="18" charset="0"/>
                              <a:ea typeface="Cambria Math" panose="02040503050406030204" pitchFamily="18" charset="0"/>
                            </a:rPr>
                            <m:t>1</m:t>
                          </m:r>
                        </m:sub>
                      </m:sSub>
                      <m:func>
                        <m:funcPr>
                          <m:ctrlPr>
                            <a:rPr lang="es-ES" sz="1500" i="1" smtClean="0">
                              <a:solidFill>
                                <a:schemeClr val="tx1"/>
                              </a:solidFill>
                              <a:latin typeface="Cambria Math" panose="02040503050406030204" pitchFamily="18" charset="0"/>
                              <a:ea typeface="Cambria Math" panose="02040503050406030204" pitchFamily="18" charset="0"/>
                            </a:rPr>
                          </m:ctrlPr>
                        </m:funcPr>
                        <m:fName>
                          <m:r>
                            <m:rPr>
                              <m:sty m:val="p"/>
                            </m:rPr>
                            <a:rPr lang="es-ES" sz="1500" i="0" smtClean="0">
                              <a:solidFill>
                                <a:schemeClr val="tx1"/>
                              </a:solidFill>
                              <a:latin typeface="Cambria Math" panose="02040503050406030204" pitchFamily="18" charset="0"/>
                              <a:ea typeface="Cambria Math" panose="02040503050406030204" pitchFamily="18" charset="0"/>
                            </a:rPr>
                            <m:t>sin</m:t>
                          </m:r>
                        </m:fName>
                        <m:e>
                          <m:r>
                            <a:rPr lang="es-ES" sz="1500" i="1">
                              <a:solidFill>
                                <a:schemeClr val="tx1"/>
                              </a:solidFill>
                              <a:latin typeface="Cambria Math" panose="02040503050406030204" pitchFamily="18" charset="0"/>
                              <a:ea typeface="Cambria Math" panose="02040503050406030204" pitchFamily="18" charset="0"/>
                            </a:rPr>
                            <m:t>𝛽</m:t>
                          </m:r>
                          <m:r>
                            <a:rPr lang="es-ES" sz="1500" b="0" i="1" smtClean="0">
                              <a:solidFill>
                                <a:schemeClr val="tx1"/>
                              </a:solidFill>
                              <a:latin typeface="Cambria Math" panose="02040503050406030204" pitchFamily="18" charset="0"/>
                              <a:ea typeface="Cambria Math" panose="02040503050406030204" pitchFamily="18" charset="0"/>
                            </a:rPr>
                            <m:t>𝑙</m:t>
                          </m:r>
                        </m:e>
                      </m:func>
                      <m:r>
                        <a:rPr lang="es-ES" sz="1500" b="0" i="1" smtClean="0">
                          <a:solidFill>
                            <a:schemeClr val="tx1"/>
                          </a:solidFill>
                          <a:latin typeface="Cambria Math" panose="02040503050406030204" pitchFamily="18" charset="0"/>
                          <a:ea typeface="Cambria Math" panose="02040503050406030204" pitchFamily="18" charset="0"/>
                        </a:rPr>
                        <m:t>+</m:t>
                      </m:r>
                      <m:sSub>
                        <m:sSubPr>
                          <m:ctrlPr>
                            <a:rPr lang="es-ES" sz="1500" i="1">
                              <a:solidFill>
                                <a:schemeClr val="tx1"/>
                              </a:solidFill>
                              <a:latin typeface="Cambria Math" panose="02040503050406030204" pitchFamily="18" charset="0"/>
                              <a:ea typeface="Cambria Math" panose="02040503050406030204" pitchFamily="18" charset="0"/>
                            </a:rPr>
                          </m:ctrlPr>
                        </m:sSubPr>
                        <m:e>
                          <m:r>
                            <a:rPr lang="es-ES" sz="1500" i="1">
                              <a:solidFill>
                                <a:schemeClr val="tx1"/>
                              </a:solidFill>
                              <a:latin typeface="Cambria Math" panose="02040503050406030204" pitchFamily="18" charset="0"/>
                              <a:ea typeface="Cambria Math" panose="02040503050406030204" pitchFamily="18" charset="0"/>
                            </a:rPr>
                            <m:t>𝑍</m:t>
                          </m:r>
                        </m:e>
                        <m:sub>
                          <m:r>
                            <a:rPr lang="es-ES" sz="1500" i="1">
                              <a:solidFill>
                                <a:schemeClr val="tx1"/>
                              </a:solidFill>
                              <a:latin typeface="Cambria Math" panose="02040503050406030204" pitchFamily="18" charset="0"/>
                              <a:ea typeface="Cambria Math" panose="02040503050406030204" pitchFamily="18" charset="0"/>
                            </a:rPr>
                            <m:t>0</m:t>
                          </m:r>
                        </m:sub>
                      </m:sSub>
                      <m:sSub>
                        <m:sSubPr>
                          <m:ctrlPr>
                            <a:rPr lang="es-ES" sz="1500" i="1">
                              <a:solidFill>
                                <a:schemeClr val="tx1"/>
                              </a:solidFill>
                              <a:latin typeface="Cambria Math" panose="02040503050406030204" pitchFamily="18" charset="0"/>
                              <a:ea typeface="Cambria Math" panose="02040503050406030204" pitchFamily="18" charset="0"/>
                            </a:rPr>
                          </m:ctrlPr>
                        </m:sSubPr>
                        <m:e>
                          <m:r>
                            <a:rPr lang="es-ES" sz="1500" i="1">
                              <a:solidFill>
                                <a:schemeClr val="tx1"/>
                              </a:solidFill>
                              <a:latin typeface="Cambria Math" panose="02040503050406030204" pitchFamily="18" charset="0"/>
                              <a:ea typeface="Cambria Math" panose="02040503050406030204" pitchFamily="18" charset="0"/>
                            </a:rPr>
                            <m:t>𝐼</m:t>
                          </m:r>
                        </m:e>
                        <m:sub>
                          <m:r>
                            <a:rPr lang="es-ES" sz="1500" b="0" i="1" smtClean="0">
                              <a:solidFill>
                                <a:schemeClr val="tx1"/>
                              </a:solidFill>
                              <a:latin typeface="Cambria Math" panose="02040503050406030204" pitchFamily="18" charset="0"/>
                              <a:ea typeface="Cambria Math" panose="02040503050406030204" pitchFamily="18" charset="0"/>
                            </a:rPr>
                            <m:t>1</m:t>
                          </m:r>
                        </m:sub>
                      </m:sSub>
                      <m:func>
                        <m:funcPr>
                          <m:ctrlPr>
                            <a:rPr lang="es-ES" sz="1500" i="1" smtClean="0">
                              <a:solidFill>
                                <a:schemeClr val="tx1"/>
                              </a:solidFill>
                              <a:latin typeface="Cambria Math" panose="02040503050406030204" pitchFamily="18" charset="0"/>
                              <a:ea typeface="Cambria Math" panose="02040503050406030204" pitchFamily="18" charset="0"/>
                            </a:rPr>
                          </m:ctrlPr>
                        </m:funcPr>
                        <m:fName>
                          <m:r>
                            <m:rPr>
                              <m:sty m:val="p"/>
                            </m:rPr>
                            <a:rPr lang="es-ES" sz="1500" i="0" smtClean="0">
                              <a:solidFill>
                                <a:schemeClr val="tx1"/>
                              </a:solidFill>
                              <a:latin typeface="Cambria Math" panose="02040503050406030204" pitchFamily="18" charset="0"/>
                              <a:ea typeface="Cambria Math" panose="02040503050406030204" pitchFamily="18" charset="0"/>
                            </a:rPr>
                            <m:t>cos</m:t>
                          </m:r>
                        </m:fName>
                        <m:e>
                          <m:r>
                            <a:rPr lang="es-ES" sz="1500" i="1">
                              <a:solidFill>
                                <a:schemeClr val="tx1"/>
                              </a:solidFill>
                              <a:latin typeface="Cambria Math" panose="02040503050406030204" pitchFamily="18" charset="0"/>
                              <a:ea typeface="Cambria Math" panose="02040503050406030204" pitchFamily="18" charset="0"/>
                            </a:rPr>
                            <m:t>𝛽</m:t>
                          </m:r>
                          <m:r>
                            <a:rPr lang="es-ES" sz="1500" b="0" i="1" smtClean="0">
                              <a:solidFill>
                                <a:schemeClr val="tx1"/>
                              </a:solidFill>
                              <a:latin typeface="Cambria Math" panose="02040503050406030204" pitchFamily="18" charset="0"/>
                              <a:ea typeface="Cambria Math" panose="02040503050406030204" pitchFamily="18" charset="0"/>
                            </a:rPr>
                            <m:t>𝑙</m:t>
                          </m:r>
                        </m:e>
                      </m:func>
                    </m:oMath>
                  </m:oMathPara>
                </a14:m>
                <a:endParaRPr lang="es-ES" sz="1500" dirty="0"/>
              </a:p>
            </p:txBody>
          </p:sp>
        </mc:Choice>
        <mc:Fallback xmlns="">
          <p:sp>
            <p:nvSpPr>
              <p:cNvPr id="52" name="CuadroTexto 51">
                <a:extLst>
                  <a:ext uri="{FF2B5EF4-FFF2-40B4-BE49-F238E27FC236}">
                    <a16:creationId xmlns:a16="http://schemas.microsoft.com/office/drawing/2014/main" id="{943021E7-44C4-4CDB-AACC-0731AE6C2C8D}"/>
                  </a:ext>
                </a:extLst>
              </p:cNvPr>
              <p:cNvSpPr txBox="1">
                <a:spLocks noRot="1" noChangeAspect="1" noMove="1" noResize="1" noEditPoints="1" noAdjustHandles="1" noChangeArrowheads="1" noChangeShapeType="1" noTextEdit="1"/>
              </p:cNvSpPr>
              <p:nvPr/>
            </p:nvSpPr>
            <p:spPr>
              <a:xfrm>
                <a:off x="0" y="4237441"/>
                <a:ext cx="10359381" cy="567143"/>
              </a:xfrm>
              <a:prstGeom prst="rect">
                <a:avLst/>
              </a:prstGeom>
              <a:blipFill>
                <a:blip r:embed="rId10"/>
                <a:stretch>
                  <a:fillRect/>
                </a:stretch>
              </a:blipFill>
            </p:spPr>
            <p:txBody>
              <a:bodyPr/>
              <a:lstStyle/>
              <a:p>
                <a:r>
                  <a:rPr lang="es-ES">
                    <a:noFill/>
                  </a:rPr>
                  <a:t> </a:t>
                </a:r>
              </a:p>
            </p:txBody>
          </p:sp>
        </mc:Fallback>
      </mc:AlternateContent>
      <p:sp>
        <p:nvSpPr>
          <p:cNvPr id="53" name="CuadroTexto 52">
            <a:extLst>
              <a:ext uri="{FF2B5EF4-FFF2-40B4-BE49-F238E27FC236}">
                <a16:creationId xmlns:a16="http://schemas.microsoft.com/office/drawing/2014/main" id="{DAFEF366-7F08-4311-8B16-0AE9A92E5B1C}"/>
              </a:ext>
            </a:extLst>
          </p:cNvPr>
          <p:cNvSpPr txBox="1"/>
          <p:nvPr/>
        </p:nvSpPr>
        <p:spPr>
          <a:xfrm>
            <a:off x="280372" y="5001951"/>
            <a:ext cx="9547047" cy="307777"/>
          </a:xfrm>
          <a:prstGeom prst="rect">
            <a:avLst/>
          </a:prstGeom>
          <a:noFill/>
        </p:spPr>
        <p:txBody>
          <a:bodyPr wrap="square" rtlCol="0">
            <a:spAutoFit/>
          </a:bodyPr>
          <a:lstStyle/>
          <a:p>
            <a:pPr algn="just"/>
            <a:r>
              <a:rPr kumimoji="0" lang="es-ES" altLang="es-ES" sz="1400" b="0" i="0" u="none" strike="noStrike" cap="none" normalizeH="0" baseline="0" dirty="0">
                <a:ln>
                  <a:noFill/>
                </a:ln>
                <a:solidFill>
                  <a:schemeClr val="tx1"/>
                </a:solidFill>
                <a:effectLst/>
                <a:latin typeface="Arial" panose="020B0604020202020204" pitchFamily="34" charset="0"/>
              </a:rPr>
              <a:t>Recapitulando</a:t>
            </a:r>
          </a:p>
        </p:txBody>
      </p:sp>
      <mc:AlternateContent xmlns:mc="http://schemas.openxmlformats.org/markup-compatibility/2006" xmlns:a14="http://schemas.microsoft.com/office/drawing/2010/main">
        <mc:Choice Requires="a14">
          <p:sp>
            <p:nvSpPr>
              <p:cNvPr id="54" name="CuadroTexto 53">
                <a:extLst>
                  <a:ext uri="{FF2B5EF4-FFF2-40B4-BE49-F238E27FC236}">
                    <a16:creationId xmlns:a16="http://schemas.microsoft.com/office/drawing/2014/main" id="{AE79B231-A3F7-4216-A1B0-504D02BB2005}"/>
                  </a:ext>
                </a:extLst>
              </p:cNvPr>
              <p:cNvSpPr txBox="1"/>
              <p:nvPr/>
            </p:nvSpPr>
            <p:spPr>
              <a:xfrm>
                <a:off x="-424806" y="5438269"/>
                <a:ext cx="4059536" cy="59362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𝐼</m:t>
                          </m:r>
                        </m:e>
                        <m:sub>
                          <m:r>
                            <a:rPr lang="es-ES" sz="1600" b="0" i="1" smtClean="0">
                              <a:solidFill>
                                <a:schemeClr val="tx1"/>
                              </a:solidFill>
                              <a:latin typeface="Cambria Math" panose="02040503050406030204" pitchFamily="18" charset="0"/>
                              <a:ea typeface="Cambria Math" panose="02040503050406030204" pitchFamily="18" charset="0"/>
                            </a:rPr>
                            <m:t>1</m:t>
                          </m:r>
                        </m:sub>
                      </m:sSub>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𝑗</m:t>
                      </m:r>
                      <m:f>
                        <m:fPr>
                          <m:ctrlPr>
                            <a:rPr lang="es-ES" sz="1600" b="0" i="1" smtClean="0">
                              <a:solidFill>
                                <a:schemeClr val="tx1"/>
                              </a:solidFill>
                              <a:latin typeface="Cambria Math" panose="02040503050406030204" pitchFamily="18" charset="0"/>
                              <a:ea typeface="Cambria Math" panose="02040503050406030204" pitchFamily="18" charset="0"/>
                            </a:rPr>
                          </m:ctrlPr>
                        </m:fPr>
                        <m:num>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i="1">
                                  <a:solidFill>
                                    <a:schemeClr val="tx1"/>
                                  </a:solidFill>
                                  <a:latin typeface="Cambria Math" panose="02040503050406030204" pitchFamily="18" charset="0"/>
                                  <a:ea typeface="Cambria Math" panose="02040503050406030204" pitchFamily="18" charset="0"/>
                                </a:rPr>
                                <m:t>2</m:t>
                              </m:r>
                            </m:sub>
                          </m:sSub>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𝑍</m:t>
                              </m:r>
                            </m:e>
                            <m:sub>
                              <m:r>
                                <a:rPr lang="es-ES" sz="1600" b="0" i="1" smtClean="0">
                                  <a:solidFill>
                                    <a:schemeClr val="tx1"/>
                                  </a:solidFill>
                                  <a:latin typeface="Cambria Math" panose="02040503050406030204" pitchFamily="18" charset="0"/>
                                  <a:ea typeface="Cambria Math" panose="02040503050406030204" pitchFamily="18" charset="0"/>
                                </a:rPr>
                                <m:t>0</m:t>
                              </m:r>
                            </m:sub>
                          </m:sSub>
                        </m:den>
                      </m:f>
                      <m:func>
                        <m:funcPr>
                          <m:ctrlPr>
                            <a:rPr lang="es-ES" sz="1600" i="1" smtClean="0">
                              <a:solidFill>
                                <a:schemeClr val="tx1"/>
                              </a:solidFill>
                              <a:latin typeface="Cambria Math" panose="02040503050406030204" pitchFamily="18" charset="0"/>
                              <a:ea typeface="Cambria Math" panose="02040503050406030204" pitchFamily="18" charset="0"/>
                            </a:rPr>
                          </m:ctrlPr>
                        </m:funcPr>
                        <m:fName>
                          <m:r>
                            <m:rPr>
                              <m:sty m:val="p"/>
                            </m:rPr>
                            <a:rPr lang="es-ES" sz="1600" i="0" smtClean="0">
                              <a:solidFill>
                                <a:schemeClr val="tx1"/>
                              </a:solidFill>
                              <a:latin typeface="Cambria Math" panose="02040503050406030204" pitchFamily="18" charset="0"/>
                              <a:ea typeface="Cambria Math" panose="02040503050406030204" pitchFamily="18" charset="0"/>
                            </a:rPr>
                            <m:t>sin</m:t>
                          </m:r>
                        </m:fName>
                        <m:e>
                          <m:r>
                            <a:rPr lang="es-ES" sz="1600" i="1">
                              <a:solidFill>
                                <a:schemeClr val="tx1"/>
                              </a:solidFill>
                              <a:latin typeface="Cambria Math" panose="02040503050406030204" pitchFamily="18" charset="0"/>
                              <a:ea typeface="Cambria Math" panose="02040503050406030204" pitchFamily="18" charset="0"/>
                            </a:rPr>
                            <m:t>𝛽</m:t>
                          </m:r>
                          <m:r>
                            <a:rPr lang="es-ES" sz="1600" b="0" i="1" smtClean="0">
                              <a:solidFill>
                                <a:schemeClr val="tx1"/>
                              </a:solidFill>
                              <a:latin typeface="Cambria Math" panose="02040503050406030204" pitchFamily="18" charset="0"/>
                              <a:ea typeface="Cambria Math" panose="02040503050406030204" pitchFamily="18" charset="0"/>
                            </a:rPr>
                            <m:t>𝑙</m:t>
                          </m:r>
                        </m:e>
                      </m:func>
                      <m:r>
                        <a:rPr lang="es-ES" sz="1600" b="0" i="1" smtClean="0">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𝐼</m:t>
                          </m:r>
                        </m:e>
                        <m:sub>
                          <m:r>
                            <a:rPr lang="es-ES" sz="1600" i="1">
                              <a:solidFill>
                                <a:schemeClr val="tx1"/>
                              </a:solidFill>
                              <a:latin typeface="Cambria Math" panose="02040503050406030204" pitchFamily="18" charset="0"/>
                              <a:ea typeface="Cambria Math" panose="02040503050406030204" pitchFamily="18" charset="0"/>
                            </a:rPr>
                            <m:t>2</m:t>
                          </m:r>
                        </m:sub>
                      </m:sSub>
                      <m:func>
                        <m:funcPr>
                          <m:ctrlPr>
                            <a:rPr lang="es-ES" sz="1600" i="1" smtClean="0">
                              <a:solidFill>
                                <a:schemeClr val="tx1"/>
                              </a:solidFill>
                              <a:latin typeface="Cambria Math" panose="02040503050406030204" pitchFamily="18" charset="0"/>
                              <a:ea typeface="Cambria Math" panose="02040503050406030204" pitchFamily="18" charset="0"/>
                            </a:rPr>
                          </m:ctrlPr>
                        </m:funcPr>
                        <m:fName>
                          <m:r>
                            <m:rPr>
                              <m:sty m:val="p"/>
                            </m:rPr>
                            <a:rPr lang="es-ES" sz="1600" i="0" smtClean="0">
                              <a:solidFill>
                                <a:schemeClr val="tx1"/>
                              </a:solidFill>
                              <a:latin typeface="Cambria Math" panose="02040503050406030204" pitchFamily="18" charset="0"/>
                              <a:ea typeface="Cambria Math" panose="02040503050406030204" pitchFamily="18" charset="0"/>
                            </a:rPr>
                            <m:t>cos</m:t>
                          </m:r>
                        </m:fName>
                        <m:e>
                          <m:r>
                            <a:rPr lang="es-ES" sz="1600" i="1">
                              <a:solidFill>
                                <a:schemeClr val="tx1"/>
                              </a:solidFill>
                              <a:latin typeface="Cambria Math" panose="02040503050406030204" pitchFamily="18" charset="0"/>
                              <a:ea typeface="Cambria Math" panose="02040503050406030204" pitchFamily="18" charset="0"/>
                            </a:rPr>
                            <m:t>𝛽</m:t>
                          </m:r>
                          <m:r>
                            <a:rPr lang="es-ES" sz="1600" b="0" i="1" smtClean="0">
                              <a:solidFill>
                                <a:schemeClr val="tx1"/>
                              </a:solidFill>
                              <a:latin typeface="Cambria Math" panose="02040503050406030204" pitchFamily="18" charset="0"/>
                              <a:ea typeface="Cambria Math" panose="02040503050406030204" pitchFamily="18" charset="0"/>
                            </a:rPr>
                            <m:t>𝑙</m:t>
                          </m:r>
                        </m:e>
                      </m:func>
                    </m:oMath>
                  </m:oMathPara>
                </a14:m>
                <a:endParaRPr lang="es-ES" sz="1600" dirty="0"/>
              </a:p>
            </p:txBody>
          </p:sp>
        </mc:Choice>
        <mc:Fallback xmlns="">
          <p:sp>
            <p:nvSpPr>
              <p:cNvPr id="54" name="CuadroTexto 53">
                <a:extLst>
                  <a:ext uri="{FF2B5EF4-FFF2-40B4-BE49-F238E27FC236}">
                    <a16:creationId xmlns:a16="http://schemas.microsoft.com/office/drawing/2014/main" id="{AE79B231-A3F7-4216-A1B0-504D02BB2005}"/>
                  </a:ext>
                </a:extLst>
              </p:cNvPr>
              <p:cNvSpPr txBox="1">
                <a:spLocks noRot="1" noChangeAspect="1" noMove="1" noResize="1" noEditPoints="1" noAdjustHandles="1" noChangeArrowheads="1" noChangeShapeType="1" noTextEdit="1"/>
              </p:cNvSpPr>
              <p:nvPr/>
            </p:nvSpPr>
            <p:spPr>
              <a:xfrm>
                <a:off x="-424806" y="5438269"/>
                <a:ext cx="4059536" cy="593624"/>
              </a:xfrm>
              <a:prstGeom prst="rect">
                <a:avLst/>
              </a:prstGeom>
              <a:blipFill>
                <a:blip r:embed="rId11"/>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5" name="CuadroTexto 54">
                <a:extLst>
                  <a:ext uri="{FF2B5EF4-FFF2-40B4-BE49-F238E27FC236}">
                    <a16:creationId xmlns:a16="http://schemas.microsoft.com/office/drawing/2014/main" id="{FBAE9CAF-FBE4-4D6B-B5AD-5A1942BDF4EB}"/>
                  </a:ext>
                </a:extLst>
              </p:cNvPr>
              <p:cNvSpPr txBox="1"/>
              <p:nvPr/>
            </p:nvSpPr>
            <p:spPr>
              <a:xfrm>
                <a:off x="-424806" y="6074085"/>
                <a:ext cx="4059536" cy="59362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𝐼</m:t>
                          </m:r>
                        </m:e>
                        <m:sub>
                          <m:r>
                            <a:rPr lang="es-ES" sz="1600" b="0" i="1" smtClean="0">
                              <a:solidFill>
                                <a:schemeClr val="tx1"/>
                              </a:solidFill>
                              <a:latin typeface="Cambria Math" panose="02040503050406030204" pitchFamily="18" charset="0"/>
                              <a:ea typeface="Cambria Math" panose="02040503050406030204" pitchFamily="18" charset="0"/>
                            </a:rPr>
                            <m:t>2</m:t>
                          </m:r>
                        </m:sub>
                      </m:sSub>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𝑗</m:t>
                      </m:r>
                      <m:f>
                        <m:fPr>
                          <m:ctrlPr>
                            <a:rPr lang="es-ES" sz="1600" b="0" i="1" smtClean="0">
                              <a:solidFill>
                                <a:schemeClr val="tx1"/>
                              </a:solidFill>
                              <a:latin typeface="Cambria Math" panose="02040503050406030204" pitchFamily="18" charset="0"/>
                              <a:ea typeface="Cambria Math" panose="02040503050406030204" pitchFamily="18" charset="0"/>
                            </a:rPr>
                          </m:ctrlPr>
                        </m:fPr>
                        <m:num>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b="0" i="1" smtClean="0">
                                  <a:solidFill>
                                    <a:schemeClr val="tx1"/>
                                  </a:solidFill>
                                  <a:latin typeface="Cambria Math" panose="02040503050406030204" pitchFamily="18" charset="0"/>
                                  <a:ea typeface="Cambria Math" panose="02040503050406030204" pitchFamily="18" charset="0"/>
                                </a:rPr>
                                <m:t>1</m:t>
                              </m:r>
                            </m:sub>
                          </m:sSub>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𝑍</m:t>
                              </m:r>
                            </m:e>
                            <m:sub>
                              <m:r>
                                <a:rPr lang="es-ES" sz="1600" b="0" i="1" smtClean="0">
                                  <a:solidFill>
                                    <a:schemeClr val="tx1"/>
                                  </a:solidFill>
                                  <a:latin typeface="Cambria Math" panose="02040503050406030204" pitchFamily="18" charset="0"/>
                                  <a:ea typeface="Cambria Math" panose="02040503050406030204" pitchFamily="18" charset="0"/>
                                </a:rPr>
                                <m:t>0</m:t>
                              </m:r>
                            </m:sub>
                          </m:sSub>
                        </m:den>
                      </m:f>
                      <m:func>
                        <m:funcPr>
                          <m:ctrlPr>
                            <a:rPr lang="es-ES" sz="1600" i="1" smtClean="0">
                              <a:solidFill>
                                <a:schemeClr val="tx1"/>
                              </a:solidFill>
                              <a:latin typeface="Cambria Math" panose="02040503050406030204" pitchFamily="18" charset="0"/>
                              <a:ea typeface="Cambria Math" panose="02040503050406030204" pitchFamily="18" charset="0"/>
                            </a:rPr>
                          </m:ctrlPr>
                        </m:funcPr>
                        <m:fName>
                          <m:r>
                            <m:rPr>
                              <m:sty m:val="p"/>
                            </m:rPr>
                            <a:rPr lang="es-ES" sz="1600" i="0" smtClean="0">
                              <a:solidFill>
                                <a:schemeClr val="tx1"/>
                              </a:solidFill>
                              <a:latin typeface="Cambria Math" panose="02040503050406030204" pitchFamily="18" charset="0"/>
                              <a:ea typeface="Cambria Math" panose="02040503050406030204" pitchFamily="18" charset="0"/>
                            </a:rPr>
                            <m:t>sin</m:t>
                          </m:r>
                        </m:fName>
                        <m:e>
                          <m:r>
                            <a:rPr lang="es-ES" sz="1600" i="1">
                              <a:solidFill>
                                <a:schemeClr val="tx1"/>
                              </a:solidFill>
                              <a:latin typeface="Cambria Math" panose="02040503050406030204" pitchFamily="18" charset="0"/>
                              <a:ea typeface="Cambria Math" panose="02040503050406030204" pitchFamily="18" charset="0"/>
                            </a:rPr>
                            <m:t>𝛽</m:t>
                          </m:r>
                          <m:r>
                            <a:rPr lang="es-ES" sz="1600" b="0" i="1" smtClean="0">
                              <a:solidFill>
                                <a:schemeClr val="tx1"/>
                              </a:solidFill>
                              <a:latin typeface="Cambria Math" panose="02040503050406030204" pitchFamily="18" charset="0"/>
                              <a:ea typeface="Cambria Math" panose="02040503050406030204" pitchFamily="18" charset="0"/>
                            </a:rPr>
                            <m:t>𝑙</m:t>
                          </m:r>
                        </m:e>
                      </m:func>
                      <m:r>
                        <a:rPr lang="es-ES" sz="1600" b="0" i="1" smtClean="0">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𝐼</m:t>
                          </m:r>
                        </m:e>
                        <m:sub>
                          <m:r>
                            <a:rPr lang="es-ES" sz="1600" b="0" i="1" smtClean="0">
                              <a:solidFill>
                                <a:schemeClr val="tx1"/>
                              </a:solidFill>
                              <a:latin typeface="Cambria Math" panose="02040503050406030204" pitchFamily="18" charset="0"/>
                              <a:ea typeface="Cambria Math" panose="02040503050406030204" pitchFamily="18" charset="0"/>
                            </a:rPr>
                            <m:t>1</m:t>
                          </m:r>
                        </m:sub>
                      </m:sSub>
                      <m:func>
                        <m:funcPr>
                          <m:ctrlPr>
                            <a:rPr lang="es-ES" sz="1600" i="1" smtClean="0">
                              <a:solidFill>
                                <a:schemeClr val="tx1"/>
                              </a:solidFill>
                              <a:latin typeface="Cambria Math" panose="02040503050406030204" pitchFamily="18" charset="0"/>
                              <a:ea typeface="Cambria Math" panose="02040503050406030204" pitchFamily="18" charset="0"/>
                            </a:rPr>
                          </m:ctrlPr>
                        </m:funcPr>
                        <m:fName>
                          <m:r>
                            <m:rPr>
                              <m:sty m:val="p"/>
                            </m:rPr>
                            <a:rPr lang="es-ES" sz="1600" i="0" smtClean="0">
                              <a:solidFill>
                                <a:schemeClr val="tx1"/>
                              </a:solidFill>
                              <a:latin typeface="Cambria Math" panose="02040503050406030204" pitchFamily="18" charset="0"/>
                              <a:ea typeface="Cambria Math" panose="02040503050406030204" pitchFamily="18" charset="0"/>
                            </a:rPr>
                            <m:t>cos</m:t>
                          </m:r>
                        </m:fName>
                        <m:e>
                          <m:r>
                            <a:rPr lang="es-ES" sz="1600" i="1">
                              <a:solidFill>
                                <a:schemeClr val="tx1"/>
                              </a:solidFill>
                              <a:latin typeface="Cambria Math" panose="02040503050406030204" pitchFamily="18" charset="0"/>
                              <a:ea typeface="Cambria Math" panose="02040503050406030204" pitchFamily="18" charset="0"/>
                            </a:rPr>
                            <m:t>𝛽</m:t>
                          </m:r>
                          <m:r>
                            <a:rPr lang="es-ES" sz="1600" b="0" i="1" smtClean="0">
                              <a:solidFill>
                                <a:schemeClr val="tx1"/>
                              </a:solidFill>
                              <a:latin typeface="Cambria Math" panose="02040503050406030204" pitchFamily="18" charset="0"/>
                              <a:ea typeface="Cambria Math" panose="02040503050406030204" pitchFamily="18" charset="0"/>
                            </a:rPr>
                            <m:t>𝑙</m:t>
                          </m:r>
                        </m:e>
                      </m:func>
                    </m:oMath>
                  </m:oMathPara>
                </a14:m>
                <a:endParaRPr lang="es-ES" sz="1600" dirty="0"/>
              </a:p>
            </p:txBody>
          </p:sp>
        </mc:Choice>
        <mc:Fallback xmlns="">
          <p:sp>
            <p:nvSpPr>
              <p:cNvPr id="55" name="CuadroTexto 54">
                <a:extLst>
                  <a:ext uri="{FF2B5EF4-FFF2-40B4-BE49-F238E27FC236}">
                    <a16:creationId xmlns:a16="http://schemas.microsoft.com/office/drawing/2014/main" id="{FBAE9CAF-FBE4-4D6B-B5AD-5A1942BDF4EB}"/>
                  </a:ext>
                </a:extLst>
              </p:cNvPr>
              <p:cNvSpPr txBox="1">
                <a:spLocks noRot="1" noChangeAspect="1" noMove="1" noResize="1" noEditPoints="1" noAdjustHandles="1" noChangeArrowheads="1" noChangeShapeType="1" noTextEdit="1"/>
              </p:cNvSpPr>
              <p:nvPr/>
            </p:nvSpPr>
            <p:spPr>
              <a:xfrm>
                <a:off x="-424806" y="6074085"/>
                <a:ext cx="4059536" cy="593624"/>
              </a:xfrm>
              <a:prstGeom prst="rect">
                <a:avLst/>
              </a:prstGeom>
              <a:blipFill>
                <a:blip r:embed="rId12"/>
                <a:stretch>
                  <a:fillRect/>
                </a:stretch>
              </a:blipFill>
            </p:spPr>
            <p:txBody>
              <a:bodyPr/>
              <a:lstStyle/>
              <a:p>
                <a:r>
                  <a:rPr lang="es-ES">
                    <a:noFill/>
                  </a:rPr>
                  <a:t> </a:t>
                </a:r>
              </a:p>
            </p:txBody>
          </p:sp>
        </mc:Fallback>
      </mc:AlternateContent>
      <p:sp>
        <p:nvSpPr>
          <p:cNvPr id="58" name="CuadroTexto 57">
            <a:extLst>
              <a:ext uri="{FF2B5EF4-FFF2-40B4-BE49-F238E27FC236}">
                <a16:creationId xmlns:a16="http://schemas.microsoft.com/office/drawing/2014/main" id="{17436845-0050-4D4C-9B47-85CDED10C383}"/>
              </a:ext>
            </a:extLst>
          </p:cNvPr>
          <p:cNvSpPr txBox="1"/>
          <p:nvPr/>
        </p:nvSpPr>
        <p:spPr>
          <a:xfrm>
            <a:off x="3456136" y="4948824"/>
            <a:ext cx="9547047" cy="307777"/>
          </a:xfrm>
          <a:prstGeom prst="rect">
            <a:avLst/>
          </a:prstGeom>
          <a:noFill/>
        </p:spPr>
        <p:txBody>
          <a:bodyPr wrap="square" rtlCol="0">
            <a:spAutoFit/>
          </a:bodyPr>
          <a:lstStyle/>
          <a:p>
            <a:pPr algn="just"/>
            <a:r>
              <a:rPr kumimoji="0" lang="es-ES" altLang="es-ES" sz="1400" b="0" i="0" u="none" strike="noStrike" cap="none" normalizeH="0" baseline="0" dirty="0">
                <a:ln>
                  <a:noFill/>
                </a:ln>
                <a:solidFill>
                  <a:schemeClr val="tx1"/>
                </a:solidFill>
                <a:effectLst/>
                <a:latin typeface="Arial" panose="020B0604020202020204" pitchFamily="34" charset="0"/>
              </a:rPr>
              <a:t>Sustituimos la segunda ecuació</a:t>
            </a:r>
            <a:r>
              <a:rPr lang="es-ES" altLang="es-ES" sz="1400" dirty="0">
                <a:solidFill>
                  <a:schemeClr val="tx1"/>
                </a:solidFill>
              </a:rPr>
              <a:t>n en la primera</a:t>
            </a:r>
            <a:endParaRPr kumimoji="0" lang="es-ES" altLang="es-ES" sz="1400" b="0" i="0" u="none" strike="noStrike" cap="none" normalizeH="0" baseline="0" dirty="0">
              <a:ln>
                <a:noFill/>
              </a:ln>
              <a:solidFill>
                <a:schemeClr val="tx1"/>
              </a:solidFill>
              <a:effectLst/>
              <a:latin typeface="Arial" panose="020B0604020202020204" pitchFamily="34" charset="0"/>
            </a:endParaRPr>
          </a:p>
        </p:txBody>
      </p:sp>
      <p:sp>
        <p:nvSpPr>
          <p:cNvPr id="29" name="Cerrar llave 28">
            <a:extLst>
              <a:ext uri="{FF2B5EF4-FFF2-40B4-BE49-F238E27FC236}">
                <a16:creationId xmlns:a16="http://schemas.microsoft.com/office/drawing/2014/main" id="{29EC198A-6D33-4DAD-94F2-1FCC1DF5C9AF}"/>
              </a:ext>
            </a:extLst>
          </p:cNvPr>
          <p:cNvSpPr/>
          <p:nvPr/>
        </p:nvSpPr>
        <p:spPr bwMode="auto">
          <a:xfrm>
            <a:off x="2880072" y="5508029"/>
            <a:ext cx="288032" cy="1201872"/>
          </a:xfrm>
          <a:prstGeom prst="rightBrac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charset="0"/>
              <a:buNone/>
              <a:tabLst/>
            </a:pPr>
            <a:endParaRPr kumimoji="0" lang="es-ES" sz="2400" b="0" i="0" u="none" strike="noStrike" cap="none" normalizeH="0" baseline="0">
              <a:ln>
                <a:noFill/>
              </a:ln>
              <a:solidFill>
                <a:schemeClr val="bg1"/>
              </a:solidFill>
              <a:effectLst/>
              <a:latin typeface="Arial" charset="0"/>
              <a:ea typeface="ＭＳ Ｐゴシック" charset="0"/>
              <a:cs typeface="ＭＳ Ｐゴシック" charset="0"/>
            </a:endParaRPr>
          </a:p>
        </p:txBody>
      </p:sp>
      <mc:AlternateContent xmlns:mc="http://schemas.openxmlformats.org/markup-compatibility/2006" xmlns:a14="http://schemas.microsoft.com/office/drawing/2010/main">
        <mc:Choice Requires="a14">
          <p:sp>
            <p:nvSpPr>
              <p:cNvPr id="59" name="CuadroTexto 58">
                <a:extLst>
                  <a:ext uri="{FF2B5EF4-FFF2-40B4-BE49-F238E27FC236}">
                    <a16:creationId xmlns:a16="http://schemas.microsoft.com/office/drawing/2014/main" id="{067CA50C-C84E-41D5-90FB-C6BE1817569C}"/>
                  </a:ext>
                </a:extLst>
              </p:cNvPr>
              <p:cNvSpPr txBox="1"/>
              <p:nvPr/>
            </p:nvSpPr>
            <p:spPr>
              <a:xfrm>
                <a:off x="2015653" y="5351324"/>
                <a:ext cx="7704610" cy="114839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𝐼</m:t>
                          </m:r>
                        </m:e>
                        <m:sub>
                          <m:r>
                            <a:rPr lang="es-ES" sz="1600" b="0" i="1" smtClean="0">
                              <a:solidFill>
                                <a:schemeClr val="tx1"/>
                              </a:solidFill>
                              <a:latin typeface="Cambria Math" panose="02040503050406030204" pitchFamily="18" charset="0"/>
                              <a:ea typeface="Cambria Math" panose="02040503050406030204" pitchFamily="18" charset="0"/>
                            </a:rPr>
                            <m:t>1</m:t>
                          </m:r>
                        </m:sub>
                      </m:sSub>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𝑗</m:t>
                      </m:r>
                      <m:f>
                        <m:fPr>
                          <m:ctrlPr>
                            <a:rPr lang="es-ES" sz="1600" b="0" i="1" smtClean="0">
                              <a:solidFill>
                                <a:schemeClr val="tx1"/>
                              </a:solidFill>
                              <a:latin typeface="Cambria Math" panose="02040503050406030204" pitchFamily="18" charset="0"/>
                              <a:ea typeface="Cambria Math" panose="02040503050406030204" pitchFamily="18" charset="0"/>
                            </a:rPr>
                          </m:ctrlPr>
                        </m:fPr>
                        <m:num>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i="1">
                                  <a:solidFill>
                                    <a:schemeClr val="tx1"/>
                                  </a:solidFill>
                                  <a:latin typeface="Cambria Math" panose="02040503050406030204" pitchFamily="18" charset="0"/>
                                  <a:ea typeface="Cambria Math" panose="02040503050406030204" pitchFamily="18" charset="0"/>
                                </a:rPr>
                                <m:t>2</m:t>
                              </m:r>
                            </m:sub>
                          </m:sSub>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𝑍</m:t>
                              </m:r>
                            </m:e>
                            <m:sub>
                              <m:r>
                                <a:rPr lang="es-ES" sz="1600" b="0" i="1" smtClean="0">
                                  <a:solidFill>
                                    <a:schemeClr val="tx1"/>
                                  </a:solidFill>
                                  <a:latin typeface="Cambria Math" panose="02040503050406030204" pitchFamily="18" charset="0"/>
                                  <a:ea typeface="Cambria Math" panose="02040503050406030204" pitchFamily="18" charset="0"/>
                                </a:rPr>
                                <m:t>0</m:t>
                              </m:r>
                            </m:sub>
                          </m:sSub>
                        </m:den>
                      </m:f>
                      <m:func>
                        <m:funcPr>
                          <m:ctrlPr>
                            <a:rPr lang="es-ES" sz="1600" i="1" smtClean="0">
                              <a:solidFill>
                                <a:schemeClr val="tx1"/>
                              </a:solidFill>
                              <a:latin typeface="Cambria Math" panose="02040503050406030204" pitchFamily="18" charset="0"/>
                              <a:ea typeface="Cambria Math" panose="02040503050406030204" pitchFamily="18" charset="0"/>
                            </a:rPr>
                          </m:ctrlPr>
                        </m:funcPr>
                        <m:fName>
                          <m:r>
                            <m:rPr>
                              <m:sty m:val="p"/>
                            </m:rPr>
                            <a:rPr lang="es-ES" sz="1600" i="0" smtClean="0">
                              <a:solidFill>
                                <a:schemeClr val="tx1"/>
                              </a:solidFill>
                              <a:latin typeface="Cambria Math" panose="02040503050406030204" pitchFamily="18" charset="0"/>
                              <a:ea typeface="Cambria Math" panose="02040503050406030204" pitchFamily="18" charset="0"/>
                            </a:rPr>
                            <m:t>sin</m:t>
                          </m:r>
                        </m:fName>
                        <m:e>
                          <m:r>
                            <a:rPr lang="es-ES" sz="1600" i="1">
                              <a:solidFill>
                                <a:schemeClr val="tx1"/>
                              </a:solidFill>
                              <a:latin typeface="Cambria Math" panose="02040503050406030204" pitchFamily="18" charset="0"/>
                              <a:ea typeface="Cambria Math" panose="02040503050406030204" pitchFamily="18" charset="0"/>
                            </a:rPr>
                            <m:t>𝛽</m:t>
                          </m:r>
                          <m:r>
                            <a:rPr lang="es-ES" sz="1600" b="0" i="1" smtClean="0">
                              <a:solidFill>
                                <a:schemeClr val="tx1"/>
                              </a:solidFill>
                              <a:latin typeface="Cambria Math" panose="02040503050406030204" pitchFamily="18" charset="0"/>
                              <a:ea typeface="Cambria Math" panose="02040503050406030204" pitchFamily="18" charset="0"/>
                            </a:rPr>
                            <m:t>𝑙</m:t>
                          </m:r>
                        </m:e>
                      </m:func>
                      <m:r>
                        <a:rPr lang="es-ES" sz="1600" b="0" i="1" smtClean="0">
                          <a:solidFill>
                            <a:schemeClr val="tx1"/>
                          </a:solidFill>
                          <a:latin typeface="Cambria Math" panose="02040503050406030204" pitchFamily="18" charset="0"/>
                          <a:ea typeface="Cambria Math" panose="02040503050406030204" pitchFamily="18" charset="0"/>
                        </a:rPr>
                        <m:t>+</m:t>
                      </m:r>
                      <m:d>
                        <m:dPr>
                          <m:ctrlPr>
                            <a:rPr lang="es-ES" sz="1600" b="0" i="1" smtClean="0">
                              <a:solidFill>
                                <a:schemeClr val="tx1"/>
                              </a:solidFill>
                              <a:latin typeface="Cambria Math" panose="02040503050406030204" pitchFamily="18" charset="0"/>
                              <a:ea typeface="Cambria Math" panose="02040503050406030204" pitchFamily="18" charset="0"/>
                            </a:rPr>
                          </m:ctrlPr>
                        </m:dPr>
                        <m:e>
                          <m:r>
                            <a:rPr lang="es-ES" sz="1600" i="1">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𝑗</m:t>
                          </m:r>
                          <m:f>
                            <m:fPr>
                              <m:ctrlPr>
                                <a:rPr lang="es-ES" sz="1600" i="1">
                                  <a:solidFill>
                                    <a:schemeClr val="tx1"/>
                                  </a:solidFill>
                                  <a:latin typeface="Cambria Math" panose="02040503050406030204" pitchFamily="18" charset="0"/>
                                  <a:ea typeface="Cambria Math" panose="02040503050406030204" pitchFamily="18" charset="0"/>
                                </a:rPr>
                              </m:ctrlPr>
                            </m:fPr>
                            <m:num>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i="1">
                                      <a:solidFill>
                                        <a:schemeClr val="tx1"/>
                                      </a:solidFill>
                                      <a:latin typeface="Cambria Math" panose="02040503050406030204" pitchFamily="18" charset="0"/>
                                      <a:ea typeface="Cambria Math" panose="02040503050406030204" pitchFamily="18" charset="0"/>
                                    </a:rPr>
                                    <m:t>1</m:t>
                                  </m:r>
                                </m:sub>
                              </m:sSub>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𝑍</m:t>
                                  </m:r>
                                </m:e>
                                <m:sub>
                                  <m:r>
                                    <a:rPr lang="es-ES" sz="1600" i="1">
                                      <a:solidFill>
                                        <a:schemeClr val="tx1"/>
                                      </a:solidFill>
                                      <a:latin typeface="Cambria Math" panose="02040503050406030204" pitchFamily="18" charset="0"/>
                                      <a:ea typeface="Cambria Math" panose="02040503050406030204" pitchFamily="18" charset="0"/>
                                    </a:rPr>
                                    <m:t>0</m:t>
                                  </m:r>
                                </m:sub>
                              </m:sSub>
                            </m:den>
                          </m:f>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sin</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r>
                            <a:rPr lang="es-ES" sz="1600" i="1">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𝐼</m:t>
                              </m:r>
                            </m:e>
                            <m:sub>
                              <m:r>
                                <a:rPr lang="es-ES" sz="1600" i="1">
                                  <a:solidFill>
                                    <a:schemeClr val="tx1"/>
                                  </a:solidFill>
                                  <a:latin typeface="Cambria Math" panose="02040503050406030204" pitchFamily="18" charset="0"/>
                                  <a:ea typeface="Cambria Math" panose="02040503050406030204" pitchFamily="18" charset="0"/>
                                </a:rPr>
                                <m:t>1</m:t>
                              </m:r>
                            </m:sub>
                          </m:sSub>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cos</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e>
                      </m:d>
                      <m:func>
                        <m:funcPr>
                          <m:ctrlPr>
                            <a:rPr lang="es-ES" sz="1600" i="1" smtClean="0">
                              <a:solidFill>
                                <a:schemeClr val="tx1"/>
                              </a:solidFill>
                              <a:latin typeface="Cambria Math" panose="02040503050406030204" pitchFamily="18" charset="0"/>
                              <a:ea typeface="Cambria Math" panose="02040503050406030204" pitchFamily="18" charset="0"/>
                            </a:rPr>
                          </m:ctrlPr>
                        </m:funcPr>
                        <m:fName>
                          <m:r>
                            <m:rPr>
                              <m:sty m:val="p"/>
                            </m:rPr>
                            <a:rPr lang="es-ES" sz="1600" i="0" smtClean="0">
                              <a:solidFill>
                                <a:schemeClr val="tx1"/>
                              </a:solidFill>
                              <a:latin typeface="Cambria Math" panose="02040503050406030204" pitchFamily="18" charset="0"/>
                              <a:ea typeface="Cambria Math" panose="02040503050406030204" pitchFamily="18" charset="0"/>
                            </a:rPr>
                            <m:t>cos</m:t>
                          </m:r>
                        </m:fName>
                        <m:e>
                          <m:r>
                            <a:rPr lang="es-ES" sz="1600" i="1">
                              <a:solidFill>
                                <a:schemeClr val="tx1"/>
                              </a:solidFill>
                              <a:latin typeface="Cambria Math" panose="02040503050406030204" pitchFamily="18" charset="0"/>
                              <a:ea typeface="Cambria Math" panose="02040503050406030204" pitchFamily="18" charset="0"/>
                            </a:rPr>
                            <m:t>𝛽</m:t>
                          </m:r>
                          <m:r>
                            <a:rPr lang="es-ES" sz="1600" b="0" i="1" smtClean="0">
                              <a:solidFill>
                                <a:schemeClr val="tx1"/>
                              </a:solidFill>
                              <a:latin typeface="Cambria Math" panose="02040503050406030204" pitchFamily="18" charset="0"/>
                              <a:ea typeface="Cambria Math" panose="02040503050406030204" pitchFamily="18" charset="0"/>
                            </a:rPr>
                            <m:t>𝑙</m:t>
                          </m:r>
                        </m:e>
                      </m:func>
                      <m:r>
                        <a:rPr lang="es-ES" sz="1600" b="0" i="1" smtClean="0">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𝑗</m:t>
                      </m:r>
                      <m:f>
                        <m:fPr>
                          <m:ctrlPr>
                            <a:rPr lang="es-ES" sz="1600" i="1">
                              <a:solidFill>
                                <a:schemeClr val="tx1"/>
                              </a:solidFill>
                              <a:latin typeface="Cambria Math" panose="02040503050406030204" pitchFamily="18" charset="0"/>
                              <a:ea typeface="Cambria Math" panose="02040503050406030204" pitchFamily="18" charset="0"/>
                            </a:rPr>
                          </m:ctrlPr>
                        </m:fPr>
                        <m:num>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i="1">
                                  <a:solidFill>
                                    <a:schemeClr val="tx1"/>
                                  </a:solidFill>
                                  <a:latin typeface="Cambria Math" panose="02040503050406030204" pitchFamily="18" charset="0"/>
                                  <a:ea typeface="Cambria Math" panose="02040503050406030204" pitchFamily="18" charset="0"/>
                                </a:rPr>
                                <m:t>2</m:t>
                              </m:r>
                            </m:sub>
                          </m:sSub>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𝑍</m:t>
                              </m:r>
                            </m:e>
                            <m:sub>
                              <m:r>
                                <a:rPr lang="es-ES" sz="1600" i="1">
                                  <a:solidFill>
                                    <a:schemeClr val="tx1"/>
                                  </a:solidFill>
                                  <a:latin typeface="Cambria Math" panose="02040503050406030204" pitchFamily="18" charset="0"/>
                                  <a:ea typeface="Cambria Math" panose="02040503050406030204" pitchFamily="18" charset="0"/>
                                </a:rPr>
                                <m:t>0</m:t>
                              </m:r>
                            </m:sub>
                          </m:sSub>
                        </m:den>
                      </m:f>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sin</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r>
                        <a:rPr lang="es-ES" sz="1600" b="0" i="1" smtClean="0">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𝑗</m:t>
                      </m:r>
                      <m:f>
                        <m:fPr>
                          <m:ctrlPr>
                            <a:rPr lang="es-ES" sz="1600" i="1">
                              <a:solidFill>
                                <a:schemeClr val="tx1"/>
                              </a:solidFill>
                              <a:latin typeface="Cambria Math" panose="02040503050406030204" pitchFamily="18" charset="0"/>
                              <a:ea typeface="Cambria Math" panose="02040503050406030204" pitchFamily="18" charset="0"/>
                            </a:rPr>
                          </m:ctrlPr>
                        </m:fPr>
                        <m:num>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i="1">
                                  <a:solidFill>
                                    <a:schemeClr val="tx1"/>
                                  </a:solidFill>
                                  <a:latin typeface="Cambria Math" panose="02040503050406030204" pitchFamily="18" charset="0"/>
                                  <a:ea typeface="Cambria Math" panose="02040503050406030204" pitchFamily="18" charset="0"/>
                                </a:rPr>
                                <m:t>1</m:t>
                              </m:r>
                            </m:sub>
                          </m:sSub>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𝑍</m:t>
                              </m:r>
                            </m:e>
                            <m:sub>
                              <m:r>
                                <a:rPr lang="es-ES" sz="1600" i="1">
                                  <a:solidFill>
                                    <a:schemeClr val="tx1"/>
                                  </a:solidFill>
                                  <a:latin typeface="Cambria Math" panose="02040503050406030204" pitchFamily="18" charset="0"/>
                                  <a:ea typeface="Cambria Math" panose="02040503050406030204" pitchFamily="18" charset="0"/>
                                </a:rPr>
                                <m:t>0</m:t>
                              </m:r>
                            </m:sub>
                          </m:sSub>
                        </m:den>
                      </m:f>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sin</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cos</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r>
                        <a:rPr lang="es-ES" sz="1600" b="0" i="1" smtClean="0">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𝐼</m:t>
                          </m:r>
                        </m:e>
                        <m:sub>
                          <m:r>
                            <a:rPr lang="es-ES" sz="1600" i="1">
                              <a:solidFill>
                                <a:schemeClr val="tx1"/>
                              </a:solidFill>
                              <a:latin typeface="Cambria Math" panose="02040503050406030204" pitchFamily="18" charset="0"/>
                              <a:ea typeface="Cambria Math" panose="02040503050406030204" pitchFamily="18" charset="0"/>
                            </a:rPr>
                            <m:t>1</m:t>
                          </m:r>
                        </m:sub>
                      </m:sSub>
                      <m:func>
                        <m:funcPr>
                          <m:ctrlPr>
                            <a:rPr lang="es-ES" sz="1600" i="1" smtClean="0">
                              <a:solidFill>
                                <a:schemeClr val="tx1"/>
                              </a:solidFill>
                              <a:latin typeface="Cambria Math" panose="02040503050406030204" pitchFamily="18" charset="0"/>
                              <a:ea typeface="Cambria Math" panose="02040503050406030204" pitchFamily="18" charset="0"/>
                            </a:rPr>
                          </m:ctrlPr>
                        </m:funcPr>
                        <m:fName>
                          <m:sSup>
                            <m:sSupPr>
                              <m:ctrlPr>
                                <a:rPr lang="es-ES" sz="1600" i="1" smtClean="0">
                                  <a:solidFill>
                                    <a:schemeClr val="tx1"/>
                                  </a:solidFill>
                                  <a:latin typeface="Cambria Math" panose="02040503050406030204" pitchFamily="18" charset="0"/>
                                  <a:ea typeface="Cambria Math" panose="02040503050406030204" pitchFamily="18" charset="0"/>
                                </a:rPr>
                              </m:ctrlPr>
                            </m:sSupPr>
                            <m:e>
                              <m:r>
                                <m:rPr>
                                  <m:sty m:val="p"/>
                                </m:rPr>
                                <a:rPr lang="es-ES" sz="1600" i="0" smtClean="0">
                                  <a:solidFill>
                                    <a:schemeClr val="tx1"/>
                                  </a:solidFill>
                                  <a:latin typeface="Cambria Math" panose="02040503050406030204" pitchFamily="18" charset="0"/>
                                  <a:ea typeface="Cambria Math" panose="02040503050406030204" pitchFamily="18" charset="0"/>
                                </a:rPr>
                                <m:t>cos</m:t>
                              </m:r>
                            </m:e>
                            <m:sup>
                              <m:r>
                                <a:rPr lang="es-ES" sz="1600" b="0" i="1" smtClean="0">
                                  <a:solidFill>
                                    <a:schemeClr val="tx1"/>
                                  </a:solidFill>
                                  <a:latin typeface="Cambria Math" panose="02040503050406030204" pitchFamily="18" charset="0"/>
                                  <a:ea typeface="Cambria Math" panose="02040503050406030204" pitchFamily="18" charset="0"/>
                                </a:rPr>
                                <m:t>2</m:t>
                              </m:r>
                            </m:sup>
                          </m:sSup>
                        </m:fName>
                        <m:e>
                          <m:r>
                            <a:rPr lang="es-ES" sz="1600" i="1">
                              <a:solidFill>
                                <a:schemeClr val="tx1"/>
                              </a:solidFill>
                              <a:latin typeface="Cambria Math" panose="02040503050406030204" pitchFamily="18" charset="0"/>
                              <a:ea typeface="Cambria Math" panose="02040503050406030204" pitchFamily="18" charset="0"/>
                            </a:rPr>
                            <m:t>𝛽</m:t>
                          </m:r>
                          <m:r>
                            <a:rPr lang="es-ES" sz="1600" b="0" i="1" smtClean="0">
                              <a:solidFill>
                                <a:schemeClr val="tx1"/>
                              </a:solidFill>
                              <a:latin typeface="Cambria Math" panose="02040503050406030204" pitchFamily="18" charset="0"/>
                              <a:ea typeface="Cambria Math" panose="02040503050406030204" pitchFamily="18" charset="0"/>
                            </a:rPr>
                            <m:t>𝑙</m:t>
                          </m:r>
                        </m:e>
                      </m:func>
                    </m:oMath>
                  </m:oMathPara>
                </a14:m>
                <a:endParaRPr lang="es-ES" sz="1600" dirty="0"/>
              </a:p>
            </p:txBody>
          </p:sp>
        </mc:Choice>
        <mc:Fallback xmlns="">
          <p:sp>
            <p:nvSpPr>
              <p:cNvPr id="59" name="CuadroTexto 58">
                <a:extLst>
                  <a:ext uri="{FF2B5EF4-FFF2-40B4-BE49-F238E27FC236}">
                    <a16:creationId xmlns:a16="http://schemas.microsoft.com/office/drawing/2014/main" id="{067CA50C-C84E-41D5-90FB-C6BE1817569C}"/>
                  </a:ext>
                </a:extLst>
              </p:cNvPr>
              <p:cNvSpPr txBox="1">
                <a:spLocks noRot="1" noChangeAspect="1" noMove="1" noResize="1" noEditPoints="1" noAdjustHandles="1" noChangeArrowheads="1" noChangeShapeType="1" noTextEdit="1"/>
              </p:cNvSpPr>
              <p:nvPr/>
            </p:nvSpPr>
            <p:spPr>
              <a:xfrm>
                <a:off x="2015653" y="5351324"/>
                <a:ext cx="7704610" cy="1148391"/>
              </a:xfrm>
              <a:prstGeom prst="rect">
                <a:avLst/>
              </a:prstGeom>
              <a:blipFill>
                <a:blip r:embed="rId1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0" name="CuadroTexto 59">
                <a:extLst>
                  <a:ext uri="{FF2B5EF4-FFF2-40B4-BE49-F238E27FC236}">
                    <a16:creationId xmlns:a16="http://schemas.microsoft.com/office/drawing/2014/main" id="{E3F13E04-E552-4884-B40F-A9903B61B488}"/>
                  </a:ext>
                </a:extLst>
              </p:cNvPr>
              <p:cNvSpPr txBox="1"/>
              <p:nvPr/>
            </p:nvSpPr>
            <p:spPr>
              <a:xfrm>
                <a:off x="668971" y="6676097"/>
                <a:ext cx="7704610" cy="61799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𝐼</m:t>
                          </m:r>
                        </m:e>
                        <m:sub>
                          <m:r>
                            <a:rPr lang="es-ES" sz="1600" b="0" i="1" smtClean="0">
                              <a:solidFill>
                                <a:schemeClr val="tx1"/>
                              </a:solidFill>
                              <a:latin typeface="Cambria Math" panose="02040503050406030204" pitchFamily="18" charset="0"/>
                              <a:ea typeface="Cambria Math" panose="02040503050406030204" pitchFamily="18" charset="0"/>
                            </a:rPr>
                            <m:t>1</m:t>
                          </m:r>
                        </m:sub>
                      </m:sSub>
                      <m:r>
                        <a:rPr lang="es-ES" sz="1600" b="0" i="1" smtClean="0">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𝑗</m:t>
                      </m:r>
                      <m:f>
                        <m:fPr>
                          <m:ctrlPr>
                            <a:rPr lang="es-ES" sz="1600" i="1">
                              <a:solidFill>
                                <a:schemeClr val="tx1"/>
                              </a:solidFill>
                              <a:latin typeface="Cambria Math" panose="02040503050406030204" pitchFamily="18" charset="0"/>
                              <a:ea typeface="Cambria Math" panose="02040503050406030204" pitchFamily="18" charset="0"/>
                            </a:rPr>
                          </m:ctrlPr>
                        </m:fPr>
                        <m:num>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i="1">
                                  <a:solidFill>
                                    <a:schemeClr val="tx1"/>
                                  </a:solidFill>
                                  <a:latin typeface="Cambria Math" panose="02040503050406030204" pitchFamily="18" charset="0"/>
                                  <a:ea typeface="Cambria Math" panose="02040503050406030204" pitchFamily="18" charset="0"/>
                                </a:rPr>
                                <m:t>1</m:t>
                              </m:r>
                            </m:sub>
                          </m:sSub>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𝑍</m:t>
                              </m:r>
                            </m:e>
                            <m:sub>
                              <m:r>
                                <a:rPr lang="es-ES" sz="1600" i="1">
                                  <a:solidFill>
                                    <a:schemeClr val="tx1"/>
                                  </a:solidFill>
                                  <a:latin typeface="Cambria Math" panose="02040503050406030204" pitchFamily="18" charset="0"/>
                                  <a:ea typeface="Cambria Math" panose="02040503050406030204" pitchFamily="18" charset="0"/>
                                </a:rPr>
                                <m:t>0</m:t>
                              </m:r>
                            </m:sub>
                          </m:sSub>
                        </m:den>
                      </m:f>
                      <m:f>
                        <m:fPr>
                          <m:ctrlPr>
                            <a:rPr lang="es-ES" sz="1600" i="1" smtClean="0">
                              <a:solidFill>
                                <a:schemeClr val="tx1"/>
                              </a:solidFill>
                              <a:latin typeface="Cambria Math" panose="02040503050406030204" pitchFamily="18" charset="0"/>
                              <a:ea typeface="Cambria Math" panose="02040503050406030204" pitchFamily="18" charset="0"/>
                            </a:rPr>
                          </m:ctrlPr>
                        </m:fPr>
                        <m:num>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cos</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num>
                        <m:den>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sin</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den>
                      </m:f>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𝑗</m:t>
                      </m:r>
                      <m:f>
                        <m:fPr>
                          <m:ctrlPr>
                            <a:rPr lang="es-ES" sz="1600" i="1">
                              <a:solidFill>
                                <a:schemeClr val="tx1"/>
                              </a:solidFill>
                              <a:latin typeface="Cambria Math" panose="02040503050406030204" pitchFamily="18" charset="0"/>
                              <a:ea typeface="Cambria Math" panose="02040503050406030204" pitchFamily="18" charset="0"/>
                            </a:rPr>
                          </m:ctrlPr>
                        </m:fPr>
                        <m:num>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i="1">
                                  <a:solidFill>
                                    <a:schemeClr val="tx1"/>
                                  </a:solidFill>
                                  <a:latin typeface="Cambria Math" panose="02040503050406030204" pitchFamily="18" charset="0"/>
                                  <a:ea typeface="Cambria Math" panose="02040503050406030204" pitchFamily="18" charset="0"/>
                                </a:rPr>
                                <m:t>2</m:t>
                              </m:r>
                            </m:sub>
                          </m:sSub>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𝑍</m:t>
                              </m:r>
                            </m:e>
                            <m:sub>
                              <m:r>
                                <a:rPr lang="es-ES" sz="1600" i="1">
                                  <a:solidFill>
                                    <a:schemeClr val="tx1"/>
                                  </a:solidFill>
                                  <a:latin typeface="Cambria Math" panose="02040503050406030204" pitchFamily="18" charset="0"/>
                                  <a:ea typeface="Cambria Math" panose="02040503050406030204" pitchFamily="18" charset="0"/>
                                </a:rPr>
                                <m:t>0</m:t>
                              </m:r>
                            </m:sub>
                          </m:sSub>
                        </m:den>
                      </m:f>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1</m:t>
                          </m:r>
                        </m:num>
                        <m:den>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sin</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den>
                      </m:f>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𝑗</m:t>
                          </m:r>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𝑍</m:t>
                              </m:r>
                            </m:e>
                            <m:sub>
                              <m:r>
                                <a:rPr lang="es-ES" sz="1600" i="1">
                                  <a:solidFill>
                                    <a:schemeClr val="tx1"/>
                                  </a:solidFill>
                                  <a:latin typeface="Cambria Math" panose="02040503050406030204" pitchFamily="18" charset="0"/>
                                  <a:ea typeface="Cambria Math" panose="02040503050406030204" pitchFamily="18" charset="0"/>
                                </a:rPr>
                                <m:t>0</m:t>
                              </m:r>
                            </m:sub>
                          </m:sSub>
                        </m:den>
                      </m:f>
                      <m:d>
                        <m:dPr>
                          <m:ctrlPr>
                            <a:rPr lang="es-ES" sz="1600" i="1" smtClean="0">
                              <a:solidFill>
                                <a:schemeClr val="tx1"/>
                              </a:solidFill>
                              <a:latin typeface="Cambria Math" panose="02040503050406030204" pitchFamily="18" charset="0"/>
                              <a:ea typeface="Cambria Math" panose="02040503050406030204" pitchFamily="18" charset="0"/>
                            </a:rPr>
                          </m:ctrlPr>
                        </m:dPr>
                        <m:e>
                          <m:func>
                            <m:funcPr>
                              <m:ctrlPr>
                                <a:rPr lang="es-ES" sz="1600" i="1" smtClean="0">
                                  <a:solidFill>
                                    <a:schemeClr val="tx1"/>
                                  </a:solidFill>
                                  <a:latin typeface="Cambria Math" panose="02040503050406030204" pitchFamily="18" charset="0"/>
                                  <a:ea typeface="Cambria Math" panose="02040503050406030204" pitchFamily="18" charset="0"/>
                                </a:rPr>
                              </m:ctrlPr>
                            </m:funcPr>
                            <m:fName>
                              <m:r>
                                <m:rPr>
                                  <m:sty m:val="p"/>
                                </m:rPr>
                                <a:rPr lang="es-ES" sz="1600" b="0" i="0" smtClean="0">
                                  <a:solidFill>
                                    <a:schemeClr val="tx1"/>
                                  </a:solidFill>
                                  <a:latin typeface="Cambria Math" panose="02040503050406030204" pitchFamily="18" charset="0"/>
                                  <a:ea typeface="Cambria Math" panose="02040503050406030204" pitchFamily="18" charset="0"/>
                                </a:rPr>
                                <m:t>cot</m:t>
                              </m:r>
                            </m:fName>
                            <m:e>
                              <m:r>
                                <a:rPr lang="es-ES" sz="1600" i="1">
                                  <a:solidFill>
                                    <a:schemeClr val="tx1"/>
                                  </a:solidFill>
                                  <a:latin typeface="Cambria Math" panose="02040503050406030204" pitchFamily="18" charset="0"/>
                                  <a:ea typeface="Cambria Math" panose="02040503050406030204" pitchFamily="18" charset="0"/>
                                </a:rPr>
                                <m:t>𝛽</m:t>
                              </m:r>
                              <m:r>
                                <a:rPr lang="es-ES" sz="1600" b="0" i="1" smtClean="0">
                                  <a:solidFill>
                                    <a:schemeClr val="tx1"/>
                                  </a:solidFill>
                                  <a:latin typeface="Cambria Math" panose="02040503050406030204" pitchFamily="18" charset="0"/>
                                  <a:ea typeface="Cambria Math" panose="02040503050406030204" pitchFamily="18" charset="0"/>
                                </a:rPr>
                                <m:t>𝑙</m:t>
                              </m:r>
                            </m:e>
                          </m:func>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i="1">
                                  <a:solidFill>
                                    <a:schemeClr val="tx1"/>
                                  </a:solidFill>
                                  <a:latin typeface="Cambria Math" panose="02040503050406030204" pitchFamily="18" charset="0"/>
                                  <a:ea typeface="Cambria Math" panose="02040503050406030204" pitchFamily="18" charset="0"/>
                                </a:rPr>
                                <m:t>1</m:t>
                              </m:r>
                            </m:sub>
                          </m:sSub>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b="0" i="0" smtClean="0">
                                  <a:solidFill>
                                    <a:schemeClr val="tx1"/>
                                  </a:solidFill>
                                  <a:latin typeface="Cambria Math" panose="02040503050406030204" pitchFamily="18" charset="0"/>
                                  <a:ea typeface="Cambria Math" panose="02040503050406030204" pitchFamily="18" charset="0"/>
                                </a:rPr>
                                <m:t>csc</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b="0" i="1" smtClean="0">
                                  <a:solidFill>
                                    <a:schemeClr val="tx1"/>
                                  </a:solidFill>
                                  <a:latin typeface="Cambria Math" panose="02040503050406030204" pitchFamily="18" charset="0"/>
                                  <a:ea typeface="Cambria Math" panose="02040503050406030204" pitchFamily="18" charset="0"/>
                                </a:rPr>
                                <m:t>2</m:t>
                              </m:r>
                            </m:sub>
                          </m:sSub>
                        </m:e>
                      </m:d>
                    </m:oMath>
                  </m:oMathPara>
                </a14:m>
                <a:endParaRPr lang="es-ES" sz="1600" dirty="0"/>
              </a:p>
            </p:txBody>
          </p:sp>
        </mc:Choice>
        <mc:Fallback xmlns="">
          <p:sp>
            <p:nvSpPr>
              <p:cNvPr id="60" name="CuadroTexto 59">
                <a:extLst>
                  <a:ext uri="{FF2B5EF4-FFF2-40B4-BE49-F238E27FC236}">
                    <a16:creationId xmlns:a16="http://schemas.microsoft.com/office/drawing/2014/main" id="{E3F13E04-E552-4884-B40F-A9903B61B488}"/>
                  </a:ext>
                </a:extLst>
              </p:cNvPr>
              <p:cNvSpPr txBox="1">
                <a:spLocks noRot="1" noChangeAspect="1" noMove="1" noResize="1" noEditPoints="1" noAdjustHandles="1" noChangeArrowheads="1" noChangeShapeType="1" noTextEdit="1"/>
              </p:cNvSpPr>
              <p:nvPr/>
            </p:nvSpPr>
            <p:spPr>
              <a:xfrm>
                <a:off x="668971" y="6676097"/>
                <a:ext cx="7704610" cy="617990"/>
              </a:xfrm>
              <a:prstGeom prst="rect">
                <a:avLst/>
              </a:prstGeom>
              <a:blipFill>
                <a:blip r:embed="rId14"/>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3389955552"/>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35</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mc:AlternateContent xmlns:mc="http://schemas.openxmlformats.org/markup-compatibility/2006" xmlns:a14="http://schemas.microsoft.com/office/drawing/2010/main">
        <mc:Choice Requires="a14">
          <p:sp>
            <p:nvSpPr>
              <p:cNvPr id="20" name="2 Marcador de contenido">
                <a:extLst>
                  <a:ext uri="{FF2B5EF4-FFF2-40B4-BE49-F238E27FC236}">
                    <a16:creationId xmlns:a16="http://schemas.microsoft.com/office/drawing/2014/main" id="{DD56B59D-066F-49BE-BD7A-9461711CDFF1}"/>
                  </a:ext>
                </a:extLst>
              </p:cNvPr>
              <p:cNvSpPr txBox="1">
                <a:spLocks/>
              </p:cNvSpPr>
              <p:nvPr/>
            </p:nvSpPr>
            <p:spPr>
              <a:xfrm>
                <a:off x="359792" y="745251"/>
                <a:ext cx="6840760"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t>Calculo de la matriz de admitancias generalizada </a:t>
                </a:r>
                <a14:m>
                  <m:oMath xmlns:m="http://schemas.openxmlformats.org/officeDocument/2006/math">
                    <m:sSubSup>
                      <m:sSubSupPr>
                        <m:ctrlPr>
                          <a:rPr lang="es-ES" sz="1600" i="1" u="sng">
                            <a:latin typeface="Cambria Math" panose="02040503050406030204" pitchFamily="18" charset="0"/>
                          </a:rPr>
                        </m:ctrlPr>
                      </m:sSubSupPr>
                      <m:e>
                        <m:r>
                          <a:rPr lang="es-ES" sz="1600" i="1" u="sng">
                            <a:latin typeface="Cambria Math" panose="02040503050406030204" pitchFamily="18" charset="0"/>
                          </a:rPr>
                          <m:t>𝑌</m:t>
                        </m:r>
                      </m:e>
                      <m:sub>
                        <m:r>
                          <a:rPr lang="es-ES" sz="1600" i="1" u="sng">
                            <a:latin typeface="Cambria Math" panose="02040503050406030204" pitchFamily="18" charset="0"/>
                          </a:rPr>
                          <m:t>𝑙𝑛</m:t>
                        </m:r>
                      </m:sub>
                      <m:sup>
                        <m:r>
                          <a:rPr lang="es-ES" sz="1600" i="1" u="sng">
                            <a:latin typeface="Cambria Math" panose="02040503050406030204" pitchFamily="18" charset="0"/>
                          </a:rPr>
                          <m:t>(</m:t>
                        </m:r>
                        <m:r>
                          <a:rPr lang="es-ES" sz="1600" i="1" u="sng">
                            <a:latin typeface="Cambria Math" panose="02040503050406030204" pitchFamily="18" charset="0"/>
                            <a:ea typeface="Cambria Math" panose="02040503050406030204" pitchFamily="18" charset="0"/>
                          </a:rPr>
                          <m:t>𝜇</m:t>
                        </m:r>
                        <m:r>
                          <a:rPr lang="es-ES" sz="1600" i="1" u="sng">
                            <a:latin typeface="Cambria Math" panose="02040503050406030204" pitchFamily="18" charset="0"/>
                            <a:ea typeface="Cambria Math" panose="02040503050406030204" pitchFamily="18" charset="0"/>
                          </a:rPr>
                          <m:t>,</m:t>
                        </m:r>
                        <m:r>
                          <a:rPr lang="es-ES" sz="1600" i="1" u="sng">
                            <a:latin typeface="Cambria Math" panose="02040503050406030204" pitchFamily="18" charset="0"/>
                            <a:ea typeface="Cambria Math" panose="02040503050406030204" pitchFamily="18" charset="0"/>
                          </a:rPr>
                          <m:t>𝜈</m:t>
                        </m:r>
                        <m:r>
                          <a:rPr lang="es-ES" sz="1600" i="1" u="sng">
                            <a:latin typeface="Cambria Math" panose="02040503050406030204" pitchFamily="18" charset="0"/>
                          </a:rPr>
                          <m:t>)</m:t>
                        </m:r>
                      </m:sup>
                    </m:sSubSup>
                  </m:oMath>
                </a14:m>
                <a:endParaRPr lang="es-ES_tradnl" altLang="es-ES" sz="2000" u="sng" kern="0" dirty="0">
                  <a:solidFill>
                    <a:schemeClr val="tx1"/>
                  </a:solidFill>
                </a:endParaRPr>
              </a:p>
            </p:txBody>
          </p:sp>
        </mc:Choice>
        <mc:Fallback xmlns="">
          <p:sp>
            <p:nvSpPr>
              <p:cNvPr id="20" name="2 Marcador de contenido">
                <a:extLst>
                  <a:ext uri="{FF2B5EF4-FFF2-40B4-BE49-F238E27FC236}">
                    <a16:creationId xmlns:a16="http://schemas.microsoft.com/office/drawing/2014/main" id="{DD56B59D-066F-49BE-BD7A-9461711CDFF1}"/>
                  </a:ext>
                </a:extLst>
              </p:cNvPr>
              <p:cNvSpPr txBox="1">
                <a:spLocks noRot="1" noChangeAspect="1" noMove="1" noResize="1" noEditPoints="1" noAdjustHandles="1" noChangeArrowheads="1" noChangeShapeType="1" noTextEdit="1"/>
              </p:cNvSpPr>
              <p:nvPr/>
            </p:nvSpPr>
            <p:spPr>
              <a:xfrm>
                <a:off x="359792" y="745251"/>
                <a:ext cx="6840760" cy="442298"/>
              </a:xfrm>
              <a:prstGeom prst="rect">
                <a:avLst/>
              </a:prstGeom>
              <a:blipFill>
                <a:blip r:embed="rId2"/>
                <a:stretch>
                  <a:fillRect l="-446"/>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4" name="CuadroTexto 53">
                <a:extLst>
                  <a:ext uri="{FF2B5EF4-FFF2-40B4-BE49-F238E27FC236}">
                    <a16:creationId xmlns:a16="http://schemas.microsoft.com/office/drawing/2014/main" id="{AE79B231-A3F7-4216-A1B0-504D02BB2005}"/>
                  </a:ext>
                </a:extLst>
              </p:cNvPr>
              <p:cNvSpPr txBox="1"/>
              <p:nvPr/>
            </p:nvSpPr>
            <p:spPr>
              <a:xfrm>
                <a:off x="-352229" y="1707995"/>
                <a:ext cx="4059536" cy="59362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𝐼</m:t>
                          </m:r>
                        </m:e>
                        <m:sub>
                          <m:r>
                            <a:rPr lang="es-ES" sz="1600" b="0" i="1" smtClean="0">
                              <a:solidFill>
                                <a:schemeClr val="tx1"/>
                              </a:solidFill>
                              <a:latin typeface="Cambria Math" panose="02040503050406030204" pitchFamily="18" charset="0"/>
                              <a:ea typeface="Cambria Math" panose="02040503050406030204" pitchFamily="18" charset="0"/>
                            </a:rPr>
                            <m:t>1</m:t>
                          </m:r>
                        </m:sub>
                      </m:sSub>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𝑗</m:t>
                      </m:r>
                      <m:f>
                        <m:fPr>
                          <m:ctrlPr>
                            <a:rPr lang="es-ES" sz="1600" b="0" i="1" smtClean="0">
                              <a:solidFill>
                                <a:schemeClr val="tx1"/>
                              </a:solidFill>
                              <a:latin typeface="Cambria Math" panose="02040503050406030204" pitchFamily="18" charset="0"/>
                              <a:ea typeface="Cambria Math" panose="02040503050406030204" pitchFamily="18" charset="0"/>
                            </a:rPr>
                          </m:ctrlPr>
                        </m:fPr>
                        <m:num>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i="1">
                                  <a:solidFill>
                                    <a:schemeClr val="tx1"/>
                                  </a:solidFill>
                                  <a:latin typeface="Cambria Math" panose="02040503050406030204" pitchFamily="18" charset="0"/>
                                  <a:ea typeface="Cambria Math" panose="02040503050406030204" pitchFamily="18" charset="0"/>
                                </a:rPr>
                                <m:t>2</m:t>
                              </m:r>
                            </m:sub>
                          </m:sSub>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𝑍</m:t>
                              </m:r>
                            </m:e>
                            <m:sub>
                              <m:r>
                                <a:rPr lang="es-ES" sz="1600" b="0" i="1" smtClean="0">
                                  <a:solidFill>
                                    <a:schemeClr val="tx1"/>
                                  </a:solidFill>
                                  <a:latin typeface="Cambria Math" panose="02040503050406030204" pitchFamily="18" charset="0"/>
                                  <a:ea typeface="Cambria Math" panose="02040503050406030204" pitchFamily="18" charset="0"/>
                                </a:rPr>
                                <m:t>0</m:t>
                              </m:r>
                            </m:sub>
                          </m:sSub>
                        </m:den>
                      </m:f>
                      <m:func>
                        <m:funcPr>
                          <m:ctrlPr>
                            <a:rPr lang="es-ES" sz="1600" i="1" smtClean="0">
                              <a:solidFill>
                                <a:schemeClr val="tx1"/>
                              </a:solidFill>
                              <a:latin typeface="Cambria Math" panose="02040503050406030204" pitchFamily="18" charset="0"/>
                              <a:ea typeface="Cambria Math" panose="02040503050406030204" pitchFamily="18" charset="0"/>
                            </a:rPr>
                          </m:ctrlPr>
                        </m:funcPr>
                        <m:fName>
                          <m:r>
                            <m:rPr>
                              <m:sty m:val="p"/>
                            </m:rPr>
                            <a:rPr lang="es-ES" sz="1600" i="0" smtClean="0">
                              <a:solidFill>
                                <a:schemeClr val="tx1"/>
                              </a:solidFill>
                              <a:latin typeface="Cambria Math" panose="02040503050406030204" pitchFamily="18" charset="0"/>
                              <a:ea typeface="Cambria Math" panose="02040503050406030204" pitchFamily="18" charset="0"/>
                            </a:rPr>
                            <m:t>sin</m:t>
                          </m:r>
                        </m:fName>
                        <m:e>
                          <m:r>
                            <a:rPr lang="es-ES" sz="1600" i="1">
                              <a:solidFill>
                                <a:schemeClr val="tx1"/>
                              </a:solidFill>
                              <a:latin typeface="Cambria Math" panose="02040503050406030204" pitchFamily="18" charset="0"/>
                              <a:ea typeface="Cambria Math" panose="02040503050406030204" pitchFamily="18" charset="0"/>
                            </a:rPr>
                            <m:t>𝛽</m:t>
                          </m:r>
                          <m:r>
                            <a:rPr lang="es-ES" sz="1600" b="0" i="1" smtClean="0">
                              <a:solidFill>
                                <a:schemeClr val="tx1"/>
                              </a:solidFill>
                              <a:latin typeface="Cambria Math" panose="02040503050406030204" pitchFamily="18" charset="0"/>
                              <a:ea typeface="Cambria Math" panose="02040503050406030204" pitchFamily="18" charset="0"/>
                            </a:rPr>
                            <m:t>𝑙</m:t>
                          </m:r>
                        </m:e>
                      </m:func>
                      <m:r>
                        <a:rPr lang="es-ES" sz="1600" b="0" i="1" smtClean="0">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𝐼</m:t>
                          </m:r>
                        </m:e>
                        <m:sub>
                          <m:r>
                            <a:rPr lang="es-ES" sz="1600" i="1">
                              <a:solidFill>
                                <a:schemeClr val="tx1"/>
                              </a:solidFill>
                              <a:latin typeface="Cambria Math" panose="02040503050406030204" pitchFamily="18" charset="0"/>
                              <a:ea typeface="Cambria Math" panose="02040503050406030204" pitchFamily="18" charset="0"/>
                            </a:rPr>
                            <m:t>2</m:t>
                          </m:r>
                        </m:sub>
                      </m:sSub>
                      <m:func>
                        <m:funcPr>
                          <m:ctrlPr>
                            <a:rPr lang="es-ES" sz="1600" i="1" smtClean="0">
                              <a:solidFill>
                                <a:schemeClr val="tx1"/>
                              </a:solidFill>
                              <a:latin typeface="Cambria Math" panose="02040503050406030204" pitchFamily="18" charset="0"/>
                              <a:ea typeface="Cambria Math" panose="02040503050406030204" pitchFamily="18" charset="0"/>
                            </a:rPr>
                          </m:ctrlPr>
                        </m:funcPr>
                        <m:fName>
                          <m:r>
                            <m:rPr>
                              <m:sty m:val="p"/>
                            </m:rPr>
                            <a:rPr lang="es-ES" sz="1600" i="0" smtClean="0">
                              <a:solidFill>
                                <a:schemeClr val="tx1"/>
                              </a:solidFill>
                              <a:latin typeface="Cambria Math" panose="02040503050406030204" pitchFamily="18" charset="0"/>
                              <a:ea typeface="Cambria Math" panose="02040503050406030204" pitchFamily="18" charset="0"/>
                            </a:rPr>
                            <m:t>cos</m:t>
                          </m:r>
                        </m:fName>
                        <m:e>
                          <m:r>
                            <a:rPr lang="es-ES" sz="1600" i="1">
                              <a:solidFill>
                                <a:schemeClr val="tx1"/>
                              </a:solidFill>
                              <a:latin typeface="Cambria Math" panose="02040503050406030204" pitchFamily="18" charset="0"/>
                              <a:ea typeface="Cambria Math" panose="02040503050406030204" pitchFamily="18" charset="0"/>
                            </a:rPr>
                            <m:t>𝛽</m:t>
                          </m:r>
                          <m:r>
                            <a:rPr lang="es-ES" sz="1600" b="0" i="1" smtClean="0">
                              <a:solidFill>
                                <a:schemeClr val="tx1"/>
                              </a:solidFill>
                              <a:latin typeface="Cambria Math" panose="02040503050406030204" pitchFamily="18" charset="0"/>
                              <a:ea typeface="Cambria Math" panose="02040503050406030204" pitchFamily="18" charset="0"/>
                            </a:rPr>
                            <m:t>𝑙</m:t>
                          </m:r>
                        </m:e>
                      </m:func>
                    </m:oMath>
                  </m:oMathPara>
                </a14:m>
                <a:endParaRPr lang="es-ES" sz="1600" dirty="0"/>
              </a:p>
            </p:txBody>
          </p:sp>
        </mc:Choice>
        <mc:Fallback xmlns="">
          <p:sp>
            <p:nvSpPr>
              <p:cNvPr id="54" name="CuadroTexto 53">
                <a:extLst>
                  <a:ext uri="{FF2B5EF4-FFF2-40B4-BE49-F238E27FC236}">
                    <a16:creationId xmlns:a16="http://schemas.microsoft.com/office/drawing/2014/main" id="{AE79B231-A3F7-4216-A1B0-504D02BB2005}"/>
                  </a:ext>
                </a:extLst>
              </p:cNvPr>
              <p:cNvSpPr txBox="1">
                <a:spLocks noRot="1" noChangeAspect="1" noMove="1" noResize="1" noEditPoints="1" noAdjustHandles="1" noChangeArrowheads="1" noChangeShapeType="1" noTextEdit="1"/>
              </p:cNvSpPr>
              <p:nvPr/>
            </p:nvSpPr>
            <p:spPr>
              <a:xfrm>
                <a:off x="-352229" y="1707995"/>
                <a:ext cx="4059536" cy="593624"/>
              </a:xfrm>
              <a:prstGeom prst="rect">
                <a:avLst/>
              </a:prstGeom>
              <a:blipFill>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5" name="CuadroTexto 54">
                <a:extLst>
                  <a:ext uri="{FF2B5EF4-FFF2-40B4-BE49-F238E27FC236}">
                    <a16:creationId xmlns:a16="http://schemas.microsoft.com/office/drawing/2014/main" id="{FBAE9CAF-FBE4-4D6B-B5AD-5A1942BDF4EB}"/>
                  </a:ext>
                </a:extLst>
              </p:cNvPr>
              <p:cNvSpPr txBox="1"/>
              <p:nvPr/>
            </p:nvSpPr>
            <p:spPr>
              <a:xfrm>
                <a:off x="-352229" y="2343811"/>
                <a:ext cx="4059536" cy="59362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𝐼</m:t>
                          </m:r>
                        </m:e>
                        <m:sub>
                          <m:r>
                            <a:rPr lang="es-ES" sz="1600" b="0" i="1" smtClean="0">
                              <a:solidFill>
                                <a:schemeClr val="tx1"/>
                              </a:solidFill>
                              <a:latin typeface="Cambria Math" panose="02040503050406030204" pitchFamily="18" charset="0"/>
                              <a:ea typeface="Cambria Math" panose="02040503050406030204" pitchFamily="18" charset="0"/>
                            </a:rPr>
                            <m:t>2</m:t>
                          </m:r>
                        </m:sub>
                      </m:sSub>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𝑗</m:t>
                      </m:r>
                      <m:f>
                        <m:fPr>
                          <m:ctrlPr>
                            <a:rPr lang="es-ES" sz="1600" b="0" i="1" smtClean="0">
                              <a:solidFill>
                                <a:schemeClr val="tx1"/>
                              </a:solidFill>
                              <a:latin typeface="Cambria Math" panose="02040503050406030204" pitchFamily="18" charset="0"/>
                              <a:ea typeface="Cambria Math" panose="02040503050406030204" pitchFamily="18" charset="0"/>
                            </a:rPr>
                          </m:ctrlPr>
                        </m:fPr>
                        <m:num>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b="0" i="1" smtClean="0">
                                  <a:solidFill>
                                    <a:schemeClr val="tx1"/>
                                  </a:solidFill>
                                  <a:latin typeface="Cambria Math" panose="02040503050406030204" pitchFamily="18" charset="0"/>
                                  <a:ea typeface="Cambria Math" panose="02040503050406030204" pitchFamily="18" charset="0"/>
                                </a:rPr>
                                <m:t>1</m:t>
                              </m:r>
                            </m:sub>
                          </m:sSub>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𝑍</m:t>
                              </m:r>
                            </m:e>
                            <m:sub>
                              <m:r>
                                <a:rPr lang="es-ES" sz="1600" b="0" i="1" smtClean="0">
                                  <a:solidFill>
                                    <a:schemeClr val="tx1"/>
                                  </a:solidFill>
                                  <a:latin typeface="Cambria Math" panose="02040503050406030204" pitchFamily="18" charset="0"/>
                                  <a:ea typeface="Cambria Math" panose="02040503050406030204" pitchFamily="18" charset="0"/>
                                </a:rPr>
                                <m:t>0</m:t>
                              </m:r>
                            </m:sub>
                          </m:sSub>
                        </m:den>
                      </m:f>
                      <m:func>
                        <m:funcPr>
                          <m:ctrlPr>
                            <a:rPr lang="es-ES" sz="1600" i="1" smtClean="0">
                              <a:solidFill>
                                <a:schemeClr val="tx1"/>
                              </a:solidFill>
                              <a:latin typeface="Cambria Math" panose="02040503050406030204" pitchFamily="18" charset="0"/>
                              <a:ea typeface="Cambria Math" panose="02040503050406030204" pitchFamily="18" charset="0"/>
                            </a:rPr>
                          </m:ctrlPr>
                        </m:funcPr>
                        <m:fName>
                          <m:r>
                            <m:rPr>
                              <m:sty m:val="p"/>
                            </m:rPr>
                            <a:rPr lang="es-ES" sz="1600" i="0" smtClean="0">
                              <a:solidFill>
                                <a:schemeClr val="tx1"/>
                              </a:solidFill>
                              <a:latin typeface="Cambria Math" panose="02040503050406030204" pitchFamily="18" charset="0"/>
                              <a:ea typeface="Cambria Math" panose="02040503050406030204" pitchFamily="18" charset="0"/>
                            </a:rPr>
                            <m:t>sin</m:t>
                          </m:r>
                        </m:fName>
                        <m:e>
                          <m:r>
                            <a:rPr lang="es-ES" sz="1600" i="1">
                              <a:solidFill>
                                <a:schemeClr val="tx1"/>
                              </a:solidFill>
                              <a:latin typeface="Cambria Math" panose="02040503050406030204" pitchFamily="18" charset="0"/>
                              <a:ea typeface="Cambria Math" panose="02040503050406030204" pitchFamily="18" charset="0"/>
                            </a:rPr>
                            <m:t>𝛽</m:t>
                          </m:r>
                          <m:r>
                            <a:rPr lang="es-ES" sz="1600" b="0" i="1" smtClean="0">
                              <a:solidFill>
                                <a:schemeClr val="tx1"/>
                              </a:solidFill>
                              <a:latin typeface="Cambria Math" panose="02040503050406030204" pitchFamily="18" charset="0"/>
                              <a:ea typeface="Cambria Math" panose="02040503050406030204" pitchFamily="18" charset="0"/>
                            </a:rPr>
                            <m:t>𝑙</m:t>
                          </m:r>
                        </m:e>
                      </m:func>
                      <m:r>
                        <a:rPr lang="es-ES" sz="1600" b="0" i="1" smtClean="0">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𝐼</m:t>
                          </m:r>
                        </m:e>
                        <m:sub>
                          <m:r>
                            <a:rPr lang="es-ES" sz="1600" b="0" i="1" smtClean="0">
                              <a:solidFill>
                                <a:schemeClr val="tx1"/>
                              </a:solidFill>
                              <a:latin typeface="Cambria Math" panose="02040503050406030204" pitchFamily="18" charset="0"/>
                              <a:ea typeface="Cambria Math" panose="02040503050406030204" pitchFamily="18" charset="0"/>
                            </a:rPr>
                            <m:t>1</m:t>
                          </m:r>
                        </m:sub>
                      </m:sSub>
                      <m:func>
                        <m:funcPr>
                          <m:ctrlPr>
                            <a:rPr lang="es-ES" sz="1600" i="1" smtClean="0">
                              <a:solidFill>
                                <a:schemeClr val="tx1"/>
                              </a:solidFill>
                              <a:latin typeface="Cambria Math" panose="02040503050406030204" pitchFamily="18" charset="0"/>
                              <a:ea typeface="Cambria Math" panose="02040503050406030204" pitchFamily="18" charset="0"/>
                            </a:rPr>
                          </m:ctrlPr>
                        </m:funcPr>
                        <m:fName>
                          <m:r>
                            <m:rPr>
                              <m:sty m:val="p"/>
                            </m:rPr>
                            <a:rPr lang="es-ES" sz="1600" i="0" smtClean="0">
                              <a:solidFill>
                                <a:schemeClr val="tx1"/>
                              </a:solidFill>
                              <a:latin typeface="Cambria Math" panose="02040503050406030204" pitchFamily="18" charset="0"/>
                              <a:ea typeface="Cambria Math" panose="02040503050406030204" pitchFamily="18" charset="0"/>
                            </a:rPr>
                            <m:t>cos</m:t>
                          </m:r>
                        </m:fName>
                        <m:e>
                          <m:r>
                            <a:rPr lang="es-ES" sz="1600" i="1">
                              <a:solidFill>
                                <a:schemeClr val="tx1"/>
                              </a:solidFill>
                              <a:latin typeface="Cambria Math" panose="02040503050406030204" pitchFamily="18" charset="0"/>
                              <a:ea typeface="Cambria Math" panose="02040503050406030204" pitchFamily="18" charset="0"/>
                            </a:rPr>
                            <m:t>𝛽</m:t>
                          </m:r>
                          <m:r>
                            <a:rPr lang="es-ES" sz="1600" b="0" i="1" smtClean="0">
                              <a:solidFill>
                                <a:schemeClr val="tx1"/>
                              </a:solidFill>
                              <a:latin typeface="Cambria Math" panose="02040503050406030204" pitchFamily="18" charset="0"/>
                              <a:ea typeface="Cambria Math" panose="02040503050406030204" pitchFamily="18" charset="0"/>
                            </a:rPr>
                            <m:t>𝑙</m:t>
                          </m:r>
                        </m:e>
                      </m:func>
                    </m:oMath>
                  </m:oMathPara>
                </a14:m>
                <a:endParaRPr lang="es-ES" sz="1600" dirty="0"/>
              </a:p>
            </p:txBody>
          </p:sp>
        </mc:Choice>
        <mc:Fallback xmlns="">
          <p:sp>
            <p:nvSpPr>
              <p:cNvPr id="55" name="CuadroTexto 54">
                <a:extLst>
                  <a:ext uri="{FF2B5EF4-FFF2-40B4-BE49-F238E27FC236}">
                    <a16:creationId xmlns:a16="http://schemas.microsoft.com/office/drawing/2014/main" id="{FBAE9CAF-FBE4-4D6B-B5AD-5A1942BDF4EB}"/>
                  </a:ext>
                </a:extLst>
              </p:cNvPr>
              <p:cNvSpPr txBox="1">
                <a:spLocks noRot="1" noChangeAspect="1" noMove="1" noResize="1" noEditPoints="1" noAdjustHandles="1" noChangeArrowheads="1" noChangeShapeType="1" noTextEdit="1"/>
              </p:cNvSpPr>
              <p:nvPr/>
            </p:nvSpPr>
            <p:spPr>
              <a:xfrm>
                <a:off x="-352229" y="2343811"/>
                <a:ext cx="4059536" cy="593624"/>
              </a:xfrm>
              <a:prstGeom prst="rect">
                <a:avLst/>
              </a:prstGeom>
              <a:blipFill>
                <a:blip r:embed="rId4"/>
                <a:stretch>
                  <a:fillRect/>
                </a:stretch>
              </a:blipFill>
            </p:spPr>
            <p:txBody>
              <a:bodyPr/>
              <a:lstStyle/>
              <a:p>
                <a:r>
                  <a:rPr lang="es-ES">
                    <a:noFill/>
                  </a:rPr>
                  <a:t> </a:t>
                </a:r>
              </a:p>
            </p:txBody>
          </p:sp>
        </mc:Fallback>
      </mc:AlternateContent>
      <p:sp>
        <p:nvSpPr>
          <p:cNvPr id="29" name="Cerrar llave 28">
            <a:extLst>
              <a:ext uri="{FF2B5EF4-FFF2-40B4-BE49-F238E27FC236}">
                <a16:creationId xmlns:a16="http://schemas.microsoft.com/office/drawing/2014/main" id="{29EC198A-6D33-4DAD-94F2-1FCC1DF5C9AF}"/>
              </a:ext>
            </a:extLst>
          </p:cNvPr>
          <p:cNvSpPr/>
          <p:nvPr/>
        </p:nvSpPr>
        <p:spPr bwMode="auto">
          <a:xfrm>
            <a:off x="2952649" y="1777755"/>
            <a:ext cx="288032" cy="1201872"/>
          </a:xfrm>
          <a:prstGeom prst="rightBrac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0">
              <a:lnSpc>
                <a:spcPct val="93000"/>
              </a:lnSpc>
              <a:spcBef>
                <a:spcPct val="0"/>
              </a:spcBef>
              <a:spcAft>
                <a:spcPct val="0"/>
              </a:spcAft>
              <a:buClr>
                <a:srgbClr val="000000"/>
              </a:buClr>
              <a:buSzPct val="100000"/>
              <a:buFont typeface="Times New Roman" charset="0"/>
              <a:buNone/>
              <a:tabLst/>
            </a:pPr>
            <a:endParaRPr kumimoji="0" lang="es-ES" sz="2400" b="0" i="0" u="none" strike="noStrike" cap="none" normalizeH="0" baseline="0">
              <a:ln>
                <a:noFill/>
              </a:ln>
              <a:solidFill>
                <a:schemeClr val="bg1"/>
              </a:solidFill>
              <a:effectLst/>
              <a:latin typeface="Arial" charset="0"/>
              <a:ea typeface="ＭＳ Ｐゴシック" charset="0"/>
              <a:cs typeface="ＭＳ Ｐゴシック" charset="0"/>
            </a:endParaRPr>
          </a:p>
        </p:txBody>
      </p:sp>
      <mc:AlternateContent xmlns:mc="http://schemas.openxmlformats.org/markup-compatibility/2006" xmlns:a14="http://schemas.microsoft.com/office/drawing/2010/main">
        <mc:Choice Requires="a14">
          <p:sp>
            <p:nvSpPr>
              <p:cNvPr id="59" name="CuadroTexto 58">
                <a:extLst>
                  <a:ext uri="{FF2B5EF4-FFF2-40B4-BE49-F238E27FC236}">
                    <a16:creationId xmlns:a16="http://schemas.microsoft.com/office/drawing/2014/main" id="{067CA50C-C84E-41D5-90FB-C6BE1817569C}"/>
                  </a:ext>
                </a:extLst>
              </p:cNvPr>
              <p:cNvSpPr txBox="1"/>
              <p:nvPr/>
            </p:nvSpPr>
            <p:spPr>
              <a:xfrm>
                <a:off x="2088230" y="1621050"/>
                <a:ext cx="7704610" cy="114839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𝐼</m:t>
                          </m:r>
                        </m:e>
                        <m:sub>
                          <m:r>
                            <a:rPr lang="es-ES" sz="1600" b="0" i="1" smtClean="0">
                              <a:solidFill>
                                <a:schemeClr val="tx1"/>
                              </a:solidFill>
                              <a:latin typeface="Cambria Math" panose="02040503050406030204" pitchFamily="18" charset="0"/>
                              <a:ea typeface="Cambria Math" panose="02040503050406030204" pitchFamily="18" charset="0"/>
                            </a:rPr>
                            <m:t>2</m:t>
                          </m:r>
                        </m:sub>
                      </m:sSub>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𝑗</m:t>
                      </m:r>
                      <m:f>
                        <m:fPr>
                          <m:ctrlPr>
                            <a:rPr lang="es-ES" sz="1600" b="0" i="1" smtClean="0">
                              <a:solidFill>
                                <a:schemeClr val="tx1"/>
                              </a:solidFill>
                              <a:latin typeface="Cambria Math" panose="02040503050406030204" pitchFamily="18" charset="0"/>
                              <a:ea typeface="Cambria Math" panose="02040503050406030204" pitchFamily="18" charset="0"/>
                            </a:rPr>
                          </m:ctrlPr>
                        </m:fPr>
                        <m:num>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b="0" i="1" smtClean="0">
                                  <a:solidFill>
                                    <a:schemeClr val="tx1"/>
                                  </a:solidFill>
                                  <a:latin typeface="Cambria Math" panose="02040503050406030204" pitchFamily="18" charset="0"/>
                                  <a:ea typeface="Cambria Math" panose="02040503050406030204" pitchFamily="18" charset="0"/>
                                </a:rPr>
                                <m:t>1</m:t>
                              </m:r>
                            </m:sub>
                          </m:sSub>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𝑍</m:t>
                              </m:r>
                            </m:e>
                            <m:sub>
                              <m:r>
                                <a:rPr lang="es-ES" sz="1600" b="0" i="1" smtClean="0">
                                  <a:solidFill>
                                    <a:schemeClr val="tx1"/>
                                  </a:solidFill>
                                  <a:latin typeface="Cambria Math" panose="02040503050406030204" pitchFamily="18" charset="0"/>
                                  <a:ea typeface="Cambria Math" panose="02040503050406030204" pitchFamily="18" charset="0"/>
                                </a:rPr>
                                <m:t>0</m:t>
                              </m:r>
                            </m:sub>
                          </m:sSub>
                        </m:den>
                      </m:f>
                      <m:func>
                        <m:funcPr>
                          <m:ctrlPr>
                            <a:rPr lang="es-ES" sz="1600" i="1" smtClean="0">
                              <a:solidFill>
                                <a:schemeClr val="tx1"/>
                              </a:solidFill>
                              <a:latin typeface="Cambria Math" panose="02040503050406030204" pitchFamily="18" charset="0"/>
                              <a:ea typeface="Cambria Math" panose="02040503050406030204" pitchFamily="18" charset="0"/>
                            </a:rPr>
                          </m:ctrlPr>
                        </m:funcPr>
                        <m:fName>
                          <m:r>
                            <m:rPr>
                              <m:sty m:val="p"/>
                            </m:rPr>
                            <a:rPr lang="es-ES" sz="1600" i="0" smtClean="0">
                              <a:solidFill>
                                <a:schemeClr val="tx1"/>
                              </a:solidFill>
                              <a:latin typeface="Cambria Math" panose="02040503050406030204" pitchFamily="18" charset="0"/>
                              <a:ea typeface="Cambria Math" panose="02040503050406030204" pitchFamily="18" charset="0"/>
                            </a:rPr>
                            <m:t>sin</m:t>
                          </m:r>
                        </m:fName>
                        <m:e>
                          <m:r>
                            <a:rPr lang="es-ES" sz="1600" i="1">
                              <a:solidFill>
                                <a:schemeClr val="tx1"/>
                              </a:solidFill>
                              <a:latin typeface="Cambria Math" panose="02040503050406030204" pitchFamily="18" charset="0"/>
                              <a:ea typeface="Cambria Math" panose="02040503050406030204" pitchFamily="18" charset="0"/>
                            </a:rPr>
                            <m:t>𝛽</m:t>
                          </m:r>
                          <m:r>
                            <a:rPr lang="es-ES" sz="1600" b="0" i="1" smtClean="0">
                              <a:solidFill>
                                <a:schemeClr val="tx1"/>
                              </a:solidFill>
                              <a:latin typeface="Cambria Math" panose="02040503050406030204" pitchFamily="18" charset="0"/>
                              <a:ea typeface="Cambria Math" panose="02040503050406030204" pitchFamily="18" charset="0"/>
                            </a:rPr>
                            <m:t>𝑙</m:t>
                          </m:r>
                        </m:e>
                      </m:func>
                      <m:r>
                        <a:rPr lang="es-ES" sz="1600" b="0" i="1" smtClean="0">
                          <a:solidFill>
                            <a:schemeClr val="tx1"/>
                          </a:solidFill>
                          <a:latin typeface="Cambria Math" panose="02040503050406030204" pitchFamily="18" charset="0"/>
                          <a:ea typeface="Cambria Math" panose="02040503050406030204" pitchFamily="18" charset="0"/>
                        </a:rPr>
                        <m:t>+</m:t>
                      </m:r>
                      <m:d>
                        <m:dPr>
                          <m:ctrlPr>
                            <a:rPr lang="es-ES" sz="1600" b="0" i="1" smtClean="0">
                              <a:solidFill>
                                <a:schemeClr val="tx1"/>
                              </a:solidFill>
                              <a:latin typeface="Cambria Math" panose="02040503050406030204" pitchFamily="18" charset="0"/>
                              <a:ea typeface="Cambria Math" panose="02040503050406030204" pitchFamily="18" charset="0"/>
                            </a:rPr>
                          </m:ctrlPr>
                        </m:dPr>
                        <m:e>
                          <m:r>
                            <a:rPr lang="es-ES" sz="1600" i="1">
                              <a:solidFill>
                                <a:schemeClr val="tx1"/>
                              </a:solidFill>
                              <a:latin typeface="Cambria Math" panose="02040503050406030204" pitchFamily="18" charset="0"/>
                              <a:ea typeface="Cambria Math" panose="02040503050406030204" pitchFamily="18" charset="0"/>
                            </a:rPr>
                            <m:t>𝑗</m:t>
                          </m:r>
                          <m:f>
                            <m:fPr>
                              <m:ctrlPr>
                                <a:rPr lang="es-ES" sz="1600" i="1">
                                  <a:solidFill>
                                    <a:schemeClr val="tx1"/>
                                  </a:solidFill>
                                  <a:latin typeface="Cambria Math" panose="02040503050406030204" pitchFamily="18" charset="0"/>
                                  <a:ea typeface="Cambria Math" panose="02040503050406030204" pitchFamily="18" charset="0"/>
                                </a:rPr>
                              </m:ctrlPr>
                            </m:fPr>
                            <m:num>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b="0" i="1" smtClean="0">
                                      <a:solidFill>
                                        <a:schemeClr val="tx1"/>
                                      </a:solidFill>
                                      <a:latin typeface="Cambria Math" panose="02040503050406030204" pitchFamily="18" charset="0"/>
                                      <a:ea typeface="Cambria Math" panose="02040503050406030204" pitchFamily="18" charset="0"/>
                                    </a:rPr>
                                    <m:t>2</m:t>
                                  </m:r>
                                </m:sub>
                              </m:sSub>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𝑍</m:t>
                                  </m:r>
                                </m:e>
                                <m:sub>
                                  <m:r>
                                    <a:rPr lang="es-ES" sz="1600" i="1">
                                      <a:solidFill>
                                        <a:schemeClr val="tx1"/>
                                      </a:solidFill>
                                      <a:latin typeface="Cambria Math" panose="02040503050406030204" pitchFamily="18" charset="0"/>
                                      <a:ea typeface="Cambria Math" panose="02040503050406030204" pitchFamily="18" charset="0"/>
                                    </a:rPr>
                                    <m:t>0</m:t>
                                  </m:r>
                                </m:sub>
                              </m:sSub>
                            </m:den>
                          </m:f>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sin</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r>
                            <a:rPr lang="es-ES" sz="1600" i="1">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𝐼</m:t>
                              </m:r>
                            </m:e>
                            <m:sub>
                              <m:r>
                                <a:rPr lang="es-ES" sz="1600" b="0" i="1" smtClean="0">
                                  <a:solidFill>
                                    <a:schemeClr val="tx1"/>
                                  </a:solidFill>
                                  <a:latin typeface="Cambria Math" panose="02040503050406030204" pitchFamily="18" charset="0"/>
                                  <a:ea typeface="Cambria Math" panose="02040503050406030204" pitchFamily="18" charset="0"/>
                                </a:rPr>
                                <m:t>2</m:t>
                              </m:r>
                            </m:sub>
                          </m:sSub>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cos</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e>
                      </m:d>
                      <m:func>
                        <m:funcPr>
                          <m:ctrlPr>
                            <a:rPr lang="es-ES" sz="1600" i="1" smtClean="0">
                              <a:solidFill>
                                <a:schemeClr val="tx1"/>
                              </a:solidFill>
                              <a:latin typeface="Cambria Math" panose="02040503050406030204" pitchFamily="18" charset="0"/>
                              <a:ea typeface="Cambria Math" panose="02040503050406030204" pitchFamily="18" charset="0"/>
                            </a:rPr>
                          </m:ctrlPr>
                        </m:funcPr>
                        <m:fName>
                          <m:r>
                            <m:rPr>
                              <m:sty m:val="p"/>
                            </m:rPr>
                            <a:rPr lang="es-ES" sz="1600" i="0" smtClean="0">
                              <a:solidFill>
                                <a:schemeClr val="tx1"/>
                              </a:solidFill>
                              <a:latin typeface="Cambria Math" panose="02040503050406030204" pitchFamily="18" charset="0"/>
                              <a:ea typeface="Cambria Math" panose="02040503050406030204" pitchFamily="18" charset="0"/>
                            </a:rPr>
                            <m:t>cos</m:t>
                          </m:r>
                        </m:fName>
                        <m:e>
                          <m:r>
                            <a:rPr lang="es-ES" sz="1600" i="1">
                              <a:solidFill>
                                <a:schemeClr val="tx1"/>
                              </a:solidFill>
                              <a:latin typeface="Cambria Math" panose="02040503050406030204" pitchFamily="18" charset="0"/>
                              <a:ea typeface="Cambria Math" panose="02040503050406030204" pitchFamily="18" charset="0"/>
                            </a:rPr>
                            <m:t>𝛽</m:t>
                          </m:r>
                          <m:r>
                            <a:rPr lang="es-ES" sz="1600" b="0" i="1" smtClean="0">
                              <a:solidFill>
                                <a:schemeClr val="tx1"/>
                              </a:solidFill>
                              <a:latin typeface="Cambria Math" panose="02040503050406030204" pitchFamily="18" charset="0"/>
                              <a:ea typeface="Cambria Math" panose="02040503050406030204" pitchFamily="18" charset="0"/>
                            </a:rPr>
                            <m:t>𝑙</m:t>
                          </m:r>
                        </m:e>
                      </m:func>
                      <m:r>
                        <a:rPr lang="es-ES" sz="1600" b="0" i="1" smtClean="0">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𝑗</m:t>
                      </m:r>
                      <m:f>
                        <m:fPr>
                          <m:ctrlPr>
                            <a:rPr lang="es-ES" sz="1600" i="1">
                              <a:solidFill>
                                <a:schemeClr val="tx1"/>
                              </a:solidFill>
                              <a:latin typeface="Cambria Math" panose="02040503050406030204" pitchFamily="18" charset="0"/>
                              <a:ea typeface="Cambria Math" panose="02040503050406030204" pitchFamily="18" charset="0"/>
                            </a:rPr>
                          </m:ctrlPr>
                        </m:fPr>
                        <m:num>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b="0" i="1" smtClean="0">
                                  <a:solidFill>
                                    <a:schemeClr val="tx1"/>
                                  </a:solidFill>
                                  <a:latin typeface="Cambria Math" panose="02040503050406030204" pitchFamily="18" charset="0"/>
                                  <a:ea typeface="Cambria Math" panose="02040503050406030204" pitchFamily="18" charset="0"/>
                                </a:rPr>
                                <m:t>1</m:t>
                              </m:r>
                            </m:sub>
                          </m:sSub>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𝑍</m:t>
                              </m:r>
                            </m:e>
                            <m:sub>
                              <m:r>
                                <a:rPr lang="es-ES" sz="1600" i="1">
                                  <a:solidFill>
                                    <a:schemeClr val="tx1"/>
                                  </a:solidFill>
                                  <a:latin typeface="Cambria Math" panose="02040503050406030204" pitchFamily="18" charset="0"/>
                                  <a:ea typeface="Cambria Math" panose="02040503050406030204" pitchFamily="18" charset="0"/>
                                </a:rPr>
                                <m:t>0</m:t>
                              </m:r>
                            </m:sub>
                          </m:sSub>
                        </m:den>
                      </m:f>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sin</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r>
                        <a:rPr lang="es-ES" sz="1600" b="0" i="1" smtClean="0">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𝑗</m:t>
                      </m:r>
                      <m:f>
                        <m:fPr>
                          <m:ctrlPr>
                            <a:rPr lang="es-ES" sz="1600" i="1">
                              <a:solidFill>
                                <a:schemeClr val="tx1"/>
                              </a:solidFill>
                              <a:latin typeface="Cambria Math" panose="02040503050406030204" pitchFamily="18" charset="0"/>
                              <a:ea typeface="Cambria Math" panose="02040503050406030204" pitchFamily="18" charset="0"/>
                            </a:rPr>
                          </m:ctrlPr>
                        </m:fPr>
                        <m:num>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b="0" i="1" smtClean="0">
                                  <a:solidFill>
                                    <a:schemeClr val="tx1"/>
                                  </a:solidFill>
                                  <a:latin typeface="Cambria Math" panose="02040503050406030204" pitchFamily="18" charset="0"/>
                                  <a:ea typeface="Cambria Math" panose="02040503050406030204" pitchFamily="18" charset="0"/>
                                </a:rPr>
                                <m:t>2</m:t>
                              </m:r>
                            </m:sub>
                          </m:sSub>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𝑍</m:t>
                              </m:r>
                            </m:e>
                            <m:sub>
                              <m:r>
                                <a:rPr lang="es-ES" sz="1600" i="1">
                                  <a:solidFill>
                                    <a:schemeClr val="tx1"/>
                                  </a:solidFill>
                                  <a:latin typeface="Cambria Math" panose="02040503050406030204" pitchFamily="18" charset="0"/>
                                  <a:ea typeface="Cambria Math" panose="02040503050406030204" pitchFamily="18" charset="0"/>
                                </a:rPr>
                                <m:t>0</m:t>
                              </m:r>
                            </m:sub>
                          </m:sSub>
                        </m:den>
                      </m:f>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sin</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cos</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r>
                        <a:rPr lang="es-ES" sz="1600" b="0" i="1" smtClean="0">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𝐼</m:t>
                          </m:r>
                        </m:e>
                        <m:sub>
                          <m:r>
                            <a:rPr lang="es-ES" sz="1600" b="0" i="1" smtClean="0">
                              <a:solidFill>
                                <a:schemeClr val="tx1"/>
                              </a:solidFill>
                              <a:latin typeface="Cambria Math" panose="02040503050406030204" pitchFamily="18" charset="0"/>
                              <a:ea typeface="Cambria Math" panose="02040503050406030204" pitchFamily="18" charset="0"/>
                            </a:rPr>
                            <m:t>2</m:t>
                          </m:r>
                        </m:sub>
                      </m:sSub>
                      <m:func>
                        <m:funcPr>
                          <m:ctrlPr>
                            <a:rPr lang="es-ES" sz="1600" i="1" smtClean="0">
                              <a:solidFill>
                                <a:schemeClr val="tx1"/>
                              </a:solidFill>
                              <a:latin typeface="Cambria Math" panose="02040503050406030204" pitchFamily="18" charset="0"/>
                              <a:ea typeface="Cambria Math" panose="02040503050406030204" pitchFamily="18" charset="0"/>
                            </a:rPr>
                          </m:ctrlPr>
                        </m:funcPr>
                        <m:fName>
                          <m:sSup>
                            <m:sSupPr>
                              <m:ctrlPr>
                                <a:rPr lang="es-ES" sz="1600" i="1" smtClean="0">
                                  <a:solidFill>
                                    <a:schemeClr val="tx1"/>
                                  </a:solidFill>
                                  <a:latin typeface="Cambria Math" panose="02040503050406030204" pitchFamily="18" charset="0"/>
                                  <a:ea typeface="Cambria Math" panose="02040503050406030204" pitchFamily="18" charset="0"/>
                                </a:rPr>
                              </m:ctrlPr>
                            </m:sSupPr>
                            <m:e>
                              <m:r>
                                <m:rPr>
                                  <m:sty m:val="p"/>
                                </m:rPr>
                                <a:rPr lang="es-ES" sz="1600" i="0" smtClean="0">
                                  <a:solidFill>
                                    <a:schemeClr val="tx1"/>
                                  </a:solidFill>
                                  <a:latin typeface="Cambria Math" panose="02040503050406030204" pitchFamily="18" charset="0"/>
                                  <a:ea typeface="Cambria Math" panose="02040503050406030204" pitchFamily="18" charset="0"/>
                                </a:rPr>
                                <m:t>cos</m:t>
                              </m:r>
                            </m:e>
                            <m:sup>
                              <m:r>
                                <a:rPr lang="es-ES" sz="1600" b="0" i="1" smtClean="0">
                                  <a:solidFill>
                                    <a:schemeClr val="tx1"/>
                                  </a:solidFill>
                                  <a:latin typeface="Cambria Math" panose="02040503050406030204" pitchFamily="18" charset="0"/>
                                  <a:ea typeface="Cambria Math" panose="02040503050406030204" pitchFamily="18" charset="0"/>
                                </a:rPr>
                                <m:t>2</m:t>
                              </m:r>
                            </m:sup>
                          </m:sSup>
                        </m:fName>
                        <m:e>
                          <m:r>
                            <a:rPr lang="es-ES" sz="1600" i="1">
                              <a:solidFill>
                                <a:schemeClr val="tx1"/>
                              </a:solidFill>
                              <a:latin typeface="Cambria Math" panose="02040503050406030204" pitchFamily="18" charset="0"/>
                              <a:ea typeface="Cambria Math" panose="02040503050406030204" pitchFamily="18" charset="0"/>
                            </a:rPr>
                            <m:t>𝛽</m:t>
                          </m:r>
                          <m:r>
                            <a:rPr lang="es-ES" sz="1600" b="0" i="1" smtClean="0">
                              <a:solidFill>
                                <a:schemeClr val="tx1"/>
                              </a:solidFill>
                              <a:latin typeface="Cambria Math" panose="02040503050406030204" pitchFamily="18" charset="0"/>
                              <a:ea typeface="Cambria Math" panose="02040503050406030204" pitchFamily="18" charset="0"/>
                            </a:rPr>
                            <m:t>𝑙</m:t>
                          </m:r>
                        </m:e>
                      </m:func>
                    </m:oMath>
                  </m:oMathPara>
                </a14:m>
                <a:endParaRPr lang="es-ES" sz="1600" dirty="0"/>
              </a:p>
            </p:txBody>
          </p:sp>
        </mc:Choice>
        <mc:Fallback xmlns="">
          <p:sp>
            <p:nvSpPr>
              <p:cNvPr id="59" name="CuadroTexto 58">
                <a:extLst>
                  <a:ext uri="{FF2B5EF4-FFF2-40B4-BE49-F238E27FC236}">
                    <a16:creationId xmlns:a16="http://schemas.microsoft.com/office/drawing/2014/main" id="{067CA50C-C84E-41D5-90FB-C6BE1817569C}"/>
                  </a:ext>
                </a:extLst>
              </p:cNvPr>
              <p:cNvSpPr txBox="1">
                <a:spLocks noRot="1" noChangeAspect="1" noMove="1" noResize="1" noEditPoints="1" noAdjustHandles="1" noChangeArrowheads="1" noChangeShapeType="1" noTextEdit="1"/>
              </p:cNvSpPr>
              <p:nvPr/>
            </p:nvSpPr>
            <p:spPr>
              <a:xfrm>
                <a:off x="2088230" y="1621050"/>
                <a:ext cx="7704610" cy="1148391"/>
              </a:xfrm>
              <a:prstGeom prst="rect">
                <a:avLst/>
              </a:prstGeom>
              <a:blipFill>
                <a:blip r:embed="rId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60" name="CuadroTexto 59">
                <a:extLst>
                  <a:ext uri="{FF2B5EF4-FFF2-40B4-BE49-F238E27FC236}">
                    <a16:creationId xmlns:a16="http://schemas.microsoft.com/office/drawing/2014/main" id="{E3F13E04-E552-4884-B40F-A9903B61B488}"/>
                  </a:ext>
                </a:extLst>
              </p:cNvPr>
              <p:cNvSpPr txBox="1"/>
              <p:nvPr/>
            </p:nvSpPr>
            <p:spPr>
              <a:xfrm>
                <a:off x="719832" y="3077272"/>
                <a:ext cx="7704610" cy="61799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𝐼</m:t>
                          </m:r>
                        </m:e>
                        <m:sub>
                          <m:r>
                            <a:rPr lang="es-ES" sz="1600" b="0" i="1" smtClean="0">
                              <a:solidFill>
                                <a:schemeClr val="tx1"/>
                              </a:solidFill>
                              <a:latin typeface="Cambria Math" panose="02040503050406030204" pitchFamily="18" charset="0"/>
                              <a:ea typeface="Cambria Math" panose="02040503050406030204" pitchFamily="18" charset="0"/>
                            </a:rPr>
                            <m:t>2</m:t>
                          </m:r>
                        </m:sub>
                      </m:sSub>
                      <m:r>
                        <a:rPr lang="es-ES" sz="1600" b="0" i="1" smtClean="0">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𝑗</m:t>
                      </m:r>
                      <m:f>
                        <m:fPr>
                          <m:ctrlPr>
                            <a:rPr lang="es-ES" sz="1600" i="1">
                              <a:solidFill>
                                <a:schemeClr val="tx1"/>
                              </a:solidFill>
                              <a:latin typeface="Cambria Math" panose="02040503050406030204" pitchFamily="18" charset="0"/>
                              <a:ea typeface="Cambria Math" panose="02040503050406030204" pitchFamily="18" charset="0"/>
                            </a:rPr>
                          </m:ctrlPr>
                        </m:fPr>
                        <m:num>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i="1">
                                  <a:solidFill>
                                    <a:schemeClr val="tx1"/>
                                  </a:solidFill>
                                  <a:latin typeface="Cambria Math" panose="02040503050406030204" pitchFamily="18" charset="0"/>
                                  <a:ea typeface="Cambria Math" panose="02040503050406030204" pitchFamily="18" charset="0"/>
                                </a:rPr>
                                <m:t>1</m:t>
                              </m:r>
                            </m:sub>
                          </m:sSub>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𝑍</m:t>
                              </m:r>
                            </m:e>
                            <m:sub>
                              <m:r>
                                <a:rPr lang="es-ES" sz="1600" i="1">
                                  <a:solidFill>
                                    <a:schemeClr val="tx1"/>
                                  </a:solidFill>
                                  <a:latin typeface="Cambria Math" panose="02040503050406030204" pitchFamily="18" charset="0"/>
                                  <a:ea typeface="Cambria Math" panose="02040503050406030204" pitchFamily="18" charset="0"/>
                                </a:rPr>
                                <m:t>0</m:t>
                              </m:r>
                            </m:sub>
                          </m:sSub>
                        </m:den>
                      </m:f>
                      <m:f>
                        <m:fPr>
                          <m:ctrlPr>
                            <a:rPr lang="es-ES" sz="1600" i="1" smtClean="0">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1</m:t>
                          </m:r>
                        </m:num>
                        <m:den>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sin</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den>
                      </m:f>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𝑗</m:t>
                      </m:r>
                      <m:f>
                        <m:fPr>
                          <m:ctrlPr>
                            <a:rPr lang="es-ES" sz="1600" i="1">
                              <a:solidFill>
                                <a:schemeClr val="tx1"/>
                              </a:solidFill>
                              <a:latin typeface="Cambria Math" panose="02040503050406030204" pitchFamily="18" charset="0"/>
                              <a:ea typeface="Cambria Math" panose="02040503050406030204" pitchFamily="18" charset="0"/>
                            </a:rPr>
                          </m:ctrlPr>
                        </m:fPr>
                        <m:num>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i="1">
                                  <a:solidFill>
                                    <a:schemeClr val="tx1"/>
                                  </a:solidFill>
                                  <a:latin typeface="Cambria Math" panose="02040503050406030204" pitchFamily="18" charset="0"/>
                                  <a:ea typeface="Cambria Math" panose="02040503050406030204" pitchFamily="18" charset="0"/>
                                </a:rPr>
                                <m:t>2</m:t>
                              </m:r>
                            </m:sub>
                          </m:sSub>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𝑍</m:t>
                              </m:r>
                            </m:e>
                            <m:sub>
                              <m:r>
                                <a:rPr lang="es-ES" sz="1600" i="1">
                                  <a:solidFill>
                                    <a:schemeClr val="tx1"/>
                                  </a:solidFill>
                                  <a:latin typeface="Cambria Math" panose="02040503050406030204" pitchFamily="18" charset="0"/>
                                  <a:ea typeface="Cambria Math" panose="02040503050406030204" pitchFamily="18" charset="0"/>
                                </a:rPr>
                                <m:t>0</m:t>
                              </m:r>
                            </m:sub>
                          </m:sSub>
                        </m:den>
                      </m:f>
                      <m:f>
                        <m:fPr>
                          <m:ctrlPr>
                            <a:rPr lang="es-ES" sz="1600" i="1">
                              <a:solidFill>
                                <a:schemeClr val="tx1"/>
                              </a:solidFill>
                              <a:latin typeface="Cambria Math" panose="02040503050406030204" pitchFamily="18" charset="0"/>
                              <a:ea typeface="Cambria Math" panose="02040503050406030204" pitchFamily="18" charset="0"/>
                            </a:rPr>
                          </m:ctrlPr>
                        </m:fPr>
                        <m:num>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cos</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num>
                        <m:den>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sin</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den>
                      </m:f>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𝑗</m:t>
                          </m:r>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𝑍</m:t>
                              </m:r>
                            </m:e>
                            <m:sub>
                              <m:r>
                                <a:rPr lang="es-ES" sz="1600" i="1">
                                  <a:solidFill>
                                    <a:schemeClr val="tx1"/>
                                  </a:solidFill>
                                  <a:latin typeface="Cambria Math" panose="02040503050406030204" pitchFamily="18" charset="0"/>
                                  <a:ea typeface="Cambria Math" panose="02040503050406030204" pitchFamily="18" charset="0"/>
                                </a:rPr>
                                <m:t>0</m:t>
                              </m:r>
                            </m:sub>
                          </m:sSub>
                        </m:den>
                      </m:f>
                      <m:d>
                        <m:dPr>
                          <m:ctrlPr>
                            <a:rPr lang="es-ES" sz="1600" i="1" smtClean="0">
                              <a:solidFill>
                                <a:schemeClr val="tx1"/>
                              </a:solidFill>
                              <a:latin typeface="Cambria Math" panose="02040503050406030204" pitchFamily="18" charset="0"/>
                              <a:ea typeface="Cambria Math" panose="02040503050406030204" pitchFamily="18" charset="0"/>
                            </a:rPr>
                          </m:ctrlPr>
                        </m:dPr>
                        <m:e>
                          <m:func>
                            <m:funcPr>
                              <m:ctrlPr>
                                <a:rPr lang="es-ES" sz="1600" i="1" smtClean="0">
                                  <a:solidFill>
                                    <a:schemeClr val="tx1"/>
                                  </a:solidFill>
                                  <a:latin typeface="Cambria Math" panose="02040503050406030204" pitchFamily="18" charset="0"/>
                                  <a:ea typeface="Cambria Math" panose="02040503050406030204" pitchFamily="18" charset="0"/>
                                </a:rPr>
                              </m:ctrlPr>
                            </m:funcPr>
                            <m:fName>
                              <m:r>
                                <m:rPr>
                                  <m:sty m:val="p"/>
                                </m:rPr>
                                <a:rPr lang="es-ES" sz="1600" b="0" i="0" smtClean="0">
                                  <a:solidFill>
                                    <a:schemeClr val="tx1"/>
                                  </a:solidFill>
                                  <a:latin typeface="Cambria Math" panose="02040503050406030204" pitchFamily="18" charset="0"/>
                                  <a:ea typeface="Cambria Math" panose="02040503050406030204" pitchFamily="18" charset="0"/>
                                </a:rPr>
                                <m:t>csc</m:t>
                              </m:r>
                            </m:fName>
                            <m:e>
                              <m:r>
                                <a:rPr lang="es-ES" sz="1600" i="1">
                                  <a:solidFill>
                                    <a:schemeClr val="tx1"/>
                                  </a:solidFill>
                                  <a:latin typeface="Cambria Math" panose="02040503050406030204" pitchFamily="18" charset="0"/>
                                  <a:ea typeface="Cambria Math" panose="02040503050406030204" pitchFamily="18" charset="0"/>
                                </a:rPr>
                                <m:t>𝛽</m:t>
                              </m:r>
                              <m:r>
                                <a:rPr lang="es-ES" sz="1600" b="0" i="1" smtClean="0">
                                  <a:solidFill>
                                    <a:schemeClr val="tx1"/>
                                  </a:solidFill>
                                  <a:latin typeface="Cambria Math" panose="02040503050406030204" pitchFamily="18" charset="0"/>
                                  <a:ea typeface="Cambria Math" panose="02040503050406030204" pitchFamily="18" charset="0"/>
                                </a:rPr>
                                <m:t>𝑙</m:t>
                              </m:r>
                            </m:e>
                          </m:func>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i="1">
                                  <a:solidFill>
                                    <a:schemeClr val="tx1"/>
                                  </a:solidFill>
                                  <a:latin typeface="Cambria Math" panose="02040503050406030204" pitchFamily="18" charset="0"/>
                                  <a:ea typeface="Cambria Math" panose="02040503050406030204" pitchFamily="18" charset="0"/>
                                </a:rPr>
                                <m:t>1</m:t>
                              </m:r>
                            </m:sub>
                          </m:sSub>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b="0" i="0" smtClean="0">
                                  <a:solidFill>
                                    <a:schemeClr val="tx1"/>
                                  </a:solidFill>
                                  <a:latin typeface="Cambria Math" panose="02040503050406030204" pitchFamily="18" charset="0"/>
                                  <a:ea typeface="Cambria Math" panose="02040503050406030204" pitchFamily="18" charset="0"/>
                                </a:rPr>
                                <m:t>cot</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b="0" i="1" smtClean="0">
                                  <a:solidFill>
                                    <a:schemeClr val="tx1"/>
                                  </a:solidFill>
                                  <a:latin typeface="Cambria Math" panose="02040503050406030204" pitchFamily="18" charset="0"/>
                                  <a:ea typeface="Cambria Math" panose="02040503050406030204" pitchFamily="18" charset="0"/>
                                </a:rPr>
                                <m:t>2</m:t>
                              </m:r>
                            </m:sub>
                          </m:sSub>
                        </m:e>
                      </m:d>
                    </m:oMath>
                  </m:oMathPara>
                </a14:m>
                <a:endParaRPr lang="es-ES" sz="1600" dirty="0"/>
              </a:p>
            </p:txBody>
          </p:sp>
        </mc:Choice>
        <mc:Fallback xmlns="">
          <p:sp>
            <p:nvSpPr>
              <p:cNvPr id="60" name="CuadroTexto 59">
                <a:extLst>
                  <a:ext uri="{FF2B5EF4-FFF2-40B4-BE49-F238E27FC236}">
                    <a16:creationId xmlns:a16="http://schemas.microsoft.com/office/drawing/2014/main" id="{E3F13E04-E552-4884-B40F-A9903B61B488}"/>
                  </a:ext>
                </a:extLst>
              </p:cNvPr>
              <p:cNvSpPr txBox="1">
                <a:spLocks noRot="1" noChangeAspect="1" noMove="1" noResize="1" noEditPoints="1" noAdjustHandles="1" noChangeArrowheads="1" noChangeShapeType="1" noTextEdit="1"/>
              </p:cNvSpPr>
              <p:nvPr/>
            </p:nvSpPr>
            <p:spPr>
              <a:xfrm>
                <a:off x="719832" y="3077272"/>
                <a:ext cx="7704610" cy="617990"/>
              </a:xfrm>
              <a:prstGeom prst="rect">
                <a:avLst/>
              </a:prstGeom>
              <a:blipFill>
                <a:blip r:embed="rId6"/>
                <a:stretch>
                  <a:fillRect/>
                </a:stretch>
              </a:blipFill>
            </p:spPr>
            <p:txBody>
              <a:bodyPr/>
              <a:lstStyle/>
              <a:p>
                <a:r>
                  <a:rPr lang="es-ES">
                    <a:noFill/>
                  </a:rPr>
                  <a:t> </a:t>
                </a:r>
              </a:p>
            </p:txBody>
          </p:sp>
        </mc:Fallback>
      </mc:AlternateContent>
      <p:sp>
        <p:nvSpPr>
          <p:cNvPr id="24" name="CuadroTexto 23">
            <a:extLst>
              <a:ext uri="{FF2B5EF4-FFF2-40B4-BE49-F238E27FC236}">
                <a16:creationId xmlns:a16="http://schemas.microsoft.com/office/drawing/2014/main" id="{C6D8868A-F808-4715-B09F-1EED77D91991}"/>
              </a:ext>
            </a:extLst>
          </p:cNvPr>
          <p:cNvSpPr txBox="1"/>
          <p:nvPr/>
        </p:nvSpPr>
        <p:spPr>
          <a:xfrm>
            <a:off x="355582" y="1303835"/>
            <a:ext cx="9547047" cy="307777"/>
          </a:xfrm>
          <a:prstGeom prst="rect">
            <a:avLst/>
          </a:prstGeom>
          <a:noFill/>
        </p:spPr>
        <p:txBody>
          <a:bodyPr wrap="square" rtlCol="0">
            <a:spAutoFit/>
          </a:bodyPr>
          <a:lstStyle/>
          <a:p>
            <a:pPr marL="285750" indent="-285750" algn="just">
              <a:buFont typeface="Wingdings" panose="05000000000000000000" pitchFamily="2" charset="2"/>
              <a:buChar char="Ø"/>
            </a:pPr>
            <a:r>
              <a:rPr kumimoji="0" lang="es-ES" altLang="es-ES" sz="1400" b="0" i="0" u="none" strike="noStrike" cap="none" normalizeH="0" baseline="0" dirty="0">
                <a:ln>
                  <a:noFill/>
                </a:ln>
                <a:solidFill>
                  <a:schemeClr val="tx1"/>
                </a:solidFill>
                <a:effectLst/>
                <a:latin typeface="Arial" panose="020B0604020202020204" pitchFamily="34" charset="0"/>
              </a:rPr>
              <a:t>Ahora sustituimos la primera ecuació</a:t>
            </a:r>
            <a:r>
              <a:rPr lang="es-ES" altLang="es-ES" sz="1400" dirty="0">
                <a:solidFill>
                  <a:schemeClr val="tx1"/>
                </a:solidFill>
              </a:rPr>
              <a:t>n en la segunda</a:t>
            </a:r>
            <a:endParaRPr kumimoji="0" lang="es-ES" altLang="es-ES" sz="1400" b="0" i="0" u="none" strike="noStrike" cap="none" normalizeH="0" baseline="0" dirty="0">
              <a:ln>
                <a:noFill/>
              </a:ln>
              <a:solidFill>
                <a:schemeClr val="tx1"/>
              </a:solidFill>
              <a:effectLst/>
              <a:latin typeface="Arial" panose="020B0604020202020204" pitchFamily="34" charset="0"/>
            </a:endParaRPr>
          </a:p>
        </p:txBody>
      </p:sp>
      <p:sp>
        <p:nvSpPr>
          <p:cNvPr id="25" name="CuadroTexto 24">
            <a:extLst>
              <a:ext uri="{FF2B5EF4-FFF2-40B4-BE49-F238E27FC236}">
                <a16:creationId xmlns:a16="http://schemas.microsoft.com/office/drawing/2014/main" id="{29D057D6-E6AE-432D-89F6-946BCBC0D0E2}"/>
              </a:ext>
            </a:extLst>
          </p:cNvPr>
          <p:cNvSpPr txBox="1"/>
          <p:nvPr/>
        </p:nvSpPr>
        <p:spPr>
          <a:xfrm>
            <a:off x="394026" y="3835099"/>
            <a:ext cx="9547047" cy="738664"/>
          </a:xfrm>
          <a:prstGeom prst="rect">
            <a:avLst/>
          </a:prstGeom>
          <a:noFill/>
        </p:spPr>
        <p:txBody>
          <a:bodyPr wrap="square" rtlCol="0">
            <a:spAutoFit/>
          </a:bodyPr>
          <a:lstStyle/>
          <a:p>
            <a:pPr marL="285750" indent="-285750" algn="just">
              <a:buFont typeface="Wingdings" panose="05000000000000000000" pitchFamily="2" charset="2"/>
              <a:buChar char="Ø"/>
            </a:pPr>
            <a:r>
              <a:rPr kumimoji="0" lang="es-ES" altLang="es-ES" sz="1400" b="0" i="0" u="none" strike="noStrike" cap="none" normalizeH="0" baseline="0" dirty="0">
                <a:ln>
                  <a:noFill/>
                </a:ln>
                <a:solidFill>
                  <a:schemeClr val="tx1"/>
                </a:solidFill>
                <a:effectLst/>
                <a:latin typeface="Arial" panose="020B0604020202020204" pitchFamily="34" charset="0"/>
              </a:rPr>
              <a:t>Recapitulando, obtenemos las siguientes ecuaciones que nos relacionan las corrientes en los puertos con los voltajes</a:t>
            </a:r>
          </a:p>
          <a:p>
            <a:pPr marL="285750" indent="-285750" algn="just">
              <a:buFont typeface="Wingdings" panose="05000000000000000000" pitchFamily="2" charset="2"/>
              <a:buChar char="Ø"/>
            </a:pPr>
            <a:endParaRPr lang="es-ES" altLang="es-ES" sz="1400" dirty="0">
              <a:solidFill>
                <a:schemeClr val="tx1"/>
              </a:solidFill>
            </a:endParaRPr>
          </a:p>
        </p:txBody>
      </p:sp>
      <mc:AlternateContent xmlns:mc="http://schemas.openxmlformats.org/markup-compatibility/2006" xmlns:a14="http://schemas.microsoft.com/office/drawing/2010/main">
        <mc:Choice Requires="a14">
          <p:sp>
            <p:nvSpPr>
              <p:cNvPr id="27" name="CuadroTexto 26">
                <a:extLst>
                  <a:ext uri="{FF2B5EF4-FFF2-40B4-BE49-F238E27FC236}">
                    <a16:creationId xmlns:a16="http://schemas.microsoft.com/office/drawing/2014/main" id="{2775251B-B0CF-4BE0-9731-747D357621D8}"/>
                  </a:ext>
                </a:extLst>
              </p:cNvPr>
              <p:cNvSpPr txBox="1"/>
              <p:nvPr/>
            </p:nvSpPr>
            <p:spPr>
              <a:xfrm>
                <a:off x="-737904" y="4373291"/>
                <a:ext cx="5363739" cy="5934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𝐼</m:t>
                          </m:r>
                        </m:e>
                        <m:sub>
                          <m:r>
                            <a:rPr lang="es-ES" sz="1600" b="0" i="1" smtClean="0">
                              <a:solidFill>
                                <a:schemeClr val="tx1"/>
                              </a:solidFill>
                              <a:latin typeface="Cambria Math" panose="02040503050406030204" pitchFamily="18" charset="0"/>
                              <a:ea typeface="Cambria Math" panose="02040503050406030204" pitchFamily="18" charset="0"/>
                            </a:rPr>
                            <m:t>1</m:t>
                          </m:r>
                        </m:sub>
                      </m:sSub>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𝑗</m:t>
                          </m:r>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𝑍</m:t>
                              </m:r>
                            </m:e>
                            <m:sub>
                              <m:r>
                                <a:rPr lang="es-ES" sz="1600" i="1">
                                  <a:solidFill>
                                    <a:schemeClr val="tx1"/>
                                  </a:solidFill>
                                  <a:latin typeface="Cambria Math" panose="02040503050406030204" pitchFamily="18" charset="0"/>
                                  <a:ea typeface="Cambria Math" panose="02040503050406030204" pitchFamily="18" charset="0"/>
                                </a:rPr>
                                <m:t>0</m:t>
                              </m:r>
                            </m:sub>
                          </m:sSub>
                        </m:den>
                      </m:f>
                      <m:d>
                        <m:dPr>
                          <m:ctrlPr>
                            <a:rPr lang="es-ES" sz="1600" i="1" smtClean="0">
                              <a:solidFill>
                                <a:schemeClr val="tx1"/>
                              </a:solidFill>
                              <a:latin typeface="Cambria Math" panose="02040503050406030204" pitchFamily="18" charset="0"/>
                              <a:ea typeface="Cambria Math" panose="02040503050406030204" pitchFamily="18" charset="0"/>
                            </a:rPr>
                          </m:ctrlPr>
                        </m:dPr>
                        <m:e>
                          <m:func>
                            <m:funcPr>
                              <m:ctrlPr>
                                <a:rPr lang="es-ES" sz="1600" i="1" smtClean="0">
                                  <a:solidFill>
                                    <a:schemeClr val="tx1"/>
                                  </a:solidFill>
                                  <a:latin typeface="Cambria Math" panose="02040503050406030204" pitchFamily="18" charset="0"/>
                                  <a:ea typeface="Cambria Math" panose="02040503050406030204" pitchFamily="18" charset="0"/>
                                </a:rPr>
                              </m:ctrlPr>
                            </m:funcPr>
                            <m:fName>
                              <m:r>
                                <m:rPr>
                                  <m:sty m:val="p"/>
                                </m:rPr>
                                <a:rPr lang="es-ES" sz="1600" b="0" i="0" smtClean="0">
                                  <a:solidFill>
                                    <a:schemeClr val="tx1"/>
                                  </a:solidFill>
                                  <a:latin typeface="Cambria Math" panose="02040503050406030204" pitchFamily="18" charset="0"/>
                                  <a:ea typeface="Cambria Math" panose="02040503050406030204" pitchFamily="18" charset="0"/>
                                </a:rPr>
                                <m:t>cot</m:t>
                              </m:r>
                            </m:fName>
                            <m:e>
                              <m:r>
                                <a:rPr lang="es-ES" sz="1600" i="1">
                                  <a:solidFill>
                                    <a:schemeClr val="tx1"/>
                                  </a:solidFill>
                                  <a:latin typeface="Cambria Math" panose="02040503050406030204" pitchFamily="18" charset="0"/>
                                  <a:ea typeface="Cambria Math" panose="02040503050406030204" pitchFamily="18" charset="0"/>
                                </a:rPr>
                                <m:t>𝛽</m:t>
                              </m:r>
                              <m:r>
                                <a:rPr lang="es-ES" sz="1600" b="0" i="1" smtClean="0">
                                  <a:solidFill>
                                    <a:schemeClr val="tx1"/>
                                  </a:solidFill>
                                  <a:latin typeface="Cambria Math" panose="02040503050406030204" pitchFamily="18" charset="0"/>
                                  <a:ea typeface="Cambria Math" panose="02040503050406030204" pitchFamily="18" charset="0"/>
                                </a:rPr>
                                <m:t>𝑙</m:t>
                              </m:r>
                            </m:e>
                          </m:func>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i="1">
                                  <a:solidFill>
                                    <a:schemeClr val="tx1"/>
                                  </a:solidFill>
                                  <a:latin typeface="Cambria Math" panose="02040503050406030204" pitchFamily="18" charset="0"/>
                                  <a:ea typeface="Cambria Math" panose="02040503050406030204" pitchFamily="18" charset="0"/>
                                </a:rPr>
                                <m:t>1</m:t>
                              </m:r>
                            </m:sub>
                          </m:sSub>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b="0" i="0" smtClean="0">
                                  <a:solidFill>
                                    <a:schemeClr val="tx1"/>
                                  </a:solidFill>
                                  <a:latin typeface="Cambria Math" panose="02040503050406030204" pitchFamily="18" charset="0"/>
                                  <a:ea typeface="Cambria Math" panose="02040503050406030204" pitchFamily="18" charset="0"/>
                                </a:rPr>
                                <m:t>csc</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b="0" i="1" smtClean="0">
                                  <a:solidFill>
                                    <a:schemeClr val="tx1"/>
                                  </a:solidFill>
                                  <a:latin typeface="Cambria Math" panose="02040503050406030204" pitchFamily="18" charset="0"/>
                                  <a:ea typeface="Cambria Math" panose="02040503050406030204" pitchFamily="18" charset="0"/>
                                </a:rPr>
                                <m:t>2</m:t>
                              </m:r>
                            </m:sub>
                          </m:sSub>
                        </m:e>
                      </m:d>
                    </m:oMath>
                  </m:oMathPara>
                </a14:m>
                <a:endParaRPr lang="es-ES" sz="1600" dirty="0"/>
              </a:p>
            </p:txBody>
          </p:sp>
        </mc:Choice>
        <mc:Fallback xmlns="">
          <p:sp>
            <p:nvSpPr>
              <p:cNvPr id="27" name="CuadroTexto 26">
                <a:extLst>
                  <a:ext uri="{FF2B5EF4-FFF2-40B4-BE49-F238E27FC236}">
                    <a16:creationId xmlns:a16="http://schemas.microsoft.com/office/drawing/2014/main" id="{2775251B-B0CF-4BE0-9731-747D357621D8}"/>
                  </a:ext>
                </a:extLst>
              </p:cNvPr>
              <p:cNvSpPr txBox="1">
                <a:spLocks noRot="1" noChangeAspect="1" noMove="1" noResize="1" noEditPoints="1" noAdjustHandles="1" noChangeArrowheads="1" noChangeShapeType="1" noTextEdit="1"/>
              </p:cNvSpPr>
              <p:nvPr/>
            </p:nvSpPr>
            <p:spPr>
              <a:xfrm>
                <a:off x="-737904" y="4373291"/>
                <a:ext cx="5363739" cy="593432"/>
              </a:xfrm>
              <a:prstGeom prst="rect">
                <a:avLst/>
              </a:prstGeom>
              <a:blipFill>
                <a:blip r:embed="rId7"/>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8" name="CuadroTexto 27">
                <a:extLst>
                  <a:ext uri="{FF2B5EF4-FFF2-40B4-BE49-F238E27FC236}">
                    <a16:creationId xmlns:a16="http://schemas.microsoft.com/office/drawing/2014/main" id="{A828021A-8FD3-4DF3-A6BB-207C9EEACC0A}"/>
                  </a:ext>
                </a:extLst>
              </p:cNvPr>
              <p:cNvSpPr txBox="1"/>
              <p:nvPr/>
            </p:nvSpPr>
            <p:spPr>
              <a:xfrm>
                <a:off x="-1908339" y="4906398"/>
                <a:ext cx="7704610" cy="5934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𝐼</m:t>
                          </m:r>
                        </m:e>
                        <m:sub>
                          <m:r>
                            <a:rPr lang="es-ES" sz="1600" b="0" i="1" smtClean="0">
                              <a:solidFill>
                                <a:schemeClr val="tx1"/>
                              </a:solidFill>
                              <a:latin typeface="Cambria Math" panose="02040503050406030204" pitchFamily="18" charset="0"/>
                              <a:ea typeface="Cambria Math" panose="02040503050406030204" pitchFamily="18" charset="0"/>
                            </a:rPr>
                            <m:t>2</m:t>
                          </m:r>
                        </m:sub>
                      </m:sSub>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𝑗</m:t>
                          </m:r>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𝑍</m:t>
                              </m:r>
                            </m:e>
                            <m:sub>
                              <m:r>
                                <a:rPr lang="es-ES" sz="1600" i="1">
                                  <a:solidFill>
                                    <a:schemeClr val="tx1"/>
                                  </a:solidFill>
                                  <a:latin typeface="Cambria Math" panose="02040503050406030204" pitchFamily="18" charset="0"/>
                                  <a:ea typeface="Cambria Math" panose="02040503050406030204" pitchFamily="18" charset="0"/>
                                </a:rPr>
                                <m:t>0</m:t>
                              </m:r>
                            </m:sub>
                          </m:sSub>
                        </m:den>
                      </m:f>
                      <m:d>
                        <m:dPr>
                          <m:ctrlPr>
                            <a:rPr lang="es-ES" sz="1600" i="1" smtClean="0">
                              <a:solidFill>
                                <a:schemeClr val="tx1"/>
                              </a:solidFill>
                              <a:latin typeface="Cambria Math" panose="02040503050406030204" pitchFamily="18" charset="0"/>
                              <a:ea typeface="Cambria Math" panose="02040503050406030204" pitchFamily="18" charset="0"/>
                            </a:rPr>
                          </m:ctrlPr>
                        </m:dPr>
                        <m:e>
                          <m:func>
                            <m:funcPr>
                              <m:ctrlPr>
                                <a:rPr lang="es-ES" sz="1600" i="1" smtClean="0">
                                  <a:solidFill>
                                    <a:schemeClr val="tx1"/>
                                  </a:solidFill>
                                  <a:latin typeface="Cambria Math" panose="02040503050406030204" pitchFamily="18" charset="0"/>
                                  <a:ea typeface="Cambria Math" panose="02040503050406030204" pitchFamily="18" charset="0"/>
                                </a:rPr>
                              </m:ctrlPr>
                            </m:funcPr>
                            <m:fName>
                              <m:r>
                                <m:rPr>
                                  <m:sty m:val="p"/>
                                </m:rPr>
                                <a:rPr lang="es-ES" sz="1600" b="0" i="0" smtClean="0">
                                  <a:solidFill>
                                    <a:schemeClr val="tx1"/>
                                  </a:solidFill>
                                  <a:latin typeface="Cambria Math" panose="02040503050406030204" pitchFamily="18" charset="0"/>
                                  <a:ea typeface="Cambria Math" panose="02040503050406030204" pitchFamily="18" charset="0"/>
                                </a:rPr>
                                <m:t>csc</m:t>
                              </m:r>
                            </m:fName>
                            <m:e>
                              <m:r>
                                <a:rPr lang="es-ES" sz="1600" i="1">
                                  <a:solidFill>
                                    <a:schemeClr val="tx1"/>
                                  </a:solidFill>
                                  <a:latin typeface="Cambria Math" panose="02040503050406030204" pitchFamily="18" charset="0"/>
                                  <a:ea typeface="Cambria Math" panose="02040503050406030204" pitchFamily="18" charset="0"/>
                                </a:rPr>
                                <m:t>𝛽</m:t>
                              </m:r>
                              <m:r>
                                <a:rPr lang="es-ES" sz="1600" b="0" i="1" smtClean="0">
                                  <a:solidFill>
                                    <a:schemeClr val="tx1"/>
                                  </a:solidFill>
                                  <a:latin typeface="Cambria Math" panose="02040503050406030204" pitchFamily="18" charset="0"/>
                                  <a:ea typeface="Cambria Math" panose="02040503050406030204" pitchFamily="18" charset="0"/>
                                </a:rPr>
                                <m:t>𝑙</m:t>
                              </m:r>
                            </m:e>
                          </m:func>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i="1">
                                  <a:solidFill>
                                    <a:schemeClr val="tx1"/>
                                  </a:solidFill>
                                  <a:latin typeface="Cambria Math" panose="02040503050406030204" pitchFamily="18" charset="0"/>
                                  <a:ea typeface="Cambria Math" panose="02040503050406030204" pitchFamily="18" charset="0"/>
                                </a:rPr>
                                <m:t>1</m:t>
                              </m:r>
                            </m:sub>
                          </m:sSub>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b="0" i="0" smtClean="0">
                                  <a:solidFill>
                                    <a:schemeClr val="tx1"/>
                                  </a:solidFill>
                                  <a:latin typeface="Cambria Math" panose="02040503050406030204" pitchFamily="18" charset="0"/>
                                  <a:ea typeface="Cambria Math" panose="02040503050406030204" pitchFamily="18" charset="0"/>
                                </a:rPr>
                                <m:t>cot</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b="0" i="1" smtClean="0">
                                  <a:solidFill>
                                    <a:schemeClr val="tx1"/>
                                  </a:solidFill>
                                  <a:latin typeface="Cambria Math" panose="02040503050406030204" pitchFamily="18" charset="0"/>
                                  <a:ea typeface="Cambria Math" panose="02040503050406030204" pitchFamily="18" charset="0"/>
                                </a:rPr>
                                <m:t>2</m:t>
                              </m:r>
                            </m:sub>
                          </m:sSub>
                        </m:e>
                      </m:d>
                    </m:oMath>
                  </m:oMathPara>
                </a14:m>
                <a:endParaRPr lang="es-ES" sz="1600" dirty="0"/>
              </a:p>
            </p:txBody>
          </p:sp>
        </mc:Choice>
        <mc:Fallback xmlns="">
          <p:sp>
            <p:nvSpPr>
              <p:cNvPr id="28" name="CuadroTexto 27">
                <a:extLst>
                  <a:ext uri="{FF2B5EF4-FFF2-40B4-BE49-F238E27FC236}">
                    <a16:creationId xmlns:a16="http://schemas.microsoft.com/office/drawing/2014/main" id="{A828021A-8FD3-4DF3-A6BB-207C9EEACC0A}"/>
                  </a:ext>
                </a:extLst>
              </p:cNvPr>
              <p:cNvSpPr txBox="1">
                <a:spLocks noRot="1" noChangeAspect="1" noMove="1" noResize="1" noEditPoints="1" noAdjustHandles="1" noChangeArrowheads="1" noChangeShapeType="1" noTextEdit="1"/>
              </p:cNvSpPr>
              <p:nvPr/>
            </p:nvSpPr>
            <p:spPr>
              <a:xfrm>
                <a:off x="-1908339" y="4906398"/>
                <a:ext cx="7704610" cy="593432"/>
              </a:xfrm>
              <a:prstGeom prst="rect">
                <a:avLst/>
              </a:prstGeom>
              <a:blipFill>
                <a:blip r:embed="rId8"/>
                <a:stretch>
                  <a:fillRect/>
                </a:stretch>
              </a:blipFill>
            </p:spPr>
            <p:txBody>
              <a:bodyPr/>
              <a:lstStyle/>
              <a:p>
                <a:r>
                  <a:rPr lang="es-ES">
                    <a:noFill/>
                  </a:rPr>
                  <a:t> </a:t>
                </a:r>
              </a:p>
            </p:txBody>
          </p:sp>
        </mc:Fallback>
      </mc:AlternateContent>
      <p:pic>
        <p:nvPicPr>
          <p:cNvPr id="5" name="Imagen 4">
            <a:extLst>
              <a:ext uri="{FF2B5EF4-FFF2-40B4-BE49-F238E27FC236}">
                <a16:creationId xmlns:a16="http://schemas.microsoft.com/office/drawing/2014/main" id="{E660AC3F-9E22-4471-9E00-74E986DB746F}"/>
              </a:ext>
            </a:extLst>
          </p:cNvPr>
          <p:cNvPicPr>
            <a:picLocks noChangeAspect="1"/>
          </p:cNvPicPr>
          <p:nvPr/>
        </p:nvPicPr>
        <p:blipFill>
          <a:blip r:embed="rId9"/>
          <a:stretch>
            <a:fillRect/>
          </a:stretch>
        </p:blipFill>
        <p:spPr>
          <a:xfrm>
            <a:off x="6681773" y="4291060"/>
            <a:ext cx="3042823" cy="2506190"/>
          </a:xfrm>
          <a:prstGeom prst="rect">
            <a:avLst/>
          </a:prstGeom>
        </p:spPr>
      </p:pic>
      <p:sp>
        <p:nvSpPr>
          <p:cNvPr id="31" name="CuadroTexto 30">
            <a:extLst>
              <a:ext uri="{FF2B5EF4-FFF2-40B4-BE49-F238E27FC236}">
                <a16:creationId xmlns:a16="http://schemas.microsoft.com/office/drawing/2014/main" id="{0FCCE1C6-2C32-487D-889B-3FA2CADBCC22}"/>
              </a:ext>
            </a:extLst>
          </p:cNvPr>
          <p:cNvSpPr txBox="1"/>
          <p:nvPr/>
        </p:nvSpPr>
        <p:spPr>
          <a:xfrm>
            <a:off x="6702360" y="6873617"/>
            <a:ext cx="3444163" cy="276999"/>
          </a:xfrm>
          <a:prstGeom prst="rect">
            <a:avLst/>
          </a:prstGeom>
          <a:noFill/>
        </p:spPr>
        <p:txBody>
          <a:bodyPr wrap="square" rtlCol="0">
            <a:spAutoFit/>
          </a:bodyPr>
          <a:lstStyle/>
          <a:p>
            <a:pPr algn="just"/>
            <a:r>
              <a:rPr kumimoji="0" lang="es-ES" altLang="es-ES" sz="1200" b="0" i="0" u="none" strike="noStrike" cap="none" normalizeH="0" baseline="0" dirty="0">
                <a:ln>
                  <a:noFill/>
                </a:ln>
                <a:solidFill>
                  <a:schemeClr val="tx1"/>
                </a:solidFill>
                <a:effectLst/>
                <a:latin typeface="Arial" panose="020B0604020202020204" pitchFamily="34" charset="0"/>
              </a:rPr>
              <a:t>Esquema red de microondas con N-puertos </a:t>
            </a:r>
          </a:p>
        </p:txBody>
      </p:sp>
      <p:sp>
        <p:nvSpPr>
          <p:cNvPr id="40" name="CuadroTexto 39">
            <a:extLst>
              <a:ext uri="{FF2B5EF4-FFF2-40B4-BE49-F238E27FC236}">
                <a16:creationId xmlns:a16="http://schemas.microsoft.com/office/drawing/2014/main" id="{B7D95FA2-002E-4A4E-9961-30D62C620DCF}"/>
              </a:ext>
            </a:extLst>
          </p:cNvPr>
          <p:cNvSpPr txBox="1"/>
          <p:nvPr/>
        </p:nvSpPr>
        <p:spPr>
          <a:xfrm>
            <a:off x="203904" y="5417294"/>
            <a:ext cx="6473756" cy="1600438"/>
          </a:xfrm>
          <a:prstGeom prst="rect">
            <a:avLst/>
          </a:prstGeom>
          <a:noFill/>
        </p:spPr>
        <p:txBody>
          <a:bodyPr wrap="square">
            <a:spAutoFit/>
          </a:bodyPr>
          <a:lstStyle/>
          <a:p>
            <a:pPr marL="285750" marR="0" lvl="0" indent="-285750" algn="just" defTabSz="447675" rtl="0" eaLnBrk="0" fontAlgn="base" latinLnBrk="0" hangingPunct="0">
              <a:lnSpc>
                <a:spcPct val="100000"/>
              </a:lnSpc>
              <a:spcBef>
                <a:spcPct val="0"/>
              </a:spcBef>
              <a:spcAft>
                <a:spcPct val="0"/>
              </a:spcAft>
              <a:buClrTx/>
              <a:buSzTx/>
              <a:buFont typeface="Wingdings" panose="05000000000000000000" pitchFamily="2" charset="2"/>
              <a:buChar char="Ø"/>
              <a:tabLst/>
              <a:defRPr/>
            </a:pPr>
            <a:endParaRPr kumimoji="0" lang="es-ES" altLang="es-ES" sz="14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itchFamily="34" charset="-128"/>
              <a:cs typeface="+mn-cs"/>
            </a:endParaRPr>
          </a:p>
          <a:p>
            <a:pPr marL="285750" marR="0" lvl="0" indent="-285750" algn="just" defTabSz="447675"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s-ES" altLang="es-ES" sz="14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itchFamily="34" charset="-128"/>
                <a:cs typeface="+mn-cs"/>
              </a:rPr>
              <a:t>Ahora bien, las matrices de admitancias están referidas a redes de microondas, relacionando los voltajes e intensidades de cada puerto</a:t>
            </a:r>
          </a:p>
          <a:p>
            <a:pPr marR="0" lvl="0" algn="just" defTabSz="447675" rtl="0" eaLnBrk="0" fontAlgn="base" latinLnBrk="0" hangingPunct="0">
              <a:lnSpc>
                <a:spcPct val="100000"/>
              </a:lnSpc>
              <a:spcBef>
                <a:spcPct val="0"/>
              </a:spcBef>
              <a:spcAft>
                <a:spcPct val="0"/>
              </a:spcAft>
              <a:buClrTx/>
              <a:buSzTx/>
              <a:tabLst/>
              <a:defRPr/>
            </a:pPr>
            <a:endParaRPr lang="es-ES" altLang="es-ES" sz="1400" dirty="0">
              <a:solidFill>
                <a:prstClr val="black"/>
              </a:solidFill>
            </a:endParaRPr>
          </a:p>
          <a:p>
            <a:pPr marL="285750" marR="0" lvl="0" indent="-285750" algn="just" defTabSz="447675"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s-ES" altLang="es-ES" sz="14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itchFamily="34" charset="-128"/>
                <a:cs typeface="+mn-cs"/>
              </a:rPr>
              <a:t> Además, existe una convención de signos, de manera que las corrientes se definen como positivas cuando entran en el componente y negativas cuando salen  </a:t>
            </a:r>
          </a:p>
        </p:txBody>
      </p:sp>
    </p:spTree>
    <p:extLst>
      <p:ext uri="{BB962C8B-B14F-4D97-AF65-F5344CB8AC3E}">
        <p14:creationId xmlns:p14="http://schemas.microsoft.com/office/powerpoint/2010/main" val="656867092"/>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36</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mc:AlternateContent xmlns:mc="http://schemas.openxmlformats.org/markup-compatibility/2006" xmlns:a14="http://schemas.microsoft.com/office/drawing/2010/main">
        <mc:Choice Requires="a14">
          <p:sp>
            <p:nvSpPr>
              <p:cNvPr id="20" name="2 Marcador de contenido">
                <a:extLst>
                  <a:ext uri="{FF2B5EF4-FFF2-40B4-BE49-F238E27FC236}">
                    <a16:creationId xmlns:a16="http://schemas.microsoft.com/office/drawing/2014/main" id="{DD56B59D-066F-49BE-BD7A-9461711CDFF1}"/>
                  </a:ext>
                </a:extLst>
              </p:cNvPr>
              <p:cNvSpPr txBox="1">
                <a:spLocks/>
              </p:cNvSpPr>
              <p:nvPr/>
            </p:nvSpPr>
            <p:spPr>
              <a:xfrm>
                <a:off x="359792" y="745251"/>
                <a:ext cx="6840760"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t>Calculo de la matriz de admitancias generalizada </a:t>
                </a:r>
                <a14:m>
                  <m:oMath xmlns:m="http://schemas.openxmlformats.org/officeDocument/2006/math">
                    <m:sSubSup>
                      <m:sSubSupPr>
                        <m:ctrlPr>
                          <a:rPr lang="es-ES" sz="1600" i="1" u="sng">
                            <a:latin typeface="Cambria Math" panose="02040503050406030204" pitchFamily="18" charset="0"/>
                          </a:rPr>
                        </m:ctrlPr>
                      </m:sSubSupPr>
                      <m:e>
                        <m:r>
                          <a:rPr lang="es-ES" sz="1600" i="1" u="sng">
                            <a:latin typeface="Cambria Math" panose="02040503050406030204" pitchFamily="18" charset="0"/>
                          </a:rPr>
                          <m:t>𝑌</m:t>
                        </m:r>
                      </m:e>
                      <m:sub>
                        <m:r>
                          <a:rPr lang="es-ES" sz="1600" i="1" u="sng">
                            <a:latin typeface="Cambria Math" panose="02040503050406030204" pitchFamily="18" charset="0"/>
                          </a:rPr>
                          <m:t>𝑙𝑛</m:t>
                        </m:r>
                      </m:sub>
                      <m:sup>
                        <m:r>
                          <a:rPr lang="es-ES" sz="1600" i="1" u="sng">
                            <a:latin typeface="Cambria Math" panose="02040503050406030204" pitchFamily="18" charset="0"/>
                          </a:rPr>
                          <m:t>(</m:t>
                        </m:r>
                        <m:r>
                          <a:rPr lang="es-ES" sz="1600" i="1" u="sng">
                            <a:latin typeface="Cambria Math" panose="02040503050406030204" pitchFamily="18" charset="0"/>
                            <a:ea typeface="Cambria Math" panose="02040503050406030204" pitchFamily="18" charset="0"/>
                          </a:rPr>
                          <m:t>𝜇</m:t>
                        </m:r>
                        <m:r>
                          <a:rPr lang="es-ES" sz="1600" i="1" u="sng">
                            <a:latin typeface="Cambria Math" panose="02040503050406030204" pitchFamily="18" charset="0"/>
                            <a:ea typeface="Cambria Math" panose="02040503050406030204" pitchFamily="18" charset="0"/>
                          </a:rPr>
                          <m:t>,</m:t>
                        </m:r>
                        <m:r>
                          <a:rPr lang="es-ES" sz="1600" i="1" u="sng">
                            <a:latin typeface="Cambria Math" panose="02040503050406030204" pitchFamily="18" charset="0"/>
                            <a:ea typeface="Cambria Math" panose="02040503050406030204" pitchFamily="18" charset="0"/>
                          </a:rPr>
                          <m:t>𝜈</m:t>
                        </m:r>
                        <m:r>
                          <a:rPr lang="es-ES" sz="1600" i="1" u="sng">
                            <a:latin typeface="Cambria Math" panose="02040503050406030204" pitchFamily="18" charset="0"/>
                          </a:rPr>
                          <m:t>)</m:t>
                        </m:r>
                      </m:sup>
                    </m:sSubSup>
                  </m:oMath>
                </a14:m>
                <a:endParaRPr lang="es-ES_tradnl" altLang="es-ES" sz="2000" u="sng" kern="0" dirty="0">
                  <a:solidFill>
                    <a:schemeClr val="tx1"/>
                  </a:solidFill>
                </a:endParaRPr>
              </a:p>
            </p:txBody>
          </p:sp>
        </mc:Choice>
        <mc:Fallback xmlns="">
          <p:sp>
            <p:nvSpPr>
              <p:cNvPr id="20" name="2 Marcador de contenido">
                <a:extLst>
                  <a:ext uri="{FF2B5EF4-FFF2-40B4-BE49-F238E27FC236}">
                    <a16:creationId xmlns:a16="http://schemas.microsoft.com/office/drawing/2014/main" id="{DD56B59D-066F-49BE-BD7A-9461711CDFF1}"/>
                  </a:ext>
                </a:extLst>
              </p:cNvPr>
              <p:cNvSpPr txBox="1">
                <a:spLocks noRot="1" noChangeAspect="1" noMove="1" noResize="1" noEditPoints="1" noAdjustHandles="1" noChangeArrowheads="1" noChangeShapeType="1" noTextEdit="1"/>
              </p:cNvSpPr>
              <p:nvPr/>
            </p:nvSpPr>
            <p:spPr>
              <a:xfrm>
                <a:off x="359792" y="745251"/>
                <a:ext cx="6840760" cy="442298"/>
              </a:xfrm>
              <a:prstGeom prst="rect">
                <a:avLst/>
              </a:prstGeom>
              <a:blipFill>
                <a:blip r:embed="rId2"/>
                <a:stretch>
                  <a:fillRect l="-446"/>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4" name="CuadroTexto 23">
                <a:extLst>
                  <a:ext uri="{FF2B5EF4-FFF2-40B4-BE49-F238E27FC236}">
                    <a16:creationId xmlns:a16="http://schemas.microsoft.com/office/drawing/2014/main" id="{C6D8868A-F808-4715-B09F-1EED77D91991}"/>
                  </a:ext>
                </a:extLst>
              </p:cNvPr>
              <p:cNvSpPr txBox="1"/>
              <p:nvPr/>
            </p:nvSpPr>
            <p:spPr>
              <a:xfrm>
                <a:off x="355582" y="1303835"/>
                <a:ext cx="9547047" cy="5047536"/>
              </a:xfrm>
              <a:prstGeom prst="rect">
                <a:avLst/>
              </a:prstGeom>
              <a:noFill/>
            </p:spPr>
            <p:txBody>
              <a:bodyPr wrap="square" rtlCol="0">
                <a:spAutoFit/>
              </a:bodyPr>
              <a:lstStyle/>
              <a:p>
                <a:pPr marL="285750" indent="-285750" algn="just">
                  <a:buFont typeface="Wingdings" panose="05000000000000000000" pitchFamily="2" charset="2"/>
                  <a:buChar char="Ø"/>
                </a:pPr>
                <a:r>
                  <a:rPr kumimoji="0" lang="es-ES" altLang="es-ES" sz="1400" b="0" i="0" u="none" strike="noStrike" cap="none" normalizeH="0" baseline="0" dirty="0">
                    <a:ln>
                      <a:noFill/>
                    </a:ln>
                    <a:solidFill>
                      <a:schemeClr val="tx1"/>
                    </a:solidFill>
                    <a:effectLst/>
                    <a:latin typeface="Arial" panose="020B0604020202020204" pitchFamily="34" charset="0"/>
                  </a:rPr>
                  <a:t>Hay que tener en cuenta </a:t>
                </a:r>
                <a:r>
                  <a:rPr lang="es-ES" altLang="es-ES" sz="1400" dirty="0">
                    <a:solidFill>
                      <a:schemeClr val="tx1"/>
                    </a:solidFill>
                  </a:rPr>
                  <a:t>que el convenio de signos de las redes de microondas no coincide con la de las líneas de transmisión, que es el modelo que hemos usado para la deducción de las ecuaciones anteriores</a:t>
                </a:r>
              </a:p>
              <a:p>
                <a:pPr marL="285750" indent="-285750" algn="just">
                  <a:buFont typeface="Wingdings" panose="05000000000000000000" pitchFamily="2" charset="2"/>
                  <a:buChar char="Ø"/>
                </a:pPr>
                <a:endParaRPr kumimoji="0" lang="es-ES" altLang="es-ES" sz="1400" b="0" i="0" u="none" strike="noStrike" cap="none" normalizeH="0" baseline="0" dirty="0">
                  <a:ln>
                    <a:noFill/>
                  </a:ln>
                  <a:solidFill>
                    <a:schemeClr val="tx1"/>
                  </a:solidFill>
                  <a:effectLst/>
                  <a:latin typeface="Arial" panose="020B0604020202020204" pitchFamily="34" charset="0"/>
                </a:endParaRPr>
              </a:p>
              <a:p>
                <a:pPr marL="285750" indent="-285750" algn="just">
                  <a:buFont typeface="Wingdings" panose="05000000000000000000" pitchFamily="2" charset="2"/>
                  <a:buChar char="Ø"/>
                </a:pPr>
                <a:endParaRPr lang="es-ES" altLang="es-ES" sz="1400" dirty="0">
                  <a:solidFill>
                    <a:schemeClr val="tx1"/>
                  </a:solidFill>
                </a:endParaRPr>
              </a:p>
              <a:p>
                <a:pPr marL="285750" indent="-285750" algn="just">
                  <a:buFont typeface="Wingdings" panose="05000000000000000000" pitchFamily="2" charset="2"/>
                  <a:buChar char="Ø"/>
                </a:pPr>
                <a:endParaRPr kumimoji="0" lang="es-ES" altLang="es-ES" sz="1400" b="0" i="0" u="none" strike="noStrike" cap="none" normalizeH="0" baseline="0" dirty="0">
                  <a:ln>
                    <a:noFill/>
                  </a:ln>
                  <a:solidFill>
                    <a:schemeClr val="tx1"/>
                  </a:solidFill>
                  <a:effectLst/>
                  <a:latin typeface="Arial" panose="020B0604020202020204" pitchFamily="34" charset="0"/>
                </a:endParaRPr>
              </a:p>
              <a:p>
                <a:pPr marL="285750" indent="-285750" algn="just">
                  <a:buFont typeface="Wingdings" panose="05000000000000000000" pitchFamily="2" charset="2"/>
                  <a:buChar char="Ø"/>
                </a:pPr>
                <a:endParaRPr lang="es-ES" altLang="es-ES" sz="1400" dirty="0">
                  <a:solidFill>
                    <a:schemeClr val="tx1"/>
                  </a:solidFill>
                </a:endParaRPr>
              </a:p>
              <a:p>
                <a:pPr marL="285750" indent="-285750" algn="just">
                  <a:buFont typeface="Wingdings" panose="05000000000000000000" pitchFamily="2" charset="2"/>
                  <a:buChar char="Ø"/>
                </a:pPr>
                <a:endParaRPr kumimoji="0" lang="es-ES" altLang="es-ES" sz="1400" b="0" i="0" u="none" strike="noStrike" cap="none" normalizeH="0" baseline="0" dirty="0">
                  <a:ln>
                    <a:noFill/>
                  </a:ln>
                  <a:solidFill>
                    <a:schemeClr val="tx1"/>
                  </a:solidFill>
                  <a:effectLst/>
                  <a:latin typeface="Arial" panose="020B0604020202020204" pitchFamily="34" charset="0"/>
                </a:endParaRPr>
              </a:p>
              <a:p>
                <a:pPr marL="285750" indent="-285750" algn="just">
                  <a:buFont typeface="Wingdings" panose="05000000000000000000" pitchFamily="2" charset="2"/>
                  <a:buChar char="Ø"/>
                </a:pPr>
                <a:endParaRPr lang="es-ES" altLang="es-ES" sz="1400" dirty="0">
                  <a:solidFill>
                    <a:schemeClr val="tx1"/>
                  </a:solidFill>
                </a:endParaRPr>
              </a:p>
              <a:p>
                <a:pPr marL="285750" indent="-285750" algn="just">
                  <a:buFont typeface="Wingdings" panose="05000000000000000000" pitchFamily="2" charset="2"/>
                  <a:buChar char="Ø"/>
                </a:pPr>
                <a:endParaRPr kumimoji="0" lang="es-ES" altLang="es-ES" sz="1400" b="0" i="0" u="none" strike="noStrike" cap="none" normalizeH="0" baseline="0" dirty="0">
                  <a:ln>
                    <a:noFill/>
                  </a:ln>
                  <a:solidFill>
                    <a:schemeClr val="tx1"/>
                  </a:solidFill>
                  <a:effectLst/>
                  <a:latin typeface="Arial" panose="020B0604020202020204" pitchFamily="34" charset="0"/>
                </a:endParaRPr>
              </a:p>
              <a:p>
                <a:pPr marL="285750" indent="-285750" algn="just">
                  <a:buFont typeface="Wingdings" panose="05000000000000000000" pitchFamily="2" charset="2"/>
                  <a:buChar char="Ø"/>
                </a:pPr>
                <a:endParaRPr lang="es-ES" altLang="es-ES" sz="1400" dirty="0">
                  <a:solidFill>
                    <a:schemeClr val="tx1"/>
                  </a:solidFill>
                </a:endParaRPr>
              </a:p>
              <a:p>
                <a:pPr marL="285750" indent="-285750" algn="just">
                  <a:buFont typeface="Wingdings" panose="05000000000000000000" pitchFamily="2" charset="2"/>
                  <a:buChar char="Ø"/>
                </a:pPr>
                <a:endParaRPr kumimoji="0" lang="es-ES" altLang="es-ES" sz="1400" b="0" i="0" u="none" strike="noStrike" cap="none" normalizeH="0" baseline="0" dirty="0">
                  <a:ln>
                    <a:noFill/>
                  </a:ln>
                  <a:solidFill>
                    <a:schemeClr val="tx1"/>
                  </a:solidFill>
                  <a:effectLst/>
                  <a:latin typeface="Arial" panose="020B0604020202020204" pitchFamily="34" charset="0"/>
                </a:endParaRPr>
              </a:p>
              <a:p>
                <a:pPr marL="285750" indent="-285750" algn="just">
                  <a:buFont typeface="Wingdings" panose="05000000000000000000" pitchFamily="2" charset="2"/>
                  <a:buChar char="Ø"/>
                </a:pPr>
                <a:endParaRPr lang="es-ES" altLang="es-ES" sz="1400" dirty="0">
                  <a:solidFill>
                    <a:schemeClr val="tx1"/>
                  </a:solidFill>
                </a:endParaRPr>
              </a:p>
              <a:p>
                <a:pPr marL="285750" indent="-285750" algn="just">
                  <a:buFont typeface="Wingdings" panose="05000000000000000000" pitchFamily="2" charset="2"/>
                  <a:buChar char="Ø"/>
                </a:pPr>
                <a:r>
                  <a:rPr kumimoji="0" lang="es-ES" altLang="es-ES" sz="1400" b="0" i="0" u="none" strike="noStrike" cap="none" normalizeH="0" baseline="0" dirty="0">
                    <a:ln>
                      <a:noFill/>
                    </a:ln>
                    <a:solidFill>
                      <a:schemeClr val="tx1"/>
                    </a:solidFill>
                    <a:effectLst/>
                    <a:latin typeface="Arial" panose="020B0604020202020204" pitchFamily="34" charset="0"/>
                  </a:rPr>
                  <a:t>En la teoría</a:t>
                </a:r>
                <a:r>
                  <a:rPr kumimoji="0" lang="es-ES" altLang="es-ES" sz="1400" b="0" i="0" u="none" strike="noStrike" cap="none" normalizeH="0" dirty="0">
                    <a:ln>
                      <a:noFill/>
                    </a:ln>
                    <a:solidFill>
                      <a:schemeClr val="tx1"/>
                    </a:solidFill>
                    <a:effectLst/>
                    <a:latin typeface="Arial" panose="020B0604020202020204" pitchFamily="34" charset="0"/>
                  </a:rPr>
                  <a:t> de líneas de transmisión, la corriente </a:t>
                </a:r>
                <a14:m>
                  <m:oMath xmlns:m="http://schemas.openxmlformats.org/officeDocument/2006/math">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𝐼</m:t>
                        </m:r>
                      </m:e>
                      <m:sub>
                        <m:r>
                          <a:rPr lang="es-ES" sz="1400" i="1">
                            <a:solidFill>
                              <a:schemeClr val="tx1"/>
                            </a:solidFill>
                            <a:latin typeface="Cambria Math" panose="02040503050406030204" pitchFamily="18" charset="0"/>
                            <a:ea typeface="Cambria Math" panose="02040503050406030204" pitchFamily="18" charset="0"/>
                          </a:rPr>
                          <m:t>2</m:t>
                        </m:r>
                      </m:sub>
                    </m:sSub>
                  </m:oMath>
                </a14:m>
                <a:r>
                  <a:rPr kumimoji="0" lang="es-ES" altLang="es-ES" sz="1400" b="0" i="0" u="none" strike="noStrike" cap="none" normalizeH="0" baseline="0" dirty="0">
                    <a:ln>
                      <a:noFill/>
                    </a:ln>
                    <a:solidFill>
                      <a:schemeClr val="tx1"/>
                    </a:solidFill>
                    <a:effectLst/>
                    <a:latin typeface="Arial" panose="020B0604020202020204" pitchFamily="34" charset="0"/>
                  </a:rPr>
                  <a:t> se define como positiva cuando la</a:t>
                </a:r>
                <a:r>
                  <a:rPr kumimoji="0" lang="es-ES" altLang="es-ES" sz="1400" b="0" i="0" u="none" strike="noStrike" cap="none" normalizeH="0" dirty="0">
                    <a:ln>
                      <a:noFill/>
                    </a:ln>
                    <a:solidFill>
                      <a:schemeClr val="tx1"/>
                    </a:solidFill>
                    <a:effectLst/>
                    <a:latin typeface="Arial" panose="020B0604020202020204" pitchFamily="34" charset="0"/>
                  </a:rPr>
                  <a:t> onda </a:t>
                </a:r>
                <a:r>
                  <a:rPr lang="es-ES" altLang="es-ES" sz="1400" dirty="0">
                    <a:solidFill>
                      <a:schemeClr val="tx1"/>
                    </a:solidFill>
                  </a:rPr>
                  <a:t>se propaga en dirección +z (en el sistema de red microondas “sale” del sistema). Por tanto, d</a:t>
                </a:r>
                <a:r>
                  <a:rPr kumimoji="0" lang="es-ES" altLang="es-ES" sz="1400" b="0" i="0" u="none" strike="noStrike" cap="none" normalizeH="0" baseline="0" dirty="0">
                    <a:ln>
                      <a:noFill/>
                    </a:ln>
                    <a:solidFill>
                      <a:schemeClr val="tx1"/>
                    </a:solidFill>
                    <a:effectLst/>
                    <a:latin typeface="Arial" panose="020B0604020202020204" pitchFamily="34" charset="0"/>
                  </a:rPr>
                  <a:t>ebemos hacer el cambio </a:t>
                </a:r>
                <a14:m>
                  <m:oMath xmlns:m="http://schemas.openxmlformats.org/officeDocument/2006/math">
                    <m:sSub>
                      <m:sSubPr>
                        <m:ctrlPr>
                          <a:rPr lang="es-ES" sz="1400" b="0" i="1" smtClean="0">
                            <a:solidFill>
                              <a:schemeClr val="tx1"/>
                            </a:solidFill>
                            <a:latin typeface="Cambria Math" panose="02040503050406030204" pitchFamily="18" charset="0"/>
                            <a:ea typeface="Cambria Math" panose="02040503050406030204" pitchFamily="18" charset="0"/>
                          </a:rPr>
                        </m:ctrlPr>
                      </m:sSubPr>
                      <m:e>
                        <m:r>
                          <a:rPr lang="es-ES" sz="1400" b="0" i="1" smtClean="0">
                            <a:solidFill>
                              <a:schemeClr val="tx1"/>
                            </a:solidFill>
                            <a:latin typeface="Cambria Math" panose="02040503050406030204" pitchFamily="18" charset="0"/>
                            <a:ea typeface="Cambria Math" panose="02040503050406030204" pitchFamily="18" charset="0"/>
                          </a:rPr>
                          <m:t>𝐼</m:t>
                        </m:r>
                      </m:e>
                      <m:sub>
                        <m:r>
                          <a:rPr lang="es-ES" sz="1400" b="0" i="1" smtClean="0">
                            <a:solidFill>
                              <a:schemeClr val="tx1"/>
                            </a:solidFill>
                            <a:latin typeface="Cambria Math" panose="02040503050406030204" pitchFamily="18" charset="0"/>
                            <a:ea typeface="Cambria Math" panose="02040503050406030204" pitchFamily="18" charset="0"/>
                          </a:rPr>
                          <m:t>2</m:t>
                        </m:r>
                      </m:sub>
                    </m:sSub>
                  </m:oMath>
                </a14:m>
                <a:r>
                  <a:rPr kumimoji="0" lang="es-ES" altLang="es-ES" sz="1400" b="0" i="0" u="none" strike="noStrike" cap="none" normalizeH="0" baseline="0" dirty="0">
                    <a:ln>
                      <a:noFill/>
                    </a:ln>
                    <a:solidFill>
                      <a:schemeClr val="tx1"/>
                    </a:solidFill>
                    <a:effectLst/>
                    <a:latin typeface="Arial" panose="020B0604020202020204" pitchFamily="34" charset="0"/>
                  </a:rPr>
                  <a:t> por -</a:t>
                </a:r>
                <a:r>
                  <a:rPr lang="es-ES" sz="1400" dirty="0">
                    <a:solidFill>
                      <a:schemeClr val="tx1"/>
                    </a:solidFill>
                    <a:ea typeface="Cambria Math" panose="02040503050406030204" pitchFamily="18" charset="0"/>
                  </a:rPr>
                  <a:t> </a:t>
                </a:r>
                <a14:m>
                  <m:oMath xmlns:m="http://schemas.openxmlformats.org/officeDocument/2006/math">
                    <m:sSub>
                      <m:sSubPr>
                        <m:ctrlPr>
                          <a:rPr lang="es-ES" sz="1400" i="1">
                            <a:solidFill>
                              <a:schemeClr val="tx1"/>
                            </a:solidFill>
                            <a:latin typeface="Cambria Math" panose="02040503050406030204" pitchFamily="18" charset="0"/>
                            <a:ea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𝐼</m:t>
                        </m:r>
                      </m:e>
                      <m:sub>
                        <m:r>
                          <a:rPr lang="es-ES" sz="1400" i="1">
                            <a:solidFill>
                              <a:schemeClr val="tx1"/>
                            </a:solidFill>
                            <a:latin typeface="Cambria Math" panose="02040503050406030204" pitchFamily="18" charset="0"/>
                            <a:ea typeface="Cambria Math" panose="02040503050406030204" pitchFamily="18" charset="0"/>
                          </a:rPr>
                          <m:t>2</m:t>
                        </m:r>
                      </m:sub>
                    </m:sSub>
                  </m:oMath>
                </a14:m>
                <a:r>
                  <a:rPr kumimoji="0" lang="es-ES" altLang="es-ES" sz="1400" b="0" i="0" u="none" strike="noStrike" cap="none" normalizeH="0" baseline="0" dirty="0">
                    <a:ln>
                      <a:noFill/>
                    </a:ln>
                    <a:solidFill>
                      <a:schemeClr val="tx1"/>
                    </a:solidFill>
                    <a:effectLst/>
                    <a:latin typeface="Arial" panose="020B0604020202020204" pitchFamily="34" charset="0"/>
                  </a:rPr>
                  <a:t> en las ecuacione</a:t>
                </a:r>
                <a:r>
                  <a:rPr lang="es-ES" altLang="es-ES" sz="1400" dirty="0">
                    <a:solidFill>
                      <a:schemeClr val="tx1"/>
                    </a:solidFill>
                  </a:rPr>
                  <a:t>s anteriores, ser coherentes con la notación de redes de microondas</a:t>
                </a:r>
              </a:p>
              <a:p>
                <a:pPr marL="285750" indent="-285750" algn="just">
                  <a:buFont typeface="Wingdings" panose="05000000000000000000" pitchFamily="2" charset="2"/>
                  <a:buChar char="Ø"/>
                </a:pPr>
                <a:endParaRPr kumimoji="0" lang="es-ES" altLang="es-ES" sz="1400" b="0" i="0" u="none" strike="noStrike" cap="none" normalizeH="0" baseline="0" dirty="0">
                  <a:ln>
                    <a:noFill/>
                  </a:ln>
                  <a:solidFill>
                    <a:schemeClr val="tx1"/>
                  </a:solidFill>
                  <a:effectLst/>
                  <a:latin typeface="Arial" panose="020B0604020202020204" pitchFamily="34" charset="0"/>
                </a:endParaRPr>
              </a:p>
              <a:p>
                <a:pPr marL="285750" indent="-285750" algn="just">
                  <a:buFont typeface="Wingdings" panose="05000000000000000000" pitchFamily="2" charset="2"/>
                  <a:buChar char="Ø"/>
                </a:pPr>
                <a:endParaRPr lang="es-ES" altLang="es-ES" sz="1400" dirty="0">
                  <a:solidFill>
                    <a:schemeClr val="tx1"/>
                  </a:solidFill>
                </a:endParaRPr>
              </a:p>
              <a:p>
                <a:pPr marL="285750" indent="-285750" algn="just">
                  <a:buFont typeface="Wingdings" panose="05000000000000000000" pitchFamily="2" charset="2"/>
                  <a:buChar char="Ø"/>
                </a:pPr>
                <a:endParaRPr kumimoji="0" lang="es-ES" altLang="es-ES" sz="1400" b="0" i="0" u="none" strike="noStrike" cap="none" normalizeH="0" baseline="0" dirty="0">
                  <a:ln>
                    <a:noFill/>
                  </a:ln>
                  <a:solidFill>
                    <a:schemeClr val="tx1"/>
                  </a:solidFill>
                  <a:effectLst/>
                  <a:latin typeface="Arial" panose="020B0604020202020204" pitchFamily="34" charset="0"/>
                </a:endParaRPr>
              </a:p>
              <a:p>
                <a:pPr marL="285750" indent="-285750" algn="just">
                  <a:buFont typeface="Wingdings" panose="05000000000000000000" pitchFamily="2" charset="2"/>
                  <a:buChar char="Ø"/>
                </a:pPr>
                <a:endParaRPr lang="es-ES" altLang="es-ES" sz="1400" dirty="0">
                  <a:solidFill>
                    <a:schemeClr val="tx1"/>
                  </a:solidFill>
                </a:endParaRPr>
              </a:p>
              <a:p>
                <a:pPr marL="285750" indent="-285750" algn="just">
                  <a:buFont typeface="Wingdings" panose="05000000000000000000" pitchFamily="2" charset="2"/>
                  <a:buChar char="Ø"/>
                </a:pPr>
                <a:endParaRPr kumimoji="0" lang="es-ES" altLang="es-ES" sz="1400" b="0" i="0" u="none" strike="noStrike" cap="none" normalizeH="0" baseline="0" dirty="0">
                  <a:ln>
                    <a:noFill/>
                  </a:ln>
                  <a:solidFill>
                    <a:schemeClr val="tx1"/>
                  </a:solidFill>
                  <a:effectLst/>
                  <a:latin typeface="Arial" panose="020B0604020202020204" pitchFamily="34" charset="0"/>
                </a:endParaRPr>
              </a:p>
              <a:p>
                <a:pPr marL="285750" indent="-285750" algn="just">
                  <a:buFont typeface="Wingdings" panose="05000000000000000000" pitchFamily="2" charset="2"/>
                  <a:buChar char="Ø"/>
                </a:pPr>
                <a:endParaRPr lang="es-ES" altLang="es-ES" sz="1400" dirty="0">
                  <a:solidFill>
                    <a:schemeClr val="tx1"/>
                  </a:solidFill>
                </a:endParaRPr>
              </a:p>
              <a:p>
                <a:pPr marL="285750" indent="-285750" algn="just">
                  <a:buFont typeface="Wingdings" panose="05000000000000000000" pitchFamily="2" charset="2"/>
                  <a:buChar char="Ø"/>
                </a:pPr>
                <a:endParaRPr kumimoji="0" lang="es-ES" altLang="es-ES" sz="1400" b="0" i="0" u="none" strike="noStrike" cap="none" normalizeH="0" baseline="0" dirty="0">
                  <a:ln>
                    <a:noFill/>
                  </a:ln>
                  <a:solidFill>
                    <a:schemeClr val="tx1"/>
                  </a:solidFill>
                  <a:effectLst/>
                  <a:latin typeface="Arial" panose="020B0604020202020204" pitchFamily="34" charset="0"/>
                </a:endParaRPr>
              </a:p>
              <a:p>
                <a:pPr marL="285750" indent="-285750" algn="just">
                  <a:buFont typeface="Wingdings" panose="05000000000000000000" pitchFamily="2" charset="2"/>
                  <a:buChar char="Ø"/>
                </a:pPr>
                <a:r>
                  <a:rPr lang="es-ES" altLang="es-ES" sz="1400" dirty="0">
                    <a:solidFill>
                      <a:schemeClr val="tx1"/>
                    </a:solidFill>
                  </a:rPr>
                  <a:t>Finalmente, obtenemos la matriz de admitancias para la propagación en la guía coaxial de longitud l</a:t>
                </a:r>
                <a:endParaRPr kumimoji="0" lang="es-ES" altLang="es-ES" sz="1400" b="0" i="0" u="none" strike="noStrike" cap="none" normalizeH="0" baseline="0" dirty="0">
                  <a:ln>
                    <a:noFill/>
                  </a:ln>
                  <a:solidFill>
                    <a:schemeClr val="tx1"/>
                  </a:solidFill>
                  <a:effectLst/>
                  <a:latin typeface="Arial" panose="020B0604020202020204" pitchFamily="34" charset="0"/>
                </a:endParaRPr>
              </a:p>
            </p:txBody>
          </p:sp>
        </mc:Choice>
        <mc:Fallback xmlns="">
          <p:sp>
            <p:nvSpPr>
              <p:cNvPr id="24" name="CuadroTexto 23">
                <a:extLst>
                  <a:ext uri="{FF2B5EF4-FFF2-40B4-BE49-F238E27FC236}">
                    <a16:creationId xmlns:a16="http://schemas.microsoft.com/office/drawing/2014/main" id="{C6D8868A-F808-4715-B09F-1EED77D91991}"/>
                  </a:ext>
                </a:extLst>
              </p:cNvPr>
              <p:cNvSpPr txBox="1">
                <a:spLocks noRot="1" noChangeAspect="1" noMove="1" noResize="1" noEditPoints="1" noAdjustHandles="1" noChangeArrowheads="1" noChangeShapeType="1" noTextEdit="1"/>
              </p:cNvSpPr>
              <p:nvPr/>
            </p:nvSpPr>
            <p:spPr>
              <a:xfrm>
                <a:off x="355582" y="1303835"/>
                <a:ext cx="9547047" cy="5047536"/>
              </a:xfrm>
              <a:prstGeom prst="rect">
                <a:avLst/>
              </a:prstGeom>
              <a:blipFill>
                <a:blip r:embed="rId3"/>
                <a:stretch>
                  <a:fillRect l="-64" t="-242" r="-192" b="-242"/>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7" name="CuadroTexto 26">
                <a:extLst>
                  <a:ext uri="{FF2B5EF4-FFF2-40B4-BE49-F238E27FC236}">
                    <a16:creationId xmlns:a16="http://schemas.microsoft.com/office/drawing/2014/main" id="{2775251B-B0CF-4BE0-9731-747D357621D8}"/>
                  </a:ext>
                </a:extLst>
              </p:cNvPr>
              <p:cNvSpPr txBox="1"/>
              <p:nvPr/>
            </p:nvSpPr>
            <p:spPr>
              <a:xfrm>
                <a:off x="-485998" y="4732129"/>
                <a:ext cx="5363739" cy="5934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𝐼</m:t>
                          </m:r>
                        </m:e>
                        <m:sub>
                          <m:r>
                            <a:rPr lang="es-ES" sz="1600" b="0" i="1" smtClean="0">
                              <a:solidFill>
                                <a:schemeClr val="tx1"/>
                              </a:solidFill>
                              <a:latin typeface="Cambria Math" panose="02040503050406030204" pitchFamily="18" charset="0"/>
                              <a:ea typeface="Cambria Math" panose="02040503050406030204" pitchFamily="18" charset="0"/>
                            </a:rPr>
                            <m:t>1</m:t>
                          </m:r>
                        </m:sub>
                      </m:sSub>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𝑗</m:t>
                          </m:r>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𝑍</m:t>
                              </m:r>
                            </m:e>
                            <m:sub>
                              <m:r>
                                <a:rPr lang="es-ES" sz="1600" i="1">
                                  <a:solidFill>
                                    <a:schemeClr val="tx1"/>
                                  </a:solidFill>
                                  <a:latin typeface="Cambria Math" panose="02040503050406030204" pitchFamily="18" charset="0"/>
                                  <a:ea typeface="Cambria Math" panose="02040503050406030204" pitchFamily="18" charset="0"/>
                                </a:rPr>
                                <m:t>0</m:t>
                              </m:r>
                            </m:sub>
                          </m:sSub>
                        </m:den>
                      </m:f>
                      <m:d>
                        <m:dPr>
                          <m:ctrlPr>
                            <a:rPr lang="es-ES" sz="1600" i="1" smtClean="0">
                              <a:solidFill>
                                <a:schemeClr val="tx1"/>
                              </a:solidFill>
                              <a:latin typeface="Cambria Math" panose="02040503050406030204" pitchFamily="18" charset="0"/>
                              <a:ea typeface="Cambria Math" panose="02040503050406030204" pitchFamily="18" charset="0"/>
                            </a:rPr>
                          </m:ctrlPr>
                        </m:dPr>
                        <m:e>
                          <m:func>
                            <m:funcPr>
                              <m:ctrlPr>
                                <a:rPr lang="es-ES" sz="1600" i="1" smtClean="0">
                                  <a:solidFill>
                                    <a:schemeClr val="tx1"/>
                                  </a:solidFill>
                                  <a:latin typeface="Cambria Math" panose="02040503050406030204" pitchFamily="18" charset="0"/>
                                  <a:ea typeface="Cambria Math" panose="02040503050406030204" pitchFamily="18" charset="0"/>
                                </a:rPr>
                              </m:ctrlPr>
                            </m:funcPr>
                            <m:fName>
                              <m:r>
                                <m:rPr>
                                  <m:sty m:val="p"/>
                                </m:rPr>
                                <a:rPr lang="es-ES" sz="1600" b="0" i="0" smtClean="0">
                                  <a:solidFill>
                                    <a:schemeClr val="tx1"/>
                                  </a:solidFill>
                                  <a:latin typeface="Cambria Math" panose="02040503050406030204" pitchFamily="18" charset="0"/>
                                  <a:ea typeface="Cambria Math" panose="02040503050406030204" pitchFamily="18" charset="0"/>
                                </a:rPr>
                                <m:t>cot</m:t>
                              </m:r>
                            </m:fName>
                            <m:e>
                              <m:r>
                                <a:rPr lang="es-ES" sz="1600" i="1">
                                  <a:solidFill>
                                    <a:schemeClr val="tx1"/>
                                  </a:solidFill>
                                  <a:latin typeface="Cambria Math" panose="02040503050406030204" pitchFamily="18" charset="0"/>
                                  <a:ea typeface="Cambria Math" panose="02040503050406030204" pitchFamily="18" charset="0"/>
                                </a:rPr>
                                <m:t>𝛽</m:t>
                              </m:r>
                              <m:r>
                                <a:rPr lang="es-ES" sz="1600" b="0" i="1" smtClean="0">
                                  <a:solidFill>
                                    <a:schemeClr val="tx1"/>
                                  </a:solidFill>
                                  <a:latin typeface="Cambria Math" panose="02040503050406030204" pitchFamily="18" charset="0"/>
                                  <a:ea typeface="Cambria Math" panose="02040503050406030204" pitchFamily="18" charset="0"/>
                                </a:rPr>
                                <m:t>𝑙</m:t>
                              </m:r>
                            </m:e>
                          </m:func>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i="1">
                                  <a:solidFill>
                                    <a:schemeClr val="tx1"/>
                                  </a:solidFill>
                                  <a:latin typeface="Cambria Math" panose="02040503050406030204" pitchFamily="18" charset="0"/>
                                  <a:ea typeface="Cambria Math" panose="02040503050406030204" pitchFamily="18" charset="0"/>
                                </a:rPr>
                                <m:t>1</m:t>
                              </m:r>
                            </m:sub>
                          </m:sSub>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b="0" i="0" smtClean="0">
                                  <a:solidFill>
                                    <a:schemeClr val="tx1"/>
                                  </a:solidFill>
                                  <a:latin typeface="Cambria Math" panose="02040503050406030204" pitchFamily="18" charset="0"/>
                                  <a:ea typeface="Cambria Math" panose="02040503050406030204" pitchFamily="18" charset="0"/>
                                </a:rPr>
                                <m:t>csc</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b="0" i="1" smtClean="0">
                                  <a:solidFill>
                                    <a:schemeClr val="tx1"/>
                                  </a:solidFill>
                                  <a:latin typeface="Cambria Math" panose="02040503050406030204" pitchFamily="18" charset="0"/>
                                  <a:ea typeface="Cambria Math" panose="02040503050406030204" pitchFamily="18" charset="0"/>
                                </a:rPr>
                                <m:t>2</m:t>
                              </m:r>
                            </m:sub>
                          </m:sSub>
                        </m:e>
                      </m:d>
                    </m:oMath>
                  </m:oMathPara>
                </a14:m>
                <a:endParaRPr lang="es-ES" sz="1600" dirty="0"/>
              </a:p>
            </p:txBody>
          </p:sp>
        </mc:Choice>
        <mc:Fallback xmlns="">
          <p:sp>
            <p:nvSpPr>
              <p:cNvPr id="27" name="CuadroTexto 26">
                <a:extLst>
                  <a:ext uri="{FF2B5EF4-FFF2-40B4-BE49-F238E27FC236}">
                    <a16:creationId xmlns:a16="http://schemas.microsoft.com/office/drawing/2014/main" id="{2775251B-B0CF-4BE0-9731-747D357621D8}"/>
                  </a:ext>
                </a:extLst>
              </p:cNvPr>
              <p:cNvSpPr txBox="1">
                <a:spLocks noRot="1" noChangeAspect="1" noMove="1" noResize="1" noEditPoints="1" noAdjustHandles="1" noChangeArrowheads="1" noChangeShapeType="1" noTextEdit="1"/>
              </p:cNvSpPr>
              <p:nvPr/>
            </p:nvSpPr>
            <p:spPr>
              <a:xfrm>
                <a:off x="-485998" y="4732129"/>
                <a:ext cx="5363739" cy="593432"/>
              </a:xfrm>
              <a:prstGeom prst="rect">
                <a:avLst/>
              </a:prstGeom>
              <a:blipFill>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8" name="CuadroTexto 27">
                <a:extLst>
                  <a:ext uri="{FF2B5EF4-FFF2-40B4-BE49-F238E27FC236}">
                    <a16:creationId xmlns:a16="http://schemas.microsoft.com/office/drawing/2014/main" id="{A828021A-8FD3-4DF3-A6BB-207C9EEACC0A}"/>
                  </a:ext>
                </a:extLst>
              </p:cNvPr>
              <p:cNvSpPr txBox="1"/>
              <p:nvPr/>
            </p:nvSpPr>
            <p:spPr>
              <a:xfrm>
                <a:off x="-1656434" y="5308833"/>
                <a:ext cx="7704610" cy="5934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𝐼</m:t>
                          </m:r>
                        </m:e>
                        <m:sub>
                          <m:r>
                            <a:rPr lang="es-ES" sz="1600" b="0" i="1" smtClean="0">
                              <a:solidFill>
                                <a:schemeClr val="tx1"/>
                              </a:solidFill>
                              <a:latin typeface="Cambria Math" panose="02040503050406030204" pitchFamily="18" charset="0"/>
                              <a:ea typeface="Cambria Math" panose="02040503050406030204" pitchFamily="18" charset="0"/>
                            </a:rPr>
                            <m:t>2</m:t>
                          </m:r>
                        </m:sub>
                      </m:sSub>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𝑗</m:t>
                          </m:r>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𝑍</m:t>
                              </m:r>
                            </m:e>
                            <m:sub>
                              <m:r>
                                <a:rPr lang="es-ES" sz="1600" i="1">
                                  <a:solidFill>
                                    <a:schemeClr val="tx1"/>
                                  </a:solidFill>
                                  <a:latin typeface="Cambria Math" panose="02040503050406030204" pitchFamily="18" charset="0"/>
                                  <a:ea typeface="Cambria Math" panose="02040503050406030204" pitchFamily="18" charset="0"/>
                                </a:rPr>
                                <m:t>0</m:t>
                              </m:r>
                            </m:sub>
                          </m:sSub>
                        </m:den>
                      </m:f>
                      <m:d>
                        <m:dPr>
                          <m:ctrlPr>
                            <a:rPr lang="es-ES" sz="1600" i="1" smtClean="0">
                              <a:solidFill>
                                <a:schemeClr val="tx1"/>
                              </a:solidFill>
                              <a:latin typeface="Cambria Math" panose="02040503050406030204" pitchFamily="18" charset="0"/>
                              <a:ea typeface="Cambria Math" panose="02040503050406030204" pitchFamily="18" charset="0"/>
                            </a:rPr>
                          </m:ctrlPr>
                        </m:dPr>
                        <m:e>
                          <m:func>
                            <m:funcPr>
                              <m:ctrlPr>
                                <a:rPr lang="es-ES" sz="1600" i="1" smtClean="0">
                                  <a:solidFill>
                                    <a:schemeClr val="tx1"/>
                                  </a:solidFill>
                                  <a:latin typeface="Cambria Math" panose="02040503050406030204" pitchFamily="18" charset="0"/>
                                  <a:ea typeface="Cambria Math" panose="02040503050406030204" pitchFamily="18" charset="0"/>
                                </a:rPr>
                              </m:ctrlPr>
                            </m:funcPr>
                            <m:fName>
                              <m:r>
                                <m:rPr>
                                  <m:sty m:val="p"/>
                                </m:rPr>
                                <a:rPr lang="es-ES" sz="1600" b="0" i="0" smtClean="0">
                                  <a:solidFill>
                                    <a:schemeClr val="tx1"/>
                                  </a:solidFill>
                                  <a:latin typeface="Cambria Math" panose="02040503050406030204" pitchFamily="18" charset="0"/>
                                  <a:ea typeface="Cambria Math" panose="02040503050406030204" pitchFamily="18" charset="0"/>
                                </a:rPr>
                                <m:t>csc</m:t>
                              </m:r>
                            </m:fName>
                            <m:e>
                              <m:r>
                                <a:rPr lang="es-ES" sz="1600" i="1">
                                  <a:solidFill>
                                    <a:schemeClr val="tx1"/>
                                  </a:solidFill>
                                  <a:latin typeface="Cambria Math" panose="02040503050406030204" pitchFamily="18" charset="0"/>
                                  <a:ea typeface="Cambria Math" panose="02040503050406030204" pitchFamily="18" charset="0"/>
                                </a:rPr>
                                <m:t>𝛽</m:t>
                              </m:r>
                              <m:r>
                                <a:rPr lang="es-ES" sz="1600" b="0" i="1" smtClean="0">
                                  <a:solidFill>
                                    <a:schemeClr val="tx1"/>
                                  </a:solidFill>
                                  <a:latin typeface="Cambria Math" panose="02040503050406030204" pitchFamily="18" charset="0"/>
                                  <a:ea typeface="Cambria Math" panose="02040503050406030204" pitchFamily="18" charset="0"/>
                                </a:rPr>
                                <m:t>𝑙</m:t>
                              </m:r>
                            </m:e>
                          </m:func>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i="1">
                                  <a:solidFill>
                                    <a:schemeClr val="tx1"/>
                                  </a:solidFill>
                                  <a:latin typeface="Cambria Math" panose="02040503050406030204" pitchFamily="18" charset="0"/>
                                  <a:ea typeface="Cambria Math" panose="02040503050406030204" pitchFamily="18" charset="0"/>
                                </a:rPr>
                                <m:t>1</m:t>
                              </m:r>
                            </m:sub>
                          </m:sSub>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b="0" i="0" smtClean="0">
                                  <a:solidFill>
                                    <a:schemeClr val="tx1"/>
                                  </a:solidFill>
                                  <a:latin typeface="Cambria Math" panose="02040503050406030204" pitchFamily="18" charset="0"/>
                                  <a:ea typeface="Cambria Math" panose="02040503050406030204" pitchFamily="18" charset="0"/>
                                </a:rPr>
                                <m:t>cot</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b="0" i="1" smtClean="0">
                                  <a:solidFill>
                                    <a:schemeClr val="tx1"/>
                                  </a:solidFill>
                                  <a:latin typeface="Cambria Math" panose="02040503050406030204" pitchFamily="18" charset="0"/>
                                  <a:ea typeface="Cambria Math" panose="02040503050406030204" pitchFamily="18" charset="0"/>
                                </a:rPr>
                                <m:t>2</m:t>
                              </m:r>
                            </m:sub>
                          </m:sSub>
                        </m:e>
                      </m:d>
                    </m:oMath>
                  </m:oMathPara>
                </a14:m>
                <a:endParaRPr lang="es-ES" sz="1600" dirty="0"/>
              </a:p>
            </p:txBody>
          </p:sp>
        </mc:Choice>
        <mc:Fallback xmlns="">
          <p:sp>
            <p:nvSpPr>
              <p:cNvPr id="28" name="CuadroTexto 27">
                <a:extLst>
                  <a:ext uri="{FF2B5EF4-FFF2-40B4-BE49-F238E27FC236}">
                    <a16:creationId xmlns:a16="http://schemas.microsoft.com/office/drawing/2014/main" id="{A828021A-8FD3-4DF3-A6BB-207C9EEACC0A}"/>
                  </a:ext>
                </a:extLst>
              </p:cNvPr>
              <p:cNvSpPr txBox="1">
                <a:spLocks noRot="1" noChangeAspect="1" noMove="1" noResize="1" noEditPoints="1" noAdjustHandles="1" noChangeArrowheads="1" noChangeShapeType="1" noTextEdit="1"/>
              </p:cNvSpPr>
              <p:nvPr/>
            </p:nvSpPr>
            <p:spPr>
              <a:xfrm>
                <a:off x="-1656434" y="5308833"/>
                <a:ext cx="7704610" cy="593432"/>
              </a:xfrm>
              <a:prstGeom prst="rect">
                <a:avLst/>
              </a:prstGeom>
              <a:blipFill>
                <a:blip r:embed="rId5"/>
                <a:stretch>
                  <a:fillRect/>
                </a:stretch>
              </a:blipFill>
            </p:spPr>
            <p:txBody>
              <a:bodyPr/>
              <a:lstStyle/>
              <a:p>
                <a:r>
                  <a:rPr lang="es-ES">
                    <a:noFill/>
                  </a:rPr>
                  <a:t> </a:t>
                </a:r>
              </a:p>
            </p:txBody>
          </p:sp>
        </mc:Fallback>
      </mc:AlternateContent>
      <p:sp>
        <p:nvSpPr>
          <p:cNvPr id="31" name="CuadroTexto 30">
            <a:extLst>
              <a:ext uri="{FF2B5EF4-FFF2-40B4-BE49-F238E27FC236}">
                <a16:creationId xmlns:a16="http://schemas.microsoft.com/office/drawing/2014/main" id="{0FCCE1C6-2C32-487D-889B-3FA2CADBCC22}"/>
              </a:ext>
            </a:extLst>
          </p:cNvPr>
          <p:cNvSpPr txBox="1"/>
          <p:nvPr/>
        </p:nvSpPr>
        <p:spPr>
          <a:xfrm>
            <a:off x="5472360" y="3470111"/>
            <a:ext cx="3522307" cy="276999"/>
          </a:xfrm>
          <a:prstGeom prst="rect">
            <a:avLst/>
          </a:prstGeom>
          <a:noFill/>
        </p:spPr>
        <p:txBody>
          <a:bodyPr wrap="square" rtlCol="0">
            <a:spAutoFit/>
          </a:bodyPr>
          <a:lstStyle/>
          <a:p>
            <a:pPr algn="just"/>
            <a:r>
              <a:rPr lang="es-ES" altLang="es-ES" sz="1200" dirty="0">
                <a:solidFill>
                  <a:schemeClr val="tx1"/>
                </a:solidFill>
              </a:rPr>
              <a:t>Guía coaxial como red de microondas (2 puertos)</a:t>
            </a:r>
            <a:endParaRPr kumimoji="0" lang="es-ES" altLang="es-ES" sz="1200" b="0" i="0" u="none" strike="noStrike" cap="none" normalizeH="0" baseline="0" dirty="0">
              <a:ln>
                <a:noFill/>
              </a:ln>
              <a:solidFill>
                <a:schemeClr val="tx1"/>
              </a:solidFill>
              <a:effectLst/>
              <a:latin typeface="Arial" panose="020B0604020202020204" pitchFamily="34" charset="0"/>
            </a:endParaRPr>
          </a:p>
        </p:txBody>
      </p:sp>
      <p:pic>
        <p:nvPicPr>
          <p:cNvPr id="6" name="Imagen 5">
            <a:extLst>
              <a:ext uri="{FF2B5EF4-FFF2-40B4-BE49-F238E27FC236}">
                <a16:creationId xmlns:a16="http://schemas.microsoft.com/office/drawing/2014/main" id="{70A445F7-4F0B-41A4-B7CF-3C00B4E5F09B}"/>
              </a:ext>
            </a:extLst>
          </p:cNvPr>
          <p:cNvPicPr>
            <a:picLocks noChangeAspect="1"/>
          </p:cNvPicPr>
          <p:nvPr/>
        </p:nvPicPr>
        <p:blipFill>
          <a:blip r:embed="rId6"/>
          <a:stretch>
            <a:fillRect/>
          </a:stretch>
        </p:blipFill>
        <p:spPr>
          <a:xfrm>
            <a:off x="418264" y="1980540"/>
            <a:ext cx="4494442" cy="1413519"/>
          </a:xfrm>
          <a:prstGeom prst="rect">
            <a:avLst/>
          </a:prstGeom>
        </p:spPr>
      </p:pic>
      <p:pic>
        <p:nvPicPr>
          <p:cNvPr id="8" name="Imagen 7">
            <a:extLst>
              <a:ext uri="{FF2B5EF4-FFF2-40B4-BE49-F238E27FC236}">
                <a16:creationId xmlns:a16="http://schemas.microsoft.com/office/drawing/2014/main" id="{DBF55550-95AF-4F10-8C79-CB5C3045C230}"/>
              </a:ext>
            </a:extLst>
          </p:cNvPr>
          <p:cNvPicPr>
            <a:picLocks noChangeAspect="1"/>
          </p:cNvPicPr>
          <p:nvPr/>
        </p:nvPicPr>
        <p:blipFill>
          <a:blip r:embed="rId7"/>
          <a:stretch>
            <a:fillRect/>
          </a:stretch>
        </p:blipFill>
        <p:spPr>
          <a:xfrm>
            <a:off x="5054525" y="1980540"/>
            <a:ext cx="4436122" cy="1395177"/>
          </a:xfrm>
          <a:prstGeom prst="rect">
            <a:avLst/>
          </a:prstGeom>
        </p:spPr>
      </p:pic>
      <p:sp>
        <p:nvSpPr>
          <p:cNvPr id="21" name="CuadroTexto 20">
            <a:extLst>
              <a:ext uri="{FF2B5EF4-FFF2-40B4-BE49-F238E27FC236}">
                <a16:creationId xmlns:a16="http://schemas.microsoft.com/office/drawing/2014/main" id="{31169CAC-1892-4303-951C-8939A97B6DBB}"/>
              </a:ext>
            </a:extLst>
          </p:cNvPr>
          <p:cNvSpPr txBox="1"/>
          <p:nvPr/>
        </p:nvSpPr>
        <p:spPr>
          <a:xfrm>
            <a:off x="1054711" y="3416594"/>
            <a:ext cx="3522307" cy="276999"/>
          </a:xfrm>
          <a:prstGeom prst="rect">
            <a:avLst/>
          </a:prstGeom>
          <a:noFill/>
        </p:spPr>
        <p:txBody>
          <a:bodyPr wrap="square" rtlCol="0">
            <a:spAutoFit/>
          </a:bodyPr>
          <a:lstStyle/>
          <a:p>
            <a:pPr algn="just"/>
            <a:r>
              <a:rPr lang="es-ES" altLang="es-ES" sz="1200" dirty="0">
                <a:solidFill>
                  <a:schemeClr val="tx1"/>
                </a:solidFill>
              </a:rPr>
              <a:t>Guía coaxial como línea de transmisión</a:t>
            </a:r>
            <a:endParaRPr kumimoji="0" lang="es-ES" altLang="es-ES" sz="1200" b="0" i="0" u="none" strike="noStrike" cap="none" normalizeH="0" baseline="0" dirty="0">
              <a:ln>
                <a:noFill/>
              </a:ln>
              <a:solidFill>
                <a:schemeClr val="tx1"/>
              </a:solidFill>
              <a:effectLst/>
              <a:latin typeface="Arial" panose="020B0604020202020204" pitchFamily="34" charset="0"/>
            </a:endParaRPr>
          </a:p>
        </p:txBody>
      </p:sp>
      <p:cxnSp>
        <p:nvCxnSpPr>
          <p:cNvPr id="10" name="Conector recto de flecha 9">
            <a:extLst>
              <a:ext uri="{FF2B5EF4-FFF2-40B4-BE49-F238E27FC236}">
                <a16:creationId xmlns:a16="http://schemas.microsoft.com/office/drawing/2014/main" id="{08121848-D343-4D1F-828E-9FD87EEF704B}"/>
              </a:ext>
            </a:extLst>
          </p:cNvPr>
          <p:cNvCxnSpPr/>
          <p:nvPr/>
        </p:nvCxnSpPr>
        <p:spPr bwMode="auto">
          <a:xfrm>
            <a:off x="3888184" y="5304527"/>
            <a:ext cx="792088"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30" name="CuadroTexto 29">
                <a:extLst>
                  <a:ext uri="{FF2B5EF4-FFF2-40B4-BE49-F238E27FC236}">
                    <a16:creationId xmlns:a16="http://schemas.microsoft.com/office/drawing/2014/main" id="{1C449B4F-921B-46DC-8A3A-EDA807C084F6}"/>
                  </a:ext>
                </a:extLst>
              </p:cNvPr>
              <p:cNvSpPr txBox="1"/>
              <p:nvPr/>
            </p:nvSpPr>
            <p:spPr>
              <a:xfrm>
                <a:off x="1054711" y="5005559"/>
                <a:ext cx="6347298" cy="307777"/>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kumimoji="0" lang="es-ES"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es-ES" sz="14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𝐼</m:t>
                          </m:r>
                        </m:e>
                        <m:sub>
                          <m:r>
                            <a:rPr kumimoji="0" lang="es-ES" sz="14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2</m:t>
                          </m:r>
                        </m:sub>
                      </m:sSub>
                      <m:r>
                        <a:rPr kumimoji="0" lang="es-ES"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m:t>
                      </m:r>
                      <m:sSub>
                        <m:sSubPr>
                          <m:ctrlPr>
                            <a:rPr lang="es-ES" sz="1400" i="1">
                              <a:solidFill>
                                <a:prstClr val="black"/>
                              </a:solidFill>
                              <a:latin typeface="Cambria Math" panose="02040503050406030204" pitchFamily="18" charset="0"/>
                              <a:ea typeface="Cambria Math" panose="02040503050406030204" pitchFamily="18" charset="0"/>
                            </a:rPr>
                          </m:ctrlPr>
                        </m:sSubPr>
                        <m:e>
                          <m:r>
                            <a:rPr lang="es-ES" sz="1400" i="1">
                              <a:solidFill>
                                <a:prstClr val="black"/>
                              </a:solidFill>
                              <a:latin typeface="Cambria Math" panose="02040503050406030204" pitchFamily="18" charset="0"/>
                              <a:ea typeface="Cambria Math" panose="02040503050406030204" pitchFamily="18" charset="0"/>
                            </a:rPr>
                            <m:t>𝐼</m:t>
                          </m:r>
                        </m:e>
                        <m:sub>
                          <m:r>
                            <a:rPr lang="es-ES" sz="1400" i="1">
                              <a:solidFill>
                                <a:prstClr val="black"/>
                              </a:solidFill>
                              <a:latin typeface="Cambria Math" panose="02040503050406030204" pitchFamily="18" charset="0"/>
                              <a:ea typeface="Cambria Math" panose="02040503050406030204" pitchFamily="18" charset="0"/>
                            </a:rPr>
                            <m:t>2</m:t>
                          </m:r>
                        </m:sub>
                      </m:sSub>
                    </m:oMath>
                  </m:oMathPara>
                </a14:m>
                <a:endParaRPr lang="es-ES" dirty="0"/>
              </a:p>
            </p:txBody>
          </p:sp>
        </mc:Choice>
        <mc:Fallback xmlns="">
          <p:sp>
            <p:nvSpPr>
              <p:cNvPr id="30" name="CuadroTexto 29">
                <a:extLst>
                  <a:ext uri="{FF2B5EF4-FFF2-40B4-BE49-F238E27FC236}">
                    <a16:creationId xmlns:a16="http://schemas.microsoft.com/office/drawing/2014/main" id="{1C449B4F-921B-46DC-8A3A-EDA807C084F6}"/>
                  </a:ext>
                </a:extLst>
              </p:cNvPr>
              <p:cNvSpPr txBox="1">
                <a:spLocks noRot="1" noChangeAspect="1" noMove="1" noResize="1" noEditPoints="1" noAdjustHandles="1" noChangeArrowheads="1" noChangeShapeType="1" noTextEdit="1"/>
              </p:cNvSpPr>
              <p:nvPr/>
            </p:nvSpPr>
            <p:spPr>
              <a:xfrm>
                <a:off x="1054711" y="5005559"/>
                <a:ext cx="6347298" cy="307777"/>
              </a:xfrm>
              <a:prstGeom prst="rect">
                <a:avLst/>
              </a:prstGeom>
              <a:blipFill>
                <a:blip r:embed="rId8"/>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2" name="CuadroTexto 31">
                <a:extLst>
                  <a:ext uri="{FF2B5EF4-FFF2-40B4-BE49-F238E27FC236}">
                    <a16:creationId xmlns:a16="http://schemas.microsoft.com/office/drawing/2014/main" id="{89DB79C5-F2B8-4716-8C4A-64728BAE5628}"/>
                  </a:ext>
                </a:extLst>
              </p:cNvPr>
              <p:cNvSpPr txBox="1"/>
              <p:nvPr/>
            </p:nvSpPr>
            <p:spPr>
              <a:xfrm>
                <a:off x="3951524" y="4726846"/>
                <a:ext cx="5363739" cy="5934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𝐼</m:t>
                          </m:r>
                        </m:e>
                        <m:sub>
                          <m:r>
                            <a:rPr lang="es-ES" sz="1600" b="0" i="1" smtClean="0">
                              <a:solidFill>
                                <a:schemeClr val="tx1"/>
                              </a:solidFill>
                              <a:latin typeface="Cambria Math" panose="02040503050406030204" pitchFamily="18" charset="0"/>
                              <a:ea typeface="Cambria Math" panose="02040503050406030204" pitchFamily="18" charset="0"/>
                            </a:rPr>
                            <m:t>1</m:t>
                          </m:r>
                        </m:sub>
                      </m:sSub>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𝑗</m:t>
                          </m:r>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𝑍</m:t>
                              </m:r>
                            </m:e>
                            <m:sub>
                              <m:r>
                                <a:rPr lang="es-ES" sz="1600" i="1">
                                  <a:solidFill>
                                    <a:schemeClr val="tx1"/>
                                  </a:solidFill>
                                  <a:latin typeface="Cambria Math" panose="02040503050406030204" pitchFamily="18" charset="0"/>
                                  <a:ea typeface="Cambria Math" panose="02040503050406030204" pitchFamily="18" charset="0"/>
                                </a:rPr>
                                <m:t>0</m:t>
                              </m:r>
                            </m:sub>
                          </m:sSub>
                        </m:den>
                      </m:f>
                      <m:d>
                        <m:dPr>
                          <m:ctrlPr>
                            <a:rPr lang="es-ES" sz="1600" i="1" smtClean="0">
                              <a:solidFill>
                                <a:schemeClr val="tx1"/>
                              </a:solidFill>
                              <a:latin typeface="Cambria Math" panose="02040503050406030204" pitchFamily="18" charset="0"/>
                              <a:ea typeface="Cambria Math" panose="02040503050406030204" pitchFamily="18" charset="0"/>
                            </a:rPr>
                          </m:ctrlPr>
                        </m:dPr>
                        <m:e>
                          <m:func>
                            <m:funcPr>
                              <m:ctrlPr>
                                <a:rPr lang="es-ES" sz="1600" i="1" smtClean="0">
                                  <a:solidFill>
                                    <a:schemeClr val="tx1"/>
                                  </a:solidFill>
                                  <a:latin typeface="Cambria Math" panose="02040503050406030204" pitchFamily="18" charset="0"/>
                                  <a:ea typeface="Cambria Math" panose="02040503050406030204" pitchFamily="18" charset="0"/>
                                </a:rPr>
                              </m:ctrlPr>
                            </m:funcPr>
                            <m:fName>
                              <m:r>
                                <m:rPr>
                                  <m:sty m:val="p"/>
                                </m:rPr>
                                <a:rPr lang="es-ES" sz="1600" b="0" i="0" smtClean="0">
                                  <a:solidFill>
                                    <a:schemeClr val="tx1"/>
                                  </a:solidFill>
                                  <a:latin typeface="Cambria Math" panose="02040503050406030204" pitchFamily="18" charset="0"/>
                                  <a:ea typeface="Cambria Math" panose="02040503050406030204" pitchFamily="18" charset="0"/>
                                </a:rPr>
                                <m:t>cot</m:t>
                              </m:r>
                            </m:fName>
                            <m:e>
                              <m:r>
                                <a:rPr lang="es-ES" sz="1600" i="1">
                                  <a:solidFill>
                                    <a:schemeClr val="tx1"/>
                                  </a:solidFill>
                                  <a:latin typeface="Cambria Math" panose="02040503050406030204" pitchFamily="18" charset="0"/>
                                  <a:ea typeface="Cambria Math" panose="02040503050406030204" pitchFamily="18" charset="0"/>
                                </a:rPr>
                                <m:t>𝛽</m:t>
                              </m:r>
                              <m:r>
                                <a:rPr lang="es-ES" sz="1600" b="0" i="1" smtClean="0">
                                  <a:solidFill>
                                    <a:schemeClr val="tx1"/>
                                  </a:solidFill>
                                  <a:latin typeface="Cambria Math" panose="02040503050406030204" pitchFamily="18" charset="0"/>
                                  <a:ea typeface="Cambria Math" panose="02040503050406030204" pitchFamily="18" charset="0"/>
                                </a:rPr>
                                <m:t>𝑙</m:t>
                              </m:r>
                            </m:e>
                          </m:func>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i="1">
                                  <a:solidFill>
                                    <a:schemeClr val="tx1"/>
                                  </a:solidFill>
                                  <a:latin typeface="Cambria Math" panose="02040503050406030204" pitchFamily="18" charset="0"/>
                                  <a:ea typeface="Cambria Math" panose="02040503050406030204" pitchFamily="18" charset="0"/>
                                </a:rPr>
                                <m:t>1</m:t>
                              </m:r>
                            </m:sub>
                          </m:sSub>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b="0" i="0" smtClean="0">
                                  <a:solidFill>
                                    <a:schemeClr val="tx1"/>
                                  </a:solidFill>
                                  <a:latin typeface="Cambria Math" panose="02040503050406030204" pitchFamily="18" charset="0"/>
                                  <a:ea typeface="Cambria Math" panose="02040503050406030204" pitchFamily="18" charset="0"/>
                                </a:rPr>
                                <m:t>csc</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b="0" i="1" smtClean="0">
                                  <a:solidFill>
                                    <a:schemeClr val="tx1"/>
                                  </a:solidFill>
                                  <a:latin typeface="Cambria Math" panose="02040503050406030204" pitchFamily="18" charset="0"/>
                                  <a:ea typeface="Cambria Math" panose="02040503050406030204" pitchFamily="18" charset="0"/>
                                </a:rPr>
                                <m:t>2</m:t>
                              </m:r>
                            </m:sub>
                          </m:sSub>
                        </m:e>
                      </m:d>
                    </m:oMath>
                  </m:oMathPara>
                </a14:m>
                <a:endParaRPr lang="es-ES" sz="1600" dirty="0"/>
              </a:p>
            </p:txBody>
          </p:sp>
        </mc:Choice>
        <mc:Fallback xmlns="">
          <p:sp>
            <p:nvSpPr>
              <p:cNvPr id="32" name="CuadroTexto 31">
                <a:extLst>
                  <a:ext uri="{FF2B5EF4-FFF2-40B4-BE49-F238E27FC236}">
                    <a16:creationId xmlns:a16="http://schemas.microsoft.com/office/drawing/2014/main" id="{89DB79C5-F2B8-4716-8C4A-64728BAE5628}"/>
                  </a:ext>
                </a:extLst>
              </p:cNvPr>
              <p:cNvSpPr txBox="1">
                <a:spLocks noRot="1" noChangeAspect="1" noMove="1" noResize="1" noEditPoints="1" noAdjustHandles="1" noChangeArrowheads="1" noChangeShapeType="1" noTextEdit="1"/>
              </p:cNvSpPr>
              <p:nvPr/>
            </p:nvSpPr>
            <p:spPr>
              <a:xfrm>
                <a:off x="3951524" y="4726846"/>
                <a:ext cx="5363739" cy="593432"/>
              </a:xfrm>
              <a:prstGeom prst="rect">
                <a:avLst/>
              </a:prstGeom>
              <a:blipFill>
                <a:blip r:embed="rId9"/>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3" name="CuadroTexto 32">
                <a:extLst>
                  <a:ext uri="{FF2B5EF4-FFF2-40B4-BE49-F238E27FC236}">
                    <a16:creationId xmlns:a16="http://schemas.microsoft.com/office/drawing/2014/main" id="{FEF29AAA-1088-4BF7-B9FF-03DB510E44B1}"/>
                  </a:ext>
                </a:extLst>
              </p:cNvPr>
              <p:cNvSpPr txBox="1"/>
              <p:nvPr/>
            </p:nvSpPr>
            <p:spPr>
              <a:xfrm>
                <a:off x="2841551" y="5290050"/>
                <a:ext cx="7704610" cy="5934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𝐼</m:t>
                          </m:r>
                        </m:e>
                        <m:sub>
                          <m:r>
                            <a:rPr lang="es-ES" sz="1600" b="0" i="1" smtClean="0">
                              <a:solidFill>
                                <a:schemeClr val="tx1"/>
                              </a:solidFill>
                              <a:latin typeface="Cambria Math" panose="02040503050406030204" pitchFamily="18" charset="0"/>
                              <a:ea typeface="Cambria Math" panose="02040503050406030204" pitchFamily="18" charset="0"/>
                            </a:rPr>
                            <m:t>2</m:t>
                          </m:r>
                        </m:sub>
                      </m:sSub>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𝑗</m:t>
                          </m:r>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𝑍</m:t>
                              </m:r>
                            </m:e>
                            <m:sub>
                              <m:r>
                                <a:rPr lang="es-ES" sz="1600" i="1">
                                  <a:solidFill>
                                    <a:schemeClr val="tx1"/>
                                  </a:solidFill>
                                  <a:latin typeface="Cambria Math" panose="02040503050406030204" pitchFamily="18" charset="0"/>
                                  <a:ea typeface="Cambria Math" panose="02040503050406030204" pitchFamily="18" charset="0"/>
                                </a:rPr>
                                <m:t>0</m:t>
                              </m:r>
                            </m:sub>
                          </m:sSub>
                        </m:den>
                      </m:f>
                      <m:d>
                        <m:dPr>
                          <m:ctrlPr>
                            <a:rPr lang="es-ES" sz="1600" i="1" smtClean="0">
                              <a:solidFill>
                                <a:schemeClr val="tx1"/>
                              </a:solidFill>
                              <a:latin typeface="Cambria Math" panose="02040503050406030204" pitchFamily="18" charset="0"/>
                              <a:ea typeface="Cambria Math" panose="02040503050406030204" pitchFamily="18" charset="0"/>
                            </a:rPr>
                          </m:ctrlPr>
                        </m:dPr>
                        <m:e>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i="1" smtClean="0">
                                  <a:solidFill>
                                    <a:schemeClr val="tx1"/>
                                  </a:solidFill>
                                  <a:latin typeface="Cambria Math" panose="02040503050406030204" pitchFamily="18" charset="0"/>
                                  <a:ea typeface="Cambria Math" panose="02040503050406030204" pitchFamily="18" charset="0"/>
                                </a:rPr>
                              </m:ctrlPr>
                            </m:funcPr>
                            <m:fName>
                              <m:r>
                                <m:rPr>
                                  <m:sty m:val="p"/>
                                </m:rPr>
                                <a:rPr lang="es-ES" sz="1600" b="0" i="0" smtClean="0">
                                  <a:solidFill>
                                    <a:schemeClr val="tx1"/>
                                  </a:solidFill>
                                  <a:latin typeface="Cambria Math" panose="02040503050406030204" pitchFamily="18" charset="0"/>
                                  <a:ea typeface="Cambria Math" panose="02040503050406030204" pitchFamily="18" charset="0"/>
                                </a:rPr>
                                <m:t>csc</m:t>
                              </m:r>
                            </m:fName>
                            <m:e>
                              <m:r>
                                <a:rPr lang="es-ES" sz="1600" i="1">
                                  <a:solidFill>
                                    <a:schemeClr val="tx1"/>
                                  </a:solidFill>
                                  <a:latin typeface="Cambria Math" panose="02040503050406030204" pitchFamily="18" charset="0"/>
                                  <a:ea typeface="Cambria Math" panose="02040503050406030204" pitchFamily="18" charset="0"/>
                                </a:rPr>
                                <m:t>𝛽</m:t>
                              </m:r>
                              <m:r>
                                <a:rPr lang="es-ES" sz="1600" b="0" i="1" smtClean="0">
                                  <a:solidFill>
                                    <a:schemeClr val="tx1"/>
                                  </a:solidFill>
                                  <a:latin typeface="Cambria Math" panose="02040503050406030204" pitchFamily="18" charset="0"/>
                                  <a:ea typeface="Cambria Math" panose="02040503050406030204" pitchFamily="18" charset="0"/>
                                </a:rPr>
                                <m:t>𝑙</m:t>
                              </m:r>
                            </m:e>
                          </m:func>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i="1">
                                  <a:solidFill>
                                    <a:schemeClr val="tx1"/>
                                  </a:solidFill>
                                  <a:latin typeface="Cambria Math" panose="02040503050406030204" pitchFamily="18" charset="0"/>
                                  <a:ea typeface="Cambria Math" panose="02040503050406030204" pitchFamily="18" charset="0"/>
                                </a:rPr>
                                <m:t>1</m:t>
                              </m:r>
                            </m:sub>
                          </m:sSub>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b="0" i="0" smtClean="0">
                                  <a:solidFill>
                                    <a:schemeClr val="tx1"/>
                                  </a:solidFill>
                                  <a:latin typeface="Cambria Math" panose="02040503050406030204" pitchFamily="18" charset="0"/>
                                  <a:ea typeface="Cambria Math" panose="02040503050406030204" pitchFamily="18" charset="0"/>
                                </a:rPr>
                                <m:t>cot</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b="0" i="1" smtClean="0">
                                  <a:solidFill>
                                    <a:schemeClr val="tx1"/>
                                  </a:solidFill>
                                  <a:latin typeface="Cambria Math" panose="02040503050406030204" pitchFamily="18" charset="0"/>
                                  <a:ea typeface="Cambria Math" panose="02040503050406030204" pitchFamily="18" charset="0"/>
                                </a:rPr>
                                <m:t>2</m:t>
                              </m:r>
                            </m:sub>
                          </m:sSub>
                        </m:e>
                      </m:d>
                    </m:oMath>
                  </m:oMathPara>
                </a14:m>
                <a:endParaRPr lang="es-ES" sz="1600" dirty="0"/>
              </a:p>
            </p:txBody>
          </p:sp>
        </mc:Choice>
        <mc:Fallback xmlns="">
          <p:sp>
            <p:nvSpPr>
              <p:cNvPr id="33" name="CuadroTexto 32">
                <a:extLst>
                  <a:ext uri="{FF2B5EF4-FFF2-40B4-BE49-F238E27FC236}">
                    <a16:creationId xmlns:a16="http://schemas.microsoft.com/office/drawing/2014/main" id="{FEF29AAA-1088-4BF7-B9FF-03DB510E44B1}"/>
                  </a:ext>
                </a:extLst>
              </p:cNvPr>
              <p:cNvSpPr txBox="1">
                <a:spLocks noRot="1" noChangeAspect="1" noMove="1" noResize="1" noEditPoints="1" noAdjustHandles="1" noChangeArrowheads="1" noChangeShapeType="1" noTextEdit="1"/>
              </p:cNvSpPr>
              <p:nvPr/>
            </p:nvSpPr>
            <p:spPr>
              <a:xfrm>
                <a:off x="2841551" y="5290050"/>
                <a:ext cx="7704610" cy="593432"/>
              </a:xfrm>
              <a:prstGeom prst="rect">
                <a:avLst/>
              </a:prstGeom>
              <a:blipFill>
                <a:blip r:embed="rId10"/>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4" name="CuadroTexto 33">
                <a:extLst>
                  <a:ext uri="{FF2B5EF4-FFF2-40B4-BE49-F238E27FC236}">
                    <a16:creationId xmlns:a16="http://schemas.microsoft.com/office/drawing/2014/main" id="{F01BFE98-DB48-4F5C-86B4-BD0880BEC286}"/>
                  </a:ext>
                </a:extLst>
              </p:cNvPr>
              <p:cNvSpPr txBox="1"/>
              <p:nvPr/>
            </p:nvSpPr>
            <p:spPr>
              <a:xfrm>
                <a:off x="724713" y="6496559"/>
                <a:ext cx="3667527" cy="567976"/>
              </a:xfrm>
              <a:prstGeom prst="rect">
                <a:avLst/>
              </a:prstGeom>
              <a:noFill/>
            </p:spPr>
            <p:txBody>
              <a:bodyPr wrap="square">
                <a:spAutoFit/>
              </a:bodyPr>
              <a:lstStyle/>
              <a:p>
                <a14:m>
                  <m:oMath xmlns:m="http://schemas.openxmlformats.org/officeDocument/2006/math">
                    <m:d>
                      <m:dPr>
                        <m:ctrlPr>
                          <a:rPr lang="es-ES" sz="1600" b="0" i="1" smtClean="0">
                            <a:solidFill>
                              <a:schemeClr val="tx1"/>
                            </a:solidFill>
                            <a:latin typeface="Cambria Math" panose="02040503050406030204" pitchFamily="18" charset="0"/>
                            <a:ea typeface="Cambria Math" panose="02040503050406030204" pitchFamily="18" charset="0"/>
                          </a:rPr>
                        </m:ctrlPr>
                      </m:dPr>
                      <m:e>
                        <m:m>
                          <m:mPr>
                            <m:mcs>
                              <m:mc>
                                <m:mcPr>
                                  <m:count m:val="1"/>
                                  <m:mcJc m:val="center"/>
                                </m:mcPr>
                              </m:mc>
                            </m:mcs>
                            <m:ctrlPr>
                              <a:rPr lang="es-ES" sz="1600" b="0" i="1" smtClean="0">
                                <a:solidFill>
                                  <a:schemeClr val="tx1"/>
                                </a:solidFill>
                                <a:latin typeface="Cambria Math" panose="02040503050406030204" pitchFamily="18" charset="0"/>
                                <a:ea typeface="Cambria Math" panose="02040503050406030204" pitchFamily="18" charset="0"/>
                              </a:rPr>
                            </m:ctrlPr>
                          </m:mPr>
                          <m:mr>
                            <m:e>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𝐼</m:t>
                                  </m:r>
                                </m:e>
                                <m:sub>
                                  <m:r>
                                    <a:rPr lang="es-ES" sz="1600" b="0" i="1" smtClean="0">
                                      <a:solidFill>
                                        <a:schemeClr val="tx1"/>
                                      </a:solidFill>
                                      <a:latin typeface="Cambria Math" panose="02040503050406030204" pitchFamily="18" charset="0"/>
                                      <a:ea typeface="Cambria Math" panose="02040503050406030204" pitchFamily="18" charset="0"/>
                                    </a:rPr>
                                    <m:t>1</m:t>
                                  </m:r>
                                </m:sub>
                              </m:sSub>
                            </m:e>
                          </m:mr>
                          <m:mr>
                            <m:e>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𝐼</m:t>
                                  </m:r>
                                </m:e>
                                <m:sub>
                                  <m:r>
                                    <a:rPr lang="es-ES" sz="1600" i="1">
                                      <a:solidFill>
                                        <a:schemeClr val="tx1"/>
                                      </a:solidFill>
                                      <a:latin typeface="Cambria Math" panose="02040503050406030204" pitchFamily="18" charset="0"/>
                                      <a:ea typeface="Cambria Math" panose="02040503050406030204" pitchFamily="18" charset="0"/>
                                    </a:rPr>
                                    <m:t>2</m:t>
                                  </m:r>
                                </m:sub>
                              </m:sSub>
                            </m:e>
                          </m:mr>
                        </m:m>
                      </m:e>
                    </m:d>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ea typeface="Cambria Math" panose="02040503050406030204" pitchFamily="18" charset="0"/>
                          </a:rPr>
                          <m:t>𝑗</m:t>
                        </m:r>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𝑍</m:t>
                            </m:r>
                          </m:e>
                          <m:sub>
                            <m:r>
                              <a:rPr lang="es-ES" sz="1600" i="1">
                                <a:solidFill>
                                  <a:schemeClr val="tx1"/>
                                </a:solidFill>
                                <a:latin typeface="Cambria Math" panose="02040503050406030204" pitchFamily="18" charset="0"/>
                                <a:ea typeface="Cambria Math" panose="02040503050406030204" pitchFamily="18" charset="0"/>
                              </a:rPr>
                              <m:t>0</m:t>
                            </m:r>
                          </m:sub>
                        </m:sSub>
                      </m:den>
                    </m:f>
                    <m:d>
                      <m:dPr>
                        <m:ctrlPr>
                          <a:rPr lang="es-ES" sz="1600" i="1" smtClean="0">
                            <a:solidFill>
                              <a:schemeClr val="tx1"/>
                            </a:solidFill>
                            <a:latin typeface="Cambria Math" panose="02040503050406030204" pitchFamily="18" charset="0"/>
                            <a:ea typeface="Cambria Math" panose="02040503050406030204" pitchFamily="18" charset="0"/>
                          </a:rPr>
                        </m:ctrlPr>
                      </m:dPr>
                      <m:e>
                        <m:m>
                          <m:mPr>
                            <m:mcs>
                              <m:mc>
                                <m:mcPr>
                                  <m:count m:val="2"/>
                                  <m:mcJc m:val="center"/>
                                </m:mcPr>
                              </m:mc>
                            </m:mcs>
                            <m:ctrlPr>
                              <a:rPr lang="es-ES" sz="1600" i="1" smtClean="0">
                                <a:solidFill>
                                  <a:schemeClr val="tx1"/>
                                </a:solidFill>
                                <a:latin typeface="Cambria Math" panose="02040503050406030204" pitchFamily="18" charset="0"/>
                                <a:ea typeface="Cambria Math" panose="02040503050406030204" pitchFamily="18" charset="0"/>
                              </a:rPr>
                            </m:ctrlPr>
                          </m:mPr>
                          <m:mr>
                            <m:e>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cot</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e>
                            <m:e>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csc</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e>
                          </m:mr>
                          <m:mr>
                            <m:e>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csc</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e>
                            <m:e>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cot</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e>
                          </m:mr>
                        </m:m>
                      </m:e>
                    </m:d>
                  </m:oMath>
                </a14:m>
                <a:r>
                  <a:rPr lang="es-ES" sz="1600" dirty="0">
                    <a:solidFill>
                      <a:schemeClr val="tx1"/>
                    </a:solidFill>
                    <a:ea typeface="Cambria Math" panose="02040503050406030204" pitchFamily="18" charset="0"/>
                  </a:rPr>
                  <a:t> </a:t>
                </a:r>
                <a14:m>
                  <m:oMath xmlns:m="http://schemas.openxmlformats.org/officeDocument/2006/math">
                    <m:d>
                      <m:dPr>
                        <m:ctrlPr>
                          <a:rPr lang="es-ES" sz="1600" i="1">
                            <a:solidFill>
                              <a:schemeClr val="tx1"/>
                            </a:solidFill>
                            <a:latin typeface="Cambria Math" panose="02040503050406030204" pitchFamily="18" charset="0"/>
                            <a:ea typeface="Cambria Math" panose="02040503050406030204" pitchFamily="18" charset="0"/>
                          </a:rPr>
                        </m:ctrlPr>
                      </m:dPr>
                      <m:e>
                        <m:m>
                          <m:mPr>
                            <m:mcs>
                              <m:mc>
                                <m:mcPr>
                                  <m:count m:val="1"/>
                                  <m:mcJc m:val="center"/>
                                </m:mcPr>
                              </m:mc>
                            </m:mcs>
                            <m:ctrlPr>
                              <a:rPr lang="es-ES" sz="1600" i="1">
                                <a:solidFill>
                                  <a:schemeClr val="tx1"/>
                                </a:solidFill>
                                <a:latin typeface="Cambria Math" panose="02040503050406030204" pitchFamily="18" charset="0"/>
                                <a:ea typeface="Cambria Math" panose="02040503050406030204" pitchFamily="18" charset="0"/>
                              </a:rPr>
                            </m:ctrlPr>
                          </m:mPr>
                          <m:mr>
                            <m:e>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𝑉</m:t>
                                  </m:r>
                                </m:e>
                                <m:sub>
                                  <m:r>
                                    <a:rPr lang="es-ES" sz="1600" i="1">
                                      <a:solidFill>
                                        <a:schemeClr val="tx1"/>
                                      </a:solidFill>
                                      <a:latin typeface="Cambria Math" panose="02040503050406030204" pitchFamily="18" charset="0"/>
                                      <a:ea typeface="Cambria Math" panose="02040503050406030204" pitchFamily="18" charset="0"/>
                                    </a:rPr>
                                    <m:t>1</m:t>
                                  </m:r>
                                </m:sub>
                              </m:sSub>
                            </m:e>
                          </m:mr>
                          <m:mr>
                            <m:e>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𝑉</m:t>
                                  </m:r>
                                </m:e>
                                <m:sub>
                                  <m:r>
                                    <a:rPr lang="es-ES" sz="1600" i="1">
                                      <a:solidFill>
                                        <a:schemeClr val="tx1"/>
                                      </a:solidFill>
                                      <a:latin typeface="Cambria Math" panose="02040503050406030204" pitchFamily="18" charset="0"/>
                                      <a:ea typeface="Cambria Math" panose="02040503050406030204" pitchFamily="18" charset="0"/>
                                    </a:rPr>
                                    <m:t>2</m:t>
                                  </m:r>
                                </m:sub>
                              </m:sSub>
                            </m:e>
                          </m:mr>
                        </m:m>
                      </m:e>
                    </m:d>
                  </m:oMath>
                </a14:m>
                <a:endParaRPr lang="es-ES" sz="1600" dirty="0"/>
              </a:p>
            </p:txBody>
          </p:sp>
        </mc:Choice>
        <mc:Fallback xmlns="">
          <p:sp>
            <p:nvSpPr>
              <p:cNvPr id="34" name="CuadroTexto 33">
                <a:extLst>
                  <a:ext uri="{FF2B5EF4-FFF2-40B4-BE49-F238E27FC236}">
                    <a16:creationId xmlns:a16="http://schemas.microsoft.com/office/drawing/2014/main" id="{F01BFE98-DB48-4F5C-86B4-BD0880BEC286}"/>
                  </a:ext>
                </a:extLst>
              </p:cNvPr>
              <p:cNvSpPr txBox="1">
                <a:spLocks noRot="1" noChangeAspect="1" noMove="1" noResize="1" noEditPoints="1" noAdjustHandles="1" noChangeArrowheads="1" noChangeShapeType="1" noTextEdit="1"/>
              </p:cNvSpPr>
              <p:nvPr/>
            </p:nvSpPr>
            <p:spPr>
              <a:xfrm>
                <a:off x="724713" y="6496559"/>
                <a:ext cx="3667527" cy="567976"/>
              </a:xfrm>
              <a:prstGeom prst="rect">
                <a:avLst/>
              </a:prstGeom>
              <a:blipFill>
                <a:blip r:embed="rId11"/>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5" name="CuadroTexto 34">
                <a:extLst>
                  <a:ext uri="{FF2B5EF4-FFF2-40B4-BE49-F238E27FC236}">
                    <a16:creationId xmlns:a16="http://schemas.microsoft.com/office/drawing/2014/main" id="{8D2A6D80-882A-4E08-AB14-8A37ED178E4A}"/>
                  </a:ext>
                </a:extLst>
              </p:cNvPr>
              <p:cNvSpPr txBox="1"/>
              <p:nvPr/>
            </p:nvSpPr>
            <p:spPr>
              <a:xfrm>
                <a:off x="4799629" y="6474520"/>
                <a:ext cx="3667527" cy="5934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600" b="0" i="1" smtClean="0">
                          <a:solidFill>
                            <a:schemeClr val="tx1"/>
                          </a:solidFill>
                          <a:latin typeface="Cambria Math" panose="02040503050406030204" pitchFamily="18" charset="0"/>
                          <a:ea typeface="Cambria Math" panose="02040503050406030204" pitchFamily="18" charset="0"/>
                        </a:rPr>
                        <m:t>𝑌</m:t>
                      </m:r>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ea typeface="Cambria Math" panose="02040503050406030204" pitchFamily="18" charset="0"/>
                            </a:rPr>
                            <m:t>𝑗</m:t>
                          </m:r>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𝑍</m:t>
                              </m:r>
                            </m:e>
                            <m:sub>
                              <m:r>
                                <a:rPr lang="es-ES" sz="1600" i="1">
                                  <a:solidFill>
                                    <a:schemeClr val="tx1"/>
                                  </a:solidFill>
                                  <a:latin typeface="Cambria Math" panose="02040503050406030204" pitchFamily="18" charset="0"/>
                                  <a:ea typeface="Cambria Math" panose="02040503050406030204" pitchFamily="18" charset="0"/>
                                </a:rPr>
                                <m:t>0</m:t>
                              </m:r>
                            </m:sub>
                          </m:sSub>
                        </m:den>
                      </m:f>
                      <m:d>
                        <m:dPr>
                          <m:ctrlPr>
                            <a:rPr lang="es-ES" sz="1600" i="1" smtClean="0">
                              <a:solidFill>
                                <a:schemeClr val="tx1"/>
                              </a:solidFill>
                              <a:latin typeface="Cambria Math" panose="02040503050406030204" pitchFamily="18" charset="0"/>
                              <a:ea typeface="Cambria Math" panose="02040503050406030204" pitchFamily="18" charset="0"/>
                            </a:rPr>
                          </m:ctrlPr>
                        </m:dPr>
                        <m:e>
                          <m:m>
                            <m:mPr>
                              <m:mcs>
                                <m:mc>
                                  <m:mcPr>
                                    <m:count m:val="2"/>
                                    <m:mcJc m:val="center"/>
                                  </m:mcPr>
                                </m:mc>
                              </m:mcs>
                              <m:ctrlPr>
                                <a:rPr lang="es-ES" sz="1600" i="1" smtClean="0">
                                  <a:solidFill>
                                    <a:schemeClr val="tx1"/>
                                  </a:solidFill>
                                  <a:latin typeface="Cambria Math" panose="02040503050406030204" pitchFamily="18" charset="0"/>
                                  <a:ea typeface="Cambria Math" panose="02040503050406030204" pitchFamily="18" charset="0"/>
                                </a:rPr>
                              </m:ctrlPr>
                            </m:mPr>
                            <m:mr>
                              <m:e>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cot</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e>
                              <m:e>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csc</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e>
                            </m:mr>
                            <m:mr>
                              <m:e>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csc</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e>
                              <m:e>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cot</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e>
                            </m:mr>
                          </m:m>
                        </m:e>
                      </m:d>
                    </m:oMath>
                  </m:oMathPara>
                </a14:m>
                <a:endParaRPr lang="es-ES" sz="1600" dirty="0"/>
              </a:p>
            </p:txBody>
          </p:sp>
        </mc:Choice>
        <mc:Fallback xmlns="">
          <p:sp>
            <p:nvSpPr>
              <p:cNvPr id="35" name="CuadroTexto 34">
                <a:extLst>
                  <a:ext uri="{FF2B5EF4-FFF2-40B4-BE49-F238E27FC236}">
                    <a16:creationId xmlns:a16="http://schemas.microsoft.com/office/drawing/2014/main" id="{8D2A6D80-882A-4E08-AB14-8A37ED178E4A}"/>
                  </a:ext>
                </a:extLst>
              </p:cNvPr>
              <p:cNvSpPr txBox="1">
                <a:spLocks noRot="1" noChangeAspect="1" noMove="1" noResize="1" noEditPoints="1" noAdjustHandles="1" noChangeArrowheads="1" noChangeShapeType="1" noTextEdit="1"/>
              </p:cNvSpPr>
              <p:nvPr/>
            </p:nvSpPr>
            <p:spPr>
              <a:xfrm>
                <a:off x="4799629" y="6474520"/>
                <a:ext cx="3667527" cy="593432"/>
              </a:xfrm>
              <a:prstGeom prst="rect">
                <a:avLst/>
              </a:prstGeom>
              <a:blipFill>
                <a:blip r:embed="rId12"/>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231358232"/>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4" name="CuadroTexto 43">
                <a:extLst>
                  <a:ext uri="{FF2B5EF4-FFF2-40B4-BE49-F238E27FC236}">
                    <a16:creationId xmlns:a16="http://schemas.microsoft.com/office/drawing/2014/main" id="{4EA8A818-FF7D-4979-A963-2FEB16C441B4}"/>
                  </a:ext>
                </a:extLst>
              </p:cNvPr>
              <p:cNvSpPr txBox="1"/>
              <p:nvPr/>
            </p:nvSpPr>
            <p:spPr>
              <a:xfrm>
                <a:off x="4937984" y="6517708"/>
                <a:ext cx="4737548" cy="59503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600" b="0" i="1" smtClean="0">
                          <a:solidFill>
                            <a:schemeClr val="tx1"/>
                          </a:solidFill>
                          <a:latin typeface="Cambria Math" panose="02040503050406030204" pitchFamily="18" charset="0"/>
                          <a:ea typeface="Cambria Math" panose="02040503050406030204" pitchFamily="18" charset="0"/>
                        </a:rPr>
                        <m:t>𝜓</m:t>
                      </m:r>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𝑍</m:t>
                              </m:r>
                            </m:e>
                            <m:sub>
                              <m:r>
                                <a:rPr lang="es-ES" sz="1600" i="1">
                                  <a:solidFill>
                                    <a:schemeClr val="tx1"/>
                                  </a:solidFill>
                                  <a:latin typeface="Cambria Math" panose="02040503050406030204" pitchFamily="18" charset="0"/>
                                  <a:ea typeface="Cambria Math" panose="02040503050406030204" pitchFamily="18" charset="0"/>
                                </a:rPr>
                                <m:t>0</m:t>
                              </m:r>
                            </m:sub>
                          </m:sSub>
                        </m:num>
                        <m:den>
                          <m:r>
                            <a:rPr lang="es-ES" sz="1600" i="1">
                              <a:solidFill>
                                <a:schemeClr val="tx1"/>
                              </a:solidFill>
                              <a:latin typeface="Cambria Math" panose="02040503050406030204" pitchFamily="18" charset="0"/>
                              <a:ea typeface="Cambria Math" panose="02040503050406030204" pitchFamily="18" charset="0"/>
                            </a:rPr>
                            <m:t>𝜂</m:t>
                          </m:r>
                        </m:den>
                      </m:f>
                    </m:oMath>
                  </m:oMathPara>
                </a14:m>
                <a:endParaRPr lang="es-ES" sz="1600" dirty="0"/>
              </a:p>
            </p:txBody>
          </p:sp>
        </mc:Choice>
        <mc:Fallback xmlns="">
          <p:sp>
            <p:nvSpPr>
              <p:cNvPr id="44" name="CuadroTexto 43">
                <a:extLst>
                  <a:ext uri="{FF2B5EF4-FFF2-40B4-BE49-F238E27FC236}">
                    <a16:creationId xmlns:a16="http://schemas.microsoft.com/office/drawing/2014/main" id="{4EA8A818-FF7D-4979-A963-2FEB16C441B4}"/>
                  </a:ext>
                </a:extLst>
              </p:cNvPr>
              <p:cNvSpPr txBox="1">
                <a:spLocks noRot="1" noChangeAspect="1" noMove="1" noResize="1" noEditPoints="1" noAdjustHandles="1" noChangeArrowheads="1" noChangeShapeType="1" noTextEdit="1"/>
              </p:cNvSpPr>
              <p:nvPr/>
            </p:nvSpPr>
            <p:spPr>
              <a:xfrm>
                <a:off x="4937984" y="6517708"/>
                <a:ext cx="4737548" cy="595035"/>
              </a:xfrm>
              <a:prstGeom prst="rect">
                <a:avLst/>
              </a:prstGeom>
              <a:blipFill>
                <a:blip r:embed="rId2"/>
                <a:stretch>
                  <a:fillRect/>
                </a:stretch>
              </a:blipFill>
            </p:spPr>
            <p:txBody>
              <a:bodyPr/>
              <a:lstStyle/>
              <a:p>
                <a:r>
                  <a:rPr lang="es-ES">
                    <a:noFill/>
                  </a:rPr>
                  <a:t> </a:t>
                </a:r>
              </a:p>
            </p:txBody>
          </p:sp>
        </mc:Fallback>
      </mc:AlternateContent>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37</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mc:AlternateContent xmlns:mc="http://schemas.openxmlformats.org/markup-compatibility/2006" xmlns:a14="http://schemas.microsoft.com/office/drawing/2010/main">
        <mc:Choice Requires="a14">
          <p:sp>
            <p:nvSpPr>
              <p:cNvPr id="20" name="2 Marcador de contenido">
                <a:extLst>
                  <a:ext uri="{FF2B5EF4-FFF2-40B4-BE49-F238E27FC236}">
                    <a16:creationId xmlns:a16="http://schemas.microsoft.com/office/drawing/2014/main" id="{DD56B59D-066F-49BE-BD7A-9461711CDFF1}"/>
                  </a:ext>
                </a:extLst>
              </p:cNvPr>
              <p:cNvSpPr txBox="1">
                <a:spLocks/>
              </p:cNvSpPr>
              <p:nvPr/>
            </p:nvSpPr>
            <p:spPr>
              <a:xfrm>
                <a:off x="359792" y="745251"/>
                <a:ext cx="6840760"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t>Calculo de la matriz de admitancias generalizada </a:t>
                </a:r>
                <a14:m>
                  <m:oMath xmlns:m="http://schemas.openxmlformats.org/officeDocument/2006/math">
                    <m:sSubSup>
                      <m:sSubSupPr>
                        <m:ctrlPr>
                          <a:rPr lang="es-ES" sz="1600" i="1" u="sng">
                            <a:latin typeface="Cambria Math" panose="02040503050406030204" pitchFamily="18" charset="0"/>
                          </a:rPr>
                        </m:ctrlPr>
                      </m:sSubSupPr>
                      <m:e>
                        <m:r>
                          <a:rPr lang="es-ES" sz="1600" i="1" u="sng">
                            <a:latin typeface="Cambria Math" panose="02040503050406030204" pitchFamily="18" charset="0"/>
                          </a:rPr>
                          <m:t>𝑌</m:t>
                        </m:r>
                      </m:e>
                      <m:sub>
                        <m:r>
                          <a:rPr lang="es-ES" sz="1600" i="1" u="sng">
                            <a:latin typeface="Cambria Math" panose="02040503050406030204" pitchFamily="18" charset="0"/>
                          </a:rPr>
                          <m:t>𝑙𝑛</m:t>
                        </m:r>
                      </m:sub>
                      <m:sup>
                        <m:r>
                          <a:rPr lang="es-ES" sz="1600" i="1" u="sng">
                            <a:latin typeface="Cambria Math" panose="02040503050406030204" pitchFamily="18" charset="0"/>
                          </a:rPr>
                          <m:t>(</m:t>
                        </m:r>
                        <m:r>
                          <a:rPr lang="es-ES" sz="1600" i="1" u="sng">
                            <a:latin typeface="Cambria Math" panose="02040503050406030204" pitchFamily="18" charset="0"/>
                            <a:ea typeface="Cambria Math" panose="02040503050406030204" pitchFamily="18" charset="0"/>
                          </a:rPr>
                          <m:t>𝜇</m:t>
                        </m:r>
                        <m:r>
                          <a:rPr lang="es-ES" sz="1600" i="1" u="sng">
                            <a:latin typeface="Cambria Math" panose="02040503050406030204" pitchFamily="18" charset="0"/>
                            <a:ea typeface="Cambria Math" panose="02040503050406030204" pitchFamily="18" charset="0"/>
                          </a:rPr>
                          <m:t>,</m:t>
                        </m:r>
                        <m:r>
                          <a:rPr lang="es-ES" sz="1600" i="1" u="sng">
                            <a:latin typeface="Cambria Math" panose="02040503050406030204" pitchFamily="18" charset="0"/>
                            <a:ea typeface="Cambria Math" panose="02040503050406030204" pitchFamily="18" charset="0"/>
                          </a:rPr>
                          <m:t>𝜈</m:t>
                        </m:r>
                        <m:r>
                          <a:rPr lang="es-ES" sz="1600" i="1" u="sng">
                            <a:latin typeface="Cambria Math" panose="02040503050406030204" pitchFamily="18" charset="0"/>
                          </a:rPr>
                          <m:t>)</m:t>
                        </m:r>
                      </m:sup>
                    </m:sSubSup>
                  </m:oMath>
                </a14:m>
                <a:endParaRPr lang="es-ES_tradnl" altLang="es-ES" sz="2000" u="sng" kern="0" dirty="0">
                  <a:solidFill>
                    <a:schemeClr val="tx1"/>
                  </a:solidFill>
                </a:endParaRPr>
              </a:p>
            </p:txBody>
          </p:sp>
        </mc:Choice>
        <mc:Fallback xmlns="">
          <p:sp>
            <p:nvSpPr>
              <p:cNvPr id="20" name="2 Marcador de contenido">
                <a:extLst>
                  <a:ext uri="{FF2B5EF4-FFF2-40B4-BE49-F238E27FC236}">
                    <a16:creationId xmlns:a16="http://schemas.microsoft.com/office/drawing/2014/main" id="{DD56B59D-066F-49BE-BD7A-9461711CDFF1}"/>
                  </a:ext>
                </a:extLst>
              </p:cNvPr>
              <p:cNvSpPr txBox="1">
                <a:spLocks noRot="1" noChangeAspect="1" noMove="1" noResize="1" noEditPoints="1" noAdjustHandles="1" noChangeArrowheads="1" noChangeShapeType="1" noTextEdit="1"/>
              </p:cNvSpPr>
              <p:nvPr/>
            </p:nvSpPr>
            <p:spPr>
              <a:xfrm>
                <a:off x="359792" y="745251"/>
                <a:ext cx="6840760" cy="442298"/>
              </a:xfrm>
              <a:prstGeom prst="rect">
                <a:avLst/>
              </a:prstGeom>
              <a:blipFill>
                <a:blip r:embed="rId3"/>
                <a:stretch>
                  <a:fillRect l="-446"/>
                </a:stretch>
              </a:blipFill>
            </p:spPr>
            <p:txBody>
              <a:bodyPr/>
              <a:lstStyle/>
              <a:p>
                <a:r>
                  <a:rPr lang="es-ES">
                    <a:noFill/>
                  </a:rPr>
                  <a:t> </a:t>
                </a:r>
              </a:p>
            </p:txBody>
          </p:sp>
        </mc:Fallback>
      </mc:AlternateContent>
      <p:sp>
        <p:nvSpPr>
          <p:cNvPr id="24" name="CuadroTexto 23">
            <a:extLst>
              <a:ext uri="{FF2B5EF4-FFF2-40B4-BE49-F238E27FC236}">
                <a16:creationId xmlns:a16="http://schemas.microsoft.com/office/drawing/2014/main" id="{C6D8868A-F808-4715-B09F-1EED77D91991}"/>
              </a:ext>
            </a:extLst>
          </p:cNvPr>
          <p:cNvSpPr txBox="1"/>
          <p:nvPr/>
        </p:nvSpPr>
        <p:spPr>
          <a:xfrm>
            <a:off x="353067" y="1245732"/>
            <a:ext cx="9547047" cy="1384995"/>
          </a:xfrm>
          <a:prstGeom prst="rect">
            <a:avLst/>
          </a:prstGeom>
          <a:noFill/>
        </p:spPr>
        <p:txBody>
          <a:bodyPr wrap="square" rtlCol="0">
            <a:spAutoFit/>
          </a:bodyPr>
          <a:lstStyle/>
          <a:p>
            <a:pPr marL="285750" indent="-285750" algn="just">
              <a:buFont typeface="Wingdings" panose="05000000000000000000" pitchFamily="2" charset="2"/>
              <a:buChar char="Ø"/>
            </a:pPr>
            <a:r>
              <a:rPr kumimoji="0" lang="es-ES" altLang="es-ES" sz="1400" b="0" i="0" u="none" strike="noStrike" cap="none" normalizeH="0" baseline="0" dirty="0">
                <a:ln>
                  <a:noFill/>
                </a:ln>
                <a:solidFill>
                  <a:schemeClr val="tx1"/>
                </a:solidFill>
                <a:effectLst/>
                <a:latin typeface="Arial" panose="020B0604020202020204" pitchFamily="34" charset="0"/>
              </a:rPr>
              <a:t>La matriz de admitancias anterior Y, relaciona las corrientes y los voltajes en los puertos de la red de microondas. Sin embargo, en BIR-ME, se trabaja con la matriz de admitancias modal Y</a:t>
            </a:r>
            <a:r>
              <a:rPr kumimoji="0" lang="es-ES" altLang="es-ES" sz="1400" b="0" i="0" u="none" strike="noStrike" cap="none" normalizeH="0" baseline="-25000" dirty="0">
                <a:ln>
                  <a:noFill/>
                </a:ln>
                <a:solidFill>
                  <a:schemeClr val="tx1"/>
                </a:solidFill>
                <a:effectLst/>
                <a:latin typeface="Arial" panose="020B0604020202020204" pitchFamily="34" charset="0"/>
              </a:rPr>
              <a:t>EH</a:t>
            </a:r>
            <a:r>
              <a:rPr kumimoji="0" lang="es-ES" altLang="es-ES" sz="1400" b="0" i="0" u="none" strike="noStrike" cap="none" normalizeH="0" baseline="0" dirty="0">
                <a:ln>
                  <a:noFill/>
                </a:ln>
                <a:solidFill>
                  <a:schemeClr val="tx1"/>
                </a:solidFill>
                <a:effectLst/>
                <a:latin typeface="Arial" panose="020B0604020202020204" pitchFamily="34" charset="0"/>
              </a:rPr>
              <a:t>, que relaciona las amplitudes de los campos eléctrico y magnético</a:t>
            </a:r>
          </a:p>
          <a:p>
            <a:pPr marL="285750" indent="-285750" algn="just">
              <a:buFont typeface="Wingdings" panose="05000000000000000000" pitchFamily="2" charset="2"/>
              <a:buChar char="Ø"/>
            </a:pPr>
            <a:endParaRPr lang="es-ES" altLang="es-ES" sz="1400" dirty="0">
              <a:solidFill>
                <a:schemeClr val="tx1"/>
              </a:solidFill>
            </a:endParaRPr>
          </a:p>
          <a:p>
            <a:pPr marL="285750" indent="-285750" algn="just">
              <a:buFont typeface="Wingdings" panose="05000000000000000000" pitchFamily="2" charset="2"/>
              <a:buChar char="Ø"/>
            </a:pPr>
            <a:r>
              <a:rPr kumimoji="0" lang="es-ES" altLang="es-ES" sz="1400" b="0" i="0" u="none" strike="noStrike" cap="none" normalizeH="0" baseline="0" dirty="0">
                <a:ln>
                  <a:noFill/>
                </a:ln>
                <a:solidFill>
                  <a:schemeClr val="tx1"/>
                </a:solidFill>
                <a:effectLst/>
                <a:latin typeface="Arial" panose="020B0604020202020204" pitchFamily="34" charset="0"/>
              </a:rPr>
              <a:t>La conversión entre las matrices Y e Y</a:t>
            </a:r>
            <a:r>
              <a:rPr kumimoji="0" lang="es-ES" altLang="es-ES" sz="1400" b="0" i="0" u="none" strike="noStrike" cap="none" normalizeH="0" baseline="-25000" dirty="0">
                <a:ln>
                  <a:noFill/>
                </a:ln>
                <a:solidFill>
                  <a:schemeClr val="tx1"/>
                </a:solidFill>
                <a:effectLst/>
                <a:latin typeface="Arial" panose="020B0604020202020204" pitchFamily="34" charset="0"/>
              </a:rPr>
              <a:t>EH </a:t>
            </a:r>
            <a:r>
              <a:rPr kumimoji="0" lang="es-ES" altLang="es-ES" sz="1400" b="0" i="0" u="none" strike="noStrike" cap="none" normalizeH="0" dirty="0">
                <a:ln>
                  <a:noFill/>
                </a:ln>
                <a:solidFill>
                  <a:schemeClr val="tx1"/>
                </a:solidFill>
                <a:effectLst/>
                <a:latin typeface="Arial" panose="020B0604020202020204" pitchFamily="34" charset="0"/>
              </a:rPr>
              <a:t>se obtiene a través de un factor multiplicativo </a:t>
            </a:r>
            <a:r>
              <a:rPr lang="es-ES" altLang="es-ES" sz="1400" dirty="0">
                <a:solidFill>
                  <a:schemeClr val="tx1"/>
                </a:solidFill>
                <a:sym typeface="Symbol" panose="05050102010706020507" pitchFamily="18" charset="2"/>
              </a:rPr>
              <a:t>, como se muestra a continuación</a:t>
            </a:r>
            <a:endParaRPr kumimoji="0" lang="es-ES" altLang="es-ES" sz="1400" b="0" i="0" u="none" strike="noStrike" cap="none" normalizeH="0" baseline="0" dirty="0">
              <a:ln>
                <a:noFill/>
              </a:ln>
              <a:solidFill>
                <a:schemeClr val="tx1"/>
              </a:solidFill>
              <a:effectLst/>
              <a:latin typeface="Arial" panose="020B0604020202020204" pitchFamily="34" charset="0"/>
            </a:endParaRPr>
          </a:p>
        </p:txBody>
      </p:sp>
      <mc:AlternateContent xmlns:mc="http://schemas.openxmlformats.org/markup-compatibility/2006" xmlns:a14="http://schemas.microsoft.com/office/drawing/2010/main">
        <mc:Choice Requires="a14">
          <p:sp>
            <p:nvSpPr>
              <p:cNvPr id="35" name="CuadroTexto 34">
                <a:extLst>
                  <a:ext uri="{FF2B5EF4-FFF2-40B4-BE49-F238E27FC236}">
                    <a16:creationId xmlns:a16="http://schemas.microsoft.com/office/drawing/2014/main" id="{8D2A6D80-882A-4E08-AB14-8A37ED178E4A}"/>
                  </a:ext>
                </a:extLst>
              </p:cNvPr>
              <p:cNvSpPr txBox="1"/>
              <p:nvPr/>
            </p:nvSpPr>
            <p:spPr>
              <a:xfrm>
                <a:off x="270677" y="5331934"/>
                <a:ext cx="3667527" cy="5934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600" b="0" i="1" smtClean="0">
                          <a:solidFill>
                            <a:schemeClr val="tx1"/>
                          </a:solidFill>
                          <a:latin typeface="Cambria Math" panose="02040503050406030204" pitchFamily="18" charset="0"/>
                          <a:ea typeface="Cambria Math" panose="02040503050406030204" pitchFamily="18" charset="0"/>
                        </a:rPr>
                        <m:t>𝑌</m:t>
                      </m:r>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ea typeface="Cambria Math" panose="02040503050406030204" pitchFamily="18" charset="0"/>
                            </a:rPr>
                            <m:t>𝑗</m:t>
                          </m:r>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𝑍</m:t>
                              </m:r>
                            </m:e>
                            <m:sub>
                              <m:r>
                                <a:rPr lang="es-ES" sz="1600" i="1">
                                  <a:solidFill>
                                    <a:schemeClr val="tx1"/>
                                  </a:solidFill>
                                  <a:latin typeface="Cambria Math" panose="02040503050406030204" pitchFamily="18" charset="0"/>
                                  <a:ea typeface="Cambria Math" panose="02040503050406030204" pitchFamily="18" charset="0"/>
                                </a:rPr>
                                <m:t>0</m:t>
                              </m:r>
                            </m:sub>
                          </m:sSub>
                        </m:den>
                      </m:f>
                      <m:d>
                        <m:dPr>
                          <m:ctrlPr>
                            <a:rPr lang="es-ES" sz="1600" i="1" smtClean="0">
                              <a:solidFill>
                                <a:schemeClr val="tx1"/>
                              </a:solidFill>
                              <a:latin typeface="Cambria Math" panose="02040503050406030204" pitchFamily="18" charset="0"/>
                              <a:ea typeface="Cambria Math" panose="02040503050406030204" pitchFamily="18" charset="0"/>
                            </a:rPr>
                          </m:ctrlPr>
                        </m:dPr>
                        <m:e>
                          <m:m>
                            <m:mPr>
                              <m:mcs>
                                <m:mc>
                                  <m:mcPr>
                                    <m:count m:val="2"/>
                                    <m:mcJc m:val="center"/>
                                  </m:mcPr>
                                </m:mc>
                              </m:mcs>
                              <m:ctrlPr>
                                <a:rPr lang="es-ES" sz="1600" i="1" smtClean="0">
                                  <a:solidFill>
                                    <a:schemeClr val="tx1"/>
                                  </a:solidFill>
                                  <a:latin typeface="Cambria Math" panose="02040503050406030204" pitchFamily="18" charset="0"/>
                                  <a:ea typeface="Cambria Math" panose="02040503050406030204" pitchFamily="18" charset="0"/>
                                </a:rPr>
                              </m:ctrlPr>
                            </m:mPr>
                            <m:mr>
                              <m:e>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cot</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e>
                              <m:e>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csc</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e>
                            </m:mr>
                            <m:mr>
                              <m:e>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csc</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e>
                              <m:e>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cot</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e>
                            </m:mr>
                          </m:m>
                        </m:e>
                      </m:d>
                    </m:oMath>
                  </m:oMathPara>
                </a14:m>
                <a:endParaRPr lang="es-ES" sz="1600" dirty="0"/>
              </a:p>
            </p:txBody>
          </p:sp>
        </mc:Choice>
        <mc:Fallback xmlns="">
          <p:sp>
            <p:nvSpPr>
              <p:cNvPr id="35" name="CuadroTexto 34">
                <a:extLst>
                  <a:ext uri="{FF2B5EF4-FFF2-40B4-BE49-F238E27FC236}">
                    <a16:creationId xmlns:a16="http://schemas.microsoft.com/office/drawing/2014/main" id="{8D2A6D80-882A-4E08-AB14-8A37ED178E4A}"/>
                  </a:ext>
                </a:extLst>
              </p:cNvPr>
              <p:cNvSpPr txBox="1">
                <a:spLocks noRot="1" noChangeAspect="1" noMove="1" noResize="1" noEditPoints="1" noAdjustHandles="1" noChangeArrowheads="1" noChangeShapeType="1" noTextEdit="1"/>
              </p:cNvSpPr>
              <p:nvPr/>
            </p:nvSpPr>
            <p:spPr>
              <a:xfrm>
                <a:off x="270677" y="5331934"/>
                <a:ext cx="3667527" cy="593432"/>
              </a:xfrm>
              <a:prstGeom prst="rect">
                <a:avLst/>
              </a:prstGeom>
              <a:blipFill>
                <a:blip r:embed="rId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8" name="CuadroTexto 17">
                <a:extLst>
                  <a:ext uri="{FF2B5EF4-FFF2-40B4-BE49-F238E27FC236}">
                    <a16:creationId xmlns:a16="http://schemas.microsoft.com/office/drawing/2014/main" id="{369632BA-0FDF-436D-87B4-793D82FA86D5}"/>
                  </a:ext>
                </a:extLst>
              </p:cNvPr>
              <p:cNvSpPr txBox="1"/>
              <p:nvPr/>
            </p:nvSpPr>
            <p:spPr>
              <a:xfrm>
                <a:off x="2592040" y="2916131"/>
                <a:ext cx="4737548" cy="35965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600" b="0" i="1" smtClean="0">
                          <a:solidFill>
                            <a:schemeClr val="tx1"/>
                          </a:solidFill>
                          <a:latin typeface="Cambria Math" panose="02040503050406030204" pitchFamily="18" charset="0"/>
                          <a:ea typeface="Cambria Math" panose="02040503050406030204" pitchFamily="18" charset="0"/>
                        </a:rPr>
                        <m:t>𝑉</m:t>
                      </m:r>
                      <m:d>
                        <m:dPr>
                          <m:ctrlPr>
                            <a:rPr lang="es-ES" sz="1600" b="0" i="1" smtClean="0">
                              <a:solidFill>
                                <a:schemeClr val="tx1"/>
                              </a:solidFill>
                              <a:latin typeface="Cambria Math" panose="02040503050406030204" pitchFamily="18" charset="0"/>
                              <a:ea typeface="Cambria Math" panose="02040503050406030204" pitchFamily="18" charset="0"/>
                            </a:rPr>
                          </m:ctrlPr>
                        </m:dPr>
                        <m:e>
                          <m:r>
                            <a:rPr lang="es-ES" sz="1600" b="0" i="1" smtClean="0">
                              <a:solidFill>
                                <a:schemeClr val="tx1"/>
                              </a:solidFill>
                              <a:latin typeface="Cambria Math" panose="02040503050406030204" pitchFamily="18" charset="0"/>
                              <a:ea typeface="Cambria Math" panose="02040503050406030204" pitchFamily="18" charset="0"/>
                            </a:rPr>
                            <m:t>𝑧</m:t>
                          </m:r>
                        </m:e>
                      </m:d>
                      <m:r>
                        <a:rPr lang="es-ES" sz="1600" b="0" i="1" smtClean="0">
                          <a:solidFill>
                            <a:schemeClr val="tx1"/>
                          </a:solidFill>
                          <a:latin typeface="Cambria Math" panose="02040503050406030204" pitchFamily="18" charset="0"/>
                          <a:ea typeface="Cambria Math" panose="02040503050406030204" pitchFamily="18" charset="0"/>
                        </a:rPr>
                        <m:t>=</m:t>
                      </m:r>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𝑉</m:t>
                          </m:r>
                        </m:e>
                        <m:sup>
                          <m:r>
                            <a:rPr lang="es-ES" sz="1600" b="0" i="1" smtClean="0">
                              <a:solidFill>
                                <a:schemeClr val="tx1"/>
                              </a:solidFill>
                              <a:latin typeface="Cambria Math" panose="02040503050406030204" pitchFamily="18" charset="0"/>
                              <a:ea typeface="Cambria Math" panose="02040503050406030204" pitchFamily="18" charset="0"/>
                            </a:rPr>
                            <m:t>+</m:t>
                          </m:r>
                        </m:sup>
                      </m:sSup>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𝑒</m:t>
                          </m:r>
                        </m:e>
                        <m:sup>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𝑗</m:t>
                          </m:r>
                          <m:r>
                            <a:rPr lang="es-ES" sz="1600" b="0" i="1" smtClean="0">
                              <a:solidFill>
                                <a:schemeClr val="tx1"/>
                              </a:solidFill>
                              <a:latin typeface="Cambria Math" panose="02040503050406030204" pitchFamily="18" charset="0"/>
                              <a:ea typeface="Cambria Math" panose="02040503050406030204" pitchFamily="18" charset="0"/>
                            </a:rPr>
                            <m:t>𝛽</m:t>
                          </m:r>
                          <m:r>
                            <a:rPr lang="es-ES" sz="1600" b="0" i="1" smtClean="0">
                              <a:solidFill>
                                <a:schemeClr val="tx1"/>
                              </a:solidFill>
                              <a:latin typeface="Cambria Math" panose="02040503050406030204" pitchFamily="18" charset="0"/>
                              <a:ea typeface="Cambria Math" panose="02040503050406030204" pitchFamily="18" charset="0"/>
                            </a:rPr>
                            <m:t>𝑧</m:t>
                          </m:r>
                        </m:sup>
                      </m:sSup>
                      <m:r>
                        <a:rPr lang="es-ES" sz="1600" b="0" i="1" smtClean="0">
                          <a:solidFill>
                            <a:schemeClr val="tx1"/>
                          </a:solidFill>
                          <a:latin typeface="Cambria Math" panose="02040503050406030204" pitchFamily="18" charset="0"/>
                          <a:ea typeface="Cambria Math" panose="02040503050406030204" pitchFamily="18" charset="0"/>
                        </a:rPr>
                        <m:t>+</m:t>
                      </m:r>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𝑉</m:t>
                          </m:r>
                        </m:e>
                        <m:sup>
                          <m:r>
                            <a:rPr lang="es-ES" sz="1600" b="0" i="1" smtClean="0">
                              <a:solidFill>
                                <a:schemeClr val="tx1"/>
                              </a:solidFill>
                              <a:latin typeface="Cambria Math" panose="02040503050406030204" pitchFamily="18" charset="0"/>
                              <a:ea typeface="Cambria Math" panose="02040503050406030204" pitchFamily="18" charset="0"/>
                            </a:rPr>
                            <m:t>−</m:t>
                          </m:r>
                        </m:sup>
                      </m:sSup>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𝑒</m:t>
                          </m:r>
                        </m:e>
                        <m:sup>
                          <m:r>
                            <a:rPr lang="es-ES" sz="1600" i="1">
                              <a:solidFill>
                                <a:schemeClr val="tx1"/>
                              </a:solidFill>
                              <a:latin typeface="Cambria Math" panose="02040503050406030204" pitchFamily="18" charset="0"/>
                              <a:ea typeface="Cambria Math" panose="02040503050406030204" pitchFamily="18" charset="0"/>
                            </a:rPr>
                            <m:t>𝑗</m:t>
                          </m:r>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𝑧</m:t>
                          </m:r>
                        </m:sup>
                      </m:sSup>
                    </m:oMath>
                  </m:oMathPara>
                </a14:m>
                <a:endParaRPr lang="es-ES" sz="1600" dirty="0"/>
              </a:p>
            </p:txBody>
          </p:sp>
        </mc:Choice>
        <mc:Fallback xmlns="">
          <p:sp>
            <p:nvSpPr>
              <p:cNvPr id="18" name="CuadroTexto 17">
                <a:extLst>
                  <a:ext uri="{FF2B5EF4-FFF2-40B4-BE49-F238E27FC236}">
                    <a16:creationId xmlns:a16="http://schemas.microsoft.com/office/drawing/2014/main" id="{369632BA-0FDF-436D-87B4-793D82FA86D5}"/>
                  </a:ext>
                </a:extLst>
              </p:cNvPr>
              <p:cNvSpPr txBox="1">
                <a:spLocks noRot="1" noChangeAspect="1" noMove="1" noResize="1" noEditPoints="1" noAdjustHandles="1" noChangeArrowheads="1" noChangeShapeType="1" noTextEdit="1"/>
              </p:cNvSpPr>
              <p:nvPr/>
            </p:nvSpPr>
            <p:spPr>
              <a:xfrm>
                <a:off x="2592040" y="2916131"/>
                <a:ext cx="4737548" cy="359650"/>
              </a:xfrm>
              <a:prstGeom prst="rect">
                <a:avLst/>
              </a:prstGeom>
              <a:blipFill>
                <a:blip r:embed="rId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9" name="CuadroTexto 18">
                <a:extLst>
                  <a:ext uri="{FF2B5EF4-FFF2-40B4-BE49-F238E27FC236}">
                    <a16:creationId xmlns:a16="http://schemas.microsoft.com/office/drawing/2014/main" id="{AFD51D93-E3FD-42A7-87CF-976FB517CFCA}"/>
                  </a:ext>
                </a:extLst>
              </p:cNvPr>
              <p:cNvSpPr txBox="1"/>
              <p:nvPr/>
            </p:nvSpPr>
            <p:spPr>
              <a:xfrm>
                <a:off x="2592040" y="3460879"/>
                <a:ext cx="4737548" cy="620426"/>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600" b="0" i="1" smtClean="0">
                          <a:solidFill>
                            <a:schemeClr val="tx1"/>
                          </a:solidFill>
                          <a:latin typeface="Cambria Math" panose="02040503050406030204" pitchFamily="18" charset="0"/>
                          <a:ea typeface="Cambria Math" panose="02040503050406030204" pitchFamily="18" charset="0"/>
                        </a:rPr>
                        <m:t>𝐼</m:t>
                      </m:r>
                      <m:d>
                        <m:dPr>
                          <m:ctrlPr>
                            <a:rPr lang="es-ES" sz="1600" b="0" i="1" smtClean="0">
                              <a:solidFill>
                                <a:schemeClr val="tx1"/>
                              </a:solidFill>
                              <a:latin typeface="Cambria Math" panose="02040503050406030204" pitchFamily="18" charset="0"/>
                              <a:ea typeface="Cambria Math" panose="02040503050406030204" pitchFamily="18" charset="0"/>
                            </a:rPr>
                          </m:ctrlPr>
                        </m:dPr>
                        <m:e>
                          <m:r>
                            <a:rPr lang="es-ES" sz="1600" b="0" i="1" smtClean="0">
                              <a:solidFill>
                                <a:schemeClr val="tx1"/>
                              </a:solidFill>
                              <a:latin typeface="Cambria Math" panose="02040503050406030204" pitchFamily="18" charset="0"/>
                              <a:ea typeface="Cambria Math" panose="02040503050406030204" pitchFamily="18" charset="0"/>
                            </a:rPr>
                            <m:t>𝑧</m:t>
                          </m:r>
                        </m:e>
                      </m:d>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b="0" i="1" smtClean="0">
                              <a:solidFill>
                                <a:schemeClr val="tx1"/>
                              </a:solidFill>
                              <a:latin typeface="Cambria Math" panose="02040503050406030204" pitchFamily="18" charset="0"/>
                              <a:ea typeface="Cambria Math" panose="02040503050406030204" pitchFamily="18" charset="0"/>
                            </a:rPr>
                          </m:ctrlPr>
                        </m:fPr>
                        <m:num>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𝑉</m:t>
                              </m:r>
                            </m:e>
                            <m:sup>
                              <m:r>
                                <a:rPr lang="es-ES" sz="1600" i="1">
                                  <a:solidFill>
                                    <a:schemeClr val="tx1"/>
                                  </a:solidFill>
                                  <a:latin typeface="Cambria Math" panose="02040503050406030204" pitchFamily="18" charset="0"/>
                                  <a:ea typeface="Cambria Math" panose="02040503050406030204" pitchFamily="18" charset="0"/>
                                </a:rPr>
                                <m:t>+</m:t>
                              </m:r>
                            </m:sup>
                          </m:sSup>
                        </m:num>
                        <m:den>
                          <m:sSub>
                            <m:sSubPr>
                              <m:ctrlPr>
                                <a:rPr lang="es-ES" sz="1600" b="0" i="1" smtClean="0">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𝑍</m:t>
                              </m:r>
                            </m:e>
                            <m:sub>
                              <m:r>
                                <a:rPr lang="es-ES" sz="1600" b="0" i="1" smtClean="0">
                                  <a:solidFill>
                                    <a:schemeClr val="tx1"/>
                                  </a:solidFill>
                                  <a:latin typeface="Cambria Math" panose="02040503050406030204" pitchFamily="18" charset="0"/>
                                  <a:ea typeface="Cambria Math" panose="02040503050406030204" pitchFamily="18" charset="0"/>
                                </a:rPr>
                                <m:t>0</m:t>
                              </m:r>
                            </m:sub>
                          </m:sSub>
                        </m:den>
                      </m:f>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𝑒</m:t>
                          </m:r>
                        </m:e>
                        <m:sup>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𝑗</m:t>
                          </m:r>
                          <m:r>
                            <a:rPr lang="es-ES" sz="1600" b="0" i="1" smtClean="0">
                              <a:solidFill>
                                <a:schemeClr val="tx1"/>
                              </a:solidFill>
                              <a:latin typeface="Cambria Math" panose="02040503050406030204" pitchFamily="18" charset="0"/>
                              <a:ea typeface="Cambria Math" panose="02040503050406030204" pitchFamily="18" charset="0"/>
                            </a:rPr>
                            <m:t>𝛽</m:t>
                          </m:r>
                          <m:r>
                            <a:rPr lang="es-ES" sz="1600" b="0" i="1" smtClean="0">
                              <a:solidFill>
                                <a:schemeClr val="tx1"/>
                              </a:solidFill>
                              <a:latin typeface="Cambria Math" panose="02040503050406030204" pitchFamily="18" charset="0"/>
                              <a:ea typeface="Cambria Math" panose="02040503050406030204" pitchFamily="18" charset="0"/>
                            </a:rPr>
                            <m:t>𝑧</m:t>
                          </m:r>
                        </m:sup>
                      </m:sSup>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𝑉</m:t>
                              </m:r>
                            </m:e>
                            <m:sup>
                              <m:r>
                                <a:rPr lang="es-ES" sz="1600" b="0" i="1" smtClean="0">
                                  <a:solidFill>
                                    <a:schemeClr val="tx1"/>
                                  </a:solidFill>
                                  <a:latin typeface="Cambria Math" panose="02040503050406030204" pitchFamily="18" charset="0"/>
                                  <a:ea typeface="Cambria Math" panose="02040503050406030204" pitchFamily="18" charset="0"/>
                                </a:rPr>
                                <m:t>−</m:t>
                              </m:r>
                            </m:sup>
                          </m:sSup>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𝑍</m:t>
                              </m:r>
                            </m:e>
                            <m:sub>
                              <m:r>
                                <a:rPr lang="es-ES" sz="1600" i="1">
                                  <a:solidFill>
                                    <a:schemeClr val="tx1"/>
                                  </a:solidFill>
                                  <a:latin typeface="Cambria Math" panose="02040503050406030204" pitchFamily="18" charset="0"/>
                                  <a:ea typeface="Cambria Math" panose="02040503050406030204" pitchFamily="18" charset="0"/>
                                </a:rPr>
                                <m:t>0</m:t>
                              </m:r>
                            </m:sub>
                          </m:sSub>
                        </m:den>
                      </m:f>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𝑒</m:t>
                          </m:r>
                        </m:e>
                        <m:sup>
                          <m:r>
                            <a:rPr lang="es-ES" sz="1600" i="1">
                              <a:solidFill>
                                <a:schemeClr val="tx1"/>
                              </a:solidFill>
                              <a:latin typeface="Cambria Math" panose="02040503050406030204" pitchFamily="18" charset="0"/>
                              <a:ea typeface="Cambria Math" panose="02040503050406030204" pitchFamily="18" charset="0"/>
                            </a:rPr>
                            <m:t>𝑗</m:t>
                          </m:r>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𝑧</m:t>
                          </m:r>
                        </m:sup>
                      </m:sSup>
                    </m:oMath>
                  </m:oMathPara>
                </a14:m>
                <a:endParaRPr lang="es-ES" sz="1600" dirty="0"/>
              </a:p>
            </p:txBody>
          </p:sp>
        </mc:Choice>
        <mc:Fallback xmlns="">
          <p:sp>
            <p:nvSpPr>
              <p:cNvPr id="19" name="CuadroTexto 18">
                <a:extLst>
                  <a:ext uri="{FF2B5EF4-FFF2-40B4-BE49-F238E27FC236}">
                    <a16:creationId xmlns:a16="http://schemas.microsoft.com/office/drawing/2014/main" id="{AFD51D93-E3FD-42A7-87CF-976FB517CFCA}"/>
                  </a:ext>
                </a:extLst>
              </p:cNvPr>
              <p:cNvSpPr txBox="1">
                <a:spLocks noRot="1" noChangeAspect="1" noMove="1" noResize="1" noEditPoints="1" noAdjustHandles="1" noChangeArrowheads="1" noChangeShapeType="1" noTextEdit="1"/>
              </p:cNvSpPr>
              <p:nvPr/>
            </p:nvSpPr>
            <p:spPr>
              <a:xfrm>
                <a:off x="2592040" y="3460879"/>
                <a:ext cx="4737548" cy="620426"/>
              </a:xfrm>
              <a:prstGeom prst="rect">
                <a:avLst/>
              </a:prstGeom>
              <a:blipFill>
                <a:blip r:embed="rId6"/>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2" name="CuadroTexto 21">
                <a:extLst>
                  <a:ext uri="{FF2B5EF4-FFF2-40B4-BE49-F238E27FC236}">
                    <a16:creationId xmlns:a16="http://schemas.microsoft.com/office/drawing/2014/main" id="{DA00315E-8B4F-4C1F-A9F7-59E87F73F11E}"/>
                  </a:ext>
                </a:extLst>
              </p:cNvPr>
              <p:cNvSpPr txBox="1"/>
              <p:nvPr/>
            </p:nvSpPr>
            <p:spPr>
              <a:xfrm>
                <a:off x="-648320" y="2922637"/>
                <a:ext cx="4737548" cy="35016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600" b="0" i="1" smtClean="0">
                          <a:solidFill>
                            <a:schemeClr val="tx1"/>
                          </a:solidFill>
                          <a:latin typeface="Cambria Math" panose="02040503050406030204" pitchFamily="18" charset="0"/>
                          <a:ea typeface="Cambria Math" panose="02040503050406030204" pitchFamily="18" charset="0"/>
                        </a:rPr>
                        <m:t>𝐸</m:t>
                      </m:r>
                      <m:d>
                        <m:dPr>
                          <m:ctrlPr>
                            <a:rPr lang="es-ES" sz="1600" b="0" i="1" smtClean="0">
                              <a:solidFill>
                                <a:schemeClr val="tx1"/>
                              </a:solidFill>
                              <a:latin typeface="Cambria Math" panose="02040503050406030204" pitchFamily="18" charset="0"/>
                              <a:ea typeface="Cambria Math" panose="02040503050406030204" pitchFamily="18" charset="0"/>
                            </a:rPr>
                          </m:ctrlPr>
                        </m:dPr>
                        <m:e>
                          <m:r>
                            <a:rPr lang="es-ES" sz="1600" b="0" i="1" smtClean="0">
                              <a:solidFill>
                                <a:schemeClr val="tx1"/>
                              </a:solidFill>
                              <a:latin typeface="Cambria Math" panose="02040503050406030204" pitchFamily="18" charset="0"/>
                              <a:ea typeface="Cambria Math" panose="02040503050406030204" pitchFamily="18" charset="0"/>
                            </a:rPr>
                            <m:t>𝑧</m:t>
                          </m:r>
                        </m:e>
                      </m:d>
                      <m:r>
                        <a:rPr lang="es-ES" sz="1600" b="0" i="1" smtClean="0">
                          <a:solidFill>
                            <a:schemeClr val="tx1"/>
                          </a:solidFill>
                          <a:latin typeface="Cambria Math" panose="02040503050406030204" pitchFamily="18" charset="0"/>
                          <a:ea typeface="Cambria Math" panose="02040503050406030204" pitchFamily="18" charset="0"/>
                        </a:rPr>
                        <m:t>=</m:t>
                      </m:r>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𝐸</m:t>
                          </m:r>
                        </m:e>
                        <m:sup>
                          <m:r>
                            <a:rPr lang="es-ES" sz="1600" b="0" i="1" smtClean="0">
                              <a:solidFill>
                                <a:schemeClr val="tx1"/>
                              </a:solidFill>
                              <a:latin typeface="Cambria Math" panose="02040503050406030204" pitchFamily="18" charset="0"/>
                              <a:ea typeface="Cambria Math" panose="02040503050406030204" pitchFamily="18" charset="0"/>
                            </a:rPr>
                            <m:t>+</m:t>
                          </m:r>
                        </m:sup>
                      </m:sSup>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𝑒</m:t>
                          </m:r>
                        </m:e>
                        <m:sup>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𝑗</m:t>
                          </m:r>
                          <m:r>
                            <a:rPr lang="es-ES" sz="1600" b="0" i="1" smtClean="0">
                              <a:solidFill>
                                <a:schemeClr val="tx1"/>
                              </a:solidFill>
                              <a:latin typeface="Cambria Math" panose="02040503050406030204" pitchFamily="18" charset="0"/>
                              <a:ea typeface="Cambria Math" panose="02040503050406030204" pitchFamily="18" charset="0"/>
                            </a:rPr>
                            <m:t>𝛽</m:t>
                          </m:r>
                          <m:r>
                            <a:rPr lang="es-ES" sz="1600" b="0" i="1" smtClean="0">
                              <a:solidFill>
                                <a:schemeClr val="tx1"/>
                              </a:solidFill>
                              <a:latin typeface="Cambria Math" panose="02040503050406030204" pitchFamily="18" charset="0"/>
                              <a:ea typeface="Cambria Math" panose="02040503050406030204" pitchFamily="18" charset="0"/>
                            </a:rPr>
                            <m:t>𝑧</m:t>
                          </m:r>
                        </m:sup>
                      </m:sSup>
                      <m:r>
                        <a:rPr lang="es-ES" sz="1600" b="0" i="1" smtClean="0">
                          <a:solidFill>
                            <a:schemeClr val="tx1"/>
                          </a:solidFill>
                          <a:latin typeface="Cambria Math" panose="02040503050406030204" pitchFamily="18" charset="0"/>
                          <a:ea typeface="Cambria Math" panose="02040503050406030204" pitchFamily="18" charset="0"/>
                        </a:rPr>
                        <m:t>+</m:t>
                      </m:r>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𝐸</m:t>
                          </m:r>
                        </m:e>
                        <m:sup>
                          <m:r>
                            <a:rPr lang="es-ES" sz="1600" b="0" i="1" smtClean="0">
                              <a:solidFill>
                                <a:schemeClr val="tx1"/>
                              </a:solidFill>
                              <a:latin typeface="Cambria Math" panose="02040503050406030204" pitchFamily="18" charset="0"/>
                              <a:ea typeface="Cambria Math" panose="02040503050406030204" pitchFamily="18" charset="0"/>
                            </a:rPr>
                            <m:t>−</m:t>
                          </m:r>
                        </m:sup>
                      </m:sSup>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𝑒</m:t>
                          </m:r>
                        </m:e>
                        <m:sup>
                          <m:r>
                            <a:rPr lang="es-ES" sz="1600" i="1">
                              <a:solidFill>
                                <a:schemeClr val="tx1"/>
                              </a:solidFill>
                              <a:latin typeface="Cambria Math" panose="02040503050406030204" pitchFamily="18" charset="0"/>
                              <a:ea typeface="Cambria Math" panose="02040503050406030204" pitchFamily="18" charset="0"/>
                            </a:rPr>
                            <m:t>𝑗</m:t>
                          </m:r>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𝑧</m:t>
                          </m:r>
                        </m:sup>
                      </m:sSup>
                    </m:oMath>
                  </m:oMathPara>
                </a14:m>
                <a:endParaRPr lang="es-ES" sz="1600" dirty="0"/>
              </a:p>
            </p:txBody>
          </p:sp>
        </mc:Choice>
        <mc:Fallback xmlns="">
          <p:sp>
            <p:nvSpPr>
              <p:cNvPr id="22" name="CuadroTexto 21">
                <a:extLst>
                  <a:ext uri="{FF2B5EF4-FFF2-40B4-BE49-F238E27FC236}">
                    <a16:creationId xmlns:a16="http://schemas.microsoft.com/office/drawing/2014/main" id="{DA00315E-8B4F-4C1F-A9F7-59E87F73F11E}"/>
                  </a:ext>
                </a:extLst>
              </p:cNvPr>
              <p:cNvSpPr txBox="1">
                <a:spLocks noRot="1" noChangeAspect="1" noMove="1" noResize="1" noEditPoints="1" noAdjustHandles="1" noChangeArrowheads="1" noChangeShapeType="1" noTextEdit="1"/>
              </p:cNvSpPr>
              <p:nvPr/>
            </p:nvSpPr>
            <p:spPr>
              <a:xfrm>
                <a:off x="-648320" y="2922637"/>
                <a:ext cx="4737548" cy="350160"/>
              </a:xfrm>
              <a:prstGeom prst="rect">
                <a:avLst/>
              </a:prstGeom>
              <a:blipFill>
                <a:blip r:embed="rId7"/>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3" name="CuadroTexto 22">
                <a:extLst>
                  <a:ext uri="{FF2B5EF4-FFF2-40B4-BE49-F238E27FC236}">
                    <a16:creationId xmlns:a16="http://schemas.microsoft.com/office/drawing/2014/main" id="{D91A6B0B-6AB0-4C13-8A4F-0DB979C710D7}"/>
                  </a:ext>
                </a:extLst>
              </p:cNvPr>
              <p:cNvSpPr txBox="1"/>
              <p:nvPr/>
            </p:nvSpPr>
            <p:spPr>
              <a:xfrm>
                <a:off x="-720328" y="3437644"/>
                <a:ext cx="4737548" cy="620298"/>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600" b="0" i="1" smtClean="0">
                          <a:solidFill>
                            <a:schemeClr val="tx1"/>
                          </a:solidFill>
                          <a:latin typeface="Cambria Math" panose="02040503050406030204" pitchFamily="18" charset="0"/>
                          <a:ea typeface="Cambria Math" panose="02040503050406030204" pitchFamily="18" charset="0"/>
                        </a:rPr>
                        <m:t>𝐻</m:t>
                      </m:r>
                      <m:d>
                        <m:dPr>
                          <m:ctrlPr>
                            <a:rPr lang="es-ES" sz="1600" b="0" i="1" smtClean="0">
                              <a:solidFill>
                                <a:schemeClr val="tx1"/>
                              </a:solidFill>
                              <a:latin typeface="Cambria Math" panose="02040503050406030204" pitchFamily="18" charset="0"/>
                              <a:ea typeface="Cambria Math" panose="02040503050406030204" pitchFamily="18" charset="0"/>
                            </a:rPr>
                          </m:ctrlPr>
                        </m:dPr>
                        <m:e>
                          <m:r>
                            <a:rPr lang="es-ES" sz="1600" b="0" i="1" smtClean="0">
                              <a:solidFill>
                                <a:schemeClr val="tx1"/>
                              </a:solidFill>
                              <a:latin typeface="Cambria Math" panose="02040503050406030204" pitchFamily="18" charset="0"/>
                              <a:ea typeface="Cambria Math" panose="02040503050406030204" pitchFamily="18" charset="0"/>
                            </a:rPr>
                            <m:t>𝑧</m:t>
                          </m:r>
                        </m:e>
                      </m:d>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b="0" i="1" smtClean="0">
                              <a:solidFill>
                                <a:schemeClr val="tx1"/>
                              </a:solidFill>
                              <a:latin typeface="Cambria Math" panose="02040503050406030204" pitchFamily="18" charset="0"/>
                              <a:ea typeface="Cambria Math" panose="02040503050406030204" pitchFamily="18" charset="0"/>
                            </a:rPr>
                          </m:ctrlPr>
                        </m:fPr>
                        <m:num>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𝐸</m:t>
                              </m:r>
                            </m:e>
                            <m:sup>
                              <m:r>
                                <a:rPr lang="es-ES" sz="1600" i="1">
                                  <a:solidFill>
                                    <a:schemeClr val="tx1"/>
                                  </a:solidFill>
                                  <a:latin typeface="Cambria Math" panose="02040503050406030204" pitchFamily="18" charset="0"/>
                                  <a:ea typeface="Cambria Math" panose="02040503050406030204" pitchFamily="18" charset="0"/>
                                </a:rPr>
                                <m:t>+</m:t>
                              </m:r>
                            </m:sup>
                          </m:sSup>
                        </m:num>
                        <m:den>
                          <m:r>
                            <a:rPr lang="es-ES" sz="1600" i="1">
                              <a:solidFill>
                                <a:schemeClr val="tx1"/>
                              </a:solidFill>
                              <a:latin typeface="Cambria Math" panose="02040503050406030204" pitchFamily="18" charset="0"/>
                              <a:ea typeface="Cambria Math" panose="02040503050406030204" pitchFamily="18" charset="0"/>
                            </a:rPr>
                            <m:t>𝜂</m:t>
                          </m:r>
                        </m:den>
                      </m:f>
                      <m:sSup>
                        <m:sSupPr>
                          <m:ctrlPr>
                            <a:rPr lang="es-ES" sz="1600" b="0" i="1" smtClean="0">
                              <a:solidFill>
                                <a:schemeClr val="tx1"/>
                              </a:solidFill>
                              <a:latin typeface="Cambria Math" panose="02040503050406030204" pitchFamily="18" charset="0"/>
                              <a:ea typeface="Cambria Math" panose="02040503050406030204" pitchFamily="18" charset="0"/>
                            </a:rPr>
                          </m:ctrlPr>
                        </m:sSupPr>
                        <m:e>
                          <m:r>
                            <a:rPr lang="es-ES" sz="1600" b="0" i="1" smtClean="0">
                              <a:solidFill>
                                <a:schemeClr val="tx1"/>
                              </a:solidFill>
                              <a:latin typeface="Cambria Math" panose="02040503050406030204" pitchFamily="18" charset="0"/>
                              <a:ea typeface="Cambria Math" panose="02040503050406030204" pitchFamily="18" charset="0"/>
                            </a:rPr>
                            <m:t>𝑒</m:t>
                          </m:r>
                        </m:e>
                        <m:sup>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𝑗</m:t>
                          </m:r>
                          <m:r>
                            <a:rPr lang="es-ES" sz="1600" b="0" i="1" smtClean="0">
                              <a:solidFill>
                                <a:schemeClr val="tx1"/>
                              </a:solidFill>
                              <a:latin typeface="Cambria Math" panose="02040503050406030204" pitchFamily="18" charset="0"/>
                              <a:ea typeface="Cambria Math" panose="02040503050406030204" pitchFamily="18" charset="0"/>
                            </a:rPr>
                            <m:t>𝛽</m:t>
                          </m:r>
                          <m:r>
                            <a:rPr lang="es-ES" sz="1600" b="0" i="1" smtClean="0">
                              <a:solidFill>
                                <a:schemeClr val="tx1"/>
                              </a:solidFill>
                              <a:latin typeface="Cambria Math" panose="02040503050406030204" pitchFamily="18" charset="0"/>
                              <a:ea typeface="Cambria Math" panose="02040503050406030204" pitchFamily="18" charset="0"/>
                            </a:rPr>
                            <m:t>𝑧</m:t>
                          </m:r>
                        </m:sup>
                      </m:sSup>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𝐸</m:t>
                              </m:r>
                            </m:e>
                            <m:sup>
                              <m:r>
                                <a:rPr lang="es-ES" sz="1600" b="0" i="1" smtClean="0">
                                  <a:solidFill>
                                    <a:schemeClr val="tx1"/>
                                  </a:solidFill>
                                  <a:latin typeface="Cambria Math" panose="02040503050406030204" pitchFamily="18" charset="0"/>
                                  <a:ea typeface="Cambria Math" panose="02040503050406030204" pitchFamily="18" charset="0"/>
                                </a:rPr>
                                <m:t>−</m:t>
                              </m:r>
                            </m:sup>
                          </m:sSup>
                        </m:num>
                        <m:den>
                          <m:r>
                            <a:rPr lang="es-ES" sz="1600" i="1">
                              <a:solidFill>
                                <a:schemeClr val="tx1"/>
                              </a:solidFill>
                              <a:latin typeface="Cambria Math" panose="02040503050406030204" pitchFamily="18" charset="0"/>
                              <a:ea typeface="Cambria Math" panose="02040503050406030204" pitchFamily="18" charset="0"/>
                            </a:rPr>
                            <m:t>𝜂</m:t>
                          </m:r>
                        </m:den>
                      </m:f>
                      <m:sSup>
                        <m:sSupPr>
                          <m:ctrlPr>
                            <a:rPr lang="es-ES" sz="1600" i="1">
                              <a:solidFill>
                                <a:schemeClr val="tx1"/>
                              </a:solidFill>
                              <a:latin typeface="Cambria Math" panose="02040503050406030204" pitchFamily="18" charset="0"/>
                              <a:ea typeface="Cambria Math" panose="02040503050406030204" pitchFamily="18" charset="0"/>
                            </a:rPr>
                          </m:ctrlPr>
                        </m:sSupPr>
                        <m:e>
                          <m:r>
                            <a:rPr lang="es-ES" sz="1600" i="1">
                              <a:solidFill>
                                <a:schemeClr val="tx1"/>
                              </a:solidFill>
                              <a:latin typeface="Cambria Math" panose="02040503050406030204" pitchFamily="18" charset="0"/>
                              <a:ea typeface="Cambria Math" panose="02040503050406030204" pitchFamily="18" charset="0"/>
                            </a:rPr>
                            <m:t>𝑒</m:t>
                          </m:r>
                        </m:e>
                        <m:sup>
                          <m:r>
                            <a:rPr lang="es-ES" sz="1600" i="1">
                              <a:solidFill>
                                <a:schemeClr val="tx1"/>
                              </a:solidFill>
                              <a:latin typeface="Cambria Math" panose="02040503050406030204" pitchFamily="18" charset="0"/>
                              <a:ea typeface="Cambria Math" panose="02040503050406030204" pitchFamily="18" charset="0"/>
                            </a:rPr>
                            <m:t>𝑗</m:t>
                          </m:r>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𝑧</m:t>
                          </m:r>
                        </m:sup>
                      </m:sSup>
                    </m:oMath>
                  </m:oMathPara>
                </a14:m>
                <a:endParaRPr lang="es-ES" sz="1600" dirty="0"/>
              </a:p>
            </p:txBody>
          </p:sp>
        </mc:Choice>
        <mc:Fallback xmlns="">
          <p:sp>
            <p:nvSpPr>
              <p:cNvPr id="23" name="CuadroTexto 22">
                <a:extLst>
                  <a:ext uri="{FF2B5EF4-FFF2-40B4-BE49-F238E27FC236}">
                    <a16:creationId xmlns:a16="http://schemas.microsoft.com/office/drawing/2014/main" id="{D91A6B0B-6AB0-4C13-8A4F-0DB979C710D7}"/>
                  </a:ext>
                </a:extLst>
              </p:cNvPr>
              <p:cNvSpPr txBox="1">
                <a:spLocks noRot="1" noChangeAspect="1" noMove="1" noResize="1" noEditPoints="1" noAdjustHandles="1" noChangeArrowheads="1" noChangeShapeType="1" noTextEdit="1"/>
              </p:cNvSpPr>
              <p:nvPr/>
            </p:nvSpPr>
            <p:spPr>
              <a:xfrm>
                <a:off x="-720328" y="3437644"/>
                <a:ext cx="4737548" cy="620298"/>
              </a:xfrm>
              <a:prstGeom prst="rect">
                <a:avLst/>
              </a:prstGeom>
              <a:blipFill>
                <a:blip r:embed="rId8"/>
                <a:stretch>
                  <a:fillRect/>
                </a:stretch>
              </a:blipFill>
            </p:spPr>
            <p:txBody>
              <a:bodyPr/>
              <a:lstStyle/>
              <a:p>
                <a:r>
                  <a:rPr lang="es-ES">
                    <a:noFill/>
                  </a:rPr>
                  <a:t> </a:t>
                </a:r>
              </a:p>
            </p:txBody>
          </p:sp>
        </mc:Fallback>
      </mc:AlternateContent>
      <p:sp>
        <p:nvSpPr>
          <p:cNvPr id="25" name="CuadroTexto 24">
            <a:extLst>
              <a:ext uri="{FF2B5EF4-FFF2-40B4-BE49-F238E27FC236}">
                <a16:creationId xmlns:a16="http://schemas.microsoft.com/office/drawing/2014/main" id="{323EACF9-7103-423A-8F44-318CBF9FC2E3}"/>
              </a:ext>
            </a:extLst>
          </p:cNvPr>
          <p:cNvSpPr txBox="1"/>
          <p:nvPr/>
        </p:nvSpPr>
        <p:spPr>
          <a:xfrm>
            <a:off x="401938" y="4212852"/>
            <a:ext cx="9547047" cy="307777"/>
          </a:xfrm>
          <a:prstGeom prst="rect">
            <a:avLst/>
          </a:prstGeom>
          <a:noFill/>
        </p:spPr>
        <p:txBody>
          <a:bodyPr wrap="square" rtlCol="0">
            <a:spAutoFit/>
          </a:bodyPr>
          <a:lstStyle/>
          <a:p>
            <a:pPr algn="just"/>
            <a:r>
              <a:rPr kumimoji="0" lang="es-ES" altLang="es-ES" sz="1400" b="0" i="0" u="none" strike="noStrike" cap="none" normalizeH="0" baseline="0" dirty="0">
                <a:ln>
                  <a:noFill/>
                </a:ln>
                <a:solidFill>
                  <a:schemeClr val="tx1"/>
                </a:solidFill>
                <a:effectLst/>
                <a:latin typeface="Arial" panose="020B0604020202020204" pitchFamily="34" charset="0"/>
              </a:rPr>
              <a:t>Existe una equivalencia entre las ecuaciones de los campos E y H, con las de V e I</a:t>
            </a:r>
          </a:p>
        </p:txBody>
      </p:sp>
      <mc:AlternateContent xmlns:mc="http://schemas.openxmlformats.org/markup-compatibility/2006" xmlns:a14="http://schemas.microsoft.com/office/drawing/2010/main">
        <mc:Choice Requires="a14">
          <p:sp>
            <p:nvSpPr>
              <p:cNvPr id="26" name="CuadroTexto 25">
                <a:extLst>
                  <a:ext uri="{FF2B5EF4-FFF2-40B4-BE49-F238E27FC236}">
                    <a16:creationId xmlns:a16="http://schemas.microsoft.com/office/drawing/2014/main" id="{831A78EA-DA0D-4A13-B63C-D4B70811A85F}"/>
                  </a:ext>
                </a:extLst>
              </p:cNvPr>
              <p:cNvSpPr txBox="1"/>
              <p:nvPr/>
            </p:nvSpPr>
            <p:spPr>
              <a:xfrm>
                <a:off x="7071113" y="2469322"/>
                <a:ext cx="2880073" cy="1954381"/>
              </a:xfrm>
              <a:prstGeom prst="rect">
                <a:avLst/>
              </a:prstGeom>
              <a:noFill/>
            </p:spPr>
            <p:txBody>
              <a:bodyPr wrap="square">
                <a:spAutoFit/>
              </a:bodyPr>
              <a:lstStyle/>
              <a:p>
                <a:pPr algn="just"/>
                <a14:m>
                  <m:oMath xmlns:m="http://schemas.openxmlformats.org/officeDocument/2006/math">
                    <m:sSup>
                      <m:sSupPr>
                        <m:ctrlPr>
                          <a:rPr lang="es-ES" sz="1100" i="1" smtClean="0">
                            <a:solidFill>
                              <a:schemeClr val="tx1"/>
                            </a:solidFill>
                            <a:latin typeface="Cambria Math" panose="02040503050406030204" pitchFamily="18" charset="0"/>
                            <a:ea typeface="Cambria Math" panose="02040503050406030204" pitchFamily="18" charset="0"/>
                          </a:rPr>
                        </m:ctrlPr>
                      </m:sSupPr>
                      <m:e>
                        <m:r>
                          <a:rPr lang="es-ES" sz="1100" b="0" i="1" smtClean="0">
                            <a:solidFill>
                              <a:schemeClr val="tx1"/>
                            </a:solidFill>
                            <a:latin typeface="Cambria Math" panose="02040503050406030204" pitchFamily="18" charset="0"/>
                            <a:ea typeface="Cambria Math" panose="02040503050406030204" pitchFamily="18" charset="0"/>
                          </a:rPr>
                          <m:t>𝐸</m:t>
                        </m:r>
                      </m:e>
                      <m:sup>
                        <m:r>
                          <a:rPr lang="es-ES" sz="1100" i="1">
                            <a:solidFill>
                              <a:schemeClr val="tx1"/>
                            </a:solidFill>
                            <a:latin typeface="Cambria Math" panose="02040503050406030204" pitchFamily="18" charset="0"/>
                            <a:ea typeface="Cambria Math" panose="02040503050406030204" pitchFamily="18" charset="0"/>
                          </a:rPr>
                          <m:t>+</m:t>
                        </m:r>
                      </m:sup>
                    </m:sSup>
                  </m:oMath>
                </a14:m>
                <a:r>
                  <a:rPr lang="es-ES" sz="1100" dirty="0">
                    <a:solidFill>
                      <a:schemeClr val="tx1"/>
                    </a:solidFill>
                  </a:rPr>
                  <a:t>es la amplitud del campo eléctrico de la onda que se propaga en la dirección +z</a:t>
                </a:r>
              </a:p>
              <a:p>
                <a:pPr algn="just"/>
                <a14:m>
                  <m:oMath xmlns:m="http://schemas.openxmlformats.org/officeDocument/2006/math">
                    <m:sSup>
                      <m:sSupPr>
                        <m:ctrlPr>
                          <a:rPr lang="es-ES" sz="1100" i="1">
                            <a:solidFill>
                              <a:schemeClr val="tx1"/>
                            </a:solidFill>
                            <a:latin typeface="Cambria Math" panose="02040503050406030204" pitchFamily="18" charset="0"/>
                            <a:ea typeface="Cambria Math" panose="02040503050406030204" pitchFamily="18" charset="0"/>
                          </a:rPr>
                        </m:ctrlPr>
                      </m:sSupPr>
                      <m:e>
                        <m:r>
                          <a:rPr lang="es-ES" sz="1100" b="0" i="1" smtClean="0">
                            <a:solidFill>
                              <a:schemeClr val="tx1"/>
                            </a:solidFill>
                            <a:latin typeface="Cambria Math" panose="02040503050406030204" pitchFamily="18" charset="0"/>
                            <a:ea typeface="Cambria Math" panose="02040503050406030204" pitchFamily="18" charset="0"/>
                          </a:rPr>
                          <m:t>𝐸</m:t>
                        </m:r>
                      </m:e>
                      <m:sup>
                        <m:r>
                          <a:rPr lang="es-ES" sz="1100" b="0" i="1" smtClean="0">
                            <a:solidFill>
                              <a:schemeClr val="tx1"/>
                            </a:solidFill>
                            <a:latin typeface="Cambria Math" panose="02040503050406030204" pitchFamily="18" charset="0"/>
                            <a:ea typeface="Cambria Math" panose="02040503050406030204" pitchFamily="18" charset="0"/>
                          </a:rPr>
                          <m:t>−</m:t>
                        </m:r>
                      </m:sup>
                    </m:sSup>
                  </m:oMath>
                </a14:m>
                <a:r>
                  <a:rPr lang="es-ES" sz="1100" dirty="0">
                    <a:solidFill>
                      <a:schemeClr val="tx1"/>
                    </a:solidFill>
                  </a:rPr>
                  <a:t>es la amplitud del campo eléctrico de la onda que se propaga en la dirección –z</a:t>
                </a:r>
              </a:p>
              <a:p>
                <a:pPr algn="just"/>
                <a14:m>
                  <m:oMath xmlns:m="http://schemas.openxmlformats.org/officeDocument/2006/math">
                    <m:sSub>
                      <m:sSubPr>
                        <m:ctrlPr>
                          <a:rPr lang="es-ES" sz="1100" i="1" smtClean="0">
                            <a:solidFill>
                              <a:schemeClr val="tx1"/>
                            </a:solidFill>
                            <a:latin typeface="Cambria Math" panose="02040503050406030204" pitchFamily="18" charset="0"/>
                            <a:ea typeface="Cambria Math" panose="02040503050406030204" pitchFamily="18" charset="0"/>
                          </a:rPr>
                        </m:ctrlPr>
                      </m:sSubPr>
                      <m:e>
                        <m:r>
                          <a:rPr lang="es-ES" sz="1100" i="1">
                            <a:solidFill>
                              <a:schemeClr val="tx1"/>
                            </a:solidFill>
                            <a:latin typeface="Cambria Math" panose="02040503050406030204" pitchFamily="18" charset="0"/>
                            <a:ea typeface="Cambria Math" panose="02040503050406030204" pitchFamily="18" charset="0"/>
                          </a:rPr>
                          <m:t>𝑍</m:t>
                        </m:r>
                      </m:e>
                      <m:sub>
                        <m:r>
                          <a:rPr lang="es-ES" sz="1100" i="1">
                            <a:solidFill>
                              <a:schemeClr val="tx1"/>
                            </a:solidFill>
                            <a:latin typeface="Cambria Math" panose="02040503050406030204" pitchFamily="18" charset="0"/>
                            <a:ea typeface="Cambria Math" panose="02040503050406030204" pitchFamily="18" charset="0"/>
                          </a:rPr>
                          <m:t>0</m:t>
                        </m:r>
                      </m:sub>
                    </m:sSub>
                  </m:oMath>
                </a14:m>
                <a:r>
                  <a:rPr lang="es-ES" sz="1100" dirty="0">
                    <a:solidFill>
                      <a:schemeClr val="tx1"/>
                    </a:solidFill>
                  </a:rPr>
                  <a:t> es la impedancia característica de la línea de transmisión (guía coaxial)</a:t>
                </a:r>
              </a:p>
              <a:p>
                <a:pPr marL="171450" indent="-171450" algn="just">
                  <a:buFont typeface="Symbol" panose="05050102010706020507" pitchFamily="18" charset="2"/>
                  <a:buChar char="h"/>
                </a:pPr>
                <a:r>
                  <a:rPr lang="es-ES" sz="1100" dirty="0">
                    <a:solidFill>
                      <a:schemeClr val="tx1"/>
                    </a:solidFill>
                    <a:sym typeface="Symbol" panose="05050102010706020507" pitchFamily="18" charset="2"/>
                  </a:rPr>
                  <a:t>es la impedancia modal</a:t>
                </a:r>
              </a:p>
              <a:p>
                <a:pPr algn="just"/>
                <a:r>
                  <a:rPr lang="es-ES" sz="1100" dirty="0">
                    <a:solidFill>
                      <a:schemeClr val="tx1"/>
                    </a:solidFill>
                    <a:sym typeface="Symbol" panose="05050102010706020507" pitchFamily="18" charset="2"/>
                  </a:rPr>
                  <a:t>a radio conductor interno del coaxial</a:t>
                </a:r>
              </a:p>
              <a:p>
                <a:pPr algn="just"/>
                <a:r>
                  <a:rPr lang="es-ES" sz="1100" dirty="0">
                    <a:solidFill>
                      <a:schemeClr val="tx1"/>
                    </a:solidFill>
                    <a:sym typeface="Symbol" panose="05050102010706020507" pitchFamily="18" charset="2"/>
                  </a:rPr>
                  <a:t>b radio conductor externo del coaxial</a:t>
                </a:r>
              </a:p>
              <a:p>
                <a:pPr algn="just"/>
                <a14:m>
                  <m:oMath xmlns:m="http://schemas.openxmlformats.org/officeDocument/2006/math">
                    <m:sSub>
                      <m:sSubPr>
                        <m:ctrlPr>
                          <a:rPr lang="es-ES" sz="1100" b="0" i="1" smtClean="0">
                            <a:solidFill>
                              <a:schemeClr val="tx1"/>
                            </a:solidFill>
                            <a:latin typeface="Cambria Math" panose="02040503050406030204" pitchFamily="18" charset="0"/>
                            <a:ea typeface="Cambria Math" panose="02040503050406030204" pitchFamily="18" charset="0"/>
                          </a:rPr>
                        </m:ctrlPr>
                      </m:sSubPr>
                      <m:e>
                        <m:r>
                          <a:rPr lang="es-ES" sz="1100" b="0" i="1" smtClean="0">
                            <a:solidFill>
                              <a:schemeClr val="tx1"/>
                            </a:solidFill>
                            <a:latin typeface="Cambria Math" panose="02040503050406030204" pitchFamily="18" charset="0"/>
                            <a:ea typeface="Cambria Math" panose="02040503050406030204" pitchFamily="18" charset="0"/>
                          </a:rPr>
                          <m:t>𝜇</m:t>
                        </m:r>
                      </m:e>
                      <m:sub>
                        <m:r>
                          <a:rPr lang="es-ES" sz="1100" b="0" i="1" smtClean="0">
                            <a:solidFill>
                              <a:schemeClr val="tx1"/>
                            </a:solidFill>
                            <a:latin typeface="Cambria Math" panose="02040503050406030204" pitchFamily="18" charset="0"/>
                            <a:ea typeface="Cambria Math" panose="02040503050406030204" pitchFamily="18" charset="0"/>
                          </a:rPr>
                          <m:t>0</m:t>
                        </m:r>
                      </m:sub>
                    </m:sSub>
                  </m:oMath>
                </a14:m>
                <a:r>
                  <a:rPr lang="es-ES" sz="1100" dirty="0">
                    <a:solidFill>
                      <a:schemeClr val="tx1"/>
                    </a:solidFill>
                    <a:sym typeface="Symbol" panose="05050102010706020507" pitchFamily="18" charset="2"/>
                  </a:rPr>
                  <a:t> permeabilidad magnética del vacío</a:t>
                </a:r>
              </a:p>
              <a:p>
                <a:pPr algn="just"/>
                <a14:m>
                  <m:oMath xmlns:m="http://schemas.openxmlformats.org/officeDocument/2006/math">
                    <m:sSub>
                      <m:sSubPr>
                        <m:ctrlPr>
                          <a:rPr lang="es-ES" sz="1100" b="0" i="1" smtClean="0">
                            <a:solidFill>
                              <a:schemeClr val="tx1"/>
                            </a:solidFill>
                            <a:latin typeface="Cambria Math" panose="02040503050406030204" pitchFamily="18" charset="0"/>
                            <a:ea typeface="Cambria Math" panose="02040503050406030204" pitchFamily="18" charset="0"/>
                          </a:rPr>
                        </m:ctrlPr>
                      </m:sSubPr>
                      <m:e>
                        <m:r>
                          <a:rPr lang="es-ES" sz="1100" b="0" i="1" smtClean="0">
                            <a:solidFill>
                              <a:schemeClr val="tx1"/>
                            </a:solidFill>
                            <a:latin typeface="Cambria Math" panose="02040503050406030204" pitchFamily="18" charset="0"/>
                            <a:ea typeface="Cambria Math" panose="02040503050406030204" pitchFamily="18" charset="0"/>
                          </a:rPr>
                          <m:t>𝜀</m:t>
                        </m:r>
                      </m:e>
                      <m:sub>
                        <m:r>
                          <a:rPr lang="es-ES" sz="1100" b="0" i="1" smtClean="0">
                            <a:solidFill>
                              <a:schemeClr val="tx1"/>
                            </a:solidFill>
                            <a:latin typeface="Cambria Math" panose="02040503050406030204" pitchFamily="18" charset="0"/>
                            <a:ea typeface="Cambria Math" panose="02040503050406030204" pitchFamily="18" charset="0"/>
                          </a:rPr>
                          <m:t>0</m:t>
                        </m:r>
                      </m:sub>
                    </m:sSub>
                  </m:oMath>
                </a14:m>
                <a:r>
                  <a:rPr lang="es-ES" sz="1100" dirty="0">
                    <a:solidFill>
                      <a:schemeClr val="tx1"/>
                    </a:solidFill>
                    <a:sym typeface="Symbol" panose="05050102010706020507" pitchFamily="18" charset="2"/>
                  </a:rPr>
                  <a:t> permitividad eléctrica del vacío</a:t>
                </a:r>
              </a:p>
            </p:txBody>
          </p:sp>
        </mc:Choice>
        <mc:Fallback xmlns="">
          <p:sp>
            <p:nvSpPr>
              <p:cNvPr id="26" name="CuadroTexto 25">
                <a:extLst>
                  <a:ext uri="{FF2B5EF4-FFF2-40B4-BE49-F238E27FC236}">
                    <a16:creationId xmlns:a16="http://schemas.microsoft.com/office/drawing/2014/main" id="{831A78EA-DA0D-4A13-B63C-D4B70811A85F}"/>
                  </a:ext>
                </a:extLst>
              </p:cNvPr>
              <p:cNvSpPr txBox="1">
                <a:spLocks noRot="1" noChangeAspect="1" noMove="1" noResize="1" noEditPoints="1" noAdjustHandles="1" noChangeArrowheads="1" noChangeShapeType="1" noTextEdit="1"/>
              </p:cNvSpPr>
              <p:nvPr/>
            </p:nvSpPr>
            <p:spPr>
              <a:xfrm>
                <a:off x="7071113" y="2469322"/>
                <a:ext cx="2880073" cy="1954381"/>
              </a:xfrm>
              <a:prstGeom prst="rect">
                <a:avLst/>
              </a:prstGeom>
              <a:blipFill>
                <a:blip r:embed="rId9"/>
                <a:stretch>
                  <a:fillRect t="-312" b="-935"/>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6" name="CuadroTexto 35">
                <a:extLst>
                  <a:ext uri="{FF2B5EF4-FFF2-40B4-BE49-F238E27FC236}">
                    <a16:creationId xmlns:a16="http://schemas.microsoft.com/office/drawing/2014/main" id="{753BCD81-0DAF-437B-99D2-950CF4B56F21}"/>
                  </a:ext>
                </a:extLst>
              </p:cNvPr>
              <p:cNvSpPr txBox="1"/>
              <p:nvPr/>
            </p:nvSpPr>
            <p:spPr>
              <a:xfrm>
                <a:off x="1051358" y="4652176"/>
                <a:ext cx="2728814" cy="35016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600" b="0" i="1" smtClean="0">
                          <a:solidFill>
                            <a:schemeClr val="tx1"/>
                          </a:solidFill>
                          <a:latin typeface="Cambria Math" panose="02040503050406030204" pitchFamily="18" charset="0"/>
                          <a:ea typeface="Cambria Math" panose="02040503050406030204" pitchFamily="18" charset="0"/>
                        </a:rPr>
                        <m:t>𝐸</m:t>
                      </m:r>
                      <m:d>
                        <m:dPr>
                          <m:ctrlPr>
                            <a:rPr lang="es-ES" sz="1600" b="0" i="1" smtClean="0">
                              <a:solidFill>
                                <a:schemeClr val="tx1"/>
                              </a:solidFill>
                              <a:latin typeface="Cambria Math" panose="02040503050406030204" pitchFamily="18" charset="0"/>
                              <a:ea typeface="Cambria Math" panose="02040503050406030204" pitchFamily="18" charset="0"/>
                            </a:rPr>
                          </m:ctrlPr>
                        </m:dPr>
                        <m:e>
                          <m:r>
                            <a:rPr lang="es-ES" sz="1600" b="0" i="1" smtClean="0">
                              <a:solidFill>
                                <a:schemeClr val="tx1"/>
                              </a:solidFill>
                              <a:latin typeface="Cambria Math" panose="02040503050406030204" pitchFamily="18" charset="0"/>
                              <a:ea typeface="Cambria Math" panose="02040503050406030204" pitchFamily="18" charset="0"/>
                            </a:rPr>
                            <m:t>𝑧</m:t>
                          </m:r>
                        </m:e>
                      </m:d>
                      <m:r>
                        <a:rPr lang="es-ES" sz="1600" i="1">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𝑉</m:t>
                      </m:r>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𝑧</m:t>
                      </m:r>
                      <m:r>
                        <a:rPr lang="es-ES" sz="1600" b="0" i="1" smtClean="0">
                          <a:solidFill>
                            <a:schemeClr val="tx1"/>
                          </a:solidFill>
                          <a:latin typeface="Cambria Math" panose="02040503050406030204" pitchFamily="18" charset="0"/>
                          <a:ea typeface="Cambria Math" panose="02040503050406030204" pitchFamily="18" charset="0"/>
                        </a:rPr>
                        <m:t>)</m:t>
                      </m:r>
                    </m:oMath>
                  </m:oMathPara>
                </a14:m>
                <a:endParaRPr lang="es-ES" sz="1600" dirty="0"/>
              </a:p>
            </p:txBody>
          </p:sp>
        </mc:Choice>
        <mc:Fallback xmlns="">
          <p:sp>
            <p:nvSpPr>
              <p:cNvPr id="36" name="CuadroTexto 35">
                <a:extLst>
                  <a:ext uri="{FF2B5EF4-FFF2-40B4-BE49-F238E27FC236}">
                    <a16:creationId xmlns:a16="http://schemas.microsoft.com/office/drawing/2014/main" id="{753BCD81-0DAF-437B-99D2-950CF4B56F21}"/>
                  </a:ext>
                </a:extLst>
              </p:cNvPr>
              <p:cNvSpPr txBox="1">
                <a:spLocks noRot="1" noChangeAspect="1" noMove="1" noResize="1" noEditPoints="1" noAdjustHandles="1" noChangeArrowheads="1" noChangeShapeType="1" noTextEdit="1"/>
              </p:cNvSpPr>
              <p:nvPr/>
            </p:nvSpPr>
            <p:spPr>
              <a:xfrm>
                <a:off x="1051358" y="4652176"/>
                <a:ext cx="2728814" cy="350160"/>
              </a:xfrm>
              <a:prstGeom prst="rect">
                <a:avLst/>
              </a:prstGeom>
              <a:blipFill>
                <a:blip r:embed="rId10"/>
                <a:stretch>
                  <a:fillRect b="-689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7" name="CuadroTexto 36">
                <a:extLst>
                  <a:ext uri="{FF2B5EF4-FFF2-40B4-BE49-F238E27FC236}">
                    <a16:creationId xmlns:a16="http://schemas.microsoft.com/office/drawing/2014/main" id="{6C914DBC-4103-40D0-B198-3AF60BFA18C0}"/>
                  </a:ext>
                </a:extLst>
              </p:cNvPr>
              <p:cNvSpPr txBox="1"/>
              <p:nvPr/>
            </p:nvSpPr>
            <p:spPr>
              <a:xfrm>
                <a:off x="2916020" y="4670300"/>
                <a:ext cx="2728814" cy="35016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600" b="0" i="1" smtClean="0">
                          <a:solidFill>
                            <a:schemeClr val="tx1"/>
                          </a:solidFill>
                          <a:latin typeface="Cambria Math" panose="02040503050406030204" pitchFamily="18" charset="0"/>
                          <a:ea typeface="Cambria Math" panose="02040503050406030204" pitchFamily="18" charset="0"/>
                        </a:rPr>
                        <m:t>𝐻</m:t>
                      </m:r>
                      <m:d>
                        <m:dPr>
                          <m:ctrlPr>
                            <a:rPr lang="es-ES" sz="1600" b="0" i="1" smtClean="0">
                              <a:solidFill>
                                <a:schemeClr val="tx1"/>
                              </a:solidFill>
                              <a:latin typeface="Cambria Math" panose="02040503050406030204" pitchFamily="18" charset="0"/>
                              <a:ea typeface="Cambria Math" panose="02040503050406030204" pitchFamily="18" charset="0"/>
                            </a:rPr>
                          </m:ctrlPr>
                        </m:dPr>
                        <m:e>
                          <m:r>
                            <a:rPr lang="es-ES" sz="1600" b="0" i="1" smtClean="0">
                              <a:solidFill>
                                <a:schemeClr val="tx1"/>
                              </a:solidFill>
                              <a:latin typeface="Cambria Math" panose="02040503050406030204" pitchFamily="18" charset="0"/>
                              <a:ea typeface="Cambria Math" panose="02040503050406030204" pitchFamily="18" charset="0"/>
                            </a:rPr>
                            <m:t>𝑧</m:t>
                          </m:r>
                        </m:e>
                      </m:d>
                      <m:r>
                        <a:rPr lang="es-ES" sz="1600" i="1">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𝐼</m:t>
                      </m:r>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𝑧</m:t>
                      </m:r>
                      <m:r>
                        <a:rPr lang="es-ES" sz="1600" b="0" i="1" smtClean="0">
                          <a:solidFill>
                            <a:schemeClr val="tx1"/>
                          </a:solidFill>
                          <a:latin typeface="Cambria Math" panose="02040503050406030204" pitchFamily="18" charset="0"/>
                          <a:ea typeface="Cambria Math" panose="02040503050406030204" pitchFamily="18" charset="0"/>
                        </a:rPr>
                        <m:t>)</m:t>
                      </m:r>
                    </m:oMath>
                  </m:oMathPara>
                </a14:m>
                <a:endParaRPr lang="es-ES" sz="1600" dirty="0"/>
              </a:p>
            </p:txBody>
          </p:sp>
        </mc:Choice>
        <mc:Fallback xmlns="">
          <p:sp>
            <p:nvSpPr>
              <p:cNvPr id="37" name="CuadroTexto 36">
                <a:extLst>
                  <a:ext uri="{FF2B5EF4-FFF2-40B4-BE49-F238E27FC236}">
                    <a16:creationId xmlns:a16="http://schemas.microsoft.com/office/drawing/2014/main" id="{6C914DBC-4103-40D0-B198-3AF60BFA18C0}"/>
                  </a:ext>
                </a:extLst>
              </p:cNvPr>
              <p:cNvSpPr txBox="1">
                <a:spLocks noRot="1" noChangeAspect="1" noMove="1" noResize="1" noEditPoints="1" noAdjustHandles="1" noChangeArrowheads="1" noChangeShapeType="1" noTextEdit="1"/>
              </p:cNvSpPr>
              <p:nvPr/>
            </p:nvSpPr>
            <p:spPr>
              <a:xfrm>
                <a:off x="2916020" y="4670300"/>
                <a:ext cx="2728814" cy="350160"/>
              </a:xfrm>
              <a:prstGeom prst="rect">
                <a:avLst/>
              </a:prstGeom>
              <a:blipFill>
                <a:blip r:embed="rId11"/>
                <a:stretch>
                  <a:fillRect b="-6897"/>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8" name="CuadroTexto 37">
                <a:extLst>
                  <a:ext uri="{FF2B5EF4-FFF2-40B4-BE49-F238E27FC236}">
                    <a16:creationId xmlns:a16="http://schemas.microsoft.com/office/drawing/2014/main" id="{E2AAFC65-7729-48B4-AFE6-786A93CFED3B}"/>
                  </a:ext>
                </a:extLst>
              </p:cNvPr>
              <p:cNvSpPr txBox="1"/>
              <p:nvPr/>
            </p:nvSpPr>
            <p:spPr>
              <a:xfrm>
                <a:off x="4727610" y="4688424"/>
                <a:ext cx="2728814" cy="35016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600" i="1" smtClean="0">
                          <a:solidFill>
                            <a:schemeClr val="tx1"/>
                          </a:solidFill>
                          <a:latin typeface="Cambria Math" panose="02040503050406030204" pitchFamily="18" charset="0"/>
                          <a:ea typeface="Cambria Math" panose="02040503050406030204" pitchFamily="18" charset="0"/>
                        </a:rPr>
                        <m:t>𝜂</m:t>
                      </m:r>
                      <m:r>
                        <a:rPr lang="es-ES" sz="1600" i="1">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𝑍</m:t>
                          </m:r>
                        </m:e>
                        <m:sub>
                          <m:r>
                            <a:rPr lang="es-ES" sz="1600" i="1">
                              <a:solidFill>
                                <a:schemeClr val="tx1"/>
                              </a:solidFill>
                              <a:latin typeface="Cambria Math" panose="02040503050406030204" pitchFamily="18" charset="0"/>
                              <a:ea typeface="Cambria Math" panose="02040503050406030204" pitchFamily="18" charset="0"/>
                            </a:rPr>
                            <m:t>0</m:t>
                          </m:r>
                        </m:sub>
                      </m:sSub>
                    </m:oMath>
                  </m:oMathPara>
                </a14:m>
                <a:endParaRPr lang="es-ES" sz="1600" dirty="0"/>
              </a:p>
            </p:txBody>
          </p:sp>
        </mc:Choice>
        <mc:Fallback xmlns="">
          <p:sp>
            <p:nvSpPr>
              <p:cNvPr id="38" name="CuadroTexto 37">
                <a:extLst>
                  <a:ext uri="{FF2B5EF4-FFF2-40B4-BE49-F238E27FC236}">
                    <a16:creationId xmlns:a16="http://schemas.microsoft.com/office/drawing/2014/main" id="{E2AAFC65-7729-48B4-AFE6-786A93CFED3B}"/>
                  </a:ext>
                </a:extLst>
              </p:cNvPr>
              <p:cNvSpPr txBox="1">
                <a:spLocks noRot="1" noChangeAspect="1" noMove="1" noResize="1" noEditPoints="1" noAdjustHandles="1" noChangeArrowheads="1" noChangeShapeType="1" noTextEdit="1"/>
              </p:cNvSpPr>
              <p:nvPr/>
            </p:nvSpPr>
            <p:spPr>
              <a:xfrm>
                <a:off x="4727610" y="4688424"/>
                <a:ext cx="2728814" cy="350160"/>
              </a:xfrm>
              <a:prstGeom prst="rect">
                <a:avLst/>
              </a:prstGeom>
              <a:blipFill>
                <a:blip r:embed="rId12"/>
                <a:stretch>
                  <a:fillRect b="-1724"/>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9" name="CuadroTexto 38">
                <a:extLst>
                  <a:ext uri="{FF2B5EF4-FFF2-40B4-BE49-F238E27FC236}">
                    <a16:creationId xmlns:a16="http://schemas.microsoft.com/office/drawing/2014/main" id="{9329F75E-7169-4ABA-96E8-27332E5B5632}"/>
                  </a:ext>
                </a:extLst>
              </p:cNvPr>
              <p:cNvSpPr txBox="1"/>
              <p:nvPr/>
            </p:nvSpPr>
            <p:spPr>
              <a:xfrm>
                <a:off x="6325842" y="4501158"/>
                <a:ext cx="4737548" cy="81984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i="1" smtClean="0">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𝑍</m:t>
                          </m:r>
                        </m:e>
                        <m:sub>
                          <m:r>
                            <a:rPr lang="es-ES" sz="1600" i="1">
                              <a:solidFill>
                                <a:schemeClr val="tx1"/>
                              </a:solidFill>
                              <a:latin typeface="Cambria Math" panose="02040503050406030204" pitchFamily="18" charset="0"/>
                              <a:ea typeface="Cambria Math" panose="02040503050406030204" pitchFamily="18" charset="0"/>
                            </a:rPr>
                            <m:t>0</m:t>
                          </m:r>
                        </m:sub>
                      </m:sSub>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b="0" i="1" smtClean="0">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𝑉</m:t>
                          </m:r>
                        </m:num>
                        <m:den>
                          <m:r>
                            <a:rPr lang="es-ES" sz="1600" b="0" i="1" smtClean="0">
                              <a:solidFill>
                                <a:schemeClr val="tx1"/>
                              </a:solidFill>
                              <a:latin typeface="Cambria Math" panose="02040503050406030204" pitchFamily="18" charset="0"/>
                              <a:ea typeface="Cambria Math" panose="02040503050406030204" pitchFamily="18" charset="0"/>
                            </a:rPr>
                            <m:t>𝐼</m:t>
                          </m:r>
                        </m:den>
                      </m:f>
                      <m:r>
                        <a:rPr lang="es-ES" sz="1600" b="0" i="1" smtClean="0">
                          <a:solidFill>
                            <a:schemeClr val="tx1"/>
                          </a:solidFill>
                          <a:latin typeface="Cambria Math" panose="02040503050406030204" pitchFamily="18" charset="0"/>
                          <a:ea typeface="Cambria Math" panose="02040503050406030204" pitchFamily="18" charset="0"/>
                        </a:rPr>
                        <m:t>=</m:t>
                      </m:r>
                      <m:rad>
                        <m:radPr>
                          <m:degHide m:val="on"/>
                          <m:ctrlPr>
                            <a:rPr lang="es-ES" sz="1600" b="0" i="1" smtClean="0">
                              <a:solidFill>
                                <a:schemeClr val="tx1"/>
                              </a:solidFill>
                              <a:latin typeface="Cambria Math" panose="02040503050406030204" pitchFamily="18" charset="0"/>
                              <a:ea typeface="Cambria Math" panose="02040503050406030204" pitchFamily="18" charset="0"/>
                            </a:rPr>
                          </m:ctrlPr>
                        </m:radPr>
                        <m:deg/>
                        <m:e>
                          <m:f>
                            <m:fPr>
                              <m:ctrlPr>
                                <a:rPr lang="es-ES" sz="1600" b="0" i="1" smtClean="0">
                                  <a:solidFill>
                                    <a:schemeClr val="tx1"/>
                                  </a:solidFill>
                                  <a:latin typeface="Cambria Math" panose="02040503050406030204" pitchFamily="18" charset="0"/>
                                  <a:ea typeface="Cambria Math" panose="02040503050406030204" pitchFamily="18" charset="0"/>
                                </a:rPr>
                              </m:ctrlPr>
                            </m:fPr>
                            <m:num>
                              <m:sSub>
                                <m:sSubPr>
                                  <m:ctrlPr>
                                    <a:rPr lang="es-ES" sz="1600" b="0" i="1" smtClean="0">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𝜇</m:t>
                                  </m:r>
                                </m:e>
                                <m:sub>
                                  <m:r>
                                    <a:rPr lang="es-ES" sz="1600" b="0" i="1" smtClean="0">
                                      <a:solidFill>
                                        <a:schemeClr val="tx1"/>
                                      </a:solidFill>
                                      <a:latin typeface="Cambria Math" panose="02040503050406030204" pitchFamily="18" charset="0"/>
                                      <a:ea typeface="Cambria Math" panose="02040503050406030204" pitchFamily="18" charset="0"/>
                                    </a:rPr>
                                    <m:t>0</m:t>
                                  </m:r>
                                </m:sub>
                              </m:sSub>
                            </m:num>
                            <m:den>
                              <m:sSub>
                                <m:sSubPr>
                                  <m:ctrlPr>
                                    <a:rPr lang="es-ES" sz="1600" b="0" i="1" smtClean="0">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𝜀</m:t>
                                  </m:r>
                                </m:e>
                                <m:sub>
                                  <m:r>
                                    <a:rPr lang="es-ES" sz="1600" b="0" i="1" smtClean="0">
                                      <a:solidFill>
                                        <a:schemeClr val="tx1"/>
                                      </a:solidFill>
                                      <a:latin typeface="Cambria Math" panose="02040503050406030204" pitchFamily="18" charset="0"/>
                                      <a:ea typeface="Cambria Math" panose="02040503050406030204" pitchFamily="18" charset="0"/>
                                    </a:rPr>
                                    <m:t>0</m:t>
                                  </m:r>
                                </m:sub>
                              </m:sSub>
                            </m:den>
                          </m:f>
                        </m:e>
                      </m:rad>
                      <m:f>
                        <m:fPr>
                          <m:ctrlPr>
                            <a:rPr lang="es-ES" sz="1600" b="0" i="1" smtClean="0">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1</m:t>
                          </m:r>
                        </m:num>
                        <m:den>
                          <m:r>
                            <a:rPr lang="es-ES" sz="1600" b="0" i="1" smtClean="0">
                              <a:solidFill>
                                <a:schemeClr val="tx1"/>
                              </a:solidFill>
                              <a:latin typeface="Cambria Math" panose="02040503050406030204" pitchFamily="18" charset="0"/>
                              <a:ea typeface="Cambria Math" panose="02040503050406030204" pitchFamily="18" charset="0"/>
                            </a:rPr>
                            <m:t>2</m:t>
                          </m:r>
                          <m:r>
                            <a:rPr lang="es-ES" sz="1600" b="0" i="1" smtClean="0">
                              <a:solidFill>
                                <a:schemeClr val="tx1"/>
                              </a:solidFill>
                              <a:latin typeface="Cambria Math" panose="02040503050406030204" pitchFamily="18" charset="0"/>
                              <a:ea typeface="Cambria Math" panose="02040503050406030204" pitchFamily="18" charset="0"/>
                            </a:rPr>
                            <m:t>𝜋</m:t>
                          </m:r>
                        </m:den>
                      </m:f>
                      <m:func>
                        <m:funcPr>
                          <m:ctrlPr>
                            <a:rPr lang="es-ES" sz="1600" b="0" i="1" smtClean="0">
                              <a:solidFill>
                                <a:schemeClr val="tx1"/>
                              </a:solidFill>
                              <a:latin typeface="Cambria Math" panose="02040503050406030204" pitchFamily="18" charset="0"/>
                              <a:ea typeface="Cambria Math" panose="02040503050406030204" pitchFamily="18" charset="0"/>
                            </a:rPr>
                          </m:ctrlPr>
                        </m:funcPr>
                        <m:fName>
                          <m:r>
                            <m:rPr>
                              <m:sty m:val="p"/>
                            </m:rPr>
                            <a:rPr lang="es-ES" sz="1600" b="0" i="0" smtClean="0">
                              <a:solidFill>
                                <a:schemeClr val="tx1"/>
                              </a:solidFill>
                              <a:latin typeface="Cambria Math" panose="02040503050406030204" pitchFamily="18" charset="0"/>
                              <a:ea typeface="Cambria Math" panose="02040503050406030204" pitchFamily="18" charset="0"/>
                            </a:rPr>
                            <m:t>ln</m:t>
                          </m:r>
                        </m:fName>
                        <m:e>
                          <m:d>
                            <m:dPr>
                              <m:ctrlPr>
                                <a:rPr lang="es-ES" sz="1600" b="0" i="1" smtClean="0">
                                  <a:solidFill>
                                    <a:schemeClr val="tx1"/>
                                  </a:solidFill>
                                  <a:latin typeface="Cambria Math" panose="02040503050406030204" pitchFamily="18" charset="0"/>
                                  <a:ea typeface="Cambria Math" panose="02040503050406030204" pitchFamily="18" charset="0"/>
                                </a:rPr>
                              </m:ctrlPr>
                            </m:dPr>
                            <m:e>
                              <m:f>
                                <m:fPr>
                                  <m:ctrlPr>
                                    <a:rPr lang="es-ES" sz="1600" b="0" i="1" smtClean="0">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𝑏</m:t>
                                  </m:r>
                                </m:num>
                                <m:den>
                                  <m:r>
                                    <a:rPr lang="es-ES" sz="1600" b="0" i="1" smtClean="0">
                                      <a:solidFill>
                                        <a:schemeClr val="tx1"/>
                                      </a:solidFill>
                                      <a:latin typeface="Cambria Math" panose="02040503050406030204" pitchFamily="18" charset="0"/>
                                      <a:ea typeface="Cambria Math" panose="02040503050406030204" pitchFamily="18" charset="0"/>
                                    </a:rPr>
                                    <m:t>𝑎</m:t>
                                  </m:r>
                                </m:den>
                              </m:f>
                            </m:e>
                          </m:d>
                        </m:e>
                      </m:func>
                    </m:oMath>
                  </m:oMathPara>
                </a14:m>
                <a:endParaRPr lang="es-ES" sz="1600" dirty="0"/>
              </a:p>
            </p:txBody>
          </p:sp>
        </mc:Choice>
        <mc:Fallback xmlns="">
          <p:sp>
            <p:nvSpPr>
              <p:cNvPr id="39" name="CuadroTexto 38">
                <a:extLst>
                  <a:ext uri="{FF2B5EF4-FFF2-40B4-BE49-F238E27FC236}">
                    <a16:creationId xmlns:a16="http://schemas.microsoft.com/office/drawing/2014/main" id="{9329F75E-7169-4ABA-96E8-27332E5B5632}"/>
                  </a:ext>
                </a:extLst>
              </p:cNvPr>
              <p:cNvSpPr txBox="1">
                <a:spLocks noRot="1" noChangeAspect="1" noMove="1" noResize="1" noEditPoints="1" noAdjustHandles="1" noChangeArrowheads="1" noChangeShapeType="1" noTextEdit="1"/>
              </p:cNvSpPr>
              <p:nvPr/>
            </p:nvSpPr>
            <p:spPr>
              <a:xfrm>
                <a:off x="6325842" y="4501158"/>
                <a:ext cx="4737548" cy="819840"/>
              </a:xfrm>
              <a:prstGeom prst="rect">
                <a:avLst/>
              </a:prstGeom>
              <a:blipFill>
                <a:blip r:embed="rId1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0" name="CuadroTexto 39">
                <a:extLst>
                  <a:ext uri="{FF2B5EF4-FFF2-40B4-BE49-F238E27FC236}">
                    <a16:creationId xmlns:a16="http://schemas.microsoft.com/office/drawing/2014/main" id="{3830C4A9-8941-4097-AD70-20120E648772}"/>
                  </a:ext>
                </a:extLst>
              </p:cNvPr>
              <p:cNvSpPr txBox="1"/>
              <p:nvPr/>
            </p:nvSpPr>
            <p:spPr>
              <a:xfrm>
                <a:off x="5832400" y="5320998"/>
                <a:ext cx="4737548" cy="81984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600" i="1" smtClean="0">
                          <a:solidFill>
                            <a:schemeClr val="tx1"/>
                          </a:solidFill>
                          <a:latin typeface="Cambria Math" panose="02040503050406030204" pitchFamily="18" charset="0"/>
                          <a:ea typeface="Cambria Math" panose="02040503050406030204" pitchFamily="18" charset="0"/>
                        </a:rPr>
                        <m:t>𝜂</m:t>
                      </m:r>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b="0" i="1" smtClean="0">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𝐸</m:t>
                          </m:r>
                        </m:num>
                        <m:den>
                          <m:r>
                            <a:rPr lang="es-ES" sz="1600" b="0" i="1" smtClean="0">
                              <a:solidFill>
                                <a:schemeClr val="tx1"/>
                              </a:solidFill>
                              <a:latin typeface="Cambria Math" panose="02040503050406030204" pitchFamily="18" charset="0"/>
                              <a:ea typeface="Cambria Math" panose="02040503050406030204" pitchFamily="18" charset="0"/>
                            </a:rPr>
                            <m:t>𝐻</m:t>
                          </m:r>
                        </m:den>
                      </m:f>
                      <m:r>
                        <a:rPr lang="es-ES" sz="1600" b="0" i="1" smtClean="0">
                          <a:solidFill>
                            <a:schemeClr val="tx1"/>
                          </a:solidFill>
                          <a:latin typeface="Cambria Math" panose="02040503050406030204" pitchFamily="18" charset="0"/>
                          <a:ea typeface="Cambria Math" panose="02040503050406030204" pitchFamily="18" charset="0"/>
                        </a:rPr>
                        <m:t>=</m:t>
                      </m:r>
                      <m:rad>
                        <m:radPr>
                          <m:degHide m:val="on"/>
                          <m:ctrlPr>
                            <a:rPr lang="es-ES" sz="1600" b="0" i="1" smtClean="0">
                              <a:solidFill>
                                <a:schemeClr val="tx1"/>
                              </a:solidFill>
                              <a:latin typeface="Cambria Math" panose="02040503050406030204" pitchFamily="18" charset="0"/>
                              <a:ea typeface="Cambria Math" panose="02040503050406030204" pitchFamily="18" charset="0"/>
                            </a:rPr>
                          </m:ctrlPr>
                        </m:radPr>
                        <m:deg/>
                        <m:e>
                          <m:f>
                            <m:fPr>
                              <m:ctrlPr>
                                <a:rPr lang="es-ES" sz="1600" b="0" i="1" smtClean="0">
                                  <a:solidFill>
                                    <a:schemeClr val="tx1"/>
                                  </a:solidFill>
                                  <a:latin typeface="Cambria Math" panose="02040503050406030204" pitchFamily="18" charset="0"/>
                                  <a:ea typeface="Cambria Math" panose="02040503050406030204" pitchFamily="18" charset="0"/>
                                </a:rPr>
                              </m:ctrlPr>
                            </m:fPr>
                            <m:num>
                              <m:sSub>
                                <m:sSubPr>
                                  <m:ctrlPr>
                                    <a:rPr lang="es-ES" sz="1600" b="0" i="1" smtClean="0">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𝜇</m:t>
                                  </m:r>
                                </m:e>
                                <m:sub>
                                  <m:r>
                                    <a:rPr lang="es-ES" sz="1600" b="0" i="1" smtClean="0">
                                      <a:solidFill>
                                        <a:schemeClr val="tx1"/>
                                      </a:solidFill>
                                      <a:latin typeface="Cambria Math" panose="02040503050406030204" pitchFamily="18" charset="0"/>
                                      <a:ea typeface="Cambria Math" panose="02040503050406030204" pitchFamily="18" charset="0"/>
                                    </a:rPr>
                                    <m:t>0</m:t>
                                  </m:r>
                                </m:sub>
                              </m:sSub>
                            </m:num>
                            <m:den>
                              <m:sSub>
                                <m:sSubPr>
                                  <m:ctrlPr>
                                    <a:rPr lang="es-ES" sz="1600" b="0" i="1" smtClean="0">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𝜀</m:t>
                                  </m:r>
                                </m:e>
                                <m:sub>
                                  <m:r>
                                    <a:rPr lang="es-ES" sz="1600" b="0" i="1" smtClean="0">
                                      <a:solidFill>
                                        <a:schemeClr val="tx1"/>
                                      </a:solidFill>
                                      <a:latin typeface="Cambria Math" panose="02040503050406030204" pitchFamily="18" charset="0"/>
                                      <a:ea typeface="Cambria Math" panose="02040503050406030204" pitchFamily="18" charset="0"/>
                                    </a:rPr>
                                    <m:t>0</m:t>
                                  </m:r>
                                </m:sub>
                              </m:sSub>
                            </m:den>
                          </m:f>
                        </m:e>
                      </m:rad>
                    </m:oMath>
                  </m:oMathPara>
                </a14:m>
                <a:endParaRPr lang="es-ES" sz="1600" dirty="0"/>
              </a:p>
            </p:txBody>
          </p:sp>
        </mc:Choice>
        <mc:Fallback xmlns="">
          <p:sp>
            <p:nvSpPr>
              <p:cNvPr id="40" name="CuadroTexto 39">
                <a:extLst>
                  <a:ext uri="{FF2B5EF4-FFF2-40B4-BE49-F238E27FC236}">
                    <a16:creationId xmlns:a16="http://schemas.microsoft.com/office/drawing/2014/main" id="{3830C4A9-8941-4097-AD70-20120E648772}"/>
                  </a:ext>
                </a:extLst>
              </p:cNvPr>
              <p:cNvSpPr txBox="1">
                <a:spLocks noRot="1" noChangeAspect="1" noMove="1" noResize="1" noEditPoints="1" noAdjustHandles="1" noChangeArrowheads="1" noChangeShapeType="1" noTextEdit="1"/>
              </p:cNvSpPr>
              <p:nvPr/>
            </p:nvSpPr>
            <p:spPr>
              <a:xfrm>
                <a:off x="5832400" y="5320998"/>
                <a:ext cx="4737548" cy="819840"/>
              </a:xfrm>
              <a:prstGeom prst="rect">
                <a:avLst/>
              </a:prstGeom>
              <a:blipFill>
                <a:blip r:embed="rId14"/>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1" name="CuadroTexto 40">
                <a:extLst>
                  <a:ext uri="{FF2B5EF4-FFF2-40B4-BE49-F238E27FC236}">
                    <a16:creationId xmlns:a16="http://schemas.microsoft.com/office/drawing/2014/main" id="{23D57C18-19C8-435C-9E04-5431F60121F2}"/>
                  </a:ext>
                </a:extLst>
              </p:cNvPr>
              <p:cNvSpPr txBox="1"/>
              <p:nvPr/>
            </p:nvSpPr>
            <p:spPr>
              <a:xfrm>
                <a:off x="3556749" y="5323988"/>
                <a:ext cx="3667527" cy="5934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𝑌</m:t>
                          </m:r>
                        </m:e>
                        <m:sub>
                          <m:r>
                            <a:rPr lang="es-ES" sz="1600" b="0" i="1" smtClean="0">
                              <a:solidFill>
                                <a:schemeClr val="tx1"/>
                              </a:solidFill>
                              <a:latin typeface="Cambria Math" panose="02040503050406030204" pitchFamily="18" charset="0"/>
                              <a:ea typeface="Cambria Math" panose="02040503050406030204" pitchFamily="18" charset="0"/>
                            </a:rPr>
                            <m:t>𝐸𝐻</m:t>
                          </m:r>
                        </m:sub>
                      </m:sSub>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ea typeface="Cambria Math" panose="02040503050406030204" pitchFamily="18" charset="0"/>
                            </a:rPr>
                            <m:t>𝑗</m:t>
                          </m:r>
                        </m:num>
                        <m:den>
                          <m:r>
                            <a:rPr lang="es-ES" sz="1600" i="1">
                              <a:solidFill>
                                <a:schemeClr val="tx1"/>
                              </a:solidFill>
                              <a:latin typeface="Cambria Math" panose="02040503050406030204" pitchFamily="18" charset="0"/>
                              <a:ea typeface="Cambria Math" panose="02040503050406030204" pitchFamily="18" charset="0"/>
                            </a:rPr>
                            <m:t>𝜂</m:t>
                          </m:r>
                        </m:den>
                      </m:f>
                      <m:d>
                        <m:dPr>
                          <m:ctrlPr>
                            <a:rPr lang="es-ES" sz="1600" i="1" smtClean="0">
                              <a:solidFill>
                                <a:schemeClr val="tx1"/>
                              </a:solidFill>
                              <a:latin typeface="Cambria Math" panose="02040503050406030204" pitchFamily="18" charset="0"/>
                              <a:ea typeface="Cambria Math" panose="02040503050406030204" pitchFamily="18" charset="0"/>
                            </a:rPr>
                          </m:ctrlPr>
                        </m:dPr>
                        <m:e>
                          <m:m>
                            <m:mPr>
                              <m:mcs>
                                <m:mc>
                                  <m:mcPr>
                                    <m:count m:val="2"/>
                                    <m:mcJc m:val="center"/>
                                  </m:mcPr>
                                </m:mc>
                              </m:mcs>
                              <m:ctrlPr>
                                <a:rPr lang="es-ES" sz="1600" i="1" smtClean="0">
                                  <a:solidFill>
                                    <a:schemeClr val="tx1"/>
                                  </a:solidFill>
                                  <a:latin typeface="Cambria Math" panose="02040503050406030204" pitchFamily="18" charset="0"/>
                                  <a:ea typeface="Cambria Math" panose="02040503050406030204" pitchFamily="18" charset="0"/>
                                </a:rPr>
                              </m:ctrlPr>
                            </m:mPr>
                            <m:mr>
                              <m:e>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cot</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e>
                              <m:e>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csc</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e>
                            </m:mr>
                            <m:mr>
                              <m:e>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csc</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e>
                              <m:e>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cot</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e>
                            </m:mr>
                          </m:m>
                        </m:e>
                      </m:d>
                    </m:oMath>
                  </m:oMathPara>
                </a14:m>
                <a:endParaRPr lang="es-ES" sz="1600" dirty="0"/>
              </a:p>
            </p:txBody>
          </p:sp>
        </mc:Choice>
        <mc:Fallback xmlns="">
          <p:sp>
            <p:nvSpPr>
              <p:cNvPr id="41" name="CuadroTexto 40">
                <a:extLst>
                  <a:ext uri="{FF2B5EF4-FFF2-40B4-BE49-F238E27FC236}">
                    <a16:creationId xmlns:a16="http://schemas.microsoft.com/office/drawing/2014/main" id="{23D57C18-19C8-435C-9E04-5431F60121F2}"/>
                  </a:ext>
                </a:extLst>
              </p:cNvPr>
              <p:cNvSpPr txBox="1">
                <a:spLocks noRot="1" noChangeAspect="1" noMove="1" noResize="1" noEditPoints="1" noAdjustHandles="1" noChangeArrowheads="1" noChangeShapeType="1" noTextEdit="1"/>
              </p:cNvSpPr>
              <p:nvPr/>
            </p:nvSpPr>
            <p:spPr>
              <a:xfrm>
                <a:off x="3556749" y="5323988"/>
                <a:ext cx="3667527" cy="593432"/>
              </a:xfrm>
              <a:prstGeom prst="rect">
                <a:avLst/>
              </a:prstGeom>
              <a:blipFill>
                <a:blip r:embed="rId1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2" name="CuadroTexto 41">
                <a:extLst>
                  <a:ext uri="{FF2B5EF4-FFF2-40B4-BE49-F238E27FC236}">
                    <a16:creationId xmlns:a16="http://schemas.microsoft.com/office/drawing/2014/main" id="{483DC1D2-8963-4DA4-AB2B-239EEF6BE980}"/>
                  </a:ext>
                </a:extLst>
              </p:cNvPr>
              <p:cNvSpPr txBox="1"/>
              <p:nvPr/>
            </p:nvSpPr>
            <p:spPr>
              <a:xfrm>
                <a:off x="-536464" y="6517708"/>
                <a:ext cx="7992888" cy="5934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𝑌</m:t>
                          </m:r>
                        </m:e>
                        <m:sub>
                          <m:r>
                            <a:rPr lang="es-ES" sz="1600" b="0" i="1" smtClean="0">
                              <a:solidFill>
                                <a:schemeClr val="tx1"/>
                              </a:solidFill>
                              <a:latin typeface="Cambria Math" panose="02040503050406030204" pitchFamily="18" charset="0"/>
                              <a:ea typeface="Cambria Math" panose="02040503050406030204" pitchFamily="18" charset="0"/>
                            </a:rPr>
                            <m:t>𝐸𝐻</m:t>
                          </m:r>
                        </m:sub>
                      </m:sSub>
                      <m:r>
                        <a:rPr lang="es-ES" sz="1600" b="0" i="1" smtClean="0">
                          <a:solidFill>
                            <a:schemeClr val="tx1"/>
                          </a:solidFill>
                          <a:latin typeface="Cambria Math" panose="02040503050406030204" pitchFamily="18" charset="0"/>
                          <a:ea typeface="Cambria Math" panose="02040503050406030204" pitchFamily="18" charset="0"/>
                        </a:rPr>
                        <m:t>=</m:t>
                      </m:r>
                      <m:r>
                        <m:rPr>
                          <m:nor/>
                        </m:rPr>
                        <a:rPr lang="es-ES" altLang="es-ES" sz="1600" dirty="0">
                          <a:solidFill>
                            <a:schemeClr val="tx1"/>
                          </a:solidFill>
                          <a:sym typeface="Symbol" panose="05050102010706020507" pitchFamily="18" charset="2"/>
                        </a:rPr>
                        <m:t></m:t>
                      </m:r>
                      <m:r>
                        <a:rPr lang="es-ES" sz="1600" i="1">
                          <a:solidFill>
                            <a:schemeClr val="tx1"/>
                          </a:solidFill>
                          <a:latin typeface="Cambria Math" panose="02040503050406030204" pitchFamily="18" charset="0"/>
                          <a:ea typeface="Cambria Math" panose="02040503050406030204" pitchFamily="18" charset="0"/>
                        </a:rPr>
                        <m:t>𝑌</m:t>
                      </m:r>
                      <m:r>
                        <a:rPr lang="es-ES" sz="1600" b="0" i="1" smtClean="0">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ea typeface="Cambria Math" panose="02040503050406030204" pitchFamily="18" charset="0"/>
                            </a:rPr>
                            <m:t>𝑗</m:t>
                          </m:r>
                        </m:num>
                        <m:den>
                          <m:r>
                            <a:rPr lang="es-ES" sz="1600" i="1">
                              <a:solidFill>
                                <a:schemeClr val="tx1"/>
                              </a:solidFill>
                              <a:latin typeface="Cambria Math" panose="02040503050406030204" pitchFamily="18" charset="0"/>
                              <a:ea typeface="Cambria Math" panose="02040503050406030204" pitchFamily="18" charset="0"/>
                            </a:rPr>
                            <m:t>𝜂</m:t>
                          </m:r>
                        </m:den>
                      </m:f>
                      <m:d>
                        <m:dPr>
                          <m:ctrlPr>
                            <a:rPr lang="es-ES" sz="1600" i="1">
                              <a:solidFill>
                                <a:schemeClr val="tx1"/>
                              </a:solidFill>
                              <a:latin typeface="Cambria Math" panose="02040503050406030204" pitchFamily="18" charset="0"/>
                              <a:ea typeface="Cambria Math" panose="02040503050406030204" pitchFamily="18" charset="0"/>
                            </a:rPr>
                          </m:ctrlPr>
                        </m:dPr>
                        <m:e>
                          <m:m>
                            <m:mPr>
                              <m:mcs>
                                <m:mc>
                                  <m:mcPr>
                                    <m:count m:val="2"/>
                                    <m:mcJc m:val="center"/>
                                  </m:mcPr>
                                </m:mc>
                              </m:mcs>
                              <m:ctrlPr>
                                <a:rPr lang="es-ES" sz="1600" i="1">
                                  <a:solidFill>
                                    <a:schemeClr val="tx1"/>
                                  </a:solidFill>
                                  <a:latin typeface="Cambria Math" panose="02040503050406030204" pitchFamily="18" charset="0"/>
                                  <a:ea typeface="Cambria Math" panose="02040503050406030204" pitchFamily="18" charset="0"/>
                                </a:rPr>
                              </m:ctrlPr>
                            </m:mPr>
                            <m:mr>
                              <m:e>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cot</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e>
                              <m:e>
                                <m:r>
                                  <a:rPr lang="es-ES" sz="1600" i="1">
                                    <a:solidFill>
                                      <a:schemeClr val="tx1"/>
                                    </a:solidFill>
                                    <a:latin typeface="Cambria Math" panose="02040503050406030204" pitchFamily="18" charset="0"/>
                                    <a:ea typeface="Cambria Math" panose="02040503050406030204" pitchFamily="18" charset="0"/>
                                  </a:rPr>
                                  <m:t>−</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csc</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e>
                            </m:mr>
                            <m:mr>
                              <m:e>
                                <m:r>
                                  <a:rPr lang="es-ES" sz="1600" i="1">
                                    <a:solidFill>
                                      <a:schemeClr val="tx1"/>
                                    </a:solidFill>
                                    <a:latin typeface="Cambria Math" panose="02040503050406030204" pitchFamily="18" charset="0"/>
                                    <a:ea typeface="Cambria Math" panose="02040503050406030204" pitchFamily="18" charset="0"/>
                                  </a:rPr>
                                  <m:t>−</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csc</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e>
                              <m:e>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cot</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e>
                            </m:mr>
                          </m:m>
                        </m:e>
                      </m:d>
                      <m:r>
                        <a:rPr lang="es-ES" sz="1600" b="0" i="1" smtClean="0">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m:t>
                      </m:r>
                      <m:r>
                        <a:rPr lang="es-ES" sz="1600" i="1" smtClean="0">
                          <a:solidFill>
                            <a:schemeClr val="tx1"/>
                          </a:solidFill>
                          <a:latin typeface="Cambria Math" panose="02040503050406030204" pitchFamily="18" charset="0"/>
                          <a:ea typeface="Cambria Math" panose="02040503050406030204" pitchFamily="18" charset="0"/>
                        </a:rPr>
                        <m:t>𝜓</m:t>
                      </m:r>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ea typeface="Cambria Math" panose="02040503050406030204" pitchFamily="18" charset="0"/>
                            </a:rPr>
                            <m:t>𝑗</m:t>
                          </m:r>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𝑍</m:t>
                              </m:r>
                            </m:e>
                            <m:sub>
                              <m:r>
                                <a:rPr lang="es-ES" sz="1600" i="1">
                                  <a:solidFill>
                                    <a:schemeClr val="tx1"/>
                                  </a:solidFill>
                                  <a:latin typeface="Cambria Math" panose="02040503050406030204" pitchFamily="18" charset="0"/>
                                  <a:ea typeface="Cambria Math" panose="02040503050406030204" pitchFamily="18" charset="0"/>
                                </a:rPr>
                                <m:t>0</m:t>
                              </m:r>
                            </m:sub>
                          </m:sSub>
                        </m:den>
                      </m:f>
                      <m:d>
                        <m:dPr>
                          <m:ctrlPr>
                            <a:rPr lang="es-ES" sz="1600" i="1">
                              <a:solidFill>
                                <a:schemeClr val="tx1"/>
                              </a:solidFill>
                              <a:latin typeface="Cambria Math" panose="02040503050406030204" pitchFamily="18" charset="0"/>
                              <a:ea typeface="Cambria Math" panose="02040503050406030204" pitchFamily="18" charset="0"/>
                            </a:rPr>
                          </m:ctrlPr>
                        </m:dPr>
                        <m:e>
                          <m:m>
                            <m:mPr>
                              <m:mcs>
                                <m:mc>
                                  <m:mcPr>
                                    <m:count m:val="2"/>
                                    <m:mcJc m:val="center"/>
                                  </m:mcPr>
                                </m:mc>
                              </m:mcs>
                              <m:ctrlPr>
                                <a:rPr lang="es-ES" sz="1600" i="1">
                                  <a:solidFill>
                                    <a:schemeClr val="tx1"/>
                                  </a:solidFill>
                                  <a:latin typeface="Cambria Math" panose="02040503050406030204" pitchFamily="18" charset="0"/>
                                  <a:ea typeface="Cambria Math" panose="02040503050406030204" pitchFamily="18" charset="0"/>
                                </a:rPr>
                              </m:ctrlPr>
                            </m:mPr>
                            <m:mr>
                              <m:e>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cot</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e>
                              <m:e>
                                <m:r>
                                  <a:rPr lang="es-ES" sz="1600" i="1">
                                    <a:solidFill>
                                      <a:schemeClr val="tx1"/>
                                    </a:solidFill>
                                    <a:latin typeface="Cambria Math" panose="02040503050406030204" pitchFamily="18" charset="0"/>
                                    <a:ea typeface="Cambria Math" panose="02040503050406030204" pitchFamily="18" charset="0"/>
                                  </a:rPr>
                                  <m:t>−</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csc</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e>
                            </m:mr>
                            <m:mr>
                              <m:e>
                                <m:r>
                                  <a:rPr lang="es-ES" sz="1600" i="1">
                                    <a:solidFill>
                                      <a:schemeClr val="tx1"/>
                                    </a:solidFill>
                                    <a:latin typeface="Cambria Math" panose="02040503050406030204" pitchFamily="18" charset="0"/>
                                    <a:ea typeface="Cambria Math" panose="02040503050406030204" pitchFamily="18" charset="0"/>
                                  </a:rPr>
                                  <m:t>−</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csc</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e>
                              <m:e>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cot</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e>
                            </m:mr>
                          </m:m>
                        </m:e>
                      </m:d>
                    </m:oMath>
                  </m:oMathPara>
                </a14:m>
                <a:endParaRPr lang="es-ES" sz="1600" dirty="0"/>
              </a:p>
            </p:txBody>
          </p:sp>
        </mc:Choice>
        <mc:Fallback xmlns="">
          <p:sp>
            <p:nvSpPr>
              <p:cNvPr id="42" name="CuadroTexto 41">
                <a:extLst>
                  <a:ext uri="{FF2B5EF4-FFF2-40B4-BE49-F238E27FC236}">
                    <a16:creationId xmlns:a16="http://schemas.microsoft.com/office/drawing/2014/main" id="{483DC1D2-8963-4DA4-AB2B-239EEF6BE980}"/>
                  </a:ext>
                </a:extLst>
              </p:cNvPr>
              <p:cNvSpPr txBox="1">
                <a:spLocks noRot="1" noChangeAspect="1" noMove="1" noResize="1" noEditPoints="1" noAdjustHandles="1" noChangeArrowheads="1" noChangeShapeType="1" noTextEdit="1"/>
              </p:cNvSpPr>
              <p:nvPr/>
            </p:nvSpPr>
            <p:spPr>
              <a:xfrm>
                <a:off x="-536464" y="6517708"/>
                <a:ext cx="7992888" cy="593432"/>
              </a:xfrm>
              <a:prstGeom prst="rect">
                <a:avLst/>
              </a:prstGeom>
              <a:blipFill>
                <a:blip r:embed="rId16"/>
                <a:stretch>
                  <a:fillRect/>
                </a:stretch>
              </a:blipFill>
            </p:spPr>
            <p:txBody>
              <a:bodyPr/>
              <a:lstStyle/>
              <a:p>
                <a:r>
                  <a:rPr lang="es-ES">
                    <a:noFill/>
                  </a:rPr>
                  <a:t> </a:t>
                </a:r>
              </a:p>
            </p:txBody>
          </p:sp>
        </mc:Fallback>
      </mc:AlternateContent>
      <p:cxnSp>
        <p:nvCxnSpPr>
          <p:cNvPr id="5" name="Conector recto de flecha 4">
            <a:extLst>
              <a:ext uri="{FF2B5EF4-FFF2-40B4-BE49-F238E27FC236}">
                <a16:creationId xmlns:a16="http://schemas.microsoft.com/office/drawing/2014/main" id="{0C174BB4-FA14-406B-81ED-495C13E2D56B}"/>
              </a:ext>
            </a:extLst>
          </p:cNvPr>
          <p:cNvCxnSpPr/>
          <p:nvPr/>
        </p:nvCxnSpPr>
        <p:spPr bwMode="auto">
          <a:xfrm>
            <a:off x="6492676" y="6814424"/>
            <a:ext cx="347836"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45" name="Conector recto de flecha 44">
            <a:extLst>
              <a:ext uri="{FF2B5EF4-FFF2-40B4-BE49-F238E27FC236}">
                <a16:creationId xmlns:a16="http://schemas.microsoft.com/office/drawing/2014/main" id="{5A65455C-B2C9-443E-947D-230A72042365}"/>
              </a:ext>
            </a:extLst>
          </p:cNvPr>
          <p:cNvCxnSpPr/>
          <p:nvPr/>
        </p:nvCxnSpPr>
        <p:spPr bwMode="auto">
          <a:xfrm>
            <a:off x="7853338" y="6806516"/>
            <a:ext cx="347836"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47" name="CuadroTexto 46">
                <a:extLst>
                  <a:ext uri="{FF2B5EF4-FFF2-40B4-BE49-F238E27FC236}">
                    <a16:creationId xmlns:a16="http://schemas.microsoft.com/office/drawing/2014/main" id="{C9A2B285-2F87-4F9A-818D-77EF76763F64}"/>
                  </a:ext>
                </a:extLst>
              </p:cNvPr>
              <p:cNvSpPr txBox="1"/>
              <p:nvPr/>
            </p:nvSpPr>
            <p:spPr>
              <a:xfrm>
                <a:off x="7963393" y="6526606"/>
                <a:ext cx="1864026" cy="595035"/>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kumimoji="0" lang="es-ES" sz="1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ctrlPr>
                        </m:sSubPr>
                        <m:e>
                          <m:r>
                            <a:rPr kumimoji="0" lang="es-ES" sz="1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𝑌</m:t>
                          </m:r>
                        </m:e>
                        <m:sub>
                          <m:r>
                            <a:rPr kumimoji="0" lang="es-ES" sz="1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𝐸𝐻</m:t>
                          </m:r>
                        </m:sub>
                      </m:sSub>
                      <m:r>
                        <a:rPr kumimoji="0" lang="es-ES" sz="16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f>
                        <m:fPr>
                          <m:ctrlPr>
                            <a:rPr lang="es-ES" sz="1600" i="1">
                              <a:solidFill>
                                <a:schemeClr val="tx1"/>
                              </a:solidFill>
                              <a:latin typeface="Cambria Math" panose="02040503050406030204" pitchFamily="18" charset="0"/>
                              <a:ea typeface="Cambria Math" panose="02040503050406030204" pitchFamily="18" charset="0"/>
                            </a:rPr>
                          </m:ctrlPr>
                        </m:fPr>
                        <m:num>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𝑍</m:t>
                              </m:r>
                            </m:e>
                            <m:sub>
                              <m:r>
                                <a:rPr lang="es-ES" sz="1600" i="1">
                                  <a:solidFill>
                                    <a:schemeClr val="tx1"/>
                                  </a:solidFill>
                                  <a:latin typeface="Cambria Math" panose="02040503050406030204" pitchFamily="18" charset="0"/>
                                  <a:ea typeface="Cambria Math" panose="02040503050406030204" pitchFamily="18" charset="0"/>
                                </a:rPr>
                                <m:t>0</m:t>
                              </m:r>
                            </m:sub>
                          </m:sSub>
                        </m:num>
                        <m:den>
                          <m:r>
                            <a:rPr lang="es-ES" sz="1600" i="1">
                              <a:solidFill>
                                <a:schemeClr val="tx1"/>
                              </a:solidFill>
                              <a:latin typeface="Cambria Math" panose="02040503050406030204" pitchFamily="18" charset="0"/>
                              <a:ea typeface="Cambria Math" panose="02040503050406030204" pitchFamily="18" charset="0"/>
                            </a:rPr>
                            <m:t>𝜂</m:t>
                          </m:r>
                        </m:den>
                      </m:f>
                      <m:r>
                        <a:rPr kumimoji="0" lang="es-ES" sz="16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𝑌</m:t>
                      </m:r>
                    </m:oMath>
                  </m:oMathPara>
                </a14:m>
                <a:endParaRPr lang="es-ES" dirty="0"/>
              </a:p>
            </p:txBody>
          </p:sp>
        </mc:Choice>
        <mc:Fallback xmlns="">
          <p:sp>
            <p:nvSpPr>
              <p:cNvPr id="47" name="CuadroTexto 46">
                <a:extLst>
                  <a:ext uri="{FF2B5EF4-FFF2-40B4-BE49-F238E27FC236}">
                    <a16:creationId xmlns:a16="http://schemas.microsoft.com/office/drawing/2014/main" id="{C9A2B285-2F87-4F9A-818D-77EF76763F64}"/>
                  </a:ext>
                </a:extLst>
              </p:cNvPr>
              <p:cNvSpPr txBox="1">
                <a:spLocks noRot="1" noChangeAspect="1" noMove="1" noResize="1" noEditPoints="1" noAdjustHandles="1" noChangeArrowheads="1" noChangeShapeType="1" noTextEdit="1"/>
              </p:cNvSpPr>
              <p:nvPr/>
            </p:nvSpPr>
            <p:spPr>
              <a:xfrm>
                <a:off x="7963393" y="6526606"/>
                <a:ext cx="1864026" cy="595035"/>
              </a:xfrm>
              <a:prstGeom prst="rect">
                <a:avLst/>
              </a:prstGeom>
              <a:blipFill>
                <a:blip r:embed="rId17"/>
                <a:stretch>
                  <a:fillRect/>
                </a:stretch>
              </a:blipFill>
            </p:spPr>
            <p:txBody>
              <a:bodyPr/>
              <a:lstStyle/>
              <a:p>
                <a:r>
                  <a:rPr lang="es-ES">
                    <a:noFill/>
                  </a:rPr>
                  <a:t> </a:t>
                </a:r>
              </a:p>
            </p:txBody>
          </p:sp>
        </mc:Fallback>
      </mc:AlternateContent>
    </p:spTree>
    <p:extLst>
      <p:ext uri="{BB962C8B-B14F-4D97-AF65-F5344CB8AC3E}">
        <p14:creationId xmlns:p14="http://schemas.microsoft.com/office/powerpoint/2010/main" val="827955321"/>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38</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mc:AlternateContent xmlns:mc="http://schemas.openxmlformats.org/markup-compatibility/2006" xmlns:a14="http://schemas.microsoft.com/office/drawing/2010/main">
        <mc:Choice Requires="a14">
          <p:sp>
            <p:nvSpPr>
              <p:cNvPr id="20" name="2 Marcador de contenido">
                <a:extLst>
                  <a:ext uri="{FF2B5EF4-FFF2-40B4-BE49-F238E27FC236}">
                    <a16:creationId xmlns:a16="http://schemas.microsoft.com/office/drawing/2014/main" id="{DD56B59D-066F-49BE-BD7A-9461711CDFF1}"/>
                  </a:ext>
                </a:extLst>
              </p:cNvPr>
              <p:cNvSpPr txBox="1">
                <a:spLocks/>
              </p:cNvSpPr>
              <p:nvPr/>
            </p:nvSpPr>
            <p:spPr>
              <a:xfrm>
                <a:off x="359792" y="745251"/>
                <a:ext cx="6840760"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t>Calculo de la matriz de admitancias generalizada </a:t>
                </a:r>
                <a14:m>
                  <m:oMath xmlns:m="http://schemas.openxmlformats.org/officeDocument/2006/math">
                    <m:sSubSup>
                      <m:sSubSupPr>
                        <m:ctrlPr>
                          <a:rPr lang="es-ES" sz="1600" i="1" u="sng">
                            <a:latin typeface="Cambria Math" panose="02040503050406030204" pitchFamily="18" charset="0"/>
                          </a:rPr>
                        </m:ctrlPr>
                      </m:sSubSupPr>
                      <m:e>
                        <m:r>
                          <a:rPr lang="es-ES" sz="1600" i="1" u="sng">
                            <a:latin typeface="Cambria Math" panose="02040503050406030204" pitchFamily="18" charset="0"/>
                          </a:rPr>
                          <m:t>𝑌</m:t>
                        </m:r>
                      </m:e>
                      <m:sub>
                        <m:r>
                          <a:rPr lang="es-ES" sz="1600" i="1" u="sng">
                            <a:latin typeface="Cambria Math" panose="02040503050406030204" pitchFamily="18" charset="0"/>
                          </a:rPr>
                          <m:t>𝑙𝑛</m:t>
                        </m:r>
                      </m:sub>
                      <m:sup>
                        <m:r>
                          <a:rPr lang="es-ES" sz="1600" i="1" u="sng">
                            <a:latin typeface="Cambria Math" panose="02040503050406030204" pitchFamily="18" charset="0"/>
                          </a:rPr>
                          <m:t>(</m:t>
                        </m:r>
                        <m:r>
                          <a:rPr lang="es-ES" sz="1600" i="1" u="sng">
                            <a:latin typeface="Cambria Math" panose="02040503050406030204" pitchFamily="18" charset="0"/>
                            <a:ea typeface="Cambria Math" panose="02040503050406030204" pitchFamily="18" charset="0"/>
                          </a:rPr>
                          <m:t>𝜇</m:t>
                        </m:r>
                        <m:r>
                          <a:rPr lang="es-ES" sz="1600" i="1" u="sng">
                            <a:latin typeface="Cambria Math" panose="02040503050406030204" pitchFamily="18" charset="0"/>
                            <a:ea typeface="Cambria Math" panose="02040503050406030204" pitchFamily="18" charset="0"/>
                          </a:rPr>
                          <m:t>,</m:t>
                        </m:r>
                        <m:r>
                          <a:rPr lang="es-ES" sz="1600" i="1" u="sng">
                            <a:latin typeface="Cambria Math" panose="02040503050406030204" pitchFamily="18" charset="0"/>
                            <a:ea typeface="Cambria Math" panose="02040503050406030204" pitchFamily="18" charset="0"/>
                          </a:rPr>
                          <m:t>𝜈</m:t>
                        </m:r>
                        <m:r>
                          <a:rPr lang="es-ES" sz="1600" i="1" u="sng">
                            <a:latin typeface="Cambria Math" panose="02040503050406030204" pitchFamily="18" charset="0"/>
                          </a:rPr>
                          <m:t>)</m:t>
                        </m:r>
                      </m:sup>
                    </m:sSubSup>
                  </m:oMath>
                </a14:m>
                <a:endParaRPr lang="es-ES_tradnl" altLang="es-ES" sz="2000" u="sng" kern="0" dirty="0">
                  <a:solidFill>
                    <a:schemeClr val="tx1"/>
                  </a:solidFill>
                </a:endParaRPr>
              </a:p>
            </p:txBody>
          </p:sp>
        </mc:Choice>
        <mc:Fallback xmlns="">
          <p:sp>
            <p:nvSpPr>
              <p:cNvPr id="20" name="2 Marcador de contenido">
                <a:extLst>
                  <a:ext uri="{FF2B5EF4-FFF2-40B4-BE49-F238E27FC236}">
                    <a16:creationId xmlns:a16="http://schemas.microsoft.com/office/drawing/2014/main" id="{DD56B59D-066F-49BE-BD7A-9461711CDFF1}"/>
                  </a:ext>
                </a:extLst>
              </p:cNvPr>
              <p:cNvSpPr txBox="1">
                <a:spLocks noRot="1" noChangeAspect="1" noMove="1" noResize="1" noEditPoints="1" noAdjustHandles="1" noChangeArrowheads="1" noChangeShapeType="1" noTextEdit="1"/>
              </p:cNvSpPr>
              <p:nvPr/>
            </p:nvSpPr>
            <p:spPr>
              <a:xfrm>
                <a:off x="359792" y="745251"/>
                <a:ext cx="6840760" cy="442298"/>
              </a:xfrm>
              <a:prstGeom prst="rect">
                <a:avLst/>
              </a:prstGeom>
              <a:blipFill>
                <a:blip r:embed="rId2"/>
                <a:stretch>
                  <a:fillRect l="-446"/>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4" name="CuadroTexto 23">
                <a:extLst>
                  <a:ext uri="{FF2B5EF4-FFF2-40B4-BE49-F238E27FC236}">
                    <a16:creationId xmlns:a16="http://schemas.microsoft.com/office/drawing/2014/main" id="{C6D8868A-F808-4715-B09F-1EED77D91991}"/>
                  </a:ext>
                </a:extLst>
              </p:cNvPr>
              <p:cNvSpPr txBox="1"/>
              <p:nvPr/>
            </p:nvSpPr>
            <p:spPr>
              <a:xfrm>
                <a:off x="355582" y="1303835"/>
                <a:ext cx="9547047" cy="5909310"/>
              </a:xfrm>
              <a:prstGeom prst="rect">
                <a:avLst/>
              </a:prstGeom>
              <a:noFill/>
            </p:spPr>
            <p:txBody>
              <a:bodyPr wrap="square" rtlCol="0">
                <a:spAutoFit/>
              </a:bodyPr>
              <a:lstStyle/>
              <a:p>
                <a:pPr marL="285750" indent="-285750" algn="just">
                  <a:buFont typeface="Wingdings" panose="05000000000000000000" pitchFamily="2" charset="2"/>
                  <a:buChar char="Ø"/>
                </a:pPr>
                <a:r>
                  <a:rPr kumimoji="0" lang="es-ES" altLang="es-ES" sz="1400" b="0" i="0" u="none" strike="noStrike" cap="none" normalizeH="0" baseline="0" dirty="0">
                    <a:ln>
                      <a:noFill/>
                    </a:ln>
                    <a:solidFill>
                      <a:schemeClr val="tx1"/>
                    </a:solidFill>
                    <a:effectLst/>
                    <a:latin typeface="Arial" panose="020B0604020202020204" pitchFamily="34" charset="0"/>
                  </a:rPr>
                  <a:t>Con la información anterior, podemos representar gráficamente las componentes de la matriz de admitancias Y </a:t>
                </a:r>
                <a:r>
                  <a:rPr kumimoji="0" lang="es-ES" altLang="es-ES" sz="1400" b="0" i="0" u="none" strike="noStrike" cap="none" normalizeH="0" baseline="0" dirty="0" err="1">
                    <a:ln>
                      <a:noFill/>
                    </a:ln>
                    <a:solidFill>
                      <a:schemeClr val="tx1"/>
                    </a:solidFill>
                    <a:effectLst/>
                    <a:latin typeface="Arial" panose="020B0604020202020204" pitchFamily="34" charset="0"/>
                  </a:rPr>
                  <a:t>y</a:t>
                </a:r>
                <a:r>
                  <a:rPr kumimoji="0" lang="es-ES" altLang="es-ES" sz="1400" b="0" i="0" u="none" strike="noStrike" cap="none" normalizeH="0" baseline="0" dirty="0">
                    <a:ln>
                      <a:noFill/>
                    </a:ln>
                    <a:solidFill>
                      <a:schemeClr val="tx1"/>
                    </a:solidFill>
                    <a:effectLst/>
                    <a:latin typeface="Arial" panose="020B0604020202020204" pitchFamily="34" charset="0"/>
                  </a:rPr>
                  <a:t> comparar con la matriz de admitancias proporcionada por CST MS  </a:t>
                </a:r>
              </a:p>
              <a:p>
                <a:pPr marL="285750" indent="-285750" algn="just">
                  <a:buFont typeface="Wingdings" panose="05000000000000000000" pitchFamily="2" charset="2"/>
                  <a:buChar char="Ø"/>
                </a:pPr>
                <a:endParaRPr lang="es-ES" altLang="es-ES" sz="1400" dirty="0">
                  <a:solidFill>
                    <a:schemeClr val="tx1"/>
                  </a:solidFill>
                </a:endParaRPr>
              </a:p>
              <a:p>
                <a:pPr marL="285750" indent="-285750" algn="just">
                  <a:buFont typeface="Wingdings" panose="05000000000000000000" pitchFamily="2" charset="2"/>
                  <a:buChar char="Ø"/>
                </a:pPr>
                <a:endParaRPr kumimoji="0" lang="es-ES" altLang="es-ES" sz="1400" b="0" i="0" u="none" strike="noStrike" cap="none" normalizeH="0" baseline="0" dirty="0">
                  <a:ln>
                    <a:noFill/>
                  </a:ln>
                  <a:solidFill>
                    <a:schemeClr val="tx1"/>
                  </a:solidFill>
                  <a:effectLst/>
                  <a:latin typeface="Arial" panose="020B0604020202020204" pitchFamily="34" charset="0"/>
                </a:endParaRPr>
              </a:p>
              <a:p>
                <a:pPr marL="285750" indent="-285750" algn="just">
                  <a:buFont typeface="Wingdings" panose="05000000000000000000" pitchFamily="2" charset="2"/>
                  <a:buChar char="Ø"/>
                </a:pPr>
                <a:endParaRPr lang="es-ES" altLang="es-ES" sz="1400" dirty="0">
                  <a:solidFill>
                    <a:schemeClr val="tx1"/>
                  </a:solidFill>
                </a:endParaRPr>
              </a:p>
              <a:p>
                <a:pPr marL="285750" indent="-285750" algn="just">
                  <a:buFont typeface="Wingdings" panose="05000000000000000000" pitchFamily="2" charset="2"/>
                  <a:buChar char="Ø"/>
                </a:pPr>
                <a:endParaRPr kumimoji="0" lang="es-ES" altLang="es-ES" sz="1400" b="0" i="0" u="none" strike="noStrike" cap="none" normalizeH="0" baseline="0" dirty="0">
                  <a:ln>
                    <a:noFill/>
                  </a:ln>
                  <a:solidFill>
                    <a:schemeClr val="tx1"/>
                  </a:solidFill>
                  <a:effectLst/>
                  <a:latin typeface="Arial" panose="020B0604020202020204" pitchFamily="34" charset="0"/>
                </a:endParaRPr>
              </a:p>
              <a:p>
                <a:pPr marL="285750" indent="-285750" algn="just">
                  <a:buFont typeface="Wingdings" panose="05000000000000000000" pitchFamily="2" charset="2"/>
                  <a:buChar char="Ø"/>
                </a:pPr>
                <a:endParaRPr lang="es-ES" altLang="es-ES" sz="1400" dirty="0">
                  <a:solidFill>
                    <a:schemeClr val="tx1"/>
                  </a:solidFill>
                </a:endParaRPr>
              </a:p>
              <a:p>
                <a:pPr marL="285750" indent="-285750" algn="just">
                  <a:buFont typeface="Wingdings" panose="05000000000000000000" pitchFamily="2" charset="2"/>
                  <a:buChar char="Ø"/>
                </a:pPr>
                <a:endParaRPr kumimoji="0" lang="es-ES" altLang="es-ES" sz="1400" b="0" i="0" u="none" strike="noStrike" cap="none" normalizeH="0" baseline="0" dirty="0">
                  <a:ln>
                    <a:noFill/>
                  </a:ln>
                  <a:solidFill>
                    <a:schemeClr val="tx1"/>
                  </a:solidFill>
                  <a:effectLst/>
                  <a:latin typeface="Arial" panose="020B0604020202020204" pitchFamily="34" charset="0"/>
                </a:endParaRPr>
              </a:p>
              <a:p>
                <a:pPr marL="285750" indent="-285750" algn="just">
                  <a:buFont typeface="Wingdings" panose="05000000000000000000" pitchFamily="2" charset="2"/>
                  <a:buChar char="Ø"/>
                </a:pPr>
                <a:endParaRPr lang="es-ES" altLang="es-ES" sz="1400" dirty="0">
                  <a:solidFill>
                    <a:schemeClr val="tx1"/>
                  </a:solidFill>
                </a:endParaRPr>
              </a:p>
              <a:p>
                <a:pPr marL="285750" indent="-285750" algn="just">
                  <a:buFont typeface="Wingdings" panose="05000000000000000000" pitchFamily="2" charset="2"/>
                  <a:buChar char="Ø"/>
                </a:pPr>
                <a:endParaRPr kumimoji="0" lang="es-ES" altLang="es-ES" sz="1400" b="0" i="0" u="none" strike="noStrike" cap="none" normalizeH="0" baseline="0" dirty="0">
                  <a:ln>
                    <a:noFill/>
                  </a:ln>
                  <a:solidFill>
                    <a:schemeClr val="tx1"/>
                  </a:solidFill>
                  <a:effectLst/>
                  <a:latin typeface="Arial" panose="020B0604020202020204" pitchFamily="34" charset="0"/>
                </a:endParaRPr>
              </a:p>
              <a:p>
                <a:pPr marL="285750" indent="-285750" algn="just">
                  <a:buFont typeface="Wingdings" panose="05000000000000000000" pitchFamily="2" charset="2"/>
                  <a:buChar char="Ø"/>
                </a:pPr>
                <a:endParaRPr lang="es-ES" altLang="es-ES" sz="1400" dirty="0">
                  <a:solidFill>
                    <a:schemeClr val="tx1"/>
                  </a:solidFill>
                </a:endParaRPr>
              </a:p>
              <a:p>
                <a:pPr marL="285750" indent="-285750" algn="just">
                  <a:buFont typeface="Wingdings" panose="05000000000000000000" pitchFamily="2" charset="2"/>
                  <a:buChar char="Ø"/>
                </a:pPr>
                <a:endParaRPr kumimoji="0" lang="es-ES" altLang="es-ES" sz="1400" b="0" i="0" u="none" strike="noStrike" cap="none" normalizeH="0" baseline="0" dirty="0">
                  <a:ln>
                    <a:noFill/>
                  </a:ln>
                  <a:solidFill>
                    <a:schemeClr val="tx1"/>
                  </a:solidFill>
                  <a:effectLst/>
                  <a:latin typeface="Arial" panose="020B0604020202020204" pitchFamily="34" charset="0"/>
                </a:endParaRPr>
              </a:p>
              <a:p>
                <a:pPr marL="285750" indent="-285750" algn="just">
                  <a:buFont typeface="Wingdings" panose="05000000000000000000" pitchFamily="2" charset="2"/>
                  <a:buChar char="Ø"/>
                </a:pPr>
                <a:endParaRPr lang="es-ES" altLang="es-ES" sz="1400" dirty="0">
                  <a:solidFill>
                    <a:schemeClr val="tx1"/>
                  </a:solidFill>
                </a:endParaRPr>
              </a:p>
              <a:p>
                <a:pPr marL="285750" indent="-285750" algn="just">
                  <a:buFont typeface="Wingdings" panose="05000000000000000000" pitchFamily="2" charset="2"/>
                  <a:buChar char="Ø"/>
                </a:pPr>
                <a:endParaRPr kumimoji="0" lang="es-ES" altLang="es-ES" sz="1400" b="0" i="0" u="none" strike="noStrike" cap="none" normalizeH="0" baseline="0" dirty="0">
                  <a:ln>
                    <a:noFill/>
                  </a:ln>
                  <a:solidFill>
                    <a:schemeClr val="tx1"/>
                  </a:solidFill>
                  <a:effectLst/>
                  <a:latin typeface="Arial" panose="020B0604020202020204" pitchFamily="34" charset="0"/>
                </a:endParaRPr>
              </a:p>
              <a:p>
                <a:pPr marL="285750" indent="-285750" algn="just">
                  <a:buFont typeface="Wingdings" panose="05000000000000000000" pitchFamily="2" charset="2"/>
                  <a:buChar char="Ø"/>
                </a:pPr>
                <a:endParaRPr lang="es-ES" altLang="es-ES" sz="1400" dirty="0">
                  <a:solidFill>
                    <a:schemeClr val="tx1"/>
                  </a:solidFill>
                </a:endParaRPr>
              </a:p>
              <a:p>
                <a:pPr marL="285750" indent="-285750" algn="just">
                  <a:buFont typeface="Wingdings" panose="05000000000000000000" pitchFamily="2" charset="2"/>
                  <a:buChar char="Ø"/>
                </a:pPr>
                <a:endParaRPr kumimoji="0" lang="es-ES" altLang="es-ES" sz="1400" b="0" i="0" u="none" strike="noStrike" cap="none" normalizeH="0" baseline="0" dirty="0">
                  <a:ln>
                    <a:noFill/>
                  </a:ln>
                  <a:solidFill>
                    <a:schemeClr val="tx1"/>
                  </a:solidFill>
                  <a:effectLst/>
                  <a:latin typeface="Arial" panose="020B0604020202020204" pitchFamily="34" charset="0"/>
                </a:endParaRPr>
              </a:p>
              <a:p>
                <a:pPr marL="285750" indent="-285750" algn="just">
                  <a:buFont typeface="Wingdings" panose="05000000000000000000" pitchFamily="2" charset="2"/>
                  <a:buChar char="Ø"/>
                </a:pPr>
                <a:endParaRPr lang="es-ES" altLang="es-ES" sz="1400" dirty="0">
                  <a:solidFill>
                    <a:schemeClr val="tx1"/>
                  </a:solidFill>
                </a:endParaRPr>
              </a:p>
              <a:p>
                <a:pPr marL="285750" indent="-285750" algn="just">
                  <a:buFont typeface="Wingdings" panose="05000000000000000000" pitchFamily="2" charset="2"/>
                  <a:buChar char="Ø"/>
                </a:pPr>
                <a:endParaRPr kumimoji="0" lang="es-ES" altLang="es-ES" sz="1400" b="0" i="0" u="none" strike="noStrike" cap="none" normalizeH="0" baseline="0" dirty="0">
                  <a:ln>
                    <a:noFill/>
                  </a:ln>
                  <a:solidFill>
                    <a:schemeClr val="tx1"/>
                  </a:solidFill>
                  <a:effectLst/>
                  <a:latin typeface="Arial" panose="020B0604020202020204" pitchFamily="34" charset="0"/>
                </a:endParaRPr>
              </a:p>
              <a:p>
                <a:pPr marL="285750" indent="-285750" algn="just">
                  <a:buFont typeface="Wingdings" panose="05000000000000000000" pitchFamily="2" charset="2"/>
                  <a:buChar char="Ø"/>
                </a:pPr>
                <a:endParaRPr lang="es-ES" altLang="es-ES" sz="1400" dirty="0">
                  <a:solidFill>
                    <a:schemeClr val="tx1"/>
                  </a:solidFill>
                </a:endParaRPr>
              </a:p>
              <a:p>
                <a:pPr marL="285750" indent="-285750" algn="just">
                  <a:buFont typeface="Wingdings" panose="05000000000000000000" pitchFamily="2" charset="2"/>
                  <a:buChar char="Ø"/>
                </a:pPr>
                <a:endParaRPr kumimoji="0" lang="es-ES" altLang="es-ES" sz="1400" b="0" i="0" u="none" strike="noStrike" cap="none" normalizeH="0" baseline="0" dirty="0">
                  <a:ln>
                    <a:noFill/>
                  </a:ln>
                  <a:solidFill>
                    <a:schemeClr val="tx1"/>
                  </a:solidFill>
                  <a:effectLst/>
                  <a:latin typeface="Arial" panose="020B0604020202020204" pitchFamily="34" charset="0"/>
                </a:endParaRPr>
              </a:p>
              <a:p>
                <a:pPr marL="285750" indent="-285750" algn="just">
                  <a:buFont typeface="Wingdings" panose="05000000000000000000" pitchFamily="2" charset="2"/>
                  <a:buChar char="Ø"/>
                </a:pPr>
                <a:endParaRPr lang="es-ES" altLang="es-ES" sz="1400" dirty="0">
                  <a:solidFill>
                    <a:schemeClr val="tx1"/>
                  </a:solidFill>
                </a:endParaRPr>
              </a:p>
              <a:p>
                <a:pPr marL="285750" indent="-285750" algn="just">
                  <a:buFont typeface="Wingdings" panose="05000000000000000000" pitchFamily="2" charset="2"/>
                  <a:buChar char="Ø"/>
                </a:pPr>
                <a:endParaRPr kumimoji="0" lang="es-ES" altLang="es-ES" sz="1400" b="0" i="0" u="none" strike="noStrike" cap="none" normalizeH="0" baseline="0" dirty="0">
                  <a:ln>
                    <a:noFill/>
                  </a:ln>
                  <a:solidFill>
                    <a:schemeClr val="tx1"/>
                  </a:solidFill>
                  <a:effectLst/>
                  <a:latin typeface="Arial" panose="020B0604020202020204" pitchFamily="34" charset="0"/>
                </a:endParaRPr>
              </a:p>
              <a:p>
                <a:pPr marL="285750" indent="-285750" algn="just">
                  <a:buFont typeface="Wingdings" panose="05000000000000000000" pitchFamily="2" charset="2"/>
                  <a:buChar char="Ø"/>
                </a:pPr>
                <a:endParaRPr lang="es-ES" altLang="es-ES" sz="1400" dirty="0">
                  <a:solidFill>
                    <a:schemeClr val="tx1"/>
                  </a:solidFill>
                </a:endParaRPr>
              </a:p>
              <a:p>
                <a:pPr marL="285750" indent="-285750" algn="just">
                  <a:buFont typeface="Wingdings" panose="05000000000000000000" pitchFamily="2" charset="2"/>
                  <a:buChar char="Ø"/>
                </a:pPr>
                <a:r>
                  <a:rPr kumimoji="0" lang="es-ES" altLang="es-ES" sz="1400" b="0" i="0" u="none" strike="noStrike" cap="none" normalizeH="0" baseline="0" dirty="0">
                    <a:ln>
                      <a:noFill/>
                    </a:ln>
                    <a:solidFill>
                      <a:schemeClr val="tx1"/>
                    </a:solidFill>
                    <a:effectLst/>
                    <a:latin typeface="Arial" panose="020B0604020202020204" pitchFamily="34" charset="0"/>
                  </a:rPr>
                  <a:t>Se obtiene una concordancia perfecta entre la fórmula teórica y los resultados de CST MS</a:t>
                </a:r>
              </a:p>
              <a:p>
                <a:pPr marL="285750" indent="-285750" algn="just">
                  <a:buFont typeface="Wingdings" panose="05000000000000000000" pitchFamily="2" charset="2"/>
                  <a:buChar char="Ø"/>
                </a:pPr>
                <a:endParaRPr lang="es-ES" altLang="es-ES" sz="1400" dirty="0">
                  <a:solidFill>
                    <a:schemeClr val="tx1"/>
                  </a:solidFill>
                </a:endParaRPr>
              </a:p>
              <a:p>
                <a:pPr marL="285750" indent="-285750" algn="just">
                  <a:buFont typeface="Wingdings" panose="05000000000000000000" pitchFamily="2" charset="2"/>
                  <a:buChar char="Ø"/>
                </a:pPr>
                <a:r>
                  <a:rPr kumimoji="0" lang="es-ES" altLang="es-ES" sz="1400" b="0" i="0" u="none" strike="noStrike" cap="none" normalizeH="0" baseline="0" dirty="0">
                    <a:ln>
                      <a:noFill/>
                    </a:ln>
                    <a:solidFill>
                      <a:schemeClr val="tx1"/>
                    </a:solidFill>
                    <a:effectLst/>
                    <a:latin typeface="Arial" panose="020B0604020202020204" pitchFamily="34" charset="0"/>
                  </a:rPr>
                  <a:t>Por tanto, concluimos que somos capaces de interpretar correctamente los resultados proporcionados por CST MS y podemos pasar a obtener la matriz Y para el BPM y, posteriormente, la </a:t>
                </a:r>
                <a14:m>
                  <m:oMath xmlns:m="http://schemas.openxmlformats.org/officeDocument/2006/math">
                    <m:sSub>
                      <m:sSubPr>
                        <m:ctrlPr>
                          <a:rPr lang="es-ES" sz="1400" b="0" i="1" smtClean="0">
                            <a:solidFill>
                              <a:schemeClr val="tx1"/>
                            </a:solidFill>
                            <a:latin typeface="Cambria Math" panose="02040503050406030204" pitchFamily="18" charset="0"/>
                            <a:ea typeface="Cambria Math" panose="02040503050406030204" pitchFamily="18" charset="0"/>
                          </a:rPr>
                        </m:ctrlPr>
                      </m:sSubPr>
                      <m:e>
                        <m:r>
                          <a:rPr lang="es-ES" sz="1400" b="0" i="1" smtClean="0">
                            <a:solidFill>
                              <a:schemeClr val="tx1"/>
                            </a:solidFill>
                            <a:latin typeface="Cambria Math" panose="02040503050406030204" pitchFamily="18" charset="0"/>
                            <a:ea typeface="Cambria Math" panose="02040503050406030204" pitchFamily="18" charset="0"/>
                          </a:rPr>
                          <m:t>𝑌</m:t>
                        </m:r>
                      </m:e>
                      <m:sub>
                        <m:r>
                          <a:rPr lang="es-ES" sz="1400" b="0" i="1" smtClean="0">
                            <a:solidFill>
                              <a:schemeClr val="tx1"/>
                            </a:solidFill>
                            <a:latin typeface="Cambria Math" panose="02040503050406030204" pitchFamily="18" charset="0"/>
                            <a:ea typeface="Cambria Math" panose="02040503050406030204" pitchFamily="18" charset="0"/>
                          </a:rPr>
                          <m:t>𝐸𝐻</m:t>
                        </m:r>
                      </m:sub>
                    </m:sSub>
                  </m:oMath>
                </a14:m>
                <a:r>
                  <a:rPr kumimoji="0" lang="es-ES" altLang="es-ES" sz="1400" b="0" i="0" u="none" strike="noStrike" cap="none" normalizeH="0" baseline="0" dirty="0">
                    <a:ln>
                      <a:noFill/>
                    </a:ln>
                    <a:solidFill>
                      <a:schemeClr val="tx1"/>
                    </a:solidFill>
                    <a:effectLst/>
                    <a:latin typeface="Arial" panose="020B0604020202020204" pitchFamily="34" charset="0"/>
                  </a:rPr>
                  <a:t> para su aplicación al método BIR-ME </a:t>
                </a:r>
              </a:p>
            </p:txBody>
          </p:sp>
        </mc:Choice>
        <mc:Fallback xmlns="">
          <p:sp>
            <p:nvSpPr>
              <p:cNvPr id="24" name="CuadroTexto 23">
                <a:extLst>
                  <a:ext uri="{FF2B5EF4-FFF2-40B4-BE49-F238E27FC236}">
                    <a16:creationId xmlns:a16="http://schemas.microsoft.com/office/drawing/2014/main" id="{C6D8868A-F808-4715-B09F-1EED77D91991}"/>
                  </a:ext>
                </a:extLst>
              </p:cNvPr>
              <p:cNvSpPr txBox="1">
                <a:spLocks noRot="1" noChangeAspect="1" noMove="1" noResize="1" noEditPoints="1" noAdjustHandles="1" noChangeArrowheads="1" noChangeShapeType="1" noTextEdit="1"/>
              </p:cNvSpPr>
              <p:nvPr/>
            </p:nvSpPr>
            <p:spPr>
              <a:xfrm>
                <a:off x="355582" y="1303835"/>
                <a:ext cx="9547047" cy="5909310"/>
              </a:xfrm>
              <a:prstGeom prst="rect">
                <a:avLst/>
              </a:prstGeom>
              <a:blipFill>
                <a:blip r:embed="rId3"/>
                <a:stretch>
                  <a:fillRect l="-64" t="-206" r="-192" b="-103"/>
                </a:stretch>
              </a:blipFill>
            </p:spPr>
            <p:txBody>
              <a:bodyPr/>
              <a:lstStyle/>
              <a:p>
                <a:r>
                  <a:rPr lang="es-ES">
                    <a:noFill/>
                  </a:rPr>
                  <a:t> </a:t>
                </a:r>
              </a:p>
            </p:txBody>
          </p:sp>
        </mc:Fallback>
      </mc:AlternateContent>
      <p:pic>
        <p:nvPicPr>
          <p:cNvPr id="6" name="Imagen 5">
            <a:extLst>
              <a:ext uri="{FF2B5EF4-FFF2-40B4-BE49-F238E27FC236}">
                <a16:creationId xmlns:a16="http://schemas.microsoft.com/office/drawing/2014/main" id="{BC55C3B2-3561-41E1-B01C-611F0B91DFD8}"/>
              </a:ext>
            </a:extLst>
          </p:cNvPr>
          <p:cNvPicPr>
            <a:picLocks noChangeAspect="1"/>
          </p:cNvPicPr>
          <p:nvPr/>
        </p:nvPicPr>
        <p:blipFill>
          <a:blip r:embed="rId4"/>
          <a:stretch>
            <a:fillRect/>
          </a:stretch>
        </p:blipFill>
        <p:spPr>
          <a:xfrm>
            <a:off x="503808" y="1940086"/>
            <a:ext cx="4360118" cy="3219992"/>
          </a:xfrm>
          <a:prstGeom prst="rect">
            <a:avLst/>
          </a:prstGeom>
        </p:spPr>
      </p:pic>
      <mc:AlternateContent xmlns:mc="http://schemas.openxmlformats.org/markup-compatibility/2006" xmlns:a14="http://schemas.microsoft.com/office/drawing/2010/main">
        <mc:Choice Requires="a14">
          <p:sp>
            <p:nvSpPr>
              <p:cNvPr id="27" name="CuadroTexto 26">
                <a:extLst>
                  <a:ext uri="{FF2B5EF4-FFF2-40B4-BE49-F238E27FC236}">
                    <a16:creationId xmlns:a16="http://schemas.microsoft.com/office/drawing/2014/main" id="{32D87DC2-31C9-4FA6-AF09-054111C9EA9A}"/>
                  </a:ext>
                </a:extLst>
              </p:cNvPr>
              <p:cNvSpPr txBox="1"/>
              <p:nvPr/>
            </p:nvSpPr>
            <p:spPr>
              <a:xfrm>
                <a:off x="2683867" y="5364013"/>
                <a:ext cx="3667527" cy="5934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600" b="0" i="1" smtClean="0">
                          <a:solidFill>
                            <a:schemeClr val="tx1"/>
                          </a:solidFill>
                          <a:latin typeface="Cambria Math" panose="02040503050406030204" pitchFamily="18" charset="0"/>
                          <a:ea typeface="Cambria Math" panose="02040503050406030204" pitchFamily="18" charset="0"/>
                        </a:rPr>
                        <m:t>𝑌</m:t>
                      </m:r>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ea typeface="Cambria Math" panose="02040503050406030204" pitchFamily="18" charset="0"/>
                            </a:rPr>
                            <m:t>𝑗</m:t>
                          </m:r>
                        </m:num>
                        <m:den>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𝑍</m:t>
                              </m:r>
                            </m:e>
                            <m:sub>
                              <m:r>
                                <a:rPr lang="es-ES" sz="1600" i="1">
                                  <a:solidFill>
                                    <a:schemeClr val="tx1"/>
                                  </a:solidFill>
                                  <a:latin typeface="Cambria Math" panose="02040503050406030204" pitchFamily="18" charset="0"/>
                                  <a:ea typeface="Cambria Math" panose="02040503050406030204" pitchFamily="18" charset="0"/>
                                </a:rPr>
                                <m:t>0</m:t>
                              </m:r>
                            </m:sub>
                          </m:sSub>
                        </m:den>
                      </m:f>
                      <m:d>
                        <m:dPr>
                          <m:ctrlPr>
                            <a:rPr lang="es-ES" sz="1600" i="1" smtClean="0">
                              <a:solidFill>
                                <a:schemeClr val="tx1"/>
                              </a:solidFill>
                              <a:latin typeface="Cambria Math" panose="02040503050406030204" pitchFamily="18" charset="0"/>
                              <a:ea typeface="Cambria Math" panose="02040503050406030204" pitchFamily="18" charset="0"/>
                            </a:rPr>
                          </m:ctrlPr>
                        </m:dPr>
                        <m:e>
                          <m:m>
                            <m:mPr>
                              <m:mcs>
                                <m:mc>
                                  <m:mcPr>
                                    <m:count m:val="2"/>
                                    <m:mcJc m:val="center"/>
                                  </m:mcPr>
                                </m:mc>
                              </m:mcs>
                              <m:ctrlPr>
                                <a:rPr lang="es-ES" sz="1600" i="1" smtClean="0">
                                  <a:solidFill>
                                    <a:schemeClr val="tx1"/>
                                  </a:solidFill>
                                  <a:latin typeface="Cambria Math" panose="02040503050406030204" pitchFamily="18" charset="0"/>
                                  <a:ea typeface="Cambria Math" panose="02040503050406030204" pitchFamily="18" charset="0"/>
                                </a:rPr>
                              </m:ctrlPr>
                            </m:mPr>
                            <m:mr>
                              <m:e>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cot</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e>
                              <m:e>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csc</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e>
                            </m:mr>
                            <m:mr>
                              <m:e>
                                <m:r>
                                  <a:rPr lang="es-ES" sz="1600" b="0" i="1" smtClean="0">
                                    <a:solidFill>
                                      <a:schemeClr val="tx1"/>
                                    </a:solidFill>
                                    <a:latin typeface="Cambria Math" panose="02040503050406030204" pitchFamily="18" charset="0"/>
                                    <a:ea typeface="Cambria Math" panose="02040503050406030204" pitchFamily="18" charset="0"/>
                                  </a:rPr>
                                  <m:t>−</m:t>
                                </m:r>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csc</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e>
                              <m:e>
                                <m:func>
                                  <m:funcPr>
                                    <m:ctrlPr>
                                      <a:rPr lang="es-ES" sz="1600" i="1">
                                        <a:solidFill>
                                          <a:schemeClr val="tx1"/>
                                        </a:solidFill>
                                        <a:latin typeface="Cambria Math" panose="02040503050406030204" pitchFamily="18" charset="0"/>
                                        <a:ea typeface="Cambria Math" panose="02040503050406030204" pitchFamily="18" charset="0"/>
                                      </a:rPr>
                                    </m:ctrlPr>
                                  </m:funcPr>
                                  <m:fName>
                                    <m:r>
                                      <m:rPr>
                                        <m:sty m:val="p"/>
                                      </m:rPr>
                                      <a:rPr lang="es-ES" sz="1600">
                                        <a:solidFill>
                                          <a:schemeClr val="tx1"/>
                                        </a:solidFill>
                                        <a:latin typeface="Cambria Math" panose="02040503050406030204" pitchFamily="18" charset="0"/>
                                        <a:ea typeface="Cambria Math" panose="02040503050406030204" pitchFamily="18" charset="0"/>
                                      </a:rPr>
                                      <m:t>cot</m:t>
                                    </m:r>
                                  </m:fName>
                                  <m:e>
                                    <m:r>
                                      <a:rPr lang="es-ES" sz="1600" i="1">
                                        <a:solidFill>
                                          <a:schemeClr val="tx1"/>
                                        </a:solidFill>
                                        <a:latin typeface="Cambria Math" panose="02040503050406030204" pitchFamily="18" charset="0"/>
                                        <a:ea typeface="Cambria Math" panose="02040503050406030204" pitchFamily="18" charset="0"/>
                                      </a:rPr>
                                      <m:t>𝛽</m:t>
                                    </m:r>
                                    <m:r>
                                      <a:rPr lang="es-ES" sz="1600" i="1">
                                        <a:solidFill>
                                          <a:schemeClr val="tx1"/>
                                        </a:solidFill>
                                        <a:latin typeface="Cambria Math" panose="02040503050406030204" pitchFamily="18" charset="0"/>
                                        <a:ea typeface="Cambria Math" panose="02040503050406030204" pitchFamily="18" charset="0"/>
                                      </a:rPr>
                                      <m:t>𝑙</m:t>
                                    </m:r>
                                  </m:e>
                                </m:func>
                              </m:e>
                            </m:mr>
                          </m:m>
                        </m:e>
                      </m:d>
                    </m:oMath>
                  </m:oMathPara>
                </a14:m>
                <a:endParaRPr lang="es-ES" sz="1600" dirty="0"/>
              </a:p>
            </p:txBody>
          </p:sp>
        </mc:Choice>
        <mc:Fallback xmlns="">
          <p:sp>
            <p:nvSpPr>
              <p:cNvPr id="27" name="CuadroTexto 26">
                <a:extLst>
                  <a:ext uri="{FF2B5EF4-FFF2-40B4-BE49-F238E27FC236}">
                    <a16:creationId xmlns:a16="http://schemas.microsoft.com/office/drawing/2014/main" id="{32D87DC2-31C9-4FA6-AF09-054111C9EA9A}"/>
                  </a:ext>
                </a:extLst>
              </p:cNvPr>
              <p:cNvSpPr txBox="1">
                <a:spLocks noRot="1" noChangeAspect="1" noMove="1" noResize="1" noEditPoints="1" noAdjustHandles="1" noChangeArrowheads="1" noChangeShapeType="1" noTextEdit="1"/>
              </p:cNvSpPr>
              <p:nvPr/>
            </p:nvSpPr>
            <p:spPr>
              <a:xfrm>
                <a:off x="2683867" y="5364013"/>
                <a:ext cx="3667527" cy="593432"/>
              </a:xfrm>
              <a:prstGeom prst="rect">
                <a:avLst/>
              </a:prstGeom>
              <a:blipFill>
                <a:blip r:embed="rId5"/>
                <a:stretch>
                  <a:fillRect/>
                </a:stretch>
              </a:blipFill>
            </p:spPr>
            <p:txBody>
              <a:bodyPr/>
              <a:lstStyle/>
              <a:p>
                <a:r>
                  <a:rPr lang="es-ES">
                    <a:noFill/>
                  </a:rPr>
                  <a:t> </a:t>
                </a:r>
              </a:p>
            </p:txBody>
          </p:sp>
        </mc:Fallback>
      </mc:AlternateContent>
      <p:pic>
        <p:nvPicPr>
          <p:cNvPr id="8" name="Imagen 7">
            <a:extLst>
              <a:ext uri="{FF2B5EF4-FFF2-40B4-BE49-F238E27FC236}">
                <a16:creationId xmlns:a16="http://schemas.microsoft.com/office/drawing/2014/main" id="{457D86B0-A320-440B-B8F3-E71C1A377A9C}"/>
              </a:ext>
            </a:extLst>
          </p:cNvPr>
          <p:cNvPicPr>
            <a:picLocks noChangeAspect="1"/>
          </p:cNvPicPr>
          <p:nvPr/>
        </p:nvPicPr>
        <p:blipFill>
          <a:blip r:embed="rId6"/>
          <a:stretch>
            <a:fillRect/>
          </a:stretch>
        </p:blipFill>
        <p:spPr>
          <a:xfrm>
            <a:off x="5032318" y="1912918"/>
            <a:ext cx="4360118" cy="3270089"/>
          </a:xfrm>
          <a:prstGeom prst="rect">
            <a:avLst/>
          </a:prstGeom>
        </p:spPr>
      </p:pic>
      <mc:AlternateContent xmlns:mc="http://schemas.openxmlformats.org/markup-compatibility/2006" xmlns:a14="http://schemas.microsoft.com/office/drawing/2010/main">
        <mc:Choice Requires="a14">
          <p:sp>
            <p:nvSpPr>
              <p:cNvPr id="29" name="CuadroTexto 28">
                <a:extLst>
                  <a:ext uri="{FF2B5EF4-FFF2-40B4-BE49-F238E27FC236}">
                    <a16:creationId xmlns:a16="http://schemas.microsoft.com/office/drawing/2014/main" id="{744B92BE-9108-41E8-B28E-2457BEC459E0}"/>
                  </a:ext>
                </a:extLst>
              </p:cNvPr>
              <p:cNvSpPr txBox="1"/>
              <p:nvPr/>
            </p:nvSpPr>
            <p:spPr>
              <a:xfrm>
                <a:off x="8409880" y="5364973"/>
                <a:ext cx="1310383" cy="600164"/>
              </a:xfrm>
              <a:prstGeom prst="rect">
                <a:avLst/>
              </a:prstGeom>
              <a:noFill/>
            </p:spPr>
            <p:txBody>
              <a:bodyPr wrap="square">
                <a:spAutoFit/>
              </a:bodyPr>
              <a:lstStyle/>
              <a:p>
                <a:pPr algn="just"/>
                <a14:m>
                  <m:oMath xmlns:m="http://schemas.openxmlformats.org/officeDocument/2006/math">
                    <m:r>
                      <a:rPr lang="es-ES" sz="1100" i="1" smtClean="0">
                        <a:solidFill>
                          <a:schemeClr val="tx1"/>
                        </a:solidFill>
                        <a:latin typeface="Cambria Math" panose="02040503050406030204" pitchFamily="18" charset="0"/>
                        <a:ea typeface="Cambria Math" panose="02040503050406030204" pitchFamily="18" charset="0"/>
                      </a:rPr>
                      <m:t>𝑙</m:t>
                    </m:r>
                    <m:r>
                      <a:rPr lang="es-ES" sz="1100" b="0" i="1" smtClean="0">
                        <a:solidFill>
                          <a:schemeClr val="tx1"/>
                        </a:solidFill>
                        <a:latin typeface="Cambria Math" panose="02040503050406030204" pitchFamily="18" charset="0"/>
                        <a:ea typeface="Cambria Math" panose="02040503050406030204" pitchFamily="18" charset="0"/>
                      </a:rPr>
                      <m:t>=50 </m:t>
                    </m:r>
                  </m:oMath>
                </a14:m>
                <a:r>
                  <a:rPr lang="es-ES" sz="1100" dirty="0">
                    <a:solidFill>
                      <a:schemeClr val="tx1"/>
                    </a:solidFill>
                  </a:rPr>
                  <a:t>mm</a:t>
                </a:r>
              </a:p>
              <a:p>
                <a:pPr algn="just"/>
                <a:r>
                  <a:rPr lang="es-ES" sz="1100" dirty="0">
                    <a:solidFill>
                      <a:schemeClr val="tx1"/>
                    </a:solidFill>
                  </a:rPr>
                  <a:t>a = 0.51 mm</a:t>
                </a:r>
              </a:p>
              <a:p>
                <a:pPr algn="just"/>
                <a:r>
                  <a:rPr lang="es-ES" sz="1100" dirty="0">
                    <a:solidFill>
                      <a:schemeClr val="tx1"/>
                    </a:solidFill>
                  </a:rPr>
                  <a:t>b= 1.17 mm</a:t>
                </a:r>
              </a:p>
            </p:txBody>
          </p:sp>
        </mc:Choice>
        <mc:Fallback xmlns="">
          <p:sp>
            <p:nvSpPr>
              <p:cNvPr id="29" name="CuadroTexto 28">
                <a:extLst>
                  <a:ext uri="{FF2B5EF4-FFF2-40B4-BE49-F238E27FC236}">
                    <a16:creationId xmlns:a16="http://schemas.microsoft.com/office/drawing/2014/main" id="{744B92BE-9108-41E8-B28E-2457BEC459E0}"/>
                  </a:ext>
                </a:extLst>
              </p:cNvPr>
              <p:cNvSpPr txBox="1">
                <a:spLocks noRot="1" noChangeAspect="1" noMove="1" noResize="1" noEditPoints="1" noAdjustHandles="1" noChangeArrowheads="1" noChangeShapeType="1" noTextEdit="1"/>
              </p:cNvSpPr>
              <p:nvPr/>
            </p:nvSpPr>
            <p:spPr>
              <a:xfrm>
                <a:off x="8409880" y="5364973"/>
                <a:ext cx="1310383" cy="600164"/>
              </a:xfrm>
              <a:prstGeom prst="rect">
                <a:avLst/>
              </a:prstGeom>
              <a:blipFill>
                <a:blip r:embed="rId7"/>
                <a:stretch>
                  <a:fillRect t="-1010" b="-5051"/>
                </a:stretch>
              </a:blipFill>
            </p:spPr>
            <p:txBody>
              <a:bodyPr/>
              <a:lstStyle/>
              <a:p>
                <a:r>
                  <a:rPr lang="es-ES">
                    <a:noFill/>
                  </a:rPr>
                  <a:t> </a:t>
                </a:r>
              </a:p>
            </p:txBody>
          </p:sp>
        </mc:Fallback>
      </mc:AlternateContent>
    </p:spTree>
    <p:extLst>
      <p:ext uri="{BB962C8B-B14F-4D97-AF65-F5344CB8AC3E}">
        <p14:creationId xmlns:p14="http://schemas.microsoft.com/office/powerpoint/2010/main" val="2563315568"/>
      </p:ext>
    </p:extLst>
  </p:cSld>
  <p:clrMapOvr>
    <a:masterClrMapping/>
  </p:clrMapOvr>
  <p:transition spd="med">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39</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p:sp>
        <p:nvSpPr>
          <p:cNvPr id="20" name="2 Marcador de contenido">
            <a:extLst>
              <a:ext uri="{FF2B5EF4-FFF2-40B4-BE49-F238E27FC236}">
                <a16:creationId xmlns:a16="http://schemas.microsoft.com/office/drawing/2014/main" id="{DD56B59D-066F-49BE-BD7A-9461711CDFF1}"/>
              </a:ext>
            </a:extLst>
          </p:cNvPr>
          <p:cNvSpPr txBox="1">
            <a:spLocks/>
          </p:cNvSpPr>
          <p:nvPr/>
        </p:nvSpPr>
        <p:spPr>
          <a:xfrm>
            <a:off x="359792" y="745251"/>
            <a:ext cx="6840760"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t>Conversión de voltaje modal a voltaje en puerto coaxial</a:t>
            </a:r>
            <a:endParaRPr lang="es-ES_tradnl" altLang="es-ES" sz="2000" u="sng" kern="0" dirty="0">
              <a:solidFill>
                <a:schemeClr val="tx1"/>
              </a:solidFill>
            </a:endParaRPr>
          </a:p>
        </p:txBody>
      </p:sp>
      <p:sp>
        <p:nvSpPr>
          <p:cNvPr id="24" name="CuadroTexto 23">
            <a:extLst>
              <a:ext uri="{FF2B5EF4-FFF2-40B4-BE49-F238E27FC236}">
                <a16:creationId xmlns:a16="http://schemas.microsoft.com/office/drawing/2014/main" id="{C6D8868A-F808-4715-B09F-1EED77D91991}"/>
              </a:ext>
            </a:extLst>
          </p:cNvPr>
          <p:cNvSpPr txBox="1"/>
          <p:nvPr/>
        </p:nvSpPr>
        <p:spPr>
          <a:xfrm>
            <a:off x="355582" y="1303835"/>
            <a:ext cx="9547047" cy="1600438"/>
          </a:xfrm>
          <a:prstGeom prst="rect">
            <a:avLst/>
          </a:prstGeom>
          <a:noFill/>
        </p:spPr>
        <p:txBody>
          <a:bodyPr wrap="square" rtlCol="0">
            <a:spAutoFit/>
          </a:bodyPr>
          <a:lstStyle/>
          <a:p>
            <a:pPr marL="285750" indent="-285750" algn="just">
              <a:buFont typeface="Wingdings" panose="05000000000000000000" pitchFamily="2" charset="2"/>
              <a:buChar char="Ø"/>
            </a:pPr>
            <a:r>
              <a:rPr kumimoji="0" lang="es-ES" altLang="es-ES" sz="1400" b="0" i="0" u="none" strike="noStrike" cap="none" normalizeH="0" baseline="0" dirty="0">
                <a:ln>
                  <a:noFill/>
                </a:ln>
                <a:solidFill>
                  <a:schemeClr val="tx1"/>
                </a:solidFill>
                <a:effectLst/>
                <a:latin typeface="Arial" panose="020B0604020202020204" pitchFamily="34" charset="0"/>
              </a:rPr>
              <a:t>El voltaje proporcionado al resolver el modelo </a:t>
            </a:r>
            <a:r>
              <a:rPr kumimoji="0" lang="es-ES" altLang="es-ES" sz="1400" b="0" i="0" u="none" strike="noStrike" cap="none" normalizeH="0" baseline="0" dirty="0" err="1">
                <a:ln>
                  <a:noFill/>
                </a:ln>
                <a:solidFill>
                  <a:schemeClr val="tx1"/>
                </a:solidFill>
                <a:effectLst/>
                <a:latin typeface="Arial" panose="020B0604020202020204" pitchFamily="34" charset="0"/>
              </a:rPr>
              <a:t>circuital</a:t>
            </a:r>
            <a:r>
              <a:rPr kumimoji="0" lang="es-ES" altLang="es-ES" sz="1400" b="0" i="0" u="none" strike="noStrike" cap="none" normalizeH="0" baseline="0" dirty="0">
                <a:ln>
                  <a:noFill/>
                </a:ln>
                <a:solidFill>
                  <a:schemeClr val="tx1"/>
                </a:solidFill>
                <a:effectLst/>
                <a:latin typeface="Arial" panose="020B0604020202020204" pitchFamily="34" charset="0"/>
              </a:rPr>
              <a:t> en BIR-ME es un voltaje modal, referido a la amplitud de excitación del modo de la guía en el puerto de salida</a:t>
            </a:r>
          </a:p>
          <a:p>
            <a:pPr marL="285750" indent="-285750" algn="just">
              <a:buFont typeface="Wingdings" panose="05000000000000000000" pitchFamily="2" charset="2"/>
              <a:buChar char="Ø"/>
            </a:pPr>
            <a:endParaRPr lang="es-ES" altLang="es-ES" sz="1400" dirty="0">
              <a:solidFill>
                <a:schemeClr val="tx1"/>
              </a:solidFill>
            </a:endParaRPr>
          </a:p>
          <a:p>
            <a:pPr marL="285750" indent="-285750" algn="just">
              <a:buFont typeface="Wingdings" panose="05000000000000000000" pitchFamily="2" charset="2"/>
              <a:buChar char="Ø"/>
            </a:pPr>
            <a:r>
              <a:rPr kumimoji="0" lang="es-ES" altLang="es-ES" sz="1400" b="0" i="0" u="none" strike="noStrike" cap="none" normalizeH="0" baseline="0" dirty="0">
                <a:ln>
                  <a:noFill/>
                </a:ln>
                <a:solidFill>
                  <a:schemeClr val="tx1"/>
                </a:solidFill>
                <a:effectLst/>
                <a:latin typeface="Arial" panose="020B0604020202020204" pitchFamily="34" charset="0"/>
              </a:rPr>
              <a:t>Cuando medimos en el laboratorio obtenemos el voltaje en la guía (en nuestro caso, un coaxial), que no coincide con el voltaje modal</a:t>
            </a:r>
          </a:p>
          <a:p>
            <a:pPr marL="285750" indent="-285750" algn="just">
              <a:buFont typeface="Wingdings" panose="05000000000000000000" pitchFamily="2" charset="2"/>
              <a:buChar char="Ø"/>
            </a:pPr>
            <a:endParaRPr lang="es-ES" altLang="es-ES" sz="1400" dirty="0">
              <a:solidFill>
                <a:schemeClr val="tx1"/>
              </a:solidFill>
            </a:endParaRPr>
          </a:p>
          <a:p>
            <a:pPr marL="285750" indent="-285750" algn="just">
              <a:buFont typeface="Wingdings" panose="05000000000000000000" pitchFamily="2" charset="2"/>
              <a:buChar char="Ø"/>
            </a:pPr>
            <a:r>
              <a:rPr kumimoji="0" lang="es-ES" altLang="es-ES" sz="1400" b="0" i="0" u="none" strike="noStrike" cap="none" normalizeH="0" baseline="0" dirty="0">
                <a:ln>
                  <a:noFill/>
                </a:ln>
                <a:solidFill>
                  <a:schemeClr val="tx1"/>
                </a:solidFill>
                <a:effectLst/>
                <a:latin typeface="Arial" panose="020B0604020202020204" pitchFamily="34" charset="0"/>
              </a:rPr>
              <a:t>La relación entre ambos voltajes se puede obtener sencillamente como</a:t>
            </a:r>
          </a:p>
        </p:txBody>
      </p:sp>
      <mc:AlternateContent xmlns:mc="http://schemas.openxmlformats.org/markup-compatibility/2006" xmlns:a14="http://schemas.microsoft.com/office/drawing/2010/main">
        <mc:Choice Requires="a14">
          <p:sp>
            <p:nvSpPr>
              <p:cNvPr id="10" name="CuadroTexto 9">
                <a:extLst>
                  <a:ext uri="{FF2B5EF4-FFF2-40B4-BE49-F238E27FC236}">
                    <a16:creationId xmlns:a16="http://schemas.microsoft.com/office/drawing/2014/main" id="{9DEF1F6D-CA23-409F-BE4B-863057048AA5}"/>
                  </a:ext>
                </a:extLst>
              </p:cNvPr>
              <p:cNvSpPr txBox="1"/>
              <p:nvPr/>
            </p:nvSpPr>
            <p:spPr>
              <a:xfrm>
                <a:off x="5328344" y="3159514"/>
                <a:ext cx="3302861" cy="508922"/>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s-ES" sz="1600" i="1" smtClean="0">
                              <a:solidFill>
                                <a:schemeClr val="tx1"/>
                              </a:solidFill>
                              <a:latin typeface="Cambria Math" panose="02040503050406030204" pitchFamily="18" charset="0"/>
                            </a:rPr>
                          </m:ctrlPr>
                        </m:sSubSupPr>
                        <m:e>
                          <m:r>
                            <a:rPr lang="es-ES" sz="1600" i="1">
                              <a:solidFill>
                                <a:schemeClr val="tx1"/>
                              </a:solidFill>
                              <a:latin typeface="Cambria Math" panose="02040503050406030204" pitchFamily="18" charset="0"/>
                            </a:rPr>
                            <m:t>𝑉</m:t>
                          </m:r>
                        </m:e>
                        <m:sub>
                          <m:r>
                            <a:rPr lang="es-ES" sz="1600" i="1">
                              <a:solidFill>
                                <a:schemeClr val="tx1"/>
                              </a:solidFill>
                              <a:latin typeface="Cambria Math" panose="02040503050406030204" pitchFamily="18" charset="0"/>
                            </a:rPr>
                            <m:t>𝑙</m:t>
                          </m:r>
                        </m:sub>
                        <m:sup>
                          <m:d>
                            <m:dPr>
                              <m:ctrlPr>
                                <a:rPr lang="es-ES" sz="1600" i="1">
                                  <a:solidFill>
                                    <a:schemeClr val="tx1"/>
                                  </a:solidFill>
                                  <a:latin typeface="Cambria Math" panose="02040503050406030204" pitchFamily="18" charset="0"/>
                                  <a:ea typeface="Cambria Math" panose="02040503050406030204" pitchFamily="18" charset="0"/>
                                </a:rPr>
                              </m:ctrlPr>
                            </m:dPr>
                            <m:e>
                              <m:r>
                                <a:rPr lang="es-ES" sz="1600" i="1">
                                  <a:solidFill>
                                    <a:schemeClr val="tx1"/>
                                  </a:solidFill>
                                  <a:latin typeface="Cambria Math" panose="02040503050406030204" pitchFamily="18" charset="0"/>
                                  <a:ea typeface="Cambria Math" panose="02040503050406030204" pitchFamily="18" charset="0"/>
                                </a:rPr>
                                <m:t>𝜇</m:t>
                              </m:r>
                            </m:e>
                          </m:d>
                        </m:sup>
                      </m:sSubSup>
                      <m:r>
                        <a:rPr lang="es-ES" sz="1600" b="0" i="1" smtClean="0">
                          <a:solidFill>
                            <a:schemeClr val="tx1"/>
                          </a:solidFill>
                          <a:latin typeface="Cambria Math" panose="02040503050406030204" pitchFamily="18" charset="0"/>
                        </a:rPr>
                        <m:t>=</m:t>
                      </m:r>
                      <m:sSup>
                        <m:sSupPr>
                          <m:ctrlPr>
                            <a:rPr lang="es-ES" sz="1600" b="0" i="1" smtClean="0">
                              <a:solidFill>
                                <a:schemeClr val="tx1"/>
                              </a:solidFill>
                              <a:latin typeface="Cambria Math" panose="02040503050406030204" pitchFamily="18" charset="0"/>
                            </a:rPr>
                          </m:ctrlPr>
                        </m:sSupPr>
                        <m:e>
                          <m:d>
                            <m:dPr>
                              <m:ctrlPr>
                                <a:rPr lang="es-ES" sz="1600" b="0" i="1" smtClean="0">
                                  <a:solidFill>
                                    <a:schemeClr val="tx1"/>
                                  </a:solidFill>
                                  <a:latin typeface="Cambria Math" panose="02040503050406030204" pitchFamily="18" charset="0"/>
                                </a:rPr>
                              </m:ctrlPr>
                            </m:dPr>
                            <m:e>
                              <m:sSubSup>
                                <m:sSubSupPr>
                                  <m:ctrlPr>
                                    <a:rPr lang="es-ES" sz="1600" i="1">
                                      <a:solidFill>
                                        <a:schemeClr val="tx1"/>
                                      </a:solidFill>
                                      <a:latin typeface="Cambria Math" panose="02040503050406030204" pitchFamily="18" charset="0"/>
                                    </a:rPr>
                                  </m:ctrlPr>
                                </m:sSubSupPr>
                                <m:e>
                                  <m:r>
                                    <a:rPr lang="es-ES" sz="1600" i="1">
                                      <a:solidFill>
                                        <a:schemeClr val="tx1"/>
                                      </a:solidFill>
                                      <a:latin typeface="Cambria Math" panose="02040503050406030204" pitchFamily="18" charset="0"/>
                                    </a:rPr>
                                    <m:t>𝑌</m:t>
                                  </m:r>
                                </m:e>
                                <m:sub>
                                  <m:r>
                                    <a:rPr lang="es-ES" sz="1600" i="1">
                                      <a:solidFill>
                                        <a:schemeClr val="tx1"/>
                                      </a:solidFill>
                                      <a:latin typeface="Cambria Math" panose="02040503050406030204" pitchFamily="18" charset="0"/>
                                    </a:rPr>
                                    <m:t>𝑤</m:t>
                                  </m:r>
                                  <m:r>
                                    <a:rPr lang="es-ES" sz="1600" i="1">
                                      <a:solidFill>
                                        <a:schemeClr val="tx1"/>
                                      </a:solidFill>
                                      <a:latin typeface="Cambria Math" panose="02040503050406030204" pitchFamily="18" charset="0"/>
                                    </a:rPr>
                                    <m:t>,</m:t>
                                  </m:r>
                                  <m:r>
                                    <a:rPr lang="es-ES" sz="1600" i="1">
                                      <a:solidFill>
                                        <a:schemeClr val="tx1"/>
                                      </a:solidFill>
                                      <a:latin typeface="Cambria Math" panose="02040503050406030204" pitchFamily="18" charset="0"/>
                                    </a:rPr>
                                    <m:t>𝑙</m:t>
                                  </m:r>
                                </m:sub>
                                <m:sup>
                                  <m:d>
                                    <m:dPr>
                                      <m:ctrlPr>
                                        <a:rPr lang="es-ES" sz="1600" i="1">
                                          <a:solidFill>
                                            <a:schemeClr val="tx1"/>
                                          </a:solidFill>
                                          <a:latin typeface="Cambria Math" panose="02040503050406030204" pitchFamily="18" charset="0"/>
                                          <a:ea typeface="Cambria Math" panose="02040503050406030204" pitchFamily="18" charset="0"/>
                                        </a:rPr>
                                      </m:ctrlPr>
                                    </m:dPr>
                                    <m:e>
                                      <m:r>
                                        <a:rPr lang="es-ES" sz="1600" i="1">
                                          <a:solidFill>
                                            <a:schemeClr val="tx1"/>
                                          </a:solidFill>
                                          <a:latin typeface="Cambria Math" panose="02040503050406030204" pitchFamily="18" charset="0"/>
                                          <a:ea typeface="Cambria Math" panose="02040503050406030204" pitchFamily="18" charset="0"/>
                                        </a:rPr>
                                        <m:t>𝜇</m:t>
                                      </m:r>
                                    </m:e>
                                  </m:d>
                                </m:sup>
                              </m:sSubSup>
                              <m:r>
                                <a:rPr lang="es-ES" sz="1600" i="1">
                                  <a:solidFill>
                                    <a:schemeClr val="tx1"/>
                                  </a:solidFill>
                                  <a:latin typeface="Cambria Math" panose="02040503050406030204" pitchFamily="18" charset="0"/>
                                  <a:ea typeface="Cambria Math" panose="02040503050406030204" pitchFamily="18" charset="0"/>
                                </a:rPr>
                                <m:t>+</m:t>
                              </m:r>
                              <m:sSubSup>
                                <m:sSubSupPr>
                                  <m:ctrlPr>
                                    <a:rPr lang="es-ES" sz="1600" i="1">
                                      <a:solidFill>
                                        <a:schemeClr val="tx1"/>
                                      </a:solidFill>
                                      <a:latin typeface="Cambria Math" panose="02040503050406030204" pitchFamily="18" charset="0"/>
                                    </a:rPr>
                                  </m:ctrlPr>
                                </m:sSubSupPr>
                                <m:e>
                                  <m:r>
                                    <a:rPr lang="es-ES" sz="1600" i="1">
                                      <a:solidFill>
                                        <a:schemeClr val="tx1"/>
                                      </a:solidFill>
                                      <a:latin typeface="Cambria Math" panose="02040503050406030204" pitchFamily="18" charset="0"/>
                                    </a:rPr>
                                    <m:t>𝑌</m:t>
                                  </m:r>
                                </m:e>
                                <m:sub>
                                  <m:r>
                                    <a:rPr lang="es-ES" sz="1600" i="1">
                                      <a:solidFill>
                                        <a:schemeClr val="tx1"/>
                                      </a:solidFill>
                                      <a:latin typeface="Cambria Math" panose="02040503050406030204" pitchFamily="18" charset="0"/>
                                    </a:rPr>
                                    <m:t>𝑙𝑛</m:t>
                                  </m:r>
                                </m:sub>
                                <m:sup>
                                  <m:d>
                                    <m:dPr>
                                      <m:ctrlPr>
                                        <a:rPr lang="es-ES" sz="1600" i="1">
                                          <a:solidFill>
                                            <a:schemeClr val="tx1"/>
                                          </a:solidFill>
                                          <a:latin typeface="Cambria Math" panose="02040503050406030204" pitchFamily="18" charset="0"/>
                                          <a:ea typeface="Cambria Math" panose="02040503050406030204" pitchFamily="18" charset="0"/>
                                        </a:rPr>
                                      </m:ctrlPr>
                                    </m:dPr>
                                    <m:e>
                                      <m:r>
                                        <a:rPr lang="es-ES" sz="1600" i="1">
                                          <a:solidFill>
                                            <a:schemeClr val="tx1"/>
                                          </a:solidFill>
                                          <a:latin typeface="Cambria Math" panose="02040503050406030204" pitchFamily="18" charset="0"/>
                                          <a:ea typeface="Cambria Math" panose="02040503050406030204" pitchFamily="18" charset="0"/>
                                        </a:rPr>
                                        <m:t>𝜇</m:t>
                                      </m:r>
                                      <m:r>
                                        <a:rPr lang="es-ES" sz="1600" i="1">
                                          <a:solidFill>
                                            <a:schemeClr val="tx1"/>
                                          </a:solidFill>
                                          <a:latin typeface="Cambria Math" panose="02040503050406030204" pitchFamily="18" charset="0"/>
                                          <a:ea typeface="Cambria Math" panose="02040503050406030204" pitchFamily="18" charset="0"/>
                                        </a:rPr>
                                        <m:t>,</m:t>
                                      </m:r>
                                      <m:r>
                                        <a:rPr lang="es-ES" sz="1600" i="1">
                                          <a:solidFill>
                                            <a:schemeClr val="tx1"/>
                                          </a:solidFill>
                                          <a:latin typeface="Cambria Math" panose="02040503050406030204" pitchFamily="18" charset="0"/>
                                          <a:ea typeface="Cambria Math" panose="02040503050406030204" pitchFamily="18" charset="0"/>
                                        </a:rPr>
                                        <m:t>𝜈</m:t>
                                      </m:r>
                                    </m:e>
                                  </m:d>
                                </m:sup>
                              </m:sSubSup>
                            </m:e>
                          </m:d>
                        </m:e>
                        <m:sup>
                          <m:r>
                            <a:rPr lang="es-ES" sz="1600" b="0" i="1" smtClean="0">
                              <a:solidFill>
                                <a:schemeClr val="tx1"/>
                              </a:solidFill>
                              <a:latin typeface="Cambria Math" panose="02040503050406030204" pitchFamily="18" charset="0"/>
                            </a:rPr>
                            <m:t>−1</m:t>
                          </m:r>
                        </m:sup>
                      </m:sSup>
                      <m:sSubSup>
                        <m:sSubSupPr>
                          <m:ctrlPr>
                            <a:rPr lang="es-ES" sz="1600" i="1">
                              <a:solidFill>
                                <a:schemeClr val="tx1"/>
                              </a:solidFill>
                              <a:latin typeface="Cambria Math" panose="02040503050406030204" pitchFamily="18" charset="0"/>
                            </a:rPr>
                          </m:ctrlPr>
                        </m:sSubSupPr>
                        <m:e>
                          <m:acc>
                            <m:accPr>
                              <m:chr m:val="̃"/>
                              <m:ctrlPr>
                                <a:rPr lang="es-ES" sz="1600" i="1">
                                  <a:solidFill>
                                    <a:schemeClr val="tx1"/>
                                  </a:solidFill>
                                  <a:latin typeface="Cambria Math" panose="02040503050406030204" pitchFamily="18" charset="0"/>
                                </a:rPr>
                              </m:ctrlPr>
                            </m:accPr>
                            <m:e>
                              <m:r>
                                <a:rPr lang="es-ES" sz="1600" i="1">
                                  <a:solidFill>
                                    <a:schemeClr val="tx1"/>
                                  </a:solidFill>
                                  <a:latin typeface="Cambria Math" panose="02040503050406030204" pitchFamily="18" charset="0"/>
                                </a:rPr>
                                <m:t>𝐼</m:t>
                              </m:r>
                            </m:e>
                          </m:acc>
                        </m:e>
                        <m:sub>
                          <m:r>
                            <a:rPr lang="es-ES" sz="1600" i="1">
                              <a:solidFill>
                                <a:schemeClr val="tx1"/>
                              </a:solidFill>
                              <a:latin typeface="Cambria Math" panose="02040503050406030204" pitchFamily="18" charset="0"/>
                            </a:rPr>
                            <m:t>𝑙</m:t>
                          </m:r>
                        </m:sub>
                        <m:sup>
                          <m:d>
                            <m:dPr>
                              <m:ctrlPr>
                                <a:rPr lang="es-ES" sz="1600" i="1">
                                  <a:solidFill>
                                    <a:schemeClr val="tx1"/>
                                  </a:solidFill>
                                  <a:latin typeface="Cambria Math" panose="02040503050406030204" pitchFamily="18" charset="0"/>
                                  <a:ea typeface="Cambria Math" panose="02040503050406030204" pitchFamily="18" charset="0"/>
                                </a:rPr>
                              </m:ctrlPr>
                            </m:dPr>
                            <m:e>
                              <m:r>
                                <a:rPr lang="es-ES" sz="1600" i="1">
                                  <a:solidFill>
                                    <a:schemeClr val="tx1"/>
                                  </a:solidFill>
                                  <a:latin typeface="Cambria Math" panose="02040503050406030204" pitchFamily="18" charset="0"/>
                                  <a:ea typeface="Cambria Math" panose="02040503050406030204" pitchFamily="18" charset="0"/>
                                </a:rPr>
                                <m:t>𝜇</m:t>
                              </m:r>
                            </m:e>
                          </m:d>
                        </m:sup>
                      </m:sSubSup>
                    </m:oMath>
                  </m:oMathPara>
                </a14:m>
                <a:endParaRPr lang="es-ES" sz="1600" dirty="0"/>
              </a:p>
            </p:txBody>
          </p:sp>
        </mc:Choice>
        <mc:Fallback xmlns="">
          <p:sp>
            <p:nvSpPr>
              <p:cNvPr id="10" name="CuadroTexto 9">
                <a:extLst>
                  <a:ext uri="{FF2B5EF4-FFF2-40B4-BE49-F238E27FC236}">
                    <a16:creationId xmlns:a16="http://schemas.microsoft.com/office/drawing/2014/main" id="{9DEF1F6D-CA23-409F-BE4B-863057048AA5}"/>
                  </a:ext>
                </a:extLst>
              </p:cNvPr>
              <p:cNvSpPr txBox="1">
                <a:spLocks noRot="1" noChangeAspect="1" noMove="1" noResize="1" noEditPoints="1" noAdjustHandles="1" noChangeArrowheads="1" noChangeShapeType="1" noTextEdit="1"/>
              </p:cNvSpPr>
              <p:nvPr/>
            </p:nvSpPr>
            <p:spPr>
              <a:xfrm>
                <a:off x="5328344" y="3159514"/>
                <a:ext cx="3302861" cy="508922"/>
              </a:xfrm>
              <a:prstGeom prst="rect">
                <a:avLst/>
              </a:prstGeom>
              <a:blipFill>
                <a:blip r:embed="rId2"/>
                <a:stretch>
                  <a:fillRect/>
                </a:stretch>
              </a:blipFill>
              <a:ln>
                <a:noFill/>
              </a:ln>
            </p:spPr>
            <p:txBody>
              <a:bodyPr/>
              <a:lstStyle/>
              <a:p>
                <a:r>
                  <a:rPr lang="es-ES">
                    <a:noFill/>
                  </a:rPr>
                  <a:t> </a:t>
                </a:r>
              </a:p>
            </p:txBody>
          </p:sp>
        </mc:Fallback>
      </mc:AlternateContent>
      <p:sp>
        <p:nvSpPr>
          <p:cNvPr id="11" name="CuadroTexto 10">
            <a:extLst>
              <a:ext uri="{FF2B5EF4-FFF2-40B4-BE49-F238E27FC236}">
                <a16:creationId xmlns:a16="http://schemas.microsoft.com/office/drawing/2014/main" id="{DA9F98E3-9112-4A83-ADF9-867E4E1AB0B2}"/>
              </a:ext>
            </a:extLst>
          </p:cNvPr>
          <p:cNvSpPr txBox="1"/>
          <p:nvPr/>
        </p:nvSpPr>
        <p:spPr>
          <a:xfrm>
            <a:off x="503808" y="3317601"/>
            <a:ext cx="5043790" cy="307777"/>
          </a:xfrm>
          <a:prstGeom prst="rect">
            <a:avLst/>
          </a:prstGeom>
          <a:noFill/>
        </p:spPr>
        <p:txBody>
          <a:bodyPr wrap="square">
            <a:spAutoFit/>
          </a:bodyPr>
          <a:lstStyle/>
          <a:p>
            <a:r>
              <a:rPr lang="es-ES" sz="1400" dirty="0">
                <a:solidFill>
                  <a:schemeClr val="tx1"/>
                </a:solidFill>
              </a:rPr>
              <a:t>Ecuación para obtener los voltajes modales en BIR-ME</a:t>
            </a:r>
          </a:p>
        </p:txBody>
      </p:sp>
      <p:cxnSp>
        <p:nvCxnSpPr>
          <p:cNvPr id="5" name="Conector recto de flecha 4">
            <a:extLst>
              <a:ext uri="{FF2B5EF4-FFF2-40B4-BE49-F238E27FC236}">
                <a16:creationId xmlns:a16="http://schemas.microsoft.com/office/drawing/2014/main" id="{4AE18B0B-9010-4F98-BB67-68A189A30EC3}"/>
              </a:ext>
            </a:extLst>
          </p:cNvPr>
          <p:cNvCxnSpPr/>
          <p:nvPr/>
        </p:nvCxnSpPr>
        <p:spPr bwMode="auto">
          <a:xfrm>
            <a:off x="5129105" y="3471489"/>
            <a:ext cx="418493"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5" name="CuadroTexto 14">
            <a:extLst>
              <a:ext uri="{FF2B5EF4-FFF2-40B4-BE49-F238E27FC236}">
                <a16:creationId xmlns:a16="http://schemas.microsoft.com/office/drawing/2014/main" id="{17E46B6D-E943-4E0A-B05B-975F6DD76E8A}"/>
              </a:ext>
            </a:extLst>
          </p:cNvPr>
          <p:cNvSpPr txBox="1"/>
          <p:nvPr/>
        </p:nvSpPr>
        <p:spPr>
          <a:xfrm>
            <a:off x="575816" y="4068166"/>
            <a:ext cx="5043790" cy="307777"/>
          </a:xfrm>
          <a:prstGeom prst="rect">
            <a:avLst/>
          </a:prstGeom>
          <a:noFill/>
        </p:spPr>
        <p:txBody>
          <a:bodyPr wrap="square">
            <a:spAutoFit/>
          </a:bodyPr>
          <a:lstStyle/>
          <a:p>
            <a:r>
              <a:rPr lang="es-ES" sz="1400" dirty="0">
                <a:solidFill>
                  <a:schemeClr val="tx1"/>
                </a:solidFill>
              </a:rPr>
              <a:t>Modo TEM de la guía coaxial</a:t>
            </a:r>
          </a:p>
        </p:txBody>
      </p:sp>
      <mc:AlternateContent xmlns:mc="http://schemas.openxmlformats.org/markup-compatibility/2006" xmlns:a14="http://schemas.microsoft.com/office/drawing/2010/main">
        <mc:Choice Requires="a14">
          <p:sp>
            <p:nvSpPr>
              <p:cNvPr id="17" name="CuadroTexto 16">
                <a:extLst>
                  <a:ext uri="{FF2B5EF4-FFF2-40B4-BE49-F238E27FC236}">
                    <a16:creationId xmlns:a16="http://schemas.microsoft.com/office/drawing/2014/main" id="{FEAFCCBE-E9D9-4F8D-AFAB-96CC2005D775}"/>
                  </a:ext>
                </a:extLst>
              </p:cNvPr>
              <p:cNvSpPr txBox="1"/>
              <p:nvPr/>
            </p:nvSpPr>
            <p:spPr>
              <a:xfrm>
                <a:off x="5773722" y="6144719"/>
                <a:ext cx="4172665" cy="1121013"/>
              </a:xfrm>
              <a:prstGeom prst="rect">
                <a:avLst/>
              </a:prstGeom>
              <a:noFill/>
            </p:spPr>
            <p:txBody>
              <a:bodyPr wrap="square">
                <a:spAutoFit/>
              </a:bodyPr>
              <a:lstStyle/>
              <a:p>
                <a14:m>
                  <m:oMath xmlns:m="http://schemas.openxmlformats.org/officeDocument/2006/math">
                    <m:r>
                      <a:rPr lang="es-ES" sz="1100" b="0" i="1" smtClean="0">
                        <a:solidFill>
                          <a:schemeClr val="tx1"/>
                        </a:solidFill>
                        <a:latin typeface="Cambria Math" panose="02040503050406030204" pitchFamily="18" charset="0"/>
                      </a:rPr>
                      <m:t>𝑏</m:t>
                    </m:r>
                  </m:oMath>
                </a14:m>
                <a:r>
                  <a:rPr lang="es-ES" sz="1100" dirty="0">
                    <a:solidFill>
                      <a:schemeClr val="tx1"/>
                    </a:solidFill>
                  </a:rPr>
                  <a:t> es el radio del conductor externo</a:t>
                </a:r>
              </a:p>
              <a:p>
                <a:r>
                  <a:rPr lang="es-ES" sz="1100" dirty="0">
                    <a:solidFill>
                      <a:schemeClr val="tx1"/>
                    </a:solidFill>
                  </a:rPr>
                  <a:t>a es el radio del conductor interno</a:t>
                </a:r>
              </a:p>
              <a:p>
                <a:r>
                  <a:rPr lang="es-ES" sz="1100" dirty="0">
                    <a:solidFill>
                      <a:schemeClr val="tx1"/>
                    </a:solidFill>
                  </a:rPr>
                  <a:t>r es la coordenada radial en cilíndricas</a:t>
                </a:r>
              </a:p>
              <a:p>
                <a14:m>
                  <m:oMath xmlns:m="http://schemas.openxmlformats.org/officeDocument/2006/math">
                    <m:acc>
                      <m:accPr>
                        <m:chr m:val="̂"/>
                        <m:ctrlPr>
                          <a:rPr lang="es-ES" sz="1100" b="0" i="1" smtClean="0">
                            <a:solidFill>
                              <a:schemeClr val="tx1"/>
                            </a:solidFill>
                            <a:latin typeface="Cambria Math" panose="02040503050406030204" pitchFamily="18" charset="0"/>
                            <a:ea typeface="Cambria Math" panose="02040503050406030204" pitchFamily="18" charset="0"/>
                          </a:rPr>
                        </m:ctrlPr>
                      </m:accPr>
                      <m:e>
                        <m:r>
                          <a:rPr lang="es-ES" sz="1100" b="0" i="1" smtClean="0">
                            <a:solidFill>
                              <a:schemeClr val="tx1"/>
                            </a:solidFill>
                            <a:latin typeface="Cambria Math" panose="02040503050406030204" pitchFamily="18" charset="0"/>
                            <a:ea typeface="Cambria Math" panose="02040503050406030204" pitchFamily="18" charset="0"/>
                          </a:rPr>
                          <m:t>𝑟</m:t>
                        </m:r>
                      </m:e>
                    </m:acc>
                    <m:r>
                      <a:rPr lang="es-ES" sz="1100" b="0" i="1" smtClean="0">
                        <a:solidFill>
                          <a:schemeClr val="tx1"/>
                        </a:solidFill>
                        <a:latin typeface="Cambria Math" panose="02040503050406030204" pitchFamily="18" charset="0"/>
                        <a:ea typeface="Cambria Math" panose="02040503050406030204" pitchFamily="18" charset="0"/>
                      </a:rPr>
                      <m:t> </m:t>
                    </m:r>
                  </m:oMath>
                </a14:m>
                <a:r>
                  <a:rPr lang="es-ES" sz="1100" dirty="0">
                    <a:solidFill>
                      <a:schemeClr val="tx1"/>
                    </a:solidFill>
                    <a:sym typeface="Symbol" panose="05050102010706020507" pitchFamily="18" charset="2"/>
                  </a:rPr>
                  <a:t>es el vector unitario en la dirección radial</a:t>
                </a:r>
              </a:p>
              <a:p>
                <a14:m>
                  <m:oMath xmlns:m="http://schemas.openxmlformats.org/officeDocument/2006/math">
                    <m:sSub>
                      <m:sSubPr>
                        <m:ctrlPr>
                          <a:rPr lang="es-ES" sz="1100" b="0" i="1" smtClean="0">
                            <a:solidFill>
                              <a:schemeClr val="tx1"/>
                            </a:solidFill>
                            <a:latin typeface="Cambria Math" panose="02040503050406030204" pitchFamily="18" charset="0"/>
                            <a:ea typeface="Cambria Math" panose="02040503050406030204" pitchFamily="18" charset="0"/>
                          </a:rPr>
                        </m:ctrlPr>
                      </m:sSubPr>
                      <m:e>
                        <m:r>
                          <a:rPr lang="es-ES" sz="1100" b="0" i="1" smtClean="0">
                            <a:solidFill>
                              <a:schemeClr val="tx1"/>
                            </a:solidFill>
                            <a:latin typeface="Cambria Math" panose="02040503050406030204" pitchFamily="18" charset="0"/>
                            <a:ea typeface="Cambria Math" panose="02040503050406030204" pitchFamily="18" charset="0"/>
                          </a:rPr>
                          <m:t>𝑉</m:t>
                        </m:r>
                      </m:e>
                      <m:sub>
                        <m:r>
                          <a:rPr lang="es-ES" sz="1100" b="0" i="1" smtClean="0">
                            <a:solidFill>
                              <a:schemeClr val="tx1"/>
                            </a:solidFill>
                            <a:latin typeface="Cambria Math" panose="02040503050406030204" pitchFamily="18" charset="0"/>
                            <a:ea typeface="Cambria Math" panose="02040503050406030204" pitchFamily="18" charset="0"/>
                          </a:rPr>
                          <m:t>𝑐𝑜𝑎𝑥</m:t>
                        </m:r>
                        <m:r>
                          <a:rPr lang="es-ES" sz="1100" b="0" i="1" smtClean="0">
                            <a:solidFill>
                              <a:schemeClr val="tx1"/>
                            </a:solidFill>
                            <a:latin typeface="Cambria Math" panose="02040503050406030204" pitchFamily="18" charset="0"/>
                            <a:ea typeface="Cambria Math" panose="02040503050406030204" pitchFamily="18" charset="0"/>
                          </a:rPr>
                          <m:t>,</m:t>
                        </m:r>
                        <m:r>
                          <a:rPr lang="es-ES" sz="1100" b="0" i="1" smtClean="0">
                            <a:solidFill>
                              <a:schemeClr val="tx1"/>
                            </a:solidFill>
                            <a:latin typeface="Cambria Math" panose="02040503050406030204" pitchFamily="18" charset="0"/>
                            <a:ea typeface="Cambria Math" panose="02040503050406030204" pitchFamily="18" charset="0"/>
                          </a:rPr>
                          <m:t>𝑝</m:t>
                        </m:r>
                      </m:sub>
                    </m:sSub>
                  </m:oMath>
                </a14:m>
                <a:r>
                  <a:rPr lang="es-ES" sz="1100" dirty="0">
                    <a:solidFill>
                      <a:schemeClr val="tx1"/>
                    </a:solidFill>
                    <a:sym typeface="Symbol" panose="05050102010706020507" pitchFamily="18" charset="2"/>
                  </a:rPr>
                  <a:t> es el voltaje medido en el coaxial situado en el puerto p</a:t>
                </a:r>
                <a:endParaRPr lang="es-ES" sz="1100" dirty="0">
                  <a:solidFill>
                    <a:schemeClr val="tx1"/>
                  </a:solidFill>
                </a:endParaRPr>
              </a:p>
              <a:p>
                <a:endParaRPr lang="es-ES" sz="1100" dirty="0"/>
              </a:p>
            </p:txBody>
          </p:sp>
        </mc:Choice>
        <mc:Fallback xmlns="">
          <p:sp>
            <p:nvSpPr>
              <p:cNvPr id="17" name="CuadroTexto 16">
                <a:extLst>
                  <a:ext uri="{FF2B5EF4-FFF2-40B4-BE49-F238E27FC236}">
                    <a16:creationId xmlns:a16="http://schemas.microsoft.com/office/drawing/2014/main" id="{FEAFCCBE-E9D9-4F8D-AFAB-96CC2005D775}"/>
                  </a:ext>
                </a:extLst>
              </p:cNvPr>
              <p:cNvSpPr txBox="1">
                <a:spLocks noRot="1" noChangeAspect="1" noMove="1" noResize="1" noEditPoints="1" noAdjustHandles="1" noChangeArrowheads="1" noChangeShapeType="1" noTextEdit="1"/>
              </p:cNvSpPr>
              <p:nvPr/>
            </p:nvSpPr>
            <p:spPr>
              <a:xfrm>
                <a:off x="5773722" y="6144719"/>
                <a:ext cx="4172665" cy="1121013"/>
              </a:xfrm>
              <a:prstGeom prst="rect">
                <a:avLst/>
              </a:prstGeom>
              <a:blipFill>
                <a:blip r:embed="rId3"/>
                <a:stretch>
                  <a:fillRect t="-543"/>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8" name="CuadroTexto 17">
                <a:extLst>
                  <a:ext uri="{FF2B5EF4-FFF2-40B4-BE49-F238E27FC236}">
                    <a16:creationId xmlns:a16="http://schemas.microsoft.com/office/drawing/2014/main" id="{72804365-08D9-47EF-92C1-04D2CD74720A}"/>
                  </a:ext>
                </a:extLst>
              </p:cNvPr>
              <p:cNvSpPr txBox="1"/>
              <p:nvPr/>
            </p:nvSpPr>
            <p:spPr>
              <a:xfrm>
                <a:off x="2475923" y="3870607"/>
                <a:ext cx="4737548" cy="882421"/>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i="1" smtClean="0">
                              <a:solidFill>
                                <a:schemeClr val="tx1"/>
                              </a:solidFill>
                              <a:latin typeface="Cambria Math" panose="02040503050406030204" pitchFamily="18" charset="0"/>
                              <a:ea typeface="Cambria Math" panose="02040503050406030204" pitchFamily="18" charset="0"/>
                            </a:rPr>
                          </m:ctrlPr>
                        </m:sSubPr>
                        <m:e>
                          <m:acc>
                            <m:accPr>
                              <m:chr m:val="⃗"/>
                              <m:ctrlPr>
                                <a:rPr lang="es-ES" sz="1600" i="1" smtClean="0">
                                  <a:solidFill>
                                    <a:schemeClr val="tx1"/>
                                  </a:solidFill>
                                  <a:latin typeface="Cambria Math" panose="02040503050406030204" pitchFamily="18" charset="0"/>
                                  <a:ea typeface="Cambria Math" panose="02040503050406030204" pitchFamily="18" charset="0"/>
                                </a:rPr>
                              </m:ctrlPr>
                            </m:accPr>
                            <m:e>
                              <m:r>
                                <a:rPr lang="es-ES" sz="1600" b="0" i="1" smtClean="0">
                                  <a:solidFill>
                                    <a:schemeClr val="tx1"/>
                                  </a:solidFill>
                                  <a:latin typeface="Cambria Math" panose="02040503050406030204" pitchFamily="18" charset="0"/>
                                  <a:ea typeface="Cambria Math" panose="02040503050406030204" pitchFamily="18" charset="0"/>
                                </a:rPr>
                                <m:t>𝑒</m:t>
                              </m:r>
                            </m:e>
                          </m:acc>
                        </m:e>
                        <m:sub>
                          <m:r>
                            <a:rPr lang="es-ES" sz="1600" b="0" i="1" smtClean="0">
                              <a:solidFill>
                                <a:schemeClr val="tx1"/>
                              </a:solidFill>
                              <a:latin typeface="Cambria Math" panose="02040503050406030204" pitchFamily="18" charset="0"/>
                              <a:ea typeface="Cambria Math" panose="02040503050406030204" pitchFamily="18" charset="0"/>
                            </a:rPr>
                            <m:t>𝑇𝐸𝑀</m:t>
                          </m:r>
                        </m:sub>
                      </m:sSub>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b="0" i="1" smtClean="0">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1</m:t>
                          </m:r>
                        </m:num>
                        <m:den>
                          <m:rad>
                            <m:radPr>
                              <m:degHide m:val="on"/>
                              <m:ctrlPr>
                                <a:rPr lang="es-ES" sz="1600" b="0" i="1" smtClean="0">
                                  <a:solidFill>
                                    <a:schemeClr val="tx1"/>
                                  </a:solidFill>
                                  <a:latin typeface="Cambria Math" panose="02040503050406030204" pitchFamily="18" charset="0"/>
                                  <a:ea typeface="Cambria Math" panose="02040503050406030204" pitchFamily="18" charset="0"/>
                                </a:rPr>
                              </m:ctrlPr>
                            </m:radPr>
                            <m:deg/>
                            <m:e>
                              <m:r>
                                <a:rPr lang="es-ES" sz="1600" b="0" i="1" smtClean="0">
                                  <a:solidFill>
                                    <a:schemeClr val="tx1"/>
                                  </a:solidFill>
                                  <a:latin typeface="Cambria Math" panose="02040503050406030204" pitchFamily="18" charset="0"/>
                                  <a:ea typeface="Cambria Math" panose="02040503050406030204" pitchFamily="18" charset="0"/>
                                </a:rPr>
                                <m:t>2</m:t>
                              </m:r>
                              <m:r>
                                <a:rPr lang="es-ES" sz="1600" b="0" i="1" smtClean="0">
                                  <a:solidFill>
                                    <a:schemeClr val="tx1"/>
                                  </a:solidFill>
                                  <a:latin typeface="Cambria Math" panose="02040503050406030204" pitchFamily="18" charset="0"/>
                                  <a:ea typeface="Cambria Math" panose="02040503050406030204" pitchFamily="18" charset="0"/>
                                </a:rPr>
                                <m:t>𝜋</m:t>
                              </m:r>
                              <m:r>
                                <a:rPr lang="es-ES" sz="1600" b="0" i="1" smtClean="0">
                                  <a:solidFill>
                                    <a:schemeClr val="tx1"/>
                                  </a:solidFill>
                                  <a:latin typeface="Cambria Math" panose="02040503050406030204" pitchFamily="18" charset="0"/>
                                  <a:ea typeface="Cambria Math" panose="02040503050406030204" pitchFamily="18" charset="0"/>
                                </a:rPr>
                                <m:t>𝑙𝑛</m:t>
                              </m:r>
                              <m:d>
                                <m:dPr>
                                  <m:ctrlPr>
                                    <a:rPr lang="es-ES" sz="1600" b="0" i="1" smtClean="0">
                                      <a:solidFill>
                                        <a:schemeClr val="tx1"/>
                                      </a:solidFill>
                                      <a:latin typeface="Cambria Math" panose="02040503050406030204" pitchFamily="18" charset="0"/>
                                      <a:ea typeface="Cambria Math" panose="02040503050406030204" pitchFamily="18" charset="0"/>
                                    </a:rPr>
                                  </m:ctrlPr>
                                </m:dPr>
                                <m:e>
                                  <m:f>
                                    <m:fPr>
                                      <m:ctrlPr>
                                        <a:rPr lang="es-ES" sz="1600" b="0" i="1" smtClean="0">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𝑏</m:t>
                                      </m:r>
                                    </m:num>
                                    <m:den>
                                      <m:r>
                                        <a:rPr lang="es-ES" sz="1600" b="0" i="1" smtClean="0">
                                          <a:solidFill>
                                            <a:schemeClr val="tx1"/>
                                          </a:solidFill>
                                          <a:latin typeface="Cambria Math" panose="02040503050406030204" pitchFamily="18" charset="0"/>
                                          <a:ea typeface="Cambria Math" panose="02040503050406030204" pitchFamily="18" charset="0"/>
                                        </a:rPr>
                                        <m:t>𝑎</m:t>
                                      </m:r>
                                    </m:den>
                                  </m:f>
                                </m:e>
                              </m:d>
                            </m:e>
                          </m:rad>
                        </m:den>
                      </m:f>
                      <m:f>
                        <m:fPr>
                          <m:ctrlPr>
                            <a:rPr lang="es-ES" sz="1600" b="0" i="1" smtClean="0">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1</m:t>
                          </m:r>
                        </m:num>
                        <m:den>
                          <m:r>
                            <a:rPr lang="es-ES" sz="1600" b="0" i="1" smtClean="0">
                              <a:solidFill>
                                <a:schemeClr val="tx1"/>
                              </a:solidFill>
                              <a:latin typeface="Cambria Math" panose="02040503050406030204" pitchFamily="18" charset="0"/>
                              <a:ea typeface="Cambria Math" panose="02040503050406030204" pitchFamily="18" charset="0"/>
                            </a:rPr>
                            <m:t>𝑟</m:t>
                          </m:r>
                        </m:den>
                      </m:f>
                      <m:acc>
                        <m:accPr>
                          <m:chr m:val="̂"/>
                          <m:ctrlPr>
                            <a:rPr lang="es-ES" sz="1600" b="0" i="1" smtClean="0">
                              <a:solidFill>
                                <a:schemeClr val="tx1"/>
                              </a:solidFill>
                              <a:latin typeface="Cambria Math" panose="02040503050406030204" pitchFamily="18" charset="0"/>
                              <a:ea typeface="Cambria Math" panose="02040503050406030204" pitchFamily="18" charset="0"/>
                            </a:rPr>
                          </m:ctrlPr>
                        </m:accPr>
                        <m:e>
                          <m:r>
                            <a:rPr lang="es-ES" sz="1600" b="0" i="1" smtClean="0">
                              <a:solidFill>
                                <a:schemeClr val="tx1"/>
                              </a:solidFill>
                              <a:latin typeface="Cambria Math" panose="02040503050406030204" pitchFamily="18" charset="0"/>
                              <a:ea typeface="Cambria Math" panose="02040503050406030204" pitchFamily="18" charset="0"/>
                            </a:rPr>
                            <m:t>𝑟</m:t>
                          </m:r>
                        </m:e>
                      </m:acc>
                    </m:oMath>
                  </m:oMathPara>
                </a14:m>
                <a:endParaRPr lang="es-ES" sz="1600" dirty="0"/>
              </a:p>
            </p:txBody>
          </p:sp>
        </mc:Choice>
        <mc:Fallback xmlns="">
          <p:sp>
            <p:nvSpPr>
              <p:cNvPr id="18" name="CuadroTexto 17">
                <a:extLst>
                  <a:ext uri="{FF2B5EF4-FFF2-40B4-BE49-F238E27FC236}">
                    <a16:creationId xmlns:a16="http://schemas.microsoft.com/office/drawing/2014/main" id="{72804365-08D9-47EF-92C1-04D2CD74720A}"/>
                  </a:ext>
                </a:extLst>
              </p:cNvPr>
              <p:cNvSpPr txBox="1">
                <a:spLocks noRot="1" noChangeAspect="1" noMove="1" noResize="1" noEditPoints="1" noAdjustHandles="1" noChangeArrowheads="1" noChangeShapeType="1" noTextEdit="1"/>
              </p:cNvSpPr>
              <p:nvPr/>
            </p:nvSpPr>
            <p:spPr>
              <a:xfrm>
                <a:off x="2475923" y="3870607"/>
                <a:ext cx="4737548" cy="882421"/>
              </a:xfrm>
              <a:prstGeom prst="rect">
                <a:avLst/>
              </a:prstGeom>
              <a:blipFill>
                <a:blip r:embed="rId4"/>
                <a:stretch>
                  <a:fillRect/>
                </a:stretch>
              </a:blipFill>
            </p:spPr>
            <p:txBody>
              <a:bodyPr/>
              <a:lstStyle/>
              <a:p>
                <a:r>
                  <a:rPr lang="es-ES">
                    <a:noFill/>
                  </a:rPr>
                  <a:t> </a:t>
                </a:r>
              </a:p>
            </p:txBody>
          </p:sp>
        </mc:Fallback>
      </mc:AlternateContent>
      <p:cxnSp>
        <p:nvCxnSpPr>
          <p:cNvPr id="19" name="Conector recto de flecha 18">
            <a:extLst>
              <a:ext uri="{FF2B5EF4-FFF2-40B4-BE49-F238E27FC236}">
                <a16:creationId xmlns:a16="http://schemas.microsoft.com/office/drawing/2014/main" id="{06FE90C9-19F3-4DB5-B2AA-1437047348D8}"/>
              </a:ext>
            </a:extLst>
          </p:cNvPr>
          <p:cNvCxnSpPr/>
          <p:nvPr/>
        </p:nvCxnSpPr>
        <p:spPr bwMode="auto">
          <a:xfrm>
            <a:off x="3168104" y="4188343"/>
            <a:ext cx="418493"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21" name="CuadroTexto 20">
                <a:extLst>
                  <a:ext uri="{FF2B5EF4-FFF2-40B4-BE49-F238E27FC236}">
                    <a16:creationId xmlns:a16="http://schemas.microsoft.com/office/drawing/2014/main" id="{22E546CE-CF99-4A16-B6DA-EE0A4F27431A}"/>
                  </a:ext>
                </a:extLst>
              </p:cNvPr>
              <p:cNvSpPr txBox="1"/>
              <p:nvPr/>
            </p:nvSpPr>
            <p:spPr>
              <a:xfrm>
                <a:off x="-360288" y="4847433"/>
                <a:ext cx="8921502" cy="172387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600" b="0" i="1" smtClean="0">
                              <a:solidFill>
                                <a:schemeClr val="tx1"/>
                              </a:solidFill>
                              <a:latin typeface="Cambria Math" panose="02040503050406030204" pitchFamily="18" charset="0"/>
                              <a:ea typeface="Cambria Math" panose="02040503050406030204" pitchFamily="18" charset="0"/>
                            </a:rPr>
                          </m:ctrlPr>
                        </m:sSubPr>
                        <m:e>
                          <m:r>
                            <a:rPr lang="es-ES" sz="1600" b="0" i="1" smtClean="0">
                              <a:solidFill>
                                <a:schemeClr val="tx1"/>
                              </a:solidFill>
                              <a:latin typeface="Cambria Math" panose="02040503050406030204" pitchFamily="18" charset="0"/>
                              <a:ea typeface="Cambria Math" panose="02040503050406030204" pitchFamily="18" charset="0"/>
                            </a:rPr>
                            <m:t>𝑉</m:t>
                          </m:r>
                        </m:e>
                        <m:sub>
                          <m:r>
                            <a:rPr lang="es-ES" sz="1600" b="0" i="1" smtClean="0">
                              <a:solidFill>
                                <a:schemeClr val="tx1"/>
                              </a:solidFill>
                              <a:latin typeface="Cambria Math" panose="02040503050406030204" pitchFamily="18" charset="0"/>
                              <a:ea typeface="Cambria Math" panose="02040503050406030204" pitchFamily="18" charset="0"/>
                            </a:rPr>
                            <m:t>𝑐𝑜𝑎𝑥</m:t>
                          </m:r>
                          <m:r>
                            <a:rPr lang="es-ES" sz="1600" b="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𝑝</m:t>
                          </m:r>
                        </m:sub>
                      </m:sSub>
                      <m:r>
                        <a:rPr lang="es-ES" sz="1600" b="0" i="1" smtClean="0">
                          <a:solidFill>
                            <a:schemeClr val="tx1"/>
                          </a:solidFill>
                          <a:latin typeface="Cambria Math" panose="02040503050406030204" pitchFamily="18" charset="0"/>
                          <a:ea typeface="Cambria Math" panose="02040503050406030204" pitchFamily="18" charset="0"/>
                        </a:rPr>
                        <m:t>=</m:t>
                      </m:r>
                      <m:nary>
                        <m:naryPr>
                          <m:limLoc m:val="undOvr"/>
                          <m:ctrlPr>
                            <a:rPr lang="es-ES" sz="1600" b="0" i="1" smtClean="0">
                              <a:solidFill>
                                <a:schemeClr val="tx1"/>
                              </a:solidFill>
                              <a:latin typeface="Cambria Math" panose="02040503050406030204" pitchFamily="18" charset="0"/>
                              <a:ea typeface="Cambria Math" panose="02040503050406030204" pitchFamily="18" charset="0"/>
                            </a:rPr>
                          </m:ctrlPr>
                        </m:naryPr>
                        <m:sub>
                          <m:r>
                            <m:rPr>
                              <m:brk m:alnAt="24"/>
                            </m:rPr>
                            <a:rPr lang="es-ES" sz="1600" b="0" i="1" smtClean="0">
                              <a:solidFill>
                                <a:schemeClr val="tx1"/>
                              </a:solidFill>
                              <a:latin typeface="Cambria Math" panose="02040503050406030204" pitchFamily="18" charset="0"/>
                              <a:ea typeface="Cambria Math" panose="02040503050406030204" pitchFamily="18" charset="0"/>
                            </a:rPr>
                            <m:t>𝑎</m:t>
                          </m:r>
                        </m:sub>
                        <m:sup>
                          <m:r>
                            <a:rPr lang="es-ES" sz="1600" b="0" i="1" smtClean="0">
                              <a:solidFill>
                                <a:schemeClr val="tx1"/>
                              </a:solidFill>
                              <a:latin typeface="Cambria Math" panose="02040503050406030204" pitchFamily="18" charset="0"/>
                              <a:ea typeface="Cambria Math" panose="02040503050406030204" pitchFamily="18" charset="0"/>
                            </a:rPr>
                            <m:t>𝑏</m:t>
                          </m:r>
                        </m:sup>
                        <m:e>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i="1">
                                  <a:solidFill>
                                    <a:schemeClr val="tx1"/>
                                  </a:solidFill>
                                  <a:latin typeface="Cambria Math" panose="02040503050406030204" pitchFamily="18" charset="0"/>
                                  <a:ea typeface="Cambria Math" panose="02040503050406030204" pitchFamily="18" charset="0"/>
                                </a:rPr>
                                <m:t>𝑝</m:t>
                              </m:r>
                            </m:sub>
                          </m:sSub>
                        </m:e>
                      </m:nary>
                      <m:sSub>
                        <m:sSubPr>
                          <m:ctrlPr>
                            <a:rPr lang="es-ES" sz="1600" i="1">
                              <a:solidFill>
                                <a:schemeClr val="tx1"/>
                              </a:solidFill>
                              <a:latin typeface="Cambria Math" panose="02040503050406030204" pitchFamily="18" charset="0"/>
                              <a:ea typeface="Cambria Math" panose="02040503050406030204" pitchFamily="18" charset="0"/>
                            </a:rPr>
                          </m:ctrlPr>
                        </m:sSubPr>
                        <m:e>
                          <m:acc>
                            <m:accPr>
                              <m:chr m:val="⃗"/>
                              <m:ctrlPr>
                                <a:rPr lang="es-ES" sz="1600" i="1">
                                  <a:solidFill>
                                    <a:schemeClr val="tx1"/>
                                  </a:solidFill>
                                  <a:latin typeface="Cambria Math" panose="02040503050406030204" pitchFamily="18" charset="0"/>
                                  <a:ea typeface="Cambria Math" panose="02040503050406030204" pitchFamily="18" charset="0"/>
                                </a:rPr>
                              </m:ctrlPr>
                            </m:accPr>
                            <m:e>
                              <m:r>
                                <a:rPr lang="es-ES" sz="1600" i="1">
                                  <a:solidFill>
                                    <a:schemeClr val="tx1"/>
                                  </a:solidFill>
                                  <a:latin typeface="Cambria Math" panose="02040503050406030204" pitchFamily="18" charset="0"/>
                                  <a:ea typeface="Cambria Math" panose="02040503050406030204" pitchFamily="18" charset="0"/>
                                </a:rPr>
                                <m:t>𝑒</m:t>
                              </m:r>
                            </m:e>
                          </m:acc>
                        </m:e>
                        <m:sub>
                          <m:r>
                            <a:rPr lang="es-ES" sz="1600" i="1">
                              <a:solidFill>
                                <a:schemeClr val="tx1"/>
                              </a:solidFill>
                              <a:latin typeface="Cambria Math" panose="02040503050406030204" pitchFamily="18" charset="0"/>
                              <a:ea typeface="Cambria Math" panose="02040503050406030204" pitchFamily="18" charset="0"/>
                            </a:rPr>
                            <m:t>𝑇𝐸𝑀</m:t>
                          </m:r>
                        </m:sub>
                      </m:sSub>
                      <m:r>
                        <a:rPr lang="es-ES" sz="1600" i="1" smtClean="0">
                          <a:solidFill>
                            <a:schemeClr val="tx1"/>
                          </a:solidFill>
                          <a:latin typeface="Cambria Math" panose="02040503050406030204" pitchFamily="18" charset="0"/>
                          <a:ea typeface="Cambria Math" panose="02040503050406030204" pitchFamily="18" charset="0"/>
                        </a:rPr>
                        <m:t>⋅</m:t>
                      </m:r>
                      <m:r>
                        <a:rPr lang="es-ES" sz="1600" b="0" i="1" smtClean="0">
                          <a:solidFill>
                            <a:schemeClr val="tx1"/>
                          </a:solidFill>
                          <a:latin typeface="Cambria Math" panose="02040503050406030204" pitchFamily="18" charset="0"/>
                          <a:ea typeface="Cambria Math" panose="02040503050406030204" pitchFamily="18" charset="0"/>
                        </a:rPr>
                        <m:t>𝑑</m:t>
                      </m:r>
                      <m:acc>
                        <m:accPr>
                          <m:chr m:val="⃗"/>
                          <m:ctrlPr>
                            <a:rPr lang="es-ES" sz="1600" b="0" i="1" smtClean="0">
                              <a:solidFill>
                                <a:schemeClr val="tx1"/>
                              </a:solidFill>
                              <a:latin typeface="Cambria Math" panose="02040503050406030204" pitchFamily="18" charset="0"/>
                              <a:ea typeface="Cambria Math" panose="02040503050406030204" pitchFamily="18" charset="0"/>
                            </a:rPr>
                          </m:ctrlPr>
                        </m:accPr>
                        <m:e>
                          <m:r>
                            <a:rPr lang="es-ES" sz="1600" b="0" i="1" smtClean="0">
                              <a:solidFill>
                                <a:schemeClr val="tx1"/>
                              </a:solidFill>
                              <a:latin typeface="Cambria Math" panose="02040503050406030204" pitchFamily="18" charset="0"/>
                              <a:ea typeface="Cambria Math" panose="02040503050406030204" pitchFamily="18" charset="0"/>
                            </a:rPr>
                            <m:t>𝑟</m:t>
                          </m:r>
                        </m:e>
                      </m:acc>
                      <m:r>
                        <a:rPr lang="es-ES" sz="1600" b="0" i="1" smtClean="0">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i="1">
                                  <a:solidFill>
                                    <a:schemeClr val="tx1"/>
                                  </a:solidFill>
                                  <a:latin typeface="Cambria Math" panose="02040503050406030204" pitchFamily="18" charset="0"/>
                                  <a:ea typeface="Cambria Math" panose="02040503050406030204" pitchFamily="18" charset="0"/>
                                </a:rPr>
                                <m:t>𝑝</m:t>
                              </m:r>
                            </m:sub>
                          </m:sSub>
                        </m:num>
                        <m:den>
                          <m:rad>
                            <m:radPr>
                              <m:degHide m:val="on"/>
                              <m:ctrlPr>
                                <a:rPr lang="es-ES" sz="1600" i="1">
                                  <a:solidFill>
                                    <a:schemeClr val="tx1"/>
                                  </a:solidFill>
                                  <a:latin typeface="Cambria Math" panose="02040503050406030204" pitchFamily="18" charset="0"/>
                                  <a:ea typeface="Cambria Math" panose="02040503050406030204" pitchFamily="18" charset="0"/>
                                </a:rPr>
                              </m:ctrlPr>
                            </m:radPr>
                            <m:deg/>
                            <m:e>
                              <m:r>
                                <a:rPr lang="es-ES" sz="1600" i="1">
                                  <a:solidFill>
                                    <a:schemeClr val="tx1"/>
                                  </a:solidFill>
                                  <a:latin typeface="Cambria Math" panose="02040503050406030204" pitchFamily="18" charset="0"/>
                                  <a:ea typeface="Cambria Math" panose="02040503050406030204" pitchFamily="18" charset="0"/>
                                </a:rPr>
                                <m:t>2</m:t>
                              </m:r>
                              <m:r>
                                <a:rPr lang="es-ES" sz="1600" i="1">
                                  <a:solidFill>
                                    <a:schemeClr val="tx1"/>
                                  </a:solidFill>
                                  <a:latin typeface="Cambria Math" panose="02040503050406030204" pitchFamily="18" charset="0"/>
                                  <a:ea typeface="Cambria Math" panose="02040503050406030204" pitchFamily="18" charset="0"/>
                                </a:rPr>
                                <m:t>𝜋</m:t>
                              </m:r>
                              <m:r>
                                <a:rPr lang="es-ES" sz="1600" i="1">
                                  <a:solidFill>
                                    <a:schemeClr val="tx1"/>
                                  </a:solidFill>
                                  <a:latin typeface="Cambria Math" panose="02040503050406030204" pitchFamily="18" charset="0"/>
                                  <a:ea typeface="Cambria Math" panose="02040503050406030204" pitchFamily="18" charset="0"/>
                                </a:rPr>
                                <m:t>𝑙𝑛</m:t>
                              </m:r>
                              <m:d>
                                <m:dPr>
                                  <m:ctrlPr>
                                    <a:rPr lang="es-ES" sz="1600" i="1">
                                      <a:solidFill>
                                        <a:schemeClr val="tx1"/>
                                      </a:solidFill>
                                      <a:latin typeface="Cambria Math" panose="02040503050406030204" pitchFamily="18" charset="0"/>
                                      <a:ea typeface="Cambria Math" panose="02040503050406030204" pitchFamily="18" charset="0"/>
                                    </a:rPr>
                                  </m:ctrlPr>
                                </m:dPr>
                                <m:e>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ea typeface="Cambria Math" panose="02040503050406030204" pitchFamily="18" charset="0"/>
                                        </a:rPr>
                                        <m:t>𝑏</m:t>
                                      </m:r>
                                    </m:num>
                                    <m:den>
                                      <m:r>
                                        <a:rPr lang="es-ES" sz="1600" i="1">
                                          <a:solidFill>
                                            <a:schemeClr val="tx1"/>
                                          </a:solidFill>
                                          <a:latin typeface="Cambria Math" panose="02040503050406030204" pitchFamily="18" charset="0"/>
                                          <a:ea typeface="Cambria Math" panose="02040503050406030204" pitchFamily="18" charset="0"/>
                                        </a:rPr>
                                        <m:t>𝑎</m:t>
                                      </m:r>
                                    </m:den>
                                  </m:f>
                                </m:e>
                              </m:d>
                            </m:e>
                          </m:rad>
                        </m:den>
                      </m:f>
                      <m:nary>
                        <m:naryPr>
                          <m:limLoc m:val="undOvr"/>
                          <m:ctrlPr>
                            <a:rPr lang="es-ES" sz="1600" i="1">
                              <a:solidFill>
                                <a:schemeClr val="tx1"/>
                              </a:solidFill>
                              <a:latin typeface="Cambria Math" panose="02040503050406030204" pitchFamily="18" charset="0"/>
                              <a:ea typeface="Cambria Math" panose="02040503050406030204" pitchFamily="18" charset="0"/>
                            </a:rPr>
                          </m:ctrlPr>
                        </m:naryPr>
                        <m:sub>
                          <m:r>
                            <m:rPr>
                              <m:brk m:alnAt="24"/>
                            </m:rPr>
                            <a:rPr lang="es-ES" sz="1600" i="1">
                              <a:solidFill>
                                <a:schemeClr val="tx1"/>
                              </a:solidFill>
                              <a:latin typeface="Cambria Math" panose="02040503050406030204" pitchFamily="18" charset="0"/>
                              <a:ea typeface="Cambria Math" panose="02040503050406030204" pitchFamily="18" charset="0"/>
                            </a:rPr>
                            <m:t>𝑎</m:t>
                          </m:r>
                        </m:sub>
                        <m:sup>
                          <m:r>
                            <a:rPr lang="es-ES" sz="1600" i="1">
                              <a:solidFill>
                                <a:schemeClr val="tx1"/>
                              </a:solidFill>
                              <a:latin typeface="Cambria Math" panose="02040503050406030204" pitchFamily="18" charset="0"/>
                              <a:ea typeface="Cambria Math" panose="02040503050406030204" pitchFamily="18" charset="0"/>
                            </a:rPr>
                            <m:t>𝑏</m:t>
                          </m:r>
                        </m:sup>
                        <m:e>
                          <m:f>
                            <m:fPr>
                              <m:ctrlPr>
                                <a:rPr lang="es-ES" sz="1600" i="1" smtClean="0">
                                  <a:solidFill>
                                    <a:schemeClr val="tx1"/>
                                  </a:solidFill>
                                  <a:latin typeface="Cambria Math" panose="02040503050406030204" pitchFamily="18" charset="0"/>
                                  <a:ea typeface="Cambria Math" panose="02040503050406030204" pitchFamily="18" charset="0"/>
                                </a:rPr>
                              </m:ctrlPr>
                            </m:fPr>
                            <m:num>
                              <m:r>
                                <a:rPr lang="es-ES" sz="1600" b="0" i="1" smtClean="0">
                                  <a:solidFill>
                                    <a:schemeClr val="tx1"/>
                                  </a:solidFill>
                                  <a:latin typeface="Cambria Math" panose="02040503050406030204" pitchFamily="18" charset="0"/>
                                  <a:ea typeface="Cambria Math" panose="02040503050406030204" pitchFamily="18" charset="0"/>
                                </a:rPr>
                                <m:t>𝑑𝑟</m:t>
                              </m:r>
                            </m:num>
                            <m:den>
                              <m:r>
                                <a:rPr lang="es-ES" sz="1600" b="0" i="1" smtClean="0">
                                  <a:solidFill>
                                    <a:schemeClr val="tx1"/>
                                  </a:solidFill>
                                  <a:latin typeface="Cambria Math" panose="02040503050406030204" pitchFamily="18" charset="0"/>
                                  <a:ea typeface="Cambria Math" panose="02040503050406030204" pitchFamily="18" charset="0"/>
                                </a:rPr>
                                <m:t>𝑟</m:t>
                              </m:r>
                            </m:den>
                          </m:f>
                        </m:e>
                      </m:nary>
                      <m:r>
                        <a:rPr lang="es-ES" sz="1600" i="1">
                          <a:solidFill>
                            <a:schemeClr val="tx1"/>
                          </a:solidFill>
                          <a:latin typeface="Cambria Math" panose="02040503050406030204" pitchFamily="18" charset="0"/>
                          <a:ea typeface="Cambria Math" panose="02040503050406030204" pitchFamily="18" charset="0"/>
                        </a:rPr>
                        <m:t>=</m:t>
                      </m:r>
                      <m:f>
                        <m:fPr>
                          <m:ctrlPr>
                            <a:rPr lang="es-ES" sz="1600" i="1">
                              <a:solidFill>
                                <a:schemeClr val="tx1"/>
                              </a:solidFill>
                              <a:latin typeface="Cambria Math" panose="02040503050406030204" pitchFamily="18" charset="0"/>
                              <a:ea typeface="Cambria Math" panose="02040503050406030204" pitchFamily="18" charset="0"/>
                            </a:rPr>
                          </m:ctrlPr>
                        </m:fPr>
                        <m:num>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i="1">
                                  <a:solidFill>
                                    <a:schemeClr val="tx1"/>
                                  </a:solidFill>
                                  <a:latin typeface="Cambria Math" panose="02040503050406030204" pitchFamily="18" charset="0"/>
                                  <a:ea typeface="Cambria Math" panose="02040503050406030204" pitchFamily="18" charset="0"/>
                                </a:rPr>
                                <m:t>𝑝</m:t>
                              </m:r>
                            </m:sub>
                          </m:sSub>
                        </m:num>
                        <m:den>
                          <m:rad>
                            <m:radPr>
                              <m:degHide m:val="on"/>
                              <m:ctrlPr>
                                <a:rPr lang="es-ES" sz="1600" i="1">
                                  <a:solidFill>
                                    <a:schemeClr val="tx1"/>
                                  </a:solidFill>
                                  <a:latin typeface="Cambria Math" panose="02040503050406030204" pitchFamily="18" charset="0"/>
                                  <a:ea typeface="Cambria Math" panose="02040503050406030204" pitchFamily="18" charset="0"/>
                                </a:rPr>
                              </m:ctrlPr>
                            </m:radPr>
                            <m:deg/>
                            <m:e>
                              <m:r>
                                <a:rPr lang="es-ES" sz="1600" i="1">
                                  <a:solidFill>
                                    <a:schemeClr val="tx1"/>
                                  </a:solidFill>
                                  <a:latin typeface="Cambria Math" panose="02040503050406030204" pitchFamily="18" charset="0"/>
                                  <a:ea typeface="Cambria Math" panose="02040503050406030204" pitchFamily="18" charset="0"/>
                                </a:rPr>
                                <m:t>2</m:t>
                              </m:r>
                              <m:r>
                                <a:rPr lang="es-ES" sz="1600" i="1">
                                  <a:solidFill>
                                    <a:schemeClr val="tx1"/>
                                  </a:solidFill>
                                  <a:latin typeface="Cambria Math" panose="02040503050406030204" pitchFamily="18" charset="0"/>
                                  <a:ea typeface="Cambria Math" panose="02040503050406030204" pitchFamily="18" charset="0"/>
                                </a:rPr>
                                <m:t>𝜋</m:t>
                              </m:r>
                              <m:r>
                                <a:rPr lang="es-ES" sz="1600" i="1">
                                  <a:solidFill>
                                    <a:schemeClr val="tx1"/>
                                  </a:solidFill>
                                  <a:latin typeface="Cambria Math" panose="02040503050406030204" pitchFamily="18" charset="0"/>
                                  <a:ea typeface="Cambria Math" panose="02040503050406030204" pitchFamily="18" charset="0"/>
                                </a:rPr>
                                <m:t>𝑙𝑛</m:t>
                              </m:r>
                              <m:d>
                                <m:dPr>
                                  <m:ctrlPr>
                                    <a:rPr lang="es-ES" sz="1600" i="1">
                                      <a:solidFill>
                                        <a:schemeClr val="tx1"/>
                                      </a:solidFill>
                                      <a:latin typeface="Cambria Math" panose="02040503050406030204" pitchFamily="18" charset="0"/>
                                      <a:ea typeface="Cambria Math" panose="02040503050406030204" pitchFamily="18" charset="0"/>
                                    </a:rPr>
                                  </m:ctrlPr>
                                </m:dPr>
                                <m:e>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ea typeface="Cambria Math" panose="02040503050406030204" pitchFamily="18" charset="0"/>
                                        </a:rPr>
                                        <m:t>𝑏</m:t>
                                      </m:r>
                                    </m:num>
                                    <m:den>
                                      <m:r>
                                        <a:rPr lang="es-ES" sz="1600" i="1">
                                          <a:solidFill>
                                            <a:schemeClr val="tx1"/>
                                          </a:solidFill>
                                          <a:latin typeface="Cambria Math" panose="02040503050406030204" pitchFamily="18" charset="0"/>
                                          <a:ea typeface="Cambria Math" panose="02040503050406030204" pitchFamily="18" charset="0"/>
                                        </a:rPr>
                                        <m:t>𝑎</m:t>
                                      </m:r>
                                    </m:den>
                                  </m:f>
                                </m:e>
                              </m:d>
                            </m:e>
                          </m:rad>
                        </m:den>
                      </m:f>
                      <m:r>
                        <a:rPr lang="es-ES" sz="1600" i="1">
                          <a:solidFill>
                            <a:schemeClr val="tx1"/>
                          </a:solidFill>
                          <a:latin typeface="Cambria Math" panose="02040503050406030204" pitchFamily="18" charset="0"/>
                          <a:ea typeface="Cambria Math" panose="02040503050406030204" pitchFamily="18" charset="0"/>
                        </a:rPr>
                        <m:t>𝑙𝑛</m:t>
                      </m:r>
                      <m:d>
                        <m:dPr>
                          <m:ctrlPr>
                            <a:rPr lang="es-ES" sz="1600" i="1">
                              <a:solidFill>
                                <a:schemeClr val="tx1"/>
                              </a:solidFill>
                              <a:latin typeface="Cambria Math" panose="02040503050406030204" pitchFamily="18" charset="0"/>
                              <a:ea typeface="Cambria Math" panose="02040503050406030204" pitchFamily="18" charset="0"/>
                            </a:rPr>
                          </m:ctrlPr>
                        </m:dPr>
                        <m:e>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ea typeface="Cambria Math" panose="02040503050406030204" pitchFamily="18" charset="0"/>
                                </a:rPr>
                                <m:t>𝑏</m:t>
                              </m:r>
                            </m:num>
                            <m:den>
                              <m:r>
                                <a:rPr lang="es-ES" sz="1600" i="1">
                                  <a:solidFill>
                                    <a:schemeClr val="tx1"/>
                                  </a:solidFill>
                                  <a:latin typeface="Cambria Math" panose="02040503050406030204" pitchFamily="18" charset="0"/>
                                  <a:ea typeface="Cambria Math" panose="02040503050406030204" pitchFamily="18" charset="0"/>
                                </a:rPr>
                                <m:t>𝑎</m:t>
                              </m:r>
                            </m:den>
                          </m:f>
                        </m:e>
                      </m:d>
                      <m:r>
                        <a:rPr lang="es-ES" sz="1600" b="0" i="1" smtClean="0">
                          <a:solidFill>
                            <a:schemeClr val="tx1"/>
                          </a:solidFill>
                          <a:latin typeface="Cambria Math" panose="02040503050406030204" pitchFamily="18" charset="0"/>
                          <a:ea typeface="Cambria Math" panose="02040503050406030204" pitchFamily="18" charset="0"/>
                        </a:rPr>
                        <m:t>=</m:t>
                      </m:r>
                      <m:sSub>
                        <m:sSubPr>
                          <m:ctrlPr>
                            <a:rPr lang="es-ES" sz="1600" i="1">
                              <a:solidFill>
                                <a:schemeClr val="tx1"/>
                              </a:solidFill>
                              <a:latin typeface="Cambria Math" panose="02040503050406030204" pitchFamily="18" charset="0"/>
                              <a:ea typeface="Cambria Math" panose="02040503050406030204" pitchFamily="18" charset="0"/>
                            </a:rPr>
                          </m:ctrlPr>
                        </m:sSubPr>
                        <m:e>
                          <m:r>
                            <a:rPr lang="es-ES" sz="1600" i="1">
                              <a:solidFill>
                                <a:schemeClr val="tx1"/>
                              </a:solidFill>
                              <a:latin typeface="Cambria Math" panose="02040503050406030204" pitchFamily="18" charset="0"/>
                              <a:ea typeface="Cambria Math" panose="02040503050406030204" pitchFamily="18" charset="0"/>
                            </a:rPr>
                            <m:t>𝑉</m:t>
                          </m:r>
                        </m:e>
                        <m:sub>
                          <m:r>
                            <a:rPr lang="es-ES" sz="1600" i="1">
                              <a:solidFill>
                                <a:schemeClr val="tx1"/>
                              </a:solidFill>
                              <a:latin typeface="Cambria Math" panose="02040503050406030204" pitchFamily="18" charset="0"/>
                              <a:ea typeface="Cambria Math" panose="02040503050406030204" pitchFamily="18" charset="0"/>
                            </a:rPr>
                            <m:t>𝑝</m:t>
                          </m:r>
                        </m:sub>
                      </m:sSub>
                      <m:rad>
                        <m:radPr>
                          <m:degHide m:val="on"/>
                          <m:ctrlPr>
                            <a:rPr lang="es-ES" sz="1600" i="1">
                              <a:solidFill>
                                <a:schemeClr val="tx1"/>
                              </a:solidFill>
                              <a:latin typeface="Cambria Math" panose="02040503050406030204" pitchFamily="18" charset="0"/>
                              <a:ea typeface="Cambria Math" panose="02040503050406030204" pitchFamily="18" charset="0"/>
                            </a:rPr>
                          </m:ctrlPr>
                        </m:radPr>
                        <m:deg/>
                        <m:e>
                          <m:f>
                            <m:fPr>
                              <m:ctrlPr>
                                <a:rPr lang="es-ES" sz="1600" i="1" smtClean="0">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ea typeface="Cambria Math" panose="02040503050406030204" pitchFamily="18" charset="0"/>
                                </a:rPr>
                                <m:t>𝑙𝑛</m:t>
                              </m:r>
                              <m:d>
                                <m:dPr>
                                  <m:ctrlPr>
                                    <a:rPr lang="es-ES" sz="1600" i="1">
                                      <a:solidFill>
                                        <a:schemeClr val="tx1"/>
                                      </a:solidFill>
                                      <a:latin typeface="Cambria Math" panose="02040503050406030204" pitchFamily="18" charset="0"/>
                                      <a:ea typeface="Cambria Math" panose="02040503050406030204" pitchFamily="18" charset="0"/>
                                    </a:rPr>
                                  </m:ctrlPr>
                                </m:dPr>
                                <m:e>
                                  <m:f>
                                    <m:fPr>
                                      <m:ctrlPr>
                                        <a:rPr lang="es-ES" sz="1600" i="1">
                                          <a:solidFill>
                                            <a:schemeClr val="tx1"/>
                                          </a:solidFill>
                                          <a:latin typeface="Cambria Math" panose="02040503050406030204" pitchFamily="18" charset="0"/>
                                          <a:ea typeface="Cambria Math" panose="02040503050406030204" pitchFamily="18" charset="0"/>
                                        </a:rPr>
                                      </m:ctrlPr>
                                    </m:fPr>
                                    <m:num>
                                      <m:r>
                                        <a:rPr lang="es-ES" sz="1600" i="1">
                                          <a:solidFill>
                                            <a:schemeClr val="tx1"/>
                                          </a:solidFill>
                                          <a:latin typeface="Cambria Math" panose="02040503050406030204" pitchFamily="18" charset="0"/>
                                          <a:ea typeface="Cambria Math" panose="02040503050406030204" pitchFamily="18" charset="0"/>
                                        </a:rPr>
                                        <m:t>𝑏</m:t>
                                      </m:r>
                                    </m:num>
                                    <m:den>
                                      <m:r>
                                        <a:rPr lang="es-ES" sz="1600" i="1">
                                          <a:solidFill>
                                            <a:schemeClr val="tx1"/>
                                          </a:solidFill>
                                          <a:latin typeface="Cambria Math" panose="02040503050406030204" pitchFamily="18" charset="0"/>
                                          <a:ea typeface="Cambria Math" panose="02040503050406030204" pitchFamily="18" charset="0"/>
                                        </a:rPr>
                                        <m:t>𝑎</m:t>
                                      </m:r>
                                    </m:den>
                                  </m:f>
                                </m:e>
                              </m:d>
                            </m:num>
                            <m:den>
                              <m:r>
                                <a:rPr lang="es-ES" sz="1600" i="1">
                                  <a:solidFill>
                                    <a:schemeClr val="tx1"/>
                                  </a:solidFill>
                                  <a:latin typeface="Cambria Math" panose="02040503050406030204" pitchFamily="18" charset="0"/>
                                  <a:ea typeface="Cambria Math" panose="02040503050406030204" pitchFamily="18" charset="0"/>
                                </a:rPr>
                                <m:t>2</m:t>
                              </m:r>
                              <m:r>
                                <a:rPr lang="es-ES" sz="1600" i="1">
                                  <a:solidFill>
                                    <a:schemeClr val="tx1"/>
                                  </a:solidFill>
                                  <a:latin typeface="Cambria Math" panose="02040503050406030204" pitchFamily="18" charset="0"/>
                                  <a:ea typeface="Cambria Math" panose="02040503050406030204" pitchFamily="18" charset="0"/>
                                </a:rPr>
                                <m:t>𝜋</m:t>
                              </m:r>
                            </m:den>
                          </m:f>
                        </m:e>
                      </m:rad>
                    </m:oMath>
                  </m:oMathPara>
                </a14:m>
                <a:endParaRPr lang="es-ES" sz="1600" b="0" dirty="0">
                  <a:solidFill>
                    <a:schemeClr val="tx1"/>
                  </a:solidFill>
                  <a:ea typeface="Cambria Math" panose="02040503050406030204" pitchFamily="18" charset="0"/>
                </a:endParaRPr>
              </a:p>
              <a:p>
                <a:endParaRPr lang="es-ES" sz="1600" dirty="0"/>
              </a:p>
              <a:p>
                <a:endParaRPr lang="es-ES" sz="1600" dirty="0"/>
              </a:p>
            </p:txBody>
          </p:sp>
        </mc:Choice>
        <mc:Fallback xmlns="">
          <p:sp>
            <p:nvSpPr>
              <p:cNvPr id="21" name="CuadroTexto 20">
                <a:extLst>
                  <a:ext uri="{FF2B5EF4-FFF2-40B4-BE49-F238E27FC236}">
                    <a16:creationId xmlns:a16="http://schemas.microsoft.com/office/drawing/2014/main" id="{22E546CE-CF99-4A16-B6DA-EE0A4F27431A}"/>
                  </a:ext>
                </a:extLst>
              </p:cNvPr>
              <p:cNvSpPr txBox="1">
                <a:spLocks noRot="1" noChangeAspect="1" noMove="1" noResize="1" noEditPoints="1" noAdjustHandles="1" noChangeArrowheads="1" noChangeShapeType="1" noTextEdit="1"/>
              </p:cNvSpPr>
              <p:nvPr/>
            </p:nvSpPr>
            <p:spPr>
              <a:xfrm>
                <a:off x="-360288" y="4847433"/>
                <a:ext cx="8921502" cy="1723870"/>
              </a:xfrm>
              <a:prstGeom prst="rect">
                <a:avLst/>
              </a:prstGeom>
              <a:blipFill>
                <a:blip r:embed="rId5"/>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2" name="CuadroTexto 21">
                <a:extLst>
                  <a:ext uri="{FF2B5EF4-FFF2-40B4-BE49-F238E27FC236}">
                    <a16:creationId xmlns:a16="http://schemas.microsoft.com/office/drawing/2014/main" id="{9FCA3C3C-300D-4877-84B1-E0C7AFA67013}"/>
                  </a:ext>
                </a:extLst>
              </p:cNvPr>
              <p:cNvSpPr txBox="1"/>
              <p:nvPr/>
            </p:nvSpPr>
            <p:spPr>
              <a:xfrm>
                <a:off x="6596342" y="4026367"/>
                <a:ext cx="3484283" cy="33855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s-ES" sz="1600" i="1" smtClean="0">
                          <a:solidFill>
                            <a:schemeClr val="tx1"/>
                          </a:solidFill>
                          <a:latin typeface="Cambria Math" panose="02040503050406030204" pitchFamily="18" charset="0"/>
                          <a:ea typeface="Cambria Math" panose="02040503050406030204" pitchFamily="18" charset="0"/>
                        </a:rPr>
                        <m:t>𝑑</m:t>
                      </m:r>
                      <m:acc>
                        <m:accPr>
                          <m:chr m:val="⃗"/>
                          <m:ctrlPr>
                            <a:rPr lang="es-ES" sz="1600" i="1">
                              <a:solidFill>
                                <a:schemeClr val="tx1"/>
                              </a:solidFill>
                              <a:latin typeface="Cambria Math" panose="02040503050406030204" pitchFamily="18" charset="0"/>
                              <a:ea typeface="Cambria Math" panose="02040503050406030204" pitchFamily="18" charset="0"/>
                            </a:rPr>
                          </m:ctrlPr>
                        </m:accPr>
                        <m:e>
                          <m:r>
                            <a:rPr lang="es-ES" sz="1600" i="1">
                              <a:solidFill>
                                <a:schemeClr val="tx1"/>
                              </a:solidFill>
                              <a:latin typeface="Cambria Math" panose="02040503050406030204" pitchFamily="18" charset="0"/>
                              <a:ea typeface="Cambria Math" panose="02040503050406030204" pitchFamily="18" charset="0"/>
                            </a:rPr>
                            <m:t>𝑟</m:t>
                          </m:r>
                        </m:e>
                      </m:acc>
                      <m:r>
                        <a:rPr lang="es-ES" sz="1600" b="0" i="1" smtClean="0">
                          <a:solidFill>
                            <a:schemeClr val="tx1"/>
                          </a:solidFill>
                          <a:latin typeface="Cambria Math" panose="02040503050406030204" pitchFamily="18" charset="0"/>
                          <a:ea typeface="Cambria Math" panose="02040503050406030204" pitchFamily="18" charset="0"/>
                        </a:rPr>
                        <m:t>=</m:t>
                      </m:r>
                      <m:acc>
                        <m:accPr>
                          <m:chr m:val="̂"/>
                          <m:ctrlPr>
                            <a:rPr lang="es-ES" sz="1600" i="1">
                              <a:solidFill>
                                <a:schemeClr val="tx1"/>
                              </a:solidFill>
                              <a:latin typeface="Cambria Math" panose="02040503050406030204" pitchFamily="18" charset="0"/>
                              <a:ea typeface="Cambria Math" panose="02040503050406030204" pitchFamily="18" charset="0"/>
                            </a:rPr>
                          </m:ctrlPr>
                        </m:accPr>
                        <m:e>
                          <m:r>
                            <a:rPr lang="es-ES" sz="1600" i="1">
                              <a:solidFill>
                                <a:schemeClr val="tx1"/>
                              </a:solidFill>
                              <a:latin typeface="Cambria Math" panose="02040503050406030204" pitchFamily="18" charset="0"/>
                              <a:ea typeface="Cambria Math" panose="02040503050406030204" pitchFamily="18" charset="0"/>
                            </a:rPr>
                            <m:t>𝑟</m:t>
                          </m:r>
                        </m:e>
                      </m:acc>
                      <m:r>
                        <a:rPr lang="es-ES" sz="1600" b="0" i="1" smtClean="0">
                          <a:solidFill>
                            <a:schemeClr val="tx1"/>
                          </a:solidFill>
                          <a:latin typeface="Cambria Math" panose="02040503050406030204" pitchFamily="18" charset="0"/>
                          <a:ea typeface="Cambria Math" panose="02040503050406030204" pitchFamily="18" charset="0"/>
                        </a:rPr>
                        <m:t>𝑑𝑟</m:t>
                      </m:r>
                    </m:oMath>
                  </m:oMathPara>
                </a14:m>
                <a:endParaRPr lang="es-ES" sz="1600" dirty="0"/>
              </a:p>
            </p:txBody>
          </p:sp>
        </mc:Choice>
        <mc:Fallback xmlns="">
          <p:sp>
            <p:nvSpPr>
              <p:cNvPr id="22" name="CuadroTexto 21">
                <a:extLst>
                  <a:ext uri="{FF2B5EF4-FFF2-40B4-BE49-F238E27FC236}">
                    <a16:creationId xmlns:a16="http://schemas.microsoft.com/office/drawing/2014/main" id="{9FCA3C3C-300D-4877-84B1-E0C7AFA67013}"/>
                  </a:ext>
                </a:extLst>
              </p:cNvPr>
              <p:cNvSpPr txBox="1">
                <a:spLocks noRot="1" noChangeAspect="1" noMove="1" noResize="1" noEditPoints="1" noAdjustHandles="1" noChangeArrowheads="1" noChangeShapeType="1" noTextEdit="1"/>
              </p:cNvSpPr>
              <p:nvPr/>
            </p:nvSpPr>
            <p:spPr>
              <a:xfrm>
                <a:off x="6596342" y="4026367"/>
                <a:ext cx="3484283" cy="338554"/>
              </a:xfrm>
              <a:prstGeom prst="rect">
                <a:avLst/>
              </a:prstGeom>
              <a:blipFill>
                <a:blip r:embed="rId6"/>
                <a:stretch>
                  <a:fillRect t="-12500"/>
                </a:stretch>
              </a:blipFill>
            </p:spPr>
            <p:txBody>
              <a:bodyPr/>
              <a:lstStyle/>
              <a:p>
                <a:r>
                  <a:rPr lang="es-ES">
                    <a:noFill/>
                  </a:rPr>
                  <a:t> </a:t>
                </a:r>
              </a:p>
            </p:txBody>
          </p:sp>
        </mc:Fallback>
      </mc:AlternateContent>
    </p:spTree>
    <p:extLst>
      <p:ext uri="{BB962C8B-B14F-4D97-AF65-F5344CB8AC3E}">
        <p14:creationId xmlns:p14="http://schemas.microsoft.com/office/powerpoint/2010/main" val="616703387"/>
      </p:ext>
    </p:extLst>
  </p:cSld>
  <p:clrMapOvr>
    <a:masterClrMapping/>
  </p:clrMapOvr>
  <p:transition spd="med">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2 Marcador de contenido">
            <a:extLst>
              <a:ext uri="{FF2B5EF4-FFF2-40B4-BE49-F238E27FC236}">
                <a16:creationId xmlns:a16="http://schemas.microsoft.com/office/drawing/2014/main" id="{FFD09EE1-A7FB-4FA5-ACC6-C9C302FD12D2}"/>
              </a:ext>
            </a:extLst>
          </p:cNvPr>
          <p:cNvSpPr txBox="1">
            <a:spLocks/>
          </p:cNvSpPr>
          <p:nvPr/>
        </p:nvSpPr>
        <p:spPr>
          <a:xfrm>
            <a:off x="216916" y="553974"/>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altLang="es-ES" sz="1300" kern="0" dirty="0">
                <a:latin typeface="+mj-lt"/>
              </a:rPr>
              <a:t>Con toda la información anterior, estamos en disposición de aplicar BIR-ME al BPM para obtener los voltajes de salida para cada uno de los puertos de salida del mismo</a:t>
            </a:r>
          </a:p>
          <a:p>
            <a:pPr algn="just">
              <a:buFont typeface="Wingdings" panose="05000000000000000000" pitchFamily="2" charset="2"/>
              <a:buChar char="Ø"/>
            </a:pPr>
            <a:r>
              <a:rPr lang="es-ES" altLang="es-ES" sz="1300" kern="0" dirty="0">
                <a:latin typeface="+mj-lt"/>
              </a:rPr>
              <a:t>A continuación se muestran los resultados de BIR-ME para los puertos </a:t>
            </a:r>
            <a:r>
              <a:rPr kumimoji="0" lang="es-ES" altLang="es-ES" sz="1300" b="0" i="0" u="none" strike="noStrike" kern="0" cap="none" spc="0" normalizeH="0" noProof="0" dirty="0">
                <a:ln>
                  <a:noFill/>
                </a:ln>
                <a:solidFill>
                  <a:schemeClr val="tx1"/>
                </a:solidFill>
                <a:effectLst/>
                <a:uLnTx/>
                <a:uFillTx/>
                <a:latin typeface="Arial" pitchFamily="34" charset="0"/>
                <a:ea typeface="ＭＳ Ｐゴシック" pitchFamily="34" charset="-128"/>
                <a:cs typeface="+mn-cs"/>
              </a:rPr>
              <a:t>1 (+y), 2(+x), 3(-y), 4(-x)</a:t>
            </a:r>
            <a:r>
              <a:rPr kumimoji="0" lang="es-ES" altLang="es-ES" sz="1300" b="0" i="0" u="none" strike="noStrike" kern="0" cap="none" spc="0" normalizeH="0" noProof="0" dirty="0">
                <a:ln>
                  <a:noFill/>
                </a:ln>
                <a:solidFill>
                  <a:schemeClr val="tx1"/>
                </a:solidFill>
                <a:effectLst/>
                <a:uLnTx/>
                <a:uFillTx/>
                <a:latin typeface="+mj-lt"/>
                <a:ea typeface="ＭＳ Ｐゴシック" pitchFamily="34" charset="-128"/>
                <a:cs typeface="+mn-cs"/>
              </a:rPr>
              <a:t>. </a:t>
            </a:r>
            <a:r>
              <a:rPr lang="es-ES" altLang="es-ES" sz="1300" kern="0" dirty="0">
                <a:latin typeface="+mj-lt"/>
                <a:cs typeface="+mn-cs"/>
              </a:rPr>
              <a:t>Se incluyen también los resultados numéricos de las simulaciones PIC de CST MS, además de la fórmula teórica</a:t>
            </a:r>
            <a:endParaRPr lang="en-GB" altLang="es-ES" sz="1300" kern="0" dirty="0">
              <a:latin typeface="+mj-lt"/>
            </a:endParaRPr>
          </a:p>
          <a:p>
            <a:pPr algn="just"/>
            <a:endParaRPr lang="es-ES_tradnl" altLang="es-ES" sz="2000" kern="0" dirty="0"/>
          </a:p>
        </p:txBody>
      </p:sp>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40</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mc:AlternateContent xmlns:mc="http://schemas.openxmlformats.org/markup-compatibility/2006" xmlns:a14="http://schemas.microsoft.com/office/drawing/2010/main">
        <mc:Choice Requires="a14">
          <p:sp>
            <p:nvSpPr>
              <p:cNvPr id="30" name="CuadroTexto 29">
                <a:extLst>
                  <a:ext uri="{FF2B5EF4-FFF2-40B4-BE49-F238E27FC236}">
                    <a16:creationId xmlns:a16="http://schemas.microsoft.com/office/drawing/2014/main" id="{FCC71FA2-9EE2-42BD-8A8F-BCE96410725C}"/>
                  </a:ext>
                </a:extLst>
              </p:cNvPr>
              <p:cNvSpPr txBox="1"/>
              <p:nvPr/>
            </p:nvSpPr>
            <p:spPr>
              <a:xfrm>
                <a:off x="5328344" y="6729031"/>
                <a:ext cx="3412950" cy="307777"/>
              </a:xfrm>
              <a:prstGeom prst="rect">
                <a:avLst/>
              </a:prstGeom>
              <a:noFill/>
            </p:spPr>
            <p:txBody>
              <a:bodyPr wrap="square">
                <a:spAutoFit/>
              </a:bodyPr>
              <a:lstStyle/>
              <a:p>
                <a14:m>
                  <m:oMath xmlns:m="http://schemas.openxmlformats.org/officeDocument/2006/math">
                    <m:r>
                      <a:rPr kumimoji="0" lang="es-ES"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m:t>
                    </m:r>
                    <m:r>
                      <a:rPr kumimoji="0" lang="es-ES"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𝑥</m:t>
                    </m:r>
                    <m:r>
                      <a:rPr kumimoji="0" lang="es-ES" sz="1400" b="0" i="1" u="none" strike="noStrike" kern="1200" cap="none" spc="0" normalizeH="0" baseline="0" noProof="0" smtClean="0">
                        <a:ln>
                          <a:noFill/>
                        </a:ln>
                        <a:solidFill>
                          <a:prstClr val="black"/>
                        </a:solidFill>
                        <a:effectLst/>
                        <a:uLnTx/>
                        <a:uFillTx/>
                        <a:latin typeface="Cambria Math" panose="02040503050406030204" pitchFamily="18" charset="0"/>
                        <a:cs typeface="+mn-cs"/>
                      </a:rPr>
                      <m:t>=5</m:t>
                    </m:r>
                  </m:oMath>
                </a14:m>
                <a:r>
                  <a:rPr kumimoji="0" lang="es-ES" sz="1400" b="0" i="0" u="none" strike="noStrike" kern="1200" cap="none" spc="0" normalizeH="0" baseline="0" noProof="0" dirty="0">
                    <a:ln>
                      <a:noFill/>
                    </a:ln>
                    <a:solidFill>
                      <a:prstClr val="white"/>
                    </a:solidFill>
                    <a:effectLst/>
                    <a:uLnTx/>
                    <a:uFillTx/>
                    <a:latin typeface="Arial" pitchFamily="34" charset="0"/>
                    <a:ea typeface="ＭＳ Ｐゴシック" pitchFamily="34" charset="-128"/>
                    <a:cs typeface="+mn-cs"/>
                  </a:rPr>
                  <a:t> </a:t>
                </a:r>
                <a:r>
                  <a:rPr kumimoji="0" lang="es-ES" sz="1400" b="0"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mn-cs"/>
                  </a:rPr>
                  <a:t>mm</a:t>
                </a:r>
                <a:endParaRPr lang="es-ES" sz="1400" dirty="0"/>
              </a:p>
            </p:txBody>
          </p:sp>
        </mc:Choice>
        <mc:Fallback xmlns="">
          <p:sp>
            <p:nvSpPr>
              <p:cNvPr id="30" name="CuadroTexto 29">
                <a:extLst>
                  <a:ext uri="{FF2B5EF4-FFF2-40B4-BE49-F238E27FC236}">
                    <a16:creationId xmlns:a16="http://schemas.microsoft.com/office/drawing/2014/main" id="{FCC71FA2-9EE2-42BD-8A8F-BCE96410725C}"/>
                  </a:ext>
                </a:extLst>
              </p:cNvPr>
              <p:cNvSpPr txBox="1">
                <a:spLocks noRot="1" noChangeAspect="1" noMove="1" noResize="1" noEditPoints="1" noAdjustHandles="1" noChangeArrowheads="1" noChangeShapeType="1" noTextEdit="1"/>
              </p:cNvSpPr>
              <p:nvPr/>
            </p:nvSpPr>
            <p:spPr>
              <a:xfrm>
                <a:off x="5328344" y="6729031"/>
                <a:ext cx="3412950" cy="307777"/>
              </a:xfrm>
              <a:prstGeom prst="rect">
                <a:avLst/>
              </a:prstGeom>
              <a:blipFill>
                <a:blip r:embed="rId2"/>
                <a:stretch>
                  <a:fillRect t="-4000" b="-20000"/>
                </a:stretch>
              </a:blipFill>
            </p:spPr>
            <p:txBody>
              <a:bodyPr/>
              <a:lstStyle/>
              <a:p>
                <a:r>
                  <a:rPr lang="es-ES">
                    <a:noFill/>
                  </a:rPr>
                  <a:t> </a:t>
                </a:r>
              </a:p>
            </p:txBody>
          </p:sp>
        </mc:Fallback>
      </mc:AlternateContent>
      <p:sp>
        <p:nvSpPr>
          <p:cNvPr id="14" name="CuadroTexto 13">
            <a:extLst>
              <a:ext uri="{FF2B5EF4-FFF2-40B4-BE49-F238E27FC236}">
                <a16:creationId xmlns:a16="http://schemas.microsoft.com/office/drawing/2014/main" id="{90413F9A-0F9F-4BBA-865E-3CAD6AB3DAED}"/>
              </a:ext>
            </a:extLst>
          </p:cNvPr>
          <p:cNvSpPr txBox="1"/>
          <p:nvPr/>
        </p:nvSpPr>
        <p:spPr>
          <a:xfrm>
            <a:off x="7759563" y="1550746"/>
            <a:ext cx="2183291" cy="5693866"/>
          </a:xfrm>
          <a:prstGeom prst="rect">
            <a:avLst/>
          </a:prstGeom>
          <a:noFill/>
        </p:spPr>
        <p:txBody>
          <a:bodyPr wrap="square" rtlCol="0">
            <a:spAutoFit/>
          </a:bodyPr>
          <a:lstStyle/>
          <a:p>
            <a:pPr marL="285750" indent="-285750" algn="just">
              <a:buFont typeface="Wingdings" panose="05000000000000000000" pitchFamily="2" charset="2"/>
              <a:buChar char="Ø"/>
            </a:pPr>
            <a:r>
              <a:rPr lang="es-ES" altLang="es-ES" sz="1300" dirty="0">
                <a:solidFill>
                  <a:schemeClr val="tx1"/>
                </a:solidFill>
              </a:rPr>
              <a:t>Se observa que en todos las gráficas, existe una concordancia excelente entre las simulaciones numéricas de CST y los resultados de BIR-ME</a:t>
            </a:r>
          </a:p>
          <a:p>
            <a:pPr marL="285750" indent="-285750" algn="just">
              <a:buFont typeface="Wingdings" panose="05000000000000000000" pitchFamily="2" charset="2"/>
              <a:buChar char="Ø"/>
            </a:pPr>
            <a:endParaRPr lang="es-ES" altLang="es-ES" sz="1300" dirty="0">
              <a:solidFill>
                <a:schemeClr val="tx1"/>
              </a:solidFill>
            </a:endParaRPr>
          </a:p>
          <a:p>
            <a:pPr marL="285750" indent="-285750" algn="just">
              <a:buFont typeface="Wingdings" panose="05000000000000000000" pitchFamily="2" charset="2"/>
              <a:buChar char="Ø"/>
            </a:pPr>
            <a:r>
              <a:rPr lang="es-ES" altLang="es-ES" sz="1300" dirty="0">
                <a:solidFill>
                  <a:schemeClr val="tx1"/>
                </a:solidFill>
              </a:rPr>
              <a:t>La expresión teórica, aunque presenta ligeras diferencias con BIR-ME y CST, también resulta ser bastante precisa para estimar el voltaje de salida por los puertos del BPM</a:t>
            </a:r>
          </a:p>
          <a:p>
            <a:pPr marL="285750" indent="-285750" algn="just">
              <a:buFont typeface="Wingdings" panose="05000000000000000000" pitchFamily="2" charset="2"/>
              <a:buChar char="Ø"/>
            </a:pPr>
            <a:endParaRPr lang="es-ES" altLang="es-ES" sz="1300" dirty="0">
              <a:solidFill>
                <a:schemeClr val="tx1"/>
              </a:solidFill>
            </a:endParaRPr>
          </a:p>
          <a:p>
            <a:pPr marL="285750" indent="-285750" algn="just">
              <a:buFont typeface="Wingdings" panose="05000000000000000000" pitchFamily="2" charset="2"/>
              <a:buChar char="Ø"/>
            </a:pPr>
            <a:r>
              <a:rPr lang="es-ES" altLang="es-ES" sz="1300" dirty="0">
                <a:solidFill>
                  <a:schemeClr val="tx1"/>
                </a:solidFill>
              </a:rPr>
              <a:t>A la vista de los resultados, concluimos que BIR-ME es adecuado para estudiar las señales de salida de un BPM excitado por un haz de electrones </a:t>
            </a:r>
            <a:endParaRPr kumimoji="0" lang="es-ES" altLang="es-ES" sz="1300" b="0" i="0" u="none" strike="noStrike" cap="none" normalizeH="0" baseline="0" dirty="0">
              <a:ln>
                <a:noFill/>
              </a:ln>
              <a:solidFill>
                <a:schemeClr val="tx1"/>
              </a:solidFill>
              <a:effectLst/>
              <a:latin typeface="Arial" panose="020B0604020202020204" pitchFamily="34" charset="0"/>
            </a:endParaRPr>
          </a:p>
        </p:txBody>
      </p:sp>
      <p:pic>
        <p:nvPicPr>
          <p:cNvPr id="5" name="Imagen 4">
            <a:extLst>
              <a:ext uri="{FF2B5EF4-FFF2-40B4-BE49-F238E27FC236}">
                <a16:creationId xmlns:a16="http://schemas.microsoft.com/office/drawing/2014/main" id="{B85C4EA7-2984-43E9-A899-6EFEB19B1B1F}"/>
              </a:ext>
            </a:extLst>
          </p:cNvPr>
          <p:cNvPicPr>
            <a:picLocks noChangeAspect="1"/>
          </p:cNvPicPr>
          <p:nvPr/>
        </p:nvPicPr>
        <p:blipFill>
          <a:blip r:embed="rId3"/>
          <a:stretch>
            <a:fillRect/>
          </a:stretch>
        </p:blipFill>
        <p:spPr>
          <a:xfrm>
            <a:off x="3974165" y="4389359"/>
            <a:ext cx="3730443" cy="2750457"/>
          </a:xfrm>
          <a:prstGeom prst="rect">
            <a:avLst/>
          </a:prstGeom>
        </p:spPr>
      </p:pic>
      <p:pic>
        <p:nvPicPr>
          <p:cNvPr id="10" name="Imagen 9">
            <a:extLst>
              <a:ext uri="{FF2B5EF4-FFF2-40B4-BE49-F238E27FC236}">
                <a16:creationId xmlns:a16="http://schemas.microsoft.com/office/drawing/2014/main" id="{E93B303A-8D2B-4E27-ACD1-33C5363FC2A5}"/>
              </a:ext>
            </a:extLst>
          </p:cNvPr>
          <p:cNvPicPr>
            <a:picLocks noChangeAspect="1"/>
          </p:cNvPicPr>
          <p:nvPr/>
        </p:nvPicPr>
        <p:blipFill>
          <a:blip r:embed="rId4"/>
          <a:stretch>
            <a:fillRect/>
          </a:stretch>
        </p:blipFill>
        <p:spPr>
          <a:xfrm>
            <a:off x="337396" y="1569452"/>
            <a:ext cx="3606068" cy="2704551"/>
          </a:xfrm>
          <a:prstGeom prst="rect">
            <a:avLst/>
          </a:prstGeom>
        </p:spPr>
      </p:pic>
      <p:pic>
        <p:nvPicPr>
          <p:cNvPr id="13" name="Imagen 12">
            <a:extLst>
              <a:ext uri="{FF2B5EF4-FFF2-40B4-BE49-F238E27FC236}">
                <a16:creationId xmlns:a16="http://schemas.microsoft.com/office/drawing/2014/main" id="{76943ACF-083B-4868-91A5-1E0F92747D22}"/>
              </a:ext>
            </a:extLst>
          </p:cNvPr>
          <p:cNvPicPr>
            <a:picLocks noChangeAspect="1"/>
          </p:cNvPicPr>
          <p:nvPr/>
        </p:nvPicPr>
        <p:blipFill>
          <a:blip r:embed="rId5"/>
          <a:stretch>
            <a:fillRect/>
          </a:stretch>
        </p:blipFill>
        <p:spPr>
          <a:xfrm>
            <a:off x="4008931" y="1602040"/>
            <a:ext cx="3685164" cy="2639374"/>
          </a:xfrm>
          <a:prstGeom prst="rect">
            <a:avLst/>
          </a:prstGeom>
        </p:spPr>
      </p:pic>
      <p:pic>
        <p:nvPicPr>
          <p:cNvPr id="16" name="Imagen 15">
            <a:extLst>
              <a:ext uri="{FF2B5EF4-FFF2-40B4-BE49-F238E27FC236}">
                <a16:creationId xmlns:a16="http://schemas.microsoft.com/office/drawing/2014/main" id="{3FC03740-D53D-4001-989E-AC305038827A}"/>
              </a:ext>
            </a:extLst>
          </p:cNvPr>
          <p:cNvPicPr>
            <a:picLocks noChangeAspect="1"/>
          </p:cNvPicPr>
          <p:nvPr/>
        </p:nvPicPr>
        <p:blipFill>
          <a:blip r:embed="rId6"/>
          <a:stretch>
            <a:fillRect/>
          </a:stretch>
        </p:blipFill>
        <p:spPr>
          <a:xfrm>
            <a:off x="287784" y="4409510"/>
            <a:ext cx="3613537" cy="2710153"/>
          </a:xfrm>
          <a:prstGeom prst="rect">
            <a:avLst/>
          </a:prstGeom>
        </p:spPr>
      </p:pic>
    </p:spTree>
    <p:extLst>
      <p:ext uri="{BB962C8B-B14F-4D97-AF65-F5344CB8AC3E}">
        <p14:creationId xmlns:p14="http://schemas.microsoft.com/office/powerpoint/2010/main" val="3279951523"/>
      </p:ext>
    </p:extLst>
  </p:cSld>
  <p:clrMapOvr>
    <a:masterClrMapping/>
  </p:clrMapOvr>
  <p:transition spd="med">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2 Marcador de contenido">
            <a:extLst>
              <a:ext uri="{FF2B5EF4-FFF2-40B4-BE49-F238E27FC236}">
                <a16:creationId xmlns:a16="http://schemas.microsoft.com/office/drawing/2014/main" id="{FFD09EE1-A7FB-4FA5-ACC6-C9C302FD12D2}"/>
              </a:ext>
            </a:extLst>
          </p:cNvPr>
          <p:cNvSpPr txBox="1">
            <a:spLocks/>
          </p:cNvSpPr>
          <p:nvPr/>
        </p:nvSpPr>
        <p:spPr>
          <a:xfrm>
            <a:off x="216916" y="658770"/>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altLang="es-ES" sz="1300" kern="0" dirty="0">
                <a:latin typeface="+mj-lt"/>
              </a:rPr>
              <a:t>A continuación se muestran la fase de los voltajes de salida para BI-RME y para la fórmula teórica</a:t>
            </a:r>
            <a:endParaRPr lang="es-ES_tradnl" altLang="es-ES" sz="2000" kern="0" dirty="0"/>
          </a:p>
        </p:txBody>
      </p:sp>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41</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p:pic>
        <p:nvPicPr>
          <p:cNvPr id="5" name="Imagen 4">
            <a:extLst>
              <a:ext uri="{FF2B5EF4-FFF2-40B4-BE49-F238E27FC236}">
                <a16:creationId xmlns:a16="http://schemas.microsoft.com/office/drawing/2014/main" id="{9095964A-18CF-40CF-9796-57187C96198D}"/>
              </a:ext>
            </a:extLst>
          </p:cNvPr>
          <p:cNvPicPr>
            <a:picLocks noChangeAspect="1"/>
          </p:cNvPicPr>
          <p:nvPr/>
        </p:nvPicPr>
        <p:blipFill>
          <a:blip r:embed="rId2"/>
          <a:stretch>
            <a:fillRect/>
          </a:stretch>
        </p:blipFill>
        <p:spPr>
          <a:xfrm>
            <a:off x="4232110" y="4384476"/>
            <a:ext cx="3826988" cy="2870241"/>
          </a:xfrm>
          <a:prstGeom prst="rect">
            <a:avLst/>
          </a:prstGeom>
        </p:spPr>
      </p:pic>
      <p:pic>
        <p:nvPicPr>
          <p:cNvPr id="10" name="Imagen 9">
            <a:extLst>
              <a:ext uri="{FF2B5EF4-FFF2-40B4-BE49-F238E27FC236}">
                <a16:creationId xmlns:a16="http://schemas.microsoft.com/office/drawing/2014/main" id="{084017E1-41B6-4DF5-ADB3-CF8B4D1EA7C5}"/>
              </a:ext>
            </a:extLst>
          </p:cNvPr>
          <p:cNvPicPr>
            <a:picLocks noChangeAspect="1"/>
          </p:cNvPicPr>
          <p:nvPr/>
        </p:nvPicPr>
        <p:blipFill>
          <a:blip r:embed="rId3"/>
          <a:stretch>
            <a:fillRect/>
          </a:stretch>
        </p:blipFill>
        <p:spPr>
          <a:xfrm>
            <a:off x="457900" y="1495049"/>
            <a:ext cx="3732992" cy="2799744"/>
          </a:xfrm>
          <a:prstGeom prst="rect">
            <a:avLst/>
          </a:prstGeom>
        </p:spPr>
      </p:pic>
      <p:pic>
        <p:nvPicPr>
          <p:cNvPr id="13" name="Imagen 12">
            <a:extLst>
              <a:ext uri="{FF2B5EF4-FFF2-40B4-BE49-F238E27FC236}">
                <a16:creationId xmlns:a16="http://schemas.microsoft.com/office/drawing/2014/main" id="{ED351B98-EF4F-4B11-925B-1BF0F0A37B4E}"/>
              </a:ext>
            </a:extLst>
          </p:cNvPr>
          <p:cNvPicPr>
            <a:picLocks noChangeAspect="1"/>
          </p:cNvPicPr>
          <p:nvPr/>
        </p:nvPicPr>
        <p:blipFill>
          <a:blip r:embed="rId4"/>
          <a:stretch>
            <a:fillRect/>
          </a:stretch>
        </p:blipFill>
        <p:spPr>
          <a:xfrm>
            <a:off x="4258599" y="1540641"/>
            <a:ext cx="3774009" cy="2830507"/>
          </a:xfrm>
          <a:prstGeom prst="rect">
            <a:avLst/>
          </a:prstGeom>
        </p:spPr>
      </p:pic>
      <p:pic>
        <p:nvPicPr>
          <p:cNvPr id="16" name="Imagen 15">
            <a:extLst>
              <a:ext uri="{FF2B5EF4-FFF2-40B4-BE49-F238E27FC236}">
                <a16:creationId xmlns:a16="http://schemas.microsoft.com/office/drawing/2014/main" id="{68020FEB-58C2-4B6B-8967-2D465CE7A31E}"/>
              </a:ext>
            </a:extLst>
          </p:cNvPr>
          <p:cNvPicPr>
            <a:picLocks noChangeAspect="1"/>
          </p:cNvPicPr>
          <p:nvPr/>
        </p:nvPicPr>
        <p:blipFill>
          <a:blip r:embed="rId5"/>
          <a:stretch>
            <a:fillRect/>
          </a:stretch>
        </p:blipFill>
        <p:spPr>
          <a:xfrm>
            <a:off x="260900" y="4371148"/>
            <a:ext cx="3894164" cy="2920623"/>
          </a:xfrm>
          <a:prstGeom prst="rect">
            <a:avLst/>
          </a:prstGeom>
        </p:spPr>
      </p:pic>
      <mc:AlternateContent xmlns:mc="http://schemas.openxmlformats.org/markup-compatibility/2006" xmlns:a14="http://schemas.microsoft.com/office/drawing/2010/main">
        <mc:Choice Requires="a14">
          <p:sp>
            <p:nvSpPr>
              <p:cNvPr id="19" name="CuadroTexto 18">
                <a:extLst>
                  <a:ext uri="{FF2B5EF4-FFF2-40B4-BE49-F238E27FC236}">
                    <a16:creationId xmlns:a16="http://schemas.microsoft.com/office/drawing/2014/main" id="{A3EE8651-2B23-4B89-9CEE-2C1274204AFA}"/>
                  </a:ext>
                </a:extLst>
              </p:cNvPr>
              <p:cNvSpPr txBox="1"/>
              <p:nvPr/>
            </p:nvSpPr>
            <p:spPr>
              <a:xfrm flipH="1">
                <a:off x="991186" y="1033992"/>
                <a:ext cx="3309854" cy="310983"/>
              </a:xfrm>
              <a:prstGeom prst="rect">
                <a:avLst/>
              </a:prstGeom>
              <a:noFill/>
            </p:spPr>
            <p:txBody>
              <a:bodyPr wrap="squar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r>
                        <a:rPr lang="es-ES" sz="1400" i="1" smtClean="0">
                          <a:solidFill>
                            <a:prstClr val="black"/>
                          </a:solidFill>
                          <a:latin typeface="Cambria Math" panose="02040503050406030204" pitchFamily="18" charset="0"/>
                          <a:ea typeface="+mn-ea"/>
                        </a:rPr>
                        <m:t>𝑉</m:t>
                      </m:r>
                      <m:d>
                        <m:dPr>
                          <m:ctrlPr>
                            <a:rPr lang="es-ES" sz="1400" i="1" smtClean="0">
                              <a:solidFill>
                                <a:prstClr val="black"/>
                              </a:solidFill>
                              <a:latin typeface="Cambria Math" panose="02040503050406030204" pitchFamily="18" charset="0"/>
                              <a:ea typeface="+mn-ea"/>
                            </a:rPr>
                          </m:ctrlPr>
                        </m:dPr>
                        <m:e>
                          <m:r>
                            <a:rPr lang="es-ES" sz="1400" i="1" smtClean="0">
                              <a:solidFill>
                                <a:prstClr val="black"/>
                              </a:solidFill>
                              <a:latin typeface="Cambria Math" panose="02040503050406030204" pitchFamily="18" charset="0"/>
                              <a:ea typeface="+mn-ea"/>
                            </a:rPr>
                            <m:t>𝑡</m:t>
                          </m:r>
                        </m:e>
                      </m:d>
                      <m:r>
                        <a:rPr lang="es-ES" sz="1400" i="1" smtClean="0">
                          <a:solidFill>
                            <a:prstClr val="black"/>
                          </a:solidFill>
                          <a:latin typeface="Cambria Math" panose="02040503050406030204" pitchFamily="18" charset="0"/>
                          <a:ea typeface="+mn-ea"/>
                        </a:rPr>
                        <m:t>=</m:t>
                      </m:r>
                      <m:sSub>
                        <m:sSubPr>
                          <m:ctrlPr>
                            <a:rPr lang="es-ES" sz="1400" i="1" smtClean="0">
                              <a:solidFill>
                                <a:prstClr val="black"/>
                              </a:solidFill>
                              <a:latin typeface="Cambria Math" panose="02040503050406030204" pitchFamily="18" charset="0"/>
                              <a:ea typeface="+mn-ea"/>
                            </a:rPr>
                          </m:ctrlPr>
                        </m:sSubPr>
                        <m:e>
                          <m:r>
                            <a:rPr lang="es-ES" sz="1400" i="1" smtClean="0">
                              <a:solidFill>
                                <a:prstClr val="black"/>
                              </a:solidFill>
                              <a:latin typeface="Cambria Math" panose="02040503050406030204" pitchFamily="18" charset="0"/>
                              <a:ea typeface="+mn-ea"/>
                            </a:rPr>
                            <m:t>𝑉</m:t>
                          </m:r>
                        </m:e>
                        <m:sub>
                          <m:r>
                            <a:rPr lang="es-ES" sz="1400" i="1" smtClean="0">
                              <a:solidFill>
                                <a:prstClr val="black"/>
                              </a:solidFill>
                              <a:latin typeface="Cambria Math" panose="02040503050406030204" pitchFamily="18" charset="0"/>
                              <a:ea typeface="+mn-ea"/>
                            </a:rPr>
                            <m:t>𝑜𝑢𝑡</m:t>
                          </m:r>
                        </m:sub>
                      </m:sSub>
                      <m:sSup>
                        <m:sSupPr>
                          <m:ctrlPr>
                            <a:rPr lang="es-ES" sz="1400" i="1" smtClean="0">
                              <a:solidFill>
                                <a:prstClr val="black"/>
                              </a:solidFill>
                              <a:latin typeface="Cambria Math" panose="02040503050406030204" pitchFamily="18" charset="0"/>
                              <a:ea typeface="+mn-ea"/>
                            </a:rPr>
                          </m:ctrlPr>
                        </m:sSupPr>
                        <m:e>
                          <m:r>
                            <a:rPr lang="es-ES" sz="1400" i="1" smtClean="0">
                              <a:solidFill>
                                <a:prstClr val="black"/>
                              </a:solidFill>
                              <a:latin typeface="Cambria Math" panose="02040503050406030204" pitchFamily="18" charset="0"/>
                              <a:ea typeface="+mn-ea"/>
                            </a:rPr>
                            <m:t>𝑒</m:t>
                          </m:r>
                        </m:e>
                        <m:sup>
                          <m:r>
                            <a:rPr lang="es-ES" sz="1400" i="1" smtClean="0">
                              <a:solidFill>
                                <a:prstClr val="black"/>
                              </a:solidFill>
                              <a:latin typeface="Cambria Math" panose="02040503050406030204" pitchFamily="18" charset="0"/>
                              <a:ea typeface="+mn-ea"/>
                            </a:rPr>
                            <m:t>−</m:t>
                          </m:r>
                          <m:f>
                            <m:fPr>
                              <m:ctrlPr>
                                <a:rPr lang="es-ES" sz="1400" i="1" smtClean="0">
                                  <a:solidFill>
                                    <a:prstClr val="black"/>
                                  </a:solidFill>
                                  <a:latin typeface="Cambria Math" panose="02040503050406030204" pitchFamily="18" charset="0"/>
                                  <a:ea typeface="+mn-ea"/>
                                </a:rPr>
                              </m:ctrlPr>
                            </m:fPr>
                            <m:num>
                              <m:r>
                                <a:rPr lang="es-ES" sz="1400" i="1" smtClean="0">
                                  <a:solidFill>
                                    <a:prstClr val="black"/>
                                  </a:solidFill>
                                  <a:latin typeface="Cambria Math" panose="02040503050406030204" pitchFamily="18" charset="0"/>
                                  <a:ea typeface="+mn-ea"/>
                                </a:rPr>
                                <m:t>𝑡</m:t>
                              </m:r>
                            </m:num>
                            <m:den>
                              <m:r>
                                <a:rPr lang="es-ES" sz="1400" i="1" smtClean="0">
                                  <a:solidFill>
                                    <a:prstClr val="black"/>
                                  </a:solidFill>
                                  <a:latin typeface="Cambria Math" panose="02040503050406030204" pitchFamily="18" charset="0"/>
                                  <a:ea typeface="+mn-ea"/>
                                </a:rPr>
                                <m:t>2</m:t>
                              </m:r>
                              <m:r>
                                <a:rPr lang="es-ES" sz="1400" i="1" smtClean="0">
                                  <a:solidFill>
                                    <a:prstClr val="black"/>
                                  </a:solidFill>
                                  <a:latin typeface="Cambria Math" panose="02040503050406030204" pitchFamily="18" charset="0"/>
                                  <a:ea typeface="Cambria Math" panose="02040503050406030204" pitchFamily="18" charset="0"/>
                                </a:rPr>
                                <m:t>𝜏</m:t>
                              </m:r>
                            </m:den>
                          </m:f>
                        </m:sup>
                      </m:sSup>
                      <m:r>
                        <a:rPr lang="es-ES" sz="1400" i="1" smtClean="0">
                          <a:solidFill>
                            <a:prstClr val="black"/>
                          </a:solidFill>
                          <a:latin typeface="Cambria Math" panose="02040503050406030204" pitchFamily="18" charset="0"/>
                          <a:ea typeface="+mn-ea"/>
                        </a:rPr>
                        <m:t> </m:t>
                      </m:r>
                      <m:sSup>
                        <m:sSupPr>
                          <m:ctrlPr>
                            <a:rPr lang="es-ES" sz="1400" i="1">
                              <a:solidFill>
                                <a:prstClr val="black"/>
                              </a:solidFill>
                              <a:latin typeface="Cambria Math" panose="02040503050406030204" pitchFamily="18" charset="0"/>
                              <a:ea typeface="+mn-ea"/>
                            </a:rPr>
                          </m:ctrlPr>
                        </m:sSupPr>
                        <m:e>
                          <m:r>
                            <a:rPr lang="es-ES" sz="1400" i="1">
                              <a:solidFill>
                                <a:prstClr val="black"/>
                              </a:solidFill>
                              <a:latin typeface="Cambria Math" panose="02040503050406030204" pitchFamily="18" charset="0"/>
                              <a:ea typeface="+mn-ea"/>
                            </a:rPr>
                            <m:t>𝑒</m:t>
                          </m:r>
                        </m:e>
                        <m:sup>
                          <m:r>
                            <a:rPr lang="es-ES" sz="1400" i="1" smtClean="0">
                              <a:solidFill>
                                <a:prstClr val="black"/>
                              </a:solidFill>
                              <a:latin typeface="Cambria Math" panose="02040503050406030204" pitchFamily="18" charset="0"/>
                              <a:ea typeface="+mn-ea"/>
                            </a:rPr>
                            <m:t>𝑗</m:t>
                          </m:r>
                          <m:sSub>
                            <m:sSubPr>
                              <m:ctrlPr>
                                <a:rPr lang="es-ES" sz="1400" i="1" smtClean="0">
                                  <a:solidFill>
                                    <a:prstClr val="black"/>
                                  </a:solidFill>
                                  <a:latin typeface="Cambria Math" panose="02040503050406030204" pitchFamily="18" charset="0"/>
                                  <a:ea typeface="+mn-ea"/>
                                </a:rPr>
                              </m:ctrlPr>
                            </m:sSubPr>
                            <m:e>
                              <m:r>
                                <a:rPr lang="es-ES" sz="1400" i="1" smtClean="0">
                                  <a:solidFill>
                                    <a:prstClr val="black"/>
                                  </a:solidFill>
                                  <a:latin typeface="Cambria Math" panose="02040503050406030204" pitchFamily="18" charset="0"/>
                                  <a:ea typeface="Cambria Math" panose="02040503050406030204" pitchFamily="18" charset="0"/>
                                </a:rPr>
                                <m:t>𝜔</m:t>
                              </m:r>
                            </m:e>
                            <m:sub>
                              <m:r>
                                <a:rPr lang="es-ES" sz="1400" i="1" smtClean="0">
                                  <a:solidFill>
                                    <a:prstClr val="black"/>
                                  </a:solidFill>
                                  <a:latin typeface="Cambria Math" panose="02040503050406030204" pitchFamily="18" charset="0"/>
                                  <a:ea typeface="+mn-ea"/>
                                </a:rPr>
                                <m:t>𝑚</m:t>
                              </m:r>
                            </m:sub>
                          </m:sSub>
                          <m:r>
                            <a:rPr lang="es-ES" sz="1400" i="1" smtClean="0">
                              <a:solidFill>
                                <a:prstClr val="black"/>
                              </a:solidFill>
                              <a:latin typeface="Cambria Math" panose="02040503050406030204" pitchFamily="18" charset="0"/>
                              <a:ea typeface="Cambria Math" panose="02040503050406030204" pitchFamily="18" charset="0"/>
                            </a:rPr>
                            <m:t>𝑡</m:t>
                          </m:r>
                        </m:sup>
                      </m:sSup>
                      <m:sSup>
                        <m:sSupPr>
                          <m:ctrlPr>
                            <a:rPr lang="es-ES" sz="1400" i="1">
                              <a:solidFill>
                                <a:prstClr val="black"/>
                              </a:solidFill>
                              <a:latin typeface="Cambria Math" panose="02040503050406030204" pitchFamily="18" charset="0"/>
                            </a:rPr>
                          </m:ctrlPr>
                        </m:sSupPr>
                        <m:e>
                          <m:r>
                            <a:rPr lang="es-ES" sz="1400" i="1">
                              <a:solidFill>
                                <a:prstClr val="black"/>
                              </a:solidFill>
                              <a:latin typeface="Cambria Math" panose="02040503050406030204" pitchFamily="18" charset="0"/>
                            </a:rPr>
                            <m:t>𝑒</m:t>
                          </m:r>
                        </m:e>
                        <m:sup>
                          <m:r>
                            <a:rPr lang="es-ES" sz="1400" i="1">
                              <a:solidFill>
                                <a:prstClr val="black"/>
                              </a:solidFill>
                              <a:latin typeface="Cambria Math" panose="02040503050406030204" pitchFamily="18" charset="0"/>
                            </a:rPr>
                            <m:t>𝑗</m:t>
                          </m:r>
                          <m:sSub>
                            <m:sSubPr>
                              <m:ctrlPr>
                                <a:rPr lang="es-ES" sz="1400" i="1" smtClean="0">
                                  <a:solidFill>
                                    <a:prstClr val="black"/>
                                  </a:solidFill>
                                  <a:latin typeface="Cambria Math" panose="02040503050406030204" pitchFamily="18" charset="0"/>
                                </a:rPr>
                              </m:ctrlPr>
                            </m:sSubPr>
                            <m:e>
                              <m:r>
                                <a:rPr lang="es-ES" sz="1400" i="1" smtClean="0">
                                  <a:solidFill>
                                    <a:prstClr val="black"/>
                                  </a:solidFill>
                                  <a:latin typeface="Cambria Math" panose="02040503050406030204" pitchFamily="18" charset="0"/>
                                  <a:ea typeface="Cambria Math" panose="02040503050406030204" pitchFamily="18" charset="0"/>
                                </a:rPr>
                                <m:t>𝜑</m:t>
                              </m:r>
                            </m:e>
                            <m:sub>
                              <m:r>
                                <a:rPr lang="es-ES" sz="1400" b="0" i="1" smtClean="0">
                                  <a:solidFill>
                                    <a:prstClr val="black"/>
                                  </a:solidFill>
                                  <a:latin typeface="Cambria Math" panose="02040503050406030204" pitchFamily="18" charset="0"/>
                                </a:rPr>
                                <m:t>0</m:t>
                              </m:r>
                            </m:sub>
                          </m:sSub>
                        </m:sup>
                      </m:sSup>
                      <m:r>
                        <a:rPr lang="es-ES" sz="1400" i="1" smtClean="0">
                          <a:solidFill>
                            <a:prstClr val="black"/>
                          </a:solidFill>
                          <a:latin typeface="Cambria Math" panose="02040503050406030204" pitchFamily="18" charset="0"/>
                          <a:ea typeface="Cambria Math" panose="02040503050406030204" pitchFamily="18" charset="0"/>
                        </a:rPr>
                        <m:t>𝑢</m:t>
                      </m:r>
                      <m:r>
                        <a:rPr lang="es-ES" sz="1400" i="1" smtClean="0">
                          <a:solidFill>
                            <a:prstClr val="black"/>
                          </a:solidFill>
                          <a:latin typeface="Cambria Math" panose="02040503050406030204" pitchFamily="18" charset="0"/>
                          <a:ea typeface="Cambria Math" panose="02040503050406030204" pitchFamily="18" charset="0"/>
                        </a:rPr>
                        <m:t>(</m:t>
                      </m:r>
                      <m:r>
                        <a:rPr lang="es-ES" sz="1400" i="1" smtClean="0">
                          <a:solidFill>
                            <a:prstClr val="black"/>
                          </a:solidFill>
                          <a:latin typeface="Cambria Math" panose="02040503050406030204" pitchFamily="18" charset="0"/>
                          <a:ea typeface="Cambria Math" panose="02040503050406030204" pitchFamily="18" charset="0"/>
                        </a:rPr>
                        <m:t>𝑡</m:t>
                      </m:r>
                      <m:r>
                        <a:rPr lang="es-ES" sz="1400" i="1" smtClean="0">
                          <a:solidFill>
                            <a:prstClr val="black"/>
                          </a:solidFill>
                          <a:latin typeface="Cambria Math" panose="02040503050406030204" pitchFamily="18" charset="0"/>
                          <a:ea typeface="Cambria Math" panose="02040503050406030204" pitchFamily="18" charset="0"/>
                        </a:rPr>
                        <m:t>)</m:t>
                      </m:r>
                    </m:oMath>
                  </m:oMathPara>
                </a14:m>
                <a:endParaRPr lang="es-ES" sz="1400" i="1" dirty="0">
                  <a:solidFill>
                    <a:prstClr val="black"/>
                  </a:solidFill>
                  <a:latin typeface="Arial" charset="0"/>
                  <a:ea typeface="+mn-ea"/>
                </a:endParaRPr>
              </a:p>
            </p:txBody>
          </p:sp>
        </mc:Choice>
        <mc:Fallback xmlns="">
          <p:sp>
            <p:nvSpPr>
              <p:cNvPr id="19" name="CuadroTexto 18">
                <a:extLst>
                  <a:ext uri="{FF2B5EF4-FFF2-40B4-BE49-F238E27FC236}">
                    <a16:creationId xmlns:a16="http://schemas.microsoft.com/office/drawing/2014/main" id="{A3EE8651-2B23-4B89-9CEE-2C1274204AFA}"/>
                  </a:ext>
                </a:extLst>
              </p:cNvPr>
              <p:cNvSpPr txBox="1">
                <a:spLocks noRot="1" noChangeAspect="1" noMove="1" noResize="1" noEditPoints="1" noAdjustHandles="1" noChangeArrowheads="1" noChangeShapeType="1" noTextEdit="1"/>
              </p:cNvSpPr>
              <p:nvPr/>
            </p:nvSpPr>
            <p:spPr>
              <a:xfrm flipH="1">
                <a:off x="991186" y="1033992"/>
                <a:ext cx="3309854" cy="310983"/>
              </a:xfrm>
              <a:prstGeom prst="rect">
                <a:avLst/>
              </a:prstGeom>
              <a:blipFill>
                <a:blip r:embed="rId6"/>
                <a:stretch>
                  <a:fillRect b="-23529"/>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0" name="CuadroTexto 19">
                <a:extLst>
                  <a:ext uri="{FF2B5EF4-FFF2-40B4-BE49-F238E27FC236}">
                    <a16:creationId xmlns:a16="http://schemas.microsoft.com/office/drawing/2014/main" id="{6D1D55A6-59FE-4A2D-BE5C-9834E7663A6D}"/>
                  </a:ext>
                </a:extLst>
              </p:cNvPr>
              <p:cNvSpPr txBox="1"/>
              <p:nvPr/>
            </p:nvSpPr>
            <p:spPr>
              <a:xfrm>
                <a:off x="4338601" y="971525"/>
                <a:ext cx="1997855" cy="477631"/>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acc>
                        <m:accPr>
                          <m:chr m:val="̃"/>
                          <m:ctrlPr>
                            <a:rPr lang="es-ES" sz="1400" i="1" smtClean="0">
                              <a:solidFill>
                                <a:prstClr val="black"/>
                              </a:solidFill>
                              <a:latin typeface="Cambria Math" panose="02040503050406030204" pitchFamily="18" charset="0"/>
                              <a:ea typeface="+mn-ea"/>
                            </a:rPr>
                          </m:ctrlPr>
                        </m:accPr>
                        <m:e>
                          <m:r>
                            <a:rPr lang="es-ES" sz="1400" i="1">
                              <a:solidFill>
                                <a:prstClr val="black"/>
                              </a:solidFill>
                              <a:latin typeface="Cambria Math" panose="02040503050406030204" pitchFamily="18" charset="0"/>
                              <a:ea typeface="+mn-ea"/>
                            </a:rPr>
                            <m:t>𝑉</m:t>
                          </m:r>
                        </m:e>
                      </m:acc>
                      <m:r>
                        <a:rPr lang="es-ES" sz="1400" i="1">
                          <a:solidFill>
                            <a:prstClr val="black"/>
                          </a:solidFill>
                          <a:latin typeface="Cambria Math" panose="02040503050406030204" pitchFamily="18" charset="0"/>
                          <a:ea typeface="+mn-ea"/>
                        </a:rPr>
                        <m:t>(</m:t>
                      </m:r>
                      <m:r>
                        <a:rPr lang="es-ES" sz="1400" i="1">
                          <a:solidFill>
                            <a:prstClr val="black"/>
                          </a:solidFill>
                          <a:latin typeface="Cambria Math" panose="02040503050406030204" pitchFamily="18" charset="0"/>
                          <a:ea typeface="Cambria Math" panose="02040503050406030204" pitchFamily="18" charset="0"/>
                        </a:rPr>
                        <m:t>𝜔</m:t>
                      </m:r>
                      <m:r>
                        <a:rPr lang="es-ES" sz="1400" i="1">
                          <a:solidFill>
                            <a:prstClr val="black"/>
                          </a:solidFill>
                          <a:latin typeface="Cambria Math" panose="02040503050406030204" pitchFamily="18" charset="0"/>
                          <a:ea typeface="Cambria Math" panose="02040503050406030204" pitchFamily="18" charset="0"/>
                        </a:rPr>
                        <m:t>)=</m:t>
                      </m:r>
                      <m:f>
                        <m:fPr>
                          <m:ctrlPr>
                            <a:rPr lang="es-ES" sz="1400" i="1" smtClean="0">
                              <a:solidFill>
                                <a:prstClr val="black"/>
                              </a:solidFill>
                              <a:latin typeface="Cambria Math" panose="02040503050406030204" pitchFamily="18" charset="0"/>
                              <a:ea typeface="Cambria Math" panose="02040503050406030204" pitchFamily="18" charset="0"/>
                            </a:rPr>
                          </m:ctrlPr>
                        </m:fPr>
                        <m:num>
                          <m:r>
                            <a:rPr lang="es-ES" sz="1400" i="1" smtClean="0">
                              <a:solidFill>
                                <a:prstClr val="black"/>
                              </a:solidFill>
                              <a:latin typeface="Cambria Math" panose="02040503050406030204" pitchFamily="18" charset="0"/>
                              <a:ea typeface="Cambria Math" panose="02040503050406030204" pitchFamily="18" charset="0"/>
                            </a:rPr>
                            <m:t>2</m:t>
                          </m:r>
                          <m:sSub>
                            <m:sSubPr>
                              <m:ctrlPr>
                                <a:rPr lang="es-ES" sz="1400" i="1">
                                  <a:solidFill>
                                    <a:prstClr val="black"/>
                                  </a:solidFill>
                                  <a:latin typeface="Cambria Math" panose="02040503050406030204" pitchFamily="18" charset="0"/>
                                  <a:ea typeface="+mn-ea"/>
                                </a:rPr>
                              </m:ctrlPr>
                            </m:sSubPr>
                            <m:e>
                              <m:r>
                                <a:rPr lang="es-ES" sz="1400" i="1">
                                  <a:solidFill>
                                    <a:prstClr val="black"/>
                                  </a:solidFill>
                                  <a:latin typeface="Cambria Math" panose="02040503050406030204" pitchFamily="18" charset="0"/>
                                  <a:ea typeface="+mn-ea"/>
                                </a:rPr>
                                <m:t>𝑉</m:t>
                              </m:r>
                            </m:e>
                            <m:sub>
                              <m:r>
                                <a:rPr lang="es-ES" sz="1400" i="1">
                                  <a:solidFill>
                                    <a:prstClr val="black"/>
                                  </a:solidFill>
                                  <a:latin typeface="Cambria Math" panose="02040503050406030204" pitchFamily="18" charset="0"/>
                                  <a:ea typeface="+mn-ea"/>
                                </a:rPr>
                                <m:t>𝑜𝑢𝑡</m:t>
                              </m:r>
                            </m:sub>
                          </m:sSub>
                          <m:r>
                            <a:rPr lang="es-ES" sz="1400" i="1">
                              <a:solidFill>
                                <a:prstClr val="black"/>
                              </a:solidFill>
                              <a:latin typeface="Cambria Math" panose="02040503050406030204" pitchFamily="18" charset="0"/>
                              <a:ea typeface="Cambria Math" panose="02040503050406030204" pitchFamily="18" charset="0"/>
                            </a:rPr>
                            <m:t>𝜏</m:t>
                          </m:r>
                          <m:r>
                            <a:rPr lang="es-ES" sz="1400" b="0" i="1" smtClean="0">
                              <a:solidFill>
                                <a:prstClr val="black"/>
                              </a:solidFill>
                              <a:latin typeface="Cambria Math" panose="02040503050406030204" pitchFamily="18" charset="0"/>
                              <a:ea typeface="Cambria Math" panose="02040503050406030204" pitchFamily="18" charset="0"/>
                            </a:rPr>
                            <m:t> </m:t>
                          </m:r>
                          <m:sSup>
                            <m:sSupPr>
                              <m:ctrlPr>
                                <a:rPr lang="es-ES" sz="1400" i="1">
                                  <a:solidFill>
                                    <a:prstClr val="black"/>
                                  </a:solidFill>
                                  <a:latin typeface="Cambria Math" panose="02040503050406030204" pitchFamily="18" charset="0"/>
                                </a:rPr>
                              </m:ctrlPr>
                            </m:sSupPr>
                            <m:e>
                              <m:r>
                                <a:rPr lang="es-ES" sz="1400" i="1">
                                  <a:solidFill>
                                    <a:prstClr val="black"/>
                                  </a:solidFill>
                                  <a:latin typeface="Cambria Math" panose="02040503050406030204" pitchFamily="18" charset="0"/>
                                </a:rPr>
                                <m:t>𝑒</m:t>
                              </m:r>
                            </m:e>
                            <m:sup>
                              <m:r>
                                <a:rPr lang="es-ES" sz="1400" i="1">
                                  <a:solidFill>
                                    <a:prstClr val="black"/>
                                  </a:solidFill>
                                  <a:latin typeface="Cambria Math" panose="02040503050406030204" pitchFamily="18" charset="0"/>
                                </a:rPr>
                                <m:t>𝑗</m:t>
                              </m:r>
                              <m:sSub>
                                <m:sSubPr>
                                  <m:ctrlPr>
                                    <a:rPr lang="es-ES" sz="1400" i="1">
                                      <a:solidFill>
                                        <a:prstClr val="black"/>
                                      </a:solidFill>
                                      <a:latin typeface="Cambria Math" panose="02040503050406030204" pitchFamily="18" charset="0"/>
                                    </a:rPr>
                                  </m:ctrlPr>
                                </m:sSubPr>
                                <m:e>
                                  <m:r>
                                    <a:rPr lang="es-ES" sz="1400" i="1">
                                      <a:solidFill>
                                        <a:prstClr val="black"/>
                                      </a:solidFill>
                                      <a:latin typeface="Cambria Math" panose="02040503050406030204" pitchFamily="18" charset="0"/>
                                      <a:ea typeface="Cambria Math" panose="02040503050406030204" pitchFamily="18" charset="0"/>
                                    </a:rPr>
                                    <m:t>𝜑</m:t>
                                  </m:r>
                                </m:e>
                                <m:sub>
                                  <m:r>
                                    <a:rPr lang="es-ES" sz="1400" i="1">
                                      <a:solidFill>
                                        <a:prstClr val="black"/>
                                      </a:solidFill>
                                      <a:latin typeface="Cambria Math" panose="02040503050406030204" pitchFamily="18" charset="0"/>
                                    </a:rPr>
                                    <m:t>0</m:t>
                                  </m:r>
                                </m:sub>
                              </m:sSub>
                            </m:sup>
                          </m:sSup>
                        </m:num>
                        <m:den>
                          <m:r>
                            <a:rPr lang="es-ES" sz="1400" i="1" smtClean="0">
                              <a:solidFill>
                                <a:prstClr val="black"/>
                              </a:solidFill>
                              <a:latin typeface="Cambria Math" panose="02040503050406030204" pitchFamily="18" charset="0"/>
                              <a:ea typeface="Cambria Math" panose="02040503050406030204" pitchFamily="18" charset="0"/>
                            </a:rPr>
                            <m:t>1+</m:t>
                          </m:r>
                          <m:r>
                            <a:rPr lang="es-ES" sz="1400" i="1">
                              <a:solidFill>
                                <a:prstClr val="black"/>
                              </a:solidFill>
                              <a:latin typeface="Cambria Math" panose="02040503050406030204" pitchFamily="18" charset="0"/>
                              <a:ea typeface="Cambria Math" panose="02040503050406030204" pitchFamily="18" charset="0"/>
                            </a:rPr>
                            <m:t>𝑗</m:t>
                          </m:r>
                          <m:r>
                            <a:rPr lang="es-ES" sz="1400" i="1">
                              <a:solidFill>
                                <a:prstClr val="black"/>
                              </a:solidFill>
                              <a:latin typeface="Cambria Math" panose="02040503050406030204" pitchFamily="18" charset="0"/>
                              <a:ea typeface="Cambria Math" panose="02040503050406030204" pitchFamily="18" charset="0"/>
                            </a:rPr>
                            <m:t>2</m:t>
                          </m:r>
                          <m:r>
                            <a:rPr lang="es-ES" sz="1400" i="1">
                              <a:solidFill>
                                <a:prstClr val="black"/>
                              </a:solidFill>
                              <a:latin typeface="Cambria Math" panose="02040503050406030204" pitchFamily="18" charset="0"/>
                              <a:ea typeface="Cambria Math" panose="02040503050406030204" pitchFamily="18" charset="0"/>
                            </a:rPr>
                            <m:t>𝜏</m:t>
                          </m:r>
                          <m:d>
                            <m:dPr>
                              <m:ctrlPr>
                                <a:rPr lang="es-ES" sz="1400" i="1" smtClean="0">
                                  <a:solidFill>
                                    <a:prstClr val="black"/>
                                  </a:solidFill>
                                  <a:latin typeface="Cambria Math" panose="02040503050406030204" pitchFamily="18" charset="0"/>
                                  <a:ea typeface="Cambria Math" panose="02040503050406030204" pitchFamily="18" charset="0"/>
                                </a:rPr>
                              </m:ctrlPr>
                            </m:dPr>
                            <m:e>
                              <m:r>
                                <a:rPr lang="es-ES" sz="1400" i="1">
                                  <a:solidFill>
                                    <a:prstClr val="black"/>
                                  </a:solidFill>
                                  <a:latin typeface="Cambria Math" panose="02040503050406030204" pitchFamily="18" charset="0"/>
                                  <a:ea typeface="Cambria Math" panose="02040503050406030204" pitchFamily="18" charset="0"/>
                                </a:rPr>
                                <m:t>𝜔</m:t>
                              </m:r>
                              <m:r>
                                <a:rPr lang="es-ES" sz="1400" i="1" smtClean="0">
                                  <a:solidFill>
                                    <a:prstClr val="black"/>
                                  </a:solidFill>
                                  <a:latin typeface="Cambria Math" panose="02040503050406030204" pitchFamily="18" charset="0"/>
                                  <a:ea typeface="Cambria Math" panose="02040503050406030204" pitchFamily="18" charset="0"/>
                                </a:rPr>
                                <m:t>−</m:t>
                              </m:r>
                              <m:sSub>
                                <m:sSubPr>
                                  <m:ctrlPr>
                                    <a:rPr lang="es-ES" sz="1400" i="1" smtClean="0">
                                      <a:solidFill>
                                        <a:prstClr val="black"/>
                                      </a:solidFill>
                                      <a:latin typeface="Cambria Math" panose="02040503050406030204" pitchFamily="18" charset="0"/>
                                      <a:ea typeface="Cambria Math" panose="02040503050406030204" pitchFamily="18" charset="0"/>
                                    </a:rPr>
                                  </m:ctrlPr>
                                </m:sSubPr>
                                <m:e>
                                  <m:r>
                                    <a:rPr lang="es-ES" sz="1400" i="1">
                                      <a:solidFill>
                                        <a:prstClr val="black"/>
                                      </a:solidFill>
                                      <a:latin typeface="Cambria Math" panose="02040503050406030204" pitchFamily="18" charset="0"/>
                                      <a:ea typeface="Cambria Math" panose="02040503050406030204" pitchFamily="18" charset="0"/>
                                    </a:rPr>
                                    <m:t>𝜔</m:t>
                                  </m:r>
                                </m:e>
                                <m:sub>
                                  <m:r>
                                    <a:rPr lang="es-ES" sz="1400" i="1" smtClean="0">
                                      <a:solidFill>
                                        <a:prstClr val="black"/>
                                      </a:solidFill>
                                      <a:latin typeface="Cambria Math" panose="02040503050406030204" pitchFamily="18" charset="0"/>
                                      <a:ea typeface="Cambria Math" panose="02040503050406030204" pitchFamily="18" charset="0"/>
                                    </a:rPr>
                                    <m:t>𝑚</m:t>
                                  </m:r>
                                </m:sub>
                              </m:sSub>
                            </m:e>
                          </m:d>
                        </m:den>
                      </m:f>
                    </m:oMath>
                  </m:oMathPara>
                </a14:m>
                <a:endParaRPr lang="es-ES" sz="1400" i="1" dirty="0">
                  <a:solidFill>
                    <a:prstClr val="black"/>
                  </a:solidFill>
                  <a:latin typeface="Arial" charset="0"/>
                  <a:ea typeface="+mn-ea"/>
                </a:endParaRPr>
              </a:p>
            </p:txBody>
          </p:sp>
        </mc:Choice>
        <mc:Fallback xmlns="">
          <p:sp>
            <p:nvSpPr>
              <p:cNvPr id="20" name="CuadroTexto 19">
                <a:extLst>
                  <a:ext uri="{FF2B5EF4-FFF2-40B4-BE49-F238E27FC236}">
                    <a16:creationId xmlns:a16="http://schemas.microsoft.com/office/drawing/2014/main" id="{6D1D55A6-59FE-4A2D-BE5C-9834E7663A6D}"/>
                  </a:ext>
                </a:extLst>
              </p:cNvPr>
              <p:cNvSpPr txBox="1">
                <a:spLocks noRot="1" noChangeAspect="1" noMove="1" noResize="1" noEditPoints="1" noAdjustHandles="1" noChangeArrowheads="1" noChangeShapeType="1" noTextEdit="1"/>
              </p:cNvSpPr>
              <p:nvPr/>
            </p:nvSpPr>
            <p:spPr>
              <a:xfrm>
                <a:off x="4338601" y="971525"/>
                <a:ext cx="1997855" cy="477631"/>
              </a:xfrm>
              <a:prstGeom prst="rect">
                <a:avLst/>
              </a:prstGeom>
              <a:blipFill>
                <a:blip r:embed="rId7"/>
                <a:stretch>
                  <a:fillRect/>
                </a:stretch>
              </a:blipFill>
            </p:spPr>
            <p:txBody>
              <a:bodyPr/>
              <a:lstStyle/>
              <a:p>
                <a:r>
                  <a:rPr lang="es-ES">
                    <a:noFill/>
                  </a:rPr>
                  <a:t> </a:t>
                </a:r>
              </a:p>
            </p:txBody>
          </p:sp>
        </mc:Fallback>
      </mc:AlternateContent>
      <p:cxnSp>
        <p:nvCxnSpPr>
          <p:cNvPr id="18" name="Conector recto de flecha 17">
            <a:extLst>
              <a:ext uri="{FF2B5EF4-FFF2-40B4-BE49-F238E27FC236}">
                <a16:creationId xmlns:a16="http://schemas.microsoft.com/office/drawing/2014/main" id="{F84E9783-D521-4803-B970-7F6A18210326}"/>
              </a:ext>
            </a:extLst>
          </p:cNvPr>
          <p:cNvCxnSpPr/>
          <p:nvPr/>
        </p:nvCxnSpPr>
        <p:spPr bwMode="auto">
          <a:xfrm>
            <a:off x="3913602" y="1224455"/>
            <a:ext cx="245688"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23" name="CuadroTexto 22">
                <a:extLst>
                  <a:ext uri="{FF2B5EF4-FFF2-40B4-BE49-F238E27FC236}">
                    <a16:creationId xmlns:a16="http://schemas.microsoft.com/office/drawing/2014/main" id="{2667BC2C-34A3-43A1-A93A-BA1DCD5B7699}"/>
                  </a:ext>
                </a:extLst>
              </p:cNvPr>
              <p:cNvSpPr txBox="1"/>
              <p:nvPr/>
            </p:nvSpPr>
            <p:spPr>
              <a:xfrm>
                <a:off x="7964305" y="2128759"/>
                <a:ext cx="2022222" cy="4303935"/>
              </a:xfrm>
              <a:prstGeom prst="rect">
                <a:avLst/>
              </a:prstGeom>
              <a:noFill/>
            </p:spPr>
            <p:txBody>
              <a:bodyPr wrap="square" rtlCol="0">
                <a:spAutoFit/>
              </a:bodyPr>
              <a:lstStyle/>
              <a:p>
                <a:pPr marL="285750" indent="-285750" algn="just">
                  <a:buFont typeface="Wingdings" panose="05000000000000000000" pitchFamily="2" charset="2"/>
                  <a:buChar char="Ø"/>
                </a:pPr>
                <a:r>
                  <a:rPr lang="es-ES" altLang="es-ES" sz="1300" dirty="0">
                    <a:solidFill>
                      <a:schemeClr val="tx1"/>
                    </a:solidFill>
                  </a:rPr>
                  <a:t>Para obtener los resultados mostrados en las gráficas, hay que ajustar los datos de BI-RME a la fórmula teórica, teniendo en cuenta que entre ambos puede existir una fase inicial </a:t>
                </a:r>
                <a14:m>
                  <m:oMath xmlns:m="http://schemas.openxmlformats.org/officeDocument/2006/math">
                    <m:sSub>
                      <m:sSubPr>
                        <m:ctrlPr>
                          <a:rPr lang="es-ES" sz="1200" i="1" smtClean="0">
                            <a:solidFill>
                              <a:prstClr val="black"/>
                            </a:solidFill>
                            <a:latin typeface="Cambria Math" panose="02040503050406030204" pitchFamily="18" charset="0"/>
                          </a:rPr>
                        </m:ctrlPr>
                      </m:sSubPr>
                      <m:e>
                        <m:r>
                          <a:rPr lang="es-ES" sz="1200" i="1" smtClean="0">
                            <a:solidFill>
                              <a:prstClr val="black"/>
                            </a:solidFill>
                            <a:latin typeface="Cambria Math" panose="02040503050406030204" pitchFamily="18" charset="0"/>
                            <a:ea typeface="Cambria Math" panose="02040503050406030204" pitchFamily="18" charset="0"/>
                          </a:rPr>
                          <m:t>𝜑</m:t>
                        </m:r>
                      </m:e>
                      <m:sub>
                        <m:r>
                          <a:rPr lang="es-ES" sz="1200" b="0" i="1" smtClean="0">
                            <a:solidFill>
                              <a:prstClr val="black"/>
                            </a:solidFill>
                            <a:latin typeface="Cambria Math" panose="02040503050406030204" pitchFamily="18" charset="0"/>
                          </a:rPr>
                          <m:t>0</m:t>
                        </m:r>
                      </m:sub>
                    </m:sSub>
                  </m:oMath>
                </a14:m>
                <a:r>
                  <a:rPr lang="es-ES" altLang="es-ES" sz="1300" dirty="0">
                    <a:solidFill>
                      <a:schemeClr val="tx1"/>
                    </a:solidFill>
                  </a:rPr>
                  <a:t>, que además es diferente para cada modo</a:t>
                </a:r>
              </a:p>
              <a:p>
                <a:pPr marL="285750" indent="-285750" algn="just">
                  <a:buFont typeface="Wingdings" panose="05000000000000000000" pitchFamily="2" charset="2"/>
                  <a:buChar char="Ø"/>
                </a:pPr>
                <a:endParaRPr lang="es-ES" altLang="es-ES" sz="1300" dirty="0">
                  <a:solidFill>
                    <a:schemeClr val="tx1"/>
                  </a:solidFill>
                </a:endParaRPr>
              </a:p>
              <a:p>
                <a:pPr marL="285750" indent="-285750" algn="just">
                  <a:buFont typeface="Wingdings" panose="05000000000000000000" pitchFamily="2" charset="2"/>
                  <a:buChar char="Ø"/>
                </a:pPr>
                <a:r>
                  <a:rPr lang="es-ES" altLang="es-ES" sz="1300" dirty="0">
                    <a:solidFill>
                      <a:schemeClr val="tx1"/>
                    </a:solidFill>
                  </a:rPr>
                  <a:t>El ajuste funcional (hecho en Matlab) permite obtener las fases </a:t>
                </a:r>
                <a14:m>
                  <m:oMath xmlns:m="http://schemas.openxmlformats.org/officeDocument/2006/math">
                    <m:sSub>
                      <m:sSubPr>
                        <m:ctrlPr>
                          <a:rPr lang="es-ES" sz="1400" i="1" smtClean="0">
                            <a:solidFill>
                              <a:prstClr val="black"/>
                            </a:solidFill>
                            <a:latin typeface="Cambria Math" panose="02040503050406030204" pitchFamily="18" charset="0"/>
                          </a:rPr>
                        </m:ctrlPr>
                      </m:sSubPr>
                      <m:e>
                        <m:r>
                          <a:rPr lang="es-ES" sz="1400" i="1" smtClean="0">
                            <a:solidFill>
                              <a:prstClr val="black"/>
                            </a:solidFill>
                            <a:latin typeface="Cambria Math" panose="02040503050406030204" pitchFamily="18" charset="0"/>
                            <a:ea typeface="Cambria Math" panose="02040503050406030204" pitchFamily="18" charset="0"/>
                          </a:rPr>
                          <m:t>𝜑</m:t>
                        </m:r>
                      </m:e>
                      <m:sub>
                        <m:r>
                          <a:rPr lang="es-ES" sz="1400" b="0" i="1" smtClean="0">
                            <a:solidFill>
                              <a:prstClr val="black"/>
                            </a:solidFill>
                            <a:latin typeface="Cambria Math" panose="02040503050406030204" pitchFamily="18" charset="0"/>
                          </a:rPr>
                          <m:t>0</m:t>
                        </m:r>
                      </m:sub>
                    </m:sSub>
                    <m:r>
                      <a:rPr lang="es-ES" sz="1400" b="0" i="1" smtClean="0">
                        <a:solidFill>
                          <a:prstClr val="black"/>
                        </a:solidFill>
                        <a:latin typeface="Cambria Math" panose="02040503050406030204" pitchFamily="18" charset="0"/>
                      </a:rPr>
                      <m:t> </m:t>
                    </m:r>
                  </m:oMath>
                </a14:m>
                <a:r>
                  <a:rPr lang="es-ES" altLang="es-ES" sz="1300" dirty="0">
                    <a:solidFill>
                      <a:schemeClr val="tx1"/>
                    </a:solidFill>
                  </a:rPr>
                  <a:t>iniciales para cada modo</a:t>
                </a:r>
              </a:p>
              <a:p>
                <a:pPr marL="285750" indent="-285750" algn="just">
                  <a:buFont typeface="Wingdings" panose="05000000000000000000" pitchFamily="2" charset="2"/>
                  <a:buChar char="Ø"/>
                </a:pPr>
                <a:endParaRPr kumimoji="0" lang="es-ES" altLang="es-ES" sz="1300" b="0" i="0" u="none" strike="noStrike" cap="none" normalizeH="0" baseline="0" dirty="0">
                  <a:ln>
                    <a:noFill/>
                  </a:ln>
                  <a:solidFill>
                    <a:schemeClr val="tx1"/>
                  </a:solidFill>
                  <a:effectLst/>
                  <a:latin typeface="Arial" panose="020B0604020202020204" pitchFamily="34" charset="0"/>
                </a:endParaRPr>
              </a:p>
              <a:p>
                <a:pPr marL="285750" indent="-285750" algn="just">
                  <a:buFont typeface="Wingdings" panose="05000000000000000000" pitchFamily="2" charset="2"/>
                  <a:buChar char="Ø"/>
                </a:pPr>
                <a:endParaRPr kumimoji="0" lang="es-ES" altLang="es-ES" sz="1300" b="0" i="0" u="none" strike="noStrike" cap="none" normalizeH="0" baseline="0" dirty="0">
                  <a:ln>
                    <a:noFill/>
                  </a:ln>
                  <a:solidFill>
                    <a:schemeClr val="tx1"/>
                  </a:solidFill>
                  <a:effectLst/>
                  <a:latin typeface="Arial" panose="020B0604020202020204" pitchFamily="34" charset="0"/>
                </a:endParaRPr>
              </a:p>
            </p:txBody>
          </p:sp>
        </mc:Choice>
        <mc:Fallback xmlns="">
          <p:sp>
            <p:nvSpPr>
              <p:cNvPr id="23" name="CuadroTexto 22">
                <a:extLst>
                  <a:ext uri="{FF2B5EF4-FFF2-40B4-BE49-F238E27FC236}">
                    <a16:creationId xmlns:a16="http://schemas.microsoft.com/office/drawing/2014/main" id="{2667BC2C-34A3-43A1-A93A-BA1DCD5B7699}"/>
                  </a:ext>
                </a:extLst>
              </p:cNvPr>
              <p:cNvSpPr txBox="1">
                <a:spLocks noRot="1" noChangeAspect="1" noMove="1" noResize="1" noEditPoints="1" noAdjustHandles="1" noChangeArrowheads="1" noChangeShapeType="1" noTextEdit="1"/>
              </p:cNvSpPr>
              <p:nvPr/>
            </p:nvSpPr>
            <p:spPr>
              <a:xfrm>
                <a:off x="7964305" y="2128759"/>
                <a:ext cx="2022222" cy="4303935"/>
              </a:xfrm>
              <a:prstGeom prst="rect">
                <a:avLst/>
              </a:prstGeom>
              <a:blipFill>
                <a:blip r:embed="rId8"/>
                <a:stretch>
                  <a:fillRect t="-142" r="-602"/>
                </a:stretch>
              </a:blipFill>
            </p:spPr>
            <p:txBody>
              <a:bodyPr/>
              <a:lstStyle/>
              <a:p>
                <a:r>
                  <a:rPr lang="es-ES">
                    <a:noFill/>
                  </a:rPr>
                  <a:t> </a:t>
                </a:r>
              </a:p>
            </p:txBody>
          </p:sp>
        </mc:Fallback>
      </mc:AlternateContent>
    </p:spTree>
    <p:extLst>
      <p:ext uri="{BB962C8B-B14F-4D97-AF65-F5344CB8AC3E}">
        <p14:creationId xmlns:p14="http://schemas.microsoft.com/office/powerpoint/2010/main" val="2042093878"/>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7" name="2 Marcador de contenido">
                <a:extLst>
                  <a:ext uri="{FF2B5EF4-FFF2-40B4-BE49-F238E27FC236}">
                    <a16:creationId xmlns:a16="http://schemas.microsoft.com/office/drawing/2014/main" id="{FFD09EE1-A7FB-4FA5-ACC6-C9C302FD12D2}"/>
                  </a:ext>
                </a:extLst>
              </p:cNvPr>
              <p:cNvSpPr txBox="1">
                <a:spLocks/>
              </p:cNvSpPr>
              <p:nvPr/>
            </p:nvSpPr>
            <p:spPr>
              <a:xfrm>
                <a:off x="287784" y="709429"/>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altLang="es-ES" sz="1400" kern="0" dirty="0">
                    <a:latin typeface="+mj-lt"/>
                  </a:rPr>
                  <a:t>Comparación entre las señales de salida por los puertos 2 (+x) y 4 (-x), para desplazamientos del haz de </a:t>
                </a:r>
                <a14:m>
                  <m:oMath xmlns:m="http://schemas.openxmlformats.org/officeDocument/2006/math">
                    <m:r>
                      <a:rPr kumimoji="0" lang="es-ES"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m:t>
                    </m:r>
                    <m:r>
                      <a:rPr kumimoji="0" lang="es-ES"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𝑥</m:t>
                    </m:r>
                    <m:r>
                      <a:rPr kumimoji="0" lang="es-ES" sz="1400" b="0" i="1" u="none" strike="noStrike" kern="1200" cap="none" spc="0" normalizeH="0" baseline="0" noProof="0" smtClean="0">
                        <a:ln>
                          <a:noFill/>
                        </a:ln>
                        <a:solidFill>
                          <a:prstClr val="black"/>
                        </a:solidFill>
                        <a:effectLst/>
                        <a:uLnTx/>
                        <a:uFillTx/>
                        <a:latin typeface="Cambria Math" panose="02040503050406030204" pitchFamily="18" charset="0"/>
                        <a:cs typeface="+mn-cs"/>
                      </a:rPr>
                      <m:t>=5</m:t>
                    </m:r>
                  </m:oMath>
                </a14:m>
                <a:r>
                  <a:rPr kumimoji="0" lang="es-ES" sz="1400" b="0" i="0" u="none" strike="noStrike" kern="1200" cap="none" spc="0" normalizeH="0" baseline="0" noProof="0" dirty="0">
                    <a:ln>
                      <a:noFill/>
                    </a:ln>
                    <a:solidFill>
                      <a:prstClr val="white"/>
                    </a:solidFill>
                    <a:effectLst/>
                    <a:uLnTx/>
                    <a:uFillTx/>
                    <a:latin typeface="Arial" pitchFamily="34" charset="0"/>
                    <a:cs typeface="+mn-cs"/>
                  </a:rPr>
                  <a:t> </a:t>
                </a:r>
                <a:r>
                  <a:rPr kumimoji="0" lang="es-ES" sz="1400" b="0" i="0" u="none" strike="noStrike" kern="1200" cap="none" spc="0" normalizeH="0" baseline="0" noProof="0" dirty="0">
                    <a:ln>
                      <a:noFill/>
                    </a:ln>
                    <a:solidFill>
                      <a:prstClr val="black"/>
                    </a:solidFill>
                    <a:effectLst/>
                    <a:uLnTx/>
                    <a:uFillTx/>
                    <a:latin typeface="Arial" pitchFamily="34" charset="0"/>
                    <a:cs typeface="+mn-cs"/>
                  </a:rPr>
                  <a:t>mm</a:t>
                </a:r>
                <a:r>
                  <a:rPr kumimoji="0" lang="es-ES" sz="1400" b="0" i="0" u="none" strike="noStrike" cap="none" spc="0" normalizeH="0" baseline="0" noProof="0" dirty="0">
                    <a:ln>
                      <a:noFill/>
                    </a:ln>
                    <a:solidFill>
                      <a:prstClr val="black"/>
                    </a:solidFill>
                    <a:effectLst/>
                    <a:uLnTx/>
                    <a:uFillTx/>
                    <a:cs typeface="+mn-cs"/>
                  </a:rPr>
                  <a:t> y </a:t>
                </a:r>
                <a14:m>
                  <m:oMath xmlns:m="http://schemas.openxmlformats.org/officeDocument/2006/math">
                    <m:r>
                      <a:rPr lang="es-ES" sz="1400" i="1">
                        <a:solidFill>
                          <a:prstClr val="black"/>
                        </a:solidFill>
                        <a:latin typeface="Cambria Math" panose="02040503050406030204" pitchFamily="18" charset="0"/>
                        <a:ea typeface="Cambria Math" panose="02040503050406030204" pitchFamily="18" charset="0"/>
                      </a:rPr>
                      <m:t>∆</m:t>
                    </m:r>
                    <m:r>
                      <a:rPr lang="es-ES" sz="1400" i="1">
                        <a:solidFill>
                          <a:prstClr val="black"/>
                        </a:solidFill>
                        <a:latin typeface="Cambria Math" panose="02040503050406030204" pitchFamily="18" charset="0"/>
                        <a:ea typeface="Cambria Math" panose="02040503050406030204" pitchFamily="18" charset="0"/>
                      </a:rPr>
                      <m:t>𝑥</m:t>
                    </m:r>
                    <m:r>
                      <a:rPr lang="es-ES" sz="1400" i="1">
                        <a:solidFill>
                          <a:prstClr val="black"/>
                        </a:solidFill>
                        <a:latin typeface="Cambria Math" panose="02040503050406030204" pitchFamily="18" charset="0"/>
                      </a:rPr>
                      <m:t>=</m:t>
                    </m:r>
                    <m:r>
                      <a:rPr lang="es-ES" sz="1400" b="0" i="1" smtClean="0">
                        <a:solidFill>
                          <a:prstClr val="black"/>
                        </a:solidFill>
                        <a:latin typeface="Cambria Math" panose="02040503050406030204" pitchFamily="18" charset="0"/>
                      </a:rPr>
                      <m:t>−</m:t>
                    </m:r>
                    <m:r>
                      <a:rPr lang="es-ES" sz="1400" i="1">
                        <a:solidFill>
                          <a:prstClr val="black"/>
                        </a:solidFill>
                        <a:latin typeface="Cambria Math" panose="02040503050406030204" pitchFamily="18" charset="0"/>
                      </a:rPr>
                      <m:t>5</m:t>
                    </m:r>
                  </m:oMath>
                </a14:m>
                <a:r>
                  <a:rPr lang="es-ES" sz="1400" dirty="0">
                    <a:solidFill>
                      <a:prstClr val="white"/>
                    </a:solidFill>
                    <a:latin typeface="Arial" pitchFamily="34" charset="0"/>
                  </a:rPr>
                  <a:t> </a:t>
                </a:r>
                <a:r>
                  <a:rPr lang="es-ES" sz="1400" dirty="0">
                    <a:solidFill>
                      <a:prstClr val="black"/>
                    </a:solidFill>
                    <a:latin typeface="Arial" pitchFamily="34" charset="0"/>
                  </a:rPr>
                  <a:t>mm</a:t>
                </a:r>
                <a:endParaRPr lang="es-ES" sz="1400" dirty="0"/>
              </a:p>
              <a:p>
                <a:pPr algn="just"/>
                <a:endParaRPr lang="es-ES_tradnl" altLang="es-ES" sz="2000" kern="0" dirty="0"/>
              </a:p>
            </p:txBody>
          </p:sp>
        </mc:Choice>
        <mc:Fallback xmlns="">
          <p:sp>
            <p:nvSpPr>
              <p:cNvPr id="27" name="2 Marcador de contenido">
                <a:extLst>
                  <a:ext uri="{FF2B5EF4-FFF2-40B4-BE49-F238E27FC236}">
                    <a16:creationId xmlns:a16="http://schemas.microsoft.com/office/drawing/2014/main" id="{FFD09EE1-A7FB-4FA5-ACC6-C9C302FD12D2}"/>
                  </a:ext>
                </a:extLst>
              </p:cNvPr>
              <p:cNvSpPr txBox="1">
                <a:spLocks noRot="1" noChangeAspect="1" noMove="1" noResize="1" noEditPoints="1" noAdjustHandles="1" noChangeArrowheads="1" noChangeShapeType="1" noTextEdit="1"/>
              </p:cNvSpPr>
              <p:nvPr/>
            </p:nvSpPr>
            <p:spPr>
              <a:xfrm>
                <a:off x="287784" y="709429"/>
                <a:ext cx="9646791" cy="6585842"/>
              </a:xfrm>
              <a:prstGeom prst="rect">
                <a:avLst/>
              </a:prstGeom>
              <a:blipFill>
                <a:blip r:embed="rId2"/>
                <a:stretch>
                  <a:fillRect l="-63" t="-278"/>
                </a:stretch>
              </a:blipFill>
            </p:spPr>
            <p:txBody>
              <a:bodyPr/>
              <a:lstStyle/>
              <a:p>
                <a:r>
                  <a:rPr lang="es-ES">
                    <a:noFill/>
                  </a:rPr>
                  <a:t> </a:t>
                </a:r>
              </a:p>
            </p:txBody>
          </p:sp>
        </mc:Fallback>
      </mc:AlternateContent>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42</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mc:AlternateContent xmlns:mc="http://schemas.openxmlformats.org/markup-compatibility/2006" xmlns:a14="http://schemas.microsoft.com/office/drawing/2010/main">
        <mc:Choice Requires="a14">
          <p:sp>
            <p:nvSpPr>
              <p:cNvPr id="30" name="CuadroTexto 29">
                <a:extLst>
                  <a:ext uri="{FF2B5EF4-FFF2-40B4-BE49-F238E27FC236}">
                    <a16:creationId xmlns:a16="http://schemas.microsoft.com/office/drawing/2014/main" id="{FCC71FA2-9EE2-42BD-8A8F-BCE96410725C}"/>
                  </a:ext>
                </a:extLst>
              </p:cNvPr>
              <p:cNvSpPr txBox="1"/>
              <p:nvPr/>
            </p:nvSpPr>
            <p:spPr>
              <a:xfrm>
                <a:off x="1679057" y="1403573"/>
                <a:ext cx="3412950" cy="307777"/>
              </a:xfrm>
              <a:prstGeom prst="rect">
                <a:avLst/>
              </a:prstGeom>
              <a:noFill/>
            </p:spPr>
            <p:txBody>
              <a:bodyPr wrap="square">
                <a:spAutoFit/>
              </a:bodyPr>
              <a:lstStyle/>
              <a:p>
                <a14:m>
                  <m:oMath xmlns:m="http://schemas.openxmlformats.org/officeDocument/2006/math">
                    <m:r>
                      <a:rPr kumimoji="0" lang="es-ES"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m:t>
                    </m:r>
                    <m:r>
                      <a:rPr kumimoji="0" lang="es-ES"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𝑥</m:t>
                    </m:r>
                    <m:r>
                      <a:rPr kumimoji="0" lang="es-ES" sz="1400" b="0" i="1" u="none" strike="noStrike" kern="1200" cap="none" spc="0" normalizeH="0" baseline="0" noProof="0" smtClean="0">
                        <a:ln>
                          <a:noFill/>
                        </a:ln>
                        <a:solidFill>
                          <a:prstClr val="black"/>
                        </a:solidFill>
                        <a:effectLst/>
                        <a:uLnTx/>
                        <a:uFillTx/>
                        <a:latin typeface="Cambria Math" panose="02040503050406030204" pitchFamily="18" charset="0"/>
                        <a:cs typeface="+mn-cs"/>
                      </a:rPr>
                      <m:t>=5</m:t>
                    </m:r>
                  </m:oMath>
                </a14:m>
                <a:r>
                  <a:rPr kumimoji="0" lang="es-ES" sz="1400" b="0" i="0" u="none" strike="noStrike" kern="1200" cap="none" spc="0" normalizeH="0" baseline="0" noProof="0" dirty="0">
                    <a:ln>
                      <a:noFill/>
                    </a:ln>
                    <a:solidFill>
                      <a:prstClr val="white"/>
                    </a:solidFill>
                    <a:effectLst/>
                    <a:uLnTx/>
                    <a:uFillTx/>
                    <a:latin typeface="Arial" pitchFamily="34" charset="0"/>
                    <a:ea typeface="ＭＳ Ｐゴシック" pitchFamily="34" charset="-128"/>
                    <a:cs typeface="+mn-cs"/>
                  </a:rPr>
                  <a:t> </a:t>
                </a:r>
                <a:r>
                  <a:rPr kumimoji="0" lang="es-ES" sz="1400" b="0"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mn-cs"/>
                  </a:rPr>
                  <a:t>mm</a:t>
                </a:r>
                <a:endParaRPr lang="es-ES" sz="1400" dirty="0"/>
              </a:p>
            </p:txBody>
          </p:sp>
        </mc:Choice>
        <mc:Fallback xmlns="">
          <p:sp>
            <p:nvSpPr>
              <p:cNvPr id="30" name="CuadroTexto 29">
                <a:extLst>
                  <a:ext uri="{FF2B5EF4-FFF2-40B4-BE49-F238E27FC236}">
                    <a16:creationId xmlns:a16="http://schemas.microsoft.com/office/drawing/2014/main" id="{FCC71FA2-9EE2-42BD-8A8F-BCE96410725C}"/>
                  </a:ext>
                </a:extLst>
              </p:cNvPr>
              <p:cNvSpPr txBox="1">
                <a:spLocks noRot="1" noChangeAspect="1" noMove="1" noResize="1" noEditPoints="1" noAdjustHandles="1" noChangeArrowheads="1" noChangeShapeType="1" noTextEdit="1"/>
              </p:cNvSpPr>
              <p:nvPr/>
            </p:nvSpPr>
            <p:spPr>
              <a:xfrm>
                <a:off x="1679057" y="1403573"/>
                <a:ext cx="3412950" cy="307777"/>
              </a:xfrm>
              <a:prstGeom prst="rect">
                <a:avLst/>
              </a:prstGeom>
              <a:blipFill>
                <a:blip r:embed="rId3"/>
                <a:stretch>
                  <a:fillRect t="-3922" b="-19608"/>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2" name="CuadroTexto 11">
                <a:extLst>
                  <a:ext uri="{FF2B5EF4-FFF2-40B4-BE49-F238E27FC236}">
                    <a16:creationId xmlns:a16="http://schemas.microsoft.com/office/drawing/2014/main" id="{00FA9BCE-5C02-44F0-B8E5-153855E268CA}"/>
                  </a:ext>
                </a:extLst>
              </p:cNvPr>
              <p:cNvSpPr txBox="1"/>
              <p:nvPr/>
            </p:nvSpPr>
            <p:spPr>
              <a:xfrm>
                <a:off x="4824288" y="1403573"/>
                <a:ext cx="1368152" cy="307777"/>
              </a:xfrm>
              <a:prstGeom prst="rect">
                <a:avLst/>
              </a:prstGeom>
              <a:noFill/>
            </p:spPr>
            <p:txBody>
              <a:bodyPr wrap="square">
                <a:spAutoFit/>
              </a:bodyPr>
              <a:lstStyle/>
              <a:p>
                <a14:m>
                  <m:oMath xmlns:m="http://schemas.openxmlformats.org/officeDocument/2006/math">
                    <m:r>
                      <a:rPr kumimoji="0" lang="es-ES"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m:t>
                    </m:r>
                    <m:r>
                      <a:rPr kumimoji="0" lang="es-ES"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𝑥</m:t>
                    </m:r>
                    <m:r>
                      <a:rPr kumimoji="0" lang="es-ES" sz="1400" b="0" i="1" u="none" strike="noStrike" kern="1200" cap="none" spc="0" normalizeH="0" baseline="0" noProof="0" smtClean="0">
                        <a:ln>
                          <a:noFill/>
                        </a:ln>
                        <a:solidFill>
                          <a:prstClr val="black"/>
                        </a:solidFill>
                        <a:effectLst/>
                        <a:uLnTx/>
                        <a:uFillTx/>
                        <a:latin typeface="Cambria Math" panose="02040503050406030204" pitchFamily="18" charset="0"/>
                        <a:cs typeface="+mn-cs"/>
                      </a:rPr>
                      <m:t>=−5</m:t>
                    </m:r>
                  </m:oMath>
                </a14:m>
                <a:r>
                  <a:rPr kumimoji="0" lang="es-ES" sz="1400" b="0" i="0" u="none" strike="noStrike" kern="1200" cap="none" spc="0" normalizeH="0" baseline="0" noProof="0" dirty="0">
                    <a:ln>
                      <a:noFill/>
                    </a:ln>
                    <a:solidFill>
                      <a:prstClr val="white"/>
                    </a:solidFill>
                    <a:effectLst/>
                    <a:uLnTx/>
                    <a:uFillTx/>
                    <a:latin typeface="Arial" pitchFamily="34" charset="0"/>
                    <a:ea typeface="ＭＳ Ｐゴシック" pitchFamily="34" charset="-128"/>
                    <a:cs typeface="+mn-cs"/>
                  </a:rPr>
                  <a:t> </a:t>
                </a:r>
                <a:r>
                  <a:rPr kumimoji="0" lang="es-ES" sz="1400" b="0"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mn-cs"/>
                  </a:rPr>
                  <a:t>mm</a:t>
                </a:r>
                <a:endParaRPr lang="es-ES" sz="1400" dirty="0"/>
              </a:p>
            </p:txBody>
          </p:sp>
        </mc:Choice>
        <mc:Fallback xmlns="">
          <p:sp>
            <p:nvSpPr>
              <p:cNvPr id="12" name="CuadroTexto 11">
                <a:extLst>
                  <a:ext uri="{FF2B5EF4-FFF2-40B4-BE49-F238E27FC236}">
                    <a16:creationId xmlns:a16="http://schemas.microsoft.com/office/drawing/2014/main" id="{00FA9BCE-5C02-44F0-B8E5-153855E268CA}"/>
                  </a:ext>
                </a:extLst>
              </p:cNvPr>
              <p:cNvSpPr txBox="1">
                <a:spLocks noRot="1" noChangeAspect="1" noMove="1" noResize="1" noEditPoints="1" noAdjustHandles="1" noChangeArrowheads="1" noChangeShapeType="1" noTextEdit="1"/>
              </p:cNvSpPr>
              <p:nvPr/>
            </p:nvSpPr>
            <p:spPr>
              <a:xfrm>
                <a:off x="4824288" y="1403573"/>
                <a:ext cx="1368152" cy="307777"/>
              </a:xfrm>
              <a:prstGeom prst="rect">
                <a:avLst/>
              </a:prstGeom>
              <a:blipFill>
                <a:blip r:embed="rId4"/>
                <a:stretch>
                  <a:fillRect t="-3922" b="-19608"/>
                </a:stretch>
              </a:blipFill>
            </p:spPr>
            <p:txBody>
              <a:bodyPr/>
              <a:lstStyle/>
              <a:p>
                <a:r>
                  <a:rPr lang="es-ES">
                    <a:noFill/>
                  </a:rPr>
                  <a:t> </a:t>
                </a:r>
              </a:p>
            </p:txBody>
          </p:sp>
        </mc:Fallback>
      </mc:AlternateContent>
      <p:pic>
        <p:nvPicPr>
          <p:cNvPr id="11" name="Imagen 10">
            <a:extLst>
              <a:ext uri="{FF2B5EF4-FFF2-40B4-BE49-F238E27FC236}">
                <a16:creationId xmlns:a16="http://schemas.microsoft.com/office/drawing/2014/main" id="{8D952571-07F2-47CC-BF99-738E55E6E168}"/>
              </a:ext>
            </a:extLst>
          </p:cNvPr>
          <p:cNvPicPr>
            <a:picLocks noChangeAspect="1"/>
          </p:cNvPicPr>
          <p:nvPr/>
        </p:nvPicPr>
        <p:blipFill>
          <a:blip r:embed="rId5"/>
          <a:stretch>
            <a:fillRect/>
          </a:stretch>
        </p:blipFill>
        <p:spPr>
          <a:xfrm>
            <a:off x="127628" y="4586753"/>
            <a:ext cx="3786312" cy="2791649"/>
          </a:xfrm>
          <a:prstGeom prst="rect">
            <a:avLst/>
          </a:prstGeom>
        </p:spPr>
      </p:pic>
      <p:pic>
        <p:nvPicPr>
          <p:cNvPr id="13" name="Imagen 12">
            <a:extLst>
              <a:ext uri="{FF2B5EF4-FFF2-40B4-BE49-F238E27FC236}">
                <a16:creationId xmlns:a16="http://schemas.microsoft.com/office/drawing/2014/main" id="{302502BA-FBF6-4935-BD11-BC727A75998B}"/>
              </a:ext>
            </a:extLst>
          </p:cNvPr>
          <p:cNvPicPr>
            <a:picLocks noChangeAspect="1"/>
          </p:cNvPicPr>
          <p:nvPr/>
        </p:nvPicPr>
        <p:blipFill>
          <a:blip r:embed="rId6"/>
          <a:stretch>
            <a:fillRect/>
          </a:stretch>
        </p:blipFill>
        <p:spPr>
          <a:xfrm>
            <a:off x="71760" y="1773136"/>
            <a:ext cx="3842180" cy="2751831"/>
          </a:xfrm>
          <a:prstGeom prst="rect">
            <a:avLst/>
          </a:prstGeom>
        </p:spPr>
      </p:pic>
      <p:pic>
        <p:nvPicPr>
          <p:cNvPr id="8" name="Imagen 7">
            <a:extLst>
              <a:ext uri="{FF2B5EF4-FFF2-40B4-BE49-F238E27FC236}">
                <a16:creationId xmlns:a16="http://schemas.microsoft.com/office/drawing/2014/main" id="{7660AE3B-1879-4F06-89D9-4EF35D3EB045}"/>
              </a:ext>
            </a:extLst>
          </p:cNvPr>
          <p:cNvPicPr>
            <a:picLocks noChangeAspect="1"/>
          </p:cNvPicPr>
          <p:nvPr/>
        </p:nvPicPr>
        <p:blipFill>
          <a:blip r:embed="rId7"/>
          <a:stretch>
            <a:fillRect/>
          </a:stretch>
        </p:blipFill>
        <p:spPr>
          <a:xfrm>
            <a:off x="3960192" y="1711350"/>
            <a:ext cx="3669108" cy="2751831"/>
          </a:xfrm>
          <a:prstGeom prst="rect">
            <a:avLst/>
          </a:prstGeom>
        </p:spPr>
      </p:pic>
      <p:pic>
        <p:nvPicPr>
          <p:cNvPr id="14" name="Imagen 13">
            <a:extLst>
              <a:ext uri="{FF2B5EF4-FFF2-40B4-BE49-F238E27FC236}">
                <a16:creationId xmlns:a16="http://schemas.microsoft.com/office/drawing/2014/main" id="{4DA7B390-91E9-4D6D-A407-0B5F11661C32}"/>
              </a:ext>
            </a:extLst>
          </p:cNvPr>
          <p:cNvPicPr>
            <a:picLocks noChangeAspect="1"/>
          </p:cNvPicPr>
          <p:nvPr/>
        </p:nvPicPr>
        <p:blipFill>
          <a:blip r:embed="rId8"/>
          <a:stretch>
            <a:fillRect/>
          </a:stretch>
        </p:blipFill>
        <p:spPr>
          <a:xfrm>
            <a:off x="3960192" y="4553720"/>
            <a:ext cx="3722198" cy="2791649"/>
          </a:xfrm>
          <a:prstGeom prst="rect">
            <a:avLst/>
          </a:prstGeom>
        </p:spPr>
      </p:pic>
      <mc:AlternateContent xmlns:mc="http://schemas.openxmlformats.org/markup-compatibility/2006" xmlns:a14="http://schemas.microsoft.com/office/drawing/2010/main">
        <mc:Choice Requires="a14">
          <p:sp>
            <p:nvSpPr>
              <p:cNvPr id="15" name="CuadroTexto 14">
                <a:extLst>
                  <a:ext uri="{FF2B5EF4-FFF2-40B4-BE49-F238E27FC236}">
                    <a16:creationId xmlns:a16="http://schemas.microsoft.com/office/drawing/2014/main" id="{9EC31B82-BFCB-4D0A-AD04-2416DCE84DBB}"/>
                  </a:ext>
                </a:extLst>
              </p:cNvPr>
              <p:cNvSpPr txBox="1"/>
              <p:nvPr/>
            </p:nvSpPr>
            <p:spPr>
              <a:xfrm>
                <a:off x="7690629" y="2195661"/>
                <a:ext cx="2318235" cy="4401205"/>
              </a:xfrm>
              <a:prstGeom prst="rect">
                <a:avLst/>
              </a:prstGeom>
              <a:noFill/>
            </p:spPr>
            <p:txBody>
              <a:bodyPr wrap="square" rtlCol="0">
                <a:spAutoFit/>
              </a:bodyPr>
              <a:lstStyle/>
              <a:p>
                <a:pPr marL="285750" indent="-285750" algn="just">
                  <a:buFont typeface="Wingdings" panose="05000000000000000000" pitchFamily="2" charset="2"/>
                  <a:buChar char="Ø"/>
                </a:pPr>
                <a:r>
                  <a:rPr kumimoji="0" lang="es-ES" altLang="es-ES" sz="1300" b="0" i="0" u="none" strike="noStrike" cap="none" normalizeH="0" baseline="0" dirty="0">
                    <a:ln>
                      <a:noFill/>
                    </a:ln>
                    <a:solidFill>
                      <a:schemeClr val="tx1"/>
                    </a:solidFill>
                    <a:effectLst/>
                    <a:latin typeface="Arial" panose="020B0604020202020204" pitchFamily="34" charset="0"/>
                  </a:rPr>
                  <a:t>Se observa que </a:t>
                </a:r>
                <a:r>
                  <a:rPr lang="es-ES" altLang="es-ES" sz="1300" dirty="0">
                    <a:solidFill>
                      <a:schemeClr val="tx1"/>
                    </a:solidFill>
                  </a:rPr>
                  <a:t>existe una diferencia entre los puertos 2 y 4 en la forma de la curva del voltaje en las proximidades de la frecuencia del modo dipolar</a:t>
                </a:r>
              </a:p>
              <a:p>
                <a:pPr marL="285750" indent="-285750" algn="just">
                  <a:buFont typeface="Wingdings" panose="05000000000000000000" pitchFamily="2" charset="2"/>
                  <a:buChar char="Ø"/>
                </a:pPr>
                <a:endParaRPr lang="es-ES" altLang="es-ES" sz="1300" dirty="0">
                  <a:solidFill>
                    <a:schemeClr val="tx1"/>
                  </a:solidFill>
                </a:endParaRPr>
              </a:p>
              <a:p>
                <a:pPr marL="285750" indent="-285750" algn="just">
                  <a:buFont typeface="Wingdings" panose="05000000000000000000" pitchFamily="2" charset="2"/>
                  <a:buChar char="Ø"/>
                </a:pPr>
                <a:r>
                  <a:rPr lang="es-ES" altLang="es-ES" sz="1300" dirty="0">
                    <a:solidFill>
                      <a:schemeClr val="tx1"/>
                    </a:solidFill>
                  </a:rPr>
                  <a:t>Si examinamos el caso de que el desplazamiento del haz sea en el sentido opuesto (</a:t>
                </a:r>
                <a14:m>
                  <m:oMath xmlns:m="http://schemas.openxmlformats.org/officeDocument/2006/math">
                    <m:r>
                      <a:rPr lang="es-ES" sz="1200" i="1" smtClean="0">
                        <a:solidFill>
                          <a:prstClr val="black"/>
                        </a:solidFill>
                        <a:latin typeface="Cambria Math" panose="02040503050406030204" pitchFamily="18" charset="0"/>
                        <a:ea typeface="Cambria Math" panose="02040503050406030204" pitchFamily="18" charset="0"/>
                      </a:rPr>
                      <m:t>∆</m:t>
                    </m:r>
                    <m:r>
                      <a:rPr lang="es-ES" sz="1200" i="1" smtClean="0">
                        <a:solidFill>
                          <a:prstClr val="black"/>
                        </a:solidFill>
                        <a:latin typeface="Cambria Math" panose="02040503050406030204" pitchFamily="18" charset="0"/>
                        <a:ea typeface="Cambria Math" panose="02040503050406030204" pitchFamily="18" charset="0"/>
                      </a:rPr>
                      <m:t>𝑥</m:t>
                    </m:r>
                    <m:r>
                      <a:rPr lang="es-ES" sz="1200" i="1">
                        <a:solidFill>
                          <a:prstClr val="black"/>
                        </a:solidFill>
                        <a:latin typeface="Cambria Math" panose="02040503050406030204" pitchFamily="18" charset="0"/>
                      </a:rPr>
                      <m:t>=</m:t>
                    </m:r>
                    <m:r>
                      <a:rPr lang="es-ES" sz="1200" b="0" i="1" smtClean="0">
                        <a:solidFill>
                          <a:prstClr val="black"/>
                        </a:solidFill>
                        <a:latin typeface="Cambria Math" panose="02040503050406030204" pitchFamily="18" charset="0"/>
                      </a:rPr>
                      <m:t>−</m:t>
                    </m:r>
                    <m:r>
                      <a:rPr lang="es-ES" sz="1200" i="1">
                        <a:solidFill>
                          <a:prstClr val="black"/>
                        </a:solidFill>
                        <a:latin typeface="Cambria Math" panose="02040503050406030204" pitchFamily="18" charset="0"/>
                      </a:rPr>
                      <m:t>5</m:t>
                    </m:r>
                  </m:oMath>
                </a14:m>
                <a:r>
                  <a:rPr lang="es-ES" sz="1200" dirty="0">
                    <a:solidFill>
                      <a:prstClr val="white"/>
                    </a:solidFill>
                    <a:latin typeface="Arial" pitchFamily="34" charset="0"/>
                  </a:rPr>
                  <a:t> </a:t>
                </a:r>
                <a:r>
                  <a:rPr lang="es-ES" sz="1200" dirty="0">
                    <a:solidFill>
                      <a:prstClr val="black"/>
                    </a:solidFill>
                    <a:latin typeface="Arial" pitchFamily="34" charset="0"/>
                  </a:rPr>
                  <a:t>mm), tenemos que existe una correspondencia entre las señales de los puerto 2 y 4 con offset 5 mm con las de los puertos 4 y 2 con offset -5 mm, respectivamente </a:t>
                </a:r>
                <a:endParaRPr lang="es-ES" altLang="es-ES" sz="1300" dirty="0">
                  <a:solidFill>
                    <a:schemeClr val="tx1"/>
                  </a:solidFill>
                </a:endParaRPr>
              </a:p>
              <a:p>
                <a:pPr marL="285750" indent="-285750" algn="just">
                  <a:buFont typeface="Wingdings" panose="05000000000000000000" pitchFamily="2" charset="2"/>
                  <a:buChar char="Ø"/>
                </a:pPr>
                <a:endParaRPr kumimoji="0" lang="es-ES" altLang="es-ES" sz="1300" b="0" i="0" u="none" strike="noStrike" cap="none" normalizeH="0" baseline="0" dirty="0">
                  <a:ln>
                    <a:noFill/>
                  </a:ln>
                  <a:solidFill>
                    <a:schemeClr val="tx1"/>
                  </a:solidFill>
                  <a:effectLst/>
                  <a:latin typeface="Arial" panose="020B0604020202020204" pitchFamily="34" charset="0"/>
                </a:endParaRPr>
              </a:p>
              <a:p>
                <a:pPr marL="285750" indent="-285750" algn="just">
                  <a:buFont typeface="Wingdings" panose="05000000000000000000" pitchFamily="2" charset="2"/>
                  <a:buChar char="Ø"/>
                </a:pPr>
                <a:endParaRPr kumimoji="0" lang="es-ES" altLang="es-ES" sz="1300" b="0" i="0" u="none" strike="noStrike" cap="none" normalizeH="0" baseline="0" dirty="0">
                  <a:ln>
                    <a:noFill/>
                  </a:ln>
                  <a:solidFill>
                    <a:schemeClr val="tx1"/>
                  </a:solidFill>
                  <a:effectLst/>
                  <a:latin typeface="Arial" panose="020B0604020202020204" pitchFamily="34" charset="0"/>
                </a:endParaRPr>
              </a:p>
              <a:p>
                <a:pPr marL="285750" indent="-285750" algn="just">
                  <a:buFont typeface="Wingdings" panose="05000000000000000000" pitchFamily="2" charset="2"/>
                  <a:buChar char="Ø"/>
                </a:pPr>
                <a:endParaRPr kumimoji="0" lang="es-ES" altLang="es-ES" sz="1300" b="0" i="0" u="none" strike="noStrike" cap="none" normalizeH="0" baseline="0" dirty="0">
                  <a:ln>
                    <a:noFill/>
                  </a:ln>
                  <a:solidFill>
                    <a:schemeClr val="tx1"/>
                  </a:solidFill>
                  <a:effectLst/>
                  <a:latin typeface="Arial" panose="020B0604020202020204" pitchFamily="34" charset="0"/>
                </a:endParaRPr>
              </a:p>
            </p:txBody>
          </p:sp>
        </mc:Choice>
        <mc:Fallback xmlns="">
          <p:sp>
            <p:nvSpPr>
              <p:cNvPr id="15" name="CuadroTexto 14">
                <a:extLst>
                  <a:ext uri="{FF2B5EF4-FFF2-40B4-BE49-F238E27FC236}">
                    <a16:creationId xmlns:a16="http://schemas.microsoft.com/office/drawing/2014/main" id="{9EC31B82-BFCB-4D0A-AD04-2416DCE84DBB}"/>
                  </a:ext>
                </a:extLst>
              </p:cNvPr>
              <p:cNvSpPr txBox="1">
                <a:spLocks noRot="1" noChangeAspect="1" noMove="1" noResize="1" noEditPoints="1" noAdjustHandles="1" noChangeArrowheads="1" noChangeShapeType="1" noTextEdit="1"/>
              </p:cNvSpPr>
              <p:nvPr/>
            </p:nvSpPr>
            <p:spPr>
              <a:xfrm>
                <a:off x="7690629" y="2195661"/>
                <a:ext cx="2318235" cy="4401205"/>
              </a:xfrm>
              <a:prstGeom prst="rect">
                <a:avLst/>
              </a:prstGeom>
              <a:blipFill>
                <a:blip r:embed="rId9"/>
                <a:stretch>
                  <a:fillRect l="-263" t="-139" r="-263"/>
                </a:stretch>
              </a:blipFill>
            </p:spPr>
            <p:txBody>
              <a:bodyPr/>
              <a:lstStyle/>
              <a:p>
                <a:r>
                  <a:rPr lang="es-ES">
                    <a:noFill/>
                  </a:rPr>
                  <a:t> </a:t>
                </a:r>
              </a:p>
            </p:txBody>
          </p:sp>
        </mc:Fallback>
      </mc:AlternateContent>
    </p:spTree>
    <p:extLst>
      <p:ext uri="{BB962C8B-B14F-4D97-AF65-F5344CB8AC3E}">
        <p14:creationId xmlns:p14="http://schemas.microsoft.com/office/powerpoint/2010/main" val="2266139189"/>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2 Marcador de contenido">
            <a:extLst>
              <a:ext uri="{FF2B5EF4-FFF2-40B4-BE49-F238E27FC236}">
                <a16:creationId xmlns:a16="http://schemas.microsoft.com/office/drawing/2014/main" id="{FFD09EE1-A7FB-4FA5-ACC6-C9C302FD12D2}"/>
              </a:ext>
            </a:extLst>
          </p:cNvPr>
          <p:cNvSpPr txBox="1">
            <a:spLocks/>
          </p:cNvSpPr>
          <p:nvPr/>
        </p:nvSpPr>
        <p:spPr>
          <a:xfrm>
            <a:off x="287784" y="973833"/>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sz="1400" dirty="0"/>
              <a:t>BI-RME proporciona como resultado final el voltaje espectral, para reconstruir la señal temporal V(t) es necesario hacer la transformada de Fourier inversa (TFI) de este</a:t>
            </a:r>
          </a:p>
          <a:p>
            <a:pPr algn="just">
              <a:buFont typeface="Wingdings" panose="05000000000000000000" pitchFamily="2" charset="2"/>
              <a:buChar char="Ø"/>
            </a:pPr>
            <a:r>
              <a:rPr lang="es-ES" sz="1400" dirty="0"/>
              <a:t>CST MS tiene implementadas funciones que permiten hacer tanto la Transformada de Fourier (TF) como la TFI de funciones numéricas introducidas de manera externa </a:t>
            </a:r>
          </a:p>
          <a:p>
            <a:pPr algn="just">
              <a:buFont typeface="Wingdings" panose="05000000000000000000" pitchFamily="2" charset="2"/>
              <a:buChar char="Ø"/>
            </a:pPr>
            <a:r>
              <a:rPr lang="es-ES" sz="1400" dirty="0"/>
              <a:t>Para testear el algoritmo de CST MS usaremos una función sencilla (seno) y haremos la TF y, posteriormente, su TFI, para comprobar hasta que punto recuperamos la función original.  </a:t>
            </a:r>
          </a:p>
          <a:p>
            <a:pPr algn="just">
              <a:buFont typeface="Wingdings" panose="05000000000000000000" pitchFamily="2" charset="2"/>
              <a:buChar char="Ø"/>
            </a:pPr>
            <a:endParaRPr lang="es-ES" sz="1400" dirty="0"/>
          </a:p>
          <a:p>
            <a:pPr algn="just"/>
            <a:endParaRPr lang="es-ES_tradnl" altLang="es-ES" sz="2000" kern="0" dirty="0"/>
          </a:p>
        </p:txBody>
      </p:sp>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a:xfrm>
            <a:off x="9866313" y="7351807"/>
            <a:ext cx="214312" cy="230188"/>
          </a:xfrm>
        </p:spPr>
        <p:txBody>
          <a:bodyPr/>
          <a:lstStyle/>
          <a:p>
            <a:fld id="{9FF39CA2-04EB-4CA6-BF9F-780F92DB7FFC}" type="slidenum">
              <a:rPr lang="it-IT" altLang="it-IT" smtClean="0"/>
              <a:pPr/>
              <a:t>43</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p:sp>
        <p:nvSpPr>
          <p:cNvPr id="11" name="2 Marcador de contenido">
            <a:extLst>
              <a:ext uri="{FF2B5EF4-FFF2-40B4-BE49-F238E27FC236}">
                <a16:creationId xmlns:a16="http://schemas.microsoft.com/office/drawing/2014/main" id="{7F98AB5C-B6D6-4FF6-8E8F-AAEBE614FAED}"/>
              </a:ext>
            </a:extLst>
          </p:cNvPr>
          <p:cNvSpPr txBox="1">
            <a:spLocks/>
          </p:cNvSpPr>
          <p:nvPr/>
        </p:nvSpPr>
        <p:spPr>
          <a:xfrm>
            <a:off x="353916" y="646937"/>
            <a:ext cx="6840760"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t>Reconstrucción de la señal temporal V(t)</a:t>
            </a:r>
            <a:endParaRPr lang="es-ES_tradnl" altLang="es-ES" sz="2000" u="sng" kern="0" dirty="0">
              <a:solidFill>
                <a:schemeClr val="tx1"/>
              </a:solidFill>
            </a:endParaRPr>
          </a:p>
        </p:txBody>
      </p:sp>
      <mc:AlternateContent xmlns:mc="http://schemas.openxmlformats.org/markup-compatibility/2006" xmlns:a14="http://schemas.microsoft.com/office/drawing/2010/main">
        <mc:Choice Requires="a14">
          <p:sp>
            <p:nvSpPr>
              <p:cNvPr id="13" name="CuadroTexto 12">
                <a:extLst>
                  <a:ext uri="{FF2B5EF4-FFF2-40B4-BE49-F238E27FC236}">
                    <a16:creationId xmlns:a16="http://schemas.microsoft.com/office/drawing/2014/main" id="{B647FB17-CF9F-4373-9163-A63F9318CAB6}"/>
                  </a:ext>
                </a:extLst>
              </p:cNvPr>
              <p:cNvSpPr txBox="1"/>
              <p:nvPr/>
            </p:nvSpPr>
            <p:spPr>
              <a:xfrm>
                <a:off x="-432296" y="2699717"/>
                <a:ext cx="3302861" cy="338554"/>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r>
                        <a:rPr lang="es-ES" sz="1600" b="0" i="1" smtClean="0">
                          <a:solidFill>
                            <a:schemeClr val="tx1"/>
                          </a:solidFill>
                          <a:latin typeface="Cambria Math" panose="02040503050406030204" pitchFamily="18" charset="0"/>
                        </a:rPr>
                        <m:t>𝑔</m:t>
                      </m:r>
                      <m:d>
                        <m:dPr>
                          <m:ctrlPr>
                            <a:rPr lang="es-ES" sz="1600" b="0" i="1" smtClean="0">
                              <a:solidFill>
                                <a:schemeClr val="tx1"/>
                              </a:solidFill>
                              <a:latin typeface="Cambria Math" panose="02040503050406030204" pitchFamily="18" charset="0"/>
                            </a:rPr>
                          </m:ctrlPr>
                        </m:dPr>
                        <m:e>
                          <m:r>
                            <a:rPr lang="es-ES" sz="1600" b="0" i="1" smtClean="0">
                              <a:solidFill>
                                <a:schemeClr val="tx1"/>
                              </a:solidFill>
                              <a:latin typeface="Cambria Math" panose="02040503050406030204" pitchFamily="18" charset="0"/>
                            </a:rPr>
                            <m:t>𝑡</m:t>
                          </m:r>
                        </m:e>
                      </m:d>
                      <m:r>
                        <a:rPr lang="es-ES" sz="1600" b="0" i="1" smtClean="0">
                          <a:solidFill>
                            <a:schemeClr val="tx1"/>
                          </a:solidFill>
                          <a:latin typeface="Cambria Math" panose="02040503050406030204" pitchFamily="18" charset="0"/>
                        </a:rPr>
                        <m:t>=</m:t>
                      </m:r>
                      <m:r>
                        <a:rPr lang="es-ES" sz="1600" b="0" i="1" smtClean="0">
                          <a:solidFill>
                            <a:schemeClr val="tx1"/>
                          </a:solidFill>
                          <a:latin typeface="Cambria Math" panose="02040503050406030204" pitchFamily="18" charset="0"/>
                        </a:rPr>
                        <m:t>𝑠𝑖𝑛</m:t>
                      </m:r>
                      <m:d>
                        <m:dPr>
                          <m:ctrlPr>
                            <a:rPr lang="es-ES" sz="1600" b="0" i="1" smtClean="0">
                              <a:solidFill>
                                <a:schemeClr val="tx1"/>
                              </a:solidFill>
                              <a:latin typeface="Cambria Math" panose="02040503050406030204" pitchFamily="18" charset="0"/>
                            </a:rPr>
                          </m:ctrlPr>
                        </m:dPr>
                        <m:e>
                          <m:r>
                            <a:rPr lang="es-ES" sz="1600" b="0" i="1" smtClean="0">
                              <a:solidFill>
                                <a:schemeClr val="tx1"/>
                              </a:solidFill>
                              <a:latin typeface="Cambria Math" panose="02040503050406030204" pitchFamily="18" charset="0"/>
                            </a:rPr>
                            <m:t>2</m:t>
                          </m:r>
                          <m:r>
                            <a:rPr lang="es-ES" sz="1600" b="0" i="1" smtClean="0">
                              <a:solidFill>
                                <a:schemeClr val="tx1"/>
                              </a:solidFill>
                              <a:latin typeface="Cambria Math" panose="02040503050406030204" pitchFamily="18" charset="0"/>
                              <a:ea typeface="Cambria Math" panose="02040503050406030204" pitchFamily="18" charset="0"/>
                            </a:rPr>
                            <m:t>𝜋</m:t>
                          </m:r>
                          <m:r>
                            <a:rPr lang="es-ES" sz="1600" b="0" i="1" smtClean="0">
                              <a:solidFill>
                                <a:schemeClr val="tx1"/>
                              </a:solidFill>
                              <a:latin typeface="Cambria Math" panose="02040503050406030204" pitchFamily="18" charset="0"/>
                              <a:ea typeface="Cambria Math" panose="02040503050406030204" pitchFamily="18" charset="0"/>
                            </a:rPr>
                            <m:t>𝑓𝑡</m:t>
                          </m:r>
                        </m:e>
                      </m:d>
                    </m:oMath>
                  </m:oMathPara>
                </a14:m>
                <a:endParaRPr lang="es-ES" sz="1600" dirty="0"/>
              </a:p>
            </p:txBody>
          </p:sp>
        </mc:Choice>
        <mc:Fallback xmlns="">
          <p:sp>
            <p:nvSpPr>
              <p:cNvPr id="13" name="CuadroTexto 12">
                <a:extLst>
                  <a:ext uri="{FF2B5EF4-FFF2-40B4-BE49-F238E27FC236}">
                    <a16:creationId xmlns:a16="http://schemas.microsoft.com/office/drawing/2014/main" id="{B647FB17-CF9F-4373-9163-A63F9318CAB6}"/>
                  </a:ext>
                </a:extLst>
              </p:cNvPr>
              <p:cNvSpPr txBox="1">
                <a:spLocks noRot="1" noChangeAspect="1" noMove="1" noResize="1" noEditPoints="1" noAdjustHandles="1" noChangeArrowheads="1" noChangeShapeType="1" noTextEdit="1"/>
              </p:cNvSpPr>
              <p:nvPr/>
            </p:nvSpPr>
            <p:spPr>
              <a:xfrm>
                <a:off x="-432296" y="2699717"/>
                <a:ext cx="3302861" cy="338554"/>
              </a:xfrm>
              <a:prstGeom prst="rect">
                <a:avLst/>
              </a:prstGeom>
              <a:blipFill>
                <a:blip r:embed="rId2"/>
                <a:stretch>
                  <a:fillRect b="-12727"/>
                </a:stretch>
              </a:blipFill>
              <a:ln>
                <a:noFill/>
              </a:ln>
            </p:spPr>
            <p:txBody>
              <a:bodyPr/>
              <a:lstStyle/>
              <a:p>
                <a:r>
                  <a:rPr lang="es-ES">
                    <a:noFill/>
                  </a:rPr>
                  <a:t> </a:t>
                </a:r>
              </a:p>
            </p:txBody>
          </p:sp>
        </mc:Fallback>
      </mc:AlternateContent>
      <p:sp>
        <p:nvSpPr>
          <p:cNvPr id="15" name="CuadroTexto 14">
            <a:extLst>
              <a:ext uri="{FF2B5EF4-FFF2-40B4-BE49-F238E27FC236}">
                <a16:creationId xmlns:a16="http://schemas.microsoft.com/office/drawing/2014/main" id="{51664FF4-A6B5-49A0-8EF6-C14FDCF6AAB3}"/>
              </a:ext>
            </a:extLst>
          </p:cNvPr>
          <p:cNvSpPr txBox="1"/>
          <p:nvPr/>
        </p:nvSpPr>
        <p:spPr>
          <a:xfrm>
            <a:off x="2748663" y="2699717"/>
            <a:ext cx="1656184" cy="307777"/>
          </a:xfrm>
          <a:prstGeom prst="rect">
            <a:avLst/>
          </a:prstGeom>
          <a:noFill/>
        </p:spPr>
        <p:txBody>
          <a:bodyPr wrap="square">
            <a:spAutoFit/>
          </a:bodyPr>
          <a:lstStyle/>
          <a:p>
            <a:r>
              <a:rPr lang="es-ES" sz="1400" dirty="0">
                <a:solidFill>
                  <a:schemeClr val="tx1"/>
                </a:solidFill>
              </a:rPr>
              <a:t>f = 1 GHz</a:t>
            </a:r>
          </a:p>
        </p:txBody>
      </p:sp>
      <p:sp>
        <p:nvSpPr>
          <p:cNvPr id="16" name="CuadroTexto 15">
            <a:extLst>
              <a:ext uri="{FF2B5EF4-FFF2-40B4-BE49-F238E27FC236}">
                <a16:creationId xmlns:a16="http://schemas.microsoft.com/office/drawing/2014/main" id="{55231228-8362-44BC-99BE-2E3802FC3FF7}"/>
              </a:ext>
            </a:extLst>
          </p:cNvPr>
          <p:cNvSpPr txBox="1"/>
          <p:nvPr/>
        </p:nvSpPr>
        <p:spPr>
          <a:xfrm>
            <a:off x="4017419" y="2699717"/>
            <a:ext cx="3699796" cy="307777"/>
          </a:xfrm>
          <a:prstGeom prst="rect">
            <a:avLst/>
          </a:prstGeom>
          <a:noFill/>
        </p:spPr>
        <p:txBody>
          <a:bodyPr wrap="square">
            <a:spAutoFit/>
          </a:bodyPr>
          <a:lstStyle/>
          <a:p>
            <a:r>
              <a:rPr lang="es-ES" sz="1400" dirty="0">
                <a:solidFill>
                  <a:schemeClr val="tx1"/>
                </a:solidFill>
              </a:rPr>
              <a:t>Muestreo temporal </a:t>
            </a:r>
            <a:r>
              <a:rPr lang="es-ES" sz="1400" dirty="0">
                <a:solidFill>
                  <a:schemeClr val="tx1"/>
                </a:solidFill>
                <a:sym typeface="Wingdings" panose="05000000000000000000" pitchFamily="2" charset="2"/>
              </a:rPr>
              <a:t></a:t>
            </a:r>
            <a:r>
              <a:rPr lang="es-ES" sz="1400" dirty="0" err="1">
                <a:solidFill>
                  <a:schemeClr val="tx1"/>
                </a:solidFill>
              </a:rPr>
              <a:t>Δt</a:t>
            </a:r>
            <a:r>
              <a:rPr lang="es-ES" sz="1400" dirty="0">
                <a:solidFill>
                  <a:schemeClr val="tx1"/>
                </a:solidFill>
              </a:rPr>
              <a:t> = 0.001 </a:t>
            </a:r>
            <a:r>
              <a:rPr lang="es-ES" sz="1400" dirty="0" err="1">
                <a:solidFill>
                  <a:schemeClr val="tx1"/>
                </a:solidFill>
              </a:rPr>
              <a:t>ns</a:t>
            </a:r>
            <a:r>
              <a:rPr lang="es-ES" sz="1400" dirty="0">
                <a:solidFill>
                  <a:schemeClr val="tx1"/>
                </a:solidFill>
              </a:rPr>
              <a:t> </a:t>
            </a:r>
          </a:p>
        </p:txBody>
      </p:sp>
      <p:pic>
        <p:nvPicPr>
          <p:cNvPr id="21" name="Imagen 20">
            <a:extLst>
              <a:ext uri="{FF2B5EF4-FFF2-40B4-BE49-F238E27FC236}">
                <a16:creationId xmlns:a16="http://schemas.microsoft.com/office/drawing/2014/main" id="{3D8DFFB7-C2FF-4C16-8A7D-5AEF91FFF619}"/>
              </a:ext>
            </a:extLst>
          </p:cNvPr>
          <p:cNvPicPr>
            <a:picLocks noChangeAspect="1"/>
          </p:cNvPicPr>
          <p:nvPr/>
        </p:nvPicPr>
        <p:blipFill>
          <a:blip r:embed="rId3"/>
          <a:stretch>
            <a:fillRect/>
          </a:stretch>
        </p:blipFill>
        <p:spPr>
          <a:xfrm>
            <a:off x="3994912" y="3095458"/>
            <a:ext cx="2990262" cy="2242698"/>
          </a:xfrm>
          <a:prstGeom prst="rect">
            <a:avLst/>
          </a:prstGeom>
        </p:spPr>
      </p:pic>
      <p:pic>
        <p:nvPicPr>
          <p:cNvPr id="23" name="Imagen 22">
            <a:extLst>
              <a:ext uri="{FF2B5EF4-FFF2-40B4-BE49-F238E27FC236}">
                <a16:creationId xmlns:a16="http://schemas.microsoft.com/office/drawing/2014/main" id="{15FFE245-5444-4364-B707-AFB783FB262E}"/>
              </a:ext>
            </a:extLst>
          </p:cNvPr>
          <p:cNvPicPr>
            <a:picLocks noChangeAspect="1"/>
          </p:cNvPicPr>
          <p:nvPr/>
        </p:nvPicPr>
        <p:blipFill>
          <a:blip r:embed="rId4"/>
          <a:stretch>
            <a:fillRect/>
          </a:stretch>
        </p:blipFill>
        <p:spPr>
          <a:xfrm>
            <a:off x="73764" y="3095458"/>
            <a:ext cx="3003397" cy="2252548"/>
          </a:xfrm>
          <a:prstGeom prst="rect">
            <a:avLst/>
          </a:prstGeom>
        </p:spPr>
      </p:pic>
      <p:cxnSp>
        <p:nvCxnSpPr>
          <p:cNvPr id="25" name="Conector recto de flecha 24">
            <a:extLst>
              <a:ext uri="{FF2B5EF4-FFF2-40B4-BE49-F238E27FC236}">
                <a16:creationId xmlns:a16="http://schemas.microsoft.com/office/drawing/2014/main" id="{A8CC78EE-7078-40A2-A936-300F6E5C3D0D}"/>
              </a:ext>
            </a:extLst>
          </p:cNvPr>
          <p:cNvCxnSpPr/>
          <p:nvPr/>
        </p:nvCxnSpPr>
        <p:spPr bwMode="auto">
          <a:xfrm>
            <a:off x="3119161" y="4007267"/>
            <a:ext cx="748477"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9" name="CuadroTexto 28">
            <a:extLst>
              <a:ext uri="{FF2B5EF4-FFF2-40B4-BE49-F238E27FC236}">
                <a16:creationId xmlns:a16="http://schemas.microsoft.com/office/drawing/2014/main" id="{F64F8076-B2D8-4DF3-85FD-88886E90EEDF}"/>
              </a:ext>
            </a:extLst>
          </p:cNvPr>
          <p:cNvSpPr txBox="1"/>
          <p:nvPr/>
        </p:nvSpPr>
        <p:spPr>
          <a:xfrm>
            <a:off x="2972249" y="4007267"/>
            <a:ext cx="1201007" cy="292388"/>
          </a:xfrm>
          <a:prstGeom prst="rect">
            <a:avLst/>
          </a:prstGeom>
          <a:noFill/>
        </p:spPr>
        <p:txBody>
          <a:bodyPr wrap="square">
            <a:spAutoFit/>
          </a:bodyPr>
          <a:lstStyle/>
          <a:p>
            <a:r>
              <a:rPr lang="es-ES" sz="1300" dirty="0">
                <a:solidFill>
                  <a:schemeClr val="tx1"/>
                </a:solidFill>
              </a:rPr>
              <a:t>ITF(TF(g(t)))</a:t>
            </a:r>
          </a:p>
        </p:txBody>
      </p:sp>
      <p:pic>
        <p:nvPicPr>
          <p:cNvPr id="33" name="Imagen 32">
            <a:extLst>
              <a:ext uri="{FF2B5EF4-FFF2-40B4-BE49-F238E27FC236}">
                <a16:creationId xmlns:a16="http://schemas.microsoft.com/office/drawing/2014/main" id="{10D07E29-2019-4D9A-BB27-204B5FB89628}"/>
              </a:ext>
            </a:extLst>
          </p:cNvPr>
          <p:cNvPicPr>
            <a:picLocks noChangeAspect="1"/>
          </p:cNvPicPr>
          <p:nvPr/>
        </p:nvPicPr>
        <p:blipFill>
          <a:blip r:embed="rId5"/>
          <a:stretch>
            <a:fillRect/>
          </a:stretch>
        </p:blipFill>
        <p:spPr>
          <a:xfrm>
            <a:off x="7016597" y="3091202"/>
            <a:ext cx="2990264" cy="2242698"/>
          </a:xfrm>
          <a:prstGeom prst="rect">
            <a:avLst/>
          </a:prstGeom>
        </p:spPr>
      </p:pic>
      <mc:AlternateContent xmlns:mc="http://schemas.openxmlformats.org/markup-compatibility/2006" xmlns:a14="http://schemas.microsoft.com/office/drawing/2010/main">
        <mc:Choice Requires="a14">
          <p:sp>
            <p:nvSpPr>
              <p:cNvPr id="35" name="CuadroTexto 34">
                <a:extLst>
                  <a:ext uri="{FF2B5EF4-FFF2-40B4-BE49-F238E27FC236}">
                    <a16:creationId xmlns:a16="http://schemas.microsoft.com/office/drawing/2014/main" id="{AC2A53FA-5C56-4FFE-BBF2-3146E5427E97}"/>
                  </a:ext>
                </a:extLst>
              </p:cNvPr>
              <p:cNvSpPr txBox="1"/>
              <p:nvPr/>
            </p:nvSpPr>
            <p:spPr>
              <a:xfrm>
                <a:off x="6844907" y="2542526"/>
                <a:ext cx="3302861" cy="548676"/>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rPr>
                        <m:t>𝐷</m:t>
                      </m:r>
                      <m:r>
                        <a:rPr lang="es-ES" sz="1400" b="0" i="1" smtClean="0">
                          <a:solidFill>
                            <a:schemeClr val="tx1"/>
                          </a:solidFill>
                          <a:latin typeface="Cambria Math" panose="02040503050406030204" pitchFamily="18" charset="0"/>
                        </a:rPr>
                        <m:t>(%)=100</m:t>
                      </m:r>
                      <m:f>
                        <m:fPr>
                          <m:ctrlPr>
                            <a:rPr lang="es-ES" sz="1400" b="0" i="1" smtClean="0">
                              <a:solidFill>
                                <a:schemeClr val="tx1"/>
                              </a:solidFill>
                              <a:latin typeface="Cambria Math" panose="02040503050406030204" pitchFamily="18" charset="0"/>
                            </a:rPr>
                          </m:ctrlPr>
                        </m:fPr>
                        <m:num>
                          <m:d>
                            <m:dPr>
                              <m:begChr m:val="|"/>
                              <m:endChr m:val="|"/>
                              <m:ctrlPr>
                                <a:rPr lang="es-ES" sz="1400" b="0" i="1" smtClean="0">
                                  <a:solidFill>
                                    <a:schemeClr val="tx1"/>
                                  </a:solidFill>
                                  <a:latin typeface="Cambria Math" panose="02040503050406030204" pitchFamily="18" charset="0"/>
                                </a:rPr>
                              </m:ctrlPr>
                            </m:dPr>
                            <m:e>
                              <m:r>
                                <a:rPr lang="es-ES" sz="1400" b="0" i="1" smtClean="0">
                                  <a:solidFill>
                                    <a:schemeClr val="tx1"/>
                                  </a:solidFill>
                                  <a:latin typeface="Cambria Math" panose="02040503050406030204" pitchFamily="18" charset="0"/>
                                </a:rPr>
                                <m:t>𝑔</m:t>
                              </m:r>
                              <m:d>
                                <m:dPr>
                                  <m:ctrlPr>
                                    <a:rPr lang="es-ES" sz="1400" b="0" i="1" smtClean="0">
                                      <a:solidFill>
                                        <a:schemeClr val="tx1"/>
                                      </a:solidFill>
                                      <a:latin typeface="Cambria Math" panose="02040503050406030204" pitchFamily="18" charset="0"/>
                                    </a:rPr>
                                  </m:ctrlPr>
                                </m:dPr>
                                <m:e>
                                  <m:r>
                                    <a:rPr lang="es-ES" sz="1400" b="0" i="1" smtClean="0">
                                      <a:solidFill>
                                        <a:schemeClr val="tx1"/>
                                      </a:solidFill>
                                      <a:latin typeface="Cambria Math" panose="02040503050406030204" pitchFamily="18" charset="0"/>
                                    </a:rPr>
                                    <m:t>𝑡</m:t>
                                  </m:r>
                                </m:e>
                              </m:d>
                              <m:r>
                                <a:rPr lang="es-ES" sz="1400" b="0" i="1" smtClean="0">
                                  <a:solidFill>
                                    <a:schemeClr val="tx1"/>
                                  </a:solidFill>
                                  <a:latin typeface="Cambria Math" panose="02040503050406030204" pitchFamily="18" charset="0"/>
                                </a:rPr>
                                <m:t>−</m:t>
                              </m:r>
                              <m:sSub>
                                <m:sSubPr>
                                  <m:ctrlPr>
                                    <a:rPr lang="es-ES" sz="1400" b="0" i="1" smtClean="0">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rPr>
                                    <m:t>𝑔</m:t>
                                  </m:r>
                                  <m:r>
                                    <a:rPr lang="es-ES" sz="1400" b="0" i="1" smtClean="0">
                                      <a:solidFill>
                                        <a:schemeClr val="tx1"/>
                                      </a:solidFill>
                                      <a:latin typeface="Cambria Math" panose="02040503050406030204" pitchFamily="18" charset="0"/>
                                    </a:rPr>
                                    <m:t>(</m:t>
                                  </m:r>
                                  <m:r>
                                    <a:rPr lang="es-ES" sz="1400" b="0" i="1" smtClean="0">
                                      <a:solidFill>
                                        <a:schemeClr val="tx1"/>
                                      </a:solidFill>
                                      <a:latin typeface="Cambria Math" panose="02040503050406030204" pitchFamily="18" charset="0"/>
                                    </a:rPr>
                                    <m:t>𝑡</m:t>
                                  </m:r>
                                  <m:r>
                                    <a:rPr lang="es-ES" sz="1400" b="0" i="1" smtClean="0">
                                      <a:solidFill>
                                        <a:schemeClr val="tx1"/>
                                      </a:solidFill>
                                      <a:latin typeface="Cambria Math" panose="02040503050406030204" pitchFamily="18" charset="0"/>
                                    </a:rPr>
                                    <m:t>)</m:t>
                                  </m:r>
                                </m:e>
                                <m:sub>
                                  <m:r>
                                    <a:rPr lang="es-ES" sz="1400" b="0" i="1" smtClean="0">
                                      <a:solidFill>
                                        <a:schemeClr val="tx1"/>
                                      </a:solidFill>
                                      <a:latin typeface="Cambria Math" panose="02040503050406030204" pitchFamily="18" charset="0"/>
                                    </a:rPr>
                                    <m:t>𝑟𝑒𝑐</m:t>
                                  </m:r>
                                </m:sub>
                              </m:sSub>
                            </m:e>
                          </m:d>
                        </m:num>
                        <m:den>
                          <m:d>
                            <m:dPr>
                              <m:begChr m:val="|"/>
                              <m:endChr m:val="|"/>
                              <m:ctrlPr>
                                <a:rPr lang="es-ES" sz="1400" b="0" i="1" smtClean="0">
                                  <a:solidFill>
                                    <a:schemeClr val="tx1"/>
                                  </a:solidFill>
                                  <a:latin typeface="Cambria Math" panose="02040503050406030204" pitchFamily="18" charset="0"/>
                                </a:rPr>
                              </m:ctrlPr>
                            </m:dPr>
                            <m:e>
                              <m:r>
                                <a:rPr lang="es-ES" sz="1400" b="0" i="1" smtClean="0">
                                  <a:solidFill>
                                    <a:schemeClr val="tx1"/>
                                  </a:solidFill>
                                  <a:latin typeface="Cambria Math" panose="02040503050406030204" pitchFamily="18" charset="0"/>
                                </a:rPr>
                                <m:t>𝑔</m:t>
                              </m:r>
                              <m:r>
                                <a:rPr lang="es-ES" sz="1400" b="0" i="1" smtClean="0">
                                  <a:solidFill>
                                    <a:schemeClr val="tx1"/>
                                  </a:solidFill>
                                  <a:latin typeface="Cambria Math" panose="02040503050406030204" pitchFamily="18" charset="0"/>
                                </a:rPr>
                                <m:t>(</m:t>
                              </m:r>
                              <m:r>
                                <a:rPr lang="es-ES" sz="1400" b="0" i="1" smtClean="0">
                                  <a:solidFill>
                                    <a:schemeClr val="tx1"/>
                                  </a:solidFill>
                                  <a:latin typeface="Cambria Math" panose="02040503050406030204" pitchFamily="18" charset="0"/>
                                </a:rPr>
                                <m:t>𝑡</m:t>
                              </m:r>
                              <m:r>
                                <a:rPr lang="es-ES" sz="1400" b="0" i="1" smtClean="0">
                                  <a:solidFill>
                                    <a:schemeClr val="tx1"/>
                                  </a:solidFill>
                                  <a:latin typeface="Cambria Math" panose="02040503050406030204" pitchFamily="18" charset="0"/>
                                </a:rPr>
                                <m:t>)</m:t>
                              </m:r>
                            </m:e>
                          </m:d>
                        </m:den>
                      </m:f>
                    </m:oMath>
                  </m:oMathPara>
                </a14:m>
                <a:endParaRPr lang="es-ES" sz="1400" dirty="0"/>
              </a:p>
            </p:txBody>
          </p:sp>
        </mc:Choice>
        <mc:Fallback xmlns="">
          <p:sp>
            <p:nvSpPr>
              <p:cNvPr id="35" name="CuadroTexto 34">
                <a:extLst>
                  <a:ext uri="{FF2B5EF4-FFF2-40B4-BE49-F238E27FC236}">
                    <a16:creationId xmlns:a16="http://schemas.microsoft.com/office/drawing/2014/main" id="{AC2A53FA-5C56-4FFE-BBF2-3146E5427E97}"/>
                  </a:ext>
                </a:extLst>
              </p:cNvPr>
              <p:cNvSpPr txBox="1">
                <a:spLocks noRot="1" noChangeAspect="1" noMove="1" noResize="1" noEditPoints="1" noAdjustHandles="1" noChangeArrowheads="1" noChangeShapeType="1" noTextEdit="1"/>
              </p:cNvSpPr>
              <p:nvPr/>
            </p:nvSpPr>
            <p:spPr>
              <a:xfrm>
                <a:off x="6844907" y="2542526"/>
                <a:ext cx="3302861" cy="548676"/>
              </a:xfrm>
              <a:prstGeom prst="rect">
                <a:avLst/>
              </a:prstGeom>
              <a:blipFill>
                <a:blip r:embed="rId6"/>
                <a:stretch>
                  <a:fillRect b="-4444"/>
                </a:stretch>
              </a:blipFill>
              <a:ln>
                <a:noFill/>
              </a:ln>
            </p:spPr>
            <p:txBody>
              <a:bodyPr/>
              <a:lstStyle/>
              <a:p>
                <a:r>
                  <a:rPr lang="es-ES">
                    <a:noFill/>
                  </a:rPr>
                  <a:t> </a:t>
                </a:r>
              </a:p>
            </p:txBody>
          </p:sp>
        </mc:Fallback>
      </mc:AlternateContent>
      <p:sp>
        <p:nvSpPr>
          <p:cNvPr id="37" name="CuadroTexto 36">
            <a:extLst>
              <a:ext uri="{FF2B5EF4-FFF2-40B4-BE49-F238E27FC236}">
                <a16:creationId xmlns:a16="http://schemas.microsoft.com/office/drawing/2014/main" id="{DB8E1E67-227F-45BD-8175-B2A9061BBB43}"/>
              </a:ext>
            </a:extLst>
          </p:cNvPr>
          <p:cNvSpPr txBox="1"/>
          <p:nvPr/>
        </p:nvSpPr>
        <p:spPr>
          <a:xfrm>
            <a:off x="2946695" y="6439648"/>
            <a:ext cx="1112404" cy="292388"/>
          </a:xfrm>
          <a:prstGeom prst="rect">
            <a:avLst/>
          </a:prstGeom>
          <a:noFill/>
        </p:spPr>
        <p:txBody>
          <a:bodyPr wrap="square">
            <a:spAutoFit/>
          </a:bodyPr>
          <a:lstStyle/>
          <a:p>
            <a:r>
              <a:rPr lang="es-ES" sz="1300" dirty="0">
                <a:solidFill>
                  <a:schemeClr val="tx1"/>
                </a:solidFill>
              </a:rPr>
              <a:t>ITF(TF(g(t)))</a:t>
            </a:r>
          </a:p>
        </p:txBody>
      </p:sp>
      <p:sp>
        <p:nvSpPr>
          <p:cNvPr id="38" name="CuadroTexto 37">
            <a:extLst>
              <a:ext uri="{FF2B5EF4-FFF2-40B4-BE49-F238E27FC236}">
                <a16:creationId xmlns:a16="http://schemas.microsoft.com/office/drawing/2014/main" id="{16DDE726-2096-4BD5-AD49-6952455A8648}"/>
              </a:ext>
            </a:extLst>
          </p:cNvPr>
          <p:cNvSpPr txBox="1"/>
          <p:nvPr/>
        </p:nvSpPr>
        <p:spPr>
          <a:xfrm>
            <a:off x="3088740" y="3714880"/>
            <a:ext cx="1201007" cy="292388"/>
          </a:xfrm>
          <a:prstGeom prst="rect">
            <a:avLst/>
          </a:prstGeom>
          <a:noFill/>
        </p:spPr>
        <p:txBody>
          <a:bodyPr wrap="square">
            <a:spAutoFit/>
          </a:bodyPr>
          <a:lstStyle/>
          <a:p>
            <a:r>
              <a:rPr lang="es-ES" sz="1300" dirty="0">
                <a:solidFill>
                  <a:schemeClr val="tx1"/>
                </a:solidFill>
              </a:rPr>
              <a:t>CST MS</a:t>
            </a:r>
          </a:p>
        </p:txBody>
      </p:sp>
      <p:sp>
        <p:nvSpPr>
          <p:cNvPr id="39" name="CuadroTexto 38">
            <a:extLst>
              <a:ext uri="{FF2B5EF4-FFF2-40B4-BE49-F238E27FC236}">
                <a16:creationId xmlns:a16="http://schemas.microsoft.com/office/drawing/2014/main" id="{8E067B29-8867-4558-8B64-A948CE6E2B2E}"/>
              </a:ext>
            </a:extLst>
          </p:cNvPr>
          <p:cNvSpPr txBox="1"/>
          <p:nvPr/>
        </p:nvSpPr>
        <p:spPr>
          <a:xfrm>
            <a:off x="3088740" y="6057677"/>
            <a:ext cx="1201007" cy="292388"/>
          </a:xfrm>
          <a:prstGeom prst="rect">
            <a:avLst/>
          </a:prstGeom>
          <a:noFill/>
        </p:spPr>
        <p:txBody>
          <a:bodyPr wrap="square">
            <a:spAutoFit/>
          </a:bodyPr>
          <a:lstStyle/>
          <a:p>
            <a:r>
              <a:rPr lang="es-ES" sz="1300" dirty="0">
                <a:solidFill>
                  <a:schemeClr val="tx1"/>
                </a:solidFill>
              </a:rPr>
              <a:t>Matlab</a:t>
            </a:r>
          </a:p>
        </p:txBody>
      </p:sp>
      <p:pic>
        <p:nvPicPr>
          <p:cNvPr id="41" name="Imagen 40">
            <a:extLst>
              <a:ext uri="{FF2B5EF4-FFF2-40B4-BE49-F238E27FC236}">
                <a16:creationId xmlns:a16="http://schemas.microsoft.com/office/drawing/2014/main" id="{FC118054-5D5B-4B68-A0EC-6A9F560C2052}"/>
              </a:ext>
            </a:extLst>
          </p:cNvPr>
          <p:cNvPicPr>
            <a:picLocks noChangeAspect="1"/>
          </p:cNvPicPr>
          <p:nvPr/>
        </p:nvPicPr>
        <p:blipFill>
          <a:blip r:embed="rId7"/>
          <a:stretch>
            <a:fillRect/>
          </a:stretch>
        </p:blipFill>
        <p:spPr>
          <a:xfrm>
            <a:off x="7029509" y="5373561"/>
            <a:ext cx="2836804" cy="2127604"/>
          </a:xfrm>
          <a:prstGeom prst="rect">
            <a:avLst/>
          </a:prstGeom>
        </p:spPr>
      </p:pic>
      <p:pic>
        <p:nvPicPr>
          <p:cNvPr id="47" name="Imagen 46">
            <a:extLst>
              <a:ext uri="{FF2B5EF4-FFF2-40B4-BE49-F238E27FC236}">
                <a16:creationId xmlns:a16="http://schemas.microsoft.com/office/drawing/2014/main" id="{63BFA43B-473D-462A-B53F-A90EA8CF03AC}"/>
              </a:ext>
            </a:extLst>
          </p:cNvPr>
          <p:cNvPicPr>
            <a:picLocks noChangeAspect="1"/>
          </p:cNvPicPr>
          <p:nvPr/>
        </p:nvPicPr>
        <p:blipFill>
          <a:blip r:embed="rId8"/>
          <a:stretch>
            <a:fillRect/>
          </a:stretch>
        </p:blipFill>
        <p:spPr>
          <a:xfrm>
            <a:off x="3976059" y="5373561"/>
            <a:ext cx="3003396" cy="2144015"/>
          </a:xfrm>
          <a:prstGeom prst="rect">
            <a:avLst/>
          </a:prstGeom>
        </p:spPr>
      </p:pic>
      <p:cxnSp>
        <p:nvCxnSpPr>
          <p:cNvPr id="49" name="Conector recto de flecha 48">
            <a:extLst>
              <a:ext uri="{FF2B5EF4-FFF2-40B4-BE49-F238E27FC236}">
                <a16:creationId xmlns:a16="http://schemas.microsoft.com/office/drawing/2014/main" id="{49671435-FEFD-446F-8AE7-92C4E5F093C8}"/>
              </a:ext>
            </a:extLst>
          </p:cNvPr>
          <p:cNvCxnSpPr/>
          <p:nvPr/>
        </p:nvCxnSpPr>
        <p:spPr bwMode="auto">
          <a:xfrm>
            <a:off x="3002360" y="6350065"/>
            <a:ext cx="917430"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pic>
        <p:nvPicPr>
          <p:cNvPr id="61" name="Imagen 60">
            <a:extLst>
              <a:ext uri="{FF2B5EF4-FFF2-40B4-BE49-F238E27FC236}">
                <a16:creationId xmlns:a16="http://schemas.microsoft.com/office/drawing/2014/main" id="{46823D68-23C9-451B-868F-52A6A3FBC2BC}"/>
              </a:ext>
            </a:extLst>
          </p:cNvPr>
          <p:cNvPicPr>
            <a:picLocks noChangeAspect="1"/>
          </p:cNvPicPr>
          <p:nvPr/>
        </p:nvPicPr>
        <p:blipFill>
          <a:blip r:embed="rId4"/>
          <a:stretch>
            <a:fillRect/>
          </a:stretch>
        </p:blipFill>
        <p:spPr>
          <a:xfrm>
            <a:off x="73764" y="5385802"/>
            <a:ext cx="2928596" cy="2047667"/>
          </a:xfrm>
          <a:prstGeom prst="rect">
            <a:avLst/>
          </a:prstGeom>
        </p:spPr>
      </p:pic>
    </p:spTree>
    <p:extLst>
      <p:ext uri="{BB962C8B-B14F-4D97-AF65-F5344CB8AC3E}">
        <p14:creationId xmlns:p14="http://schemas.microsoft.com/office/powerpoint/2010/main" val="529102509"/>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2 Marcador de contenido">
            <a:extLst>
              <a:ext uri="{FF2B5EF4-FFF2-40B4-BE49-F238E27FC236}">
                <a16:creationId xmlns:a16="http://schemas.microsoft.com/office/drawing/2014/main" id="{FFD09EE1-A7FB-4FA5-ACC6-C9C302FD12D2}"/>
              </a:ext>
            </a:extLst>
          </p:cNvPr>
          <p:cNvSpPr txBox="1">
            <a:spLocks/>
          </p:cNvSpPr>
          <p:nvPr/>
        </p:nvSpPr>
        <p:spPr>
          <a:xfrm>
            <a:off x="302677" y="1028009"/>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sz="1400" dirty="0"/>
              <a:t>A la vista de los resultados de la diapositiva anterior, se constata que los algoritmos de TF y TFI implementados en CST MS proporcionan errores en la reconstrucción de la señal con valores medios del 2%, mientras que para el algoritmo de Matlab estos errores son tan solo del 0.001%</a:t>
            </a:r>
          </a:p>
          <a:p>
            <a:pPr algn="just">
              <a:buFont typeface="Wingdings" panose="05000000000000000000" pitchFamily="2" charset="2"/>
              <a:buChar char="Ø"/>
            </a:pPr>
            <a:r>
              <a:rPr lang="es-ES" sz="1400" dirty="0"/>
              <a:t>En conclusión, se desaconseja el uso de las funciones implementadas en CST MS para realizar TF y TFI. Para los resultados posteriores usaremos </a:t>
            </a:r>
            <a:r>
              <a:rPr lang="es-ES" sz="1400" u="sng" dirty="0"/>
              <a:t>siempre</a:t>
            </a:r>
            <a:r>
              <a:rPr lang="es-ES" sz="1400" dirty="0"/>
              <a:t> los códigos de Matlab</a:t>
            </a:r>
          </a:p>
          <a:p>
            <a:pPr algn="just">
              <a:buFont typeface="Wingdings" panose="05000000000000000000" pitchFamily="2" charset="2"/>
              <a:buChar char="Ø"/>
            </a:pPr>
            <a:r>
              <a:rPr lang="es-ES" sz="1400" dirty="0"/>
              <a:t>Usando los códigos de ITF de Matlab, aplicados al espectro del voltaje en el puerto 2 (+x), obtenemos el siguiente voltaje en función del tiempo</a:t>
            </a:r>
          </a:p>
          <a:p>
            <a:pPr algn="just">
              <a:buFont typeface="Wingdings" panose="05000000000000000000" pitchFamily="2" charset="2"/>
              <a:buChar char="Ø"/>
            </a:pPr>
            <a:endParaRPr lang="es-ES" sz="1400" dirty="0"/>
          </a:p>
          <a:p>
            <a:pPr algn="just"/>
            <a:endParaRPr lang="es-ES_tradnl" altLang="es-ES" sz="2000" kern="0" dirty="0"/>
          </a:p>
        </p:txBody>
      </p:sp>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a:xfrm>
            <a:off x="9866313" y="7351807"/>
            <a:ext cx="214312" cy="230188"/>
          </a:xfrm>
        </p:spPr>
        <p:txBody>
          <a:bodyPr/>
          <a:lstStyle/>
          <a:p>
            <a:fld id="{9FF39CA2-04EB-4CA6-BF9F-780F92DB7FFC}" type="slidenum">
              <a:rPr lang="it-IT" altLang="it-IT" smtClean="0"/>
              <a:pPr/>
              <a:t>44</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p:sp>
        <p:nvSpPr>
          <p:cNvPr id="11" name="2 Marcador de contenido">
            <a:extLst>
              <a:ext uri="{FF2B5EF4-FFF2-40B4-BE49-F238E27FC236}">
                <a16:creationId xmlns:a16="http://schemas.microsoft.com/office/drawing/2014/main" id="{7F98AB5C-B6D6-4FF6-8E8F-AAEBE614FAED}"/>
              </a:ext>
            </a:extLst>
          </p:cNvPr>
          <p:cNvSpPr txBox="1">
            <a:spLocks/>
          </p:cNvSpPr>
          <p:nvPr/>
        </p:nvSpPr>
        <p:spPr>
          <a:xfrm>
            <a:off x="353916" y="646937"/>
            <a:ext cx="6840760"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t>Reconstrucción de la señal temporal V(t)</a:t>
            </a:r>
            <a:endParaRPr lang="es-ES_tradnl" altLang="es-ES" sz="2000" u="sng" kern="0" dirty="0">
              <a:solidFill>
                <a:schemeClr val="tx1"/>
              </a:solidFill>
            </a:endParaRPr>
          </a:p>
        </p:txBody>
      </p:sp>
      <p:pic>
        <p:nvPicPr>
          <p:cNvPr id="5" name="Imagen 4">
            <a:extLst>
              <a:ext uri="{FF2B5EF4-FFF2-40B4-BE49-F238E27FC236}">
                <a16:creationId xmlns:a16="http://schemas.microsoft.com/office/drawing/2014/main" id="{BBB84F39-1F4C-4EC9-ACAC-6D915D589C73}"/>
              </a:ext>
            </a:extLst>
          </p:cNvPr>
          <p:cNvPicPr>
            <a:picLocks noChangeAspect="1"/>
          </p:cNvPicPr>
          <p:nvPr/>
        </p:nvPicPr>
        <p:blipFill>
          <a:blip r:embed="rId2"/>
          <a:stretch>
            <a:fillRect/>
          </a:stretch>
        </p:blipFill>
        <p:spPr>
          <a:xfrm>
            <a:off x="431800" y="3002445"/>
            <a:ext cx="4536504" cy="3529221"/>
          </a:xfrm>
          <a:prstGeom prst="rect">
            <a:avLst/>
          </a:prstGeom>
        </p:spPr>
      </p:pic>
      <p:sp>
        <p:nvSpPr>
          <p:cNvPr id="24" name="CuadroTexto 23">
            <a:extLst>
              <a:ext uri="{FF2B5EF4-FFF2-40B4-BE49-F238E27FC236}">
                <a16:creationId xmlns:a16="http://schemas.microsoft.com/office/drawing/2014/main" id="{BE8E1F33-EBC1-4E44-A112-0784B223ADF7}"/>
              </a:ext>
            </a:extLst>
          </p:cNvPr>
          <p:cNvSpPr txBox="1"/>
          <p:nvPr/>
        </p:nvSpPr>
        <p:spPr>
          <a:xfrm>
            <a:off x="503808" y="6635739"/>
            <a:ext cx="4608512" cy="461665"/>
          </a:xfrm>
          <a:prstGeom prst="rect">
            <a:avLst/>
          </a:prstGeom>
          <a:noFill/>
        </p:spPr>
        <p:txBody>
          <a:bodyPr wrap="square" rtlCol="0">
            <a:spAutoFit/>
          </a:bodyPr>
          <a:lstStyle/>
          <a:p>
            <a:pPr algn="just"/>
            <a:r>
              <a:rPr kumimoji="0" lang="es-ES" altLang="es-ES" sz="1200" b="0" i="0" u="none" strike="noStrike" cap="none" normalizeH="0" baseline="0" dirty="0">
                <a:ln>
                  <a:noFill/>
                </a:ln>
                <a:solidFill>
                  <a:schemeClr val="tx1"/>
                </a:solidFill>
                <a:effectLst/>
                <a:latin typeface="Arial" panose="020B0604020202020204" pitchFamily="34" charset="0"/>
              </a:rPr>
              <a:t>Voltaje de salida en el puerto +x del BPM según las simulaciones PIC de CST</a:t>
            </a:r>
          </a:p>
        </p:txBody>
      </p:sp>
      <p:sp>
        <p:nvSpPr>
          <p:cNvPr id="26" name="2 Marcador de contenido">
            <a:extLst>
              <a:ext uri="{FF2B5EF4-FFF2-40B4-BE49-F238E27FC236}">
                <a16:creationId xmlns:a16="http://schemas.microsoft.com/office/drawing/2014/main" id="{496AC964-8CFD-471A-B30B-27A68E928CF6}"/>
              </a:ext>
            </a:extLst>
          </p:cNvPr>
          <p:cNvSpPr txBox="1">
            <a:spLocks/>
          </p:cNvSpPr>
          <p:nvPr/>
        </p:nvSpPr>
        <p:spPr>
          <a:xfrm>
            <a:off x="5016894" y="2999043"/>
            <a:ext cx="4608513" cy="433637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sz="1400" dirty="0"/>
              <a:t>Obsérvese que la resolución temporal de la reconstrucción es insuficiente (la señal presenta oscilaciones abruptas entre puntos vecinos)</a:t>
            </a:r>
          </a:p>
          <a:p>
            <a:pPr algn="just">
              <a:buFont typeface="Wingdings" panose="05000000000000000000" pitchFamily="2" charset="2"/>
              <a:buChar char="Ø"/>
            </a:pPr>
            <a:r>
              <a:rPr lang="es-ES" sz="1400" dirty="0"/>
              <a:t>La resolución temporal de ITF numérica (</a:t>
            </a:r>
            <a:r>
              <a:rPr lang="el-GR" sz="1400" dirty="0"/>
              <a:t>Δ</a:t>
            </a:r>
            <a:r>
              <a:rPr lang="es-ES" sz="1400" dirty="0"/>
              <a:t>t) está relacionada con la resolución de la señal espectral (</a:t>
            </a:r>
            <a:r>
              <a:rPr lang="el-GR" sz="1400" dirty="0"/>
              <a:t>Δ</a:t>
            </a:r>
            <a:r>
              <a:rPr lang="es-ES" sz="1400" dirty="0"/>
              <a:t>f) de la siguiente manera:</a:t>
            </a:r>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2200" dirty="0"/>
          </a:p>
          <a:p>
            <a:pPr algn="just">
              <a:buFont typeface="Wingdings" panose="05000000000000000000" pitchFamily="2" charset="2"/>
              <a:buChar char="Ø"/>
            </a:pPr>
            <a:r>
              <a:rPr lang="es-ES" sz="1400" dirty="0"/>
              <a:t>Notar que </a:t>
            </a:r>
            <a:r>
              <a:rPr lang="es-ES" sz="1400" dirty="0">
                <a:solidFill>
                  <a:schemeClr val="tx1"/>
                </a:solidFill>
              </a:rPr>
              <a:t>f</a:t>
            </a:r>
            <a:r>
              <a:rPr lang="es-ES" sz="1400" baseline="-25000" dirty="0">
                <a:solidFill>
                  <a:schemeClr val="tx1"/>
                </a:solidFill>
              </a:rPr>
              <a:t>min </a:t>
            </a:r>
            <a:r>
              <a:rPr lang="es-ES" sz="1400" dirty="0">
                <a:solidFill>
                  <a:schemeClr val="tx1"/>
                </a:solidFill>
              </a:rPr>
              <a:t>y f</a:t>
            </a:r>
            <a:r>
              <a:rPr lang="es-ES" sz="1400" baseline="-25000" dirty="0">
                <a:solidFill>
                  <a:schemeClr val="tx1"/>
                </a:solidFill>
              </a:rPr>
              <a:t>max </a:t>
            </a:r>
            <a:r>
              <a:rPr lang="es-ES" sz="1400" dirty="0">
                <a:solidFill>
                  <a:schemeClr val="tx1"/>
                </a:solidFill>
              </a:rPr>
              <a:t>se pueden elegir en las simulaciones PIC de CST</a:t>
            </a: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400" dirty="0"/>
          </a:p>
          <a:p>
            <a:pPr algn="just">
              <a:buFont typeface="Wingdings" panose="05000000000000000000" pitchFamily="2" charset="2"/>
              <a:buChar char="Ø"/>
            </a:pPr>
            <a:endParaRPr lang="es-ES" sz="1400" dirty="0"/>
          </a:p>
          <a:p>
            <a:pPr algn="just"/>
            <a:endParaRPr lang="es-ES_tradnl" altLang="es-ES" sz="2000" kern="0" dirty="0"/>
          </a:p>
        </p:txBody>
      </p:sp>
      <mc:AlternateContent xmlns:mc="http://schemas.openxmlformats.org/markup-compatibility/2006" xmlns:a14="http://schemas.microsoft.com/office/drawing/2010/main">
        <mc:Choice Requires="a14">
          <p:sp>
            <p:nvSpPr>
              <p:cNvPr id="28" name="CuadroTexto 27">
                <a:extLst>
                  <a:ext uri="{FF2B5EF4-FFF2-40B4-BE49-F238E27FC236}">
                    <a16:creationId xmlns:a16="http://schemas.microsoft.com/office/drawing/2014/main" id="{1F33B402-2362-4CDC-A6CA-617AD16D376D}"/>
                  </a:ext>
                </a:extLst>
              </p:cNvPr>
              <p:cNvSpPr txBox="1"/>
              <p:nvPr/>
            </p:nvSpPr>
            <p:spPr>
              <a:xfrm>
                <a:off x="7893470" y="4560880"/>
                <a:ext cx="1616833" cy="539635"/>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rPr>
                        <m:t>𝑁</m:t>
                      </m:r>
                      <m:r>
                        <a:rPr lang="es-ES" sz="1400" b="0" i="1" smtClean="0">
                          <a:solidFill>
                            <a:schemeClr val="tx1"/>
                          </a:solidFill>
                          <a:latin typeface="Cambria Math" panose="02040503050406030204" pitchFamily="18" charset="0"/>
                        </a:rPr>
                        <m:t>=</m:t>
                      </m:r>
                      <m:f>
                        <m:fPr>
                          <m:ctrlPr>
                            <a:rPr lang="es-ES" sz="1400" b="0" i="1" smtClean="0">
                              <a:solidFill>
                                <a:schemeClr val="tx1"/>
                              </a:solidFill>
                              <a:latin typeface="Cambria Math" panose="02040503050406030204" pitchFamily="18" charset="0"/>
                            </a:rPr>
                          </m:ctrlPr>
                        </m:fPr>
                        <m:num>
                          <m:sSub>
                            <m:sSubPr>
                              <m:ctrlPr>
                                <a:rPr lang="es-ES" sz="1400" b="0" i="1" smtClean="0">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rPr>
                                <m:t>𝑓</m:t>
                              </m:r>
                            </m:e>
                            <m:sub>
                              <m:r>
                                <a:rPr lang="es-ES" sz="1400" b="0" i="1" smtClean="0">
                                  <a:solidFill>
                                    <a:schemeClr val="tx1"/>
                                  </a:solidFill>
                                  <a:latin typeface="Cambria Math" panose="02040503050406030204" pitchFamily="18" charset="0"/>
                                </a:rPr>
                                <m:t>𝑚𝑎𝑥</m:t>
                              </m:r>
                            </m:sub>
                          </m:sSub>
                          <m:r>
                            <a:rPr lang="es-ES" sz="1400" b="0" i="1" smtClean="0">
                              <a:solidFill>
                                <a:schemeClr val="tx1"/>
                              </a:solidFill>
                              <a:latin typeface="Cambria Math" panose="02040503050406030204" pitchFamily="18" charset="0"/>
                            </a:rPr>
                            <m:t>−</m:t>
                          </m:r>
                          <m:sSub>
                            <m:sSubPr>
                              <m:ctrlPr>
                                <a:rPr lang="es-ES" sz="1400" b="0" i="1" smtClean="0">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rPr>
                                <m:t>𝑓</m:t>
                              </m:r>
                            </m:e>
                            <m:sub>
                              <m:r>
                                <a:rPr lang="es-ES" sz="1400" b="0" i="1" smtClean="0">
                                  <a:solidFill>
                                    <a:schemeClr val="tx1"/>
                                  </a:solidFill>
                                  <a:latin typeface="Cambria Math" panose="02040503050406030204" pitchFamily="18" charset="0"/>
                                </a:rPr>
                                <m:t>𝑚𝑖𝑛</m:t>
                              </m:r>
                            </m:sub>
                          </m:sSub>
                        </m:num>
                        <m:den>
                          <m:r>
                            <a:rPr lang="es-ES" sz="1400" b="0" i="1" smtClean="0">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𝑓</m:t>
                          </m:r>
                        </m:den>
                      </m:f>
                    </m:oMath>
                  </m:oMathPara>
                </a14:m>
                <a:endParaRPr lang="es-ES" sz="1400" dirty="0"/>
              </a:p>
            </p:txBody>
          </p:sp>
        </mc:Choice>
        <mc:Fallback xmlns="">
          <p:sp>
            <p:nvSpPr>
              <p:cNvPr id="28" name="CuadroTexto 27">
                <a:extLst>
                  <a:ext uri="{FF2B5EF4-FFF2-40B4-BE49-F238E27FC236}">
                    <a16:creationId xmlns:a16="http://schemas.microsoft.com/office/drawing/2014/main" id="{1F33B402-2362-4CDC-A6CA-617AD16D376D}"/>
                  </a:ext>
                </a:extLst>
              </p:cNvPr>
              <p:cNvSpPr txBox="1">
                <a:spLocks noRot="1" noChangeAspect="1" noMove="1" noResize="1" noEditPoints="1" noAdjustHandles="1" noChangeArrowheads="1" noChangeShapeType="1" noTextEdit="1"/>
              </p:cNvSpPr>
              <p:nvPr/>
            </p:nvSpPr>
            <p:spPr>
              <a:xfrm>
                <a:off x="7893470" y="4560880"/>
                <a:ext cx="1616833" cy="539635"/>
              </a:xfrm>
              <a:prstGeom prst="rect">
                <a:avLst/>
              </a:prstGeom>
              <a:blipFill>
                <a:blip r:embed="rId3"/>
                <a:stretch>
                  <a:fillRect b="-4494"/>
                </a:stretch>
              </a:blipFill>
              <a:ln>
                <a:noFill/>
              </a:ln>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0" name="CuadroTexto 29">
                <a:extLst>
                  <a:ext uri="{FF2B5EF4-FFF2-40B4-BE49-F238E27FC236}">
                    <a16:creationId xmlns:a16="http://schemas.microsoft.com/office/drawing/2014/main" id="{28588A43-2F15-4147-80E8-0C2EA0850314}"/>
                  </a:ext>
                </a:extLst>
              </p:cNvPr>
              <p:cNvSpPr txBox="1"/>
              <p:nvPr/>
            </p:nvSpPr>
            <p:spPr>
              <a:xfrm>
                <a:off x="5255740" y="4541155"/>
                <a:ext cx="2473871" cy="534826"/>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r>
                        <a:rPr lang="es-ES" sz="1400" i="1" smtClean="0">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𝑡</m:t>
                      </m:r>
                      <m:r>
                        <a:rPr lang="es-ES" sz="1400" b="0" i="1" smtClean="0">
                          <a:solidFill>
                            <a:schemeClr val="tx1"/>
                          </a:solidFill>
                          <a:latin typeface="Cambria Math" panose="02040503050406030204" pitchFamily="18" charset="0"/>
                        </a:rPr>
                        <m:t>=</m:t>
                      </m:r>
                      <m:f>
                        <m:fPr>
                          <m:ctrlPr>
                            <a:rPr lang="es-ES" sz="1400" b="0" i="1" smtClean="0">
                              <a:solidFill>
                                <a:schemeClr val="tx1"/>
                              </a:solidFill>
                              <a:latin typeface="Cambria Math" panose="02040503050406030204" pitchFamily="18" charset="0"/>
                            </a:rPr>
                          </m:ctrlPr>
                        </m:fPr>
                        <m:num>
                          <m:r>
                            <a:rPr lang="es-ES" sz="1400" b="0" i="1" smtClean="0">
                              <a:solidFill>
                                <a:schemeClr val="tx1"/>
                              </a:solidFill>
                              <a:latin typeface="Cambria Math" panose="02040503050406030204" pitchFamily="18" charset="0"/>
                            </a:rPr>
                            <m:t>1</m:t>
                          </m:r>
                        </m:num>
                        <m:den>
                          <m:r>
                            <a:rPr lang="es-ES" sz="1400" b="0" i="1" smtClean="0">
                              <a:solidFill>
                                <a:schemeClr val="tx1"/>
                              </a:solidFill>
                              <a:latin typeface="Cambria Math" panose="02040503050406030204" pitchFamily="18" charset="0"/>
                            </a:rPr>
                            <m:t>2</m:t>
                          </m:r>
                          <m:r>
                            <a:rPr lang="es-ES" sz="1400" b="0" i="1" smtClean="0">
                              <a:solidFill>
                                <a:schemeClr val="tx1"/>
                              </a:solidFill>
                              <a:latin typeface="Cambria Math" panose="02040503050406030204" pitchFamily="18" charset="0"/>
                            </a:rPr>
                            <m:t>𝑁</m:t>
                          </m:r>
                          <m:r>
                            <a:rPr lang="es-ES" sz="1400" b="0" i="1" smtClean="0">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𝑓</m:t>
                          </m:r>
                        </m:den>
                      </m:f>
                      <m:r>
                        <a:rPr lang="es-ES" sz="1400" b="0" i="1" smtClean="0">
                          <a:solidFill>
                            <a:schemeClr val="tx1"/>
                          </a:solidFill>
                          <a:latin typeface="Cambria Math" panose="02040503050406030204" pitchFamily="18" charset="0"/>
                        </a:rPr>
                        <m:t>=</m:t>
                      </m:r>
                      <m:f>
                        <m:fPr>
                          <m:ctrlPr>
                            <a:rPr lang="es-ES" sz="1400" i="1">
                              <a:solidFill>
                                <a:schemeClr val="tx1"/>
                              </a:solidFill>
                              <a:latin typeface="Cambria Math" panose="02040503050406030204" pitchFamily="18" charset="0"/>
                            </a:rPr>
                          </m:ctrlPr>
                        </m:fPr>
                        <m:num>
                          <m:r>
                            <a:rPr lang="es-ES" sz="1400" i="1">
                              <a:solidFill>
                                <a:schemeClr val="tx1"/>
                              </a:solidFill>
                              <a:latin typeface="Cambria Math" panose="02040503050406030204" pitchFamily="18" charset="0"/>
                            </a:rPr>
                            <m:t>1</m:t>
                          </m:r>
                        </m:num>
                        <m:den>
                          <m:r>
                            <a:rPr lang="es-ES" sz="1400" i="1">
                              <a:solidFill>
                                <a:schemeClr val="tx1"/>
                              </a:solidFill>
                              <a:latin typeface="Cambria Math" panose="02040503050406030204" pitchFamily="18" charset="0"/>
                            </a:rPr>
                            <m:t>2</m:t>
                          </m:r>
                          <m:d>
                            <m:dPr>
                              <m:ctrlPr>
                                <a:rPr lang="es-ES" sz="1400" i="1" smtClean="0">
                                  <a:solidFill>
                                    <a:schemeClr val="tx1"/>
                                  </a:solidFill>
                                  <a:latin typeface="Cambria Math" panose="02040503050406030204" pitchFamily="18" charset="0"/>
                                </a:rPr>
                              </m:ctrlPr>
                            </m:dPr>
                            <m:e>
                              <m:sSub>
                                <m:sSubPr>
                                  <m:ctrlPr>
                                    <a:rPr lang="es-ES" sz="1400" i="1">
                                      <a:solidFill>
                                        <a:schemeClr val="tx1"/>
                                      </a:solidFill>
                                      <a:latin typeface="Cambria Math" panose="02040503050406030204" pitchFamily="18" charset="0"/>
                                    </a:rPr>
                                  </m:ctrlPr>
                                </m:sSubPr>
                                <m:e>
                                  <m:r>
                                    <a:rPr lang="es-ES" sz="1400" i="1">
                                      <a:solidFill>
                                        <a:schemeClr val="tx1"/>
                                      </a:solidFill>
                                      <a:latin typeface="Cambria Math" panose="02040503050406030204" pitchFamily="18" charset="0"/>
                                    </a:rPr>
                                    <m:t>𝑓</m:t>
                                  </m:r>
                                </m:e>
                                <m:sub>
                                  <m:r>
                                    <a:rPr lang="es-ES" sz="1400" i="1">
                                      <a:solidFill>
                                        <a:schemeClr val="tx1"/>
                                      </a:solidFill>
                                      <a:latin typeface="Cambria Math" panose="02040503050406030204" pitchFamily="18" charset="0"/>
                                    </a:rPr>
                                    <m:t>𝑚𝑎𝑥</m:t>
                                  </m:r>
                                </m:sub>
                              </m:sSub>
                              <m:r>
                                <a:rPr lang="es-ES" sz="1400" i="1">
                                  <a:solidFill>
                                    <a:schemeClr val="tx1"/>
                                  </a:solidFill>
                                  <a:latin typeface="Cambria Math" panose="02040503050406030204" pitchFamily="18" charset="0"/>
                                </a:rPr>
                                <m:t>−</m:t>
                              </m:r>
                              <m:sSub>
                                <m:sSubPr>
                                  <m:ctrlPr>
                                    <a:rPr lang="es-ES" sz="1400" i="1">
                                      <a:solidFill>
                                        <a:schemeClr val="tx1"/>
                                      </a:solidFill>
                                      <a:latin typeface="Cambria Math" panose="02040503050406030204" pitchFamily="18" charset="0"/>
                                    </a:rPr>
                                  </m:ctrlPr>
                                </m:sSubPr>
                                <m:e>
                                  <m:r>
                                    <a:rPr lang="es-ES" sz="1400" i="1">
                                      <a:solidFill>
                                        <a:schemeClr val="tx1"/>
                                      </a:solidFill>
                                      <a:latin typeface="Cambria Math" panose="02040503050406030204" pitchFamily="18" charset="0"/>
                                    </a:rPr>
                                    <m:t>𝑓</m:t>
                                  </m:r>
                                </m:e>
                                <m:sub>
                                  <m:r>
                                    <a:rPr lang="es-ES" sz="1400" i="1">
                                      <a:solidFill>
                                        <a:schemeClr val="tx1"/>
                                      </a:solidFill>
                                      <a:latin typeface="Cambria Math" panose="02040503050406030204" pitchFamily="18" charset="0"/>
                                    </a:rPr>
                                    <m:t>𝑚𝑖𝑛</m:t>
                                  </m:r>
                                </m:sub>
                              </m:sSub>
                            </m:e>
                          </m:d>
                        </m:den>
                      </m:f>
                    </m:oMath>
                  </m:oMathPara>
                </a14:m>
                <a:endParaRPr lang="es-ES" sz="1400" dirty="0"/>
              </a:p>
            </p:txBody>
          </p:sp>
        </mc:Choice>
        <mc:Fallback xmlns="">
          <p:sp>
            <p:nvSpPr>
              <p:cNvPr id="30" name="CuadroTexto 29">
                <a:extLst>
                  <a:ext uri="{FF2B5EF4-FFF2-40B4-BE49-F238E27FC236}">
                    <a16:creationId xmlns:a16="http://schemas.microsoft.com/office/drawing/2014/main" id="{28588A43-2F15-4147-80E8-0C2EA0850314}"/>
                  </a:ext>
                </a:extLst>
              </p:cNvPr>
              <p:cNvSpPr txBox="1">
                <a:spLocks noRot="1" noChangeAspect="1" noMove="1" noResize="1" noEditPoints="1" noAdjustHandles="1" noChangeArrowheads="1" noChangeShapeType="1" noTextEdit="1"/>
              </p:cNvSpPr>
              <p:nvPr/>
            </p:nvSpPr>
            <p:spPr>
              <a:xfrm>
                <a:off x="5255740" y="4541155"/>
                <a:ext cx="2473871" cy="534826"/>
              </a:xfrm>
              <a:prstGeom prst="rect">
                <a:avLst/>
              </a:prstGeom>
              <a:blipFill>
                <a:blip r:embed="rId4"/>
                <a:stretch>
                  <a:fillRect b="-4545"/>
                </a:stretch>
              </a:blipFill>
              <a:ln>
                <a:noFill/>
              </a:ln>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1" name="CuadroTexto 30">
                <a:extLst>
                  <a:ext uri="{FF2B5EF4-FFF2-40B4-BE49-F238E27FC236}">
                    <a16:creationId xmlns:a16="http://schemas.microsoft.com/office/drawing/2014/main" id="{94C3108A-C74D-4412-936C-37037EF1E52E}"/>
                  </a:ext>
                </a:extLst>
              </p:cNvPr>
              <p:cNvSpPr txBox="1"/>
              <p:nvPr/>
            </p:nvSpPr>
            <p:spPr>
              <a:xfrm>
                <a:off x="6897875" y="6668883"/>
                <a:ext cx="2880073" cy="769441"/>
              </a:xfrm>
              <a:prstGeom prst="rect">
                <a:avLst/>
              </a:prstGeom>
              <a:noFill/>
            </p:spPr>
            <p:txBody>
              <a:bodyPr wrap="square">
                <a:spAutoFit/>
              </a:bodyPr>
              <a:lstStyle/>
              <a:p>
                <a:pPr algn="just"/>
                <a14:m>
                  <m:oMath xmlns:m="http://schemas.openxmlformats.org/officeDocument/2006/math">
                    <m:r>
                      <a:rPr lang="es-ES" sz="1100" i="1" smtClean="0">
                        <a:solidFill>
                          <a:schemeClr val="tx1"/>
                        </a:solidFill>
                        <a:latin typeface="Cambria Math" panose="02040503050406030204" pitchFamily="18" charset="0"/>
                        <a:ea typeface="Cambria Math" panose="02040503050406030204" pitchFamily="18" charset="0"/>
                      </a:rPr>
                      <m:t>𝑁</m:t>
                    </m:r>
                  </m:oMath>
                </a14:m>
                <a:r>
                  <a:rPr lang="es-ES" sz="1100" dirty="0">
                    <a:solidFill>
                      <a:schemeClr val="tx1"/>
                    </a:solidFill>
                    <a:sym typeface="Symbol" panose="05050102010706020507" pitchFamily="18" charset="2"/>
                  </a:rPr>
                  <a:t> es el número de puntos en frecuencia</a:t>
                </a:r>
              </a:p>
              <a:p>
                <a:pPr algn="just"/>
                <a14:m>
                  <m:oMath xmlns:m="http://schemas.openxmlformats.org/officeDocument/2006/math">
                    <m:sSub>
                      <m:sSubPr>
                        <m:ctrlPr>
                          <a:rPr lang="es-ES" sz="1100" i="1" smtClean="0">
                            <a:solidFill>
                              <a:schemeClr val="tx1"/>
                            </a:solidFill>
                            <a:latin typeface="Cambria Math" panose="02040503050406030204" pitchFamily="18" charset="0"/>
                          </a:rPr>
                        </m:ctrlPr>
                      </m:sSubPr>
                      <m:e>
                        <m:r>
                          <a:rPr lang="es-ES" sz="1100" i="1">
                            <a:solidFill>
                              <a:schemeClr val="tx1"/>
                            </a:solidFill>
                            <a:latin typeface="Cambria Math" panose="02040503050406030204" pitchFamily="18" charset="0"/>
                          </a:rPr>
                          <m:t>𝑓</m:t>
                        </m:r>
                      </m:e>
                      <m:sub>
                        <m:r>
                          <a:rPr lang="es-ES" sz="1100" i="1">
                            <a:solidFill>
                              <a:schemeClr val="tx1"/>
                            </a:solidFill>
                            <a:latin typeface="Cambria Math" panose="02040503050406030204" pitchFamily="18" charset="0"/>
                          </a:rPr>
                          <m:t>𝑚𝑎𝑥</m:t>
                        </m:r>
                      </m:sub>
                    </m:sSub>
                  </m:oMath>
                </a14:m>
                <a:r>
                  <a:rPr lang="es-ES" sz="1100" dirty="0">
                    <a:solidFill>
                      <a:schemeClr val="tx1"/>
                    </a:solidFill>
                    <a:sym typeface="Symbol" panose="05050102010706020507" pitchFamily="18" charset="2"/>
                  </a:rPr>
                  <a:t> es la frecuencia máxima del espectro</a:t>
                </a:r>
              </a:p>
              <a:p>
                <a:pPr algn="just"/>
                <a14:m>
                  <m:oMath xmlns:m="http://schemas.openxmlformats.org/officeDocument/2006/math">
                    <m:sSub>
                      <m:sSubPr>
                        <m:ctrlPr>
                          <a:rPr lang="es-ES" sz="1100" i="1" smtClean="0">
                            <a:solidFill>
                              <a:schemeClr val="tx1"/>
                            </a:solidFill>
                            <a:latin typeface="Cambria Math" panose="02040503050406030204" pitchFamily="18" charset="0"/>
                          </a:rPr>
                        </m:ctrlPr>
                      </m:sSubPr>
                      <m:e>
                        <m:r>
                          <a:rPr lang="es-ES" sz="1100" i="1">
                            <a:solidFill>
                              <a:schemeClr val="tx1"/>
                            </a:solidFill>
                            <a:latin typeface="Cambria Math" panose="02040503050406030204" pitchFamily="18" charset="0"/>
                          </a:rPr>
                          <m:t>𝑓</m:t>
                        </m:r>
                      </m:e>
                      <m:sub>
                        <m:r>
                          <a:rPr lang="es-ES" sz="1100" i="1">
                            <a:solidFill>
                              <a:schemeClr val="tx1"/>
                            </a:solidFill>
                            <a:latin typeface="Cambria Math" panose="02040503050406030204" pitchFamily="18" charset="0"/>
                          </a:rPr>
                          <m:t>𝑚</m:t>
                        </m:r>
                        <m:r>
                          <a:rPr lang="es-ES" sz="1100" b="0" i="1" smtClean="0">
                            <a:solidFill>
                              <a:schemeClr val="tx1"/>
                            </a:solidFill>
                            <a:latin typeface="Cambria Math" panose="02040503050406030204" pitchFamily="18" charset="0"/>
                          </a:rPr>
                          <m:t>𝑖𝑛</m:t>
                        </m:r>
                      </m:sub>
                    </m:sSub>
                  </m:oMath>
                </a14:m>
                <a:r>
                  <a:rPr lang="es-ES" sz="1100" dirty="0">
                    <a:solidFill>
                      <a:schemeClr val="tx1"/>
                    </a:solidFill>
                    <a:sym typeface="Symbol" panose="05050102010706020507" pitchFamily="18" charset="2"/>
                  </a:rPr>
                  <a:t> es la frecuencia mínima del espectro</a:t>
                </a:r>
              </a:p>
              <a:p>
                <a:pPr algn="just"/>
                <a:r>
                  <a:rPr lang="es-ES" sz="1100" dirty="0">
                    <a:solidFill>
                      <a:schemeClr val="tx1"/>
                    </a:solidFill>
                    <a:sym typeface="Symbol" panose="05050102010706020507" pitchFamily="18" charset="2"/>
                  </a:rPr>
                  <a:t>T=1/</a:t>
                </a:r>
                <a:r>
                  <a:rPr lang="es-ES" sz="1100" dirty="0">
                    <a:solidFill>
                      <a:schemeClr val="tx1"/>
                    </a:solidFill>
                  </a:rPr>
                  <a:t> </a:t>
                </a:r>
                <a:r>
                  <a:rPr lang="es-ES" sz="1100" dirty="0" err="1">
                    <a:solidFill>
                      <a:schemeClr val="tx1"/>
                    </a:solidFill>
                  </a:rPr>
                  <a:t>f</a:t>
                </a:r>
                <a:r>
                  <a:rPr lang="es-ES" sz="1100" baseline="-25000" dirty="0" err="1">
                    <a:solidFill>
                      <a:schemeClr val="tx1"/>
                    </a:solidFill>
                  </a:rPr>
                  <a:t>monopolo</a:t>
                </a:r>
                <a:endParaRPr lang="es-ES" sz="1100" dirty="0">
                  <a:solidFill>
                    <a:schemeClr val="tx1"/>
                  </a:solidFill>
                  <a:sym typeface="Symbol" panose="05050102010706020507" pitchFamily="18" charset="2"/>
                </a:endParaRPr>
              </a:p>
            </p:txBody>
          </p:sp>
        </mc:Choice>
        <mc:Fallback xmlns="">
          <p:sp>
            <p:nvSpPr>
              <p:cNvPr id="31" name="CuadroTexto 30">
                <a:extLst>
                  <a:ext uri="{FF2B5EF4-FFF2-40B4-BE49-F238E27FC236}">
                    <a16:creationId xmlns:a16="http://schemas.microsoft.com/office/drawing/2014/main" id="{94C3108A-C74D-4412-936C-37037EF1E52E}"/>
                  </a:ext>
                </a:extLst>
              </p:cNvPr>
              <p:cNvSpPr txBox="1">
                <a:spLocks noRot="1" noChangeAspect="1" noMove="1" noResize="1" noEditPoints="1" noAdjustHandles="1" noChangeArrowheads="1" noChangeShapeType="1" noTextEdit="1"/>
              </p:cNvSpPr>
              <p:nvPr/>
            </p:nvSpPr>
            <p:spPr>
              <a:xfrm>
                <a:off x="6897875" y="6668883"/>
                <a:ext cx="2880073" cy="769441"/>
              </a:xfrm>
              <a:prstGeom prst="rect">
                <a:avLst/>
              </a:prstGeom>
              <a:blipFill>
                <a:blip r:embed="rId5"/>
                <a:stretch>
                  <a:fillRect t="-794" b="-4762"/>
                </a:stretch>
              </a:blipFill>
            </p:spPr>
            <p:txBody>
              <a:bodyPr/>
              <a:lstStyle/>
              <a:p>
                <a:r>
                  <a:rPr lang="es-ES">
                    <a:noFill/>
                  </a:rPr>
                  <a:t> </a:t>
                </a:r>
              </a:p>
            </p:txBody>
          </p:sp>
        </mc:Fallback>
      </mc:AlternateContent>
      <p:sp>
        <p:nvSpPr>
          <p:cNvPr id="34" name="CuadroTexto 33">
            <a:extLst>
              <a:ext uri="{FF2B5EF4-FFF2-40B4-BE49-F238E27FC236}">
                <a16:creationId xmlns:a16="http://schemas.microsoft.com/office/drawing/2014/main" id="{31827025-87EB-4CFE-99F9-57156815BE6B}"/>
              </a:ext>
            </a:extLst>
          </p:cNvPr>
          <p:cNvSpPr txBox="1"/>
          <p:nvPr/>
        </p:nvSpPr>
        <p:spPr>
          <a:xfrm>
            <a:off x="5050204" y="5281787"/>
            <a:ext cx="1656184" cy="292388"/>
          </a:xfrm>
          <a:prstGeom prst="rect">
            <a:avLst/>
          </a:prstGeom>
          <a:noFill/>
        </p:spPr>
        <p:txBody>
          <a:bodyPr wrap="square">
            <a:spAutoFit/>
          </a:bodyPr>
          <a:lstStyle/>
          <a:p>
            <a:r>
              <a:rPr lang="es-ES" sz="1300" dirty="0">
                <a:solidFill>
                  <a:schemeClr val="tx1"/>
                </a:solidFill>
              </a:rPr>
              <a:t>f</a:t>
            </a:r>
            <a:r>
              <a:rPr lang="es-ES" sz="1300" baseline="-25000" dirty="0">
                <a:solidFill>
                  <a:schemeClr val="tx1"/>
                </a:solidFill>
              </a:rPr>
              <a:t>min</a:t>
            </a:r>
            <a:r>
              <a:rPr lang="es-ES" sz="1300" dirty="0">
                <a:solidFill>
                  <a:schemeClr val="tx1"/>
                </a:solidFill>
              </a:rPr>
              <a:t> = 0.1 GHz</a:t>
            </a:r>
          </a:p>
        </p:txBody>
      </p:sp>
      <p:sp>
        <p:nvSpPr>
          <p:cNvPr id="36" name="CuadroTexto 35">
            <a:extLst>
              <a:ext uri="{FF2B5EF4-FFF2-40B4-BE49-F238E27FC236}">
                <a16:creationId xmlns:a16="http://schemas.microsoft.com/office/drawing/2014/main" id="{9E449E1F-6BE3-41BC-938B-ABFA49CB8314}"/>
              </a:ext>
            </a:extLst>
          </p:cNvPr>
          <p:cNvSpPr txBox="1"/>
          <p:nvPr/>
        </p:nvSpPr>
        <p:spPr>
          <a:xfrm>
            <a:off x="5040312" y="5630870"/>
            <a:ext cx="1656184" cy="292388"/>
          </a:xfrm>
          <a:prstGeom prst="rect">
            <a:avLst/>
          </a:prstGeom>
          <a:noFill/>
        </p:spPr>
        <p:txBody>
          <a:bodyPr wrap="square">
            <a:spAutoFit/>
          </a:bodyPr>
          <a:lstStyle/>
          <a:p>
            <a:r>
              <a:rPr lang="es-ES" sz="1300" dirty="0">
                <a:solidFill>
                  <a:schemeClr val="tx1"/>
                </a:solidFill>
              </a:rPr>
              <a:t>f</a:t>
            </a:r>
            <a:r>
              <a:rPr lang="es-ES" sz="1300" baseline="-25000" dirty="0">
                <a:solidFill>
                  <a:schemeClr val="tx1"/>
                </a:solidFill>
              </a:rPr>
              <a:t>max</a:t>
            </a:r>
            <a:r>
              <a:rPr lang="es-ES" sz="1300" dirty="0">
                <a:solidFill>
                  <a:schemeClr val="tx1"/>
                </a:solidFill>
              </a:rPr>
              <a:t> = 2 GHz</a:t>
            </a:r>
          </a:p>
        </p:txBody>
      </p:sp>
      <p:cxnSp>
        <p:nvCxnSpPr>
          <p:cNvPr id="7" name="Conector recto de flecha 6">
            <a:extLst>
              <a:ext uri="{FF2B5EF4-FFF2-40B4-BE49-F238E27FC236}">
                <a16:creationId xmlns:a16="http://schemas.microsoft.com/office/drawing/2014/main" id="{6FCE969C-0F59-4EBB-89BD-C2A7D8AE9A27}"/>
              </a:ext>
            </a:extLst>
          </p:cNvPr>
          <p:cNvCxnSpPr/>
          <p:nvPr/>
        </p:nvCxnSpPr>
        <p:spPr bwMode="auto">
          <a:xfrm>
            <a:off x="6287139" y="5579683"/>
            <a:ext cx="439067"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42" name="CuadroTexto 41">
            <a:extLst>
              <a:ext uri="{FF2B5EF4-FFF2-40B4-BE49-F238E27FC236}">
                <a16:creationId xmlns:a16="http://schemas.microsoft.com/office/drawing/2014/main" id="{23A04A8A-AAB7-4E03-94BC-0DC8C371B481}"/>
              </a:ext>
            </a:extLst>
          </p:cNvPr>
          <p:cNvSpPr txBox="1"/>
          <p:nvPr/>
        </p:nvSpPr>
        <p:spPr>
          <a:xfrm>
            <a:off x="6886587" y="5427309"/>
            <a:ext cx="1656184" cy="292388"/>
          </a:xfrm>
          <a:prstGeom prst="rect">
            <a:avLst/>
          </a:prstGeom>
          <a:noFill/>
        </p:spPr>
        <p:txBody>
          <a:bodyPr wrap="square">
            <a:spAutoFit/>
          </a:bodyPr>
          <a:lstStyle/>
          <a:p>
            <a:r>
              <a:rPr lang="es-ES" sz="1300" dirty="0" err="1">
                <a:solidFill>
                  <a:schemeClr val="tx1"/>
                </a:solidFill>
              </a:rPr>
              <a:t>Δt</a:t>
            </a:r>
            <a:r>
              <a:rPr lang="es-ES" sz="1300" dirty="0">
                <a:solidFill>
                  <a:schemeClr val="tx1"/>
                </a:solidFill>
              </a:rPr>
              <a:t> = 0.2631 </a:t>
            </a:r>
            <a:r>
              <a:rPr lang="es-ES" sz="1300" dirty="0" err="1">
                <a:solidFill>
                  <a:schemeClr val="tx1"/>
                </a:solidFill>
              </a:rPr>
              <a:t>ns</a:t>
            </a:r>
            <a:endParaRPr lang="es-ES" sz="1300" dirty="0">
              <a:solidFill>
                <a:schemeClr val="tx1"/>
              </a:solidFill>
            </a:endParaRPr>
          </a:p>
        </p:txBody>
      </p:sp>
      <p:sp>
        <p:nvSpPr>
          <p:cNvPr id="43" name="CuadroTexto 42">
            <a:extLst>
              <a:ext uri="{FF2B5EF4-FFF2-40B4-BE49-F238E27FC236}">
                <a16:creationId xmlns:a16="http://schemas.microsoft.com/office/drawing/2014/main" id="{C5C6FB09-089E-4B7A-9B45-632186BC7CA3}"/>
              </a:ext>
            </a:extLst>
          </p:cNvPr>
          <p:cNvSpPr txBox="1"/>
          <p:nvPr/>
        </p:nvSpPr>
        <p:spPr>
          <a:xfrm>
            <a:off x="6677061" y="5719697"/>
            <a:ext cx="2021746" cy="292388"/>
          </a:xfrm>
          <a:prstGeom prst="rect">
            <a:avLst/>
          </a:prstGeom>
          <a:noFill/>
        </p:spPr>
        <p:txBody>
          <a:bodyPr wrap="square">
            <a:spAutoFit/>
          </a:bodyPr>
          <a:lstStyle/>
          <a:p>
            <a:r>
              <a:rPr lang="es-ES" sz="1300" dirty="0" err="1">
                <a:solidFill>
                  <a:schemeClr val="tx1"/>
                </a:solidFill>
              </a:rPr>
              <a:t>f</a:t>
            </a:r>
            <a:r>
              <a:rPr lang="es-ES" sz="1300" baseline="-25000" dirty="0" err="1">
                <a:solidFill>
                  <a:schemeClr val="tx1"/>
                </a:solidFill>
              </a:rPr>
              <a:t>monopolo</a:t>
            </a:r>
            <a:r>
              <a:rPr lang="es-ES" sz="1300" dirty="0">
                <a:solidFill>
                  <a:schemeClr val="tx1"/>
                </a:solidFill>
              </a:rPr>
              <a:t> = 1.22 GHz</a:t>
            </a:r>
          </a:p>
        </p:txBody>
      </p:sp>
      <p:cxnSp>
        <p:nvCxnSpPr>
          <p:cNvPr id="44" name="Conector recto de flecha 43">
            <a:extLst>
              <a:ext uri="{FF2B5EF4-FFF2-40B4-BE49-F238E27FC236}">
                <a16:creationId xmlns:a16="http://schemas.microsoft.com/office/drawing/2014/main" id="{69CB2573-74F0-4B87-93B1-5C7D4EEB5A26}"/>
              </a:ext>
            </a:extLst>
          </p:cNvPr>
          <p:cNvCxnSpPr/>
          <p:nvPr/>
        </p:nvCxnSpPr>
        <p:spPr bwMode="auto">
          <a:xfrm>
            <a:off x="8166242" y="5593842"/>
            <a:ext cx="439067"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45" name="CuadroTexto 44">
            <a:extLst>
              <a:ext uri="{FF2B5EF4-FFF2-40B4-BE49-F238E27FC236}">
                <a16:creationId xmlns:a16="http://schemas.microsoft.com/office/drawing/2014/main" id="{EC5C26DC-0C83-43DE-9926-7E18CBA5B4F9}"/>
              </a:ext>
            </a:extLst>
          </p:cNvPr>
          <p:cNvSpPr txBox="1"/>
          <p:nvPr/>
        </p:nvSpPr>
        <p:spPr>
          <a:xfrm>
            <a:off x="8703900" y="5447648"/>
            <a:ext cx="1245568" cy="292388"/>
          </a:xfrm>
          <a:prstGeom prst="rect">
            <a:avLst/>
          </a:prstGeom>
          <a:noFill/>
        </p:spPr>
        <p:txBody>
          <a:bodyPr wrap="square">
            <a:spAutoFit/>
          </a:bodyPr>
          <a:lstStyle/>
          <a:p>
            <a:r>
              <a:rPr lang="es-ES" sz="1300" dirty="0" err="1">
                <a:solidFill>
                  <a:schemeClr val="tx1"/>
                </a:solidFill>
              </a:rPr>
              <a:t>Δt</a:t>
            </a:r>
            <a:r>
              <a:rPr lang="es-ES" sz="1300" dirty="0">
                <a:solidFill>
                  <a:schemeClr val="tx1"/>
                </a:solidFill>
              </a:rPr>
              <a:t>/T = 0.321</a:t>
            </a:r>
          </a:p>
        </p:txBody>
      </p:sp>
    </p:spTree>
    <p:extLst>
      <p:ext uri="{BB962C8B-B14F-4D97-AF65-F5344CB8AC3E}">
        <p14:creationId xmlns:p14="http://schemas.microsoft.com/office/powerpoint/2010/main" val="296818871"/>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2 Marcador de contenido">
            <a:extLst>
              <a:ext uri="{FF2B5EF4-FFF2-40B4-BE49-F238E27FC236}">
                <a16:creationId xmlns:a16="http://schemas.microsoft.com/office/drawing/2014/main" id="{FFD09EE1-A7FB-4FA5-ACC6-C9C302FD12D2}"/>
              </a:ext>
            </a:extLst>
          </p:cNvPr>
          <p:cNvSpPr txBox="1">
            <a:spLocks/>
          </p:cNvSpPr>
          <p:nvPr/>
        </p:nvSpPr>
        <p:spPr>
          <a:xfrm>
            <a:off x="326678" y="1014341"/>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sz="1400" dirty="0"/>
              <a:t>Como acabamos de ver, la resolución temporal de la señal reconstruida puede aumentarse si en las simulaciones de CST MS se aumenta el intervalo de frecuencias en el que se genera el espectro del voltaje de salida</a:t>
            </a:r>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2200" dirty="0"/>
          </a:p>
          <a:p>
            <a:pPr algn="just">
              <a:buFont typeface="Wingdings" panose="05000000000000000000" pitchFamily="2" charset="2"/>
              <a:buChar char="Ø"/>
            </a:pPr>
            <a:r>
              <a:rPr lang="es-ES" sz="1400" dirty="0"/>
              <a:t>La solución parece sencilla, tan solo hay que repetir las simulaciones PIC en CST con el nuevo rango de frecuencias... pero el aumento del intervalo en frecuencias implica aumentar la precisión del mallado y, por consiguiente, el número de celdas de discretización de la estructura en el algoritmo PIC</a:t>
            </a:r>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400" dirty="0"/>
          </a:p>
          <a:p>
            <a:pPr algn="just"/>
            <a:endParaRPr lang="es-ES_tradnl" altLang="es-ES" sz="2000" kern="0" dirty="0"/>
          </a:p>
        </p:txBody>
      </p:sp>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a:xfrm>
            <a:off x="9866313" y="7351807"/>
            <a:ext cx="214312" cy="230188"/>
          </a:xfrm>
        </p:spPr>
        <p:txBody>
          <a:bodyPr/>
          <a:lstStyle/>
          <a:p>
            <a:fld id="{9FF39CA2-04EB-4CA6-BF9F-780F92DB7FFC}" type="slidenum">
              <a:rPr lang="it-IT" altLang="it-IT" smtClean="0"/>
              <a:pPr/>
              <a:t>45</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p:sp>
        <p:nvSpPr>
          <p:cNvPr id="11" name="2 Marcador de contenido">
            <a:extLst>
              <a:ext uri="{FF2B5EF4-FFF2-40B4-BE49-F238E27FC236}">
                <a16:creationId xmlns:a16="http://schemas.microsoft.com/office/drawing/2014/main" id="{7F98AB5C-B6D6-4FF6-8E8F-AAEBE614FAED}"/>
              </a:ext>
            </a:extLst>
          </p:cNvPr>
          <p:cNvSpPr txBox="1">
            <a:spLocks/>
          </p:cNvSpPr>
          <p:nvPr/>
        </p:nvSpPr>
        <p:spPr>
          <a:xfrm>
            <a:off x="353916" y="646937"/>
            <a:ext cx="6840760"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t>Reconstrucción de la señal temporal V(t)</a:t>
            </a:r>
            <a:endParaRPr lang="es-ES_tradnl" altLang="es-ES" sz="2000" u="sng" kern="0" dirty="0">
              <a:solidFill>
                <a:schemeClr val="tx1"/>
              </a:solidFill>
            </a:endParaRPr>
          </a:p>
        </p:txBody>
      </p:sp>
      <mc:AlternateContent xmlns:mc="http://schemas.openxmlformats.org/markup-compatibility/2006" xmlns:a14="http://schemas.microsoft.com/office/drawing/2010/main">
        <mc:Choice Requires="a14">
          <p:sp>
            <p:nvSpPr>
              <p:cNvPr id="19" name="CuadroTexto 18">
                <a:extLst>
                  <a:ext uri="{FF2B5EF4-FFF2-40B4-BE49-F238E27FC236}">
                    <a16:creationId xmlns:a16="http://schemas.microsoft.com/office/drawing/2014/main" id="{10560F17-4D18-4B66-9C1E-825F039C194D}"/>
                  </a:ext>
                </a:extLst>
              </p:cNvPr>
              <p:cNvSpPr txBox="1"/>
              <p:nvPr/>
            </p:nvSpPr>
            <p:spPr>
              <a:xfrm>
                <a:off x="7322335" y="513347"/>
                <a:ext cx="2473871" cy="534826"/>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r>
                        <a:rPr lang="es-ES" sz="1400" i="1" smtClean="0">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𝑡</m:t>
                      </m:r>
                      <m:r>
                        <a:rPr lang="es-ES" sz="1400" b="0" i="1" smtClean="0">
                          <a:solidFill>
                            <a:schemeClr val="tx1"/>
                          </a:solidFill>
                          <a:latin typeface="Cambria Math" panose="02040503050406030204" pitchFamily="18" charset="0"/>
                        </a:rPr>
                        <m:t>=</m:t>
                      </m:r>
                      <m:f>
                        <m:fPr>
                          <m:ctrlPr>
                            <a:rPr lang="es-ES" sz="1400" i="1">
                              <a:solidFill>
                                <a:schemeClr val="tx1"/>
                              </a:solidFill>
                              <a:latin typeface="Cambria Math" panose="02040503050406030204" pitchFamily="18" charset="0"/>
                            </a:rPr>
                          </m:ctrlPr>
                        </m:fPr>
                        <m:num>
                          <m:r>
                            <a:rPr lang="es-ES" sz="1400" i="1">
                              <a:solidFill>
                                <a:schemeClr val="tx1"/>
                              </a:solidFill>
                              <a:latin typeface="Cambria Math" panose="02040503050406030204" pitchFamily="18" charset="0"/>
                            </a:rPr>
                            <m:t>1</m:t>
                          </m:r>
                        </m:num>
                        <m:den>
                          <m:r>
                            <a:rPr lang="es-ES" sz="1400" i="1">
                              <a:solidFill>
                                <a:schemeClr val="tx1"/>
                              </a:solidFill>
                              <a:latin typeface="Cambria Math" panose="02040503050406030204" pitchFamily="18" charset="0"/>
                            </a:rPr>
                            <m:t>2</m:t>
                          </m:r>
                          <m:d>
                            <m:dPr>
                              <m:ctrlPr>
                                <a:rPr lang="es-ES" sz="1400" i="1" smtClean="0">
                                  <a:solidFill>
                                    <a:schemeClr val="tx1"/>
                                  </a:solidFill>
                                  <a:latin typeface="Cambria Math" panose="02040503050406030204" pitchFamily="18" charset="0"/>
                                </a:rPr>
                              </m:ctrlPr>
                            </m:dPr>
                            <m:e>
                              <m:sSub>
                                <m:sSubPr>
                                  <m:ctrlPr>
                                    <a:rPr lang="es-ES" sz="1400" i="1">
                                      <a:solidFill>
                                        <a:schemeClr val="tx1"/>
                                      </a:solidFill>
                                      <a:latin typeface="Cambria Math" panose="02040503050406030204" pitchFamily="18" charset="0"/>
                                    </a:rPr>
                                  </m:ctrlPr>
                                </m:sSubPr>
                                <m:e>
                                  <m:r>
                                    <a:rPr lang="es-ES" sz="1400" i="1">
                                      <a:solidFill>
                                        <a:schemeClr val="tx1"/>
                                      </a:solidFill>
                                      <a:latin typeface="Cambria Math" panose="02040503050406030204" pitchFamily="18" charset="0"/>
                                    </a:rPr>
                                    <m:t>𝑓</m:t>
                                  </m:r>
                                </m:e>
                                <m:sub>
                                  <m:r>
                                    <a:rPr lang="es-ES" sz="1400" i="1">
                                      <a:solidFill>
                                        <a:schemeClr val="tx1"/>
                                      </a:solidFill>
                                      <a:latin typeface="Cambria Math" panose="02040503050406030204" pitchFamily="18" charset="0"/>
                                    </a:rPr>
                                    <m:t>𝑚𝑎𝑥</m:t>
                                  </m:r>
                                </m:sub>
                              </m:sSub>
                              <m:r>
                                <a:rPr lang="es-ES" sz="1400" i="1">
                                  <a:solidFill>
                                    <a:schemeClr val="tx1"/>
                                  </a:solidFill>
                                  <a:latin typeface="Cambria Math" panose="02040503050406030204" pitchFamily="18" charset="0"/>
                                </a:rPr>
                                <m:t>−</m:t>
                              </m:r>
                              <m:sSub>
                                <m:sSubPr>
                                  <m:ctrlPr>
                                    <a:rPr lang="es-ES" sz="1400" i="1">
                                      <a:solidFill>
                                        <a:schemeClr val="tx1"/>
                                      </a:solidFill>
                                      <a:latin typeface="Cambria Math" panose="02040503050406030204" pitchFamily="18" charset="0"/>
                                    </a:rPr>
                                  </m:ctrlPr>
                                </m:sSubPr>
                                <m:e>
                                  <m:r>
                                    <a:rPr lang="es-ES" sz="1400" i="1">
                                      <a:solidFill>
                                        <a:schemeClr val="tx1"/>
                                      </a:solidFill>
                                      <a:latin typeface="Cambria Math" panose="02040503050406030204" pitchFamily="18" charset="0"/>
                                    </a:rPr>
                                    <m:t>𝑓</m:t>
                                  </m:r>
                                </m:e>
                                <m:sub>
                                  <m:r>
                                    <a:rPr lang="es-ES" sz="1400" i="1">
                                      <a:solidFill>
                                        <a:schemeClr val="tx1"/>
                                      </a:solidFill>
                                      <a:latin typeface="Cambria Math" panose="02040503050406030204" pitchFamily="18" charset="0"/>
                                    </a:rPr>
                                    <m:t>𝑚𝑖𝑛</m:t>
                                  </m:r>
                                </m:sub>
                              </m:sSub>
                            </m:e>
                          </m:d>
                        </m:den>
                      </m:f>
                    </m:oMath>
                  </m:oMathPara>
                </a14:m>
                <a:endParaRPr lang="es-ES" sz="1400" dirty="0"/>
              </a:p>
            </p:txBody>
          </p:sp>
        </mc:Choice>
        <mc:Fallback xmlns="">
          <p:sp>
            <p:nvSpPr>
              <p:cNvPr id="19" name="CuadroTexto 18">
                <a:extLst>
                  <a:ext uri="{FF2B5EF4-FFF2-40B4-BE49-F238E27FC236}">
                    <a16:creationId xmlns:a16="http://schemas.microsoft.com/office/drawing/2014/main" id="{10560F17-4D18-4B66-9C1E-825F039C194D}"/>
                  </a:ext>
                </a:extLst>
              </p:cNvPr>
              <p:cNvSpPr txBox="1">
                <a:spLocks noRot="1" noChangeAspect="1" noMove="1" noResize="1" noEditPoints="1" noAdjustHandles="1" noChangeArrowheads="1" noChangeShapeType="1" noTextEdit="1"/>
              </p:cNvSpPr>
              <p:nvPr/>
            </p:nvSpPr>
            <p:spPr>
              <a:xfrm>
                <a:off x="7322335" y="513347"/>
                <a:ext cx="2473871" cy="534826"/>
              </a:xfrm>
              <a:prstGeom prst="rect">
                <a:avLst/>
              </a:prstGeom>
              <a:blipFill>
                <a:blip r:embed="rId2"/>
                <a:stretch>
                  <a:fillRect b="-4545"/>
                </a:stretch>
              </a:blipFill>
              <a:ln>
                <a:noFill/>
              </a:ln>
            </p:spPr>
            <p:txBody>
              <a:bodyPr/>
              <a:lstStyle/>
              <a:p>
                <a:r>
                  <a:rPr lang="es-ES">
                    <a:noFill/>
                  </a:rPr>
                  <a:t> </a:t>
                </a:r>
              </a:p>
            </p:txBody>
          </p:sp>
        </mc:Fallback>
      </mc:AlternateContent>
      <p:sp>
        <p:nvSpPr>
          <p:cNvPr id="20" name="CuadroTexto 19">
            <a:extLst>
              <a:ext uri="{FF2B5EF4-FFF2-40B4-BE49-F238E27FC236}">
                <a16:creationId xmlns:a16="http://schemas.microsoft.com/office/drawing/2014/main" id="{C76400A8-DF20-4527-8AF0-5BB9614BDF49}"/>
              </a:ext>
            </a:extLst>
          </p:cNvPr>
          <p:cNvSpPr txBox="1"/>
          <p:nvPr/>
        </p:nvSpPr>
        <p:spPr>
          <a:xfrm>
            <a:off x="801732" y="2423184"/>
            <a:ext cx="1656184" cy="292388"/>
          </a:xfrm>
          <a:prstGeom prst="rect">
            <a:avLst/>
          </a:prstGeom>
          <a:noFill/>
        </p:spPr>
        <p:txBody>
          <a:bodyPr wrap="square">
            <a:spAutoFit/>
          </a:bodyPr>
          <a:lstStyle/>
          <a:p>
            <a:r>
              <a:rPr lang="es-ES" sz="1300" dirty="0">
                <a:solidFill>
                  <a:schemeClr val="tx1"/>
                </a:solidFill>
              </a:rPr>
              <a:t>f</a:t>
            </a:r>
            <a:r>
              <a:rPr lang="es-ES" sz="1300" baseline="-25000" dirty="0">
                <a:solidFill>
                  <a:schemeClr val="tx1"/>
                </a:solidFill>
              </a:rPr>
              <a:t>min</a:t>
            </a:r>
            <a:r>
              <a:rPr lang="es-ES" sz="1300" dirty="0">
                <a:solidFill>
                  <a:schemeClr val="tx1"/>
                </a:solidFill>
              </a:rPr>
              <a:t> = 0.1 GHz</a:t>
            </a:r>
          </a:p>
        </p:txBody>
      </p:sp>
      <p:sp>
        <p:nvSpPr>
          <p:cNvPr id="21" name="CuadroTexto 20">
            <a:extLst>
              <a:ext uri="{FF2B5EF4-FFF2-40B4-BE49-F238E27FC236}">
                <a16:creationId xmlns:a16="http://schemas.microsoft.com/office/drawing/2014/main" id="{1DD0035B-084B-47AF-9F95-644FEA33D595}"/>
              </a:ext>
            </a:extLst>
          </p:cNvPr>
          <p:cNvSpPr txBox="1"/>
          <p:nvPr/>
        </p:nvSpPr>
        <p:spPr>
          <a:xfrm>
            <a:off x="791840" y="2772267"/>
            <a:ext cx="1656184" cy="292388"/>
          </a:xfrm>
          <a:prstGeom prst="rect">
            <a:avLst/>
          </a:prstGeom>
          <a:noFill/>
        </p:spPr>
        <p:txBody>
          <a:bodyPr wrap="square">
            <a:spAutoFit/>
          </a:bodyPr>
          <a:lstStyle/>
          <a:p>
            <a:r>
              <a:rPr lang="es-ES" sz="1300" dirty="0">
                <a:solidFill>
                  <a:schemeClr val="tx1"/>
                </a:solidFill>
              </a:rPr>
              <a:t>f</a:t>
            </a:r>
            <a:r>
              <a:rPr lang="es-ES" sz="1300" baseline="-25000" dirty="0">
                <a:solidFill>
                  <a:schemeClr val="tx1"/>
                </a:solidFill>
              </a:rPr>
              <a:t>max</a:t>
            </a:r>
            <a:r>
              <a:rPr lang="es-ES" sz="1300" dirty="0">
                <a:solidFill>
                  <a:schemeClr val="tx1"/>
                </a:solidFill>
              </a:rPr>
              <a:t> = 20 GHz</a:t>
            </a:r>
          </a:p>
        </p:txBody>
      </p:sp>
      <p:cxnSp>
        <p:nvCxnSpPr>
          <p:cNvPr id="22" name="Conector recto de flecha 21">
            <a:extLst>
              <a:ext uri="{FF2B5EF4-FFF2-40B4-BE49-F238E27FC236}">
                <a16:creationId xmlns:a16="http://schemas.microsoft.com/office/drawing/2014/main" id="{D63E431D-2614-44B8-AE99-7BE46A195701}"/>
              </a:ext>
            </a:extLst>
          </p:cNvPr>
          <p:cNvCxnSpPr/>
          <p:nvPr/>
        </p:nvCxnSpPr>
        <p:spPr bwMode="auto">
          <a:xfrm>
            <a:off x="2038667" y="2721080"/>
            <a:ext cx="439067"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23" name="CuadroTexto 22">
            <a:extLst>
              <a:ext uri="{FF2B5EF4-FFF2-40B4-BE49-F238E27FC236}">
                <a16:creationId xmlns:a16="http://schemas.microsoft.com/office/drawing/2014/main" id="{81CF6D21-30F8-4E2C-8073-C1C1FB1E4558}"/>
              </a:ext>
            </a:extLst>
          </p:cNvPr>
          <p:cNvSpPr txBox="1"/>
          <p:nvPr/>
        </p:nvSpPr>
        <p:spPr>
          <a:xfrm>
            <a:off x="2638115" y="2568706"/>
            <a:ext cx="1656184" cy="292388"/>
          </a:xfrm>
          <a:prstGeom prst="rect">
            <a:avLst/>
          </a:prstGeom>
          <a:noFill/>
        </p:spPr>
        <p:txBody>
          <a:bodyPr wrap="square">
            <a:spAutoFit/>
          </a:bodyPr>
          <a:lstStyle/>
          <a:p>
            <a:r>
              <a:rPr lang="es-ES" sz="1300" dirty="0" err="1">
                <a:solidFill>
                  <a:schemeClr val="tx1"/>
                </a:solidFill>
              </a:rPr>
              <a:t>Δt</a:t>
            </a:r>
            <a:r>
              <a:rPr lang="es-ES" sz="1300" dirty="0">
                <a:solidFill>
                  <a:schemeClr val="tx1"/>
                </a:solidFill>
              </a:rPr>
              <a:t> = 0.0251 </a:t>
            </a:r>
            <a:r>
              <a:rPr lang="es-ES" sz="1300" dirty="0" err="1">
                <a:solidFill>
                  <a:schemeClr val="tx1"/>
                </a:solidFill>
              </a:rPr>
              <a:t>ns</a:t>
            </a:r>
            <a:endParaRPr lang="es-ES" sz="1300" dirty="0">
              <a:solidFill>
                <a:schemeClr val="tx1"/>
              </a:solidFill>
            </a:endParaRPr>
          </a:p>
        </p:txBody>
      </p:sp>
      <p:sp>
        <p:nvSpPr>
          <p:cNvPr id="25" name="CuadroTexto 24">
            <a:extLst>
              <a:ext uri="{FF2B5EF4-FFF2-40B4-BE49-F238E27FC236}">
                <a16:creationId xmlns:a16="http://schemas.microsoft.com/office/drawing/2014/main" id="{33848881-0B1F-40F1-BE73-E926F175ADFF}"/>
              </a:ext>
            </a:extLst>
          </p:cNvPr>
          <p:cNvSpPr txBox="1"/>
          <p:nvPr/>
        </p:nvSpPr>
        <p:spPr>
          <a:xfrm>
            <a:off x="2428589" y="2861094"/>
            <a:ext cx="2021746" cy="292388"/>
          </a:xfrm>
          <a:prstGeom prst="rect">
            <a:avLst/>
          </a:prstGeom>
          <a:noFill/>
        </p:spPr>
        <p:txBody>
          <a:bodyPr wrap="square">
            <a:spAutoFit/>
          </a:bodyPr>
          <a:lstStyle/>
          <a:p>
            <a:r>
              <a:rPr lang="es-ES" sz="1300" dirty="0" err="1">
                <a:solidFill>
                  <a:schemeClr val="tx1"/>
                </a:solidFill>
              </a:rPr>
              <a:t>f</a:t>
            </a:r>
            <a:r>
              <a:rPr lang="es-ES" sz="1300" baseline="-25000" dirty="0" err="1">
                <a:solidFill>
                  <a:schemeClr val="tx1"/>
                </a:solidFill>
              </a:rPr>
              <a:t>monopolo</a:t>
            </a:r>
            <a:r>
              <a:rPr lang="es-ES" sz="1300" dirty="0">
                <a:solidFill>
                  <a:schemeClr val="tx1"/>
                </a:solidFill>
              </a:rPr>
              <a:t> = 1.241 GHz</a:t>
            </a:r>
          </a:p>
        </p:txBody>
      </p:sp>
      <p:cxnSp>
        <p:nvCxnSpPr>
          <p:cNvPr id="29" name="Conector recto de flecha 28">
            <a:extLst>
              <a:ext uri="{FF2B5EF4-FFF2-40B4-BE49-F238E27FC236}">
                <a16:creationId xmlns:a16="http://schemas.microsoft.com/office/drawing/2014/main" id="{34DD184B-16C7-4B2A-8B04-1CBD3778ED03}"/>
              </a:ext>
            </a:extLst>
          </p:cNvPr>
          <p:cNvCxnSpPr/>
          <p:nvPr/>
        </p:nvCxnSpPr>
        <p:spPr bwMode="auto">
          <a:xfrm>
            <a:off x="3917770" y="2735239"/>
            <a:ext cx="439067"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2" name="CuadroTexto 31">
            <a:extLst>
              <a:ext uri="{FF2B5EF4-FFF2-40B4-BE49-F238E27FC236}">
                <a16:creationId xmlns:a16="http://schemas.microsoft.com/office/drawing/2014/main" id="{9F0B49F4-58D4-421A-A94D-AF6D1C34BAA1}"/>
              </a:ext>
            </a:extLst>
          </p:cNvPr>
          <p:cNvSpPr txBox="1"/>
          <p:nvPr/>
        </p:nvSpPr>
        <p:spPr>
          <a:xfrm>
            <a:off x="4455428" y="2589045"/>
            <a:ext cx="1245568" cy="292388"/>
          </a:xfrm>
          <a:prstGeom prst="rect">
            <a:avLst/>
          </a:prstGeom>
          <a:noFill/>
        </p:spPr>
        <p:txBody>
          <a:bodyPr wrap="square">
            <a:spAutoFit/>
          </a:bodyPr>
          <a:lstStyle/>
          <a:p>
            <a:r>
              <a:rPr lang="es-ES" sz="1300" dirty="0" err="1">
                <a:solidFill>
                  <a:schemeClr val="tx1"/>
                </a:solidFill>
              </a:rPr>
              <a:t>Δt</a:t>
            </a:r>
            <a:r>
              <a:rPr lang="es-ES" sz="1300" dirty="0">
                <a:solidFill>
                  <a:schemeClr val="tx1"/>
                </a:solidFill>
              </a:rPr>
              <a:t>/T = 0.030</a:t>
            </a:r>
          </a:p>
        </p:txBody>
      </p:sp>
      <p:cxnSp>
        <p:nvCxnSpPr>
          <p:cNvPr id="33" name="Conector recto de flecha 32">
            <a:extLst>
              <a:ext uri="{FF2B5EF4-FFF2-40B4-BE49-F238E27FC236}">
                <a16:creationId xmlns:a16="http://schemas.microsoft.com/office/drawing/2014/main" id="{8F9F3A05-DEAF-4D31-8629-5A0C7BC24673}"/>
              </a:ext>
            </a:extLst>
          </p:cNvPr>
          <p:cNvCxnSpPr/>
          <p:nvPr/>
        </p:nvCxnSpPr>
        <p:spPr bwMode="auto">
          <a:xfrm>
            <a:off x="5700996" y="2735239"/>
            <a:ext cx="439067"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5" name="CuadroTexto 34">
            <a:extLst>
              <a:ext uri="{FF2B5EF4-FFF2-40B4-BE49-F238E27FC236}">
                <a16:creationId xmlns:a16="http://schemas.microsoft.com/office/drawing/2014/main" id="{8607B2E0-7313-49B7-8E40-99FE0AF58C1E}"/>
              </a:ext>
            </a:extLst>
          </p:cNvPr>
          <p:cNvSpPr txBox="1"/>
          <p:nvPr/>
        </p:nvSpPr>
        <p:spPr>
          <a:xfrm>
            <a:off x="6228524" y="2541435"/>
            <a:ext cx="3699796" cy="492443"/>
          </a:xfrm>
          <a:prstGeom prst="rect">
            <a:avLst/>
          </a:prstGeom>
          <a:noFill/>
        </p:spPr>
        <p:txBody>
          <a:bodyPr wrap="square">
            <a:spAutoFit/>
          </a:bodyPr>
          <a:lstStyle/>
          <a:p>
            <a:r>
              <a:rPr lang="es-ES" sz="1300" dirty="0">
                <a:solidFill>
                  <a:schemeClr val="tx1"/>
                </a:solidFill>
              </a:rPr>
              <a:t>Resolución temporal “aceptable” para ver los detalles de las oscilaciones sinusoidales</a:t>
            </a:r>
          </a:p>
        </p:txBody>
      </p:sp>
      <p:sp>
        <p:nvSpPr>
          <p:cNvPr id="37" name="CuadroTexto 36">
            <a:extLst>
              <a:ext uri="{FF2B5EF4-FFF2-40B4-BE49-F238E27FC236}">
                <a16:creationId xmlns:a16="http://schemas.microsoft.com/office/drawing/2014/main" id="{E8D2859A-5AE4-4257-9ED1-8DCEA8A92BD9}"/>
              </a:ext>
            </a:extLst>
          </p:cNvPr>
          <p:cNvSpPr txBox="1"/>
          <p:nvPr/>
        </p:nvSpPr>
        <p:spPr>
          <a:xfrm>
            <a:off x="850958" y="1547589"/>
            <a:ext cx="1656184" cy="292388"/>
          </a:xfrm>
          <a:prstGeom prst="rect">
            <a:avLst/>
          </a:prstGeom>
          <a:noFill/>
        </p:spPr>
        <p:txBody>
          <a:bodyPr wrap="square">
            <a:spAutoFit/>
          </a:bodyPr>
          <a:lstStyle/>
          <a:p>
            <a:r>
              <a:rPr lang="es-ES" sz="1300" dirty="0">
                <a:solidFill>
                  <a:schemeClr val="tx1"/>
                </a:solidFill>
              </a:rPr>
              <a:t>f</a:t>
            </a:r>
            <a:r>
              <a:rPr lang="es-ES" sz="1300" baseline="-25000" dirty="0">
                <a:solidFill>
                  <a:schemeClr val="tx1"/>
                </a:solidFill>
              </a:rPr>
              <a:t>min</a:t>
            </a:r>
            <a:r>
              <a:rPr lang="es-ES" sz="1300" dirty="0">
                <a:solidFill>
                  <a:schemeClr val="tx1"/>
                </a:solidFill>
              </a:rPr>
              <a:t> = 0.1 GHz</a:t>
            </a:r>
          </a:p>
        </p:txBody>
      </p:sp>
      <p:sp>
        <p:nvSpPr>
          <p:cNvPr id="38" name="CuadroTexto 37">
            <a:extLst>
              <a:ext uri="{FF2B5EF4-FFF2-40B4-BE49-F238E27FC236}">
                <a16:creationId xmlns:a16="http://schemas.microsoft.com/office/drawing/2014/main" id="{79F2C015-BF0B-4225-ACDE-94165AC255FE}"/>
              </a:ext>
            </a:extLst>
          </p:cNvPr>
          <p:cNvSpPr txBox="1"/>
          <p:nvPr/>
        </p:nvSpPr>
        <p:spPr>
          <a:xfrm>
            <a:off x="841066" y="1896672"/>
            <a:ext cx="1656184" cy="292388"/>
          </a:xfrm>
          <a:prstGeom prst="rect">
            <a:avLst/>
          </a:prstGeom>
          <a:noFill/>
        </p:spPr>
        <p:txBody>
          <a:bodyPr wrap="square">
            <a:spAutoFit/>
          </a:bodyPr>
          <a:lstStyle/>
          <a:p>
            <a:r>
              <a:rPr lang="es-ES" sz="1300" dirty="0">
                <a:solidFill>
                  <a:schemeClr val="tx1"/>
                </a:solidFill>
              </a:rPr>
              <a:t>f</a:t>
            </a:r>
            <a:r>
              <a:rPr lang="es-ES" sz="1300" baseline="-25000" dirty="0">
                <a:solidFill>
                  <a:schemeClr val="tx1"/>
                </a:solidFill>
              </a:rPr>
              <a:t>max</a:t>
            </a:r>
            <a:r>
              <a:rPr lang="es-ES" sz="1300" dirty="0">
                <a:solidFill>
                  <a:schemeClr val="tx1"/>
                </a:solidFill>
              </a:rPr>
              <a:t> = 2 GHz</a:t>
            </a:r>
          </a:p>
        </p:txBody>
      </p:sp>
      <p:cxnSp>
        <p:nvCxnSpPr>
          <p:cNvPr id="39" name="Conector recto de flecha 38">
            <a:extLst>
              <a:ext uri="{FF2B5EF4-FFF2-40B4-BE49-F238E27FC236}">
                <a16:creationId xmlns:a16="http://schemas.microsoft.com/office/drawing/2014/main" id="{D1185E24-4742-479E-BD21-15D310064A3E}"/>
              </a:ext>
            </a:extLst>
          </p:cNvPr>
          <p:cNvCxnSpPr/>
          <p:nvPr/>
        </p:nvCxnSpPr>
        <p:spPr bwMode="auto">
          <a:xfrm>
            <a:off x="2087893" y="1845485"/>
            <a:ext cx="439067"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40" name="CuadroTexto 39">
            <a:extLst>
              <a:ext uri="{FF2B5EF4-FFF2-40B4-BE49-F238E27FC236}">
                <a16:creationId xmlns:a16="http://schemas.microsoft.com/office/drawing/2014/main" id="{E6BE58B9-9422-4E97-8DC0-CC0E57CE6E7C}"/>
              </a:ext>
            </a:extLst>
          </p:cNvPr>
          <p:cNvSpPr txBox="1"/>
          <p:nvPr/>
        </p:nvSpPr>
        <p:spPr>
          <a:xfrm>
            <a:off x="2687341" y="1693111"/>
            <a:ext cx="1656184" cy="292388"/>
          </a:xfrm>
          <a:prstGeom prst="rect">
            <a:avLst/>
          </a:prstGeom>
          <a:noFill/>
        </p:spPr>
        <p:txBody>
          <a:bodyPr wrap="square">
            <a:spAutoFit/>
          </a:bodyPr>
          <a:lstStyle/>
          <a:p>
            <a:r>
              <a:rPr lang="es-ES" sz="1300" dirty="0" err="1">
                <a:solidFill>
                  <a:schemeClr val="tx1"/>
                </a:solidFill>
              </a:rPr>
              <a:t>Δt</a:t>
            </a:r>
            <a:r>
              <a:rPr lang="es-ES" sz="1300" dirty="0">
                <a:solidFill>
                  <a:schemeClr val="tx1"/>
                </a:solidFill>
              </a:rPr>
              <a:t> = 0.2631 </a:t>
            </a:r>
            <a:r>
              <a:rPr lang="es-ES" sz="1300" dirty="0" err="1">
                <a:solidFill>
                  <a:schemeClr val="tx1"/>
                </a:solidFill>
              </a:rPr>
              <a:t>ns</a:t>
            </a:r>
            <a:endParaRPr lang="es-ES" sz="1300" dirty="0">
              <a:solidFill>
                <a:schemeClr val="tx1"/>
              </a:solidFill>
            </a:endParaRPr>
          </a:p>
        </p:txBody>
      </p:sp>
      <p:sp>
        <p:nvSpPr>
          <p:cNvPr id="41" name="CuadroTexto 40">
            <a:extLst>
              <a:ext uri="{FF2B5EF4-FFF2-40B4-BE49-F238E27FC236}">
                <a16:creationId xmlns:a16="http://schemas.microsoft.com/office/drawing/2014/main" id="{525F2135-2ECA-4F8D-A2D4-61A436677422}"/>
              </a:ext>
            </a:extLst>
          </p:cNvPr>
          <p:cNvSpPr txBox="1"/>
          <p:nvPr/>
        </p:nvSpPr>
        <p:spPr>
          <a:xfrm>
            <a:off x="2477815" y="1985499"/>
            <a:ext cx="2021746" cy="292388"/>
          </a:xfrm>
          <a:prstGeom prst="rect">
            <a:avLst/>
          </a:prstGeom>
          <a:noFill/>
        </p:spPr>
        <p:txBody>
          <a:bodyPr wrap="square">
            <a:spAutoFit/>
          </a:bodyPr>
          <a:lstStyle/>
          <a:p>
            <a:r>
              <a:rPr lang="es-ES" sz="1300" dirty="0" err="1">
                <a:solidFill>
                  <a:schemeClr val="tx1"/>
                </a:solidFill>
              </a:rPr>
              <a:t>f</a:t>
            </a:r>
            <a:r>
              <a:rPr lang="es-ES" sz="1300" baseline="-25000" dirty="0" err="1">
                <a:solidFill>
                  <a:schemeClr val="tx1"/>
                </a:solidFill>
              </a:rPr>
              <a:t>monopolo</a:t>
            </a:r>
            <a:r>
              <a:rPr lang="es-ES" sz="1300" dirty="0">
                <a:solidFill>
                  <a:schemeClr val="tx1"/>
                </a:solidFill>
              </a:rPr>
              <a:t> = 1.241 GHz</a:t>
            </a:r>
          </a:p>
        </p:txBody>
      </p:sp>
      <p:cxnSp>
        <p:nvCxnSpPr>
          <p:cNvPr id="46" name="Conector recto de flecha 45">
            <a:extLst>
              <a:ext uri="{FF2B5EF4-FFF2-40B4-BE49-F238E27FC236}">
                <a16:creationId xmlns:a16="http://schemas.microsoft.com/office/drawing/2014/main" id="{8236D3B1-8BB9-4D8E-8F67-AFC365C66DEA}"/>
              </a:ext>
            </a:extLst>
          </p:cNvPr>
          <p:cNvCxnSpPr/>
          <p:nvPr/>
        </p:nvCxnSpPr>
        <p:spPr bwMode="auto">
          <a:xfrm>
            <a:off x="3966996" y="1859644"/>
            <a:ext cx="439067"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47" name="CuadroTexto 46">
            <a:extLst>
              <a:ext uri="{FF2B5EF4-FFF2-40B4-BE49-F238E27FC236}">
                <a16:creationId xmlns:a16="http://schemas.microsoft.com/office/drawing/2014/main" id="{2513CB6B-C2A5-48ED-8557-10BC4873D8A5}"/>
              </a:ext>
            </a:extLst>
          </p:cNvPr>
          <p:cNvSpPr txBox="1"/>
          <p:nvPr/>
        </p:nvSpPr>
        <p:spPr>
          <a:xfrm>
            <a:off x="4504654" y="1713450"/>
            <a:ext cx="1245568" cy="292388"/>
          </a:xfrm>
          <a:prstGeom prst="rect">
            <a:avLst/>
          </a:prstGeom>
          <a:noFill/>
        </p:spPr>
        <p:txBody>
          <a:bodyPr wrap="square">
            <a:spAutoFit/>
          </a:bodyPr>
          <a:lstStyle/>
          <a:p>
            <a:r>
              <a:rPr lang="es-ES" sz="1300" dirty="0" err="1">
                <a:solidFill>
                  <a:schemeClr val="tx1"/>
                </a:solidFill>
              </a:rPr>
              <a:t>Δt</a:t>
            </a:r>
            <a:r>
              <a:rPr lang="es-ES" sz="1300" dirty="0">
                <a:solidFill>
                  <a:schemeClr val="tx1"/>
                </a:solidFill>
              </a:rPr>
              <a:t>/T = 0.321</a:t>
            </a:r>
          </a:p>
        </p:txBody>
      </p:sp>
      <p:sp>
        <p:nvSpPr>
          <p:cNvPr id="48" name="CuadroTexto 47">
            <a:extLst>
              <a:ext uri="{FF2B5EF4-FFF2-40B4-BE49-F238E27FC236}">
                <a16:creationId xmlns:a16="http://schemas.microsoft.com/office/drawing/2014/main" id="{00A7F9F7-7E56-43A2-944F-515980FA960B}"/>
              </a:ext>
            </a:extLst>
          </p:cNvPr>
          <p:cNvSpPr txBox="1"/>
          <p:nvPr/>
        </p:nvSpPr>
        <p:spPr>
          <a:xfrm>
            <a:off x="5911351" y="1714057"/>
            <a:ext cx="3699796" cy="492443"/>
          </a:xfrm>
          <a:prstGeom prst="rect">
            <a:avLst/>
          </a:prstGeom>
          <a:noFill/>
        </p:spPr>
        <p:txBody>
          <a:bodyPr wrap="square">
            <a:spAutoFit/>
          </a:bodyPr>
          <a:lstStyle/>
          <a:p>
            <a:r>
              <a:rPr lang="es-ES" sz="1300" dirty="0">
                <a:solidFill>
                  <a:schemeClr val="tx1"/>
                </a:solidFill>
              </a:rPr>
              <a:t>Resolución temporal insuficiente (gráfica diapositiva anterior)</a:t>
            </a:r>
          </a:p>
        </p:txBody>
      </p:sp>
      <p:sp>
        <p:nvSpPr>
          <p:cNvPr id="49" name="CuadroTexto 48">
            <a:extLst>
              <a:ext uri="{FF2B5EF4-FFF2-40B4-BE49-F238E27FC236}">
                <a16:creationId xmlns:a16="http://schemas.microsoft.com/office/drawing/2014/main" id="{81CF737E-3E61-403C-A17B-E92471FDB243}"/>
              </a:ext>
            </a:extLst>
          </p:cNvPr>
          <p:cNvSpPr txBox="1"/>
          <p:nvPr/>
        </p:nvSpPr>
        <p:spPr>
          <a:xfrm>
            <a:off x="768531" y="4002185"/>
            <a:ext cx="1656184" cy="292388"/>
          </a:xfrm>
          <a:prstGeom prst="rect">
            <a:avLst/>
          </a:prstGeom>
          <a:noFill/>
        </p:spPr>
        <p:txBody>
          <a:bodyPr wrap="square">
            <a:spAutoFit/>
          </a:bodyPr>
          <a:lstStyle/>
          <a:p>
            <a:r>
              <a:rPr lang="es-ES" sz="1300" dirty="0">
                <a:solidFill>
                  <a:schemeClr val="tx1"/>
                </a:solidFill>
              </a:rPr>
              <a:t>f</a:t>
            </a:r>
            <a:r>
              <a:rPr lang="es-ES" sz="1300" baseline="-25000" dirty="0">
                <a:solidFill>
                  <a:schemeClr val="tx1"/>
                </a:solidFill>
              </a:rPr>
              <a:t>min</a:t>
            </a:r>
            <a:r>
              <a:rPr lang="es-ES" sz="1300" dirty="0">
                <a:solidFill>
                  <a:schemeClr val="tx1"/>
                </a:solidFill>
              </a:rPr>
              <a:t> = 0.1 GHz</a:t>
            </a:r>
          </a:p>
        </p:txBody>
      </p:sp>
      <p:sp>
        <p:nvSpPr>
          <p:cNvPr id="50" name="CuadroTexto 49">
            <a:extLst>
              <a:ext uri="{FF2B5EF4-FFF2-40B4-BE49-F238E27FC236}">
                <a16:creationId xmlns:a16="http://schemas.microsoft.com/office/drawing/2014/main" id="{B32F3BCE-C5F8-4E70-B33B-4DAA7EA2CDCA}"/>
              </a:ext>
            </a:extLst>
          </p:cNvPr>
          <p:cNvSpPr txBox="1"/>
          <p:nvPr/>
        </p:nvSpPr>
        <p:spPr>
          <a:xfrm>
            <a:off x="2044699" y="3981750"/>
            <a:ext cx="1656184" cy="292388"/>
          </a:xfrm>
          <a:prstGeom prst="rect">
            <a:avLst/>
          </a:prstGeom>
          <a:noFill/>
        </p:spPr>
        <p:txBody>
          <a:bodyPr wrap="square">
            <a:spAutoFit/>
          </a:bodyPr>
          <a:lstStyle/>
          <a:p>
            <a:r>
              <a:rPr lang="es-ES" sz="1300" dirty="0">
                <a:solidFill>
                  <a:schemeClr val="tx1"/>
                </a:solidFill>
              </a:rPr>
              <a:t>f</a:t>
            </a:r>
            <a:r>
              <a:rPr lang="es-ES" sz="1300" baseline="-25000" dirty="0">
                <a:solidFill>
                  <a:schemeClr val="tx1"/>
                </a:solidFill>
              </a:rPr>
              <a:t>max</a:t>
            </a:r>
            <a:r>
              <a:rPr lang="es-ES" sz="1300" dirty="0">
                <a:solidFill>
                  <a:schemeClr val="tx1"/>
                </a:solidFill>
              </a:rPr>
              <a:t> = 2 GHz</a:t>
            </a:r>
          </a:p>
        </p:txBody>
      </p:sp>
      <p:cxnSp>
        <p:nvCxnSpPr>
          <p:cNvPr id="51" name="Conector recto de flecha 50">
            <a:extLst>
              <a:ext uri="{FF2B5EF4-FFF2-40B4-BE49-F238E27FC236}">
                <a16:creationId xmlns:a16="http://schemas.microsoft.com/office/drawing/2014/main" id="{5CD8A0B6-19F2-443D-B7CA-DD8EC9B3DCE4}"/>
              </a:ext>
            </a:extLst>
          </p:cNvPr>
          <p:cNvCxnSpPr/>
          <p:nvPr/>
        </p:nvCxnSpPr>
        <p:spPr bwMode="auto">
          <a:xfrm>
            <a:off x="3296478" y="4148379"/>
            <a:ext cx="439067"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52" name="CuadroTexto 51">
            <a:extLst>
              <a:ext uri="{FF2B5EF4-FFF2-40B4-BE49-F238E27FC236}">
                <a16:creationId xmlns:a16="http://schemas.microsoft.com/office/drawing/2014/main" id="{C86CA57C-4C40-40D4-87F4-54BAC729BBF7}"/>
              </a:ext>
            </a:extLst>
          </p:cNvPr>
          <p:cNvSpPr txBox="1"/>
          <p:nvPr/>
        </p:nvSpPr>
        <p:spPr>
          <a:xfrm>
            <a:off x="3908416" y="3976113"/>
            <a:ext cx="3699796" cy="292388"/>
          </a:xfrm>
          <a:prstGeom prst="rect">
            <a:avLst/>
          </a:prstGeom>
          <a:noFill/>
        </p:spPr>
        <p:txBody>
          <a:bodyPr wrap="square">
            <a:spAutoFit/>
          </a:bodyPr>
          <a:lstStyle/>
          <a:p>
            <a:r>
              <a:rPr lang="es-ES" sz="1300" dirty="0">
                <a:solidFill>
                  <a:schemeClr val="tx1"/>
                </a:solidFill>
              </a:rPr>
              <a:t>864,156 celdas </a:t>
            </a:r>
          </a:p>
        </p:txBody>
      </p:sp>
      <p:cxnSp>
        <p:nvCxnSpPr>
          <p:cNvPr id="53" name="Conector recto de flecha 52">
            <a:extLst>
              <a:ext uri="{FF2B5EF4-FFF2-40B4-BE49-F238E27FC236}">
                <a16:creationId xmlns:a16="http://schemas.microsoft.com/office/drawing/2014/main" id="{8EB4F1FB-EF80-4BAB-BD7B-48A22CF54355}"/>
              </a:ext>
            </a:extLst>
          </p:cNvPr>
          <p:cNvCxnSpPr/>
          <p:nvPr/>
        </p:nvCxnSpPr>
        <p:spPr bwMode="auto">
          <a:xfrm>
            <a:off x="5261929" y="4148379"/>
            <a:ext cx="439067"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55" name="CuadroTexto 54">
            <a:extLst>
              <a:ext uri="{FF2B5EF4-FFF2-40B4-BE49-F238E27FC236}">
                <a16:creationId xmlns:a16="http://schemas.microsoft.com/office/drawing/2014/main" id="{82328AB1-CE26-457B-B00E-A4DA627CECC8}"/>
              </a:ext>
            </a:extLst>
          </p:cNvPr>
          <p:cNvSpPr txBox="1"/>
          <p:nvPr/>
        </p:nvSpPr>
        <p:spPr>
          <a:xfrm>
            <a:off x="5825136" y="3983210"/>
            <a:ext cx="3699796" cy="292388"/>
          </a:xfrm>
          <a:prstGeom prst="rect">
            <a:avLst/>
          </a:prstGeom>
          <a:noFill/>
        </p:spPr>
        <p:txBody>
          <a:bodyPr wrap="square">
            <a:spAutoFit/>
          </a:bodyPr>
          <a:lstStyle/>
          <a:p>
            <a:r>
              <a:rPr lang="es-ES" sz="1300" dirty="0">
                <a:solidFill>
                  <a:schemeClr val="tx1"/>
                </a:solidFill>
              </a:rPr>
              <a:t>Requiere 1-2 horas de tiempo de cálculo</a:t>
            </a:r>
          </a:p>
        </p:txBody>
      </p:sp>
      <p:sp>
        <p:nvSpPr>
          <p:cNvPr id="56" name="CuadroTexto 55">
            <a:extLst>
              <a:ext uri="{FF2B5EF4-FFF2-40B4-BE49-F238E27FC236}">
                <a16:creationId xmlns:a16="http://schemas.microsoft.com/office/drawing/2014/main" id="{1C6BD73B-B28C-4A88-8FC9-B15F7EAE0FE2}"/>
              </a:ext>
            </a:extLst>
          </p:cNvPr>
          <p:cNvSpPr txBox="1"/>
          <p:nvPr/>
        </p:nvSpPr>
        <p:spPr>
          <a:xfrm>
            <a:off x="748407" y="4435718"/>
            <a:ext cx="1656184" cy="292388"/>
          </a:xfrm>
          <a:prstGeom prst="rect">
            <a:avLst/>
          </a:prstGeom>
          <a:noFill/>
        </p:spPr>
        <p:txBody>
          <a:bodyPr wrap="square">
            <a:spAutoFit/>
          </a:bodyPr>
          <a:lstStyle/>
          <a:p>
            <a:r>
              <a:rPr lang="es-ES" sz="1300" dirty="0">
                <a:solidFill>
                  <a:schemeClr val="tx1"/>
                </a:solidFill>
              </a:rPr>
              <a:t>f</a:t>
            </a:r>
            <a:r>
              <a:rPr lang="es-ES" sz="1300" baseline="-25000" dirty="0">
                <a:solidFill>
                  <a:schemeClr val="tx1"/>
                </a:solidFill>
              </a:rPr>
              <a:t>min</a:t>
            </a:r>
            <a:r>
              <a:rPr lang="es-ES" sz="1300" dirty="0">
                <a:solidFill>
                  <a:schemeClr val="tx1"/>
                </a:solidFill>
              </a:rPr>
              <a:t> = 0.1 GHz</a:t>
            </a:r>
          </a:p>
        </p:txBody>
      </p:sp>
      <p:sp>
        <p:nvSpPr>
          <p:cNvPr id="57" name="CuadroTexto 56">
            <a:extLst>
              <a:ext uri="{FF2B5EF4-FFF2-40B4-BE49-F238E27FC236}">
                <a16:creationId xmlns:a16="http://schemas.microsoft.com/office/drawing/2014/main" id="{DDF1F81D-F6D5-4FB0-93D1-E76EDC9CB22D}"/>
              </a:ext>
            </a:extLst>
          </p:cNvPr>
          <p:cNvSpPr txBox="1"/>
          <p:nvPr/>
        </p:nvSpPr>
        <p:spPr>
          <a:xfrm>
            <a:off x="2024575" y="4415283"/>
            <a:ext cx="1656184" cy="292388"/>
          </a:xfrm>
          <a:prstGeom prst="rect">
            <a:avLst/>
          </a:prstGeom>
          <a:noFill/>
        </p:spPr>
        <p:txBody>
          <a:bodyPr wrap="square">
            <a:spAutoFit/>
          </a:bodyPr>
          <a:lstStyle/>
          <a:p>
            <a:r>
              <a:rPr lang="es-ES" sz="1300" dirty="0">
                <a:solidFill>
                  <a:schemeClr val="tx1"/>
                </a:solidFill>
              </a:rPr>
              <a:t>f</a:t>
            </a:r>
            <a:r>
              <a:rPr lang="es-ES" sz="1300" baseline="-25000" dirty="0">
                <a:solidFill>
                  <a:schemeClr val="tx1"/>
                </a:solidFill>
              </a:rPr>
              <a:t>max</a:t>
            </a:r>
            <a:r>
              <a:rPr lang="es-ES" sz="1300" dirty="0">
                <a:solidFill>
                  <a:schemeClr val="tx1"/>
                </a:solidFill>
              </a:rPr>
              <a:t> = 10 GHz</a:t>
            </a:r>
          </a:p>
        </p:txBody>
      </p:sp>
      <p:cxnSp>
        <p:nvCxnSpPr>
          <p:cNvPr id="58" name="Conector recto de flecha 57">
            <a:extLst>
              <a:ext uri="{FF2B5EF4-FFF2-40B4-BE49-F238E27FC236}">
                <a16:creationId xmlns:a16="http://schemas.microsoft.com/office/drawing/2014/main" id="{3A98FAA4-56B7-42D2-841A-87F592D7BF0A}"/>
              </a:ext>
            </a:extLst>
          </p:cNvPr>
          <p:cNvCxnSpPr/>
          <p:nvPr/>
        </p:nvCxnSpPr>
        <p:spPr bwMode="auto">
          <a:xfrm>
            <a:off x="3276354" y="4581912"/>
            <a:ext cx="439067"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59" name="CuadroTexto 58">
            <a:extLst>
              <a:ext uri="{FF2B5EF4-FFF2-40B4-BE49-F238E27FC236}">
                <a16:creationId xmlns:a16="http://schemas.microsoft.com/office/drawing/2014/main" id="{889C7E9C-8DE1-469E-9A59-90EA444AC34B}"/>
              </a:ext>
            </a:extLst>
          </p:cNvPr>
          <p:cNvSpPr txBox="1"/>
          <p:nvPr/>
        </p:nvSpPr>
        <p:spPr>
          <a:xfrm>
            <a:off x="3735544" y="4428245"/>
            <a:ext cx="3699796" cy="292388"/>
          </a:xfrm>
          <a:prstGeom prst="rect">
            <a:avLst/>
          </a:prstGeom>
          <a:noFill/>
        </p:spPr>
        <p:txBody>
          <a:bodyPr wrap="square">
            <a:spAutoFit/>
          </a:bodyPr>
          <a:lstStyle/>
          <a:p>
            <a:r>
              <a:rPr lang="es-ES" sz="1300" dirty="0">
                <a:solidFill>
                  <a:schemeClr val="tx1"/>
                </a:solidFill>
              </a:rPr>
              <a:t>77,672,156 celdas </a:t>
            </a:r>
          </a:p>
        </p:txBody>
      </p:sp>
      <p:cxnSp>
        <p:nvCxnSpPr>
          <p:cNvPr id="60" name="Conector recto de flecha 59">
            <a:extLst>
              <a:ext uri="{FF2B5EF4-FFF2-40B4-BE49-F238E27FC236}">
                <a16:creationId xmlns:a16="http://schemas.microsoft.com/office/drawing/2014/main" id="{22FC4F32-2273-4FA5-B019-8E179C80548B}"/>
              </a:ext>
            </a:extLst>
          </p:cNvPr>
          <p:cNvCxnSpPr/>
          <p:nvPr/>
        </p:nvCxnSpPr>
        <p:spPr bwMode="auto">
          <a:xfrm>
            <a:off x="5261929" y="4581912"/>
            <a:ext cx="439067"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61" name="CuadroTexto 60">
            <a:extLst>
              <a:ext uri="{FF2B5EF4-FFF2-40B4-BE49-F238E27FC236}">
                <a16:creationId xmlns:a16="http://schemas.microsoft.com/office/drawing/2014/main" id="{414F9D83-CD2D-4B53-90AE-B13C9BA22E12}"/>
              </a:ext>
            </a:extLst>
          </p:cNvPr>
          <p:cNvSpPr txBox="1"/>
          <p:nvPr/>
        </p:nvSpPr>
        <p:spPr>
          <a:xfrm>
            <a:off x="5775629" y="4336329"/>
            <a:ext cx="4152691" cy="492443"/>
          </a:xfrm>
          <a:prstGeom prst="rect">
            <a:avLst/>
          </a:prstGeom>
          <a:noFill/>
        </p:spPr>
        <p:txBody>
          <a:bodyPr wrap="square">
            <a:spAutoFit/>
          </a:bodyPr>
          <a:lstStyle/>
          <a:p>
            <a:r>
              <a:rPr lang="es-ES" sz="1300" dirty="0">
                <a:solidFill>
                  <a:schemeClr val="tx1"/>
                </a:solidFill>
              </a:rPr>
              <a:t>En 5 días de cálculo lleva completado el 22% de la simulación </a:t>
            </a:r>
          </a:p>
        </p:txBody>
      </p:sp>
      <p:sp>
        <p:nvSpPr>
          <p:cNvPr id="62" name="CuadroTexto 61">
            <a:extLst>
              <a:ext uri="{FF2B5EF4-FFF2-40B4-BE49-F238E27FC236}">
                <a16:creationId xmlns:a16="http://schemas.microsoft.com/office/drawing/2014/main" id="{C73B6F38-76A9-4F75-9FDC-DB05088C0C27}"/>
              </a:ext>
            </a:extLst>
          </p:cNvPr>
          <p:cNvSpPr txBox="1"/>
          <p:nvPr/>
        </p:nvSpPr>
        <p:spPr>
          <a:xfrm>
            <a:off x="2903289" y="4711585"/>
            <a:ext cx="1664511" cy="292388"/>
          </a:xfrm>
          <a:prstGeom prst="rect">
            <a:avLst/>
          </a:prstGeom>
          <a:noFill/>
        </p:spPr>
        <p:txBody>
          <a:bodyPr wrap="square">
            <a:spAutoFit/>
          </a:bodyPr>
          <a:lstStyle/>
          <a:p>
            <a:r>
              <a:rPr lang="es-ES" sz="1300" dirty="0">
                <a:solidFill>
                  <a:schemeClr val="tx1"/>
                </a:solidFill>
              </a:rPr>
              <a:t>(</a:t>
            </a:r>
            <a:r>
              <a:rPr lang="es-ES" sz="1300" dirty="0" err="1">
                <a:solidFill>
                  <a:schemeClr val="tx1"/>
                </a:solidFill>
              </a:rPr>
              <a:t>Δt</a:t>
            </a:r>
            <a:r>
              <a:rPr lang="es-ES" sz="1300" dirty="0">
                <a:solidFill>
                  <a:schemeClr val="tx1"/>
                </a:solidFill>
              </a:rPr>
              <a:t>/T = 0.0616)</a:t>
            </a:r>
          </a:p>
        </p:txBody>
      </p:sp>
      <p:pic>
        <p:nvPicPr>
          <p:cNvPr id="6" name="Imagen 5">
            <a:extLst>
              <a:ext uri="{FF2B5EF4-FFF2-40B4-BE49-F238E27FC236}">
                <a16:creationId xmlns:a16="http://schemas.microsoft.com/office/drawing/2014/main" id="{47AB56E1-0264-40D0-847F-EF5224E8A26E}"/>
              </a:ext>
            </a:extLst>
          </p:cNvPr>
          <p:cNvPicPr>
            <a:picLocks noChangeAspect="1"/>
          </p:cNvPicPr>
          <p:nvPr/>
        </p:nvPicPr>
        <p:blipFill>
          <a:blip r:embed="rId3"/>
          <a:stretch>
            <a:fillRect/>
          </a:stretch>
        </p:blipFill>
        <p:spPr>
          <a:xfrm>
            <a:off x="5485212" y="4775260"/>
            <a:ext cx="3822946" cy="2440271"/>
          </a:xfrm>
          <a:prstGeom prst="rect">
            <a:avLst/>
          </a:prstGeom>
        </p:spPr>
      </p:pic>
      <p:sp>
        <p:nvSpPr>
          <p:cNvPr id="64" name="CuadroTexto 63">
            <a:extLst>
              <a:ext uri="{FF2B5EF4-FFF2-40B4-BE49-F238E27FC236}">
                <a16:creationId xmlns:a16="http://schemas.microsoft.com/office/drawing/2014/main" id="{3353F8F6-1710-480E-BB3E-092BD2B77E16}"/>
              </a:ext>
            </a:extLst>
          </p:cNvPr>
          <p:cNvSpPr txBox="1"/>
          <p:nvPr/>
        </p:nvSpPr>
        <p:spPr>
          <a:xfrm>
            <a:off x="370048" y="5128047"/>
            <a:ext cx="4670264" cy="2031325"/>
          </a:xfrm>
          <a:prstGeom prst="rect">
            <a:avLst/>
          </a:prstGeom>
          <a:noFill/>
        </p:spPr>
        <p:txBody>
          <a:bodyPr wrap="square">
            <a:spAutoFit/>
          </a:bodyPr>
          <a:lstStyle/>
          <a:p>
            <a:pPr marL="0" marR="0" lvl="0" indent="0" algn="just" defTabSz="447675"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s-ES" sz="1400" b="0" i="0" u="none" strike="noStrike" kern="1200" cap="none" spc="0" normalizeH="0" baseline="0" noProof="0" dirty="0">
                <a:ln>
                  <a:noFill/>
                </a:ln>
                <a:solidFill>
                  <a:schemeClr val="tx1"/>
                </a:solidFill>
                <a:effectLst/>
                <a:uLnTx/>
                <a:uFillTx/>
                <a:latin typeface="Arial" pitchFamily="34" charset="0"/>
                <a:ea typeface="ＭＳ Ｐゴシック" pitchFamily="34" charset="-128"/>
                <a:cs typeface="+mn-cs"/>
              </a:rPr>
              <a:t> En CST, con los recursos computacionales disponibles, es inviable hacer simulaciones PIC que permitan reconstruir la señal temporal con una resolución aceptable. </a:t>
            </a:r>
          </a:p>
          <a:p>
            <a:pPr marL="0" marR="0" lvl="0" indent="0" algn="just" defTabSz="447675" rtl="0" eaLnBrk="0" fontAlgn="base" latinLnBrk="0" hangingPunct="0">
              <a:lnSpc>
                <a:spcPct val="100000"/>
              </a:lnSpc>
              <a:spcBef>
                <a:spcPct val="0"/>
              </a:spcBef>
              <a:spcAft>
                <a:spcPct val="0"/>
              </a:spcAft>
              <a:buClrTx/>
              <a:buSzTx/>
              <a:buFont typeface="Wingdings" panose="05000000000000000000" pitchFamily="2" charset="2"/>
              <a:buChar char="Ø"/>
              <a:tabLst/>
              <a:defRPr/>
            </a:pPr>
            <a:endParaRPr lang="es-ES" sz="1400" dirty="0">
              <a:solidFill>
                <a:schemeClr val="tx1"/>
              </a:solidFill>
            </a:endParaRPr>
          </a:p>
          <a:p>
            <a:pPr marL="0" marR="0" lvl="0" indent="0" algn="just" defTabSz="447675"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s-ES" sz="1400" b="0" i="0" u="none" strike="noStrike" kern="1200" cap="none" spc="0" normalizeH="0" baseline="0" noProof="0" dirty="0">
                <a:ln>
                  <a:noFill/>
                </a:ln>
                <a:solidFill>
                  <a:schemeClr val="tx1"/>
                </a:solidFill>
                <a:effectLst/>
                <a:uLnTx/>
                <a:uFillTx/>
                <a:latin typeface="Arial" pitchFamily="34" charset="0"/>
                <a:ea typeface="ＭＳ Ｐゴシック" pitchFamily="34" charset="-128"/>
                <a:cs typeface="+mn-cs"/>
              </a:rPr>
              <a:t> Por supuesto, CST muestra resultados de voltaje de salida por los puertos en función del tiempo, pero </a:t>
            </a:r>
            <a:r>
              <a:rPr lang="es-ES" sz="1400" dirty="0">
                <a:solidFill>
                  <a:schemeClr val="tx1"/>
                </a:solidFill>
              </a:rPr>
              <a:t>adolece de</a:t>
            </a:r>
            <a:r>
              <a:rPr kumimoji="0" lang="es-ES" sz="1400" b="0" i="0" u="none" strike="noStrike" kern="1200" cap="none" spc="0" normalizeH="0" baseline="0" noProof="0" dirty="0">
                <a:ln>
                  <a:noFill/>
                </a:ln>
                <a:solidFill>
                  <a:schemeClr val="tx1"/>
                </a:solidFill>
                <a:effectLst/>
                <a:uLnTx/>
                <a:uFillTx/>
                <a:latin typeface="Arial" pitchFamily="34" charset="0"/>
                <a:ea typeface="ＭＳ Ｐゴシック" pitchFamily="34" charset="-128"/>
                <a:cs typeface="+mn-cs"/>
              </a:rPr>
              <a:t> los mismos problemas que la reconstrucción a partir del espectro</a:t>
            </a:r>
          </a:p>
        </p:txBody>
      </p:sp>
      <p:sp>
        <p:nvSpPr>
          <p:cNvPr id="65" name="CuadroTexto 64">
            <a:extLst>
              <a:ext uri="{FF2B5EF4-FFF2-40B4-BE49-F238E27FC236}">
                <a16:creationId xmlns:a16="http://schemas.microsoft.com/office/drawing/2014/main" id="{CD63E467-4A70-408D-A4DA-AC6E44077811}"/>
              </a:ext>
            </a:extLst>
          </p:cNvPr>
          <p:cNvSpPr txBox="1"/>
          <p:nvPr/>
        </p:nvSpPr>
        <p:spPr>
          <a:xfrm>
            <a:off x="5376114" y="7172844"/>
            <a:ext cx="4490199" cy="430887"/>
          </a:xfrm>
          <a:prstGeom prst="rect">
            <a:avLst/>
          </a:prstGeom>
          <a:noFill/>
        </p:spPr>
        <p:txBody>
          <a:bodyPr wrap="square">
            <a:spAutoFit/>
          </a:bodyPr>
          <a:lstStyle/>
          <a:p>
            <a:r>
              <a:rPr lang="es-ES" sz="1100" dirty="0">
                <a:solidFill>
                  <a:schemeClr val="tx1"/>
                </a:solidFill>
              </a:rPr>
              <a:t>Voltaje en el puerto (+x) según las simulaciones PIC de CST (resultado directo del programa)</a:t>
            </a:r>
          </a:p>
        </p:txBody>
      </p:sp>
    </p:spTree>
    <p:extLst>
      <p:ext uri="{BB962C8B-B14F-4D97-AF65-F5344CB8AC3E}">
        <p14:creationId xmlns:p14="http://schemas.microsoft.com/office/powerpoint/2010/main" val="2590911118"/>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2 Marcador de contenido">
            <a:extLst>
              <a:ext uri="{FF2B5EF4-FFF2-40B4-BE49-F238E27FC236}">
                <a16:creationId xmlns:a16="http://schemas.microsoft.com/office/drawing/2014/main" id="{FFD09EE1-A7FB-4FA5-ACC6-C9C302FD12D2}"/>
              </a:ext>
            </a:extLst>
          </p:cNvPr>
          <p:cNvSpPr txBox="1">
            <a:spLocks/>
          </p:cNvSpPr>
          <p:nvPr/>
        </p:nvSpPr>
        <p:spPr>
          <a:xfrm>
            <a:off x="326678" y="919806"/>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sz="1300" dirty="0"/>
              <a:t>En conclusión, en las condiciones actuales, no podemos usar las simulaciones PIC de CST para reconstruir las señales temporales de salida por los puertos del BPM</a:t>
            </a:r>
          </a:p>
          <a:p>
            <a:pPr algn="just">
              <a:buFont typeface="Wingdings" panose="05000000000000000000" pitchFamily="2" charset="2"/>
              <a:buChar char="Ø"/>
            </a:pPr>
            <a:r>
              <a:rPr lang="es-ES" sz="1300" dirty="0"/>
              <a:t>Por tanto, las comparaciones entre simulaciones PIC de CST y BI-RME, quedarán restringidas a la parte espectral de los voltajes de salida</a:t>
            </a:r>
          </a:p>
          <a:p>
            <a:pPr algn="just">
              <a:buFont typeface="Wingdings" panose="05000000000000000000" pitchFamily="2" charset="2"/>
              <a:buChar char="Ø"/>
            </a:pPr>
            <a:r>
              <a:rPr lang="es-ES" sz="1300" dirty="0"/>
              <a:t>Inicialmente en BI-RME, el intervalo de frecuencias en el que se obtenía el espectro de las señales, era el mismo que el usado en las simulaciones PIC de CST (0.1-2 GHz), con lo que la resolución temporal al hacer la TFI era igualmente insuficiente</a:t>
            </a:r>
          </a:p>
          <a:p>
            <a:pPr algn="just">
              <a:buFont typeface="Wingdings" panose="05000000000000000000" pitchFamily="2" charset="2"/>
              <a:buChar char="Ø"/>
            </a:pPr>
            <a:r>
              <a:rPr lang="es-ES" sz="1300" dirty="0"/>
              <a:t>Sin embargo, en BI-RME, para aumentar el intervalo frecuencial, “solo” se requiere volver a simular los parámetros de </a:t>
            </a:r>
            <a:r>
              <a:rPr lang="es-ES" sz="1300" dirty="0" err="1"/>
              <a:t>scattering</a:t>
            </a:r>
            <a:r>
              <a:rPr lang="es-ES" sz="1300" dirty="0"/>
              <a:t> para el nuevo intervalo de frecuencias deseado, idealmente entre 0.1-20 GHz</a:t>
            </a:r>
          </a:p>
          <a:p>
            <a:pPr algn="just">
              <a:buFont typeface="Wingdings" panose="05000000000000000000" pitchFamily="2" charset="2"/>
              <a:buChar char="Ø"/>
            </a:pPr>
            <a:r>
              <a:rPr lang="es-ES" sz="1300" dirty="0"/>
              <a:t>De nuevo, intentar hacer una simulación con el </a:t>
            </a:r>
            <a:r>
              <a:rPr lang="es-ES" sz="1300" dirty="0" err="1"/>
              <a:t>freq</a:t>
            </a:r>
            <a:r>
              <a:rPr lang="es-ES" sz="1300" dirty="0"/>
              <a:t>. </a:t>
            </a:r>
            <a:r>
              <a:rPr lang="es-ES" sz="1300" dirty="0" err="1"/>
              <a:t>solver</a:t>
            </a:r>
            <a:r>
              <a:rPr lang="es-ES" sz="1300" dirty="0"/>
              <a:t> de CST para obtener los parámetros de </a:t>
            </a:r>
            <a:r>
              <a:rPr lang="es-ES" sz="1300" dirty="0" err="1"/>
              <a:t>scattering</a:t>
            </a:r>
            <a:r>
              <a:rPr lang="es-ES" sz="1300" dirty="0"/>
              <a:t> en el intervalo 0.1-20 GHz, presenta dificultades debido al esfuerzo computacional requerido, lo que se traduce en tiempos de simulación largos, aunque más razonables</a:t>
            </a:r>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400" dirty="0"/>
          </a:p>
          <a:p>
            <a:pPr algn="just"/>
            <a:endParaRPr lang="es-ES_tradnl" altLang="es-ES" sz="2000" kern="0" dirty="0"/>
          </a:p>
        </p:txBody>
      </p:sp>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a:xfrm>
            <a:off x="9866313" y="7351807"/>
            <a:ext cx="214312" cy="230188"/>
          </a:xfrm>
        </p:spPr>
        <p:txBody>
          <a:bodyPr/>
          <a:lstStyle/>
          <a:p>
            <a:fld id="{9FF39CA2-04EB-4CA6-BF9F-780F92DB7FFC}" type="slidenum">
              <a:rPr lang="it-IT" altLang="it-IT" smtClean="0"/>
              <a:pPr/>
              <a:t>46</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p:sp>
        <p:nvSpPr>
          <p:cNvPr id="11" name="2 Marcador de contenido">
            <a:extLst>
              <a:ext uri="{FF2B5EF4-FFF2-40B4-BE49-F238E27FC236}">
                <a16:creationId xmlns:a16="http://schemas.microsoft.com/office/drawing/2014/main" id="{7F98AB5C-B6D6-4FF6-8E8F-AAEBE614FAED}"/>
              </a:ext>
            </a:extLst>
          </p:cNvPr>
          <p:cNvSpPr txBox="1">
            <a:spLocks/>
          </p:cNvSpPr>
          <p:nvPr/>
        </p:nvSpPr>
        <p:spPr>
          <a:xfrm>
            <a:off x="326678" y="583246"/>
            <a:ext cx="6840760"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t>Reconstrucción de la señal temporal V(t)</a:t>
            </a:r>
            <a:endParaRPr lang="es-ES_tradnl" altLang="es-ES" sz="2000" u="sng" kern="0" dirty="0">
              <a:solidFill>
                <a:schemeClr val="tx1"/>
              </a:solidFill>
            </a:endParaRPr>
          </a:p>
        </p:txBody>
      </p:sp>
      <p:pic>
        <p:nvPicPr>
          <p:cNvPr id="5" name="Imagen 4">
            <a:extLst>
              <a:ext uri="{FF2B5EF4-FFF2-40B4-BE49-F238E27FC236}">
                <a16:creationId xmlns:a16="http://schemas.microsoft.com/office/drawing/2014/main" id="{C3A28DB0-2BE4-4473-81F8-11267B01715A}"/>
              </a:ext>
            </a:extLst>
          </p:cNvPr>
          <p:cNvPicPr>
            <a:picLocks noChangeAspect="1"/>
          </p:cNvPicPr>
          <p:nvPr/>
        </p:nvPicPr>
        <p:blipFill>
          <a:blip r:embed="rId2"/>
          <a:stretch>
            <a:fillRect/>
          </a:stretch>
        </p:blipFill>
        <p:spPr>
          <a:xfrm>
            <a:off x="26627" y="4121540"/>
            <a:ext cx="3834681" cy="2983231"/>
          </a:xfrm>
          <a:prstGeom prst="rect">
            <a:avLst/>
          </a:prstGeom>
        </p:spPr>
      </p:pic>
      <p:sp>
        <p:nvSpPr>
          <p:cNvPr id="42" name="CuadroTexto 41">
            <a:extLst>
              <a:ext uri="{FF2B5EF4-FFF2-40B4-BE49-F238E27FC236}">
                <a16:creationId xmlns:a16="http://schemas.microsoft.com/office/drawing/2014/main" id="{28AA0509-B1DC-4843-94D9-371CFC18A300}"/>
              </a:ext>
            </a:extLst>
          </p:cNvPr>
          <p:cNvSpPr txBox="1"/>
          <p:nvPr/>
        </p:nvSpPr>
        <p:spPr>
          <a:xfrm>
            <a:off x="550113" y="7116323"/>
            <a:ext cx="4490199" cy="261610"/>
          </a:xfrm>
          <a:prstGeom prst="rect">
            <a:avLst/>
          </a:prstGeom>
          <a:noFill/>
        </p:spPr>
        <p:txBody>
          <a:bodyPr wrap="square">
            <a:spAutoFit/>
          </a:bodyPr>
          <a:lstStyle/>
          <a:p>
            <a:r>
              <a:rPr lang="es-ES" sz="1100" dirty="0">
                <a:solidFill>
                  <a:schemeClr val="tx1"/>
                </a:solidFill>
              </a:rPr>
              <a:t>Voltaje en el puerto (+x) según BI-RME</a:t>
            </a:r>
          </a:p>
        </p:txBody>
      </p:sp>
      <p:sp>
        <p:nvSpPr>
          <p:cNvPr id="43" name="CuadroTexto 42">
            <a:extLst>
              <a:ext uri="{FF2B5EF4-FFF2-40B4-BE49-F238E27FC236}">
                <a16:creationId xmlns:a16="http://schemas.microsoft.com/office/drawing/2014/main" id="{1B29AAD0-A47E-44E3-8E06-67E430B6423D}"/>
              </a:ext>
            </a:extLst>
          </p:cNvPr>
          <p:cNvSpPr txBox="1"/>
          <p:nvPr/>
        </p:nvSpPr>
        <p:spPr>
          <a:xfrm>
            <a:off x="3710772" y="7136363"/>
            <a:ext cx="4021901" cy="430887"/>
          </a:xfrm>
          <a:prstGeom prst="rect">
            <a:avLst/>
          </a:prstGeom>
          <a:noFill/>
        </p:spPr>
        <p:txBody>
          <a:bodyPr wrap="square">
            <a:spAutoFit/>
          </a:bodyPr>
          <a:lstStyle/>
          <a:p>
            <a:r>
              <a:rPr lang="es-ES" sz="1100" dirty="0">
                <a:solidFill>
                  <a:schemeClr val="tx1"/>
                </a:solidFill>
              </a:rPr>
              <a:t>Comparación voltaje en el puerto (+x) según BI-RME y según simulaciones PIC de CST</a:t>
            </a:r>
          </a:p>
        </p:txBody>
      </p:sp>
      <p:pic>
        <p:nvPicPr>
          <p:cNvPr id="8" name="Imagen 7">
            <a:extLst>
              <a:ext uri="{FF2B5EF4-FFF2-40B4-BE49-F238E27FC236}">
                <a16:creationId xmlns:a16="http://schemas.microsoft.com/office/drawing/2014/main" id="{5A61D854-D468-4D48-94C7-279630939039}"/>
              </a:ext>
            </a:extLst>
          </p:cNvPr>
          <p:cNvPicPr>
            <a:picLocks noChangeAspect="1"/>
          </p:cNvPicPr>
          <p:nvPr/>
        </p:nvPicPr>
        <p:blipFill>
          <a:blip r:embed="rId3"/>
          <a:stretch>
            <a:fillRect/>
          </a:stretch>
        </p:blipFill>
        <p:spPr>
          <a:xfrm>
            <a:off x="3897991" y="4121540"/>
            <a:ext cx="3590594" cy="2983232"/>
          </a:xfrm>
          <a:prstGeom prst="rect">
            <a:avLst/>
          </a:prstGeom>
        </p:spPr>
      </p:pic>
      <p:sp>
        <p:nvSpPr>
          <p:cNvPr id="54" name="2 Marcador de contenido">
            <a:extLst>
              <a:ext uri="{FF2B5EF4-FFF2-40B4-BE49-F238E27FC236}">
                <a16:creationId xmlns:a16="http://schemas.microsoft.com/office/drawing/2014/main" id="{55B8C4AA-5207-4799-833A-4D9D29E677FF}"/>
              </a:ext>
            </a:extLst>
          </p:cNvPr>
          <p:cNvSpPr txBox="1">
            <a:spLocks/>
          </p:cNvSpPr>
          <p:nvPr/>
        </p:nvSpPr>
        <p:spPr>
          <a:xfrm>
            <a:off x="7421296" y="4320795"/>
            <a:ext cx="2556893" cy="3165206"/>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sz="1300" dirty="0"/>
              <a:t>Se observa que con BI-RME somos capaces de obtener la señal temporal con una resolución óptima</a:t>
            </a:r>
          </a:p>
          <a:p>
            <a:pPr algn="just">
              <a:buFont typeface="Wingdings" panose="05000000000000000000" pitchFamily="2" charset="2"/>
              <a:buChar char="Ø"/>
            </a:pPr>
            <a:endParaRPr lang="es-ES" sz="1400" dirty="0"/>
          </a:p>
          <a:p>
            <a:pPr algn="just">
              <a:buFont typeface="Wingdings" panose="05000000000000000000" pitchFamily="2" charset="2"/>
              <a:buChar char="Ø"/>
            </a:pPr>
            <a:r>
              <a:rPr lang="es-ES" sz="1300" dirty="0"/>
              <a:t>Si comparamos con la señal reconstruida de CST, vemos que las amplitudes del voltaje son similares (esto es coherente con que los espectros también lo eran)</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400" dirty="0"/>
          </a:p>
          <a:p>
            <a:pPr marL="0" indent="0" algn="just"/>
            <a:endParaRPr lang="es-ES" sz="1400" dirty="0"/>
          </a:p>
          <a:p>
            <a:pPr algn="just"/>
            <a:endParaRPr lang="es-ES_tradnl" altLang="es-ES" sz="2000" kern="0" dirty="0"/>
          </a:p>
        </p:txBody>
      </p:sp>
    </p:spTree>
    <p:extLst>
      <p:ext uri="{BB962C8B-B14F-4D97-AF65-F5344CB8AC3E}">
        <p14:creationId xmlns:p14="http://schemas.microsoft.com/office/powerpoint/2010/main" val="3585920697"/>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2 Marcador de contenido">
            <a:extLst>
              <a:ext uri="{FF2B5EF4-FFF2-40B4-BE49-F238E27FC236}">
                <a16:creationId xmlns:a16="http://schemas.microsoft.com/office/drawing/2014/main" id="{FFD09EE1-A7FB-4FA5-ACC6-C9C302FD12D2}"/>
              </a:ext>
            </a:extLst>
          </p:cNvPr>
          <p:cNvSpPr txBox="1">
            <a:spLocks/>
          </p:cNvSpPr>
          <p:nvPr/>
        </p:nvSpPr>
        <p:spPr>
          <a:xfrm>
            <a:off x="326678" y="919806"/>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sz="1300" dirty="0"/>
              <a:t>Según BI-RME, los voltajes de salida del BPM (1 +y, 2 +x, 3 –y,  4 –x), en función del tiempo, (haz con </a:t>
            </a:r>
            <a:r>
              <a:rPr lang="el-GR" sz="1300" dirty="0"/>
              <a:t>Δ</a:t>
            </a:r>
            <a:r>
              <a:rPr lang="es-ES" sz="1300" dirty="0"/>
              <a:t>x = 5mm):</a:t>
            </a: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400" dirty="0"/>
          </a:p>
          <a:p>
            <a:pPr algn="just"/>
            <a:endParaRPr lang="es-ES_tradnl" altLang="es-ES" sz="2000" kern="0" dirty="0"/>
          </a:p>
        </p:txBody>
      </p:sp>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a:xfrm>
            <a:off x="9866313" y="7351807"/>
            <a:ext cx="214312" cy="230188"/>
          </a:xfrm>
        </p:spPr>
        <p:txBody>
          <a:bodyPr/>
          <a:lstStyle/>
          <a:p>
            <a:fld id="{9FF39CA2-04EB-4CA6-BF9F-780F92DB7FFC}" type="slidenum">
              <a:rPr lang="it-IT" altLang="it-IT" smtClean="0"/>
              <a:pPr/>
              <a:t>47</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p:sp>
        <p:nvSpPr>
          <p:cNvPr id="11" name="2 Marcador de contenido">
            <a:extLst>
              <a:ext uri="{FF2B5EF4-FFF2-40B4-BE49-F238E27FC236}">
                <a16:creationId xmlns:a16="http://schemas.microsoft.com/office/drawing/2014/main" id="{7F98AB5C-B6D6-4FF6-8E8F-AAEBE614FAED}"/>
              </a:ext>
            </a:extLst>
          </p:cNvPr>
          <p:cNvSpPr txBox="1">
            <a:spLocks/>
          </p:cNvSpPr>
          <p:nvPr/>
        </p:nvSpPr>
        <p:spPr>
          <a:xfrm>
            <a:off x="326678" y="583246"/>
            <a:ext cx="6840760"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t>Reconstrucción de la señal temporal V(t)</a:t>
            </a:r>
            <a:endParaRPr lang="es-ES_tradnl" altLang="es-ES" sz="2000" u="sng" kern="0" dirty="0">
              <a:solidFill>
                <a:schemeClr val="tx1"/>
              </a:solidFill>
            </a:endParaRPr>
          </a:p>
        </p:txBody>
      </p:sp>
      <p:pic>
        <p:nvPicPr>
          <p:cNvPr id="6" name="Imagen 5">
            <a:extLst>
              <a:ext uri="{FF2B5EF4-FFF2-40B4-BE49-F238E27FC236}">
                <a16:creationId xmlns:a16="http://schemas.microsoft.com/office/drawing/2014/main" id="{1F122066-AC19-4292-A30F-B65D1AA01D3F}"/>
              </a:ext>
            </a:extLst>
          </p:cNvPr>
          <p:cNvPicPr>
            <a:picLocks noChangeAspect="1"/>
          </p:cNvPicPr>
          <p:nvPr/>
        </p:nvPicPr>
        <p:blipFill>
          <a:blip r:embed="rId2"/>
          <a:stretch>
            <a:fillRect/>
          </a:stretch>
        </p:blipFill>
        <p:spPr>
          <a:xfrm>
            <a:off x="4673753" y="4121415"/>
            <a:ext cx="3678551" cy="2758914"/>
          </a:xfrm>
          <a:prstGeom prst="rect">
            <a:avLst/>
          </a:prstGeom>
        </p:spPr>
      </p:pic>
      <p:pic>
        <p:nvPicPr>
          <p:cNvPr id="9" name="Imagen 8">
            <a:extLst>
              <a:ext uri="{FF2B5EF4-FFF2-40B4-BE49-F238E27FC236}">
                <a16:creationId xmlns:a16="http://schemas.microsoft.com/office/drawing/2014/main" id="{3004E0C7-27EC-4EEB-9116-D16A9B2F183D}"/>
              </a:ext>
            </a:extLst>
          </p:cNvPr>
          <p:cNvPicPr>
            <a:picLocks noChangeAspect="1"/>
          </p:cNvPicPr>
          <p:nvPr/>
        </p:nvPicPr>
        <p:blipFill>
          <a:blip r:embed="rId3"/>
          <a:stretch>
            <a:fillRect/>
          </a:stretch>
        </p:blipFill>
        <p:spPr>
          <a:xfrm>
            <a:off x="641186" y="1187837"/>
            <a:ext cx="3795853" cy="2846890"/>
          </a:xfrm>
          <a:prstGeom prst="rect">
            <a:avLst/>
          </a:prstGeom>
        </p:spPr>
      </p:pic>
      <p:pic>
        <p:nvPicPr>
          <p:cNvPr id="12" name="Imagen 11">
            <a:extLst>
              <a:ext uri="{FF2B5EF4-FFF2-40B4-BE49-F238E27FC236}">
                <a16:creationId xmlns:a16="http://schemas.microsoft.com/office/drawing/2014/main" id="{14803321-62DF-4803-ABBB-85BD39BCE1BC}"/>
              </a:ext>
            </a:extLst>
          </p:cNvPr>
          <p:cNvPicPr>
            <a:picLocks noChangeAspect="1"/>
          </p:cNvPicPr>
          <p:nvPr/>
        </p:nvPicPr>
        <p:blipFill>
          <a:blip r:embed="rId4"/>
          <a:stretch>
            <a:fillRect/>
          </a:stretch>
        </p:blipFill>
        <p:spPr>
          <a:xfrm>
            <a:off x="749355" y="4034727"/>
            <a:ext cx="3790751" cy="2843063"/>
          </a:xfrm>
          <a:prstGeom prst="rect">
            <a:avLst/>
          </a:prstGeom>
        </p:spPr>
      </p:pic>
      <p:pic>
        <p:nvPicPr>
          <p:cNvPr id="17" name="Imagen 16">
            <a:extLst>
              <a:ext uri="{FF2B5EF4-FFF2-40B4-BE49-F238E27FC236}">
                <a16:creationId xmlns:a16="http://schemas.microsoft.com/office/drawing/2014/main" id="{7B9E04B5-67C4-4105-9116-4D262D71ECB2}"/>
              </a:ext>
            </a:extLst>
          </p:cNvPr>
          <p:cNvPicPr>
            <a:picLocks noChangeAspect="1"/>
          </p:cNvPicPr>
          <p:nvPr/>
        </p:nvPicPr>
        <p:blipFill>
          <a:blip r:embed="rId5"/>
          <a:stretch>
            <a:fillRect/>
          </a:stretch>
        </p:blipFill>
        <p:spPr>
          <a:xfrm>
            <a:off x="4704332" y="1199729"/>
            <a:ext cx="3654508" cy="2843064"/>
          </a:xfrm>
          <a:prstGeom prst="rect">
            <a:avLst/>
          </a:prstGeom>
        </p:spPr>
      </p:pic>
      <p:sp>
        <p:nvSpPr>
          <p:cNvPr id="18" name="2 Marcador de contenido">
            <a:extLst>
              <a:ext uri="{FF2B5EF4-FFF2-40B4-BE49-F238E27FC236}">
                <a16:creationId xmlns:a16="http://schemas.microsoft.com/office/drawing/2014/main" id="{EE93C6D2-B2B7-4FB2-AA57-DA0A2ED173D4}"/>
              </a:ext>
            </a:extLst>
          </p:cNvPr>
          <p:cNvSpPr txBox="1">
            <a:spLocks/>
          </p:cNvSpPr>
          <p:nvPr/>
        </p:nvSpPr>
        <p:spPr>
          <a:xfrm>
            <a:off x="216409" y="6909449"/>
            <a:ext cx="9433048"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sz="1300" dirty="0"/>
              <a:t>En los puertos verticales, las señales son idénticas y se observa solo la presencia del modo monopolar (oscilación armónica con decaimiento exponencial en el tiempo. En los puertos horizontales, se observa la perturbación debida al modo dipolar</a:t>
            </a:r>
            <a:endParaRPr lang="es-ES" sz="1400" dirty="0"/>
          </a:p>
        </p:txBody>
      </p:sp>
    </p:spTree>
    <p:extLst>
      <p:ext uri="{BB962C8B-B14F-4D97-AF65-F5344CB8AC3E}">
        <p14:creationId xmlns:p14="http://schemas.microsoft.com/office/powerpoint/2010/main" val="3447968875"/>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2 Marcador de contenido">
            <a:extLst>
              <a:ext uri="{FF2B5EF4-FFF2-40B4-BE49-F238E27FC236}">
                <a16:creationId xmlns:a16="http://schemas.microsoft.com/office/drawing/2014/main" id="{FFD09EE1-A7FB-4FA5-ACC6-C9C302FD12D2}"/>
              </a:ext>
            </a:extLst>
          </p:cNvPr>
          <p:cNvSpPr txBox="1">
            <a:spLocks/>
          </p:cNvSpPr>
          <p:nvPr/>
        </p:nvSpPr>
        <p:spPr>
          <a:xfrm>
            <a:off x="326678" y="919806"/>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sz="1300" dirty="0"/>
              <a:t>Los resultados obtenidos con BI-RME para la señal temporal están en concordancia con la predicción de la fórmula teórica, tal y como se muestra continuación </a:t>
            </a: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400" dirty="0"/>
          </a:p>
          <a:p>
            <a:pPr algn="just"/>
            <a:endParaRPr lang="es-ES_tradnl" altLang="es-ES" sz="2000" kern="0" dirty="0"/>
          </a:p>
        </p:txBody>
      </p:sp>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a:xfrm>
            <a:off x="9866313" y="7351807"/>
            <a:ext cx="214312" cy="230188"/>
          </a:xfrm>
        </p:spPr>
        <p:txBody>
          <a:bodyPr/>
          <a:lstStyle/>
          <a:p>
            <a:fld id="{9FF39CA2-04EB-4CA6-BF9F-780F92DB7FFC}" type="slidenum">
              <a:rPr lang="it-IT" altLang="it-IT" smtClean="0"/>
              <a:pPr/>
              <a:t>48</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p:sp>
        <p:nvSpPr>
          <p:cNvPr id="11" name="2 Marcador de contenido">
            <a:extLst>
              <a:ext uri="{FF2B5EF4-FFF2-40B4-BE49-F238E27FC236}">
                <a16:creationId xmlns:a16="http://schemas.microsoft.com/office/drawing/2014/main" id="{7F98AB5C-B6D6-4FF6-8E8F-AAEBE614FAED}"/>
              </a:ext>
            </a:extLst>
          </p:cNvPr>
          <p:cNvSpPr txBox="1">
            <a:spLocks/>
          </p:cNvSpPr>
          <p:nvPr/>
        </p:nvSpPr>
        <p:spPr>
          <a:xfrm>
            <a:off x="326678" y="583246"/>
            <a:ext cx="6840760"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t>Reconstrucción de la señal temporal V(t)</a:t>
            </a:r>
            <a:endParaRPr lang="es-ES_tradnl" altLang="es-ES" sz="2000" u="sng" kern="0" dirty="0">
              <a:solidFill>
                <a:schemeClr val="tx1"/>
              </a:solidFill>
            </a:endParaRPr>
          </a:p>
        </p:txBody>
      </p:sp>
      <p:sp>
        <p:nvSpPr>
          <p:cNvPr id="18" name="2 Marcador de contenido">
            <a:extLst>
              <a:ext uri="{FF2B5EF4-FFF2-40B4-BE49-F238E27FC236}">
                <a16:creationId xmlns:a16="http://schemas.microsoft.com/office/drawing/2014/main" id="{EE93C6D2-B2B7-4FB2-AA57-DA0A2ED173D4}"/>
              </a:ext>
            </a:extLst>
          </p:cNvPr>
          <p:cNvSpPr txBox="1">
            <a:spLocks/>
          </p:cNvSpPr>
          <p:nvPr/>
        </p:nvSpPr>
        <p:spPr>
          <a:xfrm>
            <a:off x="448470" y="1942143"/>
            <a:ext cx="9255102" cy="3165206"/>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sz="1300" dirty="0"/>
              <a:t>Usando los algoritmos de ajuste de funciones implementados en Matlab, podemos ajustar la fórmula teórica a los datos de BI-RME, obteniendo</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2500" dirty="0"/>
          </a:p>
          <a:p>
            <a:pPr algn="just">
              <a:buFont typeface="Wingdings" panose="05000000000000000000" pitchFamily="2" charset="2"/>
              <a:buChar char="Ø"/>
            </a:pPr>
            <a:r>
              <a:rPr lang="es-ES" sz="1300" dirty="0"/>
              <a:t>Se constata que, en ambos casos, la fórmula teórica permite describir bien la variación temporal de la señal en cada uno de los puertos de salida del BPM</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400" dirty="0"/>
          </a:p>
          <a:p>
            <a:pPr marL="0" indent="0" algn="just"/>
            <a:endParaRPr lang="es-ES" sz="1400" dirty="0"/>
          </a:p>
          <a:p>
            <a:pPr algn="just"/>
            <a:endParaRPr lang="es-ES_tradnl" altLang="es-ES" sz="2000" kern="0" dirty="0"/>
          </a:p>
        </p:txBody>
      </p:sp>
      <mc:AlternateContent xmlns:mc="http://schemas.openxmlformats.org/markup-compatibility/2006" xmlns:a14="http://schemas.microsoft.com/office/drawing/2010/main">
        <mc:Choice Requires="a14">
          <p:sp>
            <p:nvSpPr>
              <p:cNvPr id="19" name="CuadroTexto 18">
                <a:extLst>
                  <a:ext uri="{FF2B5EF4-FFF2-40B4-BE49-F238E27FC236}">
                    <a16:creationId xmlns:a16="http://schemas.microsoft.com/office/drawing/2014/main" id="{7BE5160C-C0BF-4D3F-92BE-4726FDAE4F5D}"/>
                  </a:ext>
                </a:extLst>
              </p:cNvPr>
              <p:cNvSpPr txBox="1"/>
              <p:nvPr/>
            </p:nvSpPr>
            <p:spPr>
              <a:xfrm>
                <a:off x="4354290" y="1484225"/>
                <a:ext cx="2924262" cy="310983"/>
              </a:xfrm>
              <a:prstGeom prst="rect">
                <a:avLst/>
              </a:prstGeom>
              <a:noFill/>
            </p:spPr>
            <p:txBody>
              <a:bodyPr wrap="squar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sSub>
                        <m:sSubPr>
                          <m:ctrlPr>
                            <a:rPr lang="es-ES" sz="1400" i="1" smtClean="0">
                              <a:solidFill>
                                <a:prstClr val="black"/>
                              </a:solidFill>
                              <a:latin typeface="Cambria Math" panose="02040503050406030204" pitchFamily="18" charset="0"/>
                              <a:ea typeface="+mn-ea"/>
                            </a:rPr>
                          </m:ctrlPr>
                        </m:sSubPr>
                        <m:e>
                          <m:r>
                            <a:rPr lang="es-ES" sz="1400" b="0" i="1" smtClean="0">
                              <a:solidFill>
                                <a:prstClr val="black"/>
                              </a:solidFill>
                              <a:latin typeface="Cambria Math" panose="02040503050406030204" pitchFamily="18" charset="0"/>
                              <a:ea typeface="+mn-ea"/>
                            </a:rPr>
                            <m:t>𝑉</m:t>
                          </m:r>
                        </m:e>
                        <m:sub>
                          <m:r>
                            <a:rPr lang="es-ES" sz="1400" b="0" i="1" smtClean="0">
                              <a:solidFill>
                                <a:prstClr val="black"/>
                              </a:solidFill>
                              <a:latin typeface="Cambria Math" panose="02040503050406030204" pitchFamily="18" charset="0"/>
                              <a:ea typeface="+mn-ea"/>
                            </a:rPr>
                            <m:t>𝑚</m:t>
                          </m:r>
                        </m:sub>
                      </m:sSub>
                      <m:d>
                        <m:dPr>
                          <m:ctrlPr>
                            <a:rPr lang="es-ES" sz="1400" i="1" smtClean="0">
                              <a:solidFill>
                                <a:prstClr val="black"/>
                              </a:solidFill>
                              <a:latin typeface="Cambria Math" panose="02040503050406030204" pitchFamily="18" charset="0"/>
                              <a:ea typeface="+mn-ea"/>
                            </a:rPr>
                          </m:ctrlPr>
                        </m:dPr>
                        <m:e>
                          <m:r>
                            <a:rPr lang="es-ES" sz="1400" i="1" smtClean="0">
                              <a:solidFill>
                                <a:prstClr val="black"/>
                              </a:solidFill>
                              <a:latin typeface="Cambria Math" panose="02040503050406030204" pitchFamily="18" charset="0"/>
                              <a:ea typeface="+mn-ea"/>
                            </a:rPr>
                            <m:t>𝑡</m:t>
                          </m:r>
                        </m:e>
                      </m:d>
                      <m:r>
                        <a:rPr lang="es-ES" sz="1400" i="1" smtClean="0">
                          <a:solidFill>
                            <a:prstClr val="black"/>
                          </a:solidFill>
                          <a:latin typeface="Cambria Math" panose="02040503050406030204" pitchFamily="18" charset="0"/>
                          <a:ea typeface="+mn-ea"/>
                        </a:rPr>
                        <m:t>=</m:t>
                      </m:r>
                      <m:sSub>
                        <m:sSubPr>
                          <m:ctrlPr>
                            <a:rPr lang="es-ES" sz="1400" i="1" smtClean="0">
                              <a:solidFill>
                                <a:prstClr val="black"/>
                              </a:solidFill>
                              <a:latin typeface="Cambria Math" panose="02040503050406030204" pitchFamily="18" charset="0"/>
                              <a:ea typeface="+mn-ea"/>
                            </a:rPr>
                          </m:ctrlPr>
                        </m:sSubPr>
                        <m:e>
                          <m:r>
                            <a:rPr lang="es-ES" sz="1400" i="1" smtClean="0">
                              <a:solidFill>
                                <a:prstClr val="black"/>
                              </a:solidFill>
                              <a:latin typeface="Cambria Math" panose="02040503050406030204" pitchFamily="18" charset="0"/>
                              <a:ea typeface="+mn-ea"/>
                            </a:rPr>
                            <m:t>𝑉</m:t>
                          </m:r>
                        </m:e>
                        <m:sub>
                          <m:r>
                            <a:rPr lang="es-ES" sz="1400" i="1" smtClean="0">
                              <a:solidFill>
                                <a:prstClr val="black"/>
                              </a:solidFill>
                              <a:latin typeface="Cambria Math" panose="02040503050406030204" pitchFamily="18" charset="0"/>
                              <a:ea typeface="+mn-ea"/>
                            </a:rPr>
                            <m:t>𝑜𝑢𝑡</m:t>
                          </m:r>
                        </m:sub>
                      </m:sSub>
                      <m:sSup>
                        <m:sSupPr>
                          <m:ctrlPr>
                            <a:rPr lang="es-ES" sz="1400" i="1" smtClean="0">
                              <a:solidFill>
                                <a:prstClr val="black"/>
                              </a:solidFill>
                              <a:latin typeface="Cambria Math" panose="02040503050406030204" pitchFamily="18" charset="0"/>
                              <a:ea typeface="+mn-ea"/>
                            </a:rPr>
                          </m:ctrlPr>
                        </m:sSupPr>
                        <m:e>
                          <m:r>
                            <a:rPr lang="es-ES" sz="1400" i="1" smtClean="0">
                              <a:solidFill>
                                <a:prstClr val="black"/>
                              </a:solidFill>
                              <a:latin typeface="Cambria Math" panose="02040503050406030204" pitchFamily="18" charset="0"/>
                              <a:ea typeface="+mn-ea"/>
                            </a:rPr>
                            <m:t>𝑒</m:t>
                          </m:r>
                        </m:e>
                        <m:sup>
                          <m:r>
                            <a:rPr lang="es-ES" sz="1400" i="1" smtClean="0">
                              <a:solidFill>
                                <a:prstClr val="black"/>
                              </a:solidFill>
                              <a:latin typeface="Cambria Math" panose="02040503050406030204" pitchFamily="18" charset="0"/>
                              <a:ea typeface="+mn-ea"/>
                            </a:rPr>
                            <m:t>−</m:t>
                          </m:r>
                          <m:f>
                            <m:fPr>
                              <m:ctrlPr>
                                <a:rPr lang="es-ES" sz="1400" i="1" smtClean="0">
                                  <a:solidFill>
                                    <a:prstClr val="black"/>
                                  </a:solidFill>
                                  <a:latin typeface="Cambria Math" panose="02040503050406030204" pitchFamily="18" charset="0"/>
                                  <a:ea typeface="+mn-ea"/>
                                </a:rPr>
                              </m:ctrlPr>
                            </m:fPr>
                            <m:num>
                              <m:r>
                                <a:rPr lang="es-ES" sz="1400" i="1" smtClean="0">
                                  <a:solidFill>
                                    <a:prstClr val="black"/>
                                  </a:solidFill>
                                  <a:latin typeface="Cambria Math" panose="02040503050406030204" pitchFamily="18" charset="0"/>
                                  <a:ea typeface="+mn-ea"/>
                                </a:rPr>
                                <m:t>𝑡</m:t>
                              </m:r>
                            </m:num>
                            <m:den>
                              <m:r>
                                <a:rPr lang="es-ES" sz="1400" i="1" smtClean="0">
                                  <a:solidFill>
                                    <a:prstClr val="black"/>
                                  </a:solidFill>
                                  <a:latin typeface="Cambria Math" panose="02040503050406030204" pitchFamily="18" charset="0"/>
                                  <a:ea typeface="+mn-ea"/>
                                </a:rPr>
                                <m:t>2</m:t>
                              </m:r>
                              <m:r>
                                <a:rPr lang="es-ES" sz="1400" i="1" smtClean="0">
                                  <a:solidFill>
                                    <a:prstClr val="black"/>
                                  </a:solidFill>
                                  <a:latin typeface="Cambria Math" panose="02040503050406030204" pitchFamily="18" charset="0"/>
                                  <a:ea typeface="Cambria Math" panose="02040503050406030204" pitchFamily="18" charset="0"/>
                                </a:rPr>
                                <m:t>𝜏</m:t>
                              </m:r>
                            </m:den>
                          </m:f>
                        </m:sup>
                      </m:sSup>
                      <m:func>
                        <m:funcPr>
                          <m:ctrlPr>
                            <a:rPr lang="es-ES" sz="1400" i="1">
                              <a:solidFill>
                                <a:prstClr val="black"/>
                              </a:solidFill>
                              <a:latin typeface="Cambria Math" panose="02040503050406030204" pitchFamily="18" charset="0"/>
                            </a:rPr>
                          </m:ctrlPr>
                        </m:funcPr>
                        <m:fName>
                          <m:r>
                            <m:rPr>
                              <m:sty m:val="p"/>
                            </m:rPr>
                            <a:rPr lang="es-ES" sz="1400">
                              <a:solidFill>
                                <a:prstClr val="black"/>
                              </a:solidFill>
                              <a:latin typeface="Cambria Math" panose="02040503050406030204" pitchFamily="18" charset="0"/>
                            </a:rPr>
                            <m:t>cos</m:t>
                          </m:r>
                        </m:fName>
                        <m:e>
                          <m:d>
                            <m:dPr>
                              <m:ctrlPr>
                                <a:rPr lang="es-ES" sz="1400" i="1">
                                  <a:solidFill>
                                    <a:prstClr val="black"/>
                                  </a:solidFill>
                                  <a:latin typeface="Cambria Math" panose="02040503050406030204" pitchFamily="18" charset="0"/>
                                </a:rPr>
                              </m:ctrlPr>
                            </m:dPr>
                            <m:e>
                              <m:sSub>
                                <m:sSubPr>
                                  <m:ctrlPr>
                                    <a:rPr lang="es-ES" sz="1400" i="1">
                                      <a:solidFill>
                                        <a:prstClr val="black"/>
                                      </a:solidFill>
                                      <a:latin typeface="Cambria Math" panose="02040503050406030204" pitchFamily="18" charset="0"/>
                                    </a:rPr>
                                  </m:ctrlPr>
                                </m:sSubPr>
                                <m:e>
                                  <m:r>
                                    <a:rPr lang="es-ES" sz="1400" i="1">
                                      <a:solidFill>
                                        <a:prstClr val="black"/>
                                      </a:solidFill>
                                      <a:latin typeface="Cambria Math" panose="02040503050406030204" pitchFamily="18" charset="0"/>
                                      <a:ea typeface="Cambria Math" panose="02040503050406030204" pitchFamily="18" charset="0"/>
                                    </a:rPr>
                                    <m:t>𝜔</m:t>
                                  </m:r>
                                </m:e>
                                <m:sub>
                                  <m:r>
                                    <a:rPr lang="es-ES" sz="1400" i="1">
                                      <a:solidFill>
                                        <a:prstClr val="black"/>
                                      </a:solidFill>
                                      <a:latin typeface="Cambria Math" panose="02040503050406030204" pitchFamily="18" charset="0"/>
                                    </a:rPr>
                                    <m:t>𝑚</m:t>
                                  </m:r>
                                </m:sub>
                              </m:sSub>
                              <m:r>
                                <a:rPr lang="es-ES" sz="1400" i="1">
                                  <a:solidFill>
                                    <a:prstClr val="black"/>
                                  </a:solidFill>
                                  <a:latin typeface="Cambria Math" panose="02040503050406030204" pitchFamily="18" charset="0"/>
                                </a:rPr>
                                <m:t>𝑡</m:t>
                              </m:r>
                              <m:r>
                                <a:rPr lang="es-ES" sz="1400" i="1">
                                  <a:solidFill>
                                    <a:prstClr val="black"/>
                                  </a:solidFill>
                                  <a:latin typeface="Cambria Math" panose="02040503050406030204" pitchFamily="18" charset="0"/>
                                </a:rPr>
                                <m:t>+</m:t>
                              </m:r>
                              <m:sSub>
                                <m:sSubPr>
                                  <m:ctrlPr>
                                    <a:rPr lang="es-ES" sz="1400" i="1">
                                      <a:solidFill>
                                        <a:prstClr val="black"/>
                                      </a:solidFill>
                                      <a:latin typeface="Cambria Math" panose="02040503050406030204" pitchFamily="18" charset="0"/>
                                    </a:rPr>
                                  </m:ctrlPr>
                                </m:sSubPr>
                                <m:e>
                                  <m:r>
                                    <a:rPr lang="es-ES" sz="1400" i="1">
                                      <a:solidFill>
                                        <a:prstClr val="black"/>
                                      </a:solidFill>
                                      <a:latin typeface="Cambria Math" panose="02040503050406030204" pitchFamily="18" charset="0"/>
                                      <a:ea typeface="Cambria Math" panose="02040503050406030204" pitchFamily="18" charset="0"/>
                                    </a:rPr>
                                    <m:t>𝜑</m:t>
                                  </m:r>
                                </m:e>
                                <m:sub>
                                  <m:r>
                                    <a:rPr lang="es-ES" sz="1400" i="1">
                                      <a:solidFill>
                                        <a:prstClr val="black"/>
                                      </a:solidFill>
                                      <a:latin typeface="Cambria Math" panose="02040503050406030204" pitchFamily="18" charset="0"/>
                                    </a:rPr>
                                    <m:t>0</m:t>
                                  </m:r>
                                </m:sub>
                              </m:sSub>
                            </m:e>
                          </m:d>
                        </m:e>
                      </m:func>
                    </m:oMath>
                  </m:oMathPara>
                </a14:m>
                <a:endParaRPr lang="es-ES" sz="1400" i="1" dirty="0">
                  <a:solidFill>
                    <a:prstClr val="black"/>
                  </a:solidFill>
                  <a:latin typeface="Arial" charset="0"/>
                  <a:ea typeface="+mn-ea"/>
                </a:endParaRPr>
              </a:p>
            </p:txBody>
          </p:sp>
        </mc:Choice>
        <mc:Fallback xmlns="">
          <p:sp>
            <p:nvSpPr>
              <p:cNvPr id="19" name="CuadroTexto 18">
                <a:extLst>
                  <a:ext uri="{FF2B5EF4-FFF2-40B4-BE49-F238E27FC236}">
                    <a16:creationId xmlns:a16="http://schemas.microsoft.com/office/drawing/2014/main" id="{7BE5160C-C0BF-4D3F-92BE-4726FDAE4F5D}"/>
                  </a:ext>
                </a:extLst>
              </p:cNvPr>
              <p:cNvSpPr txBox="1">
                <a:spLocks noRot="1" noChangeAspect="1" noMove="1" noResize="1" noEditPoints="1" noAdjustHandles="1" noChangeArrowheads="1" noChangeShapeType="1" noTextEdit="1"/>
              </p:cNvSpPr>
              <p:nvPr/>
            </p:nvSpPr>
            <p:spPr>
              <a:xfrm>
                <a:off x="4354290" y="1484225"/>
                <a:ext cx="2924262" cy="310983"/>
              </a:xfrm>
              <a:prstGeom prst="rect">
                <a:avLst/>
              </a:prstGeom>
              <a:blipFill>
                <a:blip r:embed="rId2"/>
                <a:stretch>
                  <a:fillRect b="-19608"/>
                </a:stretch>
              </a:blipFill>
            </p:spPr>
            <p:txBody>
              <a:bodyPr/>
              <a:lstStyle/>
              <a:p>
                <a:r>
                  <a:rPr lang="es-ES">
                    <a:noFill/>
                  </a:rPr>
                  <a:t> </a:t>
                </a:r>
              </a:p>
            </p:txBody>
          </p:sp>
        </mc:Fallback>
      </mc:AlternateContent>
      <p:sp>
        <p:nvSpPr>
          <p:cNvPr id="20" name="2 Marcador de contenido">
            <a:extLst>
              <a:ext uri="{FF2B5EF4-FFF2-40B4-BE49-F238E27FC236}">
                <a16:creationId xmlns:a16="http://schemas.microsoft.com/office/drawing/2014/main" id="{DE4C67BF-B519-43C0-8164-9900650E6353}"/>
              </a:ext>
            </a:extLst>
          </p:cNvPr>
          <p:cNvSpPr txBox="1">
            <a:spLocks/>
          </p:cNvSpPr>
          <p:nvPr/>
        </p:nvSpPr>
        <p:spPr>
          <a:xfrm>
            <a:off x="614710" y="1554550"/>
            <a:ext cx="6264696"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sz="1300" dirty="0"/>
              <a:t>Fórmula teórica del voltaje del modo m-</a:t>
            </a:r>
            <a:r>
              <a:rPr lang="es-ES" sz="1300" dirty="0" err="1"/>
              <a:t>ésimo</a:t>
            </a:r>
            <a:endParaRPr lang="es-ES" sz="1300" dirty="0"/>
          </a:p>
        </p:txBody>
      </p:sp>
      <p:cxnSp>
        <p:nvCxnSpPr>
          <p:cNvPr id="16" name="Conector recto de flecha 15">
            <a:extLst>
              <a:ext uri="{FF2B5EF4-FFF2-40B4-BE49-F238E27FC236}">
                <a16:creationId xmlns:a16="http://schemas.microsoft.com/office/drawing/2014/main" id="{18DDFBA2-DD65-42D5-B1D3-849F6DC4A4D4}"/>
              </a:ext>
            </a:extLst>
          </p:cNvPr>
          <p:cNvCxnSpPr/>
          <p:nvPr/>
        </p:nvCxnSpPr>
        <p:spPr bwMode="auto">
          <a:xfrm>
            <a:off x="4151296" y="1689173"/>
            <a:ext cx="288032"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25" name="CuadroTexto 24">
                <a:extLst>
                  <a:ext uri="{FF2B5EF4-FFF2-40B4-BE49-F238E27FC236}">
                    <a16:creationId xmlns:a16="http://schemas.microsoft.com/office/drawing/2014/main" id="{361EA8B4-14F3-4DFE-93DC-76D7EDFB476A}"/>
                  </a:ext>
                </a:extLst>
              </p:cNvPr>
              <p:cNvSpPr txBox="1"/>
              <p:nvPr/>
            </p:nvSpPr>
            <p:spPr>
              <a:xfrm>
                <a:off x="7272807" y="1558368"/>
                <a:ext cx="2880073" cy="261610"/>
              </a:xfrm>
              <a:prstGeom prst="rect">
                <a:avLst/>
              </a:prstGeom>
              <a:noFill/>
            </p:spPr>
            <p:txBody>
              <a:bodyPr wrap="square">
                <a:spAutoFit/>
              </a:bodyPr>
              <a:lstStyle/>
              <a:p>
                <a:pPr algn="just"/>
                <a14:m>
                  <m:oMath xmlns:m="http://schemas.openxmlformats.org/officeDocument/2006/math">
                    <m:sSub>
                      <m:sSubPr>
                        <m:ctrlPr>
                          <a:rPr lang="es-ES" sz="1100" i="1">
                            <a:solidFill>
                              <a:prstClr val="black"/>
                            </a:solidFill>
                            <a:latin typeface="Cambria Math" panose="02040503050406030204" pitchFamily="18" charset="0"/>
                          </a:rPr>
                        </m:ctrlPr>
                      </m:sSubPr>
                      <m:e>
                        <m:r>
                          <a:rPr lang="es-ES" sz="1100" i="1">
                            <a:solidFill>
                              <a:prstClr val="black"/>
                            </a:solidFill>
                            <a:latin typeface="Cambria Math" panose="02040503050406030204" pitchFamily="18" charset="0"/>
                            <a:ea typeface="Cambria Math" panose="02040503050406030204" pitchFamily="18" charset="0"/>
                          </a:rPr>
                          <m:t>𝜑</m:t>
                        </m:r>
                      </m:e>
                      <m:sub>
                        <m:r>
                          <a:rPr lang="es-ES" sz="1100" i="1">
                            <a:solidFill>
                              <a:prstClr val="black"/>
                            </a:solidFill>
                            <a:latin typeface="Cambria Math" panose="02040503050406030204" pitchFamily="18" charset="0"/>
                          </a:rPr>
                          <m:t>0</m:t>
                        </m:r>
                      </m:sub>
                    </m:sSub>
                    <m:r>
                      <a:rPr lang="es-ES" sz="1100" i="1">
                        <a:solidFill>
                          <a:prstClr val="black"/>
                        </a:solidFill>
                        <a:latin typeface="Cambria Math" panose="02040503050406030204" pitchFamily="18" charset="0"/>
                      </a:rPr>
                      <m:t> </m:t>
                    </m:r>
                  </m:oMath>
                </a14:m>
                <a:r>
                  <a:rPr lang="es-ES" sz="1100" dirty="0">
                    <a:solidFill>
                      <a:schemeClr val="tx1"/>
                    </a:solidFill>
                    <a:sym typeface="Symbol" panose="05050102010706020507" pitchFamily="18" charset="2"/>
                  </a:rPr>
                  <a:t>es la fase inicial</a:t>
                </a:r>
              </a:p>
            </p:txBody>
          </p:sp>
        </mc:Choice>
        <mc:Fallback xmlns="">
          <p:sp>
            <p:nvSpPr>
              <p:cNvPr id="25" name="CuadroTexto 24">
                <a:extLst>
                  <a:ext uri="{FF2B5EF4-FFF2-40B4-BE49-F238E27FC236}">
                    <a16:creationId xmlns:a16="http://schemas.microsoft.com/office/drawing/2014/main" id="{361EA8B4-14F3-4DFE-93DC-76D7EDFB476A}"/>
                  </a:ext>
                </a:extLst>
              </p:cNvPr>
              <p:cNvSpPr txBox="1">
                <a:spLocks noRot="1" noChangeAspect="1" noMove="1" noResize="1" noEditPoints="1" noAdjustHandles="1" noChangeArrowheads="1" noChangeShapeType="1" noTextEdit="1"/>
              </p:cNvSpPr>
              <p:nvPr/>
            </p:nvSpPr>
            <p:spPr>
              <a:xfrm>
                <a:off x="7272807" y="1558368"/>
                <a:ext cx="2880073" cy="261610"/>
              </a:xfrm>
              <a:prstGeom prst="rect">
                <a:avLst/>
              </a:prstGeom>
              <a:blipFill>
                <a:blip r:embed="rId3"/>
                <a:stretch>
                  <a:fillRect t="-2326" b="-13953"/>
                </a:stretch>
              </a:blipFill>
            </p:spPr>
            <p:txBody>
              <a:bodyPr/>
              <a:lstStyle/>
              <a:p>
                <a:r>
                  <a:rPr lang="es-ES">
                    <a:noFill/>
                  </a:rPr>
                  <a:t> </a:t>
                </a:r>
              </a:p>
            </p:txBody>
          </p:sp>
        </mc:Fallback>
      </mc:AlternateContent>
      <p:pic>
        <p:nvPicPr>
          <p:cNvPr id="5" name="Imagen 4">
            <a:extLst>
              <a:ext uri="{FF2B5EF4-FFF2-40B4-BE49-F238E27FC236}">
                <a16:creationId xmlns:a16="http://schemas.microsoft.com/office/drawing/2014/main" id="{D7495072-B023-47A0-8430-675F41E63363}"/>
              </a:ext>
            </a:extLst>
          </p:cNvPr>
          <p:cNvPicPr>
            <a:picLocks noChangeAspect="1"/>
          </p:cNvPicPr>
          <p:nvPr/>
        </p:nvPicPr>
        <p:blipFill>
          <a:blip r:embed="rId4"/>
          <a:stretch>
            <a:fillRect/>
          </a:stretch>
        </p:blipFill>
        <p:spPr>
          <a:xfrm>
            <a:off x="5235846" y="2560658"/>
            <a:ext cx="4396309" cy="3297232"/>
          </a:xfrm>
          <a:prstGeom prst="rect">
            <a:avLst/>
          </a:prstGeom>
        </p:spPr>
      </p:pic>
      <p:pic>
        <p:nvPicPr>
          <p:cNvPr id="8" name="Imagen 7">
            <a:extLst>
              <a:ext uri="{FF2B5EF4-FFF2-40B4-BE49-F238E27FC236}">
                <a16:creationId xmlns:a16="http://schemas.microsoft.com/office/drawing/2014/main" id="{B1C4C4A9-D2A7-4600-B6CD-7E8E955E44EA}"/>
              </a:ext>
            </a:extLst>
          </p:cNvPr>
          <p:cNvPicPr>
            <a:picLocks noChangeAspect="1"/>
          </p:cNvPicPr>
          <p:nvPr/>
        </p:nvPicPr>
        <p:blipFill>
          <a:blip r:embed="rId5"/>
          <a:stretch>
            <a:fillRect/>
          </a:stretch>
        </p:blipFill>
        <p:spPr>
          <a:xfrm>
            <a:off x="767975" y="2525854"/>
            <a:ext cx="4396308" cy="3297231"/>
          </a:xfrm>
          <a:prstGeom prst="rect">
            <a:avLst/>
          </a:prstGeom>
        </p:spPr>
      </p:pic>
      <mc:AlternateContent xmlns:mc="http://schemas.openxmlformats.org/markup-compatibility/2006" xmlns:a14="http://schemas.microsoft.com/office/drawing/2010/main">
        <mc:Choice Requires="a14">
          <p:sp>
            <p:nvSpPr>
              <p:cNvPr id="26" name="CuadroTexto 25">
                <a:extLst>
                  <a:ext uri="{FF2B5EF4-FFF2-40B4-BE49-F238E27FC236}">
                    <a16:creationId xmlns:a16="http://schemas.microsoft.com/office/drawing/2014/main" id="{2B1D2F85-ADFE-49A8-AFFB-760C763DA5E2}"/>
                  </a:ext>
                </a:extLst>
              </p:cNvPr>
              <p:cNvSpPr txBox="1"/>
              <p:nvPr/>
            </p:nvSpPr>
            <p:spPr>
              <a:xfrm>
                <a:off x="3600275" y="6560930"/>
                <a:ext cx="2880073" cy="830997"/>
              </a:xfrm>
              <a:prstGeom prst="rect">
                <a:avLst/>
              </a:prstGeom>
              <a:noFill/>
            </p:spPr>
            <p:txBody>
              <a:bodyPr wrap="square">
                <a:spAutoFit/>
              </a:bodyPr>
              <a:lstStyle/>
              <a:p>
                <a:pPr algn="just"/>
                <a14:m>
                  <m:oMath xmlns:m="http://schemas.openxmlformats.org/officeDocument/2006/math">
                    <m:r>
                      <a:rPr lang="es-ES" sz="1200" b="0" i="1" smtClean="0">
                        <a:solidFill>
                          <a:schemeClr val="tx1"/>
                        </a:solidFill>
                        <a:latin typeface="Cambria Math" panose="02040503050406030204" pitchFamily="18" charset="0"/>
                        <a:ea typeface="Cambria Math" panose="02040503050406030204" pitchFamily="18" charset="0"/>
                      </a:rPr>
                      <m:t>𝑉</m:t>
                    </m:r>
                    <m:r>
                      <a:rPr lang="es-ES" sz="1200" b="0" i="1" baseline="-25000" smtClean="0">
                        <a:solidFill>
                          <a:schemeClr val="tx1"/>
                        </a:solidFill>
                        <a:latin typeface="Cambria Math" panose="02040503050406030204" pitchFamily="18" charset="0"/>
                        <a:ea typeface="Cambria Math" panose="02040503050406030204" pitchFamily="18" charset="0"/>
                      </a:rPr>
                      <m:t>01</m:t>
                    </m:r>
                  </m:oMath>
                </a14:m>
                <a:r>
                  <a:rPr lang="es-ES" sz="1200" dirty="0">
                    <a:solidFill>
                      <a:schemeClr val="tx1"/>
                    </a:solidFill>
                    <a:sym typeface="Symbol" panose="05050102010706020507" pitchFamily="18" charset="2"/>
                  </a:rPr>
                  <a:t> = 19.69 V </a:t>
                </a:r>
              </a:p>
              <a:p>
                <a:pPr algn="just"/>
                <a:r>
                  <a:rPr lang="es-ES" sz="1200" dirty="0">
                    <a:solidFill>
                      <a:schemeClr val="tx1"/>
                    </a:solidFill>
                    <a:sym typeface="Symbol" panose="05050102010706020507" pitchFamily="18" charset="2"/>
                  </a:rPr>
                  <a:t>f</a:t>
                </a:r>
                <a14:m>
                  <m:oMath xmlns:m="http://schemas.openxmlformats.org/officeDocument/2006/math">
                    <m:r>
                      <a:rPr lang="es-ES" sz="1200" b="0" i="1" baseline="-25000" smtClean="0">
                        <a:solidFill>
                          <a:schemeClr val="tx1"/>
                        </a:solidFill>
                        <a:latin typeface="Cambria Math" panose="02040503050406030204" pitchFamily="18" charset="0"/>
                        <a:ea typeface="Cambria Math" panose="02040503050406030204" pitchFamily="18" charset="0"/>
                      </a:rPr>
                      <m:t>1</m:t>
                    </m:r>
                  </m:oMath>
                </a14:m>
                <a:r>
                  <a:rPr lang="es-ES" sz="1200" dirty="0">
                    <a:solidFill>
                      <a:schemeClr val="tx1"/>
                    </a:solidFill>
                    <a:sym typeface="Symbol" panose="05050102010706020507" pitchFamily="18" charset="2"/>
                  </a:rPr>
                  <a:t> = 1.121 GHz</a:t>
                </a:r>
              </a:p>
              <a:p>
                <a:pPr algn="just"/>
                <a:r>
                  <a:rPr lang="el-GR" sz="1200" b="0" dirty="0">
                    <a:solidFill>
                      <a:schemeClr val="tx1"/>
                    </a:solidFill>
                    <a:ea typeface="Cambria Math" panose="02040503050406030204" pitchFamily="18" charset="0"/>
                  </a:rPr>
                  <a:t>φ</a:t>
                </a:r>
                <a14:m>
                  <m:oMath xmlns:m="http://schemas.openxmlformats.org/officeDocument/2006/math">
                    <m:r>
                      <a:rPr lang="es-ES" sz="1200" b="0" i="1" baseline="-25000" smtClean="0">
                        <a:solidFill>
                          <a:schemeClr val="tx1"/>
                        </a:solidFill>
                        <a:latin typeface="Cambria Math" panose="02040503050406030204" pitchFamily="18" charset="0"/>
                        <a:ea typeface="Cambria Math" panose="02040503050406030204" pitchFamily="18" charset="0"/>
                      </a:rPr>
                      <m:t>01</m:t>
                    </m:r>
                  </m:oMath>
                </a14:m>
                <a:r>
                  <a:rPr lang="es-ES" sz="1200" dirty="0">
                    <a:solidFill>
                      <a:schemeClr val="tx1"/>
                    </a:solidFill>
                    <a:sym typeface="Symbol" panose="05050102010706020507" pitchFamily="18" charset="2"/>
                  </a:rPr>
                  <a:t> = 2.263 rad</a:t>
                </a:r>
              </a:p>
              <a:p>
                <a:pPr algn="just"/>
                <a:r>
                  <a:rPr lang="es-ES" sz="1200" dirty="0">
                    <a:solidFill>
                      <a:schemeClr val="tx1"/>
                    </a:solidFill>
                    <a:sym typeface="Symbol" panose="05050102010706020507" pitchFamily="18" charset="2"/>
                  </a:rPr>
                  <a:t></a:t>
                </a:r>
                <a:r>
                  <a:rPr lang="es-ES" sz="1200" baseline="-25000" dirty="0">
                    <a:solidFill>
                      <a:schemeClr val="tx1"/>
                    </a:solidFill>
                    <a:sym typeface="Symbol" panose="05050102010706020507" pitchFamily="18" charset="2"/>
                  </a:rPr>
                  <a:t>1</a:t>
                </a:r>
                <a:r>
                  <a:rPr lang="es-ES" sz="1200" dirty="0">
                    <a:solidFill>
                      <a:schemeClr val="tx1"/>
                    </a:solidFill>
                    <a:sym typeface="Symbol" panose="05050102010706020507" pitchFamily="18" charset="2"/>
                  </a:rPr>
                  <a:t> = 3.71 </a:t>
                </a:r>
                <a:r>
                  <a:rPr lang="es-ES" sz="1200" dirty="0" err="1">
                    <a:solidFill>
                      <a:schemeClr val="tx1"/>
                    </a:solidFill>
                    <a:sym typeface="Symbol" panose="05050102010706020507" pitchFamily="18" charset="2"/>
                  </a:rPr>
                  <a:t>ns</a:t>
                </a:r>
                <a:endParaRPr lang="es-ES" sz="1200" dirty="0">
                  <a:solidFill>
                    <a:schemeClr val="tx1"/>
                  </a:solidFill>
                  <a:sym typeface="Symbol" panose="05050102010706020507" pitchFamily="18" charset="2"/>
                </a:endParaRPr>
              </a:p>
            </p:txBody>
          </p:sp>
        </mc:Choice>
        <mc:Fallback xmlns="">
          <p:sp>
            <p:nvSpPr>
              <p:cNvPr id="26" name="CuadroTexto 25">
                <a:extLst>
                  <a:ext uri="{FF2B5EF4-FFF2-40B4-BE49-F238E27FC236}">
                    <a16:creationId xmlns:a16="http://schemas.microsoft.com/office/drawing/2014/main" id="{2B1D2F85-ADFE-49A8-AFFB-760C763DA5E2}"/>
                  </a:ext>
                </a:extLst>
              </p:cNvPr>
              <p:cNvSpPr txBox="1">
                <a:spLocks noRot="1" noChangeAspect="1" noMove="1" noResize="1" noEditPoints="1" noAdjustHandles="1" noChangeArrowheads="1" noChangeShapeType="1" noTextEdit="1"/>
              </p:cNvSpPr>
              <p:nvPr/>
            </p:nvSpPr>
            <p:spPr>
              <a:xfrm>
                <a:off x="3600275" y="6560930"/>
                <a:ext cx="2880073" cy="830997"/>
              </a:xfrm>
              <a:prstGeom prst="rect">
                <a:avLst/>
              </a:prstGeom>
              <a:blipFill>
                <a:blip r:embed="rId6"/>
                <a:stretch>
                  <a:fillRect l="-212" t="-730" b="-3650"/>
                </a:stretch>
              </a:blipFill>
            </p:spPr>
            <p:txBody>
              <a:bodyPr/>
              <a:lstStyle/>
              <a:p>
                <a:r>
                  <a:rPr lang="es-ES">
                    <a:noFill/>
                  </a:rPr>
                  <a:t> </a:t>
                </a:r>
              </a:p>
            </p:txBody>
          </p:sp>
        </mc:Fallback>
      </mc:AlternateContent>
      <p:sp>
        <p:nvSpPr>
          <p:cNvPr id="28" name="CuadroTexto 27">
            <a:extLst>
              <a:ext uri="{FF2B5EF4-FFF2-40B4-BE49-F238E27FC236}">
                <a16:creationId xmlns:a16="http://schemas.microsoft.com/office/drawing/2014/main" id="{C25F84B1-1904-40EA-B8B4-F2493E8A031E}"/>
              </a:ext>
            </a:extLst>
          </p:cNvPr>
          <p:cNvSpPr txBox="1"/>
          <p:nvPr/>
        </p:nvSpPr>
        <p:spPr>
          <a:xfrm>
            <a:off x="927772" y="6817384"/>
            <a:ext cx="2113935" cy="261610"/>
          </a:xfrm>
          <a:prstGeom prst="rect">
            <a:avLst/>
          </a:prstGeom>
          <a:noFill/>
        </p:spPr>
        <p:txBody>
          <a:bodyPr wrap="square">
            <a:spAutoFit/>
          </a:bodyPr>
          <a:lstStyle/>
          <a:p>
            <a:r>
              <a:rPr lang="es-ES" sz="1100" dirty="0">
                <a:solidFill>
                  <a:schemeClr val="tx1"/>
                </a:solidFill>
              </a:rPr>
              <a:t>Parámetros ajuste monopolo</a:t>
            </a:r>
          </a:p>
        </p:txBody>
      </p:sp>
      <mc:AlternateContent xmlns:mc="http://schemas.openxmlformats.org/markup-compatibility/2006" xmlns:a14="http://schemas.microsoft.com/office/drawing/2010/main">
        <mc:Choice Requires="a14">
          <p:sp>
            <p:nvSpPr>
              <p:cNvPr id="29" name="CuadroTexto 28">
                <a:extLst>
                  <a:ext uri="{FF2B5EF4-FFF2-40B4-BE49-F238E27FC236}">
                    <a16:creationId xmlns:a16="http://schemas.microsoft.com/office/drawing/2014/main" id="{03B46E4C-8090-4645-AFF1-F1183EC210F4}"/>
                  </a:ext>
                </a:extLst>
              </p:cNvPr>
              <p:cNvSpPr txBox="1"/>
              <p:nvPr/>
            </p:nvSpPr>
            <p:spPr>
              <a:xfrm>
                <a:off x="7858979" y="6528664"/>
                <a:ext cx="2880073" cy="830997"/>
              </a:xfrm>
              <a:prstGeom prst="rect">
                <a:avLst/>
              </a:prstGeom>
              <a:noFill/>
            </p:spPr>
            <p:txBody>
              <a:bodyPr wrap="square">
                <a:spAutoFit/>
              </a:bodyPr>
              <a:lstStyle/>
              <a:p>
                <a:pPr algn="just"/>
                <a14:m>
                  <m:oMath xmlns:m="http://schemas.openxmlformats.org/officeDocument/2006/math">
                    <m:r>
                      <a:rPr lang="es-ES" sz="1200" b="0" i="1" smtClean="0">
                        <a:solidFill>
                          <a:schemeClr val="tx1"/>
                        </a:solidFill>
                        <a:latin typeface="Cambria Math" panose="02040503050406030204" pitchFamily="18" charset="0"/>
                        <a:ea typeface="Cambria Math" panose="02040503050406030204" pitchFamily="18" charset="0"/>
                      </a:rPr>
                      <m:t>𝑉</m:t>
                    </m:r>
                    <m:r>
                      <a:rPr lang="es-ES" sz="1200" b="0" i="1" baseline="-25000" smtClean="0">
                        <a:solidFill>
                          <a:schemeClr val="tx1"/>
                        </a:solidFill>
                        <a:latin typeface="Cambria Math" panose="02040503050406030204" pitchFamily="18" charset="0"/>
                        <a:ea typeface="Cambria Math" panose="02040503050406030204" pitchFamily="18" charset="0"/>
                      </a:rPr>
                      <m:t>02</m:t>
                    </m:r>
                  </m:oMath>
                </a14:m>
                <a:r>
                  <a:rPr lang="es-ES" sz="1200" dirty="0">
                    <a:solidFill>
                      <a:schemeClr val="tx1"/>
                    </a:solidFill>
                    <a:sym typeface="Symbol" panose="05050102010706020507" pitchFamily="18" charset="2"/>
                  </a:rPr>
                  <a:t> = 3.32 V</a:t>
                </a:r>
              </a:p>
              <a:p>
                <a:pPr algn="just"/>
                <a:r>
                  <a:rPr lang="es-ES" sz="1200" dirty="0">
                    <a:solidFill>
                      <a:schemeClr val="tx1"/>
                    </a:solidFill>
                    <a:sym typeface="Symbol" panose="05050102010706020507" pitchFamily="18" charset="2"/>
                  </a:rPr>
                  <a:t>f</a:t>
                </a:r>
                <a14:m>
                  <m:oMath xmlns:m="http://schemas.openxmlformats.org/officeDocument/2006/math">
                    <m:r>
                      <a:rPr lang="es-ES" sz="1200" b="0" i="1" baseline="-25000" smtClean="0">
                        <a:solidFill>
                          <a:schemeClr val="tx1"/>
                        </a:solidFill>
                        <a:latin typeface="Cambria Math" panose="02040503050406030204" pitchFamily="18" charset="0"/>
                        <a:sym typeface="Symbol" panose="05050102010706020507" pitchFamily="18" charset="2"/>
                      </a:rPr>
                      <m:t>2</m:t>
                    </m:r>
                  </m:oMath>
                </a14:m>
                <a:r>
                  <a:rPr lang="es-ES" sz="1200" dirty="0">
                    <a:solidFill>
                      <a:schemeClr val="tx1"/>
                    </a:solidFill>
                    <a:sym typeface="Symbol" panose="05050102010706020507" pitchFamily="18" charset="2"/>
                  </a:rPr>
                  <a:t> = 1.603 GHz</a:t>
                </a:r>
              </a:p>
              <a:p>
                <a:pPr algn="just"/>
                <a:r>
                  <a:rPr lang="el-GR" sz="1200" b="0" dirty="0">
                    <a:solidFill>
                      <a:schemeClr val="tx1"/>
                    </a:solidFill>
                    <a:ea typeface="Cambria Math" panose="02040503050406030204" pitchFamily="18" charset="0"/>
                  </a:rPr>
                  <a:t>φ</a:t>
                </a:r>
                <a14:m>
                  <m:oMath xmlns:m="http://schemas.openxmlformats.org/officeDocument/2006/math">
                    <m:r>
                      <a:rPr lang="es-ES" sz="1200" b="0" i="1" baseline="-25000" smtClean="0">
                        <a:solidFill>
                          <a:schemeClr val="tx1"/>
                        </a:solidFill>
                        <a:latin typeface="Cambria Math" panose="02040503050406030204" pitchFamily="18" charset="0"/>
                        <a:ea typeface="Cambria Math" panose="02040503050406030204" pitchFamily="18" charset="0"/>
                      </a:rPr>
                      <m:t>02</m:t>
                    </m:r>
                  </m:oMath>
                </a14:m>
                <a:r>
                  <a:rPr lang="es-ES" sz="1200" dirty="0">
                    <a:solidFill>
                      <a:schemeClr val="tx1"/>
                    </a:solidFill>
                    <a:sym typeface="Symbol" panose="05050102010706020507" pitchFamily="18" charset="2"/>
                  </a:rPr>
                  <a:t> = 2.043 rad</a:t>
                </a:r>
              </a:p>
              <a:p>
                <a:pPr algn="just"/>
                <a:r>
                  <a:rPr lang="es-ES" sz="1200" dirty="0">
                    <a:solidFill>
                      <a:schemeClr val="tx1"/>
                    </a:solidFill>
                    <a:sym typeface="Symbol" panose="05050102010706020507" pitchFamily="18" charset="2"/>
                  </a:rPr>
                  <a:t></a:t>
                </a:r>
                <a:r>
                  <a:rPr lang="es-ES" sz="1200" baseline="-25000" dirty="0">
                    <a:solidFill>
                      <a:schemeClr val="tx1"/>
                    </a:solidFill>
                    <a:sym typeface="Symbol" panose="05050102010706020507" pitchFamily="18" charset="2"/>
                  </a:rPr>
                  <a:t>2</a:t>
                </a:r>
                <a:r>
                  <a:rPr lang="es-ES" sz="1200" dirty="0">
                    <a:solidFill>
                      <a:schemeClr val="tx1"/>
                    </a:solidFill>
                    <a:sym typeface="Symbol" panose="05050102010706020507" pitchFamily="18" charset="2"/>
                  </a:rPr>
                  <a:t> = 5.747 </a:t>
                </a:r>
                <a:r>
                  <a:rPr lang="es-ES" sz="1200" dirty="0" err="1">
                    <a:solidFill>
                      <a:schemeClr val="tx1"/>
                    </a:solidFill>
                    <a:sym typeface="Symbol" panose="05050102010706020507" pitchFamily="18" charset="2"/>
                  </a:rPr>
                  <a:t>ns</a:t>
                </a:r>
                <a:endParaRPr lang="es-ES" sz="1200" dirty="0">
                  <a:solidFill>
                    <a:schemeClr val="tx1"/>
                  </a:solidFill>
                  <a:sym typeface="Symbol" panose="05050102010706020507" pitchFamily="18" charset="2"/>
                </a:endParaRPr>
              </a:p>
            </p:txBody>
          </p:sp>
        </mc:Choice>
        <mc:Fallback xmlns="">
          <p:sp>
            <p:nvSpPr>
              <p:cNvPr id="29" name="CuadroTexto 28">
                <a:extLst>
                  <a:ext uri="{FF2B5EF4-FFF2-40B4-BE49-F238E27FC236}">
                    <a16:creationId xmlns:a16="http://schemas.microsoft.com/office/drawing/2014/main" id="{03B46E4C-8090-4645-AFF1-F1183EC210F4}"/>
                  </a:ext>
                </a:extLst>
              </p:cNvPr>
              <p:cNvSpPr txBox="1">
                <a:spLocks noRot="1" noChangeAspect="1" noMove="1" noResize="1" noEditPoints="1" noAdjustHandles="1" noChangeArrowheads="1" noChangeShapeType="1" noTextEdit="1"/>
              </p:cNvSpPr>
              <p:nvPr/>
            </p:nvSpPr>
            <p:spPr>
              <a:xfrm>
                <a:off x="7858979" y="6528664"/>
                <a:ext cx="2880073" cy="830997"/>
              </a:xfrm>
              <a:prstGeom prst="rect">
                <a:avLst/>
              </a:prstGeom>
              <a:blipFill>
                <a:blip r:embed="rId7"/>
                <a:stretch>
                  <a:fillRect t="-1471" b="-4412"/>
                </a:stretch>
              </a:blipFill>
            </p:spPr>
            <p:txBody>
              <a:bodyPr/>
              <a:lstStyle/>
              <a:p>
                <a:r>
                  <a:rPr lang="es-ES">
                    <a:noFill/>
                  </a:rPr>
                  <a:t> </a:t>
                </a:r>
              </a:p>
            </p:txBody>
          </p:sp>
        </mc:Fallback>
      </mc:AlternateContent>
      <p:sp>
        <p:nvSpPr>
          <p:cNvPr id="30" name="CuadroTexto 29">
            <a:extLst>
              <a:ext uri="{FF2B5EF4-FFF2-40B4-BE49-F238E27FC236}">
                <a16:creationId xmlns:a16="http://schemas.microsoft.com/office/drawing/2014/main" id="{A1F146B4-4720-4E2B-A019-F36961748058}"/>
              </a:ext>
            </a:extLst>
          </p:cNvPr>
          <p:cNvSpPr txBox="1"/>
          <p:nvPr/>
        </p:nvSpPr>
        <p:spPr>
          <a:xfrm>
            <a:off x="5402018" y="6773237"/>
            <a:ext cx="2113935" cy="261610"/>
          </a:xfrm>
          <a:prstGeom prst="rect">
            <a:avLst/>
          </a:prstGeom>
          <a:noFill/>
        </p:spPr>
        <p:txBody>
          <a:bodyPr wrap="square">
            <a:spAutoFit/>
          </a:bodyPr>
          <a:lstStyle/>
          <a:p>
            <a:r>
              <a:rPr lang="es-ES" sz="1100" dirty="0">
                <a:solidFill>
                  <a:schemeClr val="tx1"/>
                </a:solidFill>
              </a:rPr>
              <a:t>Parámetros ajuste dipolo</a:t>
            </a:r>
          </a:p>
        </p:txBody>
      </p:sp>
      <p:cxnSp>
        <p:nvCxnSpPr>
          <p:cNvPr id="13" name="Conector recto de flecha 12">
            <a:extLst>
              <a:ext uri="{FF2B5EF4-FFF2-40B4-BE49-F238E27FC236}">
                <a16:creationId xmlns:a16="http://schemas.microsoft.com/office/drawing/2014/main" id="{8123117F-9980-43D3-8AC3-D60E7C70CACB}"/>
              </a:ext>
            </a:extLst>
          </p:cNvPr>
          <p:cNvCxnSpPr/>
          <p:nvPr/>
        </p:nvCxnSpPr>
        <p:spPr bwMode="auto">
          <a:xfrm>
            <a:off x="7167438" y="6948189"/>
            <a:ext cx="537170"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1" name="Conector recto de flecha 30">
            <a:extLst>
              <a:ext uri="{FF2B5EF4-FFF2-40B4-BE49-F238E27FC236}">
                <a16:creationId xmlns:a16="http://schemas.microsoft.com/office/drawing/2014/main" id="{F417A6BC-7449-4EE6-A0FB-A71B0FEAE951}"/>
              </a:ext>
            </a:extLst>
          </p:cNvPr>
          <p:cNvCxnSpPr/>
          <p:nvPr/>
        </p:nvCxnSpPr>
        <p:spPr bwMode="auto">
          <a:xfrm>
            <a:off x="2988664" y="6948189"/>
            <a:ext cx="537170"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2190556648"/>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2 Marcador de contenido">
            <a:extLst>
              <a:ext uri="{FF2B5EF4-FFF2-40B4-BE49-F238E27FC236}">
                <a16:creationId xmlns:a16="http://schemas.microsoft.com/office/drawing/2014/main" id="{FFD09EE1-A7FB-4FA5-ACC6-C9C302FD12D2}"/>
              </a:ext>
            </a:extLst>
          </p:cNvPr>
          <p:cNvSpPr txBox="1">
            <a:spLocks/>
          </p:cNvSpPr>
          <p:nvPr/>
        </p:nvSpPr>
        <p:spPr>
          <a:xfrm>
            <a:off x="326678" y="1124550"/>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sz="1300" dirty="0"/>
              <a:t>Haciendo la ITF de los resultados de BI-RME, hemos sido capaces de reconstruir los voltajes de salida en función del tiempo, para cada uno de los puertos del BPM</a:t>
            </a:r>
          </a:p>
          <a:p>
            <a:pPr algn="just">
              <a:buFont typeface="Wingdings" panose="05000000000000000000" pitchFamily="2" charset="2"/>
              <a:buChar char="Ø"/>
            </a:pPr>
            <a:r>
              <a:rPr lang="es-ES" sz="1300" dirty="0"/>
              <a:t>El siguiente paso sería estudiar cómo a partir de las señales de salida del BPM se puede obtener la posición del haz. Para ello vamos a tratar de simular en Matlab un modelo básico de sistema de detección como el que se muestra a continuación:</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2200" dirty="0"/>
          </a:p>
          <a:p>
            <a:pPr algn="just">
              <a:buFont typeface="Wingdings" panose="05000000000000000000" pitchFamily="2" charset="2"/>
              <a:buChar char="Ø"/>
            </a:pPr>
            <a:r>
              <a:rPr lang="es-ES" sz="1300" dirty="0"/>
              <a:t>Para cada par de señales de puertos opuestos, se combinan en un híbrido, que proporciona la suma de señales y la diferencia entre ellas (o suma con desfase de 180º). El efecto del híbrido se simula de manera ideal como:</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marL="0" indent="0" algn="just"/>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400" dirty="0"/>
          </a:p>
          <a:p>
            <a:pPr algn="just"/>
            <a:endParaRPr lang="es-ES_tradnl" altLang="es-ES" sz="2000" kern="0" dirty="0"/>
          </a:p>
        </p:txBody>
      </p:sp>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a:xfrm>
            <a:off x="9753947" y="7275460"/>
            <a:ext cx="214312" cy="230188"/>
          </a:xfrm>
        </p:spPr>
        <p:txBody>
          <a:bodyPr/>
          <a:lstStyle/>
          <a:p>
            <a:fld id="{9FF39CA2-04EB-4CA6-BF9F-780F92DB7FFC}" type="slidenum">
              <a:rPr lang="it-IT" altLang="it-IT" smtClean="0"/>
              <a:pPr/>
              <a:t>49</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p:sp>
        <p:nvSpPr>
          <p:cNvPr id="11" name="2 Marcador de contenido">
            <a:extLst>
              <a:ext uri="{FF2B5EF4-FFF2-40B4-BE49-F238E27FC236}">
                <a16:creationId xmlns:a16="http://schemas.microsoft.com/office/drawing/2014/main" id="{7F98AB5C-B6D6-4FF6-8E8F-AAEBE614FAED}"/>
              </a:ext>
            </a:extLst>
          </p:cNvPr>
          <p:cNvSpPr txBox="1">
            <a:spLocks/>
          </p:cNvSpPr>
          <p:nvPr/>
        </p:nvSpPr>
        <p:spPr>
          <a:xfrm>
            <a:off x="331277" y="683493"/>
            <a:ext cx="6840760"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t>Detección de las señales de salida del BPM</a:t>
            </a:r>
            <a:endParaRPr lang="es-ES_tradnl" altLang="es-ES" sz="2000" u="sng" kern="0" dirty="0">
              <a:solidFill>
                <a:schemeClr val="tx1"/>
              </a:solidFill>
            </a:endParaRPr>
          </a:p>
        </p:txBody>
      </p:sp>
      <p:sp>
        <p:nvSpPr>
          <p:cNvPr id="18" name="2 Marcador de contenido">
            <a:extLst>
              <a:ext uri="{FF2B5EF4-FFF2-40B4-BE49-F238E27FC236}">
                <a16:creationId xmlns:a16="http://schemas.microsoft.com/office/drawing/2014/main" id="{EE93C6D2-B2B7-4FB2-AA57-DA0A2ED173D4}"/>
              </a:ext>
            </a:extLst>
          </p:cNvPr>
          <p:cNvSpPr txBox="1">
            <a:spLocks/>
          </p:cNvSpPr>
          <p:nvPr/>
        </p:nvSpPr>
        <p:spPr>
          <a:xfrm>
            <a:off x="448470" y="1942143"/>
            <a:ext cx="9255102" cy="3165206"/>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endParaRPr lang="es-ES" sz="1400" dirty="0"/>
          </a:p>
          <a:p>
            <a:pPr marL="0" indent="0" algn="just"/>
            <a:endParaRPr lang="es-ES" sz="1400" dirty="0"/>
          </a:p>
          <a:p>
            <a:pPr algn="just"/>
            <a:endParaRPr lang="es-ES_tradnl" altLang="es-ES" sz="2000" kern="0" dirty="0"/>
          </a:p>
        </p:txBody>
      </p:sp>
      <p:pic>
        <p:nvPicPr>
          <p:cNvPr id="6" name="Imagen 5">
            <a:extLst>
              <a:ext uri="{FF2B5EF4-FFF2-40B4-BE49-F238E27FC236}">
                <a16:creationId xmlns:a16="http://schemas.microsoft.com/office/drawing/2014/main" id="{446BC5C4-20C5-4C81-9F62-A97A98604C88}"/>
              </a:ext>
            </a:extLst>
          </p:cNvPr>
          <p:cNvPicPr>
            <a:picLocks noChangeAspect="1"/>
          </p:cNvPicPr>
          <p:nvPr/>
        </p:nvPicPr>
        <p:blipFill>
          <a:blip r:embed="rId2"/>
          <a:stretch>
            <a:fillRect/>
          </a:stretch>
        </p:blipFill>
        <p:spPr>
          <a:xfrm>
            <a:off x="1223888" y="2174095"/>
            <a:ext cx="7223829" cy="3545027"/>
          </a:xfrm>
          <a:prstGeom prst="rect">
            <a:avLst/>
          </a:prstGeom>
        </p:spPr>
      </p:pic>
      <p:sp>
        <p:nvSpPr>
          <p:cNvPr id="21" name="CuadroTexto 20">
            <a:extLst>
              <a:ext uri="{FF2B5EF4-FFF2-40B4-BE49-F238E27FC236}">
                <a16:creationId xmlns:a16="http://schemas.microsoft.com/office/drawing/2014/main" id="{5009313A-7E2A-47A9-A80E-F7A79BA4310D}"/>
              </a:ext>
            </a:extLst>
          </p:cNvPr>
          <p:cNvSpPr txBox="1"/>
          <p:nvPr/>
        </p:nvSpPr>
        <p:spPr>
          <a:xfrm>
            <a:off x="2159992" y="5710569"/>
            <a:ext cx="5498311" cy="261610"/>
          </a:xfrm>
          <a:prstGeom prst="rect">
            <a:avLst/>
          </a:prstGeom>
          <a:noFill/>
        </p:spPr>
        <p:txBody>
          <a:bodyPr wrap="square">
            <a:spAutoFit/>
          </a:bodyPr>
          <a:lstStyle/>
          <a:p>
            <a:r>
              <a:rPr lang="es-ES" sz="1100" dirty="0">
                <a:solidFill>
                  <a:schemeClr val="tx1"/>
                </a:solidFill>
              </a:rPr>
              <a:t>Esquema de un posible sistema de detección de las señales de salida del BPM</a:t>
            </a:r>
          </a:p>
        </p:txBody>
      </p:sp>
      <mc:AlternateContent xmlns:mc="http://schemas.openxmlformats.org/markup-compatibility/2006" xmlns:a14="http://schemas.microsoft.com/office/drawing/2010/main">
        <mc:Choice Requires="a14">
          <p:sp>
            <p:nvSpPr>
              <p:cNvPr id="22" name="CuadroTexto 21">
                <a:extLst>
                  <a:ext uri="{FF2B5EF4-FFF2-40B4-BE49-F238E27FC236}">
                    <a16:creationId xmlns:a16="http://schemas.microsoft.com/office/drawing/2014/main" id="{26676A4D-1E72-490E-ABE5-FEB528B79CF5}"/>
                  </a:ext>
                </a:extLst>
              </p:cNvPr>
              <p:cNvSpPr txBox="1"/>
              <p:nvPr/>
            </p:nvSpPr>
            <p:spPr>
              <a:xfrm>
                <a:off x="1079872" y="6719539"/>
                <a:ext cx="2284732" cy="555921"/>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400" b="0" i="1" smtClean="0">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rPr>
                            <m:t>𝑉</m:t>
                          </m:r>
                        </m:e>
                        <m:sub>
                          <m:r>
                            <a:rPr lang="es-ES" sz="1400" i="1">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𝑥</m:t>
                          </m:r>
                        </m:sub>
                      </m:sSub>
                      <m:r>
                        <a:rPr lang="es-ES" sz="1400" b="0" i="1" smtClean="0">
                          <a:solidFill>
                            <a:schemeClr val="tx1"/>
                          </a:solidFill>
                          <a:latin typeface="Cambria Math" panose="02040503050406030204" pitchFamily="18" charset="0"/>
                        </a:rPr>
                        <m:t>=</m:t>
                      </m:r>
                      <m:f>
                        <m:fPr>
                          <m:ctrlPr>
                            <a:rPr lang="es-ES" sz="1400" b="0" i="1" smtClean="0">
                              <a:solidFill>
                                <a:schemeClr val="tx1"/>
                              </a:solidFill>
                              <a:latin typeface="Cambria Math" panose="02040503050406030204" pitchFamily="18" charset="0"/>
                            </a:rPr>
                          </m:ctrlPr>
                        </m:fPr>
                        <m:num>
                          <m:sSub>
                            <m:sSubPr>
                              <m:ctrlPr>
                                <a:rPr lang="es-ES" sz="1400" b="0" i="1" smtClean="0">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rPr>
                                <m:t>𝑉</m:t>
                              </m:r>
                            </m:e>
                            <m:sub>
                              <m:r>
                                <a:rPr lang="es-ES" sz="1400" b="0" i="1" smtClean="0">
                                  <a:solidFill>
                                    <a:schemeClr val="tx1"/>
                                  </a:solidFill>
                                  <a:latin typeface="Cambria Math" panose="02040503050406030204" pitchFamily="18" charset="0"/>
                                </a:rPr>
                                <m:t>2</m:t>
                              </m:r>
                            </m:sub>
                          </m:sSub>
                          <m:r>
                            <a:rPr lang="es-ES" sz="1400" b="0" i="1" smtClean="0">
                              <a:solidFill>
                                <a:schemeClr val="tx1"/>
                              </a:solidFill>
                              <a:latin typeface="Cambria Math" panose="02040503050406030204" pitchFamily="18" charset="0"/>
                            </a:rPr>
                            <m:t>−</m:t>
                          </m:r>
                          <m:sSub>
                            <m:sSubPr>
                              <m:ctrlPr>
                                <a:rPr lang="es-ES" sz="1400" i="1">
                                  <a:solidFill>
                                    <a:schemeClr val="tx1"/>
                                  </a:solidFill>
                                  <a:latin typeface="Cambria Math" panose="02040503050406030204" pitchFamily="18" charset="0"/>
                                </a:rPr>
                              </m:ctrlPr>
                            </m:sSubPr>
                            <m:e>
                              <m:r>
                                <a:rPr lang="es-ES" sz="1400" i="1">
                                  <a:solidFill>
                                    <a:schemeClr val="tx1"/>
                                  </a:solidFill>
                                  <a:latin typeface="Cambria Math" panose="02040503050406030204" pitchFamily="18" charset="0"/>
                                </a:rPr>
                                <m:t>𝑉</m:t>
                              </m:r>
                            </m:e>
                            <m:sub>
                              <m:r>
                                <a:rPr lang="es-ES" sz="1400" b="0" i="1" smtClean="0">
                                  <a:solidFill>
                                    <a:schemeClr val="tx1"/>
                                  </a:solidFill>
                                  <a:latin typeface="Cambria Math" panose="02040503050406030204" pitchFamily="18" charset="0"/>
                                </a:rPr>
                                <m:t>4</m:t>
                              </m:r>
                            </m:sub>
                          </m:sSub>
                        </m:num>
                        <m:den>
                          <m:rad>
                            <m:radPr>
                              <m:degHide m:val="on"/>
                              <m:ctrlPr>
                                <a:rPr lang="es-ES" sz="1400" b="0" i="1" smtClean="0">
                                  <a:solidFill>
                                    <a:schemeClr val="tx1"/>
                                  </a:solidFill>
                                  <a:latin typeface="Cambria Math" panose="02040503050406030204" pitchFamily="18" charset="0"/>
                                </a:rPr>
                              </m:ctrlPr>
                            </m:radPr>
                            <m:deg/>
                            <m:e>
                              <m:r>
                                <a:rPr lang="es-ES" sz="1400" b="0" i="1" smtClean="0">
                                  <a:solidFill>
                                    <a:schemeClr val="tx1"/>
                                  </a:solidFill>
                                  <a:latin typeface="Cambria Math" panose="02040503050406030204" pitchFamily="18" charset="0"/>
                                </a:rPr>
                                <m:t>2</m:t>
                              </m:r>
                            </m:e>
                          </m:rad>
                        </m:den>
                      </m:f>
                    </m:oMath>
                  </m:oMathPara>
                </a14:m>
                <a:endParaRPr lang="es-ES" sz="1400" dirty="0"/>
              </a:p>
            </p:txBody>
          </p:sp>
        </mc:Choice>
        <mc:Fallback xmlns="">
          <p:sp>
            <p:nvSpPr>
              <p:cNvPr id="22" name="CuadroTexto 21">
                <a:extLst>
                  <a:ext uri="{FF2B5EF4-FFF2-40B4-BE49-F238E27FC236}">
                    <a16:creationId xmlns:a16="http://schemas.microsoft.com/office/drawing/2014/main" id="{26676A4D-1E72-490E-ABE5-FEB528B79CF5}"/>
                  </a:ext>
                </a:extLst>
              </p:cNvPr>
              <p:cNvSpPr txBox="1">
                <a:spLocks noRot="1" noChangeAspect="1" noMove="1" noResize="1" noEditPoints="1" noAdjustHandles="1" noChangeArrowheads="1" noChangeShapeType="1" noTextEdit="1"/>
              </p:cNvSpPr>
              <p:nvPr/>
            </p:nvSpPr>
            <p:spPr>
              <a:xfrm>
                <a:off x="1079872" y="6719539"/>
                <a:ext cx="2284732" cy="555921"/>
              </a:xfrm>
              <a:prstGeom prst="rect">
                <a:avLst/>
              </a:prstGeom>
              <a:blipFill>
                <a:blip r:embed="rId3"/>
                <a:stretch>
                  <a:fillRect/>
                </a:stretch>
              </a:blipFill>
              <a:ln>
                <a:noFill/>
              </a:ln>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3" name="CuadroTexto 22">
                <a:extLst>
                  <a:ext uri="{FF2B5EF4-FFF2-40B4-BE49-F238E27FC236}">
                    <a16:creationId xmlns:a16="http://schemas.microsoft.com/office/drawing/2014/main" id="{A2B71CFD-141D-42B1-A9BE-C04E00D1537C}"/>
                  </a:ext>
                </a:extLst>
              </p:cNvPr>
              <p:cNvSpPr txBox="1"/>
              <p:nvPr/>
            </p:nvSpPr>
            <p:spPr>
              <a:xfrm>
                <a:off x="2821627" y="6719538"/>
                <a:ext cx="2284732" cy="555921"/>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400" b="0" i="1" smtClean="0">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rPr>
                            <m:t>𝑉</m:t>
                          </m:r>
                        </m:e>
                        <m:sub>
                          <m:r>
                            <m:rPr>
                              <m:sty m:val="p"/>
                            </m:rPr>
                            <a:rPr lang="es-ES" sz="1400" i="1" smtClean="0">
                              <a:solidFill>
                                <a:schemeClr val="tx1"/>
                              </a:solidFill>
                              <a:latin typeface="Cambria Math" panose="02040503050406030204" pitchFamily="18" charset="0"/>
                              <a:ea typeface="Cambria Math" panose="02040503050406030204" pitchFamily="18" charset="0"/>
                            </a:rPr>
                            <m:t>Σ</m:t>
                          </m:r>
                          <m:r>
                            <a:rPr lang="es-ES" sz="1400" b="0" i="1" smtClean="0">
                              <a:solidFill>
                                <a:schemeClr val="tx1"/>
                              </a:solidFill>
                              <a:latin typeface="Cambria Math" panose="02040503050406030204" pitchFamily="18" charset="0"/>
                              <a:ea typeface="Cambria Math" panose="02040503050406030204" pitchFamily="18" charset="0"/>
                            </a:rPr>
                            <m:t>𝑥</m:t>
                          </m:r>
                        </m:sub>
                      </m:sSub>
                      <m:r>
                        <a:rPr lang="es-ES" sz="1400" b="0" i="1" smtClean="0">
                          <a:solidFill>
                            <a:schemeClr val="tx1"/>
                          </a:solidFill>
                          <a:latin typeface="Cambria Math" panose="02040503050406030204" pitchFamily="18" charset="0"/>
                        </a:rPr>
                        <m:t>=</m:t>
                      </m:r>
                      <m:f>
                        <m:fPr>
                          <m:ctrlPr>
                            <a:rPr lang="es-ES" sz="1400" b="0" i="1" smtClean="0">
                              <a:solidFill>
                                <a:schemeClr val="tx1"/>
                              </a:solidFill>
                              <a:latin typeface="Cambria Math" panose="02040503050406030204" pitchFamily="18" charset="0"/>
                            </a:rPr>
                          </m:ctrlPr>
                        </m:fPr>
                        <m:num>
                          <m:sSub>
                            <m:sSubPr>
                              <m:ctrlPr>
                                <a:rPr lang="es-ES" sz="1400" b="0" i="1" smtClean="0">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rPr>
                                <m:t>𝑉</m:t>
                              </m:r>
                            </m:e>
                            <m:sub>
                              <m:r>
                                <a:rPr lang="es-ES" sz="1400" b="0" i="1" smtClean="0">
                                  <a:solidFill>
                                    <a:schemeClr val="tx1"/>
                                  </a:solidFill>
                                  <a:latin typeface="Cambria Math" panose="02040503050406030204" pitchFamily="18" charset="0"/>
                                </a:rPr>
                                <m:t>2</m:t>
                              </m:r>
                            </m:sub>
                          </m:sSub>
                          <m:r>
                            <a:rPr lang="es-ES" sz="1400" b="0" i="1" smtClean="0">
                              <a:solidFill>
                                <a:schemeClr val="tx1"/>
                              </a:solidFill>
                              <a:latin typeface="Cambria Math" panose="02040503050406030204" pitchFamily="18" charset="0"/>
                            </a:rPr>
                            <m:t>+</m:t>
                          </m:r>
                          <m:sSub>
                            <m:sSubPr>
                              <m:ctrlPr>
                                <a:rPr lang="es-ES" sz="1400" i="1">
                                  <a:solidFill>
                                    <a:schemeClr val="tx1"/>
                                  </a:solidFill>
                                  <a:latin typeface="Cambria Math" panose="02040503050406030204" pitchFamily="18" charset="0"/>
                                </a:rPr>
                              </m:ctrlPr>
                            </m:sSubPr>
                            <m:e>
                              <m:r>
                                <a:rPr lang="es-ES" sz="1400" i="1">
                                  <a:solidFill>
                                    <a:schemeClr val="tx1"/>
                                  </a:solidFill>
                                  <a:latin typeface="Cambria Math" panose="02040503050406030204" pitchFamily="18" charset="0"/>
                                </a:rPr>
                                <m:t>𝑉</m:t>
                              </m:r>
                            </m:e>
                            <m:sub>
                              <m:r>
                                <a:rPr lang="es-ES" sz="1400" b="0" i="1" smtClean="0">
                                  <a:solidFill>
                                    <a:schemeClr val="tx1"/>
                                  </a:solidFill>
                                  <a:latin typeface="Cambria Math" panose="02040503050406030204" pitchFamily="18" charset="0"/>
                                </a:rPr>
                                <m:t>4</m:t>
                              </m:r>
                            </m:sub>
                          </m:sSub>
                        </m:num>
                        <m:den>
                          <m:rad>
                            <m:radPr>
                              <m:degHide m:val="on"/>
                              <m:ctrlPr>
                                <a:rPr lang="es-ES" sz="1400" b="0" i="1" smtClean="0">
                                  <a:solidFill>
                                    <a:schemeClr val="tx1"/>
                                  </a:solidFill>
                                  <a:latin typeface="Cambria Math" panose="02040503050406030204" pitchFamily="18" charset="0"/>
                                </a:rPr>
                              </m:ctrlPr>
                            </m:radPr>
                            <m:deg/>
                            <m:e>
                              <m:r>
                                <a:rPr lang="es-ES" sz="1400" b="0" i="1" smtClean="0">
                                  <a:solidFill>
                                    <a:schemeClr val="tx1"/>
                                  </a:solidFill>
                                  <a:latin typeface="Cambria Math" panose="02040503050406030204" pitchFamily="18" charset="0"/>
                                </a:rPr>
                                <m:t>2</m:t>
                              </m:r>
                            </m:e>
                          </m:rad>
                        </m:den>
                      </m:f>
                    </m:oMath>
                  </m:oMathPara>
                </a14:m>
                <a:endParaRPr lang="es-ES" sz="1400" dirty="0"/>
              </a:p>
            </p:txBody>
          </p:sp>
        </mc:Choice>
        <mc:Fallback xmlns="">
          <p:sp>
            <p:nvSpPr>
              <p:cNvPr id="23" name="CuadroTexto 22">
                <a:extLst>
                  <a:ext uri="{FF2B5EF4-FFF2-40B4-BE49-F238E27FC236}">
                    <a16:creationId xmlns:a16="http://schemas.microsoft.com/office/drawing/2014/main" id="{A2B71CFD-141D-42B1-A9BE-C04E00D1537C}"/>
                  </a:ext>
                </a:extLst>
              </p:cNvPr>
              <p:cNvSpPr txBox="1">
                <a:spLocks noRot="1" noChangeAspect="1" noMove="1" noResize="1" noEditPoints="1" noAdjustHandles="1" noChangeArrowheads="1" noChangeShapeType="1" noTextEdit="1"/>
              </p:cNvSpPr>
              <p:nvPr/>
            </p:nvSpPr>
            <p:spPr>
              <a:xfrm>
                <a:off x="2821627" y="6719538"/>
                <a:ext cx="2284732" cy="555921"/>
              </a:xfrm>
              <a:prstGeom prst="rect">
                <a:avLst/>
              </a:prstGeom>
              <a:blipFill>
                <a:blip r:embed="rId4"/>
                <a:stretch>
                  <a:fillRect/>
                </a:stretch>
              </a:blipFill>
              <a:ln>
                <a:noFill/>
              </a:ln>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4" name="CuadroTexto 23">
                <a:extLst>
                  <a:ext uri="{FF2B5EF4-FFF2-40B4-BE49-F238E27FC236}">
                    <a16:creationId xmlns:a16="http://schemas.microsoft.com/office/drawing/2014/main" id="{5F4994E3-8C60-43A9-BCBA-81807E35E0D9}"/>
                  </a:ext>
                </a:extLst>
              </p:cNvPr>
              <p:cNvSpPr txBox="1"/>
              <p:nvPr/>
            </p:nvSpPr>
            <p:spPr>
              <a:xfrm>
                <a:off x="4649280" y="6719539"/>
                <a:ext cx="2284732" cy="555921"/>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400" b="0" i="1" smtClean="0">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rPr>
                            <m:t>𝑉</m:t>
                          </m:r>
                        </m:e>
                        <m:sub>
                          <m:r>
                            <a:rPr lang="es-ES" sz="1400" i="1">
                              <a:solidFill>
                                <a:schemeClr val="tx1"/>
                              </a:solidFill>
                              <a:latin typeface="Cambria Math" panose="02040503050406030204" pitchFamily="18" charset="0"/>
                              <a:ea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𝑦</m:t>
                          </m:r>
                        </m:sub>
                      </m:sSub>
                      <m:r>
                        <a:rPr lang="es-ES" sz="1400" b="0" i="1" smtClean="0">
                          <a:solidFill>
                            <a:schemeClr val="tx1"/>
                          </a:solidFill>
                          <a:latin typeface="Cambria Math" panose="02040503050406030204" pitchFamily="18" charset="0"/>
                        </a:rPr>
                        <m:t>=</m:t>
                      </m:r>
                      <m:f>
                        <m:fPr>
                          <m:ctrlPr>
                            <a:rPr lang="es-ES" sz="1400" b="0" i="1" smtClean="0">
                              <a:solidFill>
                                <a:schemeClr val="tx1"/>
                              </a:solidFill>
                              <a:latin typeface="Cambria Math" panose="02040503050406030204" pitchFamily="18" charset="0"/>
                            </a:rPr>
                          </m:ctrlPr>
                        </m:fPr>
                        <m:num>
                          <m:sSub>
                            <m:sSubPr>
                              <m:ctrlPr>
                                <a:rPr lang="es-ES" sz="1400" b="0" i="1" smtClean="0">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rPr>
                                <m:t>𝑉</m:t>
                              </m:r>
                            </m:e>
                            <m:sub>
                              <m:r>
                                <a:rPr lang="es-ES" sz="1400" b="0" i="1" smtClean="0">
                                  <a:solidFill>
                                    <a:schemeClr val="tx1"/>
                                  </a:solidFill>
                                  <a:latin typeface="Cambria Math" panose="02040503050406030204" pitchFamily="18" charset="0"/>
                                </a:rPr>
                                <m:t>1</m:t>
                              </m:r>
                            </m:sub>
                          </m:sSub>
                          <m:r>
                            <a:rPr lang="es-ES" sz="1400" b="0" i="1" smtClean="0">
                              <a:solidFill>
                                <a:schemeClr val="tx1"/>
                              </a:solidFill>
                              <a:latin typeface="Cambria Math" panose="02040503050406030204" pitchFamily="18" charset="0"/>
                            </a:rPr>
                            <m:t>−</m:t>
                          </m:r>
                          <m:sSub>
                            <m:sSubPr>
                              <m:ctrlPr>
                                <a:rPr lang="es-ES" sz="1400" i="1">
                                  <a:solidFill>
                                    <a:schemeClr val="tx1"/>
                                  </a:solidFill>
                                  <a:latin typeface="Cambria Math" panose="02040503050406030204" pitchFamily="18" charset="0"/>
                                </a:rPr>
                              </m:ctrlPr>
                            </m:sSubPr>
                            <m:e>
                              <m:r>
                                <a:rPr lang="es-ES" sz="1400" i="1">
                                  <a:solidFill>
                                    <a:schemeClr val="tx1"/>
                                  </a:solidFill>
                                  <a:latin typeface="Cambria Math" panose="02040503050406030204" pitchFamily="18" charset="0"/>
                                </a:rPr>
                                <m:t>𝑉</m:t>
                              </m:r>
                            </m:e>
                            <m:sub>
                              <m:r>
                                <a:rPr lang="es-ES" sz="1400" b="0" i="1" smtClean="0">
                                  <a:solidFill>
                                    <a:schemeClr val="tx1"/>
                                  </a:solidFill>
                                  <a:latin typeface="Cambria Math" panose="02040503050406030204" pitchFamily="18" charset="0"/>
                                </a:rPr>
                                <m:t>3</m:t>
                              </m:r>
                            </m:sub>
                          </m:sSub>
                        </m:num>
                        <m:den>
                          <m:rad>
                            <m:radPr>
                              <m:degHide m:val="on"/>
                              <m:ctrlPr>
                                <a:rPr lang="es-ES" sz="1400" b="0" i="1" smtClean="0">
                                  <a:solidFill>
                                    <a:schemeClr val="tx1"/>
                                  </a:solidFill>
                                  <a:latin typeface="Cambria Math" panose="02040503050406030204" pitchFamily="18" charset="0"/>
                                </a:rPr>
                              </m:ctrlPr>
                            </m:radPr>
                            <m:deg/>
                            <m:e>
                              <m:r>
                                <a:rPr lang="es-ES" sz="1400" b="0" i="1" smtClean="0">
                                  <a:solidFill>
                                    <a:schemeClr val="tx1"/>
                                  </a:solidFill>
                                  <a:latin typeface="Cambria Math" panose="02040503050406030204" pitchFamily="18" charset="0"/>
                                </a:rPr>
                                <m:t>2</m:t>
                              </m:r>
                            </m:e>
                          </m:rad>
                        </m:den>
                      </m:f>
                    </m:oMath>
                  </m:oMathPara>
                </a14:m>
                <a:endParaRPr lang="es-ES" sz="1400" dirty="0"/>
              </a:p>
            </p:txBody>
          </p:sp>
        </mc:Choice>
        <mc:Fallback xmlns="">
          <p:sp>
            <p:nvSpPr>
              <p:cNvPr id="24" name="CuadroTexto 23">
                <a:extLst>
                  <a:ext uri="{FF2B5EF4-FFF2-40B4-BE49-F238E27FC236}">
                    <a16:creationId xmlns:a16="http://schemas.microsoft.com/office/drawing/2014/main" id="{5F4994E3-8C60-43A9-BCBA-81807E35E0D9}"/>
                  </a:ext>
                </a:extLst>
              </p:cNvPr>
              <p:cNvSpPr txBox="1">
                <a:spLocks noRot="1" noChangeAspect="1" noMove="1" noResize="1" noEditPoints="1" noAdjustHandles="1" noChangeArrowheads="1" noChangeShapeType="1" noTextEdit="1"/>
              </p:cNvSpPr>
              <p:nvPr/>
            </p:nvSpPr>
            <p:spPr>
              <a:xfrm>
                <a:off x="4649280" y="6719539"/>
                <a:ext cx="2284732" cy="555921"/>
              </a:xfrm>
              <a:prstGeom prst="rect">
                <a:avLst/>
              </a:prstGeom>
              <a:blipFill>
                <a:blip r:embed="rId5"/>
                <a:stretch>
                  <a:fillRect/>
                </a:stretch>
              </a:blipFill>
              <a:ln>
                <a:noFill/>
              </a:ln>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2" name="CuadroTexto 31">
                <a:extLst>
                  <a:ext uri="{FF2B5EF4-FFF2-40B4-BE49-F238E27FC236}">
                    <a16:creationId xmlns:a16="http://schemas.microsoft.com/office/drawing/2014/main" id="{43D902E3-E86B-4F69-9C7C-9A65AB2B1C24}"/>
                  </a:ext>
                </a:extLst>
              </p:cNvPr>
              <p:cNvSpPr txBox="1"/>
              <p:nvPr/>
            </p:nvSpPr>
            <p:spPr>
              <a:xfrm>
                <a:off x="6391035" y="6719538"/>
                <a:ext cx="2284732" cy="555921"/>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400" b="0" i="1" smtClean="0">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rPr>
                            <m:t>𝑉</m:t>
                          </m:r>
                        </m:e>
                        <m:sub>
                          <m:r>
                            <m:rPr>
                              <m:sty m:val="p"/>
                            </m:rPr>
                            <a:rPr lang="es-ES" sz="1400" i="1" smtClean="0">
                              <a:solidFill>
                                <a:schemeClr val="tx1"/>
                              </a:solidFill>
                              <a:latin typeface="Cambria Math" panose="02040503050406030204" pitchFamily="18" charset="0"/>
                              <a:ea typeface="Cambria Math" panose="02040503050406030204" pitchFamily="18" charset="0"/>
                            </a:rPr>
                            <m:t>Σ</m:t>
                          </m:r>
                          <m:r>
                            <a:rPr lang="es-ES" sz="1400" b="0" i="1" smtClean="0">
                              <a:solidFill>
                                <a:schemeClr val="tx1"/>
                              </a:solidFill>
                              <a:latin typeface="Cambria Math" panose="02040503050406030204" pitchFamily="18" charset="0"/>
                              <a:ea typeface="Cambria Math" panose="02040503050406030204" pitchFamily="18" charset="0"/>
                            </a:rPr>
                            <m:t>𝑦</m:t>
                          </m:r>
                        </m:sub>
                      </m:sSub>
                      <m:r>
                        <a:rPr lang="es-ES" sz="1400" b="0" i="1" smtClean="0">
                          <a:solidFill>
                            <a:schemeClr val="tx1"/>
                          </a:solidFill>
                          <a:latin typeface="Cambria Math" panose="02040503050406030204" pitchFamily="18" charset="0"/>
                        </a:rPr>
                        <m:t>=</m:t>
                      </m:r>
                      <m:f>
                        <m:fPr>
                          <m:ctrlPr>
                            <a:rPr lang="es-ES" sz="1400" b="0" i="1" smtClean="0">
                              <a:solidFill>
                                <a:schemeClr val="tx1"/>
                              </a:solidFill>
                              <a:latin typeface="Cambria Math" panose="02040503050406030204" pitchFamily="18" charset="0"/>
                            </a:rPr>
                          </m:ctrlPr>
                        </m:fPr>
                        <m:num>
                          <m:sSub>
                            <m:sSubPr>
                              <m:ctrlPr>
                                <a:rPr lang="es-ES" sz="1400" b="0" i="1" smtClean="0">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rPr>
                                <m:t>𝑉</m:t>
                              </m:r>
                            </m:e>
                            <m:sub>
                              <m:r>
                                <a:rPr lang="es-ES" sz="1400" b="0" i="1" smtClean="0">
                                  <a:solidFill>
                                    <a:schemeClr val="tx1"/>
                                  </a:solidFill>
                                  <a:latin typeface="Cambria Math" panose="02040503050406030204" pitchFamily="18" charset="0"/>
                                </a:rPr>
                                <m:t>1</m:t>
                              </m:r>
                            </m:sub>
                          </m:sSub>
                          <m:r>
                            <a:rPr lang="es-ES" sz="1400" b="0" i="1" smtClean="0">
                              <a:solidFill>
                                <a:schemeClr val="tx1"/>
                              </a:solidFill>
                              <a:latin typeface="Cambria Math" panose="02040503050406030204" pitchFamily="18" charset="0"/>
                            </a:rPr>
                            <m:t>+</m:t>
                          </m:r>
                          <m:sSub>
                            <m:sSubPr>
                              <m:ctrlPr>
                                <a:rPr lang="es-ES" sz="1400" i="1">
                                  <a:solidFill>
                                    <a:schemeClr val="tx1"/>
                                  </a:solidFill>
                                  <a:latin typeface="Cambria Math" panose="02040503050406030204" pitchFamily="18" charset="0"/>
                                </a:rPr>
                              </m:ctrlPr>
                            </m:sSubPr>
                            <m:e>
                              <m:r>
                                <a:rPr lang="es-ES" sz="1400" i="1">
                                  <a:solidFill>
                                    <a:schemeClr val="tx1"/>
                                  </a:solidFill>
                                  <a:latin typeface="Cambria Math" panose="02040503050406030204" pitchFamily="18" charset="0"/>
                                </a:rPr>
                                <m:t>𝑉</m:t>
                              </m:r>
                            </m:e>
                            <m:sub>
                              <m:r>
                                <a:rPr lang="es-ES" sz="1400" b="0" i="1" smtClean="0">
                                  <a:solidFill>
                                    <a:schemeClr val="tx1"/>
                                  </a:solidFill>
                                  <a:latin typeface="Cambria Math" panose="02040503050406030204" pitchFamily="18" charset="0"/>
                                </a:rPr>
                                <m:t>3</m:t>
                              </m:r>
                            </m:sub>
                          </m:sSub>
                        </m:num>
                        <m:den>
                          <m:rad>
                            <m:radPr>
                              <m:degHide m:val="on"/>
                              <m:ctrlPr>
                                <a:rPr lang="es-ES" sz="1400" b="0" i="1" smtClean="0">
                                  <a:solidFill>
                                    <a:schemeClr val="tx1"/>
                                  </a:solidFill>
                                  <a:latin typeface="Cambria Math" panose="02040503050406030204" pitchFamily="18" charset="0"/>
                                </a:rPr>
                              </m:ctrlPr>
                            </m:radPr>
                            <m:deg/>
                            <m:e>
                              <m:r>
                                <a:rPr lang="es-ES" sz="1400" b="0" i="1" smtClean="0">
                                  <a:solidFill>
                                    <a:schemeClr val="tx1"/>
                                  </a:solidFill>
                                  <a:latin typeface="Cambria Math" panose="02040503050406030204" pitchFamily="18" charset="0"/>
                                </a:rPr>
                                <m:t>2</m:t>
                              </m:r>
                            </m:e>
                          </m:rad>
                        </m:den>
                      </m:f>
                    </m:oMath>
                  </m:oMathPara>
                </a14:m>
                <a:endParaRPr lang="es-ES" sz="1400" dirty="0"/>
              </a:p>
            </p:txBody>
          </p:sp>
        </mc:Choice>
        <mc:Fallback xmlns="">
          <p:sp>
            <p:nvSpPr>
              <p:cNvPr id="32" name="CuadroTexto 31">
                <a:extLst>
                  <a:ext uri="{FF2B5EF4-FFF2-40B4-BE49-F238E27FC236}">
                    <a16:creationId xmlns:a16="http://schemas.microsoft.com/office/drawing/2014/main" id="{43D902E3-E86B-4F69-9C7C-9A65AB2B1C24}"/>
                  </a:ext>
                </a:extLst>
              </p:cNvPr>
              <p:cNvSpPr txBox="1">
                <a:spLocks noRot="1" noChangeAspect="1" noMove="1" noResize="1" noEditPoints="1" noAdjustHandles="1" noChangeArrowheads="1" noChangeShapeType="1" noTextEdit="1"/>
              </p:cNvSpPr>
              <p:nvPr/>
            </p:nvSpPr>
            <p:spPr>
              <a:xfrm>
                <a:off x="6391035" y="6719538"/>
                <a:ext cx="2284732" cy="555921"/>
              </a:xfrm>
              <a:prstGeom prst="rect">
                <a:avLst/>
              </a:prstGeom>
              <a:blipFill>
                <a:blip r:embed="rId6"/>
                <a:stretch>
                  <a:fillRect/>
                </a:stretch>
              </a:blipFill>
              <a:ln>
                <a:noFill/>
              </a:ln>
            </p:spPr>
            <p:txBody>
              <a:bodyPr/>
              <a:lstStyle/>
              <a:p>
                <a:r>
                  <a:rPr lang="es-ES">
                    <a:noFill/>
                  </a:rPr>
                  <a:t> </a:t>
                </a:r>
              </a:p>
            </p:txBody>
          </p:sp>
        </mc:Fallback>
      </mc:AlternateContent>
    </p:spTree>
    <p:extLst>
      <p:ext uri="{BB962C8B-B14F-4D97-AF65-F5344CB8AC3E}">
        <p14:creationId xmlns:p14="http://schemas.microsoft.com/office/powerpoint/2010/main" val="3198632756"/>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2 Marcador de contenido">
            <a:extLst>
              <a:ext uri="{FF2B5EF4-FFF2-40B4-BE49-F238E27FC236}">
                <a16:creationId xmlns:a16="http://schemas.microsoft.com/office/drawing/2014/main" id="{FFD09EE1-A7FB-4FA5-ACC6-C9C302FD12D2}"/>
              </a:ext>
            </a:extLst>
          </p:cNvPr>
          <p:cNvSpPr txBox="1">
            <a:spLocks/>
          </p:cNvSpPr>
          <p:nvPr/>
        </p:nvSpPr>
        <p:spPr>
          <a:xfrm>
            <a:off x="326678" y="1124550"/>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sz="1300" dirty="0"/>
              <a:t>El filtro </a:t>
            </a:r>
            <a:r>
              <a:rPr lang="es-ES" sz="1300" dirty="0" err="1"/>
              <a:t>pasabanda</a:t>
            </a:r>
            <a:r>
              <a:rPr lang="es-ES" sz="1300" dirty="0"/>
              <a:t> (BPF) se diseña en Matlab con la función </a:t>
            </a:r>
            <a:r>
              <a:rPr lang="es-ES" sz="1300" dirty="0" err="1"/>
              <a:t>filterDesigner</a:t>
            </a:r>
            <a:r>
              <a:rPr lang="es-ES" sz="1300" dirty="0"/>
              <a:t>. El centro de la banda de paso corresponde con la frecuencia del modo polar. Tras el paso por el BPF, nos quedamos esencialmente con la señal del modo dipolar</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marL="0" indent="0" algn="just"/>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400" dirty="0"/>
          </a:p>
          <a:p>
            <a:pPr algn="just"/>
            <a:endParaRPr lang="es-ES_tradnl" altLang="es-ES" sz="2000" kern="0" dirty="0"/>
          </a:p>
        </p:txBody>
      </p:sp>
      <p:sp>
        <p:nvSpPr>
          <p:cNvPr id="25" name="CuadroTexto 24">
            <a:extLst>
              <a:ext uri="{FF2B5EF4-FFF2-40B4-BE49-F238E27FC236}">
                <a16:creationId xmlns:a16="http://schemas.microsoft.com/office/drawing/2014/main" id="{FD59B615-5BE6-4CE3-B6F2-19F4E01F85D3}"/>
              </a:ext>
            </a:extLst>
          </p:cNvPr>
          <p:cNvSpPr txBox="1"/>
          <p:nvPr/>
        </p:nvSpPr>
        <p:spPr>
          <a:xfrm>
            <a:off x="317406" y="5045354"/>
            <a:ext cx="5832648" cy="2677656"/>
          </a:xfrm>
          <a:prstGeom prst="rect">
            <a:avLst/>
          </a:prstGeom>
          <a:noFill/>
        </p:spPr>
        <p:txBody>
          <a:bodyPr wrap="square">
            <a:spAutoFit/>
          </a:bodyPr>
          <a:lstStyle/>
          <a:p>
            <a:pPr marL="171450" indent="-171450" algn="just">
              <a:buFont typeface="Wingdings" panose="05000000000000000000" pitchFamily="2" charset="2"/>
              <a:buChar char="Ø"/>
            </a:pPr>
            <a:r>
              <a:rPr lang="es-ES" sz="1200" dirty="0">
                <a:solidFill>
                  <a:schemeClr val="tx1"/>
                </a:solidFill>
              </a:rPr>
              <a:t>El efecto del mixer se simula, de manera ideal, multiplicando la señal de salida      del BPF en el dominio temporal, V</a:t>
            </a:r>
            <a:r>
              <a:rPr lang="es-ES" sz="1200" baseline="-25000" dirty="0">
                <a:solidFill>
                  <a:schemeClr val="tx1"/>
                </a:solidFill>
              </a:rPr>
              <a:t>BPF</a:t>
            </a:r>
            <a:r>
              <a:rPr lang="es-ES" sz="1200" dirty="0">
                <a:solidFill>
                  <a:schemeClr val="tx1"/>
                </a:solidFill>
              </a:rPr>
              <a:t>(t), por la señal armónica del oscilador local,  V</a:t>
            </a:r>
            <a:r>
              <a:rPr lang="es-ES" sz="1200" baseline="-25000" dirty="0">
                <a:solidFill>
                  <a:schemeClr val="tx1"/>
                </a:solidFill>
              </a:rPr>
              <a:t>LO</a:t>
            </a:r>
            <a:r>
              <a:rPr lang="es-ES" sz="1200" dirty="0">
                <a:solidFill>
                  <a:schemeClr val="tx1"/>
                </a:solidFill>
              </a:rPr>
              <a:t>(t), a su frecuencia propia, f</a:t>
            </a:r>
            <a:r>
              <a:rPr lang="es-ES" sz="1200" baseline="-25000" dirty="0">
                <a:solidFill>
                  <a:schemeClr val="tx1"/>
                </a:solidFill>
              </a:rPr>
              <a:t>LO</a:t>
            </a:r>
            <a:r>
              <a:rPr lang="es-ES" sz="1200" dirty="0">
                <a:solidFill>
                  <a:schemeClr val="tx1"/>
                </a:solidFill>
              </a:rPr>
              <a:t> </a:t>
            </a:r>
          </a:p>
          <a:p>
            <a:pPr algn="just">
              <a:buFont typeface="Wingdings" panose="05000000000000000000" pitchFamily="2" charset="2"/>
              <a:buChar char="Ø"/>
            </a:pPr>
            <a:endParaRPr lang="es-ES" sz="1200" dirty="0">
              <a:solidFill>
                <a:schemeClr val="tx1"/>
              </a:solidFill>
            </a:endParaRPr>
          </a:p>
          <a:p>
            <a:pPr algn="just">
              <a:buFont typeface="Wingdings" panose="05000000000000000000" pitchFamily="2" charset="2"/>
              <a:buChar char="Ø"/>
            </a:pPr>
            <a:endParaRPr lang="es-ES" sz="1200" dirty="0">
              <a:solidFill>
                <a:schemeClr val="tx1"/>
              </a:solidFill>
            </a:endParaRPr>
          </a:p>
          <a:p>
            <a:pPr algn="just">
              <a:buFont typeface="Wingdings" panose="05000000000000000000" pitchFamily="2" charset="2"/>
              <a:buChar char="Ø"/>
            </a:pPr>
            <a:endParaRPr lang="es-ES" sz="1200" dirty="0">
              <a:solidFill>
                <a:schemeClr val="tx1"/>
              </a:solidFill>
            </a:endParaRPr>
          </a:p>
          <a:p>
            <a:pPr algn="just"/>
            <a:endParaRPr lang="es-ES" sz="1200" dirty="0">
              <a:solidFill>
                <a:schemeClr val="tx1"/>
              </a:solidFill>
            </a:endParaRPr>
          </a:p>
          <a:p>
            <a:pPr algn="just"/>
            <a:endParaRPr lang="es-ES" sz="1200" dirty="0">
              <a:solidFill>
                <a:schemeClr val="tx1"/>
              </a:solidFill>
            </a:endParaRPr>
          </a:p>
          <a:p>
            <a:pPr marL="171450" indent="-171450" algn="just">
              <a:buFont typeface="Wingdings" panose="05000000000000000000" pitchFamily="2" charset="2"/>
              <a:buChar char="Ø"/>
            </a:pPr>
            <a:r>
              <a:rPr lang="es-ES" sz="1200" dirty="0">
                <a:solidFill>
                  <a:schemeClr val="tx1"/>
                </a:solidFill>
              </a:rPr>
              <a:t>Como resultado de este paso, se generan la suma y la diferencia de las  frecuencias del oscilador local y del modo dipolar. Para eliminar la contribución de la componente de la suma, se hace pasar la señal por un filtro </a:t>
            </a:r>
            <a:r>
              <a:rPr lang="es-ES" sz="1200" dirty="0" err="1">
                <a:solidFill>
                  <a:schemeClr val="tx1"/>
                </a:solidFill>
              </a:rPr>
              <a:t>pasobajo</a:t>
            </a:r>
            <a:r>
              <a:rPr lang="es-ES" sz="1200" dirty="0">
                <a:solidFill>
                  <a:schemeClr val="tx1"/>
                </a:solidFill>
              </a:rPr>
              <a:t> (LPF). </a:t>
            </a:r>
          </a:p>
          <a:p>
            <a:pPr algn="just">
              <a:buFont typeface="Wingdings" panose="05000000000000000000" pitchFamily="2" charset="2"/>
              <a:buChar char="Ø"/>
            </a:pPr>
            <a:endParaRPr lang="es-ES" sz="2400" dirty="0"/>
          </a:p>
        </p:txBody>
      </p:sp>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a:xfrm>
            <a:off x="9753947" y="7275460"/>
            <a:ext cx="214312" cy="230188"/>
          </a:xfrm>
        </p:spPr>
        <p:txBody>
          <a:bodyPr/>
          <a:lstStyle/>
          <a:p>
            <a:fld id="{9FF39CA2-04EB-4CA6-BF9F-780F92DB7FFC}" type="slidenum">
              <a:rPr lang="it-IT" altLang="it-IT" smtClean="0"/>
              <a:pPr/>
              <a:t>50</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p:sp>
        <p:nvSpPr>
          <p:cNvPr id="11" name="2 Marcador de contenido">
            <a:extLst>
              <a:ext uri="{FF2B5EF4-FFF2-40B4-BE49-F238E27FC236}">
                <a16:creationId xmlns:a16="http://schemas.microsoft.com/office/drawing/2014/main" id="{7F98AB5C-B6D6-4FF6-8E8F-AAEBE614FAED}"/>
              </a:ext>
            </a:extLst>
          </p:cNvPr>
          <p:cNvSpPr txBox="1">
            <a:spLocks/>
          </p:cNvSpPr>
          <p:nvPr/>
        </p:nvSpPr>
        <p:spPr>
          <a:xfrm>
            <a:off x="331277" y="683493"/>
            <a:ext cx="6840760"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t>Detección de las señales de salida del BPM</a:t>
            </a:r>
            <a:endParaRPr lang="es-ES_tradnl" altLang="es-ES" sz="2000" u="sng" kern="0" dirty="0">
              <a:solidFill>
                <a:schemeClr val="tx1"/>
              </a:solidFill>
            </a:endParaRPr>
          </a:p>
        </p:txBody>
      </p:sp>
      <p:sp>
        <p:nvSpPr>
          <p:cNvPr id="18" name="2 Marcador de contenido">
            <a:extLst>
              <a:ext uri="{FF2B5EF4-FFF2-40B4-BE49-F238E27FC236}">
                <a16:creationId xmlns:a16="http://schemas.microsoft.com/office/drawing/2014/main" id="{EE93C6D2-B2B7-4FB2-AA57-DA0A2ED173D4}"/>
              </a:ext>
            </a:extLst>
          </p:cNvPr>
          <p:cNvSpPr txBox="1">
            <a:spLocks/>
          </p:cNvSpPr>
          <p:nvPr/>
        </p:nvSpPr>
        <p:spPr>
          <a:xfrm>
            <a:off x="448470" y="1942143"/>
            <a:ext cx="9255102" cy="3165206"/>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endParaRPr lang="es-ES" sz="1400" dirty="0"/>
          </a:p>
          <a:p>
            <a:pPr marL="0" indent="0" algn="just"/>
            <a:endParaRPr lang="es-ES" sz="1400" dirty="0"/>
          </a:p>
          <a:p>
            <a:pPr algn="just"/>
            <a:endParaRPr lang="es-ES_tradnl" altLang="es-ES" sz="2000" kern="0" dirty="0"/>
          </a:p>
        </p:txBody>
      </p:sp>
      <p:pic>
        <p:nvPicPr>
          <p:cNvPr id="6" name="Imagen 5">
            <a:extLst>
              <a:ext uri="{FF2B5EF4-FFF2-40B4-BE49-F238E27FC236}">
                <a16:creationId xmlns:a16="http://schemas.microsoft.com/office/drawing/2014/main" id="{446BC5C4-20C5-4C81-9F62-A97A98604C88}"/>
              </a:ext>
            </a:extLst>
          </p:cNvPr>
          <p:cNvPicPr>
            <a:picLocks noChangeAspect="1"/>
          </p:cNvPicPr>
          <p:nvPr/>
        </p:nvPicPr>
        <p:blipFill>
          <a:blip r:embed="rId2"/>
          <a:stretch>
            <a:fillRect/>
          </a:stretch>
        </p:blipFill>
        <p:spPr>
          <a:xfrm>
            <a:off x="5355795" y="1650871"/>
            <a:ext cx="4482726" cy="2199856"/>
          </a:xfrm>
          <a:prstGeom prst="rect">
            <a:avLst/>
          </a:prstGeom>
        </p:spPr>
      </p:pic>
      <p:pic>
        <p:nvPicPr>
          <p:cNvPr id="5" name="Imagen 4">
            <a:extLst>
              <a:ext uri="{FF2B5EF4-FFF2-40B4-BE49-F238E27FC236}">
                <a16:creationId xmlns:a16="http://schemas.microsoft.com/office/drawing/2014/main" id="{38A02367-FDAA-4A28-AA3F-EF98665CC950}"/>
              </a:ext>
            </a:extLst>
          </p:cNvPr>
          <p:cNvPicPr>
            <a:picLocks noChangeAspect="1"/>
          </p:cNvPicPr>
          <p:nvPr/>
        </p:nvPicPr>
        <p:blipFill>
          <a:blip r:embed="rId3"/>
          <a:stretch>
            <a:fillRect/>
          </a:stretch>
        </p:blipFill>
        <p:spPr>
          <a:xfrm>
            <a:off x="719832" y="1566848"/>
            <a:ext cx="4106826" cy="3080120"/>
          </a:xfrm>
          <a:prstGeom prst="rect">
            <a:avLst/>
          </a:prstGeom>
        </p:spPr>
      </p:pic>
      <p:sp>
        <p:nvSpPr>
          <p:cNvPr id="15" name="CuadroTexto 14">
            <a:extLst>
              <a:ext uri="{FF2B5EF4-FFF2-40B4-BE49-F238E27FC236}">
                <a16:creationId xmlns:a16="http://schemas.microsoft.com/office/drawing/2014/main" id="{3B58283D-4827-49C8-8107-86EBB21EE7A3}"/>
              </a:ext>
            </a:extLst>
          </p:cNvPr>
          <p:cNvSpPr txBox="1"/>
          <p:nvPr/>
        </p:nvSpPr>
        <p:spPr>
          <a:xfrm>
            <a:off x="422104" y="4666465"/>
            <a:ext cx="4978247" cy="261610"/>
          </a:xfrm>
          <a:prstGeom prst="rect">
            <a:avLst/>
          </a:prstGeom>
          <a:noFill/>
        </p:spPr>
        <p:txBody>
          <a:bodyPr wrap="square">
            <a:spAutoFit/>
          </a:bodyPr>
          <a:lstStyle/>
          <a:p>
            <a:r>
              <a:rPr lang="es-ES" sz="1100" dirty="0">
                <a:solidFill>
                  <a:schemeClr val="tx1"/>
                </a:solidFill>
              </a:rPr>
              <a:t>Efecto del BPF sobre el espectro de la señal de entrada (transmisión)</a:t>
            </a:r>
          </a:p>
        </p:txBody>
      </p:sp>
      <mc:AlternateContent xmlns:mc="http://schemas.openxmlformats.org/markup-compatibility/2006" xmlns:a14="http://schemas.microsoft.com/office/drawing/2010/main">
        <mc:Choice Requires="a14">
          <p:sp>
            <p:nvSpPr>
              <p:cNvPr id="16" name="CuadroTexto 15">
                <a:extLst>
                  <a:ext uri="{FF2B5EF4-FFF2-40B4-BE49-F238E27FC236}">
                    <a16:creationId xmlns:a16="http://schemas.microsoft.com/office/drawing/2014/main" id="{08A31CE2-96BF-40A6-AD53-A373A08D2E32}"/>
                  </a:ext>
                </a:extLst>
              </p:cNvPr>
              <p:cNvSpPr txBox="1"/>
              <p:nvPr/>
            </p:nvSpPr>
            <p:spPr>
              <a:xfrm>
                <a:off x="624931" y="5940954"/>
                <a:ext cx="2284732" cy="307777"/>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400" b="0" i="1" smtClean="0">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rPr>
                            <m:t>𝑉</m:t>
                          </m:r>
                        </m:e>
                        <m:sub>
                          <m:r>
                            <a:rPr lang="es-ES" sz="1400" b="0" i="1" smtClean="0">
                              <a:solidFill>
                                <a:schemeClr val="tx1"/>
                              </a:solidFill>
                              <a:latin typeface="Cambria Math" panose="02040503050406030204" pitchFamily="18" charset="0"/>
                            </a:rPr>
                            <m:t>𝐿𝑂</m:t>
                          </m:r>
                        </m:sub>
                      </m:sSub>
                      <m:r>
                        <a:rPr lang="es-ES" sz="1400" b="0" i="1" smtClean="0">
                          <a:solidFill>
                            <a:schemeClr val="tx1"/>
                          </a:solidFill>
                          <a:latin typeface="Cambria Math" panose="02040503050406030204" pitchFamily="18" charset="0"/>
                        </a:rPr>
                        <m:t>(</m:t>
                      </m:r>
                      <m:r>
                        <a:rPr lang="es-ES" sz="1400" b="0" i="1" smtClean="0">
                          <a:solidFill>
                            <a:schemeClr val="tx1"/>
                          </a:solidFill>
                          <a:latin typeface="Cambria Math" panose="02040503050406030204" pitchFamily="18" charset="0"/>
                        </a:rPr>
                        <m:t>𝑡</m:t>
                      </m:r>
                      <m:r>
                        <a:rPr lang="es-ES" sz="1400" b="0" i="1" smtClean="0">
                          <a:solidFill>
                            <a:schemeClr val="tx1"/>
                          </a:solidFill>
                          <a:latin typeface="Cambria Math" panose="02040503050406030204" pitchFamily="18" charset="0"/>
                        </a:rPr>
                        <m:t>)=</m:t>
                      </m:r>
                      <m:func>
                        <m:funcPr>
                          <m:ctrlPr>
                            <a:rPr lang="es-ES" sz="1400" b="0" i="1" smtClean="0">
                              <a:solidFill>
                                <a:schemeClr val="tx1"/>
                              </a:solidFill>
                              <a:latin typeface="Cambria Math" panose="02040503050406030204" pitchFamily="18" charset="0"/>
                            </a:rPr>
                          </m:ctrlPr>
                        </m:funcPr>
                        <m:fName>
                          <m:r>
                            <m:rPr>
                              <m:sty m:val="p"/>
                            </m:rPr>
                            <a:rPr lang="es-ES" sz="1400" b="0" i="0" smtClean="0">
                              <a:solidFill>
                                <a:schemeClr val="tx1"/>
                              </a:solidFill>
                              <a:latin typeface="Cambria Math" panose="02040503050406030204" pitchFamily="18" charset="0"/>
                            </a:rPr>
                            <m:t>cos</m:t>
                          </m:r>
                        </m:fName>
                        <m:e>
                          <m:d>
                            <m:dPr>
                              <m:ctrlPr>
                                <a:rPr lang="es-ES" sz="1400" b="0" i="1" smtClean="0">
                                  <a:solidFill>
                                    <a:schemeClr val="tx1"/>
                                  </a:solidFill>
                                  <a:latin typeface="Cambria Math" panose="02040503050406030204" pitchFamily="18" charset="0"/>
                                </a:rPr>
                              </m:ctrlPr>
                            </m:dPr>
                            <m:e>
                              <m:r>
                                <a:rPr lang="es-ES" sz="1400" b="0" i="1" smtClean="0">
                                  <a:solidFill>
                                    <a:schemeClr val="tx1"/>
                                  </a:solidFill>
                                  <a:latin typeface="Cambria Math" panose="02040503050406030204" pitchFamily="18" charset="0"/>
                                </a:rPr>
                                <m:t>2</m:t>
                              </m:r>
                              <m:r>
                                <a:rPr lang="es-ES" sz="1400" b="0" i="1" smtClean="0">
                                  <a:solidFill>
                                    <a:schemeClr val="tx1"/>
                                  </a:solidFill>
                                  <a:latin typeface="Cambria Math" panose="02040503050406030204" pitchFamily="18" charset="0"/>
                                  <a:ea typeface="Cambria Math" panose="02040503050406030204" pitchFamily="18" charset="0"/>
                                </a:rPr>
                                <m:t>𝜋</m:t>
                              </m:r>
                              <m:sSub>
                                <m:sSubPr>
                                  <m:ctrlPr>
                                    <a:rPr lang="es-ES" sz="1400" b="0" i="1" smtClean="0">
                                      <a:solidFill>
                                        <a:schemeClr val="tx1"/>
                                      </a:solidFill>
                                      <a:latin typeface="Cambria Math" panose="02040503050406030204" pitchFamily="18" charset="0"/>
                                      <a:ea typeface="Cambria Math" panose="02040503050406030204" pitchFamily="18" charset="0"/>
                                    </a:rPr>
                                  </m:ctrlPr>
                                </m:sSubPr>
                                <m:e>
                                  <m:r>
                                    <a:rPr lang="es-ES" sz="1400" b="0" i="1" smtClean="0">
                                      <a:solidFill>
                                        <a:schemeClr val="tx1"/>
                                      </a:solidFill>
                                      <a:latin typeface="Cambria Math" panose="02040503050406030204" pitchFamily="18" charset="0"/>
                                      <a:ea typeface="Cambria Math" panose="02040503050406030204" pitchFamily="18" charset="0"/>
                                    </a:rPr>
                                    <m:t>𝑓</m:t>
                                  </m:r>
                                </m:e>
                                <m:sub>
                                  <m:r>
                                    <a:rPr lang="es-ES" sz="1400" b="0" i="1" smtClean="0">
                                      <a:solidFill>
                                        <a:schemeClr val="tx1"/>
                                      </a:solidFill>
                                      <a:latin typeface="Cambria Math" panose="02040503050406030204" pitchFamily="18" charset="0"/>
                                      <a:ea typeface="Cambria Math" panose="02040503050406030204" pitchFamily="18" charset="0"/>
                                    </a:rPr>
                                    <m:t>𝐿𝑂</m:t>
                                  </m:r>
                                </m:sub>
                              </m:sSub>
                              <m:r>
                                <a:rPr lang="es-ES" sz="1400" b="0" i="1" smtClean="0">
                                  <a:solidFill>
                                    <a:schemeClr val="tx1"/>
                                  </a:solidFill>
                                  <a:latin typeface="Cambria Math" panose="02040503050406030204" pitchFamily="18" charset="0"/>
                                  <a:ea typeface="Cambria Math" panose="02040503050406030204" pitchFamily="18" charset="0"/>
                                </a:rPr>
                                <m:t>𝑡</m:t>
                              </m:r>
                            </m:e>
                          </m:d>
                        </m:e>
                      </m:func>
                    </m:oMath>
                  </m:oMathPara>
                </a14:m>
                <a:endParaRPr lang="es-ES" sz="1400" dirty="0"/>
              </a:p>
            </p:txBody>
          </p:sp>
        </mc:Choice>
        <mc:Fallback xmlns="">
          <p:sp>
            <p:nvSpPr>
              <p:cNvPr id="16" name="CuadroTexto 15">
                <a:extLst>
                  <a:ext uri="{FF2B5EF4-FFF2-40B4-BE49-F238E27FC236}">
                    <a16:creationId xmlns:a16="http://schemas.microsoft.com/office/drawing/2014/main" id="{08A31CE2-96BF-40A6-AD53-A373A08D2E32}"/>
                  </a:ext>
                </a:extLst>
              </p:cNvPr>
              <p:cNvSpPr txBox="1">
                <a:spLocks noRot="1" noChangeAspect="1" noMove="1" noResize="1" noEditPoints="1" noAdjustHandles="1" noChangeArrowheads="1" noChangeShapeType="1" noTextEdit="1"/>
              </p:cNvSpPr>
              <p:nvPr/>
            </p:nvSpPr>
            <p:spPr>
              <a:xfrm>
                <a:off x="624931" y="5940954"/>
                <a:ext cx="2284732" cy="307777"/>
              </a:xfrm>
              <a:prstGeom prst="rect">
                <a:avLst/>
              </a:prstGeom>
              <a:blipFill>
                <a:blip r:embed="rId4"/>
                <a:stretch>
                  <a:fillRect b="-10000"/>
                </a:stretch>
              </a:blipFill>
              <a:ln>
                <a:noFill/>
              </a:ln>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7" name="CuadroTexto 16">
                <a:extLst>
                  <a:ext uri="{FF2B5EF4-FFF2-40B4-BE49-F238E27FC236}">
                    <a16:creationId xmlns:a16="http://schemas.microsoft.com/office/drawing/2014/main" id="{09FA05DF-6DDC-40E5-824D-46A0BE59DC77}"/>
                  </a:ext>
                </a:extLst>
              </p:cNvPr>
              <p:cNvSpPr txBox="1"/>
              <p:nvPr/>
            </p:nvSpPr>
            <p:spPr>
              <a:xfrm>
                <a:off x="2773245" y="5940953"/>
                <a:ext cx="2877165" cy="307777"/>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400" b="0" i="1" smtClean="0">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rPr>
                            <m:t>𝑉</m:t>
                          </m:r>
                        </m:e>
                        <m:sub>
                          <m:r>
                            <a:rPr lang="es-ES" sz="1400" b="0" i="1" smtClean="0">
                              <a:solidFill>
                                <a:schemeClr val="tx1"/>
                              </a:solidFill>
                              <a:latin typeface="Cambria Math" panose="02040503050406030204" pitchFamily="18" charset="0"/>
                            </a:rPr>
                            <m:t>𝑚𝑖𝑥𝑒𝑟</m:t>
                          </m:r>
                        </m:sub>
                      </m:sSub>
                      <m:r>
                        <a:rPr lang="es-ES" sz="1400" b="0" i="1" smtClean="0">
                          <a:solidFill>
                            <a:schemeClr val="tx1"/>
                          </a:solidFill>
                          <a:latin typeface="Cambria Math" panose="02040503050406030204" pitchFamily="18" charset="0"/>
                        </a:rPr>
                        <m:t>(</m:t>
                      </m:r>
                      <m:r>
                        <a:rPr lang="es-ES" sz="1400" b="0" i="1" smtClean="0">
                          <a:solidFill>
                            <a:schemeClr val="tx1"/>
                          </a:solidFill>
                          <a:latin typeface="Cambria Math" panose="02040503050406030204" pitchFamily="18" charset="0"/>
                        </a:rPr>
                        <m:t>𝑡</m:t>
                      </m:r>
                      <m:r>
                        <a:rPr lang="es-ES" sz="1400" b="0" i="1" smtClean="0">
                          <a:solidFill>
                            <a:schemeClr val="tx1"/>
                          </a:solidFill>
                          <a:latin typeface="Cambria Math" panose="02040503050406030204" pitchFamily="18" charset="0"/>
                        </a:rPr>
                        <m:t>)=</m:t>
                      </m:r>
                      <m:func>
                        <m:funcPr>
                          <m:ctrlPr>
                            <a:rPr lang="es-ES" sz="1400" b="0" i="1" smtClean="0">
                              <a:solidFill>
                                <a:schemeClr val="tx1"/>
                              </a:solidFill>
                              <a:latin typeface="Cambria Math" panose="02040503050406030204" pitchFamily="18" charset="0"/>
                            </a:rPr>
                          </m:ctrlPr>
                        </m:funcPr>
                        <m:fName>
                          <m:sSub>
                            <m:sSubPr>
                              <m:ctrlPr>
                                <a:rPr lang="es-ES" sz="1400" i="1">
                                  <a:solidFill>
                                    <a:schemeClr val="tx1"/>
                                  </a:solidFill>
                                  <a:latin typeface="Cambria Math" panose="02040503050406030204" pitchFamily="18" charset="0"/>
                                </a:rPr>
                              </m:ctrlPr>
                            </m:sSubPr>
                            <m:e>
                              <m:r>
                                <a:rPr lang="es-ES" sz="1400" i="1">
                                  <a:solidFill>
                                    <a:schemeClr val="tx1"/>
                                  </a:solidFill>
                                  <a:latin typeface="Cambria Math" panose="02040503050406030204" pitchFamily="18" charset="0"/>
                                </a:rPr>
                                <m:t>𝑉</m:t>
                              </m:r>
                            </m:e>
                            <m:sub>
                              <m:r>
                                <a:rPr lang="es-ES" sz="1400" b="0" i="1" smtClean="0">
                                  <a:solidFill>
                                    <a:schemeClr val="tx1"/>
                                  </a:solidFill>
                                  <a:latin typeface="Cambria Math" panose="02040503050406030204" pitchFamily="18" charset="0"/>
                                </a:rPr>
                                <m:t>𝐵𝑃𝐹</m:t>
                              </m:r>
                            </m:sub>
                          </m:sSub>
                          <m:r>
                            <a:rPr lang="es-ES" sz="1400" i="1">
                              <a:solidFill>
                                <a:schemeClr val="tx1"/>
                              </a:solidFill>
                              <a:latin typeface="Cambria Math" panose="02040503050406030204" pitchFamily="18" charset="0"/>
                            </a:rPr>
                            <m:t>(</m:t>
                          </m:r>
                          <m:r>
                            <a:rPr lang="es-ES" sz="1400" i="1">
                              <a:solidFill>
                                <a:schemeClr val="tx1"/>
                              </a:solidFill>
                              <a:latin typeface="Cambria Math" panose="02040503050406030204" pitchFamily="18" charset="0"/>
                            </a:rPr>
                            <m:t>𝑡</m:t>
                          </m:r>
                          <m:r>
                            <a:rPr lang="es-ES" sz="1400" i="1">
                              <a:solidFill>
                                <a:schemeClr val="tx1"/>
                              </a:solidFill>
                              <a:latin typeface="Cambria Math" panose="02040503050406030204" pitchFamily="18" charset="0"/>
                            </a:rPr>
                            <m:t>)⋅</m:t>
                          </m:r>
                          <m:r>
                            <m:rPr>
                              <m:sty m:val="p"/>
                            </m:rPr>
                            <a:rPr lang="es-ES" sz="1400" b="0" i="0" smtClean="0">
                              <a:solidFill>
                                <a:schemeClr val="tx1"/>
                              </a:solidFill>
                              <a:latin typeface="Cambria Math" panose="02040503050406030204" pitchFamily="18" charset="0"/>
                            </a:rPr>
                            <m:t>cos</m:t>
                          </m:r>
                        </m:fName>
                        <m:e>
                          <m:d>
                            <m:dPr>
                              <m:ctrlPr>
                                <a:rPr lang="es-ES" sz="1400" b="0" i="1" smtClean="0">
                                  <a:solidFill>
                                    <a:schemeClr val="tx1"/>
                                  </a:solidFill>
                                  <a:latin typeface="Cambria Math" panose="02040503050406030204" pitchFamily="18" charset="0"/>
                                </a:rPr>
                              </m:ctrlPr>
                            </m:dPr>
                            <m:e>
                              <m:r>
                                <a:rPr lang="es-ES" sz="1400" b="0" i="1" smtClean="0">
                                  <a:solidFill>
                                    <a:schemeClr val="tx1"/>
                                  </a:solidFill>
                                  <a:latin typeface="Cambria Math" panose="02040503050406030204" pitchFamily="18" charset="0"/>
                                </a:rPr>
                                <m:t>2</m:t>
                              </m:r>
                              <m:r>
                                <a:rPr lang="es-ES" sz="1400" b="0" i="1" smtClean="0">
                                  <a:solidFill>
                                    <a:schemeClr val="tx1"/>
                                  </a:solidFill>
                                  <a:latin typeface="Cambria Math" panose="02040503050406030204" pitchFamily="18" charset="0"/>
                                  <a:ea typeface="Cambria Math" panose="02040503050406030204" pitchFamily="18" charset="0"/>
                                </a:rPr>
                                <m:t>𝜋</m:t>
                              </m:r>
                              <m:sSub>
                                <m:sSubPr>
                                  <m:ctrlPr>
                                    <a:rPr lang="es-ES" sz="1400" b="0" i="1" smtClean="0">
                                      <a:solidFill>
                                        <a:schemeClr val="tx1"/>
                                      </a:solidFill>
                                      <a:latin typeface="Cambria Math" panose="02040503050406030204" pitchFamily="18" charset="0"/>
                                      <a:ea typeface="Cambria Math" panose="02040503050406030204" pitchFamily="18" charset="0"/>
                                    </a:rPr>
                                  </m:ctrlPr>
                                </m:sSubPr>
                                <m:e>
                                  <m:r>
                                    <a:rPr lang="es-ES" sz="1400" b="0" i="1" smtClean="0">
                                      <a:solidFill>
                                        <a:schemeClr val="tx1"/>
                                      </a:solidFill>
                                      <a:latin typeface="Cambria Math" panose="02040503050406030204" pitchFamily="18" charset="0"/>
                                      <a:ea typeface="Cambria Math" panose="02040503050406030204" pitchFamily="18" charset="0"/>
                                    </a:rPr>
                                    <m:t>𝑓</m:t>
                                  </m:r>
                                </m:e>
                                <m:sub>
                                  <m:r>
                                    <a:rPr lang="es-ES" sz="1400" b="0" i="1" smtClean="0">
                                      <a:solidFill>
                                        <a:schemeClr val="tx1"/>
                                      </a:solidFill>
                                      <a:latin typeface="Cambria Math" panose="02040503050406030204" pitchFamily="18" charset="0"/>
                                      <a:ea typeface="Cambria Math" panose="02040503050406030204" pitchFamily="18" charset="0"/>
                                    </a:rPr>
                                    <m:t>𝐿𝑂</m:t>
                                  </m:r>
                                </m:sub>
                              </m:sSub>
                              <m:r>
                                <a:rPr lang="es-ES" sz="1400" b="0" i="1" smtClean="0">
                                  <a:solidFill>
                                    <a:schemeClr val="tx1"/>
                                  </a:solidFill>
                                  <a:latin typeface="Cambria Math" panose="02040503050406030204" pitchFamily="18" charset="0"/>
                                  <a:ea typeface="Cambria Math" panose="02040503050406030204" pitchFamily="18" charset="0"/>
                                </a:rPr>
                                <m:t>𝑡</m:t>
                              </m:r>
                            </m:e>
                          </m:d>
                        </m:e>
                      </m:func>
                    </m:oMath>
                  </m:oMathPara>
                </a14:m>
                <a:endParaRPr lang="es-ES" sz="1400" dirty="0"/>
              </a:p>
            </p:txBody>
          </p:sp>
        </mc:Choice>
        <mc:Fallback xmlns="">
          <p:sp>
            <p:nvSpPr>
              <p:cNvPr id="17" name="CuadroTexto 16">
                <a:extLst>
                  <a:ext uri="{FF2B5EF4-FFF2-40B4-BE49-F238E27FC236}">
                    <a16:creationId xmlns:a16="http://schemas.microsoft.com/office/drawing/2014/main" id="{09FA05DF-6DDC-40E5-824D-46A0BE59DC77}"/>
                  </a:ext>
                </a:extLst>
              </p:cNvPr>
              <p:cNvSpPr txBox="1">
                <a:spLocks noRot="1" noChangeAspect="1" noMove="1" noResize="1" noEditPoints="1" noAdjustHandles="1" noChangeArrowheads="1" noChangeShapeType="1" noTextEdit="1"/>
              </p:cNvSpPr>
              <p:nvPr/>
            </p:nvSpPr>
            <p:spPr>
              <a:xfrm>
                <a:off x="2773245" y="5940953"/>
                <a:ext cx="2877165" cy="307777"/>
              </a:xfrm>
              <a:prstGeom prst="rect">
                <a:avLst/>
              </a:prstGeom>
              <a:blipFill>
                <a:blip r:embed="rId5"/>
                <a:stretch>
                  <a:fillRect b="-10000"/>
                </a:stretch>
              </a:blipFill>
              <a:ln>
                <a:noFill/>
              </a:ln>
            </p:spPr>
            <p:txBody>
              <a:bodyPr/>
              <a:lstStyle/>
              <a:p>
                <a:r>
                  <a:rPr lang="es-ES">
                    <a:noFill/>
                  </a:rPr>
                  <a:t> </a:t>
                </a:r>
              </a:p>
            </p:txBody>
          </p:sp>
        </mc:Fallback>
      </mc:AlternateContent>
      <p:pic>
        <p:nvPicPr>
          <p:cNvPr id="10" name="Imagen 9">
            <a:extLst>
              <a:ext uri="{FF2B5EF4-FFF2-40B4-BE49-F238E27FC236}">
                <a16:creationId xmlns:a16="http://schemas.microsoft.com/office/drawing/2014/main" id="{74E594DC-56D2-4586-A4A1-704DD8682214}"/>
              </a:ext>
            </a:extLst>
          </p:cNvPr>
          <p:cNvPicPr>
            <a:picLocks noChangeAspect="1"/>
          </p:cNvPicPr>
          <p:nvPr/>
        </p:nvPicPr>
        <p:blipFill>
          <a:blip r:embed="rId6"/>
          <a:stretch>
            <a:fillRect/>
          </a:stretch>
        </p:blipFill>
        <p:spPr>
          <a:xfrm>
            <a:off x="6159326" y="4136154"/>
            <a:ext cx="3766005" cy="2824504"/>
          </a:xfrm>
          <a:prstGeom prst="rect">
            <a:avLst/>
          </a:prstGeom>
        </p:spPr>
      </p:pic>
      <p:sp>
        <p:nvSpPr>
          <p:cNvPr id="26" name="CuadroTexto 25">
            <a:extLst>
              <a:ext uri="{FF2B5EF4-FFF2-40B4-BE49-F238E27FC236}">
                <a16:creationId xmlns:a16="http://schemas.microsoft.com/office/drawing/2014/main" id="{14184761-A86F-4B1F-861B-513BD816E472}"/>
              </a:ext>
            </a:extLst>
          </p:cNvPr>
          <p:cNvSpPr txBox="1"/>
          <p:nvPr/>
        </p:nvSpPr>
        <p:spPr>
          <a:xfrm>
            <a:off x="6085811" y="7036965"/>
            <a:ext cx="3994814" cy="430887"/>
          </a:xfrm>
          <a:prstGeom prst="rect">
            <a:avLst/>
          </a:prstGeom>
          <a:noFill/>
        </p:spPr>
        <p:txBody>
          <a:bodyPr wrap="square">
            <a:spAutoFit/>
          </a:bodyPr>
          <a:lstStyle/>
          <a:p>
            <a:r>
              <a:rPr lang="es-ES" sz="1100" dirty="0">
                <a:solidFill>
                  <a:schemeClr val="tx1"/>
                </a:solidFill>
              </a:rPr>
              <a:t>Efecto del LPF sobre el espectro de la señal de entrada (transmisión)</a:t>
            </a:r>
          </a:p>
        </p:txBody>
      </p:sp>
    </p:spTree>
    <p:extLst>
      <p:ext uri="{BB962C8B-B14F-4D97-AF65-F5344CB8AC3E}">
        <p14:creationId xmlns:p14="http://schemas.microsoft.com/office/powerpoint/2010/main" val="627331869"/>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2 Marcador de contenido">
            <a:extLst>
              <a:ext uri="{FF2B5EF4-FFF2-40B4-BE49-F238E27FC236}">
                <a16:creationId xmlns:a16="http://schemas.microsoft.com/office/drawing/2014/main" id="{FFD09EE1-A7FB-4FA5-ACC6-C9C302FD12D2}"/>
              </a:ext>
            </a:extLst>
          </p:cNvPr>
          <p:cNvSpPr txBox="1">
            <a:spLocks/>
          </p:cNvSpPr>
          <p:nvPr/>
        </p:nvSpPr>
        <p:spPr>
          <a:xfrm>
            <a:off x="326678" y="1124550"/>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sz="1300" dirty="0"/>
              <a:t>Después del LPF se digitalizan las señales de posición (dipolo) y referencia (monopolo), con una tasa de f</a:t>
            </a:r>
            <a:r>
              <a:rPr lang="es-ES" sz="1300" baseline="-25000" dirty="0"/>
              <a:t>dig</a:t>
            </a:r>
            <a:r>
              <a:rPr lang="es-ES" sz="1300" dirty="0"/>
              <a:t> = 1 Gs/s</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marL="0" indent="0" algn="just"/>
            <a:r>
              <a:rPr lang="es-ES" sz="1300" dirty="0"/>
              <a:t>  </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marL="0" indent="0" algn="just"/>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400" dirty="0"/>
          </a:p>
          <a:p>
            <a:pPr algn="just"/>
            <a:endParaRPr lang="es-ES_tradnl" altLang="es-ES" sz="2000" kern="0" dirty="0"/>
          </a:p>
        </p:txBody>
      </p:sp>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a:xfrm>
            <a:off x="9753947" y="7275460"/>
            <a:ext cx="214312" cy="230188"/>
          </a:xfrm>
        </p:spPr>
        <p:txBody>
          <a:bodyPr/>
          <a:lstStyle/>
          <a:p>
            <a:fld id="{9FF39CA2-04EB-4CA6-BF9F-780F92DB7FFC}" type="slidenum">
              <a:rPr lang="it-IT" altLang="it-IT" smtClean="0"/>
              <a:pPr/>
              <a:t>51</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p:sp>
        <p:nvSpPr>
          <p:cNvPr id="11" name="2 Marcador de contenido">
            <a:extLst>
              <a:ext uri="{FF2B5EF4-FFF2-40B4-BE49-F238E27FC236}">
                <a16:creationId xmlns:a16="http://schemas.microsoft.com/office/drawing/2014/main" id="{7F98AB5C-B6D6-4FF6-8E8F-AAEBE614FAED}"/>
              </a:ext>
            </a:extLst>
          </p:cNvPr>
          <p:cNvSpPr txBox="1">
            <a:spLocks/>
          </p:cNvSpPr>
          <p:nvPr/>
        </p:nvSpPr>
        <p:spPr>
          <a:xfrm>
            <a:off x="331277" y="683493"/>
            <a:ext cx="6840760"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t>Detección de las señales de salida del BPM</a:t>
            </a:r>
            <a:endParaRPr lang="es-ES_tradnl" altLang="es-ES" sz="2000" u="sng" kern="0" dirty="0">
              <a:solidFill>
                <a:schemeClr val="tx1"/>
              </a:solidFill>
            </a:endParaRPr>
          </a:p>
        </p:txBody>
      </p:sp>
      <p:sp>
        <p:nvSpPr>
          <p:cNvPr id="18" name="2 Marcador de contenido">
            <a:extLst>
              <a:ext uri="{FF2B5EF4-FFF2-40B4-BE49-F238E27FC236}">
                <a16:creationId xmlns:a16="http://schemas.microsoft.com/office/drawing/2014/main" id="{EE93C6D2-B2B7-4FB2-AA57-DA0A2ED173D4}"/>
              </a:ext>
            </a:extLst>
          </p:cNvPr>
          <p:cNvSpPr txBox="1">
            <a:spLocks/>
          </p:cNvSpPr>
          <p:nvPr/>
        </p:nvSpPr>
        <p:spPr>
          <a:xfrm>
            <a:off x="448470" y="1942143"/>
            <a:ext cx="9255102" cy="3165206"/>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endParaRPr lang="es-ES" sz="1400" dirty="0"/>
          </a:p>
          <a:p>
            <a:pPr marL="0" indent="0" algn="just"/>
            <a:endParaRPr lang="es-ES" sz="1400" dirty="0"/>
          </a:p>
          <a:p>
            <a:pPr algn="just"/>
            <a:endParaRPr lang="es-ES_tradnl" altLang="es-ES" sz="2000" kern="0" dirty="0"/>
          </a:p>
        </p:txBody>
      </p:sp>
      <p:sp>
        <p:nvSpPr>
          <p:cNvPr id="19" name="CuadroTexto 18">
            <a:extLst>
              <a:ext uri="{FF2B5EF4-FFF2-40B4-BE49-F238E27FC236}">
                <a16:creationId xmlns:a16="http://schemas.microsoft.com/office/drawing/2014/main" id="{0FBFE001-7B0D-4B07-99C1-81657C7A141A}"/>
              </a:ext>
            </a:extLst>
          </p:cNvPr>
          <p:cNvSpPr txBox="1"/>
          <p:nvPr/>
        </p:nvSpPr>
        <p:spPr>
          <a:xfrm>
            <a:off x="518404" y="4032624"/>
            <a:ext cx="3734689" cy="261610"/>
          </a:xfrm>
          <a:prstGeom prst="rect">
            <a:avLst/>
          </a:prstGeom>
          <a:noFill/>
        </p:spPr>
        <p:txBody>
          <a:bodyPr wrap="square">
            <a:spAutoFit/>
          </a:bodyPr>
          <a:lstStyle/>
          <a:p>
            <a:r>
              <a:rPr lang="es-ES" sz="1100" dirty="0">
                <a:solidFill>
                  <a:schemeClr val="tx1"/>
                </a:solidFill>
              </a:rPr>
              <a:t>Señal temporal del canal </a:t>
            </a:r>
            <a:r>
              <a:rPr lang="el-GR" sz="1100" dirty="0">
                <a:solidFill>
                  <a:schemeClr val="tx1"/>
                </a:solidFill>
              </a:rPr>
              <a:t>Δ</a:t>
            </a:r>
            <a:r>
              <a:rPr lang="es-ES" sz="1100" dirty="0">
                <a:solidFill>
                  <a:schemeClr val="tx1"/>
                </a:solidFill>
              </a:rPr>
              <a:t> después del LPF (</a:t>
            </a:r>
            <a:r>
              <a:rPr lang="el-GR" sz="1100" dirty="0">
                <a:solidFill>
                  <a:schemeClr val="tx1"/>
                </a:solidFill>
              </a:rPr>
              <a:t>Δ</a:t>
            </a:r>
            <a:r>
              <a:rPr lang="es-ES" sz="1100" dirty="0">
                <a:solidFill>
                  <a:schemeClr val="tx1"/>
                </a:solidFill>
              </a:rPr>
              <a:t>x =5 mm) </a:t>
            </a:r>
          </a:p>
        </p:txBody>
      </p:sp>
      <p:sp>
        <p:nvSpPr>
          <p:cNvPr id="20" name="CuadroTexto 19">
            <a:extLst>
              <a:ext uri="{FF2B5EF4-FFF2-40B4-BE49-F238E27FC236}">
                <a16:creationId xmlns:a16="http://schemas.microsoft.com/office/drawing/2014/main" id="{046F4843-069B-42E8-84EA-9F89C586E2D2}"/>
              </a:ext>
            </a:extLst>
          </p:cNvPr>
          <p:cNvSpPr txBox="1"/>
          <p:nvPr/>
        </p:nvSpPr>
        <p:spPr>
          <a:xfrm>
            <a:off x="5069143" y="4149827"/>
            <a:ext cx="3896497" cy="261610"/>
          </a:xfrm>
          <a:prstGeom prst="rect">
            <a:avLst/>
          </a:prstGeom>
          <a:noFill/>
        </p:spPr>
        <p:txBody>
          <a:bodyPr wrap="square">
            <a:spAutoFit/>
          </a:bodyPr>
          <a:lstStyle/>
          <a:p>
            <a:r>
              <a:rPr lang="es-ES" sz="1100" dirty="0">
                <a:solidFill>
                  <a:schemeClr val="tx1"/>
                </a:solidFill>
              </a:rPr>
              <a:t>Señal temporal del canal </a:t>
            </a:r>
            <a:r>
              <a:rPr lang="el-GR" sz="1100" dirty="0">
                <a:solidFill>
                  <a:schemeClr val="tx1"/>
                </a:solidFill>
              </a:rPr>
              <a:t>Σ</a:t>
            </a:r>
            <a:r>
              <a:rPr lang="es-ES" sz="1100" dirty="0">
                <a:solidFill>
                  <a:schemeClr val="tx1"/>
                </a:solidFill>
              </a:rPr>
              <a:t> después del LPF (</a:t>
            </a:r>
            <a:r>
              <a:rPr lang="el-GR" sz="1100" dirty="0">
                <a:solidFill>
                  <a:schemeClr val="tx1"/>
                </a:solidFill>
              </a:rPr>
              <a:t>Δ</a:t>
            </a:r>
            <a:r>
              <a:rPr lang="es-ES" sz="1100" dirty="0">
                <a:solidFill>
                  <a:schemeClr val="tx1"/>
                </a:solidFill>
              </a:rPr>
              <a:t>x =5 mm) </a:t>
            </a:r>
          </a:p>
        </p:txBody>
      </p:sp>
      <p:sp>
        <p:nvSpPr>
          <p:cNvPr id="31" name="CuadroTexto 30">
            <a:extLst>
              <a:ext uri="{FF2B5EF4-FFF2-40B4-BE49-F238E27FC236}">
                <a16:creationId xmlns:a16="http://schemas.microsoft.com/office/drawing/2014/main" id="{D3D6AC30-7606-4D1E-918B-48BE0B917A49}"/>
              </a:ext>
            </a:extLst>
          </p:cNvPr>
          <p:cNvSpPr txBox="1"/>
          <p:nvPr/>
        </p:nvSpPr>
        <p:spPr>
          <a:xfrm>
            <a:off x="271333" y="7263778"/>
            <a:ext cx="4408114" cy="261610"/>
          </a:xfrm>
          <a:prstGeom prst="rect">
            <a:avLst/>
          </a:prstGeom>
          <a:noFill/>
        </p:spPr>
        <p:txBody>
          <a:bodyPr wrap="square">
            <a:spAutoFit/>
          </a:bodyPr>
          <a:lstStyle/>
          <a:p>
            <a:r>
              <a:rPr lang="es-ES" sz="1100" dirty="0">
                <a:solidFill>
                  <a:schemeClr val="tx1"/>
                </a:solidFill>
              </a:rPr>
              <a:t>Señal temporal del canal </a:t>
            </a:r>
            <a:r>
              <a:rPr lang="el-GR" sz="1100" dirty="0">
                <a:solidFill>
                  <a:schemeClr val="tx1"/>
                </a:solidFill>
              </a:rPr>
              <a:t>Δ</a:t>
            </a:r>
            <a:r>
              <a:rPr lang="es-ES" sz="1100" dirty="0">
                <a:solidFill>
                  <a:schemeClr val="tx1"/>
                </a:solidFill>
              </a:rPr>
              <a:t> después de la digitalización (</a:t>
            </a:r>
            <a:r>
              <a:rPr lang="el-GR" sz="1100" dirty="0">
                <a:solidFill>
                  <a:schemeClr val="tx1"/>
                </a:solidFill>
              </a:rPr>
              <a:t>Δ</a:t>
            </a:r>
            <a:r>
              <a:rPr lang="es-ES" sz="1100" dirty="0">
                <a:solidFill>
                  <a:schemeClr val="tx1"/>
                </a:solidFill>
              </a:rPr>
              <a:t>x =5 mm) </a:t>
            </a:r>
          </a:p>
        </p:txBody>
      </p:sp>
      <p:sp>
        <p:nvSpPr>
          <p:cNvPr id="32" name="CuadroTexto 31">
            <a:extLst>
              <a:ext uri="{FF2B5EF4-FFF2-40B4-BE49-F238E27FC236}">
                <a16:creationId xmlns:a16="http://schemas.microsoft.com/office/drawing/2014/main" id="{D80CA0BB-E605-480B-AC46-EE081CC5E084}"/>
              </a:ext>
            </a:extLst>
          </p:cNvPr>
          <p:cNvSpPr txBox="1"/>
          <p:nvPr/>
        </p:nvSpPr>
        <p:spPr>
          <a:xfrm>
            <a:off x="5016390" y="7284936"/>
            <a:ext cx="4408114" cy="261610"/>
          </a:xfrm>
          <a:prstGeom prst="rect">
            <a:avLst/>
          </a:prstGeom>
          <a:noFill/>
        </p:spPr>
        <p:txBody>
          <a:bodyPr wrap="square">
            <a:spAutoFit/>
          </a:bodyPr>
          <a:lstStyle/>
          <a:p>
            <a:r>
              <a:rPr lang="es-ES" sz="1100" dirty="0">
                <a:solidFill>
                  <a:schemeClr val="tx1"/>
                </a:solidFill>
              </a:rPr>
              <a:t>Señal temporal del canal </a:t>
            </a:r>
            <a:r>
              <a:rPr lang="el-GR" sz="1100" dirty="0">
                <a:solidFill>
                  <a:schemeClr val="tx1"/>
                </a:solidFill>
              </a:rPr>
              <a:t>Σ</a:t>
            </a:r>
            <a:r>
              <a:rPr lang="es-ES" sz="1100" dirty="0">
                <a:solidFill>
                  <a:schemeClr val="tx1"/>
                </a:solidFill>
              </a:rPr>
              <a:t> después de la digitalización (</a:t>
            </a:r>
            <a:r>
              <a:rPr lang="el-GR" sz="1100" dirty="0">
                <a:solidFill>
                  <a:schemeClr val="tx1"/>
                </a:solidFill>
              </a:rPr>
              <a:t>Δ</a:t>
            </a:r>
            <a:r>
              <a:rPr lang="es-ES" sz="1100" dirty="0">
                <a:solidFill>
                  <a:schemeClr val="tx1"/>
                </a:solidFill>
              </a:rPr>
              <a:t>x =5 mm) </a:t>
            </a:r>
          </a:p>
        </p:txBody>
      </p:sp>
      <p:pic>
        <p:nvPicPr>
          <p:cNvPr id="34" name="Imagen 33">
            <a:extLst>
              <a:ext uri="{FF2B5EF4-FFF2-40B4-BE49-F238E27FC236}">
                <a16:creationId xmlns:a16="http://schemas.microsoft.com/office/drawing/2014/main" id="{32EAF747-ADB1-4EA4-B03F-8EDD3DF934F5}"/>
              </a:ext>
            </a:extLst>
          </p:cNvPr>
          <p:cNvPicPr>
            <a:picLocks noChangeAspect="1"/>
          </p:cNvPicPr>
          <p:nvPr/>
        </p:nvPicPr>
        <p:blipFill>
          <a:blip r:embed="rId2"/>
          <a:stretch>
            <a:fillRect/>
          </a:stretch>
        </p:blipFill>
        <p:spPr>
          <a:xfrm>
            <a:off x="518404" y="4342311"/>
            <a:ext cx="3734689" cy="2801017"/>
          </a:xfrm>
          <a:prstGeom prst="rect">
            <a:avLst/>
          </a:prstGeom>
        </p:spPr>
      </p:pic>
      <p:pic>
        <p:nvPicPr>
          <p:cNvPr id="36" name="Imagen 35">
            <a:extLst>
              <a:ext uri="{FF2B5EF4-FFF2-40B4-BE49-F238E27FC236}">
                <a16:creationId xmlns:a16="http://schemas.microsoft.com/office/drawing/2014/main" id="{7E608BC2-414E-41F6-B26E-6ECB683661E0}"/>
              </a:ext>
            </a:extLst>
          </p:cNvPr>
          <p:cNvPicPr>
            <a:picLocks noChangeAspect="1"/>
          </p:cNvPicPr>
          <p:nvPr/>
        </p:nvPicPr>
        <p:blipFill>
          <a:blip r:embed="rId3"/>
          <a:stretch>
            <a:fillRect/>
          </a:stretch>
        </p:blipFill>
        <p:spPr>
          <a:xfrm>
            <a:off x="518404" y="1407468"/>
            <a:ext cx="3500207" cy="2625156"/>
          </a:xfrm>
          <a:prstGeom prst="rect">
            <a:avLst/>
          </a:prstGeom>
        </p:spPr>
      </p:pic>
      <p:pic>
        <p:nvPicPr>
          <p:cNvPr id="38" name="Imagen 37">
            <a:extLst>
              <a:ext uri="{FF2B5EF4-FFF2-40B4-BE49-F238E27FC236}">
                <a16:creationId xmlns:a16="http://schemas.microsoft.com/office/drawing/2014/main" id="{B6C42DE5-871B-4CEE-8486-194A48CDFD90}"/>
              </a:ext>
            </a:extLst>
          </p:cNvPr>
          <p:cNvPicPr>
            <a:picLocks noChangeAspect="1"/>
          </p:cNvPicPr>
          <p:nvPr/>
        </p:nvPicPr>
        <p:blipFill>
          <a:blip r:embed="rId4"/>
          <a:stretch>
            <a:fillRect/>
          </a:stretch>
        </p:blipFill>
        <p:spPr>
          <a:xfrm>
            <a:off x="5159636" y="4429667"/>
            <a:ext cx="3786386" cy="2839790"/>
          </a:xfrm>
          <a:prstGeom prst="rect">
            <a:avLst/>
          </a:prstGeom>
        </p:spPr>
      </p:pic>
      <p:pic>
        <p:nvPicPr>
          <p:cNvPr id="40" name="Imagen 39">
            <a:extLst>
              <a:ext uri="{FF2B5EF4-FFF2-40B4-BE49-F238E27FC236}">
                <a16:creationId xmlns:a16="http://schemas.microsoft.com/office/drawing/2014/main" id="{BB782979-8975-4C6A-9657-387F0ACD0B4D}"/>
              </a:ext>
            </a:extLst>
          </p:cNvPr>
          <p:cNvPicPr>
            <a:picLocks noChangeAspect="1"/>
          </p:cNvPicPr>
          <p:nvPr/>
        </p:nvPicPr>
        <p:blipFill>
          <a:blip r:embed="rId5"/>
          <a:stretch>
            <a:fillRect/>
          </a:stretch>
        </p:blipFill>
        <p:spPr>
          <a:xfrm>
            <a:off x="5134367" y="1422810"/>
            <a:ext cx="3601092" cy="2700819"/>
          </a:xfrm>
          <a:prstGeom prst="rect">
            <a:avLst/>
          </a:prstGeom>
        </p:spPr>
      </p:pic>
    </p:spTree>
    <p:extLst>
      <p:ext uri="{BB962C8B-B14F-4D97-AF65-F5344CB8AC3E}">
        <p14:creationId xmlns:p14="http://schemas.microsoft.com/office/powerpoint/2010/main" val="3272956852"/>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2 Marcador de contenido">
            <a:extLst>
              <a:ext uri="{FF2B5EF4-FFF2-40B4-BE49-F238E27FC236}">
                <a16:creationId xmlns:a16="http://schemas.microsoft.com/office/drawing/2014/main" id="{FFD09EE1-A7FB-4FA5-ACC6-C9C302FD12D2}"/>
              </a:ext>
            </a:extLst>
          </p:cNvPr>
          <p:cNvSpPr txBox="1">
            <a:spLocks/>
          </p:cNvSpPr>
          <p:nvPr/>
        </p:nvSpPr>
        <p:spPr>
          <a:xfrm>
            <a:off x="326677" y="1021543"/>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sz="1300" dirty="0"/>
              <a:t>Después de la digitalización, se escoge como amplitud A para determinar la posición del haz, el cociente entre los valores máximos de la señal de posición y la de referencia</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dirty="0"/>
          </a:p>
          <a:p>
            <a:pPr algn="just">
              <a:buFont typeface="Wingdings" panose="05000000000000000000" pitchFamily="2" charset="2"/>
              <a:buChar char="Ø"/>
            </a:pPr>
            <a:r>
              <a:rPr lang="es-ES" sz="1300" dirty="0"/>
              <a:t>Usando las funciones de ajuste lineal de Matlab, ajustamos a una recta los resultados de la amplitud en función del desplazamiento, obteniendo los siguientes parámetros de ajuste:</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marL="0" indent="0" algn="just"/>
            <a:r>
              <a:rPr lang="es-ES" sz="1300" dirty="0"/>
              <a:t>  </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marL="0" indent="0" algn="just"/>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400" dirty="0"/>
          </a:p>
          <a:p>
            <a:pPr algn="just"/>
            <a:endParaRPr lang="es-ES_tradnl" altLang="es-ES" sz="2000" kern="0" dirty="0"/>
          </a:p>
        </p:txBody>
      </p:sp>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a:xfrm>
            <a:off x="9753947" y="7275460"/>
            <a:ext cx="214312" cy="230188"/>
          </a:xfrm>
        </p:spPr>
        <p:txBody>
          <a:bodyPr/>
          <a:lstStyle/>
          <a:p>
            <a:fld id="{9FF39CA2-04EB-4CA6-BF9F-780F92DB7FFC}" type="slidenum">
              <a:rPr lang="it-IT" altLang="it-IT" smtClean="0"/>
              <a:pPr/>
              <a:t>52</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p:sp>
        <p:nvSpPr>
          <p:cNvPr id="11" name="2 Marcador de contenido">
            <a:extLst>
              <a:ext uri="{FF2B5EF4-FFF2-40B4-BE49-F238E27FC236}">
                <a16:creationId xmlns:a16="http://schemas.microsoft.com/office/drawing/2014/main" id="{7F98AB5C-B6D6-4FF6-8E8F-AAEBE614FAED}"/>
              </a:ext>
            </a:extLst>
          </p:cNvPr>
          <p:cNvSpPr txBox="1">
            <a:spLocks/>
          </p:cNvSpPr>
          <p:nvPr/>
        </p:nvSpPr>
        <p:spPr>
          <a:xfrm>
            <a:off x="331277" y="683493"/>
            <a:ext cx="6840760"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t>Detección de las señales de salida del BPM</a:t>
            </a:r>
            <a:endParaRPr lang="es-ES_tradnl" altLang="es-ES" sz="2000" u="sng" kern="0" dirty="0">
              <a:solidFill>
                <a:schemeClr val="tx1"/>
              </a:solidFill>
            </a:endParaRPr>
          </a:p>
        </p:txBody>
      </p:sp>
      <p:sp>
        <p:nvSpPr>
          <p:cNvPr id="18" name="2 Marcador de contenido">
            <a:extLst>
              <a:ext uri="{FF2B5EF4-FFF2-40B4-BE49-F238E27FC236}">
                <a16:creationId xmlns:a16="http://schemas.microsoft.com/office/drawing/2014/main" id="{EE93C6D2-B2B7-4FB2-AA57-DA0A2ED173D4}"/>
              </a:ext>
            </a:extLst>
          </p:cNvPr>
          <p:cNvSpPr txBox="1">
            <a:spLocks/>
          </p:cNvSpPr>
          <p:nvPr/>
        </p:nvSpPr>
        <p:spPr>
          <a:xfrm>
            <a:off x="448470" y="1942143"/>
            <a:ext cx="9255102" cy="3165206"/>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endParaRPr lang="es-ES" sz="1400" dirty="0"/>
          </a:p>
          <a:p>
            <a:pPr marL="0" indent="0" algn="just"/>
            <a:endParaRPr lang="es-ES" sz="1400" dirty="0"/>
          </a:p>
          <a:p>
            <a:pPr algn="just"/>
            <a:endParaRPr lang="es-ES_tradnl" altLang="es-ES" sz="2000" kern="0" dirty="0"/>
          </a:p>
        </p:txBody>
      </p:sp>
      <p:sp>
        <p:nvSpPr>
          <p:cNvPr id="19" name="CuadroTexto 18">
            <a:extLst>
              <a:ext uri="{FF2B5EF4-FFF2-40B4-BE49-F238E27FC236}">
                <a16:creationId xmlns:a16="http://schemas.microsoft.com/office/drawing/2014/main" id="{0FBFE001-7B0D-4B07-99C1-81657C7A141A}"/>
              </a:ext>
            </a:extLst>
          </p:cNvPr>
          <p:cNvSpPr txBox="1"/>
          <p:nvPr/>
        </p:nvSpPr>
        <p:spPr>
          <a:xfrm>
            <a:off x="242024" y="4892644"/>
            <a:ext cx="4641625" cy="261610"/>
          </a:xfrm>
          <a:prstGeom prst="rect">
            <a:avLst/>
          </a:prstGeom>
          <a:noFill/>
        </p:spPr>
        <p:txBody>
          <a:bodyPr wrap="square">
            <a:spAutoFit/>
          </a:bodyPr>
          <a:lstStyle/>
          <a:p>
            <a:r>
              <a:rPr lang="es-ES" sz="1100" dirty="0">
                <a:solidFill>
                  <a:schemeClr val="tx1"/>
                </a:solidFill>
              </a:rPr>
              <a:t>Amplitud de la señal procesada en función del desplazamiento del haz</a:t>
            </a:r>
          </a:p>
        </p:txBody>
      </p:sp>
      <mc:AlternateContent xmlns:mc="http://schemas.openxmlformats.org/markup-compatibility/2006" xmlns:a14="http://schemas.microsoft.com/office/drawing/2010/main">
        <mc:Choice Requires="a14">
          <p:sp>
            <p:nvSpPr>
              <p:cNvPr id="28" name="CuadroTexto 27">
                <a:extLst>
                  <a:ext uri="{FF2B5EF4-FFF2-40B4-BE49-F238E27FC236}">
                    <a16:creationId xmlns:a16="http://schemas.microsoft.com/office/drawing/2014/main" id="{638339C2-D0FE-4A05-BDF0-E4A58C36A905}"/>
                  </a:ext>
                </a:extLst>
              </p:cNvPr>
              <p:cNvSpPr txBox="1"/>
              <p:nvPr/>
            </p:nvSpPr>
            <p:spPr>
              <a:xfrm>
                <a:off x="3897946" y="1355589"/>
                <a:ext cx="2284732" cy="545662"/>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rPr>
                        <m:t>𝐴</m:t>
                      </m:r>
                      <m:r>
                        <a:rPr lang="es-ES" sz="1400" b="0" i="1" smtClean="0">
                          <a:solidFill>
                            <a:schemeClr val="tx1"/>
                          </a:solidFill>
                          <a:latin typeface="Cambria Math" panose="02040503050406030204" pitchFamily="18" charset="0"/>
                        </a:rPr>
                        <m:t>=</m:t>
                      </m:r>
                      <m:f>
                        <m:fPr>
                          <m:ctrlPr>
                            <a:rPr lang="es-ES" sz="1400" b="0" i="1" smtClean="0">
                              <a:solidFill>
                                <a:schemeClr val="tx1"/>
                              </a:solidFill>
                              <a:latin typeface="Cambria Math" panose="02040503050406030204" pitchFamily="18" charset="0"/>
                            </a:rPr>
                          </m:ctrlPr>
                        </m:fPr>
                        <m:num>
                          <m:r>
                            <a:rPr lang="es-ES" sz="1400" b="0" i="1" smtClean="0">
                              <a:solidFill>
                                <a:schemeClr val="tx1"/>
                              </a:solidFill>
                              <a:latin typeface="Cambria Math" panose="02040503050406030204" pitchFamily="18" charset="0"/>
                            </a:rPr>
                            <m:t>𝑚𝑎𝑥</m:t>
                          </m:r>
                          <m:d>
                            <m:dPr>
                              <m:ctrlPr>
                                <a:rPr lang="es-ES" sz="1400" b="0" i="1" smtClean="0">
                                  <a:solidFill>
                                    <a:schemeClr val="tx1"/>
                                  </a:solidFill>
                                  <a:latin typeface="Cambria Math" panose="02040503050406030204" pitchFamily="18" charset="0"/>
                                </a:rPr>
                              </m:ctrlPr>
                            </m:dPr>
                            <m:e>
                              <m:d>
                                <m:dPr>
                                  <m:begChr m:val="|"/>
                                  <m:endChr m:val="|"/>
                                  <m:ctrlPr>
                                    <a:rPr lang="es-ES" sz="1400" b="0" i="1" smtClean="0">
                                      <a:solidFill>
                                        <a:schemeClr val="tx1"/>
                                      </a:solidFill>
                                      <a:latin typeface="Cambria Math" panose="02040503050406030204" pitchFamily="18" charset="0"/>
                                    </a:rPr>
                                  </m:ctrlPr>
                                </m:dPr>
                                <m:e>
                                  <m:sSub>
                                    <m:sSubPr>
                                      <m:ctrlPr>
                                        <a:rPr lang="es-ES" sz="1400" b="0" i="1" smtClean="0">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rPr>
                                        <m:t>𝑉</m:t>
                                      </m:r>
                                    </m:e>
                                    <m:sub>
                                      <m:r>
                                        <m:rPr>
                                          <m:sty m:val="p"/>
                                        </m:rPr>
                                        <a:rPr lang="es-ES" sz="1400" i="1">
                                          <a:solidFill>
                                            <a:schemeClr val="tx1"/>
                                          </a:solidFill>
                                          <a:latin typeface="Cambria Math" panose="02040503050406030204" pitchFamily="18" charset="0"/>
                                          <a:ea typeface="Cambria Math" panose="02040503050406030204" pitchFamily="18" charset="0"/>
                                        </a:rPr>
                                        <m:t>Δ</m:t>
                                      </m:r>
                                    </m:sub>
                                  </m:sSub>
                                </m:e>
                              </m:d>
                            </m:e>
                          </m:d>
                        </m:num>
                        <m:den>
                          <m:r>
                            <a:rPr lang="es-ES" sz="1400" i="1">
                              <a:solidFill>
                                <a:schemeClr val="tx1"/>
                              </a:solidFill>
                              <a:latin typeface="Cambria Math" panose="02040503050406030204" pitchFamily="18" charset="0"/>
                            </a:rPr>
                            <m:t>𝑚𝑎𝑥</m:t>
                          </m:r>
                          <m:d>
                            <m:dPr>
                              <m:ctrlPr>
                                <a:rPr lang="es-ES" sz="1400" i="1">
                                  <a:solidFill>
                                    <a:schemeClr val="tx1"/>
                                  </a:solidFill>
                                  <a:latin typeface="Cambria Math" panose="02040503050406030204" pitchFamily="18" charset="0"/>
                                </a:rPr>
                              </m:ctrlPr>
                            </m:dPr>
                            <m:e>
                              <m:d>
                                <m:dPr>
                                  <m:begChr m:val="|"/>
                                  <m:endChr m:val="|"/>
                                  <m:ctrlPr>
                                    <a:rPr lang="es-ES" sz="1400" i="1">
                                      <a:solidFill>
                                        <a:schemeClr val="tx1"/>
                                      </a:solidFill>
                                      <a:latin typeface="Cambria Math" panose="02040503050406030204" pitchFamily="18" charset="0"/>
                                    </a:rPr>
                                  </m:ctrlPr>
                                </m:dPr>
                                <m:e>
                                  <m:sSub>
                                    <m:sSubPr>
                                      <m:ctrlPr>
                                        <a:rPr lang="es-ES" sz="1400" i="1">
                                          <a:solidFill>
                                            <a:schemeClr val="tx1"/>
                                          </a:solidFill>
                                          <a:latin typeface="Cambria Math" panose="02040503050406030204" pitchFamily="18" charset="0"/>
                                        </a:rPr>
                                      </m:ctrlPr>
                                    </m:sSubPr>
                                    <m:e>
                                      <m:r>
                                        <a:rPr lang="es-ES" sz="1400" i="1">
                                          <a:solidFill>
                                            <a:schemeClr val="tx1"/>
                                          </a:solidFill>
                                          <a:latin typeface="Cambria Math" panose="02040503050406030204" pitchFamily="18" charset="0"/>
                                        </a:rPr>
                                        <m:t>𝑉</m:t>
                                      </m:r>
                                    </m:e>
                                    <m:sub>
                                      <m:r>
                                        <m:rPr>
                                          <m:sty m:val="p"/>
                                        </m:rPr>
                                        <a:rPr lang="es-ES" sz="1400" i="1">
                                          <a:solidFill>
                                            <a:schemeClr val="tx1"/>
                                          </a:solidFill>
                                          <a:latin typeface="Cambria Math" panose="02040503050406030204" pitchFamily="18" charset="0"/>
                                          <a:ea typeface="Cambria Math" panose="02040503050406030204" pitchFamily="18" charset="0"/>
                                        </a:rPr>
                                        <m:t>Σ</m:t>
                                      </m:r>
                                    </m:sub>
                                  </m:sSub>
                                </m:e>
                              </m:d>
                            </m:e>
                          </m:d>
                        </m:den>
                      </m:f>
                    </m:oMath>
                  </m:oMathPara>
                </a14:m>
                <a:endParaRPr lang="es-ES" sz="1400" dirty="0"/>
              </a:p>
            </p:txBody>
          </p:sp>
        </mc:Choice>
        <mc:Fallback xmlns="">
          <p:sp>
            <p:nvSpPr>
              <p:cNvPr id="28" name="CuadroTexto 27">
                <a:extLst>
                  <a:ext uri="{FF2B5EF4-FFF2-40B4-BE49-F238E27FC236}">
                    <a16:creationId xmlns:a16="http://schemas.microsoft.com/office/drawing/2014/main" id="{638339C2-D0FE-4A05-BDF0-E4A58C36A905}"/>
                  </a:ext>
                </a:extLst>
              </p:cNvPr>
              <p:cNvSpPr txBox="1">
                <a:spLocks noRot="1" noChangeAspect="1" noMove="1" noResize="1" noEditPoints="1" noAdjustHandles="1" noChangeArrowheads="1" noChangeShapeType="1" noTextEdit="1"/>
              </p:cNvSpPr>
              <p:nvPr/>
            </p:nvSpPr>
            <p:spPr>
              <a:xfrm>
                <a:off x="3897946" y="1355589"/>
                <a:ext cx="2284732" cy="545662"/>
              </a:xfrm>
              <a:prstGeom prst="rect">
                <a:avLst/>
              </a:prstGeom>
              <a:blipFill>
                <a:blip r:embed="rId2"/>
                <a:stretch>
                  <a:fillRect/>
                </a:stretch>
              </a:blipFill>
              <a:ln>
                <a:noFill/>
              </a:ln>
            </p:spPr>
            <p:txBody>
              <a:bodyPr/>
              <a:lstStyle/>
              <a:p>
                <a:r>
                  <a:rPr lang="es-ES">
                    <a:noFill/>
                  </a:rPr>
                  <a:t> </a:t>
                </a:r>
              </a:p>
            </p:txBody>
          </p:sp>
        </mc:Fallback>
      </mc:AlternateContent>
      <p:pic>
        <p:nvPicPr>
          <p:cNvPr id="23" name="Imagen 22">
            <a:extLst>
              <a:ext uri="{FF2B5EF4-FFF2-40B4-BE49-F238E27FC236}">
                <a16:creationId xmlns:a16="http://schemas.microsoft.com/office/drawing/2014/main" id="{8182390E-5C8A-4F7F-9E2B-393C6F1E5FB8}"/>
              </a:ext>
            </a:extLst>
          </p:cNvPr>
          <p:cNvPicPr>
            <a:picLocks noChangeAspect="1"/>
          </p:cNvPicPr>
          <p:nvPr/>
        </p:nvPicPr>
        <p:blipFill>
          <a:blip r:embed="rId3"/>
          <a:stretch>
            <a:fillRect/>
          </a:stretch>
        </p:blipFill>
        <p:spPr>
          <a:xfrm>
            <a:off x="572259" y="1964176"/>
            <a:ext cx="3896497" cy="2922373"/>
          </a:xfrm>
          <a:prstGeom prst="rect">
            <a:avLst/>
          </a:prstGeom>
        </p:spPr>
      </p:pic>
      <p:pic>
        <p:nvPicPr>
          <p:cNvPr id="30" name="Imagen 29">
            <a:extLst>
              <a:ext uri="{FF2B5EF4-FFF2-40B4-BE49-F238E27FC236}">
                <a16:creationId xmlns:a16="http://schemas.microsoft.com/office/drawing/2014/main" id="{894407E2-6A8E-42E9-AE89-D9541587CBE9}"/>
              </a:ext>
            </a:extLst>
          </p:cNvPr>
          <p:cNvPicPr>
            <a:picLocks noChangeAspect="1"/>
          </p:cNvPicPr>
          <p:nvPr/>
        </p:nvPicPr>
        <p:blipFill>
          <a:blip r:embed="rId4"/>
          <a:stretch>
            <a:fillRect/>
          </a:stretch>
        </p:blipFill>
        <p:spPr>
          <a:xfrm>
            <a:off x="5252779" y="1964428"/>
            <a:ext cx="3896498" cy="2922374"/>
          </a:xfrm>
          <a:prstGeom prst="rect">
            <a:avLst/>
          </a:prstGeom>
        </p:spPr>
      </p:pic>
      <p:sp>
        <p:nvSpPr>
          <p:cNvPr id="15" name="CuadroTexto 14">
            <a:extLst>
              <a:ext uri="{FF2B5EF4-FFF2-40B4-BE49-F238E27FC236}">
                <a16:creationId xmlns:a16="http://schemas.microsoft.com/office/drawing/2014/main" id="{A4B78A70-41F6-45B3-9363-4508FB0C71D9}"/>
              </a:ext>
            </a:extLst>
          </p:cNvPr>
          <p:cNvSpPr txBox="1"/>
          <p:nvPr/>
        </p:nvSpPr>
        <p:spPr>
          <a:xfrm>
            <a:off x="5150073" y="4859957"/>
            <a:ext cx="4641625" cy="430887"/>
          </a:xfrm>
          <a:prstGeom prst="rect">
            <a:avLst/>
          </a:prstGeom>
          <a:noFill/>
        </p:spPr>
        <p:txBody>
          <a:bodyPr wrap="square">
            <a:spAutoFit/>
          </a:bodyPr>
          <a:lstStyle/>
          <a:p>
            <a:r>
              <a:rPr lang="es-ES" sz="1100" dirty="0">
                <a:solidFill>
                  <a:schemeClr val="tx1"/>
                </a:solidFill>
              </a:rPr>
              <a:t>Amplitud de la señal procesada en función del desplazamiento del haz (rango ampliado)</a:t>
            </a:r>
          </a:p>
        </p:txBody>
      </p:sp>
      <mc:AlternateContent xmlns:mc="http://schemas.openxmlformats.org/markup-compatibility/2006" xmlns:a14="http://schemas.microsoft.com/office/drawing/2010/main">
        <mc:Choice Requires="a14">
          <p:sp>
            <p:nvSpPr>
              <p:cNvPr id="17" name="CuadroTexto 16">
                <a:extLst>
                  <a:ext uri="{FF2B5EF4-FFF2-40B4-BE49-F238E27FC236}">
                    <a16:creationId xmlns:a16="http://schemas.microsoft.com/office/drawing/2014/main" id="{8A2909AB-C13A-420C-BB8F-ED99F0DC0E2D}"/>
                  </a:ext>
                </a:extLst>
              </p:cNvPr>
              <p:cNvSpPr txBox="1"/>
              <p:nvPr/>
            </p:nvSpPr>
            <p:spPr>
              <a:xfrm>
                <a:off x="2522684" y="6561367"/>
                <a:ext cx="2284732" cy="307777"/>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rPr>
                        <m:t>𝑅𝑀𝑆𝐸</m:t>
                      </m:r>
                      <m:r>
                        <a:rPr lang="es-ES" sz="1400" b="0" i="1" smtClean="0">
                          <a:solidFill>
                            <a:schemeClr val="tx1"/>
                          </a:solidFill>
                          <a:latin typeface="Cambria Math" panose="02040503050406030204" pitchFamily="18" charset="0"/>
                        </a:rPr>
                        <m:t>=0.002994 </m:t>
                      </m:r>
                      <m:r>
                        <a:rPr lang="es-ES" sz="1400" b="0" i="1" smtClean="0">
                          <a:solidFill>
                            <a:schemeClr val="tx1"/>
                          </a:solidFill>
                          <a:latin typeface="Cambria Math" panose="02040503050406030204" pitchFamily="18" charset="0"/>
                        </a:rPr>
                        <m:t>𝑉</m:t>
                      </m:r>
                    </m:oMath>
                  </m:oMathPara>
                </a14:m>
                <a:endParaRPr lang="es-ES" sz="1400" dirty="0"/>
              </a:p>
            </p:txBody>
          </p:sp>
        </mc:Choice>
        <mc:Fallback xmlns="">
          <p:sp>
            <p:nvSpPr>
              <p:cNvPr id="17" name="CuadroTexto 16">
                <a:extLst>
                  <a:ext uri="{FF2B5EF4-FFF2-40B4-BE49-F238E27FC236}">
                    <a16:creationId xmlns:a16="http://schemas.microsoft.com/office/drawing/2014/main" id="{8A2909AB-C13A-420C-BB8F-ED99F0DC0E2D}"/>
                  </a:ext>
                </a:extLst>
              </p:cNvPr>
              <p:cNvSpPr txBox="1">
                <a:spLocks noRot="1" noChangeAspect="1" noMove="1" noResize="1" noEditPoints="1" noAdjustHandles="1" noChangeArrowheads="1" noChangeShapeType="1" noTextEdit="1"/>
              </p:cNvSpPr>
              <p:nvPr/>
            </p:nvSpPr>
            <p:spPr>
              <a:xfrm>
                <a:off x="2522684" y="6561367"/>
                <a:ext cx="2284732" cy="307777"/>
              </a:xfrm>
              <a:prstGeom prst="rect">
                <a:avLst/>
              </a:prstGeom>
              <a:blipFill>
                <a:blip r:embed="rId5"/>
                <a:stretch>
                  <a:fillRect/>
                </a:stretch>
              </a:blipFill>
              <a:ln>
                <a:noFill/>
              </a:ln>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1" name="CuadroTexto 20">
                <a:extLst>
                  <a:ext uri="{FF2B5EF4-FFF2-40B4-BE49-F238E27FC236}">
                    <a16:creationId xmlns:a16="http://schemas.microsoft.com/office/drawing/2014/main" id="{9E445EA3-EB63-4A04-8475-0DE6586C8AC7}"/>
                  </a:ext>
                </a:extLst>
              </p:cNvPr>
              <p:cNvSpPr txBox="1"/>
              <p:nvPr/>
            </p:nvSpPr>
            <p:spPr>
              <a:xfrm>
                <a:off x="2394549" y="6193360"/>
                <a:ext cx="2284732" cy="307777"/>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s-ES" sz="1400" b="0" i="1" smtClean="0">
                              <a:solidFill>
                                <a:schemeClr val="tx1"/>
                              </a:solidFill>
                              <a:latin typeface="Cambria Math" panose="02040503050406030204" pitchFamily="18" charset="0"/>
                            </a:rPr>
                          </m:ctrlPr>
                        </m:sSupPr>
                        <m:e>
                          <m:r>
                            <a:rPr lang="es-ES" sz="1400" b="0" i="1" smtClean="0">
                              <a:solidFill>
                                <a:schemeClr val="tx1"/>
                              </a:solidFill>
                              <a:latin typeface="Cambria Math" panose="02040503050406030204" pitchFamily="18" charset="0"/>
                            </a:rPr>
                            <m:t>𝑅</m:t>
                          </m:r>
                        </m:e>
                        <m:sup>
                          <m:r>
                            <a:rPr lang="es-ES" sz="1400" b="0" i="1" smtClean="0">
                              <a:solidFill>
                                <a:schemeClr val="tx1"/>
                              </a:solidFill>
                              <a:latin typeface="Cambria Math" panose="02040503050406030204" pitchFamily="18" charset="0"/>
                            </a:rPr>
                            <m:t>2</m:t>
                          </m:r>
                        </m:sup>
                      </m:sSup>
                      <m:r>
                        <a:rPr lang="es-ES" sz="1400" b="0" i="1" smtClean="0">
                          <a:solidFill>
                            <a:schemeClr val="tx1"/>
                          </a:solidFill>
                          <a:latin typeface="Cambria Math" panose="02040503050406030204" pitchFamily="18" charset="0"/>
                        </a:rPr>
                        <m:t>=1</m:t>
                      </m:r>
                    </m:oMath>
                  </m:oMathPara>
                </a14:m>
                <a:endParaRPr lang="es-ES" sz="1400" dirty="0"/>
              </a:p>
            </p:txBody>
          </p:sp>
        </mc:Choice>
        <mc:Fallback xmlns="">
          <p:sp>
            <p:nvSpPr>
              <p:cNvPr id="21" name="CuadroTexto 20">
                <a:extLst>
                  <a:ext uri="{FF2B5EF4-FFF2-40B4-BE49-F238E27FC236}">
                    <a16:creationId xmlns:a16="http://schemas.microsoft.com/office/drawing/2014/main" id="{9E445EA3-EB63-4A04-8475-0DE6586C8AC7}"/>
                  </a:ext>
                </a:extLst>
              </p:cNvPr>
              <p:cNvSpPr txBox="1">
                <a:spLocks noRot="1" noChangeAspect="1" noMove="1" noResize="1" noEditPoints="1" noAdjustHandles="1" noChangeArrowheads="1" noChangeShapeType="1" noTextEdit="1"/>
              </p:cNvSpPr>
              <p:nvPr/>
            </p:nvSpPr>
            <p:spPr>
              <a:xfrm>
                <a:off x="2394549" y="6193360"/>
                <a:ext cx="2284732" cy="307777"/>
              </a:xfrm>
              <a:prstGeom prst="rect">
                <a:avLst/>
              </a:prstGeom>
              <a:blipFill>
                <a:blip r:embed="rId6"/>
                <a:stretch>
                  <a:fillRect/>
                </a:stretch>
              </a:blipFill>
              <a:ln>
                <a:noFill/>
              </a:ln>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2" name="CuadroTexto 21">
                <a:extLst>
                  <a:ext uri="{FF2B5EF4-FFF2-40B4-BE49-F238E27FC236}">
                    <a16:creationId xmlns:a16="http://schemas.microsoft.com/office/drawing/2014/main" id="{F93DFDD6-D8A3-4D12-B42E-B6F40F5351E1}"/>
                  </a:ext>
                </a:extLst>
              </p:cNvPr>
              <p:cNvSpPr txBox="1"/>
              <p:nvPr/>
            </p:nvSpPr>
            <p:spPr>
              <a:xfrm>
                <a:off x="2539556" y="6975283"/>
                <a:ext cx="2284732" cy="307777"/>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400" b="0" i="1" smtClean="0">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ea typeface="Cambria Math" panose="02040503050406030204" pitchFamily="18" charset="0"/>
                            </a:rPr>
                            <m:t>𝜎</m:t>
                          </m:r>
                        </m:e>
                        <m:sub>
                          <m:r>
                            <a:rPr lang="es-ES" sz="1400" b="0" i="1" smtClean="0">
                              <a:solidFill>
                                <a:schemeClr val="tx1"/>
                              </a:solidFill>
                              <a:latin typeface="Cambria Math" panose="02040503050406030204" pitchFamily="18" charset="0"/>
                            </a:rPr>
                            <m:t>𝑥</m:t>
                          </m:r>
                        </m:sub>
                      </m:sSub>
                      <m:r>
                        <a:rPr lang="es-ES" sz="1400" b="0" i="1" smtClean="0">
                          <a:solidFill>
                            <a:schemeClr val="tx1"/>
                          </a:solidFill>
                          <a:latin typeface="Cambria Math" panose="02040503050406030204" pitchFamily="18" charset="0"/>
                        </a:rPr>
                        <m:t>=0.512 </m:t>
                      </m:r>
                      <m:r>
                        <a:rPr lang="es-ES" sz="1400" b="0" i="1" smtClean="0">
                          <a:solidFill>
                            <a:schemeClr val="tx1"/>
                          </a:solidFill>
                          <a:latin typeface="Cambria Math" panose="02040503050406030204" pitchFamily="18" charset="0"/>
                          <a:ea typeface="Cambria Math" panose="02040503050406030204" pitchFamily="18" charset="0"/>
                        </a:rPr>
                        <m:t>𝜇</m:t>
                      </m:r>
                      <m:r>
                        <a:rPr lang="es-ES" sz="1400" b="0" i="1" smtClean="0">
                          <a:solidFill>
                            <a:schemeClr val="tx1"/>
                          </a:solidFill>
                          <a:latin typeface="Cambria Math" panose="02040503050406030204" pitchFamily="18" charset="0"/>
                          <a:ea typeface="Cambria Math" panose="02040503050406030204" pitchFamily="18" charset="0"/>
                        </a:rPr>
                        <m:t>𝑚</m:t>
                      </m:r>
                    </m:oMath>
                  </m:oMathPara>
                </a14:m>
                <a:endParaRPr lang="es-ES" sz="1400" dirty="0"/>
              </a:p>
            </p:txBody>
          </p:sp>
        </mc:Choice>
        <mc:Fallback xmlns="">
          <p:sp>
            <p:nvSpPr>
              <p:cNvPr id="22" name="CuadroTexto 21">
                <a:extLst>
                  <a:ext uri="{FF2B5EF4-FFF2-40B4-BE49-F238E27FC236}">
                    <a16:creationId xmlns:a16="http://schemas.microsoft.com/office/drawing/2014/main" id="{F93DFDD6-D8A3-4D12-B42E-B6F40F5351E1}"/>
                  </a:ext>
                </a:extLst>
              </p:cNvPr>
              <p:cNvSpPr txBox="1">
                <a:spLocks noRot="1" noChangeAspect="1" noMove="1" noResize="1" noEditPoints="1" noAdjustHandles="1" noChangeArrowheads="1" noChangeShapeType="1" noTextEdit="1"/>
              </p:cNvSpPr>
              <p:nvPr/>
            </p:nvSpPr>
            <p:spPr>
              <a:xfrm>
                <a:off x="2539556" y="6975283"/>
                <a:ext cx="2284732" cy="307777"/>
              </a:xfrm>
              <a:prstGeom prst="rect">
                <a:avLst/>
              </a:prstGeom>
              <a:blipFill>
                <a:blip r:embed="rId7"/>
                <a:stretch>
                  <a:fillRect b="-1961"/>
                </a:stretch>
              </a:blipFill>
              <a:ln>
                <a:noFill/>
              </a:ln>
            </p:spPr>
            <p:txBody>
              <a:bodyPr/>
              <a:lstStyle/>
              <a:p>
                <a:r>
                  <a:rPr lang="es-ES">
                    <a:noFill/>
                  </a:rPr>
                  <a:t> </a:t>
                </a:r>
              </a:p>
            </p:txBody>
          </p:sp>
        </mc:Fallback>
      </mc:AlternateContent>
      <p:sp>
        <p:nvSpPr>
          <p:cNvPr id="24" name="CuadroTexto 23">
            <a:extLst>
              <a:ext uri="{FF2B5EF4-FFF2-40B4-BE49-F238E27FC236}">
                <a16:creationId xmlns:a16="http://schemas.microsoft.com/office/drawing/2014/main" id="{4042EC51-A94F-4CE8-86D1-8A8CCC976461}"/>
              </a:ext>
            </a:extLst>
          </p:cNvPr>
          <p:cNvSpPr txBox="1"/>
          <p:nvPr/>
        </p:nvSpPr>
        <p:spPr>
          <a:xfrm>
            <a:off x="615379" y="6523041"/>
            <a:ext cx="1950425" cy="430887"/>
          </a:xfrm>
          <a:prstGeom prst="rect">
            <a:avLst/>
          </a:prstGeom>
          <a:noFill/>
        </p:spPr>
        <p:txBody>
          <a:bodyPr wrap="square">
            <a:spAutoFit/>
          </a:bodyPr>
          <a:lstStyle/>
          <a:p>
            <a:r>
              <a:rPr lang="es-ES" sz="1100" dirty="0">
                <a:solidFill>
                  <a:schemeClr val="tx1"/>
                </a:solidFill>
              </a:rPr>
              <a:t>Raíz del Error cuadrático medio </a:t>
            </a:r>
          </a:p>
        </p:txBody>
      </p:sp>
      <p:sp>
        <p:nvSpPr>
          <p:cNvPr id="25" name="CuadroTexto 24">
            <a:extLst>
              <a:ext uri="{FF2B5EF4-FFF2-40B4-BE49-F238E27FC236}">
                <a16:creationId xmlns:a16="http://schemas.microsoft.com/office/drawing/2014/main" id="{705C3BB9-B009-47F9-9CCB-2ABF5871FC15}"/>
              </a:ext>
            </a:extLst>
          </p:cNvPr>
          <p:cNvSpPr txBox="1"/>
          <p:nvPr/>
        </p:nvSpPr>
        <p:spPr>
          <a:xfrm>
            <a:off x="572259" y="7023249"/>
            <a:ext cx="1950425" cy="261610"/>
          </a:xfrm>
          <a:prstGeom prst="rect">
            <a:avLst/>
          </a:prstGeom>
          <a:noFill/>
        </p:spPr>
        <p:txBody>
          <a:bodyPr wrap="square">
            <a:spAutoFit/>
          </a:bodyPr>
          <a:lstStyle/>
          <a:p>
            <a:r>
              <a:rPr lang="es-ES" sz="1100" dirty="0">
                <a:solidFill>
                  <a:schemeClr val="tx1"/>
                </a:solidFill>
              </a:rPr>
              <a:t>Error del ajuste en </a:t>
            </a:r>
            <a:r>
              <a:rPr lang="el-GR" sz="1100" dirty="0">
                <a:solidFill>
                  <a:schemeClr val="tx1"/>
                </a:solidFill>
              </a:rPr>
              <a:t>Δ</a:t>
            </a:r>
            <a:r>
              <a:rPr lang="es-ES" sz="1100" dirty="0">
                <a:solidFill>
                  <a:schemeClr val="tx1"/>
                </a:solidFill>
              </a:rPr>
              <a:t>x</a:t>
            </a:r>
          </a:p>
        </p:txBody>
      </p:sp>
      <p:sp>
        <p:nvSpPr>
          <p:cNvPr id="26" name="CuadroTexto 25">
            <a:extLst>
              <a:ext uri="{FF2B5EF4-FFF2-40B4-BE49-F238E27FC236}">
                <a16:creationId xmlns:a16="http://schemas.microsoft.com/office/drawing/2014/main" id="{2642F8FF-EB15-4E79-9AF0-2274858F0F6A}"/>
              </a:ext>
            </a:extLst>
          </p:cNvPr>
          <p:cNvSpPr txBox="1"/>
          <p:nvPr/>
        </p:nvSpPr>
        <p:spPr>
          <a:xfrm>
            <a:off x="615379" y="6183490"/>
            <a:ext cx="1950425" cy="261610"/>
          </a:xfrm>
          <a:prstGeom prst="rect">
            <a:avLst/>
          </a:prstGeom>
          <a:noFill/>
        </p:spPr>
        <p:txBody>
          <a:bodyPr wrap="square">
            <a:spAutoFit/>
          </a:bodyPr>
          <a:lstStyle/>
          <a:p>
            <a:r>
              <a:rPr lang="es-ES" sz="1100" dirty="0">
                <a:solidFill>
                  <a:schemeClr val="tx1"/>
                </a:solidFill>
              </a:rPr>
              <a:t>Factor del ajuste lineal</a:t>
            </a:r>
          </a:p>
        </p:txBody>
      </p:sp>
      <p:cxnSp>
        <p:nvCxnSpPr>
          <p:cNvPr id="5" name="Conector recto de flecha 4">
            <a:extLst>
              <a:ext uri="{FF2B5EF4-FFF2-40B4-BE49-F238E27FC236}">
                <a16:creationId xmlns:a16="http://schemas.microsoft.com/office/drawing/2014/main" id="{E90716E0-B017-469E-81B2-632D72228CEC}"/>
              </a:ext>
            </a:extLst>
          </p:cNvPr>
          <p:cNvCxnSpPr/>
          <p:nvPr/>
        </p:nvCxnSpPr>
        <p:spPr bwMode="auto">
          <a:xfrm>
            <a:off x="2169760" y="6337475"/>
            <a:ext cx="792088"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1" name="Conector recto de flecha 30">
            <a:extLst>
              <a:ext uri="{FF2B5EF4-FFF2-40B4-BE49-F238E27FC236}">
                <a16:creationId xmlns:a16="http://schemas.microsoft.com/office/drawing/2014/main" id="{405415DC-6E3C-4391-B1BA-99A6D833F306}"/>
              </a:ext>
            </a:extLst>
          </p:cNvPr>
          <p:cNvCxnSpPr/>
          <p:nvPr/>
        </p:nvCxnSpPr>
        <p:spPr bwMode="auto">
          <a:xfrm>
            <a:off x="2317323" y="6715255"/>
            <a:ext cx="432048"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2" name="Conector recto de flecha 31">
            <a:extLst>
              <a:ext uri="{FF2B5EF4-FFF2-40B4-BE49-F238E27FC236}">
                <a16:creationId xmlns:a16="http://schemas.microsoft.com/office/drawing/2014/main" id="{638A10BE-CDFE-42E8-A2C7-6B107E527B39}"/>
              </a:ext>
            </a:extLst>
          </p:cNvPr>
          <p:cNvCxnSpPr/>
          <p:nvPr/>
        </p:nvCxnSpPr>
        <p:spPr bwMode="auto">
          <a:xfrm>
            <a:off x="2349780" y="7154054"/>
            <a:ext cx="432048"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3" name="CuadroTexto 32">
            <a:extLst>
              <a:ext uri="{FF2B5EF4-FFF2-40B4-BE49-F238E27FC236}">
                <a16:creationId xmlns:a16="http://schemas.microsoft.com/office/drawing/2014/main" id="{B1A5079F-B2C5-4C55-9C6E-CC5C8334FD61}"/>
              </a:ext>
            </a:extLst>
          </p:cNvPr>
          <p:cNvSpPr txBox="1"/>
          <p:nvPr/>
        </p:nvSpPr>
        <p:spPr>
          <a:xfrm>
            <a:off x="1295896" y="5796061"/>
            <a:ext cx="2644711" cy="276999"/>
          </a:xfrm>
          <a:prstGeom prst="rect">
            <a:avLst/>
          </a:prstGeom>
          <a:noFill/>
        </p:spPr>
        <p:txBody>
          <a:bodyPr wrap="square">
            <a:spAutoFit/>
          </a:bodyPr>
          <a:lstStyle/>
          <a:p>
            <a:r>
              <a:rPr lang="es-ES" sz="1200" u="sng" dirty="0">
                <a:solidFill>
                  <a:schemeClr val="tx1"/>
                </a:solidFill>
              </a:rPr>
              <a:t>Ajuste lineal intervalo [-1,1] mm</a:t>
            </a:r>
          </a:p>
        </p:txBody>
      </p:sp>
      <mc:AlternateContent xmlns:mc="http://schemas.openxmlformats.org/markup-compatibility/2006" xmlns:a14="http://schemas.microsoft.com/office/drawing/2010/main">
        <mc:Choice Requires="a14">
          <p:sp>
            <p:nvSpPr>
              <p:cNvPr id="34" name="CuadroTexto 33">
                <a:extLst>
                  <a:ext uri="{FF2B5EF4-FFF2-40B4-BE49-F238E27FC236}">
                    <a16:creationId xmlns:a16="http://schemas.microsoft.com/office/drawing/2014/main" id="{C2CEC436-45A4-4231-8BF7-59296BC4EF2B}"/>
                  </a:ext>
                </a:extLst>
              </p:cNvPr>
              <p:cNvSpPr txBox="1"/>
              <p:nvPr/>
            </p:nvSpPr>
            <p:spPr>
              <a:xfrm>
                <a:off x="7203204" y="6584737"/>
                <a:ext cx="2284732" cy="307777"/>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rPr>
                        <m:t>𝑅𝑀𝑆𝐸</m:t>
                      </m:r>
                      <m:r>
                        <a:rPr lang="es-ES" sz="1400" b="0" i="1" smtClean="0">
                          <a:solidFill>
                            <a:schemeClr val="tx1"/>
                          </a:solidFill>
                          <a:latin typeface="Cambria Math" panose="02040503050406030204" pitchFamily="18" charset="0"/>
                        </a:rPr>
                        <m:t>=0.01291 </m:t>
                      </m:r>
                      <m:r>
                        <a:rPr lang="es-ES" sz="1400" b="0" i="1" smtClean="0">
                          <a:solidFill>
                            <a:schemeClr val="tx1"/>
                          </a:solidFill>
                          <a:latin typeface="Cambria Math" panose="02040503050406030204" pitchFamily="18" charset="0"/>
                        </a:rPr>
                        <m:t>𝑉</m:t>
                      </m:r>
                    </m:oMath>
                  </m:oMathPara>
                </a14:m>
                <a:endParaRPr lang="es-ES" sz="1400" dirty="0"/>
              </a:p>
            </p:txBody>
          </p:sp>
        </mc:Choice>
        <mc:Fallback xmlns="">
          <p:sp>
            <p:nvSpPr>
              <p:cNvPr id="34" name="CuadroTexto 33">
                <a:extLst>
                  <a:ext uri="{FF2B5EF4-FFF2-40B4-BE49-F238E27FC236}">
                    <a16:creationId xmlns:a16="http://schemas.microsoft.com/office/drawing/2014/main" id="{C2CEC436-45A4-4231-8BF7-59296BC4EF2B}"/>
                  </a:ext>
                </a:extLst>
              </p:cNvPr>
              <p:cNvSpPr txBox="1">
                <a:spLocks noRot="1" noChangeAspect="1" noMove="1" noResize="1" noEditPoints="1" noAdjustHandles="1" noChangeArrowheads="1" noChangeShapeType="1" noTextEdit="1"/>
              </p:cNvSpPr>
              <p:nvPr/>
            </p:nvSpPr>
            <p:spPr>
              <a:xfrm>
                <a:off x="7203204" y="6584737"/>
                <a:ext cx="2284732" cy="307777"/>
              </a:xfrm>
              <a:prstGeom prst="rect">
                <a:avLst/>
              </a:prstGeom>
              <a:blipFill>
                <a:blip r:embed="rId8"/>
                <a:stretch>
                  <a:fillRect/>
                </a:stretch>
              </a:blipFill>
              <a:ln>
                <a:noFill/>
              </a:ln>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5" name="CuadroTexto 34">
                <a:extLst>
                  <a:ext uri="{FF2B5EF4-FFF2-40B4-BE49-F238E27FC236}">
                    <a16:creationId xmlns:a16="http://schemas.microsoft.com/office/drawing/2014/main" id="{67DA30CC-1FBF-4898-9440-99F1512C2B0D}"/>
                  </a:ext>
                </a:extLst>
              </p:cNvPr>
              <p:cNvSpPr txBox="1"/>
              <p:nvPr/>
            </p:nvSpPr>
            <p:spPr>
              <a:xfrm>
                <a:off x="7075069" y="6216730"/>
                <a:ext cx="2284732" cy="307777"/>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s-ES" sz="1400" b="0" i="1" smtClean="0">
                              <a:solidFill>
                                <a:schemeClr val="tx1"/>
                              </a:solidFill>
                              <a:latin typeface="Cambria Math" panose="02040503050406030204" pitchFamily="18" charset="0"/>
                            </a:rPr>
                          </m:ctrlPr>
                        </m:sSupPr>
                        <m:e>
                          <m:r>
                            <a:rPr lang="es-ES" sz="1400" b="0" i="1" smtClean="0">
                              <a:solidFill>
                                <a:schemeClr val="tx1"/>
                              </a:solidFill>
                              <a:latin typeface="Cambria Math" panose="02040503050406030204" pitchFamily="18" charset="0"/>
                            </a:rPr>
                            <m:t>𝑅</m:t>
                          </m:r>
                        </m:e>
                        <m:sup>
                          <m:r>
                            <a:rPr lang="es-ES" sz="1400" b="0" i="1" smtClean="0">
                              <a:solidFill>
                                <a:schemeClr val="tx1"/>
                              </a:solidFill>
                              <a:latin typeface="Cambria Math" panose="02040503050406030204" pitchFamily="18" charset="0"/>
                            </a:rPr>
                            <m:t>2</m:t>
                          </m:r>
                        </m:sup>
                      </m:sSup>
                      <m:r>
                        <a:rPr lang="es-ES" sz="1400" b="0" i="1" smtClean="0">
                          <a:solidFill>
                            <a:schemeClr val="tx1"/>
                          </a:solidFill>
                          <a:latin typeface="Cambria Math" panose="02040503050406030204" pitchFamily="18" charset="0"/>
                        </a:rPr>
                        <m:t>=1</m:t>
                      </m:r>
                    </m:oMath>
                  </m:oMathPara>
                </a14:m>
                <a:endParaRPr lang="es-ES" sz="1400" dirty="0"/>
              </a:p>
            </p:txBody>
          </p:sp>
        </mc:Choice>
        <mc:Fallback xmlns="">
          <p:sp>
            <p:nvSpPr>
              <p:cNvPr id="35" name="CuadroTexto 34">
                <a:extLst>
                  <a:ext uri="{FF2B5EF4-FFF2-40B4-BE49-F238E27FC236}">
                    <a16:creationId xmlns:a16="http://schemas.microsoft.com/office/drawing/2014/main" id="{67DA30CC-1FBF-4898-9440-99F1512C2B0D}"/>
                  </a:ext>
                </a:extLst>
              </p:cNvPr>
              <p:cNvSpPr txBox="1">
                <a:spLocks noRot="1" noChangeAspect="1" noMove="1" noResize="1" noEditPoints="1" noAdjustHandles="1" noChangeArrowheads="1" noChangeShapeType="1" noTextEdit="1"/>
              </p:cNvSpPr>
              <p:nvPr/>
            </p:nvSpPr>
            <p:spPr>
              <a:xfrm>
                <a:off x="7075069" y="6216730"/>
                <a:ext cx="2284732" cy="307777"/>
              </a:xfrm>
              <a:prstGeom prst="rect">
                <a:avLst/>
              </a:prstGeom>
              <a:blipFill>
                <a:blip r:embed="rId9"/>
                <a:stretch>
                  <a:fillRect/>
                </a:stretch>
              </a:blipFill>
              <a:ln>
                <a:noFill/>
              </a:ln>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6" name="CuadroTexto 35">
                <a:extLst>
                  <a:ext uri="{FF2B5EF4-FFF2-40B4-BE49-F238E27FC236}">
                    <a16:creationId xmlns:a16="http://schemas.microsoft.com/office/drawing/2014/main" id="{B75DF483-595C-4500-BA4D-EC538E978561}"/>
                  </a:ext>
                </a:extLst>
              </p:cNvPr>
              <p:cNvSpPr txBox="1"/>
              <p:nvPr/>
            </p:nvSpPr>
            <p:spPr>
              <a:xfrm>
                <a:off x="7220076" y="6998653"/>
                <a:ext cx="2284732" cy="307777"/>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400" b="0" i="1" smtClean="0">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ea typeface="Cambria Math" panose="02040503050406030204" pitchFamily="18" charset="0"/>
                            </a:rPr>
                            <m:t>𝜎</m:t>
                          </m:r>
                        </m:e>
                        <m:sub>
                          <m:r>
                            <a:rPr lang="es-ES" sz="1400" b="0" i="1" smtClean="0">
                              <a:solidFill>
                                <a:schemeClr val="tx1"/>
                              </a:solidFill>
                              <a:latin typeface="Cambria Math" panose="02040503050406030204" pitchFamily="18" charset="0"/>
                            </a:rPr>
                            <m:t>𝑥</m:t>
                          </m:r>
                        </m:sub>
                      </m:sSub>
                      <m:r>
                        <a:rPr lang="es-ES" sz="1400" b="0" i="1" smtClean="0">
                          <a:solidFill>
                            <a:schemeClr val="tx1"/>
                          </a:solidFill>
                          <a:latin typeface="Cambria Math" panose="02040503050406030204" pitchFamily="18" charset="0"/>
                        </a:rPr>
                        <m:t>=22.3 </m:t>
                      </m:r>
                      <m:r>
                        <a:rPr lang="es-ES" sz="1400" b="0" i="1" smtClean="0">
                          <a:solidFill>
                            <a:schemeClr val="tx1"/>
                          </a:solidFill>
                          <a:latin typeface="Cambria Math" panose="02040503050406030204" pitchFamily="18" charset="0"/>
                          <a:ea typeface="Cambria Math" panose="02040503050406030204" pitchFamily="18" charset="0"/>
                        </a:rPr>
                        <m:t>𝜇</m:t>
                      </m:r>
                      <m:r>
                        <a:rPr lang="es-ES" sz="1400" b="0" i="1" smtClean="0">
                          <a:solidFill>
                            <a:schemeClr val="tx1"/>
                          </a:solidFill>
                          <a:latin typeface="Cambria Math" panose="02040503050406030204" pitchFamily="18" charset="0"/>
                          <a:ea typeface="Cambria Math" panose="02040503050406030204" pitchFamily="18" charset="0"/>
                        </a:rPr>
                        <m:t>𝑚</m:t>
                      </m:r>
                    </m:oMath>
                  </m:oMathPara>
                </a14:m>
                <a:endParaRPr lang="es-ES" sz="1400" dirty="0"/>
              </a:p>
            </p:txBody>
          </p:sp>
        </mc:Choice>
        <mc:Fallback xmlns="">
          <p:sp>
            <p:nvSpPr>
              <p:cNvPr id="36" name="CuadroTexto 35">
                <a:extLst>
                  <a:ext uri="{FF2B5EF4-FFF2-40B4-BE49-F238E27FC236}">
                    <a16:creationId xmlns:a16="http://schemas.microsoft.com/office/drawing/2014/main" id="{B75DF483-595C-4500-BA4D-EC538E978561}"/>
                  </a:ext>
                </a:extLst>
              </p:cNvPr>
              <p:cNvSpPr txBox="1">
                <a:spLocks noRot="1" noChangeAspect="1" noMove="1" noResize="1" noEditPoints="1" noAdjustHandles="1" noChangeArrowheads="1" noChangeShapeType="1" noTextEdit="1"/>
              </p:cNvSpPr>
              <p:nvPr/>
            </p:nvSpPr>
            <p:spPr>
              <a:xfrm>
                <a:off x="7220076" y="6998653"/>
                <a:ext cx="2284732" cy="307777"/>
              </a:xfrm>
              <a:prstGeom prst="rect">
                <a:avLst/>
              </a:prstGeom>
              <a:blipFill>
                <a:blip r:embed="rId10"/>
                <a:stretch>
                  <a:fillRect b="-1961"/>
                </a:stretch>
              </a:blipFill>
              <a:ln>
                <a:noFill/>
              </a:ln>
            </p:spPr>
            <p:txBody>
              <a:bodyPr/>
              <a:lstStyle/>
              <a:p>
                <a:r>
                  <a:rPr lang="es-ES">
                    <a:noFill/>
                  </a:rPr>
                  <a:t> </a:t>
                </a:r>
              </a:p>
            </p:txBody>
          </p:sp>
        </mc:Fallback>
      </mc:AlternateContent>
      <p:sp>
        <p:nvSpPr>
          <p:cNvPr id="37" name="CuadroTexto 36">
            <a:extLst>
              <a:ext uri="{FF2B5EF4-FFF2-40B4-BE49-F238E27FC236}">
                <a16:creationId xmlns:a16="http://schemas.microsoft.com/office/drawing/2014/main" id="{674D0DF4-68E1-4F91-ACE2-9A030CF50CFC}"/>
              </a:ext>
            </a:extLst>
          </p:cNvPr>
          <p:cNvSpPr txBox="1"/>
          <p:nvPr/>
        </p:nvSpPr>
        <p:spPr>
          <a:xfrm>
            <a:off x="5295899" y="6546411"/>
            <a:ext cx="1950425" cy="430887"/>
          </a:xfrm>
          <a:prstGeom prst="rect">
            <a:avLst/>
          </a:prstGeom>
          <a:noFill/>
        </p:spPr>
        <p:txBody>
          <a:bodyPr wrap="square">
            <a:spAutoFit/>
          </a:bodyPr>
          <a:lstStyle/>
          <a:p>
            <a:r>
              <a:rPr lang="es-ES" sz="1100" dirty="0">
                <a:solidFill>
                  <a:schemeClr val="tx1"/>
                </a:solidFill>
              </a:rPr>
              <a:t>Raíz del Error cuadrático medio </a:t>
            </a:r>
          </a:p>
        </p:txBody>
      </p:sp>
      <p:sp>
        <p:nvSpPr>
          <p:cNvPr id="38" name="CuadroTexto 37">
            <a:extLst>
              <a:ext uri="{FF2B5EF4-FFF2-40B4-BE49-F238E27FC236}">
                <a16:creationId xmlns:a16="http://schemas.microsoft.com/office/drawing/2014/main" id="{CA9D5518-970D-4EEE-9EB9-32FDD7024168}"/>
              </a:ext>
            </a:extLst>
          </p:cNvPr>
          <p:cNvSpPr txBox="1"/>
          <p:nvPr/>
        </p:nvSpPr>
        <p:spPr>
          <a:xfrm>
            <a:off x="5252779" y="7046619"/>
            <a:ext cx="1950425" cy="261610"/>
          </a:xfrm>
          <a:prstGeom prst="rect">
            <a:avLst/>
          </a:prstGeom>
          <a:noFill/>
        </p:spPr>
        <p:txBody>
          <a:bodyPr wrap="square">
            <a:spAutoFit/>
          </a:bodyPr>
          <a:lstStyle/>
          <a:p>
            <a:r>
              <a:rPr lang="es-ES" sz="1100" dirty="0">
                <a:solidFill>
                  <a:schemeClr val="tx1"/>
                </a:solidFill>
              </a:rPr>
              <a:t>Error del ajuste en </a:t>
            </a:r>
            <a:r>
              <a:rPr lang="el-GR" sz="1100" dirty="0">
                <a:solidFill>
                  <a:schemeClr val="tx1"/>
                </a:solidFill>
              </a:rPr>
              <a:t>Δ</a:t>
            </a:r>
            <a:r>
              <a:rPr lang="es-ES" sz="1100" dirty="0">
                <a:solidFill>
                  <a:schemeClr val="tx1"/>
                </a:solidFill>
              </a:rPr>
              <a:t>x</a:t>
            </a:r>
          </a:p>
        </p:txBody>
      </p:sp>
      <p:sp>
        <p:nvSpPr>
          <p:cNvPr id="39" name="CuadroTexto 38">
            <a:extLst>
              <a:ext uri="{FF2B5EF4-FFF2-40B4-BE49-F238E27FC236}">
                <a16:creationId xmlns:a16="http://schemas.microsoft.com/office/drawing/2014/main" id="{927E9EDE-EF51-4561-B59C-12555CA4C537}"/>
              </a:ext>
            </a:extLst>
          </p:cNvPr>
          <p:cNvSpPr txBox="1"/>
          <p:nvPr/>
        </p:nvSpPr>
        <p:spPr>
          <a:xfrm>
            <a:off x="5295899" y="6206860"/>
            <a:ext cx="1950425" cy="261610"/>
          </a:xfrm>
          <a:prstGeom prst="rect">
            <a:avLst/>
          </a:prstGeom>
          <a:noFill/>
        </p:spPr>
        <p:txBody>
          <a:bodyPr wrap="square">
            <a:spAutoFit/>
          </a:bodyPr>
          <a:lstStyle/>
          <a:p>
            <a:r>
              <a:rPr lang="es-ES" sz="1100" dirty="0">
                <a:solidFill>
                  <a:schemeClr val="tx1"/>
                </a:solidFill>
              </a:rPr>
              <a:t>Factor del ajuste lineal</a:t>
            </a:r>
          </a:p>
        </p:txBody>
      </p:sp>
      <p:cxnSp>
        <p:nvCxnSpPr>
          <p:cNvPr id="40" name="Conector recto de flecha 39">
            <a:extLst>
              <a:ext uri="{FF2B5EF4-FFF2-40B4-BE49-F238E27FC236}">
                <a16:creationId xmlns:a16="http://schemas.microsoft.com/office/drawing/2014/main" id="{9E13DEAB-461D-48D6-BD64-3397DC30B1C2}"/>
              </a:ext>
            </a:extLst>
          </p:cNvPr>
          <p:cNvCxnSpPr/>
          <p:nvPr/>
        </p:nvCxnSpPr>
        <p:spPr bwMode="auto">
          <a:xfrm>
            <a:off x="6850280" y="6360845"/>
            <a:ext cx="792088"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41" name="Conector recto de flecha 40">
            <a:extLst>
              <a:ext uri="{FF2B5EF4-FFF2-40B4-BE49-F238E27FC236}">
                <a16:creationId xmlns:a16="http://schemas.microsoft.com/office/drawing/2014/main" id="{25FA647C-0FA6-4DA8-A34D-4A037C83F81F}"/>
              </a:ext>
            </a:extLst>
          </p:cNvPr>
          <p:cNvCxnSpPr/>
          <p:nvPr/>
        </p:nvCxnSpPr>
        <p:spPr bwMode="auto">
          <a:xfrm>
            <a:off x="6997843" y="6738625"/>
            <a:ext cx="432048"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42" name="Conector recto de flecha 41">
            <a:extLst>
              <a:ext uri="{FF2B5EF4-FFF2-40B4-BE49-F238E27FC236}">
                <a16:creationId xmlns:a16="http://schemas.microsoft.com/office/drawing/2014/main" id="{2ED96004-269E-4411-8AF9-47EC6B68BC47}"/>
              </a:ext>
            </a:extLst>
          </p:cNvPr>
          <p:cNvCxnSpPr/>
          <p:nvPr/>
        </p:nvCxnSpPr>
        <p:spPr bwMode="auto">
          <a:xfrm>
            <a:off x="7030300" y="7177424"/>
            <a:ext cx="432048"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43" name="CuadroTexto 42">
            <a:extLst>
              <a:ext uri="{FF2B5EF4-FFF2-40B4-BE49-F238E27FC236}">
                <a16:creationId xmlns:a16="http://schemas.microsoft.com/office/drawing/2014/main" id="{371B67D3-BBF1-4C82-B676-D5F24AB84821}"/>
              </a:ext>
            </a:extLst>
          </p:cNvPr>
          <p:cNvSpPr txBox="1"/>
          <p:nvPr/>
        </p:nvSpPr>
        <p:spPr>
          <a:xfrm>
            <a:off x="5976416" y="5819431"/>
            <a:ext cx="2644711" cy="276999"/>
          </a:xfrm>
          <a:prstGeom prst="rect">
            <a:avLst/>
          </a:prstGeom>
          <a:noFill/>
        </p:spPr>
        <p:txBody>
          <a:bodyPr wrap="square">
            <a:spAutoFit/>
          </a:bodyPr>
          <a:lstStyle/>
          <a:p>
            <a:r>
              <a:rPr lang="es-ES" sz="1200" u="sng" dirty="0">
                <a:solidFill>
                  <a:schemeClr val="tx1"/>
                </a:solidFill>
              </a:rPr>
              <a:t>Ajuste lineal intervalo [-10,10] mm</a:t>
            </a:r>
          </a:p>
        </p:txBody>
      </p:sp>
    </p:spTree>
    <p:extLst>
      <p:ext uri="{BB962C8B-B14F-4D97-AF65-F5344CB8AC3E}">
        <p14:creationId xmlns:p14="http://schemas.microsoft.com/office/powerpoint/2010/main" val="953672579"/>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2 Marcador de contenido">
            <a:extLst>
              <a:ext uri="{FF2B5EF4-FFF2-40B4-BE49-F238E27FC236}">
                <a16:creationId xmlns:a16="http://schemas.microsoft.com/office/drawing/2014/main" id="{FFD09EE1-A7FB-4FA5-ACC6-C9C302FD12D2}"/>
              </a:ext>
            </a:extLst>
          </p:cNvPr>
          <p:cNvSpPr txBox="1">
            <a:spLocks/>
          </p:cNvSpPr>
          <p:nvPr/>
        </p:nvSpPr>
        <p:spPr>
          <a:xfrm>
            <a:off x="305487" y="1123173"/>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sz="1300" dirty="0"/>
              <a:t>Alternativamente, podemos añadir un filtro gaussiano después del proceso de digitalización de la señal, de manera que la señal filtrada queda como</a:t>
            </a:r>
          </a:p>
          <a:p>
            <a:pPr marL="0" indent="0" algn="just"/>
            <a:endParaRPr lang="es-ES" sz="1300" dirty="0"/>
          </a:p>
          <a:p>
            <a:pPr marL="0" indent="0" algn="just"/>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marL="0" indent="0" algn="just"/>
            <a:r>
              <a:rPr lang="es-ES" sz="1300" dirty="0"/>
              <a:t>  </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marL="0" indent="0" algn="just"/>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400" dirty="0"/>
          </a:p>
          <a:p>
            <a:pPr algn="just"/>
            <a:endParaRPr lang="es-ES_tradnl" altLang="es-ES" sz="2000" kern="0" dirty="0"/>
          </a:p>
        </p:txBody>
      </p:sp>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a:xfrm>
            <a:off x="9753947" y="7275460"/>
            <a:ext cx="214312" cy="230188"/>
          </a:xfrm>
        </p:spPr>
        <p:txBody>
          <a:bodyPr/>
          <a:lstStyle/>
          <a:p>
            <a:fld id="{9FF39CA2-04EB-4CA6-BF9F-780F92DB7FFC}" type="slidenum">
              <a:rPr lang="it-IT" altLang="it-IT" smtClean="0"/>
              <a:pPr/>
              <a:t>53</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p:sp>
        <p:nvSpPr>
          <p:cNvPr id="11" name="2 Marcador de contenido">
            <a:extLst>
              <a:ext uri="{FF2B5EF4-FFF2-40B4-BE49-F238E27FC236}">
                <a16:creationId xmlns:a16="http://schemas.microsoft.com/office/drawing/2014/main" id="{7F98AB5C-B6D6-4FF6-8E8F-AAEBE614FAED}"/>
              </a:ext>
            </a:extLst>
          </p:cNvPr>
          <p:cNvSpPr txBox="1">
            <a:spLocks/>
          </p:cNvSpPr>
          <p:nvPr/>
        </p:nvSpPr>
        <p:spPr>
          <a:xfrm>
            <a:off x="331277" y="683493"/>
            <a:ext cx="6840760"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t>Detección de las señales de salida del BPM</a:t>
            </a:r>
            <a:endParaRPr lang="es-ES_tradnl" altLang="es-ES" sz="2000" u="sng" kern="0" dirty="0">
              <a:solidFill>
                <a:schemeClr val="tx1"/>
              </a:solidFill>
            </a:endParaRPr>
          </a:p>
        </p:txBody>
      </p:sp>
      <p:sp>
        <p:nvSpPr>
          <p:cNvPr id="18" name="2 Marcador de contenido">
            <a:extLst>
              <a:ext uri="{FF2B5EF4-FFF2-40B4-BE49-F238E27FC236}">
                <a16:creationId xmlns:a16="http://schemas.microsoft.com/office/drawing/2014/main" id="{EE93C6D2-B2B7-4FB2-AA57-DA0A2ED173D4}"/>
              </a:ext>
            </a:extLst>
          </p:cNvPr>
          <p:cNvSpPr txBox="1">
            <a:spLocks/>
          </p:cNvSpPr>
          <p:nvPr/>
        </p:nvSpPr>
        <p:spPr>
          <a:xfrm>
            <a:off x="448470" y="2342823"/>
            <a:ext cx="9255102" cy="3165206"/>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endParaRPr lang="es-ES" sz="1400" dirty="0"/>
          </a:p>
          <a:p>
            <a:pPr marL="0" indent="0" algn="just"/>
            <a:endParaRPr lang="es-ES" sz="1400" dirty="0"/>
          </a:p>
          <a:p>
            <a:pPr algn="just"/>
            <a:endParaRPr lang="es-ES_tradnl" altLang="es-ES" sz="2000" kern="0" dirty="0"/>
          </a:p>
        </p:txBody>
      </p:sp>
      <mc:AlternateContent xmlns:mc="http://schemas.openxmlformats.org/markup-compatibility/2006" xmlns:a14="http://schemas.microsoft.com/office/drawing/2010/main">
        <mc:Choice Requires="a14">
          <p:sp>
            <p:nvSpPr>
              <p:cNvPr id="44" name="CuadroTexto 43">
                <a:extLst>
                  <a:ext uri="{FF2B5EF4-FFF2-40B4-BE49-F238E27FC236}">
                    <a16:creationId xmlns:a16="http://schemas.microsoft.com/office/drawing/2014/main" id="{2DE260D3-4525-4687-8021-E5D9D0EF16F4}"/>
                  </a:ext>
                </a:extLst>
              </p:cNvPr>
              <p:cNvSpPr txBox="1"/>
              <p:nvPr/>
            </p:nvSpPr>
            <p:spPr>
              <a:xfrm>
                <a:off x="3600152" y="1562518"/>
                <a:ext cx="5119565" cy="463460"/>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rPr>
                        <m:t>𝑔</m:t>
                      </m:r>
                      <m:d>
                        <m:dPr>
                          <m:ctrlPr>
                            <a:rPr lang="es-ES" sz="1400" b="0" i="1" smtClean="0">
                              <a:solidFill>
                                <a:schemeClr val="tx1"/>
                              </a:solidFill>
                              <a:latin typeface="Cambria Math" panose="02040503050406030204" pitchFamily="18" charset="0"/>
                            </a:rPr>
                          </m:ctrlPr>
                        </m:dPr>
                        <m:e>
                          <m:sSub>
                            <m:sSubPr>
                              <m:ctrlPr>
                                <a:rPr lang="es-ES" sz="1400" b="0" i="1" smtClean="0">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rPr>
                                <m:t>𝑡</m:t>
                              </m:r>
                            </m:e>
                            <m:sub>
                              <m:r>
                                <a:rPr lang="es-ES" sz="1400" b="0" i="1" smtClean="0">
                                  <a:solidFill>
                                    <a:schemeClr val="tx1"/>
                                  </a:solidFill>
                                  <a:latin typeface="Cambria Math" panose="02040503050406030204" pitchFamily="18" charset="0"/>
                                </a:rPr>
                                <m:t>𝑖</m:t>
                              </m:r>
                            </m:sub>
                          </m:sSub>
                        </m:e>
                      </m:d>
                      <m:r>
                        <a:rPr lang="es-ES" sz="1400" b="0" i="1" smtClean="0">
                          <a:solidFill>
                            <a:schemeClr val="tx1"/>
                          </a:solidFill>
                          <a:latin typeface="Cambria Math" panose="02040503050406030204" pitchFamily="18" charset="0"/>
                        </a:rPr>
                        <m:t>=</m:t>
                      </m:r>
                      <m:rad>
                        <m:radPr>
                          <m:degHide m:val="on"/>
                          <m:ctrlPr>
                            <a:rPr lang="es-ES" sz="1400" b="0" i="1" smtClean="0">
                              <a:solidFill>
                                <a:schemeClr val="tx1"/>
                              </a:solidFill>
                              <a:latin typeface="Cambria Math" panose="02040503050406030204" pitchFamily="18" charset="0"/>
                            </a:rPr>
                          </m:ctrlPr>
                        </m:radPr>
                        <m:deg/>
                        <m:e>
                          <m:r>
                            <a:rPr lang="es-ES" sz="1400" b="0" i="1" smtClean="0">
                              <a:solidFill>
                                <a:schemeClr val="tx1"/>
                              </a:solidFill>
                              <a:latin typeface="Cambria Math" panose="02040503050406030204" pitchFamily="18" charset="0"/>
                            </a:rPr>
                            <m:t>2</m:t>
                          </m:r>
                          <m:r>
                            <a:rPr lang="es-ES" sz="1400" b="0" i="1" smtClean="0">
                              <a:solidFill>
                                <a:schemeClr val="tx1"/>
                              </a:solidFill>
                              <a:latin typeface="Cambria Math" panose="02040503050406030204" pitchFamily="18" charset="0"/>
                              <a:ea typeface="Cambria Math" panose="02040503050406030204" pitchFamily="18" charset="0"/>
                            </a:rPr>
                            <m:t>𝜋</m:t>
                          </m:r>
                        </m:e>
                      </m:rad>
                      <m:r>
                        <a:rPr lang="es-ES" sz="1400" b="0" i="1" smtClean="0">
                          <a:solidFill>
                            <a:schemeClr val="tx1"/>
                          </a:solidFill>
                          <a:latin typeface="Cambria Math" panose="02040503050406030204" pitchFamily="18" charset="0"/>
                          <a:ea typeface="Cambria Math" panose="02040503050406030204" pitchFamily="18" charset="0"/>
                        </a:rPr>
                        <m:t>𝜎</m:t>
                      </m:r>
                      <m:sSup>
                        <m:sSupPr>
                          <m:ctrlPr>
                            <a:rPr lang="es-ES" sz="1400" i="1">
                              <a:solidFill>
                                <a:schemeClr val="tx1"/>
                              </a:solidFill>
                              <a:latin typeface="Cambria Math" panose="02040503050406030204" pitchFamily="18" charset="0"/>
                            </a:rPr>
                          </m:ctrlPr>
                        </m:sSupPr>
                        <m:e>
                          <m:r>
                            <a:rPr lang="es-ES" sz="1400" i="1">
                              <a:solidFill>
                                <a:schemeClr val="tx1"/>
                              </a:solidFill>
                              <a:latin typeface="Cambria Math" panose="02040503050406030204" pitchFamily="18" charset="0"/>
                            </a:rPr>
                            <m:t>𝑒</m:t>
                          </m:r>
                        </m:e>
                        <m:sup>
                          <m:r>
                            <a:rPr lang="es-ES" sz="1400" b="0" i="1" smtClean="0">
                              <a:solidFill>
                                <a:schemeClr val="tx1"/>
                              </a:solidFill>
                              <a:latin typeface="Cambria Math" panose="02040503050406030204" pitchFamily="18" charset="0"/>
                            </a:rPr>
                            <m:t>−</m:t>
                          </m:r>
                          <m:f>
                            <m:fPr>
                              <m:ctrlPr>
                                <a:rPr lang="es-ES" sz="1400" b="0" i="1" smtClean="0">
                                  <a:solidFill>
                                    <a:schemeClr val="tx1"/>
                                  </a:solidFill>
                                  <a:latin typeface="Cambria Math" panose="02040503050406030204" pitchFamily="18" charset="0"/>
                                </a:rPr>
                              </m:ctrlPr>
                            </m:fPr>
                            <m:num>
                              <m:sSubSup>
                                <m:sSubSupPr>
                                  <m:ctrlPr>
                                    <a:rPr lang="es-ES" sz="1400" b="0" i="1" smtClean="0">
                                      <a:solidFill>
                                        <a:schemeClr val="tx1"/>
                                      </a:solidFill>
                                      <a:latin typeface="Cambria Math" panose="02040503050406030204" pitchFamily="18" charset="0"/>
                                    </a:rPr>
                                  </m:ctrlPr>
                                </m:sSubSupPr>
                                <m:e>
                                  <m:r>
                                    <a:rPr lang="es-ES" sz="1400" b="0" i="1" smtClean="0">
                                      <a:solidFill>
                                        <a:schemeClr val="tx1"/>
                                      </a:solidFill>
                                      <a:latin typeface="Cambria Math" panose="02040503050406030204" pitchFamily="18" charset="0"/>
                                    </a:rPr>
                                    <m:t>𝑡</m:t>
                                  </m:r>
                                </m:e>
                                <m:sub>
                                  <m:r>
                                    <a:rPr lang="es-ES" sz="1400" b="0" i="1" smtClean="0">
                                      <a:solidFill>
                                        <a:schemeClr val="tx1"/>
                                      </a:solidFill>
                                      <a:latin typeface="Cambria Math" panose="02040503050406030204" pitchFamily="18" charset="0"/>
                                    </a:rPr>
                                    <m:t>𝑖</m:t>
                                  </m:r>
                                </m:sub>
                                <m:sup>
                                  <m:r>
                                    <a:rPr lang="es-ES" sz="1400" b="0" i="1" smtClean="0">
                                      <a:solidFill>
                                        <a:schemeClr val="tx1"/>
                                      </a:solidFill>
                                      <a:latin typeface="Cambria Math" panose="02040503050406030204" pitchFamily="18" charset="0"/>
                                    </a:rPr>
                                    <m:t>2</m:t>
                                  </m:r>
                                </m:sup>
                              </m:sSubSup>
                              <m:sSup>
                                <m:sSupPr>
                                  <m:ctrlPr>
                                    <a:rPr lang="es-ES" sz="1400" b="0" i="1" smtClean="0">
                                      <a:solidFill>
                                        <a:schemeClr val="tx1"/>
                                      </a:solidFill>
                                      <a:latin typeface="Cambria Math" panose="02040503050406030204" pitchFamily="18" charset="0"/>
                                    </a:rPr>
                                  </m:ctrlPr>
                                </m:sSupPr>
                                <m:e>
                                  <m:d>
                                    <m:dPr>
                                      <m:ctrlPr>
                                        <a:rPr lang="es-ES" sz="1400" b="0" i="1" smtClean="0">
                                          <a:solidFill>
                                            <a:schemeClr val="tx1"/>
                                          </a:solidFill>
                                          <a:latin typeface="Cambria Math" panose="02040503050406030204" pitchFamily="18" charset="0"/>
                                        </a:rPr>
                                      </m:ctrlPr>
                                    </m:dPr>
                                    <m:e>
                                      <m:r>
                                        <a:rPr lang="es-ES" sz="1400" b="0" i="1" smtClean="0">
                                          <a:solidFill>
                                            <a:schemeClr val="tx1"/>
                                          </a:solidFill>
                                          <a:latin typeface="Cambria Math" panose="02040503050406030204" pitchFamily="18" charset="0"/>
                                        </a:rPr>
                                        <m:t>2</m:t>
                                      </m:r>
                                      <m:r>
                                        <a:rPr lang="es-ES" sz="1400" b="0" i="1" smtClean="0">
                                          <a:solidFill>
                                            <a:schemeClr val="tx1"/>
                                          </a:solidFill>
                                          <a:latin typeface="Cambria Math" panose="02040503050406030204" pitchFamily="18" charset="0"/>
                                          <a:ea typeface="Cambria Math" panose="02040503050406030204" pitchFamily="18" charset="0"/>
                                        </a:rPr>
                                        <m:t>𝜋𝜎</m:t>
                                      </m:r>
                                    </m:e>
                                  </m:d>
                                </m:e>
                                <m:sup>
                                  <m:r>
                                    <a:rPr lang="es-ES" sz="1400" b="0" i="1" smtClean="0">
                                      <a:solidFill>
                                        <a:schemeClr val="tx1"/>
                                      </a:solidFill>
                                      <a:latin typeface="Cambria Math" panose="02040503050406030204" pitchFamily="18" charset="0"/>
                                    </a:rPr>
                                    <m:t>2</m:t>
                                  </m:r>
                                </m:sup>
                              </m:sSup>
                            </m:num>
                            <m:den>
                              <m:r>
                                <a:rPr lang="es-ES" sz="1400" b="0" i="1" smtClean="0">
                                  <a:solidFill>
                                    <a:schemeClr val="tx1"/>
                                  </a:solidFill>
                                  <a:latin typeface="Cambria Math" panose="02040503050406030204" pitchFamily="18" charset="0"/>
                                </a:rPr>
                                <m:t>2</m:t>
                              </m:r>
                            </m:den>
                          </m:f>
                        </m:sup>
                      </m:sSup>
                    </m:oMath>
                  </m:oMathPara>
                </a14:m>
                <a:endParaRPr lang="es-ES" sz="1400" dirty="0"/>
              </a:p>
            </p:txBody>
          </p:sp>
        </mc:Choice>
        <mc:Fallback xmlns="">
          <p:sp>
            <p:nvSpPr>
              <p:cNvPr id="44" name="CuadroTexto 43">
                <a:extLst>
                  <a:ext uri="{FF2B5EF4-FFF2-40B4-BE49-F238E27FC236}">
                    <a16:creationId xmlns:a16="http://schemas.microsoft.com/office/drawing/2014/main" id="{2DE260D3-4525-4687-8021-E5D9D0EF16F4}"/>
                  </a:ext>
                </a:extLst>
              </p:cNvPr>
              <p:cNvSpPr txBox="1">
                <a:spLocks noRot="1" noChangeAspect="1" noMove="1" noResize="1" noEditPoints="1" noAdjustHandles="1" noChangeArrowheads="1" noChangeShapeType="1" noTextEdit="1"/>
              </p:cNvSpPr>
              <p:nvPr/>
            </p:nvSpPr>
            <p:spPr>
              <a:xfrm>
                <a:off x="3600152" y="1562518"/>
                <a:ext cx="5119565" cy="463460"/>
              </a:xfrm>
              <a:prstGeom prst="rect">
                <a:avLst/>
              </a:prstGeom>
              <a:blipFill>
                <a:blip r:embed="rId3"/>
                <a:stretch>
                  <a:fillRect/>
                </a:stretch>
              </a:blipFill>
              <a:ln>
                <a:noFill/>
              </a:ln>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5" name="CuadroTexto 44">
                <a:extLst>
                  <a:ext uri="{FF2B5EF4-FFF2-40B4-BE49-F238E27FC236}">
                    <a16:creationId xmlns:a16="http://schemas.microsoft.com/office/drawing/2014/main" id="{184DE846-087D-4B39-9DF5-2829E0194C78}"/>
                  </a:ext>
                </a:extLst>
              </p:cNvPr>
              <p:cNvSpPr txBox="1"/>
              <p:nvPr/>
            </p:nvSpPr>
            <p:spPr>
              <a:xfrm>
                <a:off x="213741" y="2493883"/>
                <a:ext cx="3383385" cy="530723"/>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rPr>
                        <m:t>𝐴</m:t>
                      </m:r>
                      <m:d>
                        <m:dPr>
                          <m:ctrlPr>
                            <a:rPr lang="es-ES" sz="1400" b="0" i="1" smtClean="0">
                              <a:solidFill>
                                <a:schemeClr val="tx1"/>
                              </a:solidFill>
                              <a:latin typeface="Cambria Math" panose="02040503050406030204" pitchFamily="18" charset="0"/>
                            </a:rPr>
                          </m:ctrlPr>
                        </m:dPr>
                        <m:e>
                          <m:sSub>
                            <m:sSubPr>
                              <m:ctrlPr>
                                <a:rPr lang="es-ES" sz="1400" b="0" i="1" smtClean="0">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rPr>
                                <m:t>𝑡</m:t>
                              </m:r>
                            </m:e>
                            <m:sub>
                              <m:r>
                                <a:rPr lang="es-ES" sz="1400" b="0" i="1" smtClean="0">
                                  <a:solidFill>
                                    <a:schemeClr val="tx1"/>
                                  </a:solidFill>
                                  <a:latin typeface="Cambria Math" panose="02040503050406030204" pitchFamily="18" charset="0"/>
                                </a:rPr>
                                <m:t>𝑖</m:t>
                              </m:r>
                            </m:sub>
                          </m:sSub>
                        </m:e>
                      </m:d>
                      <m:r>
                        <a:rPr lang="es-ES" sz="1400" b="0" i="1" smtClean="0">
                          <a:solidFill>
                            <a:schemeClr val="tx1"/>
                          </a:solidFill>
                          <a:latin typeface="Cambria Math" panose="02040503050406030204" pitchFamily="18" charset="0"/>
                        </a:rPr>
                        <m:t>=</m:t>
                      </m:r>
                      <m:rad>
                        <m:radPr>
                          <m:degHide m:val="on"/>
                          <m:ctrlPr>
                            <a:rPr lang="es-ES" sz="1400" b="0" i="1" smtClean="0">
                              <a:solidFill>
                                <a:schemeClr val="tx1"/>
                              </a:solidFill>
                              <a:latin typeface="Cambria Math" panose="02040503050406030204" pitchFamily="18" charset="0"/>
                            </a:rPr>
                          </m:ctrlPr>
                        </m:radPr>
                        <m:deg/>
                        <m:e>
                          <m:sSub>
                            <m:sSubPr>
                              <m:ctrlPr>
                                <a:rPr lang="es-ES" sz="1400" i="1">
                                  <a:solidFill>
                                    <a:schemeClr val="tx1"/>
                                  </a:solidFill>
                                  <a:latin typeface="Cambria Math" panose="02040503050406030204" pitchFamily="18" charset="0"/>
                                </a:rPr>
                              </m:ctrlPr>
                            </m:sSubPr>
                            <m:e>
                              <m:r>
                                <a:rPr lang="es-ES" sz="1400" i="1">
                                  <a:solidFill>
                                    <a:schemeClr val="tx1"/>
                                  </a:solidFill>
                                  <a:latin typeface="Cambria Math" panose="02040503050406030204" pitchFamily="18" charset="0"/>
                                </a:rPr>
                                <m:t>𝑦</m:t>
                              </m:r>
                            </m:e>
                            <m:sub>
                              <m:r>
                                <a:rPr lang="es-ES" sz="1400" i="1">
                                  <a:solidFill>
                                    <a:schemeClr val="tx1"/>
                                  </a:solidFill>
                                  <a:latin typeface="Cambria Math" panose="02040503050406030204" pitchFamily="18" charset="0"/>
                                </a:rPr>
                                <m:t>𝑓𝑖𝑙𝑡𝑒𝑟𝑒𝑑</m:t>
                              </m:r>
                            </m:sub>
                          </m:sSub>
                          <m:sSubSup>
                            <m:sSubSupPr>
                              <m:ctrlPr>
                                <a:rPr lang="es-ES" sz="1400" i="1" smtClean="0">
                                  <a:solidFill>
                                    <a:schemeClr val="tx1"/>
                                  </a:solidFill>
                                  <a:latin typeface="Cambria Math" panose="02040503050406030204" pitchFamily="18" charset="0"/>
                                </a:rPr>
                              </m:ctrlPr>
                            </m:sSubSupPr>
                            <m:e>
                              <m:r>
                                <a:rPr lang="es-ES" sz="1400" b="0" i="1" smtClean="0">
                                  <a:solidFill>
                                    <a:schemeClr val="tx1"/>
                                  </a:solidFill>
                                  <a:latin typeface="Cambria Math" panose="02040503050406030204" pitchFamily="18" charset="0"/>
                                </a:rPr>
                                <m:t>𝑦</m:t>
                              </m:r>
                            </m:e>
                            <m:sub>
                              <m:r>
                                <a:rPr lang="es-ES" sz="1400" b="0" i="1" smtClean="0">
                                  <a:solidFill>
                                    <a:schemeClr val="tx1"/>
                                  </a:solidFill>
                                  <a:latin typeface="Cambria Math" panose="02040503050406030204" pitchFamily="18" charset="0"/>
                                </a:rPr>
                                <m:t>𝑓𝑖𝑙𝑡𝑒𝑟𝑒𝑑</m:t>
                              </m:r>
                            </m:sub>
                            <m:sup>
                              <m:r>
                                <a:rPr lang="es-ES" sz="1400" b="0" i="1" smtClean="0">
                                  <a:solidFill>
                                    <a:schemeClr val="tx1"/>
                                  </a:solidFill>
                                  <a:latin typeface="Cambria Math" panose="02040503050406030204" pitchFamily="18" charset="0"/>
                                </a:rPr>
                                <m:t>∗</m:t>
                              </m:r>
                            </m:sup>
                          </m:sSubSup>
                        </m:e>
                      </m:rad>
                    </m:oMath>
                  </m:oMathPara>
                </a14:m>
                <a:endParaRPr lang="es-ES" sz="1400" dirty="0"/>
              </a:p>
            </p:txBody>
          </p:sp>
        </mc:Choice>
        <mc:Fallback xmlns="">
          <p:sp>
            <p:nvSpPr>
              <p:cNvPr id="45" name="CuadroTexto 44">
                <a:extLst>
                  <a:ext uri="{FF2B5EF4-FFF2-40B4-BE49-F238E27FC236}">
                    <a16:creationId xmlns:a16="http://schemas.microsoft.com/office/drawing/2014/main" id="{184DE846-087D-4B39-9DF5-2829E0194C78}"/>
                  </a:ext>
                </a:extLst>
              </p:cNvPr>
              <p:cNvSpPr txBox="1">
                <a:spLocks noRot="1" noChangeAspect="1" noMove="1" noResize="1" noEditPoints="1" noAdjustHandles="1" noChangeArrowheads="1" noChangeShapeType="1" noTextEdit="1"/>
              </p:cNvSpPr>
              <p:nvPr/>
            </p:nvSpPr>
            <p:spPr>
              <a:xfrm>
                <a:off x="213741" y="2493883"/>
                <a:ext cx="3383385" cy="530723"/>
              </a:xfrm>
              <a:prstGeom prst="rect">
                <a:avLst/>
              </a:prstGeom>
              <a:blipFill>
                <a:blip r:embed="rId4"/>
                <a:stretch>
                  <a:fillRect/>
                </a:stretch>
              </a:blipFill>
              <a:ln>
                <a:noFill/>
              </a:ln>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6" name="CuadroTexto 45">
                <a:extLst>
                  <a:ext uri="{FF2B5EF4-FFF2-40B4-BE49-F238E27FC236}">
                    <a16:creationId xmlns:a16="http://schemas.microsoft.com/office/drawing/2014/main" id="{43891B88-611A-451E-8044-103DE2CC1E39}"/>
                  </a:ext>
                </a:extLst>
              </p:cNvPr>
              <p:cNvSpPr txBox="1"/>
              <p:nvPr/>
            </p:nvSpPr>
            <p:spPr>
              <a:xfrm>
                <a:off x="2035106" y="2478103"/>
                <a:ext cx="5119565" cy="619400"/>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ea typeface="Cambria Math" panose="02040503050406030204" pitchFamily="18" charset="0"/>
                        </a:rPr>
                        <m:t>𝜙</m:t>
                      </m:r>
                      <m:d>
                        <m:dPr>
                          <m:ctrlPr>
                            <a:rPr lang="es-ES" sz="1400" b="0" i="1" smtClean="0">
                              <a:solidFill>
                                <a:schemeClr val="tx1"/>
                              </a:solidFill>
                              <a:latin typeface="Cambria Math" panose="02040503050406030204" pitchFamily="18" charset="0"/>
                            </a:rPr>
                          </m:ctrlPr>
                        </m:dPr>
                        <m:e>
                          <m:sSub>
                            <m:sSubPr>
                              <m:ctrlPr>
                                <a:rPr lang="es-ES" sz="1400" b="0" i="1" smtClean="0">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rPr>
                                <m:t>𝑡</m:t>
                              </m:r>
                            </m:e>
                            <m:sub>
                              <m:r>
                                <a:rPr lang="es-ES" sz="1400" b="0" i="1" smtClean="0">
                                  <a:solidFill>
                                    <a:schemeClr val="tx1"/>
                                  </a:solidFill>
                                  <a:latin typeface="Cambria Math" panose="02040503050406030204" pitchFamily="18" charset="0"/>
                                </a:rPr>
                                <m:t>𝑖</m:t>
                              </m:r>
                            </m:sub>
                          </m:sSub>
                        </m:e>
                      </m:d>
                      <m:r>
                        <a:rPr lang="es-ES" sz="1400" b="0" i="1" smtClean="0">
                          <a:solidFill>
                            <a:schemeClr val="tx1"/>
                          </a:solidFill>
                          <a:latin typeface="Cambria Math" panose="02040503050406030204" pitchFamily="18" charset="0"/>
                        </a:rPr>
                        <m:t>=</m:t>
                      </m:r>
                      <m:func>
                        <m:funcPr>
                          <m:ctrlPr>
                            <a:rPr lang="es-ES" sz="1400" b="0" i="1" smtClean="0">
                              <a:solidFill>
                                <a:schemeClr val="tx1"/>
                              </a:solidFill>
                              <a:latin typeface="Cambria Math" panose="02040503050406030204" pitchFamily="18" charset="0"/>
                            </a:rPr>
                          </m:ctrlPr>
                        </m:funcPr>
                        <m:fName>
                          <m:sSup>
                            <m:sSupPr>
                              <m:ctrlPr>
                                <a:rPr lang="es-ES" sz="1400" b="0" i="1" smtClean="0">
                                  <a:solidFill>
                                    <a:schemeClr val="tx1"/>
                                  </a:solidFill>
                                  <a:latin typeface="Cambria Math" panose="02040503050406030204" pitchFamily="18" charset="0"/>
                                </a:rPr>
                              </m:ctrlPr>
                            </m:sSupPr>
                            <m:e>
                              <m:r>
                                <m:rPr>
                                  <m:sty m:val="p"/>
                                </m:rPr>
                                <a:rPr lang="es-ES" sz="1400" b="0" i="0" smtClean="0">
                                  <a:solidFill>
                                    <a:schemeClr val="tx1"/>
                                  </a:solidFill>
                                  <a:latin typeface="Cambria Math" panose="02040503050406030204" pitchFamily="18" charset="0"/>
                                </a:rPr>
                                <m:t>tan</m:t>
                              </m:r>
                            </m:e>
                            <m:sup>
                              <m:r>
                                <a:rPr lang="es-ES" sz="1400" b="0" i="1" smtClean="0">
                                  <a:solidFill>
                                    <a:schemeClr val="tx1"/>
                                  </a:solidFill>
                                  <a:latin typeface="Cambria Math" panose="02040503050406030204" pitchFamily="18" charset="0"/>
                                </a:rPr>
                                <m:t>−1</m:t>
                              </m:r>
                            </m:sup>
                          </m:sSup>
                        </m:fName>
                        <m:e>
                          <m:d>
                            <m:dPr>
                              <m:begChr m:val="["/>
                              <m:endChr m:val="]"/>
                              <m:ctrlPr>
                                <a:rPr lang="es-ES" sz="1400" b="0" i="1" smtClean="0">
                                  <a:solidFill>
                                    <a:schemeClr val="tx1"/>
                                  </a:solidFill>
                                  <a:latin typeface="Cambria Math" panose="02040503050406030204" pitchFamily="18" charset="0"/>
                                </a:rPr>
                              </m:ctrlPr>
                            </m:dPr>
                            <m:e>
                              <m:f>
                                <m:fPr>
                                  <m:ctrlPr>
                                    <a:rPr lang="es-ES" sz="1400" b="0" i="1" smtClean="0">
                                      <a:solidFill>
                                        <a:schemeClr val="tx1"/>
                                      </a:solidFill>
                                      <a:latin typeface="Cambria Math" panose="02040503050406030204" pitchFamily="18" charset="0"/>
                                    </a:rPr>
                                  </m:ctrlPr>
                                </m:fPr>
                                <m:num>
                                  <m:r>
                                    <a:rPr lang="es-ES" sz="1400" b="0" i="1" smtClean="0">
                                      <a:solidFill>
                                        <a:schemeClr val="tx1"/>
                                      </a:solidFill>
                                      <a:latin typeface="Cambria Math" panose="02040503050406030204" pitchFamily="18" charset="0"/>
                                    </a:rPr>
                                    <m:t>𝐼𝑚</m:t>
                                  </m:r>
                                  <m:d>
                                    <m:dPr>
                                      <m:ctrlPr>
                                        <a:rPr lang="es-ES" sz="1400" b="0" i="1" smtClean="0">
                                          <a:solidFill>
                                            <a:schemeClr val="tx1"/>
                                          </a:solidFill>
                                          <a:latin typeface="Cambria Math" panose="02040503050406030204" pitchFamily="18" charset="0"/>
                                        </a:rPr>
                                      </m:ctrlPr>
                                    </m:dPr>
                                    <m:e>
                                      <m:sSub>
                                        <m:sSubPr>
                                          <m:ctrlPr>
                                            <a:rPr lang="es-ES" sz="1400" i="1">
                                              <a:solidFill>
                                                <a:schemeClr val="tx1"/>
                                              </a:solidFill>
                                              <a:latin typeface="Cambria Math" panose="02040503050406030204" pitchFamily="18" charset="0"/>
                                            </a:rPr>
                                          </m:ctrlPr>
                                        </m:sSubPr>
                                        <m:e>
                                          <m:r>
                                            <a:rPr lang="es-ES" sz="1400" i="1">
                                              <a:solidFill>
                                                <a:schemeClr val="tx1"/>
                                              </a:solidFill>
                                              <a:latin typeface="Cambria Math" panose="02040503050406030204" pitchFamily="18" charset="0"/>
                                            </a:rPr>
                                            <m:t>𝑦</m:t>
                                          </m:r>
                                        </m:e>
                                        <m:sub>
                                          <m:r>
                                            <a:rPr lang="es-ES" sz="1400" i="1">
                                              <a:solidFill>
                                                <a:schemeClr val="tx1"/>
                                              </a:solidFill>
                                              <a:latin typeface="Cambria Math" panose="02040503050406030204" pitchFamily="18" charset="0"/>
                                            </a:rPr>
                                            <m:t>𝑓𝑖𝑙𝑡𝑒𝑟𝑒𝑑</m:t>
                                          </m:r>
                                        </m:sub>
                                      </m:sSub>
                                    </m:e>
                                  </m:d>
                                </m:num>
                                <m:den>
                                  <m:r>
                                    <a:rPr lang="es-ES" sz="1400" b="0" i="1" smtClean="0">
                                      <a:solidFill>
                                        <a:schemeClr val="tx1"/>
                                      </a:solidFill>
                                      <a:latin typeface="Cambria Math" panose="02040503050406030204" pitchFamily="18" charset="0"/>
                                    </a:rPr>
                                    <m:t>𝑅𝑒</m:t>
                                  </m:r>
                                  <m:d>
                                    <m:dPr>
                                      <m:ctrlPr>
                                        <a:rPr lang="es-ES" sz="1400" b="0" i="1" smtClean="0">
                                          <a:solidFill>
                                            <a:schemeClr val="tx1"/>
                                          </a:solidFill>
                                          <a:latin typeface="Cambria Math" panose="02040503050406030204" pitchFamily="18" charset="0"/>
                                        </a:rPr>
                                      </m:ctrlPr>
                                    </m:dPr>
                                    <m:e>
                                      <m:sSub>
                                        <m:sSubPr>
                                          <m:ctrlPr>
                                            <a:rPr lang="es-ES" sz="1400" i="1">
                                              <a:solidFill>
                                                <a:schemeClr val="tx1"/>
                                              </a:solidFill>
                                              <a:latin typeface="Cambria Math" panose="02040503050406030204" pitchFamily="18" charset="0"/>
                                            </a:rPr>
                                          </m:ctrlPr>
                                        </m:sSubPr>
                                        <m:e>
                                          <m:r>
                                            <a:rPr lang="es-ES" sz="1400" i="1">
                                              <a:solidFill>
                                                <a:schemeClr val="tx1"/>
                                              </a:solidFill>
                                              <a:latin typeface="Cambria Math" panose="02040503050406030204" pitchFamily="18" charset="0"/>
                                            </a:rPr>
                                            <m:t>𝑦</m:t>
                                          </m:r>
                                        </m:e>
                                        <m:sub>
                                          <m:r>
                                            <a:rPr lang="es-ES" sz="1400" i="1">
                                              <a:solidFill>
                                                <a:schemeClr val="tx1"/>
                                              </a:solidFill>
                                              <a:latin typeface="Cambria Math" panose="02040503050406030204" pitchFamily="18" charset="0"/>
                                            </a:rPr>
                                            <m:t>𝑓𝑖𝑙𝑡𝑒𝑟𝑒𝑑</m:t>
                                          </m:r>
                                        </m:sub>
                                      </m:sSub>
                                    </m:e>
                                  </m:d>
                                </m:den>
                              </m:f>
                            </m:e>
                          </m:d>
                        </m:e>
                      </m:func>
                    </m:oMath>
                  </m:oMathPara>
                </a14:m>
                <a:endParaRPr lang="es-ES" sz="1400" dirty="0"/>
              </a:p>
            </p:txBody>
          </p:sp>
        </mc:Choice>
        <mc:Fallback xmlns="">
          <p:sp>
            <p:nvSpPr>
              <p:cNvPr id="46" name="CuadroTexto 45">
                <a:extLst>
                  <a:ext uri="{FF2B5EF4-FFF2-40B4-BE49-F238E27FC236}">
                    <a16:creationId xmlns:a16="http://schemas.microsoft.com/office/drawing/2014/main" id="{43891B88-611A-451E-8044-103DE2CC1E39}"/>
                  </a:ext>
                </a:extLst>
              </p:cNvPr>
              <p:cNvSpPr txBox="1">
                <a:spLocks noRot="1" noChangeAspect="1" noMove="1" noResize="1" noEditPoints="1" noAdjustHandles="1" noChangeArrowheads="1" noChangeShapeType="1" noTextEdit="1"/>
              </p:cNvSpPr>
              <p:nvPr/>
            </p:nvSpPr>
            <p:spPr>
              <a:xfrm>
                <a:off x="2035106" y="2478103"/>
                <a:ext cx="5119565" cy="619400"/>
              </a:xfrm>
              <a:prstGeom prst="rect">
                <a:avLst/>
              </a:prstGeom>
              <a:blipFill>
                <a:blip r:embed="rId5"/>
                <a:stretch>
                  <a:fillRect/>
                </a:stretch>
              </a:blipFill>
              <a:ln>
                <a:noFill/>
              </a:ln>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7" name="CuadroTexto 46">
                <a:extLst>
                  <a:ext uri="{FF2B5EF4-FFF2-40B4-BE49-F238E27FC236}">
                    <a16:creationId xmlns:a16="http://schemas.microsoft.com/office/drawing/2014/main" id="{33DE8E5F-9C3D-48BD-92B8-AB3AAB8D9E89}"/>
                  </a:ext>
                </a:extLst>
              </p:cNvPr>
              <p:cNvSpPr txBox="1"/>
              <p:nvPr/>
            </p:nvSpPr>
            <p:spPr>
              <a:xfrm>
                <a:off x="-1268969" y="4014702"/>
                <a:ext cx="5119565" cy="537711"/>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rPr>
                        <m:t>𝐼</m:t>
                      </m:r>
                      <m:r>
                        <a:rPr lang="es-ES" sz="1400" b="0" i="1" smtClean="0">
                          <a:solidFill>
                            <a:schemeClr val="tx1"/>
                          </a:solidFill>
                          <a:latin typeface="Cambria Math" panose="02040503050406030204" pitchFamily="18" charset="0"/>
                        </a:rPr>
                        <m:t>=</m:t>
                      </m:r>
                      <m:f>
                        <m:fPr>
                          <m:ctrlPr>
                            <a:rPr lang="es-ES" sz="1400" b="0" i="1" smtClean="0">
                              <a:solidFill>
                                <a:schemeClr val="tx1"/>
                              </a:solidFill>
                              <a:latin typeface="Cambria Math" panose="02040503050406030204" pitchFamily="18" charset="0"/>
                            </a:rPr>
                          </m:ctrlPr>
                        </m:fPr>
                        <m:num>
                          <m:sSub>
                            <m:sSubPr>
                              <m:ctrlPr>
                                <a:rPr lang="es-ES" sz="1400" b="0" i="1" smtClean="0">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rPr>
                                <m:t>𝐴</m:t>
                              </m:r>
                            </m:e>
                            <m:sub>
                              <m:r>
                                <a:rPr lang="es-ES" sz="1400" b="0" i="1" smtClean="0">
                                  <a:solidFill>
                                    <a:schemeClr val="tx1"/>
                                  </a:solidFill>
                                  <a:latin typeface="Cambria Math" panose="02040503050406030204" pitchFamily="18" charset="0"/>
                                </a:rPr>
                                <m:t>𝑝</m:t>
                              </m:r>
                            </m:sub>
                          </m:sSub>
                        </m:num>
                        <m:den>
                          <m:sSub>
                            <m:sSubPr>
                              <m:ctrlPr>
                                <a:rPr lang="es-ES" sz="1400" b="0" i="1" smtClean="0">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rPr>
                                <m:t>𝐴</m:t>
                              </m:r>
                            </m:e>
                            <m:sub>
                              <m:r>
                                <a:rPr lang="es-ES" sz="1400" b="0" i="1" smtClean="0">
                                  <a:solidFill>
                                    <a:schemeClr val="tx1"/>
                                  </a:solidFill>
                                  <a:latin typeface="Cambria Math" panose="02040503050406030204" pitchFamily="18" charset="0"/>
                                </a:rPr>
                                <m:t>𝑟</m:t>
                              </m:r>
                            </m:sub>
                          </m:sSub>
                        </m:den>
                      </m:f>
                      <m:func>
                        <m:funcPr>
                          <m:ctrlPr>
                            <a:rPr lang="es-ES" sz="1400" b="0" i="1" smtClean="0">
                              <a:solidFill>
                                <a:schemeClr val="tx1"/>
                              </a:solidFill>
                              <a:latin typeface="Cambria Math" panose="02040503050406030204" pitchFamily="18" charset="0"/>
                            </a:rPr>
                          </m:ctrlPr>
                        </m:funcPr>
                        <m:fName>
                          <m:r>
                            <m:rPr>
                              <m:sty m:val="p"/>
                            </m:rPr>
                            <a:rPr lang="es-ES" sz="1400" b="0" i="0" smtClean="0">
                              <a:solidFill>
                                <a:schemeClr val="tx1"/>
                              </a:solidFill>
                              <a:latin typeface="Cambria Math" panose="02040503050406030204" pitchFamily="18" charset="0"/>
                            </a:rPr>
                            <m:t>cos</m:t>
                          </m:r>
                        </m:fName>
                        <m:e>
                          <m:d>
                            <m:dPr>
                              <m:ctrlPr>
                                <a:rPr lang="es-ES" sz="1400" b="0" i="1" smtClean="0">
                                  <a:solidFill>
                                    <a:schemeClr val="tx1"/>
                                  </a:solidFill>
                                  <a:latin typeface="Cambria Math" panose="02040503050406030204" pitchFamily="18" charset="0"/>
                                </a:rPr>
                              </m:ctrlPr>
                            </m:dPr>
                            <m:e>
                              <m:sSub>
                                <m:sSubPr>
                                  <m:ctrlPr>
                                    <a:rPr lang="es-ES" sz="1400" b="0" i="1" smtClean="0">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ea typeface="Cambria Math" panose="02040503050406030204" pitchFamily="18" charset="0"/>
                                    </a:rPr>
                                    <m:t>𝜙</m:t>
                                  </m:r>
                                </m:e>
                                <m:sub>
                                  <m:r>
                                    <a:rPr lang="es-ES" sz="1400" b="0" i="1" smtClean="0">
                                      <a:solidFill>
                                        <a:schemeClr val="tx1"/>
                                      </a:solidFill>
                                      <a:latin typeface="Cambria Math" panose="02040503050406030204" pitchFamily="18" charset="0"/>
                                    </a:rPr>
                                    <m:t>𝑝</m:t>
                                  </m:r>
                                </m:sub>
                              </m:sSub>
                              <m:r>
                                <a:rPr lang="es-ES" sz="1400" b="0" i="1" smtClean="0">
                                  <a:solidFill>
                                    <a:schemeClr val="tx1"/>
                                  </a:solidFill>
                                  <a:latin typeface="Cambria Math" panose="02040503050406030204" pitchFamily="18" charset="0"/>
                                </a:rPr>
                                <m:t>−</m:t>
                              </m:r>
                              <m:sSub>
                                <m:sSubPr>
                                  <m:ctrlPr>
                                    <a:rPr lang="es-ES" sz="1400" i="1">
                                      <a:solidFill>
                                        <a:schemeClr val="tx1"/>
                                      </a:solidFill>
                                      <a:latin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𝜙</m:t>
                                  </m:r>
                                </m:e>
                                <m:sub>
                                  <m:r>
                                    <a:rPr lang="es-ES" sz="1400" b="0" i="1" smtClean="0">
                                      <a:solidFill>
                                        <a:schemeClr val="tx1"/>
                                      </a:solidFill>
                                      <a:latin typeface="Cambria Math" panose="02040503050406030204" pitchFamily="18" charset="0"/>
                                      <a:ea typeface="Cambria Math" panose="02040503050406030204" pitchFamily="18" charset="0"/>
                                    </a:rPr>
                                    <m:t>𝑟</m:t>
                                  </m:r>
                                </m:sub>
                              </m:sSub>
                            </m:e>
                          </m:d>
                        </m:e>
                      </m:func>
                    </m:oMath>
                  </m:oMathPara>
                </a14:m>
                <a:endParaRPr lang="es-ES" sz="1400" dirty="0"/>
              </a:p>
            </p:txBody>
          </p:sp>
        </mc:Choice>
        <mc:Fallback xmlns="">
          <p:sp>
            <p:nvSpPr>
              <p:cNvPr id="47" name="CuadroTexto 46">
                <a:extLst>
                  <a:ext uri="{FF2B5EF4-FFF2-40B4-BE49-F238E27FC236}">
                    <a16:creationId xmlns:a16="http://schemas.microsoft.com/office/drawing/2014/main" id="{33DE8E5F-9C3D-48BD-92B8-AB3AAB8D9E89}"/>
                  </a:ext>
                </a:extLst>
              </p:cNvPr>
              <p:cNvSpPr txBox="1">
                <a:spLocks noRot="1" noChangeAspect="1" noMove="1" noResize="1" noEditPoints="1" noAdjustHandles="1" noChangeArrowheads="1" noChangeShapeType="1" noTextEdit="1"/>
              </p:cNvSpPr>
              <p:nvPr/>
            </p:nvSpPr>
            <p:spPr>
              <a:xfrm>
                <a:off x="-1268969" y="4014702"/>
                <a:ext cx="5119565" cy="537711"/>
              </a:xfrm>
              <a:prstGeom prst="rect">
                <a:avLst/>
              </a:prstGeom>
              <a:blipFill>
                <a:blip r:embed="rId6"/>
                <a:stretch>
                  <a:fillRect/>
                </a:stretch>
              </a:blipFill>
              <a:ln>
                <a:noFill/>
              </a:ln>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0" name="CuadroTexto 49">
                <a:extLst>
                  <a:ext uri="{FF2B5EF4-FFF2-40B4-BE49-F238E27FC236}">
                    <a16:creationId xmlns:a16="http://schemas.microsoft.com/office/drawing/2014/main" id="{56BFC10D-D78B-4A4A-9E0B-B47486B9657D}"/>
                  </a:ext>
                </a:extLst>
              </p:cNvPr>
              <p:cNvSpPr txBox="1"/>
              <p:nvPr/>
            </p:nvSpPr>
            <p:spPr>
              <a:xfrm>
                <a:off x="2516238" y="4083489"/>
                <a:ext cx="5119565" cy="353238"/>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rPr>
                        <m:t>𝐴</m:t>
                      </m:r>
                      <m:r>
                        <a:rPr lang="es-ES" sz="1400" b="0" i="1" smtClean="0">
                          <a:solidFill>
                            <a:schemeClr val="tx1"/>
                          </a:solidFill>
                          <a:latin typeface="Cambria Math" panose="02040503050406030204" pitchFamily="18" charset="0"/>
                        </a:rPr>
                        <m:t>=</m:t>
                      </m:r>
                      <m:rad>
                        <m:radPr>
                          <m:degHide m:val="on"/>
                          <m:ctrlPr>
                            <a:rPr lang="es-ES" sz="1400" b="0" i="1" smtClean="0">
                              <a:solidFill>
                                <a:schemeClr val="tx1"/>
                              </a:solidFill>
                              <a:latin typeface="Cambria Math" panose="02040503050406030204" pitchFamily="18" charset="0"/>
                            </a:rPr>
                          </m:ctrlPr>
                        </m:radPr>
                        <m:deg/>
                        <m:e>
                          <m:sSup>
                            <m:sSupPr>
                              <m:ctrlPr>
                                <a:rPr lang="es-ES" sz="1400" b="0" i="1" smtClean="0">
                                  <a:solidFill>
                                    <a:schemeClr val="tx1"/>
                                  </a:solidFill>
                                  <a:latin typeface="Cambria Math" panose="02040503050406030204" pitchFamily="18" charset="0"/>
                                </a:rPr>
                              </m:ctrlPr>
                            </m:sSupPr>
                            <m:e>
                              <m:r>
                                <a:rPr lang="es-ES" sz="1400" b="0" i="1" smtClean="0">
                                  <a:solidFill>
                                    <a:schemeClr val="tx1"/>
                                  </a:solidFill>
                                  <a:latin typeface="Cambria Math" panose="02040503050406030204" pitchFamily="18" charset="0"/>
                                </a:rPr>
                                <m:t>𝐼</m:t>
                              </m:r>
                            </m:e>
                            <m:sup>
                              <m:r>
                                <a:rPr lang="es-ES" sz="1400" b="0" i="1" smtClean="0">
                                  <a:solidFill>
                                    <a:schemeClr val="tx1"/>
                                  </a:solidFill>
                                  <a:latin typeface="Cambria Math" panose="02040503050406030204" pitchFamily="18" charset="0"/>
                                </a:rPr>
                                <m:t>2</m:t>
                              </m:r>
                            </m:sup>
                          </m:sSup>
                          <m:r>
                            <a:rPr lang="es-ES" sz="1400" b="0" i="1" smtClean="0">
                              <a:solidFill>
                                <a:schemeClr val="tx1"/>
                              </a:solidFill>
                              <a:latin typeface="Cambria Math" panose="02040503050406030204" pitchFamily="18" charset="0"/>
                            </a:rPr>
                            <m:t>+</m:t>
                          </m:r>
                          <m:sSup>
                            <m:sSupPr>
                              <m:ctrlPr>
                                <a:rPr lang="es-ES" sz="1400" b="0" i="1" smtClean="0">
                                  <a:solidFill>
                                    <a:schemeClr val="tx1"/>
                                  </a:solidFill>
                                  <a:latin typeface="Cambria Math" panose="02040503050406030204" pitchFamily="18" charset="0"/>
                                </a:rPr>
                              </m:ctrlPr>
                            </m:sSupPr>
                            <m:e>
                              <m:r>
                                <a:rPr lang="es-ES" sz="1400" b="0" i="1" smtClean="0">
                                  <a:solidFill>
                                    <a:schemeClr val="tx1"/>
                                  </a:solidFill>
                                  <a:latin typeface="Cambria Math" panose="02040503050406030204" pitchFamily="18" charset="0"/>
                                </a:rPr>
                                <m:t>𝑄</m:t>
                              </m:r>
                            </m:e>
                            <m:sup>
                              <m:r>
                                <a:rPr lang="es-ES" sz="1400" b="0" i="1" smtClean="0">
                                  <a:solidFill>
                                    <a:schemeClr val="tx1"/>
                                  </a:solidFill>
                                  <a:latin typeface="Cambria Math" panose="02040503050406030204" pitchFamily="18" charset="0"/>
                                </a:rPr>
                                <m:t>2</m:t>
                              </m:r>
                            </m:sup>
                          </m:sSup>
                        </m:e>
                      </m:rad>
                    </m:oMath>
                  </m:oMathPara>
                </a14:m>
                <a:endParaRPr lang="es-ES" sz="1400" dirty="0"/>
              </a:p>
            </p:txBody>
          </p:sp>
        </mc:Choice>
        <mc:Fallback xmlns="">
          <p:sp>
            <p:nvSpPr>
              <p:cNvPr id="50" name="CuadroTexto 49">
                <a:extLst>
                  <a:ext uri="{FF2B5EF4-FFF2-40B4-BE49-F238E27FC236}">
                    <a16:creationId xmlns:a16="http://schemas.microsoft.com/office/drawing/2014/main" id="{56BFC10D-D78B-4A4A-9E0B-B47486B9657D}"/>
                  </a:ext>
                </a:extLst>
              </p:cNvPr>
              <p:cNvSpPr txBox="1">
                <a:spLocks noRot="1" noChangeAspect="1" noMove="1" noResize="1" noEditPoints="1" noAdjustHandles="1" noChangeArrowheads="1" noChangeShapeType="1" noTextEdit="1"/>
              </p:cNvSpPr>
              <p:nvPr/>
            </p:nvSpPr>
            <p:spPr>
              <a:xfrm>
                <a:off x="2516238" y="4083489"/>
                <a:ext cx="5119565" cy="353238"/>
              </a:xfrm>
              <a:prstGeom prst="rect">
                <a:avLst/>
              </a:prstGeom>
              <a:blipFill>
                <a:blip r:embed="rId7"/>
                <a:stretch>
                  <a:fillRect b="-5172"/>
                </a:stretch>
              </a:blipFill>
              <a:ln>
                <a:noFill/>
              </a:ln>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2" name="CuadroTexto 51">
                <a:extLst>
                  <a:ext uri="{FF2B5EF4-FFF2-40B4-BE49-F238E27FC236}">
                    <a16:creationId xmlns:a16="http://schemas.microsoft.com/office/drawing/2014/main" id="{B73B6342-8433-407B-B81C-EC9C34EEB2B7}"/>
                  </a:ext>
                </a:extLst>
              </p:cNvPr>
              <p:cNvSpPr txBox="1"/>
              <p:nvPr/>
            </p:nvSpPr>
            <p:spPr>
              <a:xfrm>
                <a:off x="5558553" y="1649566"/>
                <a:ext cx="5119565" cy="307777"/>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400" b="0" i="1" smtClean="0">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ea typeface="Cambria Math" panose="02040503050406030204" pitchFamily="18" charset="0"/>
                            </a:rPr>
                            <m:t>𝜔</m:t>
                          </m:r>
                        </m:e>
                        <m:sub>
                          <m:r>
                            <a:rPr lang="es-ES" sz="1400" b="0" i="1" smtClean="0">
                              <a:solidFill>
                                <a:schemeClr val="tx1"/>
                              </a:solidFill>
                              <a:latin typeface="Cambria Math" panose="02040503050406030204" pitchFamily="18" charset="0"/>
                            </a:rPr>
                            <m:t>𝐷𝐷𝐶</m:t>
                          </m:r>
                        </m:sub>
                      </m:sSub>
                      <m:r>
                        <a:rPr lang="es-ES" sz="1400" b="0" i="1" smtClean="0">
                          <a:solidFill>
                            <a:schemeClr val="tx1"/>
                          </a:solidFill>
                          <a:latin typeface="Cambria Math" panose="02040503050406030204" pitchFamily="18" charset="0"/>
                        </a:rPr>
                        <m:t>=2</m:t>
                      </m:r>
                      <m:r>
                        <a:rPr lang="es-ES" sz="1400" b="0" i="1" smtClean="0">
                          <a:solidFill>
                            <a:schemeClr val="tx1"/>
                          </a:solidFill>
                          <a:latin typeface="Cambria Math" panose="02040503050406030204" pitchFamily="18" charset="0"/>
                          <a:ea typeface="Cambria Math" panose="02040503050406030204" pitchFamily="18" charset="0"/>
                        </a:rPr>
                        <m:t>𝜋</m:t>
                      </m:r>
                      <m:sSub>
                        <m:sSubPr>
                          <m:ctrlPr>
                            <a:rPr lang="es-ES" sz="1400" b="0" i="1" smtClean="0">
                              <a:solidFill>
                                <a:schemeClr val="tx1"/>
                              </a:solidFill>
                              <a:latin typeface="Cambria Math" panose="02040503050406030204" pitchFamily="18" charset="0"/>
                              <a:ea typeface="Cambria Math" panose="02040503050406030204" pitchFamily="18" charset="0"/>
                            </a:rPr>
                          </m:ctrlPr>
                        </m:sSubPr>
                        <m:e>
                          <m:r>
                            <a:rPr lang="es-ES" sz="1400" b="0" i="1" smtClean="0">
                              <a:solidFill>
                                <a:schemeClr val="tx1"/>
                              </a:solidFill>
                              <a:latin typeface="Cambria Math" panose="02040503050406030204" pitchFamily="18" charset="0"/>
                              <a:ea typeface="Cambria Math" panose="02040503050406030204" pitchFamily="18" charset="0"/>
                            </a:rPr>
                            <m:t>𝑓</m:t>
                          </m:r>
                        </m:e>
                        <m:sub>
                          <m:r>
                            <a:rPr lang="es-ES" sz="1400" b="0" i="1" smtClean="0">
                              <a:solidFill>
                                <a:schemeClr val="tx1"/>
                              </a:solidFill>
                              <a:latin typeface="Cambria Math" panose="02040503050406030204" pitchFamily="18" charset="0"/>
                              <a:ea typeface="Cambria Math" panose="02040503050406030204" pitchFamily="18" charset="0"/>
                            </a:rPr>
                            <m:t>𝐼𝐹</m:t>
                          </m:r>
                        </m:sub>
                      </m:sSub>
                    </m:oMath>
                  </m:oMathPara>
                </a14:m>
                <a:endParaRPr lang="es-ES" sz="1400" dirty="0"/>
              </a:p>
            </p:txBody>
          </p:sp>
        </mc:Choice>
        <mc:Fallback xmlns="">
          <p:sp>
            <p:nvSpPr>
              <p:cNvPr id="52" name="CuadroTexto 51">
                <a:extLst>
                  <a:ext uri="{FF2B5EF4-FFF2-40B4-BE49-F238E27FC236}">
                    <a16:creationId xmlns:a16="http://schemas.microsoft.com/office/drawing/2014/main" id="{B73B6342-8433-407B-B81C-EC9C34EEB2B7}"/>
                  </a:ext>
                </a:extLst>
              </p:cNvPr>
              <p:cNvSpPr txBox="1">
                <a:spLocks noRot="1" noChangeAspect="1" noMove="1" noResize="1" noEditPoints="1" noAdjustHandles="1" noChangeArrowheads="1" noChangeShapeType="1" noTextEdit="1"/>
              </p:cNvSpPr>
              <p:nvPr/>
            </p:nvSpPr>
            <p:spPr>
              <a:xfrm>
                <a:off x="5558553" y="1649566"/>
                <a:ext cx="5119565" cy="307777"/>
              </a:xfrm>
              <a:prstGeom prst="rect">
                <a:avLst/>
              </a:prstGeom>
              <a:blipFill>
                <a:blip r:embed="rId8"/>
                <a:stretch>
                  <a:fillRect b="-10000"/>
                </a:stretch>
              </a:blipFill>
              <a:ln>
                <a:noFill/>
              </a:ln>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3" name="CuadroTexto 52">
                <a:extLst>
                  <a:ext uri="{FF2B5EF4-FFF2-40B4-BE49-F238E27FC236}">
                    <a16:creationId xmlns:a16="http://schemas.microsoft.com/office/drawing/2014/main" id="{D389D40C-3F44-467B-8811-F4E15AF5F161}"/>
                  </a:ext>
                </a:extLst>
              </p:cNvPr>
              <p:cNvSpPr txBox="1"/>
              <p:nvPr/>
            </p:nvSpPr>
            <p:spPr>
              <a:xfrm>
                <a:off x="-864344" y="4856707"/>
                <a:ext cx="5119565" cy="325282"/>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400" b="0" i="1" smtClean="0">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rPr>
                            <m:t>𝑡</m:t>
                          </m:r>
                        </m:e>
                        <m:sub>
                          <m:r>
                            <a:rPr lang="es-ES" sz="1400" b="0" i="1" smtClean="0">
                              <a:solidFill>
                                <a:schemeClr val="tx1"/>
                              </a:solidFill>
                              <a:latin typeface="Cambria Math" panose="02040503050406030204" pitchFamily="18" charset="0"/>
                            </a:rPr>
                            <m:t>𝑠𝑎𝑚𝑝</m:t>
                          </m:r>
                        </m:sub>
                      </m:sSub>
                      <m:r>
                        <a:rPr lang="es-ES" sz="1400" b="0" i="1" smtClean="0">
                          <a:solidFill>
                            <a:schemeClr val="tx1"/>
                          </a:solidFill>
                          <a:latin typeface="Cambria Math" panose="02040503050406030204" pitchFamily="18" charset="0"/>
                        </a:rPr>
                        <m:t>=</m:t>
                      </m:r>
                      <m:sSub>
                        <m:sSubPr>
                          <m:ctrlPr>
                            <a:rPr lang="es-ES" sz="1400" i="1">
                              <a:solidFill>
                                <a:schemeClr val="tx1"/>
                              </a:solidFill>
                              <a:latin typeface="Cambria Math" panose="02040503050406030204" pitchFamily="18" charset="0"/>
                            </a:rPr>
                          </m:ctrlPr>
                        </m:sSubPr>
                        <m:e>
                          <m:r>
                            <a:rPr lang="es-ES" sz="1400" i="1">
                              <a:solidFill>
                                <a:schemeClr val="tx1"/>
                              </a:solidFill>
                              <a:latin typeface="Cambria Math" panose="02040503050406030204" pitchFamily="18" charset="0"/>
                            </a:rPr>
                            <m:t>𝑡</m:t>
                          </m:r>
                        </m:e>
                        <m:sub>
                          <m:r>
                            <a:rPr lang="es-ES" sz="1400" b="0" i="1" smtClean="0">
                              <a:solidFill>
                                <a:schemeClr val="tx1"/>
                              </a:solidFill>
                              <a:latin typeface="Cambria Math" panose="02040503050406030204" pitchFamily="18" charset="0"/>
                            </a:rPr>
                            <m:t>𝑓𝑖𝑙𝑡𝑒𝑟𝑒𝑑</m:t>
                          </m:r>
                          <m:r>
                            <a:rPr lang="es-ES" sz="1400" b="0" i="1" smtClean="0">
                              <a:solidFill>
                                <a:schemeClr val="tx1"/>
                              </a:solidFill>
                              <a:latin typeface="Cambria Math" panose="02040503050406030204" pitchFamily="18" charset="0"/>
                            </a:rPr>
                            <m:t>,</m:t>
                          </m:r>
                          <m:r>
                            <a:rPr lang="es-ES" sz="1400" b="0" i="1" smtClean="0">
                              <a:solidFill>
                                <a:schemeClr val="tx1"/>
                              </a:solidFill>
                              <a:latin typeface="Cambria Math" panose="02040503050406030204" pitchFamily="18" charset="0"/>
                            </a:rPr>
                            <m:t>𝑚𝑎𝑥</m:t>
                          </m:r>
                        </m:sub>
                      </m:sSub>
                      <m:r>
                        <a:rPr lang="es-ES" sz="1400" b="0" i="1" smtClean="0">
                          <a:solidFill>
                            <a:schemeClr val="tx1"/>
                          </a:solidFill>
                          <a:latin typeface="Cambria Math" panose="02040503050406030204" pitchFamily="18" charset="0"/>
                        </a:rPr>
                        <m:t>+</m:t>
                      </m:r>
                      <m:r>
                        <a:rPr lang="es-ES" sz="1400" b="0" i="1" smtClean="0">
                          <a:solidFill>
                            <a:schemeClr val="tx1"/>
                          </a:solidFill>
                          <a:latin typeface="Cambria Math" panose="02040503050406030204" pitchFamily="18" charset="0"/>
                          <a:ea typeface="Cambria Math" panose="02040503050406030204" pitchFamily="18" charset="0"/>
                        </a:rPr>
                        <m:t>𝛿</m:t>
                      </m:r>
                      <m:sSub>
                        <m:sSubPr>
                          <m:ctrlPr>
                            <a:rPr lang="es-ES" sz="1400" b="0" i="1" smtClean="0">
                              <a:solidFill>
                                <a:schemeClr val="tx1"/>
                              </a:solidFill>
                              <a:latin typeface="Cambria Math" panose="02040503050406030204" pitchFamily="18" charset="0"/>
                              <a:ea typeface="Cambria Math" panose="02040503050406030204" pitchFamily="18" charset="0"/>
                            </a:rPr>
                          </m:ctrlPr>
                        </m:sSubPr>
                        <m:e>
                          <m:r>
                            <a:rPr lang="es-ES" sz="1400" b="0" i="1" smtClean="0">
                              <a:solidFill>
                                <a:schemeClr val="tx1"/>
                              </a:solidFill>
                              <a:latin typeface="Cambria Math" panose="02040503050406030204" pitchFamily="18" charset="0"/>
                              <a:ea typeface="Cambria Math" panose="02040503050406030204" pitchFamily="18" charset="0"/>
                            </a:rPr>
                            <m:t>𝑡</m:t>
                          </m:r>
                        </m:e>
                        <m:sub>
                          <m:r>
                            <a:rPr lang="es-ES" sz="1400" b="0" i="1" smtClean="0">
                              <a:solidFill>
                                <a:schemeClr val="tx1"/>
                              </a:solidFill>
                              <a:latin typeface="Cambria Math" panose="02040503050406030204" pitchFamily="18" charset="0"/>
                              <a:ea typeface="Cambria Math" panose="02040503050406030204" pitchFamily="18" charset="0"/>
                            </a:rPr>
                            <m:t>𝑠𝑎𝑚𝑝</m:t>
                          </m:r>
                        </m:sub>
                      </m:sSub>
                    </m:oMath>
                  </m:oMathPara>
                </a14:m>
                <a:endParaRPr lang="es-ES" sz="1400" dirty="0"/>
              </a:p>
            </p:txBody>
          </p:sp>
        </mc:Choice>
        <mc:Fallback xmlns="">
          <p:sp>
            <p:nvSpPr>
              <p:cNvPr id="53" name="CuadroTexto 52">
                <a:extLst>
                  <a:ext uri="{FF2B5EF4-FFF2-40B4-BE49-F238E27FC236}">
                    <a16:creationId xmlns:a16="http://schemas.microsoft.com/office/drawing/2014/main" id="{D389D40C-3F44-467B-8811-F4E15AF5F161}"/>
                  </a:ext>
                </a:extLst>
              </p:cNvPr>
              <p:cNvSpPr txBox="1">
                <a:spLocks noRot="1" noChangeAspect="1" noMove="1" noResize="1" noEditPoints="1" noAdjustHandles="1" noChangeArrowheads="1" noChangeShapeType="1" noTextEdit="1"/>
              </p:cNvSpPr>
              <p:nvPr/>
            </p:nvSpPr>
            <p:spPr>
              <a:xfrm>
                <a:off x="-864344" y="4856707"/>
                <a:ext cx="5119565" cy="325282"/>
              </a:xfrm>
              <a:prstGeom prst="rect">
                <a:avLst/>
              </a:prstGeom>
              <a:blipFill>
                <a:blip r:embed="rId9"/>
                <a:stretch>
                  <a:fillRect b="-3774"/>
                </a:stretch>
              </a:blipFill>
              <a:ln>
                <a:noFill/>
              </a:ln>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4" name="CuadroTexto 53">
                <a:extLst>
                  <a:ext uri="{FF2B5EF4-FFF2-40B4-BE49-F238E27FC236}">
                    <a16:creationId xmlns:a16="http://schemas.microsoft.com/office/drawing/2014/main" id="{5E28E325-0E78-488A-8BC0-F2A8B427C1C5}"/>
                  </a:ext>
                </a:extLst>
              </p:cNvPr>
              <p:cNvSpPr txBox="1"/>
              <p:nvPr/>
            </p:nvSpPr>
            <p:spPr>
              <a:xfrm>
                <a:off x="1456612" y="4866985"/>
                <a:ext cx="5119565" cy="325282"/>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ea typeface="Cambria Math" panose="02040503050406030204" pitchFamily="18" charset="0"/>
                        </a:rPr>
                        <m:t>𝛿</m:t>
                      </m:r>
                      <m:sSub>
                        <m:sSubPr>
                          <m:ctrlPr>
                            <a:rPr lang="es-ES" sz="1400" b="0" i="1" smtClean="0">
                              <a:solidFill>
                                <a:schemeClr val="tx1"/>
                              </a:solidFill>
                              <a:latin typeface="Cambria Math" panose="02040503050406030204" pitchFamily="18" charset="0"/>
                              <a:ea typeface="Cambria Math" panose="02040503050406030204" pitchFamily="18" charset="0"/>
                            </a:rPr>
                          </m:ctrlPr>
                        </m:sSubPr>
                        <m:e>
                          <m:r>
                            <a:rPr lang="es-ES" sz="1400" b="0" i="1" smtClean="0">
                              <a:solidFill>
                                <a:schemeClr val="tx1"/>
                              </a:solidFill>
                              <a:latin typeface="Cambria Math" panose="02040503050406030204" pitchFamily="18" charset="0"/>
                              <a:ea typeface="Cambria Math" panose="02040503050406030204" pitchFamily="18" charset="0"/>
                            </a:rPr>
                            <m:t>𝑡</m:t>
                          </m:r>
                        </m:e>
                        <m:sub>
                          <m:r>
                            <a:rPr lang="es-ES" sz="1400" b="0" i="1" smtClean="0">
                              <a:solidFill>
                                <a:schemeClr val="tx1"/>
                              </a:solidFill>
                              <a:latin typeface="Cambria Math" panose="02040503050406030204" pitchFamily="18" charset="0"/>
                              <a:ea typeface="Cambria Math" panose="02040503050406030204" pitchFamily="18" charset="0"/>
                            </a:rPr>
                            <m:t>𝑠𝑎𝑚𝑝</m:t>
                          </m:r>
                        </m:sub>
                      </m:sSub>
                      <m:r>
                        <a:rPr lang="es-ES" sz="1400" b="0" i="1" smtClean="0">
                          <a:solidFill>
                            <a:schemeClr val="tx1"/>
                          </a:solidFill>
                          <a:latin typeface="Cambria Math" panose="02040503050406030204" pitchFamily="18" charset="0"/>
                          <a:ea typeface="Cambria Math" panose="02040503050406030204" pitchFamily="18" charset="0"/>
                        </a:rPr>
                        <m:t>=2 </m:t>
                      </m:r>
                      <m:r>
                        <a:rPr lang="es-ES" sz="1400" b="0" i="1" smtClean="0">
                          <a:solidFill>
                            <a:schemeClr val="tx1"/>
                          </a:solidFill>
                          <a:latin typeface="Cambria Math" panose="02040503050406030204" pitchFamily="18" charset="0"/>
                          <a:ea typeface="Cambria Math" panose="02040503050406030204" pitchFamily="18" charset="0"/>
                        </a:rPr>
                        <m:t>𝑠𝑎𝑚𝑝𝑙𝑒𝑠</m:t>
                      </m:r>
                    </m:oMath>
                  </m:oMathPara>
                </a14:m>
                <a:endParaRPr lang="es-ES" sz="1400" dirty="0"/>
              </a:p>
            </p:txBody>
          </p:sp>
        </mc:Choice>
        <mc:Fallback xmlns="">
          <p:sp>
            <p:nvSpPr>
              <p:cNvPr id="54" name="CuadroTexto 53">
                <a:extLst>
                  <a:ext uri="{FF2B5EF4-FFF2-40B4-BE49-F238E27FC236}">
                    <a16:creationId xmlns:a16="http://schemas.microsoft.com/office/drawing/2014/main" id="{5E28E325-0E78-488A-8BC0-F2A8B427C1C5}"/>
                  </a:ext>
                </a:extLst>
              </p:cNvPr>
              <p:cNvSpPr txBox="1">
                <a:spLocks noRot="1" noChangeAspect="1" noMove="1" noResize="1" noEditPoints="1" noAdjustHandles="1" noChangeArrowheads="1" noChangeShapeType="1" noTextEdit="1"/>
              </p:cNvSpPr>
              <p:nvPr/>
            </p:nvSpPr>
            <p:spPr>
              <a:xfrm>
                <a:off x="1456612" y="4866985"/>
                <a:ext cx="5119565" cy="325282"/>
              </a:xfrm>
              <a:prstGeom prst="rect">
                <a:avLst/>
              </a:prstGeom>
              <a:blipFill>
                <a:blip r:embed="rId10"/>
                <a:stretch>
                  <a:fillRect b="-1852"/>
                </a:stretch>
              </a:blipFill>
              <a:ln>
                <a:noFill/>
              </a:ln>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55" name="CuadroTexto 54">
                <a:extLst>
                  <a:ext uri="{FF2B5EF4-FFF2-40B4-BE49-F238E27FC236}">
                    <a16:creationId xmlns:a16="http://schemas.microsoft.com/office/drawing/2014/main" id="{F133DBB2-A199-4A62-914C-9891F5CE71E5}"/>
                  </a:ext>
                </a:extLst>
              </p:cNvPr>
              <p:cNvSpPr txBox="1"/>
              <p:nvPr/>
            </p:nvSpPr>
            <p:spPr>
              <a:xfrm>
                <a:off x="432489" y="5502652"/>
                <a:ext cx="7685847" cy="1841914"/>
              </a:xfrm>
              <a:prstGeom prst="rect">
                <a:avLst/>
              </a:prstGeom>
              <a:noFill/>
            </p:spPr>
            <p:txBody>
              <a:bodyPr wrap="square">
                <a:spAutoFit/>
              </a:bodyPr>
              <a:lstStyle/>
              <a:p>
                <a:pPr algn="just"/>
                <a14:m>
                  <m:oMath xmlns:m="http://schemas.openxmlformats.org/officeDocument/2006/math">
                    <m:sSub>
                      <m:sSubPr>
                        <m:ctrlPr>
                          <a:rPr lang="es-ES" sz="1200" i="1" smtClean="0">
                            <a:solidFill>
                              <a:schemeClr val="tx1"/>
                            </a:solidFill>
                            <a:latin typeface="Cambria Math" panose="02040503050406030204" pitchFamily="18" charset="0"/>
                          </a:rPr>
                        </m:ctrlPr>
                      </m:sSubPr>
                      <m:e>
                        <m:r>
                          <a:rPr lang="es-ES" sz="1200" i="1">
                            <a:solidFill>
                              <a:schemeClr val="tx1"/>
                            </a:solidFill>
                            <a:latin typeface="Cambria Math" panose="02040503050406030204" pitchFamily="18" charset="0"/>
                          </a:rPr>
                          <m:t>𝑦</m:t>
                        </m:r>
                      </m:e>
                      <m:sub>
                        <m:r>
                          <a:rPr lang="es-ES" sz="1200" i="1">
                            <a:solidFill>
                              <a:schemeClr val="tx1"/>
                            </a:solidFill>
                            <a:latin typeface="Cambria Math" panose="02040503050406030204" pitchFamily="18" charset="0"/>
                          </a:rPr>
                          <m:t>𝑑𝑖𝑔</m:t>
                        </m:r>
                      </m:sub>
                    </m:sSub>
                  </m:oMath>
                </a14:m>
                <a:r>
                  <a:rPr lang="es-ES" sz="1200" dirty="0">
                    <a:solidFill>
                      <a:schemeClr val="tx1"/>
                    </a:solidFill>
                    <a:sym typeface="Symbol" panose="05050102010706020507" pitchFamily="18" charset="2"/>
                  </a:rPr>
                  <a:t> es la señal digitalizada después del LPF</a:t>
                </a:r>
              </a:p>
              <a:p>
                <a:pPr algn="just"/>
                <a14:m>
                  <m:oMath xmlns:m="http://schemas.openxmlformats.org/officeDocument/2006/math">
                    <m:sSub>
                      <m:sSubPr>
                        <m:ctrlPr>
                          <a:rPr lang="es-ES" sz="1200" i="1">
                            <a:solidFill>
                              <a:schemeClr val="tx1"/>
                            </a:solidFill>
                            <a:latin typeface="Cambria Math" panose="02040503050406030204" pitchFamily="18" charset="0"/>
                          </a:rPr>
                        </m:ctrlPr>
                      </m:sSubPr>
                      <m:e>
                        <m:r>
                          <a:rPr lang="es-ES" sz="1200" i="1">
                            <a:solidFill>
                              <a:schemeClr val="tx1"/>
                            </a:solidFill>
                            <a:latin typeface="Cambria Math" panose="02040503050406030204" pitchFamily="18" charset="0"/>
                          </a:rPr>
                          <m:t>𝑦</m:t>
                        </m:r>
                      </m:e>
                      <m:sub>
                        <m:r>
                          <a:rPr lang="es-ES" sz="1200" b="0" i="1" smtClean="0">
                            <a:solidFill>
                              <a:schemeClr val="tx1"/>
                            </a:solidFill>
                            <a:latin typeface="Cambria Math" panose="02040503050406030204" pitchFamily="18" charset="0"/>
                          </a:rPr>
                          <m:t>𝑓𝑖𝑙𝑡𝑒𝑟𝑒𝑑</m:t>
                        </m:r>
                        <m:r>
                          <a:rPr lang="es-ES" sz="1200" b="0" i="1" smtClean="0">
                            <a:solidFill>
                              <a:schemeClr val="tx1"/>
                            </a:solidFill>
                            <a:latin typeface="Cambria Math" panose="02040503050406030204" pitchFamily="18" charset="0"/>
                          </a:rPr>
                          <m:t> </m:t>
                        </m:r>
                      </m:sub>
                    </m:sSub>
                  </m:oMath>
                </a14:m>
                <a:r>
                  <a:rPr lang="es-ES" sz="1200" dirty="0">
                    <a:solidFill>
                      <a:schemeClr val="tx1"/>
                    </a:solidFill>
                    <a:sym typeface="Symbol" panose="05050102010706020507" pitchFamily="18" charset="2"/>
                  </a:rPr>
                  <a:t>es la señal digitalizada después del filtro </a:t>
                </a:r>
                <a:r>
                  <a:rPr lang="es-ES" sz="1200" dirty="0" err="1">
                    <a:solidFill>
                      <a:schemeClr val="tx1"/>
                    </a:solidFill>
                    <a:sym typeface="Symbol" panose="05050102010706020507" pitchFamily="18" charset="2"/>
                  </a:rPr>
                  <a:t>gausiano</a:t>
                </a:r>
                <a:r>
                  <a:rPr lang="es-ES" sz="1200" dirty="0">
                    <a:solidFill>
                      <a:schemeClr val="tx1"/>
                    </a:solidFill>
                    <a:sym typeface="Symbol" panose="05050102010706020507" pitchFamily="18" charset="2"/>
                  </a:rPr>
                  <a:t> </a:t>
                </a:r>
              </a:p>
              <a:p>
                <a:pPr algn="just"/>
                <a14:m>
                  <m:oMath xmlns:m="http://schemas.openxmlformats.org/officeDocument/2006/math">
                    <m:sSub>
                      <m:sSubPr>
                        <m:ctrlPr>
                          <a:rPr lang="es-ES" sz="1200" i="1" smtClean="0">
                            <a:solidFill>
                              <a:schemeClr val="tx1"/>
                            </a:solidFill>
                            <a:latin typeface="Cambria Math" panose="02040503050406030204" pitchFamily="18" charset="0"/>
                          </a:rPr>
                        </m:ctrlPr>
                      </m:sSubPr>
                      <m:e>
                        <m:r>
                          <a:rPr lang="es-ES" sz="1200" i="1">
                            <a:solidFill>
                              <a:schemeClr val="tx1"/>
                            </a:solidFill>
                            <a:latin typeface="Cambria Math" panose="02040503050406030204" pitchFamily="18" charset="0"/>
                          </a:rPr>
                          <m:t>𝑓</m:t>
                        </m:r>
                      </m:e>
                      <m:sub>
                        <m:r>
                          <a:rPr lang="es-ES" sz="1200" b="0" i="1" smtClean="0">
                            <a:solidFill>
                              <a:schemeClr val="tx1"/>
                            </a:solidFill>
                            <a:latin typeface="Cambria Math" panose="02040503050406030204" pitchFamily="18" charset="0"/>
                          </a:rPr>
                          <m:t>𝐼𝐹</m:t>
                        </m:r>
                      </m:sub>
                    </m:sSub>
                  </m:oMath>
                </a14:m>
                <a:r>
                  <a:rPr lang="es-ES" sz="1200" dirty="0">
                    <a:solidFill>
                      <a:schemeClr val="tx1"/>
                    </a:solidFill>
                    <a:sym typeface="Symbol" panose="05050102010706020507" pitchFamily="18" charset="2"/>
                  </a:rPr>
                  <a:t> es la frecuencia resta después del </a:t>
                </a:r>
                <a:r>
                  <a:rPr lang="es-ES" sz="1200" dirty="0" err="1">
                    <a:solidFill>
                      <a:schemeClr val="tx1"/>
                    </a:solidFill>
                    <a:sym typeface="Symbol" panose="05050102010706020507" pitchFamily="18" charset="2"/>
                  </a:rPr>
                  <a:t>mixing</a:t>
                </a:r>
                <a:endParaRPr lang="es-ES" sz="1200" dirty="0">
                  <a:solidFill>
                    <a:schemeClr val="tx1"/>
                  </a:solidFill>
                  <a:sym typeface="Symbol" panose="05050102010706020507" pitchFamily="18" charset="2"/>
                </a:endParaRPr>
              </a:p>
              <a:p>
                <a:pPr marL="171450" indent="-171450" algn="just">
                  <a:buFont typeface="Symbol" panose="05050102010706020507" pitchFamily="18" charset="2"/>
                  <a:buChar char="s"/>
                </a:pPr>
                <a:r>
                  <a:rPr lang="es-ES" sz="1200" dirty="0">
                    <a:solidFill>
                      <a:schemeClr val="tx1"/>
                    </a:solidFill>
                    <a:sym typeface="Symbol" panose="05050102010706020507" pitchFamily="18" charset="2"/>
                  </a:rPr>
                  <a:t>es el ancho de banda del filtro gaussiano</a:t>
                </a:r>
              </a:p>
              <a:p>
                <a:pPr algn="just"/>
                <a:r>
                  <a:rPr lang="es-ES" sz="1200" dirty="0">
                    <a:solidFill>
                      <a:schemeClr val="tx1"/>
                    </a:solidFill>
                    <a:sym typeface="Symbol" panose="05050102010706020507" pitchFamily="18" charset="2"/>
                  </a:rPr>
                  <a:t>A</a:t>
                </a:r>
                <a:r>
                  <a:rPr lang="es-ES" sz="1200" baseline="-25000" dirty="0">
                    <a:solidFill>
                      <a:schemeClr val="tx1"/>
                    </a:solidFill>
                    <a:sym typeface="Symbol" panose="05050102010706020507" pitchFamily="18" charset="2"/>
                  </a:rPr>
                  <a:t>p</a:t>
                </a:r>
                <a:r>
                  <a:rPr lang="es-ES" sz="1200" dirty="0">
                    <a:solidFill>
                      <a:schemeClr val="tx1"/>
                    </a:solidFill>
                    <a:sym typeface="Symbol" panose="05050102010706020507" pitchFamily="18" charset="2"/>
                  </a:rPr>
                  <a:t>, </a:t>
                </a:r>
                <a14:m>
                  <m:oMath xmlns:m="http://schemas.openxmlformats.org/officeDocument/2006/math">
                    <m:sSub>
                      <m:sSubPr>
                        <m:ctrlPr>
                          <a:rPr lang="es-ES" sz="1200" i="1" smtClean="0">
                            <a:solidFill>
                              <a:schemeClr val="tx1"/>
                            </a:solidFill>
                            <a:latin typeface="Cambria Math" panose="02040503050406030204" pitchFamily="18" charset="0"/>
                          </a:rPr>
                        </m:ctrlPr>
                      </m:sSubPr>
                      <m:e>
                        <m:r>
                          <a:rPr lang="es-ES" sz="1200" i="1">
                            <a:solidFill>
                              <a:schemeClr val="tx1"/>
                            </a:solidFill>
                            <a:latin typeface="Cambria Math" panose="02040503050406030204" pitchFamily="18" charset="0"/>
                            <a:ea typeface="Cambria Math" panose="02040503050406030204" pitchFamily="18" charset="0"/>
                          </a:rPr>
                          <m:t>𝜙</m:t>
                        </m:r>
                      </m:e>
                      <m:sub>
                        <m:r>
                          <a:rPr lang="es-ES" sz="1200" i="1">
                            <a:solidFill>
                              <a:schemeClr val="tx1"/>
                            </a:solidFill>
                            <a:latin typeface="Cambria Math" panose="02040503050406030204" pitchFamily="18" charset="0"/>
                          </a:rPr>
                          <m:t>𝑝</m:t>
                        </m:r>
                      </m:sub>
                    </m:sSub>
                  </m:oMath>
                </a14:m>
                <a:r>
                  <a:rPr lang="es-ES" sz="1200" dirty="0">
                    <a:solidFill>
                      <a:schemeClr val="tx1"/>
                    </a:solidFill>
                    <a:sym typeface="Symbol" panose="05050102010706020507" pitchFamily="18" charset="2"/>
                  </a:rPr>
                  <a:t> son la amplitud y fase de la señal de posición, respectivamente   </a:t>
                </a:r>
              </a:p>
              <a:p>
                <a:pPr algn="just"/>
                <a:r>
                  <a:rPr lang="es-ES" sz="1200" dirty="0">
                    <a:solidFill>
                      <a:schemeClr val="tx1"/>
                    </a:solidFill>
                    <a:sym typeface="Symbol" panose="05050102010706020507" pitchFamily="18" charset="2"/>
                  </a:rPr>
                  <a:t>A</a:t>
                </a:r>
                <a:r>
                  <a:rPr lang="es-ES" sz="1200" baseline="-25000" dirty="0">
                    <a:solidFill>
                      <a:schemeClr val="tx1"/>
                    </a:solidFill>
                    <a:sym typeface="Symbol" panose="05050102010706020507" pitchFamily="18" charset="2"/>
                  </a:rPr>
                  <a:t>r</a:t>
                </a:r>
                <a:r>
                  <a:rPr lang="es-ES" sz="1200" dirty="0">
                    <a:solidFill>
                      <a:schemeClr val="tx1"/>
                    </a:solidFill>
                    <a:sym typeface="Symbol" panose="05050102010706020507" pitchFamily="18" charset="2"/>
                  </a:rPr>
                  <a:t>, </a:t>
                </a:r>
                <a14:m>
                  <m:oMath xmlns:m="http://schemas.openxmlformats.org/officeDocument/2006/math">
                    <m:sSub>
                      <m:sSubPr>
                        <m:ctrlPr>
                          <a:rPr lang="es-ES" sz="1200" i="1" smtClean="0">
                            <a:solidFill>
                              <a:schemeClr val="tx1"/>
                            </a:solidFill>
                            <a:latin typeface="Cambria Math" panose="02040503050406030204" pitchFamily="18" charset="0"/>
                          </a:rPr>
                        </m:ctrlPr>
                      </m:sSubPr>
                      <m:e>
                        <m:r>
                          <a:rPr lang="es-ES" sz="1200" i="1">
                            <a:solidFill>
                              <a:schemeClr val="tx1"/>
                            </a:solidFill>
                            <a:latin typeface="Cambria Math" panose="02040503050406030204" pitchFamily="18" charset="0"/>
                            <a:ea typeface="Cambria Math" panose="02040503050406030204" pitchFamily="18" charset="0"/>
                          </a:rPr>
                          <m:t>𝜙</m:t>
                        </m:r>
                      </m:e>
                      <m:sub>
                        <m:r>
                          <a:rPr lang="es-ES" sz="1200" b="0" i="1" smtClean="0">
                            <a:solidFill>
                              <a:schemeClr val="tx1"/>
                            </a:solidFill>
                            <a:latin typeface="Cambria Math" panose="02040503050406030204" pitchFamily="18" charset="0"/>
                            <a:ea typeface="Cambria Math" panose="02040503050406030204" pitchFamily="18" charset="0"/>
                          </a:rPr>
                          <m:t>𝑟</m:t>
                        </m:r>
                      </m:sub>
                    </m:sSub>
                  </m:oMath>
                </a14:m>
                <a:r>
                  <a:rPr lang="es-ES" sz="1200" dirty="0">
                    <a:solidFill>
                      <a:schemeClr val="tx1"/>
                    </a:solidFill>
                    <a:sym typeface="Symbol" panose="05050102010706020507" pitchFamily="18" charset="2"/>
                  </a:rPr>
                  <a:t> son la amplitud y fase de la señal de referencia, respectivamente</a:t>
                </a:r>
              </a:p>
              <a:p>
                <a:pPr algn="just"/>
                <a14:m>
                  <m:oMath xmlns:m="http://schemas.openxmlformats.org/officeDocument/2006/math">
                    <m:sSub>
                      <m:sSubPr>
                        <m:ctrlPr>
                          <a:rPr lang="es-ES" sz="1200" b="0" i="1" smtClean="0">
                            <a:solidFill>
                              <a:schemeClr val="tx1"/>
                            </a:solidFill>
                            <a:latin typeface="Cambria Math" panose="02040503050406030204" pitchFamily="18" charset="0"/>
                          </a:rPr>
                        </m:ctrlPr>
                      </m:sSubPr>
                      <m:e>
                        <m:r>
                          <a:rPr lang="es-ES" sz="1200" b="0" i="1" smtClean="0">
                            <a:solidFill>
                              <a:schemeClr val="tx1"/>
                            </a:solidFill>
                            <a:latin typeface="Cambria Math" panose="02040503050406030204" pitchFamily="18" charset="0"/>
                          </a:rPr>
                          <m:t>𝑡</m:t>
                        </m:r>
                      </m:e>
                      <m:sub>
                        <m:r>
                          <a:rPr lang="es-ES" sz="1200" b="0" i="1" smtClean="0">
                            <a:solidFill>
                              <a:schemeClr val="tx1"/>
                            </a:solidFill>
                            <a:latin typeface="Cambria Math" panose="02040503050406030204" pitchFamily="18" charset="0"/>
                          </a:rPr>
                          <m:t>𝑠𝑎𝑚𝑝</m:t>
                        </m:r>
                      </m:sub>
                    </m:sSub>
                  </m:oMath>
                </a14:m>
                <a:r>
                  <a:rPr lang="es-ES" sz="1200" dirty="0">
                    <a:solidFill>
                      <a:schemeClr val="tx1"/>
                    </a:solidFill>
                    <a:sym typeface="Symbol" panose="05050102010706020507" pitchFamily="18" charset="2"/>
                  </a:rPr>
                  <a:t> es el tiempo en el que se toma la </a:t>
                </a:r>
                <a:r>
                  <a:rPr lang="es-ES" sz="1200" dirty="0" err="1">
                    <a:solidFill>
                      <a:schemeClr val="tx1"/>
                    </a:solidFill>
                    <a:sym typeface="Symbol" panose="05050102010706020507" pitchFamily="18" charset="2"/>
                  </a:rPr>
                  <a:t>sample</a:t>
                </a:r>
                <a:r>
                  <a:rPr lang="es-ES" sz="1200" dirty="0">
                    <a:solidFill>
                      <a:schemeClr val="tx1"/>
                    </a:solidFill>
                    <a:sym typeface="Symbol" panose="05050102010706020507" pitchFamily="18" charset="2"/>
                  </a:rPr>
                  <a:t> para calcular la posición del haz</a:t>
                </a:r>
              </a:p>
              <a:p>
                <a:pPr algn="just"/>
                <a14:m>
                  <m:oMath xmlns:m="http://schemas.openxmlformats.org/officeDocument/2006/math">
                    <m:sSub>
                      <m:sSubPr>
                        <m:ctrlPr>
                          <a:rPr lang="es-ES" sz="1200" i="1" smtClean="0">
                            <a:solidFill>
                              <a:schemeClr val="tx1"/>
                            </a:solidFill>
                            <a:latin typeface="Cambria Math" panose="02040503050406030204" pitchFamily="18" charset="0"/>
                          </a:rPr>
                        </m:ctrlPr>
                      </m:sSubPr>
                      <m:e>
                        <m:r>
                          <a:rPr lang="es-ES" sz="1200" i="1">
                            <a:solidFill>
                              <a:schemeClr val="tx1"/>
                            </a:solidFill>
                            <a:latin typeface="Cambria Math" panose="02040503050406030204" pitchFamily="18" charset="0"/>
                          </a:rPr>
                          <m:t>𝑡</m:t>
                        </m:r>
                      </m:e>
                      <m:sub>
                        <m:r>
                          <a:rPr lang="es-ES" sz="1200" b="0" i="1" smtClean="0">
                            <a:solidFill>
                              <a:schemeClr val="tx1"/>
                            </a:solidFill>
                            <a:latin typeface="Cambria Math" panose="02040503050406030204" pitchFamily="18" charset="0"/>
                          </a:rPr>
                          <m:t>𝑓𝑖𝑙𝑡𝑒𝑟𝑒𝑑</m:t>
                        </m:r>
                        <m:r>
                          <a:rPr lang="es-ES" sz="1200" b="0" i="1" smtClean="0">
                            <a:solidFill>
                              <a:schemeClr val="tx1"/>
                            </a:solidFill>
                            <a:latin typeface="Cambria Math" panose="02040503050406030204" pitchFamily="18" charset="0"/>
                          </a:rPr>
                          <m:t>,</m:t>
                        </m:r>
                        <m:r>
                          <a:rPr lang="es-ES" sz="1200" b="0" i="1" smtClean="0">
                            <a:solidFill>
                              <a:schemeClr val="tx1"/>
                            </a:solidFill>
                            <a:latin typeface="Cambria Math" panose="02040503050406030204" pitchFamily="18" charset="0"/>
                          </a:rPr>
                          <m:t>𝑚𝑎𝑥</m:t>
                        </m:r>
                      </m:sub>
                    </m:sSub>
                    <m:r>
                      <a:rPr lang="es-ES" sz="1200" b="0" i="1" smtClean="0">
                        <a:solidFill>
                          <a:schemeClr val="tx1"/>
                        </a:solidFill>
                        <a:latin typeface="Cambria Math" panose="02040503050406030204" pitchFamily="18" charset="0"/>
                      </a:rPr>
                      <m:t> </m:t>
                    </m:r>
                  </m:oMath>
                </a14:m>
                <a:r>
                  <a:rPr lang="es-ES" sz="1200" dirty="0">
                    <a:solidFill>
                      <a:schemeClr val="tx1"/>
                    </a:solidFill>
                    <a:sym typeface="Symbol" panose="05050102010706020507" pitchFamily="18" charset="2"/>
                  </a:rPr>
                  <a:t>es el tiempo en el que la señal filtrada es máximo</a:t>
                </a:r>
              </a:p>
              <a:p>
                <a:pPr algn="just"/>
                <a14:m>
                  <m:oMath xmlns:m="http://schemas.openxmlformats.org/officeDocument/2006/math">
                    <m:r>
                      <a:rPr lang="es-ES" sz="1200" b="0" i="1" smtClean="0">
                        <a:solidFill>
                          <a:schemeClr val="tx1"/>
                        </a:solidFill>
                        <a:latin typeface="Cambria Math" panose="02040503050406030204" pitchFamily="18" charset="0"/>
                        <a:ea typeface="Cambria Math" panose="02040503050406030204" pitchFamily="18" charset="0"/>
                      </a:rPr>
                      <m:t>𝛿</m:t>
                    </m:r>
                    <m:sSub>
                      <m:sSubPr>
                        <m:ctrlPr>
                          <a:rPr lang="es-ES" sz="1200" b="0" i="1" smtClean="0">
                            <a:solidFill>
                              <a:schemeClr val="tx1"/>
                            </a:solidFill>
                            <a:latin typeface="Cambria Math" panose="02040503050406030204" pitchFamily="18" charset="0"/>
                            <a:ea typeface="Cambria Math" panose="02040503050406030204" pitchFamily="18" charset="0"/>
                          </a:rPr>
                        </m:ctrlPr>
                      </m:sSubPr>
                      <m:e>
                        <m:r>
                          <a:rPr lang="es-ES" sz="1200" b="0" i="1" smtClean="0">
                            <a:solidFill>
                              <a:schemeClr val="tx1"/>
                            </a:solidFill>
                            <a:latin typeface="Cambria Math" panose="02040503050406030204" pitchFamily="18" charset="0"/>
                            <a:ea typeface="Cambria Math" panose="02040503050406030204" pitchFamily="18" charset="0"/>
                          </a:rPr>
                          <m:t>𝑡</m:t>
                        </m:r>
                      </m:e>
                      <m:sub>
                        <m:r>
                          <a:rPr lang="es-ES" sz="1200" b="0" i="1" smtClean="0">
                            <a:solidFill>
                              <a:schemeClr val="tx1"/>
                            </a:solidFill>
                            <a:latin typeface="Cambria Math" panose="02040503050406030204" pitchFamily="18" charset="0"/>
                            <a:ea typeface="Cambria Math" panose="02040503050406030204" pitchFamily="18" charset="0"/>
                          </a:rPr>
                          <m:t>𝑠𝑎𝑚𝑝</m:t>
                        </m:r>
                      </m:sub>
                    </m:sSub>
                  </m:oMath>
                </a14:m>
                <a:r>
                  <a:rPr lang="es-ES" sz="1200" dirty="0">
                    <a:solidFill>
                      <a:schemeClr val="tx1"/>
                    </a:solidFill>
                    <a:sym typeface="Symbol" panose="05050102010706020507" pitchFamily="18" charset="2"/>
                  </a:rPr>
                  <a:t> es un desplazamiento temporal respecto al máximo de la señal filtrada </a:t>
                </a:r>
              </a:p>
            </p:txBody>
          </p:sp>
        </mc:Choice>
        <mc:Fallback xmlns="">
          <p:sp>
            <p:nvSpPr>
              <p:cNvPr id="55" name="CuadroTexto 54">
                <a:extLst>
                  <a:ext uri="{FF2B5EF4-FFF2-40B4-BE49-F238E27FC236}">
                    <a16:creationId xmlns:a16="http://schemas.microsoft.com/office/drawing/2014/main" id="{F133DBB2-A199-4A62-914C-9891F5CE71E5}"/>
                  </a:ext>
                </a:extLst>
              </p:cNvPr>
              <p:cNvSpPr txBox="1">
                <a:spLocks noRot="1" noChangeAspect="1" noMove="1" noResize="1" noEditPoints="1" noAdjustHandles="1" noChangeArrowheads="1" noChangeShapeType="1" noTextEdit="1"/>
              </p:cNvSpPr>
              <p:nvPr/>
            </p:nvSpPr>
            <p:spPr>
              <a:xfrm>
                <a:off x="432489" y="5502652"/>
                <a:ext cx="7685847" cy="1841914"/>
              </a:xfrm>
              <a:prstGeom prst="rect">
                <a:avLst/>
              </a:prstGeom>
              <a:blipFill>
                <a:blip r:embed="rId11"/>
                <a:stretch>
                  <a:fillRect l="-79" t="-662" b="-662"/>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8" name="CuadroTexto 27">
                <a:extLst>
                  <a:ext uri="{FF2B5EF4-FFF2-40B4-BE49-F238E27FC236}">
                    <a16:creationId xmlns:a16="http://schemas.microsoft.com/office/drawing/2014/main" id="{638339C2-D0FE-4A05-BDF0-E4A58C36A905}"/>
                  </a:ext>
                </a:extLst>
              </p:cNvPr>
              <p:cNvSpPr txBox="1"/>
              <p:nvPr/>
            </p:nvSpPr>
            <p:spPr>
              <a:xfrm>
                <a:off x="128347" y="1547495"/>
                <a:ext cx="5119565" cy="702693"/>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400" b="0" i="1" smtClean="0">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rPr>
                            <m:t>𝑦</m:t>
                          </m:r>
                        </m:e>
                        <m:sub>
                          <m:r>
                            <a:rPr lang="es-ES" sz="1400" b="0" i="1" smtClean="0">
                              <a:solidFill>
                                <a:schemeClr val="tx1"/>
                              </a:solidFill>
                              <a:latin typeface="Cambria Math" panose="02040503050406030204" pitchFamily="18" charset="0"/>
                            </a:rPr>
                            <m:t>𝑓𝑖𝑙𝑡𝑒𝑟𝑒𝑑</m:t>
                          </m:r>
                        </m:sub>
                      </m:sSub>
                      <m:d>
                        <m:dPr>
                          <m:ctrlPr>
                            <a:rPr lang="es-ES" sz="1400" b="0" i="1" smtClean="0">
                              <a:solidFill>
                                <a:schemeClr val="tx1"/>
                              </a:solidFill>
                              <a:latin typeface="Cambria Math" panose="02040503050406030204" pitchFamily="18" charset="0"/>
                            </a:rPr>
                          </m:ctrlPr>
                        </m:dPr>
                        <m:e>
                          <m:sSub>
                            <m:sSubPr>
                              <m:ctrlPr>
                                <a:rPr lang="es-ES" sz="1400" b="0" i="1" smtClean="0">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rPr>
                                <m:t>𝑡</m:t>
                              </m:r>
                            </m:e>
                            <m:sub>
                              <m:r>
                                <a:rPr lang="es-ES" sz="1400" b="0" i="1" smtClean="0">
                                  <a:solidFill>
                                    <a:schemeClr val="tx1"/>
                                  </a:solidFill>
                                  <a:latin typeface="Cambria Math" panose="02040503050406030204" pitchFamily="18" charset="0"/>
                                </a:rPr>
                                <m:t>𝑖</m:t>
                              </m:r>
                            </m:sub>
                          </m:sSub>
                        </m:e>
                      </m:d>
                      <m:r>
                        <a:rPr lang="es-ES" sz="1400" b="0" i="1" smtClean="0">
                          <a:solidFill>
                            <a:schemeClr val="tx1"/>
                          </a:solidFill>
                          <a:latin typeface="Cambria Math" panose="02040503050406030204" pitchFamily="18" charset="0"/>
                        </a:rPr>
                        <m:t>=</m:t>
                      </m:r>
                      <m:nary>
                        <m:naryPr>
                          <m:chr m:val="∑"/>
                          <m:ctrlPr>
                            <a:rPr lang="es-ES" sz="1400" b="0" i="1" smtClean="0">
                              <a:solidFill>
                                <a:schemeClr val="tx1"/>
                              </a:solidFill>
                              <a:latin typeface="Cambria Math" panose="02040503050406030204" pitchFamily="18" charset="0"/>
                            </a:rPr>
                          </m:ctrlPr>
                        </m:naryPr>
                        <m:sub>
                          <m:r>
                            <m:rPr>
                              <m:brk m:alnAt="23"/>
                            </m:rPr>
                            <a:rPr lang="es-ES" sz="1400" b="0" i="1" smtClean="0">
                              <a:solidFill>
                                <a:schemeClr val="tx1"/>
                              </a:solidFill>
                              <a:latin typeface="Cambria Math" panose="02040503050406030204" pitchFamily="18" charset="0"/>
                            </a:rPr>
                            <m:t>𝑘</m:t>
                          </m:r>
                          <m:r>
                            <a:rPr lang="es-ES" sz="1400" b="0" i="1" smtClean="0">
                              <a:solidFill>
                                <a:schemeClr val="tx1"/>
                              </a:solidFill>
                              <a:latin typeface="Cambria Math" panose="02040503050406030204" pitchFamily="18" charset="0"/>
                            </a:rPr>
                            <m:t>=0</m:t>
                          </m:r>
                        </m:sub>
                        <m:sup>
                          <m:r>
                            <a:rPr lang="es-ES" sz="1400" b="0" i="1" smtClean="0">
                              <a:solidFill>
                                <a:schemeClr val="tx1"/>
                              </a:solidFill>
                              <a:latin typeface="Cambria Math" panose="02040503050406030204" pitchFamily="18" charset="0"/>
                            </a:rPr>
                            <m:t>𝑛</m:t>
                          </m:r>
                          <m:r>
                            <a:rPr lang="es-ES" sz="1400" b="0" i="1" smtClean="0">
                              <a:solidFill>
                                <a:schemeClr val="tx1"/>
                              </a:solidFill>
                              <a:latin typeface="Cambria Math" panose="02040503050406030204" pitchFamily="18" charset="0"/>
                            </a:rPr>
                            <m:t> </m:t>
                          </m:r>
                          <m:r>
                            <a:rPr lang="es-ES" sz="1400" b="0" i="1" smtClean="0">
                              <a:solidFill>
                                <a:schemeClr val="tx1"/>
                              </a:solidFill>
                              <a:latin typeface="Cambria Math" panose="02040503050406030204" pitchFamily="18" charset="0"/>
                            </a:rPr>
                            <m:t>𝑠𝑎𝑚𝑝𝑙𝑒𝑠</m:t>
                          </m:r>
                        </m:sup>
                        <m:e>
                          <m:r>
                            <a:rPr lang="es-ES" sz="1400" b="0" i="1" smtClean="0">
                              <a:solidFill>
                                <a:schemeClr val="tx1"/>
                              </a:solidFill>
                              <a:latin typeface="Cambria Math" panose="02040503050406030204" pitchFamily="18" charset="0"/>
                            </a:rPr>
                            <m:t>𝑔</m:t>
                          </m:r>
                          <m:d>
                            <m:dPr>
                              <m:ctrlPr>
                                <a:rPr lang="es-ES" sz="1400" b="0" i="1" smtClean="0">
                                  <a:solidFill>
                                    <a:schemeClr val="tx1"/>
                                  </a:solidFill>
                                  <a:latin typeface="Cambria Math" panose="02040503050406030204" pitchFamily="18" charset="0"/>
                                </a:rPr>
                              </m:ctrlPr>
                            </m:dPr>
                            <m:e>
                              <m:sSub>
                                <m:sSubPr>
                                  <m:ctrlPr>
                                    <a:rPr lang="es-ES" sz="1400" i="1">
                                      <a:solidFill>
                                        <a:schemeClr val="tx1"/>
                                      </a:solidFill>
                                      <a:latin typeface="Cambria Math" panose="02040503050406030204" pitchFamily="18" charset="0"/>
                                    </a:rPr>
                                  </m:ctrlPr>
                                </m:sSubPr>
                                <m:e>
                                  <m:r>
                                    <a:rPr lang="es-ES" sz="1400" i="1">
                                      <a:solidFill>
                                        <a:schemeClr val="tx1"/>
                                      </a:solidFill>
                                      <a:latin typeface="Cambria Math" panose="02040503050406030204" pitchFamily="18" charset="0"/>
                                    </a:rPr>
                                    <m:t>𝑡</m:t>
                                  </m:r>
                                </m:e>
                                <m:sub>
                                  <m:r>
                                    <a:rPr lang="es-ES" sz="1400" b="0" i="1" smtClean="0">
                                      <a:solidFill>
                                        <a:schemeClr val="tx1"/>
                                      </a:solidFill>
                                      <a:latin typeface="Cambria Math" panose="02040503050406030204" pitchFamily="18" charset="0"/>
                                    </a:rPr>
                                    <m:t>𝑘</m:t>
                                  </m:r>
                                </m:sub>
                              </m:sSub>
                              <m:r>
                                <a:rPr lang="es-ES" sz="1400" b="0" i="1" smtClean="0">
                                  <a:solidFill>
                                    <a:schemeClr val="tx1"/>
                                  </a:solidFill>
                                  <a:latin typeface="Cambria Math" panose="02040503050406030204" pitchFamily="18" charset="0"/>
                                </a:rPr>
                                <m:t>−</m:t>
                              </m:r>
                              <m:sSub>
                                <m:sSubPr>
                                  <m:ctrlPr>
                                    <a:rPr lang="es-ES" sz="1400" i="1">
                                      <a:solidFill>
                                        <a:schemeClr val="tx1"/>
                                      </a:solidFill>
                                      <a:latin typeface="Cambria Math" panose="02040503050406030204" pitchFamily="18" charset="0"/>
                                    </a:rPr>
                                  </m:ctrlPr>
                                </m:sSubPr>
                                <m:e>
                                  <m:r>
                                    <a:rPr lang="es-ES" sz="1400" i="1">
                                      <a:solidFill>
                                        <a:schemeClr val="tx1"/>
                                      </a:solidFill>
                                      <a:latin typeface="Cambria Math" panose="02040503050406030204" pitchFamily="18" charset="0"/>
                                    </a:rPr>
                                    <m:t>𝑡</m:t>
                                  </m:r>
                                </m:e>
                                <m:sub>
                                  <m:r>
                                    <a:rPr lang="es-ES" sz="1400" i="1">
                                      <a:solidFill>
                                        <a:schemeClr val="tx1"/>
                                      </a:solidFill>
                                      <a:latin typeface="Cambria Math" panose="02040503050406030204" pitchFamily="18" charset="0"/>
                                    </a:rPr>
                                    <m:t>𝑖</m:t>
                                  </m:r>
                                </m:sub>
                              </m:sSub>
                            </m:e>
                          </m:d>
                          <m:sSup>
                            <m:sSupPr>
                              <m:ctrlPr>
                                <a:rPr lang="es-ES" sz="1400" b="0" i="1" smtClean="0">
                                  <a:solidFill>
                                    <a:schemeClr val="tx1"/>
                                  </a:solidFill>
                                  <a:latin typeface="Cambria Math" panose="02040503050406030204" pitchFamily="18" charset="0"/>
                                </a:rPr>
                              </m:ctrlPr>
                            </m:sSupPr>
                            <m:e>
                              <m:r>
                                <a:rPr lang="es-ES" sz="1400" b="0" i="1" smtClean="0">
                                  <a:solidFill>
                                    <a:schemeClr val="tx1"/>
                                  </a:solidFill>
                                  <a:latin typeface="Cambria Math" panose="02040503050406030204" pitchFamily="18" charset="0"/>
                                </a:rPr>
                                <m:t>𝑒</m:t>
                              </m:r>
                            </m:e>
                            <m:sup>
                              <m:r>
                                <a:rPr lang="es-ES" sz="1400" b="0" i="1" smtClean="0">
                                  <a:solidFill>
                                    <a:schemeClr val="tx1"/>
                                  </a:solidFill>
                                  <a:latin typeface="Cambria Math" panose="02040503050406030204" pitchFamily="18" charset="0"/>
                                </a:rPr>
                                <m:t>𝑗</m:t>
                              </m:r>
                              <m:sSub>
                                <m:sSubPr>
                                  <m:ctrlPr>
                                    <a:rPr lang="es-ES" sz="1400" b="0" i="1" smtClean="0">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ea typeface="Cambria Math" panose="02040503050406030204" pitchFamily="18" charset="0"/>
                                    </a:rPr>
                                    <m:t>𝜔</m:t>
                                  </m:r>
                                </m:e>
                                <m:sub>
                                  <m:r>
                                    <a:rPr lang="es-ES" sz="1400" b="0" i="1" smtClean="0">
                                      <a:solidFill>
                                        <a:schemeClr val="tx1"/>
                                      </a:solidFill>
                                      <a:latin typeface="Cambria Math" panose="02040503050406030204" pitchFamily="18" charset="0"/>
                                    </a:rPr>
                                    <m:t>𝐷𝐷𝐶</m:t>
                                  </m:r>
                                </m:sub>
                              </m:sSub>
                              <m:sSub>
                                <m:sSubPr>
                                  <m:ctrlPr>
                                    <a:rPr lang="es-ES" sz="1400" b="0" i="1" smtClean="0">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rPr>
                                    <m:t>𝑡</m:t>
                                  </m:r>
                                </m:e>
                                <m:sub>
                                  <m:r>
                                    <a:rPr lang="es-ES" sz="1400" b="0" i="1" smtClean="0">
                                      <a:solidFill>
                                        <a:schemeClr val="tx1"/>
                                      </a:solidFill>
                                      <a:latin typeface="Cambria Math" panose="02040503050406030204" pitchFamily="18" charset="0"/>
                                    </a:rPr>
                                    <m:t>𝑘</m:t>
                                  </m:r>
                                </m:sub>
                              </m:sSub>
                            </m:sup>
                          </m:sSup>
                        </m:e>
                      </m:nary>
                      <m:sSub>
                        <m:sSubPr>
                          <m:ctrlPr>
                            <a:rPr lang="es-ES" sz="1400" i="1">
                              <a:solidFill>
                                <a:schemeClr val="tx1"/>
                              </a:solidFill>
                              <a:latin typeface="Cambria Math" panose="02040503050406030204" pitchFamily="18" charset="0"/>
                            </a:rPr>
                          </m:ctrlPr>
                        </m:sSubPr>
                        <m:e>
                          <m:r>
                            <a:rPr lang="es-ES" sz="1400" i="1">
                              <a:solidFill>
                                <a:schemeClr val="tx1"/>
                              </a:solidFill>
                              <a:latin typeface="Cambria Math" panose="02040503050406030204" pitchFamily="18" charset="0"/>
                            </a:rPr>
                            <m:t>𝑦</m:t>
                          </m:r>
                        </m:e>
                        <m:sub>
                          <m:r>
                            <a:rPr lang="es-ES" sz="1400" b="0" i="1" smtClean="0">
                              <a:solidFill>
                                <a:schemeClr val="tx1"/>
                              </a:solidFill>
                              <a:latin typeface="Cambria Math" panose="02040503050406030204" pitchFamily="18" charset="0"/>
                            </a:rPr>
                            <m:t>𝑑𝑖𝑔</m:t>
                          </m:r>
                        </m:sub>
                      </m:sSub>
                      <m:d>
                        <m:dPr>
                          <m:ctrlPr>
                            <a:rPr lang="es-ES" sz="1400" i="1">
                              <a:solidFill>
                                <a:schemeClr val="tx1"/>
                              </a:solidFill>
                              <a:latin typeface="Cambria Math" panose="02040503050406030204" pitchFamily="18" charset="0"/>
                            </a:rPr>
                          </m:ctrlPr>
                        </m:dPr>
                        <m:e>
                          <m:sSub>
                            <m:sSubPr>
                              <m:ctrlPr>
                                <a:rPr lang="es-ES" sz="1400" i="1">
                                  <a:solidFill>
                                    <a:schemeClr val="tx1"/>
                                  </a:solidFill>
                                  <a:latin typeface="Cambria Math" panose="02040503050406030204" pitchFamily="18" charset="0"/>
                                </a:rPr>
                              </m:ctrlPr>
                            </m:sSubPr>
                            <m:e>
                              <m:r>
                                <a:rPr lang="es-ES" sz="1400" i="1">
                                  <a:solidFill>
                                    <a:schemeClr val="tx1"/>
                                  </a:solidFill>
                                  <a:latin typeface="Cambria Math" panose="02040503050406030204" pitchFamily="18" charset="0"/>
                                </a:rPr>
                                <m:t>𝑡</m:t>
                              </m:r>
                            </m:e>
                            <m:sub>
                              <m:r>
                                <a:rPr lang="es-ES" sz="1400" b="0" i="1" smtClean="0">
                                  <a:solidFill>
                                    <a:schemeClr val="tx1"/>
                                  </a:solidFill>
                                  <a:latin typeface="Cambria Math" panose="02040503050406030204" pitchFamily="18" charset="0"/>
                                </a:rPr>
                                <m:t>𝑘</m:t>
                              </m:r>
                            </m:sub>
                          </m:sSub>
                        </m:e>
                      </m:d>
                    </m:oMath>
                  </m:oMathPara>
                </a14:m>
                <a:endParaRPr lang="es-ES" sz="1400" dirty="0"/>
              </a:p>
            </p:txBody>
          </p:sp>
        </mc:Choice>
        <mc:Fallback xmlns="">
          <p:sp>
            <p:nvSpPr>
              <p:cNvPr id="28" name="CuadroTexto 27">
                <a:extLst>
                  <a:ext uri="{FF2B5EF4-FFF2-40B4-BE49-F238E27FC236}">
                    <a16:creationId xmlns:a16="http://schemas.microsoft.com/office/drawing/2014/main" id="{638339C2-D0FE-4A05-BDF0-E4A58C36A905}"/>
                  </a:ext>
                </a:extLst>
              </p:cNvPr>
              <p:cNvSpPr txBox="1">
                <a:spLocks noRot="1" noChangeAspect="1" noMove="1" noResize="1" noEditPoints="1" noAdjustHandles="1" noChangeArrowheads="1" noChangeShapeType="1" noTextEdit="1"/>
              </p:cNvSpPr>
              <p:nvPr/>
            </p:nvSpPr>
            <p:spPr>
              <a:xfrm>
                <a:off x="128347" y="1547495"/>
                <a:ext cx="5119565" cy="702693"/>
              </a:xfrm>
              <a:prstGeom prst="rect">
                <a:avLst/>
              </a:prstGeom>
              <a:blipFill>
                <a:blip r:embed="rId12"/>
                <a:stretch>
                  <a:fillRect/>
                </a:stretch>
              </a:blipFill>
              <a:ln>
                <a:noFill/>
              </a:ln>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49" name="CuadroTexto 48">
                <a:extLst>
                  <a:ext uri="{FF2B5EF4-FFF2-40B4-BE49-F238E27FC236}">
                    <a16:creationId xmlns:a16="http://schemas.microsoft.com/office/drawing/2014/main" id="{819907C4-54E6-427A-AB96-104244FB277A}"/>
                  </a:ext>
                </a:extLst>
              </p:cNvPr>
              <p:cNvSpPr txBox="1"/>
              <p:nvPr/>
            </p:nvSpPr>
            <p:spPr>
              <a:xfrm>
                <a:off x="793377" y="3963622"/>
                <a:ext cx="5119565" cy="537711"/>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rPr>
                        <m:t>𝑄</m:t>
                      </m:r>
                      <m:r>
                        <a:rPr lang="es-ES" sz="1400" b="0" i="1" smtClean="0">
                          <a:solidFill>
                            <a:schemeClr val="tx1"/>
                          </a:solidFill>
                          <a:latin typeface="Cambria Math" panose="02040503050406030204" pitchFamily="18" charset="0"/>
                        </a:rPr>
                        <m:t>=</m:t>
                      </m:r>
                      <m:f>
                        <m:fPr>
                          <m:ctrlPr>
                            <a:rPr lang="es-ES" sz="1400" b="0" i="1" smtClean="0">
                              <a:solidFill>
                                <a:schemeClr val="tx1"/>
                              </a:solidFill>
                              <a:latin typeface="Cambria Math" panose="02040503050406030204" pitchFamily="18" charset="0"/>
                            </a:rPr>
                          </m:ctrlPr>
                        </m:fPr>
                        <m:num>
                          <m:sSub>
                            <m:sSubPr>
                              <m:ctrlPr>
                                <a:rPr lang="es-ES" sz="1400" b="0" i="1" smtClean="0">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rPr>
                                <m:t>𝐴</m:t>
                              </m:r>
                            </m:e>
                            <m:sub>
                              <m:r>
                                <a:rPr lang="es-ES" sz="1400" b="0" i="1" smtClean="0">
                                  <a:solidFill>
                                    <a:schemeClr val="tx1"/>
                                  </a:solidFill>
                                  <a:latin typeface="Cambria Math" panose="02040503050406030204" pitchFamily="18" charset="0"/>
                                </a:rPr>
                                <m:t>𝑝</m:t>
                              </m:r>
                            </m:sub>
                          </m:sSub>
                        </m:num>
                        <m:den>
                          <m:sSub>
                            <m:sSubPr>
                              <m:ctrlPr>
                                <a:rPr lang="es-ES" sz="1400" b="0" i="1" smtClean="0">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rPr>
                                <m:t>𝐴</m:t>
                              </m:r>
                            </m:e>
                            <m:sub>
                              <m:r>
                                <a:rPr lang="es-ES" sz="1400" b="0" i="1" smtClean="0">
                                  <a:solidFill>
                                    <a:schemeClr val="tx1"/>
                                  </a:solidFill>
                                  <a:latin typeface="Cambria Math" panose="02040503050406030204" pitchFamily="18" charset="0"/>
                                </a:rPr>
                                <m:t>𝑟</m:t>
                              </m:r>
                            </m:sub>
                          </m:sSub>
                        </m:den>
                      </m:f>
                      <m:func>
                        <m:funcPr>
                          <m:ctrlPr>
                            <a:rPr lang="es-ES" sz="1400" b="0" i="1" smtClean="0">
                              <a:solidFill>
                                <a:schemeClr val="tx1"/>
                              </a:solidFill>
                              <a:latin typeface="Cambria Math" panose="02040503050406030204" pitchFamily="18" charset="0"/>
                            </a:rPr>
                          </m:ctrlPr>
                        </m:funcPr>
                        <m:fName>
                          <m:r>
                            <m:rPr>
                              <m:sty m:val="p"/>
                            </m:rPr>
                            <a:rPr lang="es-ES" sz="1400" b="0" i="0" smtClean="0">
                              <a:solidFill>
                                <a:schemeClr val="tx1"/>
                              </a:solidFill>
                              <a:latin typeface="Cambria Math" panose="02040503050406030204" pitchFamily="18" charset="0"/>
                            </a:rPr>
                            <m:t>sin</m:t>
                          </m:r>
                        </m:fName>
                        <m:e>
                          <m:d>
                            <m:dPr>
                              <m:ctrlPr>
                                <a:rPr lang="es-ES" sz="1400" i="1">
                                  <a:solidFill>
                                    <a:schemeClr val="tx1"/>
                                  </a:solidFill>
                                  <a:latin typeface="Cambria Math" panose="02040503050406030204" pitchFamily="18" charset="0"/>
                                </a:rPr>
                              </m:ctrlPr>
                            </m:dPr>
                            <m:e>
                              <m:sSub>
                                <m:sSubPr>
                                  <m:ctrlPr>
                                    <a:rPr lang="es-ES" sz="1400" i="1">
                                      <a:solidFill>
                                        <a:schemeClr val="tx1"/>
                                      </a:solidFill>
                                      <a:latin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𝜙</m:t>
                                  </m:r>
                                </m:e>
                                <m:sub>
                                  <m:r>
                                    <a:rPr lang="es-ES" sz="1400" i="1">
                                      <a:solidFill>
                                        <a:schemeClr val="tx1"/>
                                      </a:solidFill>
                                      <a:latin typeface="Cambria Math" panose="02040503050406030204" pitchFamily="18" charset="0"/>
                                    </a:rPr>
                                    <m:t>𝑝</m:t>
                                  </m:r>
                                </m:sub>
                              </m:sSub>
                              <m:r>
                                <a:rPr lang="es-ES" sz="1400" i="1">
                                  <a:solidFill>
                                    <a:schemeClr val="tx1"/>
                                  </a:solidFill>
                                  <a:latin typeface="Cambria Math" panose="02040503050406030204" pitchFamily="18" charset="0"/>
                                </a:rPr>
                                <m:t>−</m:t>
                              </m:r>
                              <m:sSub>
                                <m:sSubPr>
                                  <m:ctrlPr>
                                    <a:rPr lang="es-ES" sz="1400" i="1">
                                      <a:solidFill>
                                        <a:schemeClr val="tx1"/>
                                      </a:solidFill>
                                      <a:latin typeface="Cambria Math" panose="02040503050406030204" pitchFamily="18" charset="0"/>
                                    </a:rPr>
                                  </m:ctrlPr>
                                </m:sSubPr>
                                <m:e>
                                  <m:r>
                                    <a:rPr lang="es-ES" sz="1400" i="1">
                                      <a:solidFill>
                                        <a:schemeClr val="tx1"/>
                                      </a:solidFill>
                                      <a:latin typeface="Cambria Math" panose="02040503050406030204" pitchFamily="18" charset="0"/>
                                      <a:ea typeface="Cambria Math" panose="02040503050406030204" pitchFamily="18" charset="0"/>
                                    </a:rPr>
                                    <m:t>𝜙</m:t>
                                  </m:r>
                                </m:e>
                                <m:sub>
                                  <m:r>
                                    <a:rPr lang="es-ES" sz="1400" i="1">
                                      <a:solidFill>
                                        <a:schemeClr val="tx1"/>
                                      </a:solidFill>
                                      <a:latin typeface="Cambria Math" panose="02040503050406030204" pitchFamily="18" charset="0"/>
                                      <a:ea typeface="Cambria Math" panose="02040503050406030204" pitchFamily="18" charset="0"/>
                                    </a:rPr>
                                    <m:t>𝑟</m:t>
                                  </m:r>
                                </m:sub>
                              </m:sSub>
                            </m:e>
                          </m:d>
                        </m:e>
                      </m:func>
                    </m:oMath>
                  </m:oMathPara>
                </a14:m>
                <a:endParaRPr lang="es-ES" sz="1400" dirty="0"/>
              </a:p>
            </p:txBody>
          </p:sp>
        </mc:Choice>
        <mc:Fallback xmlns="">
          <p:sp>
            <p:nvSpPr>
              <p:cNvPr id="49" name="CuadroTexto 48">
                <a:extLst>
                  <a:ext uri="{FF2B5EF4-FFF2-40B4-BE49-F238E27FC236}">
                    <a16:creationId xmlns:a16="http://schemas.microsoft.com/office/drawing/2014/main" id="{819907C4-54E6-427A-AB96-104244FB277A}"/>
                  </a:ext>
                </a:extLst>
              </p:cNvPr>
              <p:cNvSpPr txBox="1">
                <a:spLocks noRot="1" noChangeAspect="1" noMove="1" noResize="1" noEditPoints="1" noAdjustHandles="1" noChangeArrowheads="1" noChangeShapeType="1" noTextEdit="1"/>
              </p:cNvSpPr>
              <p:nvPr/>
            </p:nvSpPr>
            <p:spPr>
              <a:xfrm>
                <a:off x="793377" y="3963622"/>
                <a:ext cx="5119565" cy="537711"/>
              </a:xfrm>
              <a:prstGeom prst="rect">
                <a:avLst/>
              </a:prstGeom>
              <a:blipFill>
                <a:blip r:embed="rId13"/>
                <a:stretch>
                  <a:fillRect/>
                </a:stretch>
              </a:blipFill>
              <a:ln>
                <a:noFill/>
              </a:ln>
            </p:spPr>
            <p:txBody>
              <a:bodyPr/>
              <a:lstStyle/>
              <a:p>
                <a:r>
                  <a:rPr lang="es-ES">
                    <a:noFill/>
                  </a:rPr>
                  <a:t> </a:t>
                </a:r>
              </a:p>
            </p:txBody>
          </p:sp>
        </mc:Fallback>
      </mc:AlternateContent>
      <p:pic>
        <p:nvPicPr>
          <p:cNvPr id="56" name="Imagen 55">
            <a:extLst>
              <a:ext uri="{FF2B5EF4-FFF2-40B4-BE49-F238E27FC236}">
                <a16:creationId xmlns:a16="http://schemas.microsoft.com/office/drawing/2014/main" id="{4529E37F-3378-4F21-9AEA-74382A402E6A}"/>
              </a:ext>
            </a:extLst>
          </p:cNvPr>
          <p:cNvPicPr>
            <a:picLocks noChangeAspect="1"/>
          </p:cNvPicPr>
          <p:nvPr/>
        </p:nvPicPr>
        <p:blipFill>
          <a:blip r:embed="rId14"/>
          <a:stretch>
            <a:fillRect/>
          </a:stretch>
        </p:blipFill>
        <p:spPr>
          <a:xfrm>
            <a:off x="6311961" y="2025346"/>
            <a:ext cx="3325583" cy="2494187"/>
          </a:xfrm>
          <a:prstGeom prst="rect">
            <a:avLst/>
          </a:prstGeom>
        </p:spPr>
      </p:pic>
      <p:sp>
        <p:nvSpPr>
          <p:cNvPr id="58" name="CuadroTexto 57">
            <a:extLst>
              <a:ext uri="{FF2B5EF4-FFF2-40B4-BE49-F238E27FC236}">
                <a16:creationId xmlns:a16="http://schemas.microsoft.com/office/drawing/2014/main" id="{7F8D13C0-D0F6-47DF-B77E-047BC32A6D87}"/>
              </a:ext>
            </a:extLst>
          </p:cNvPr>
          <p:cNvSpPr txBox="1"/>
          <p:nvPr/>
        </p:nvSpPr>
        <p:spPr>
          <a:xfrm>
            <a:off x="376904" y="3099122"/>
            <a:ext cx="5609346" cy="1092607"/>
          </a:xfrm>
          <a:prstGeom prst="rect">
            <a:avLst/>
          </a:prstGeom>
          <a:noFill/>
        </p:spPr>
        <p:txBody>
          <a:bodyPr wrap="square">
            <a:spAutoFit/>
          </a:bodyPr>
          <a:lstStyle/>
          <a:p>
            <a:pPr marL="285750" marR="0" lvl="0" indent="-285750" algn="just" defTabSz="447675" rtl="0" eaLnBrk="0" fontAlgn="base" latinLnBrk="0" hangingPunct="0">
              <a:lnSpc>
                <a:spcPct val="100000"/>
              </a:lnSpc>
              <a:spcBef>
                <a:spcPct val="0"/>
              </a:spcBef>
              <a:spcAft>
                <a:spcPct val="0"/>
              </a:spcAft>
              <a:buClrTx/>
              <a:buSzTx/>
              <a:buFont typeface="Wingdings" panose="05000000000000000000" pitchFamily="2" charset="2"/>
              <a:buChar char="Ø"/>
              <a:tabLst/>
              <a:defRPr/>
            </a:pPr>
            <a:endParaRPr kumimoji="0" lang="es-ES" sz="1300" b="0" i="0" u="none" strike="noStrike" kern="1200" cap="none" spc="0" normalizeH="0" baseline="0" noProof="0" dirty="0">
              <a:ln>
                <a:noFill/>
              </a:ln>
              <a:solidFill>
                <a:schemeClr val="tx1"/>
              </a:solidFill>
              <a:effectLst/>
              <a:uLnTx/>
              <a:uFillTx/>
              <a:latin typeface="Arial" pitchFamily="34" charset="0"/>
              <a:ea typeface="ＭＳ Ｐゴシック" pitchFamily="34" charset="-128"/>
              <a:cs typeface="+mn-cs"/>
            </a:endParaRPr>
          </a:p>
          <a:p>
            <a:pPr marL="285750" marR="0" lvl="0" indent="-285750" algn="just" defTabSz="447675" rtl="0" eaLnBrk="0" fontAlgn="base" latinLnBrk="0" hangingPunct="0">
              <a:lnSpc>
                <a:spcPct val="100000"/>
              </a:lnSpc>
              <a:spcBef>
                <a:spcPct val="0"/>
              </a:spcBef>
              <a:spcAft>
                <a:spcPct val="0"/>
              </a:spcAft>
              <a:buClrTx/>
              <a:buSzTx/>
              <a:buFont typeface="Wingdings" panose="05000000000000000000" pitchFamily="2" charset="2"/>
              <a:buChar char="Ø"/>
              <a:tabLst/>
              <a:defRPr/>
            </a:pPr>
            <a:r>
              <a:rPr kumimoji="0" lang="es-ES" sz="1300" b="0" i="0" u="none" strike="noStrike" kern="1200" cap="none" spc="0" normalizeH="0" baseline="0" noProof="0" dirty="0">
                <a:ln>
                  <a:noFill/>
                </a:ln>
                <a:solidFill>
                  <a:schemeClr val="tx1"/>
                </a:solidFill>
                <a:effectLst/>
                <a:uLnTx/>
                <a:uFillTx/>
                <a:latin typeface="Arial" pitchFamily="34" charset="0"/>
                <a:ea typeface="ＭＳ Ｐゴシック" pitchFamily="34" charset="-128"/>
                <a:cs typeface="+mn-cs"/>
              </a:rPr>
              <a:t>Después calculamos las muestras IQ combinando los resultados de amplitud y fase para la señales de referencia (monopolo) y posición (dipolo)</a:t>
            </a:r>
          </a:p>
          <a:p>
            <a:pPr marL="285750" marR="0" lvl="0" indent="-285750" algn="just" defTabSz="447675" rtl="0" eaLnBrk="0" fontAlgn="base" latinLnBrk="0" hangingPunct="0">
              <a:lnSpc>
                <a:spcPct val="100000"/>
              </a:lnSpc>
              <a:spcBef>
                <a:spcPct val="0"/>
              </a:spcBef>
              <a:spcAft>
                <a:spcPct val="0"/>
              </a:spcAft>
              <a:buClrTx/>
              <a:buSzTx/>
              <a:buFont typeface="Wingdings" panose="05000000000000000000" pitchFamily="2" charset="2"/>
              <a:buChar char="Ø"/>
              <a:tabLst/>
              <a:defRPr/>
            </a:pPr>
            <a:endParaRPr kumimoji="0" lang="es-ES" sz="1300" b="0" i="0" u="none" strike="noStrike" kern="1200" cap="none" spc="0" normalizeH="0" baseline="0" noProof="0" dirty="0">
              <a:ln>
                <a:noFill/>
              </a:ln>
              <a:solidFill>
                <a:schemeClr val="tx1"/>
              </a:solidFill>
              <a:effectLst/>
              <a:uLnTx/>
              <a:uFillTx/>
              <a:latin typeface="Arial" pitchFamily="34" charset="0"/>
              <a:ea typeface="ＭＳ Ｐゴシック" pitchFamily="34" charset="-128"/>
              <a:cs typeface="+mn-cs"/>
            </a:endParaRPr>
          </a:p>
        </p:txBody>
      </p:sp>
      <p:sp>
        <p:nvSpPr>
          <p:cNvPr id="59" name="CuadroTexto 58">
            <a:extLst>
              <a:ext uri="{FF2B5EF4-FFF2-40B4-BE49-F238E27FC236}">
                <a16:creationId xmlns:a16="http://schemas.microsoft.com/office/drawing/2014/main" id="{C3005A54-600E-4AF4-8EE4-EAD75A83DD82}"/>
              </a:ext>
            </a:extLst>
          </p:cNvPr>
          <p:cNvSpPr txBox="1"/>
          <p:nvPr/>
        </p:nvSpPr>
        <p:spPr>
          <a:xfrm>
            <a:off x="6036827" y="4532813"/>
            <a:ext cx="4092591" cy="261610"/>
          </a:xfrm>
          <a:prstGeom prst="rect">
            <a:avLst/>
          </a:prstGeom>
          <a:noFill/>
        </p:spPr>
        <p:txBody>
          <a:bodyPr wrap="square">
            <a:spAutoFit/>
          </a:bodyPr>
          <a:lstStyle/>
          <a:p>
            <a:r>
              <a:rPr lang="es-ES" sz="1100" dirty="0">
                <a:solidFill>
                  <a:schemeClr val="tx1"/>
                </a:solidFill>
              </a:rPr>
              <a:t>Amplitud de la señal de referencia después del filtro </a:t>
            </a:r>
            <a:r>
              <a:rPr lang="es-ES" sz="1100" dirty="0" err="1">
                <a:solidFill>
                  <a:schemeClr val="tx1"/>
                </a:solidFill>
              </a:rPr>
              <a:t>gausiano</a:t>
            </a:r>
            <a:endParaRPr lang="es-ES" sz="1100" dirty="0">
              <a:solidFill>
                <a:schemeClr val="tx1"/>
              </a:solidFill>
            </a:endParaRPr>
          </a:p>
        </p:txBody>
      </p:sp>
      <p:sp>
        <p:nvSpPr>
          <p:cNvPr id="60" name="CuadroTexto 59">
            <a:extLst>
              <a:ext uri="{FF2B5EF4-FFF2-40B4-BE49-F238E27FC236}">
                <a16:creationId xmlns:a16="http://schemas.microsoft.com/office/drawing/2014/main" id="{D2BC89CA-E830-439A-AC1A-97BE4271F291}"/>
              </a:ext>
            </a:extLst>
          </p:cNvPr>
          <p:cNvSpPr txBox="1"/>
          <p:nvPr/>
        </p:nvSpPr>
        <p:spPr>
          <a:xfrm>
            <a:off x="5855426" y="7323240"/>
            <a:ext cx="3934908" cy="261610"/>
          </a:xfrm>
          <a:prstGeom prst="rect">
            <a:avLst/>
          </a:prstGeom>
          <a:noFill/>
        </p:spPr>
        <p:txBody>
          <a:bodyPr wrap="square">
            <a:spAutoFit/>
          </a:bodyPr>
          <a:lstStyle/>
          <a:p>
            <a:r>
              <a:rPr lang="es-ES" sz="1100" dirty="0">
                <a:solidFill>
                  <a:schemeClr val="tx1"/>
                </a:solidFill>
              </a:rPr>
              <a:t>Amplitud de la señal de posición después del filtro </a:t>
            </a:r>
            <a:r>
              <a:rPr lang="es-ES" sz="1100" dirty="0" err="1">
                <a:solidFill>
                  <a:schemeClr val="tx1"/>
                </a:solidFill>
              </a:rPr>
              <a:t>gausiano</a:t>
            </a:r>
            <a:endParaRPr lang="es-ES" sz="1100" dirty="0">
              <a:solidFill>
                <a:schemeClr val="tx1"/>
              </a:solidFill>
            </a:endParaRPr>
          </a:p>
        </p:txBody>
      </p:sp>
      <p:pic>
        <p:nvPicPr>
          <p:cNvPr id="8" name="Imagen 7">
            <a:extLst>
              <a:ext uri="{FF2B5EF4-FFF2-40B4-BE49-F238E27FC236}">
                <a16:creationId xmlns:a16="http://schemas.microsoft.com/office/drawing/2014/main" id="{42C9FC7C-449B-48DA-AE86-CC58F196A543}"/>
              </a:ext>
            </a:extLst>
          </p:cNvPr>
          <p:cNvPicPr>
            <a:picLocks noChangeAspect="1"/>
          </p:cNvPicPr>
          <p:nvPr/>
        </p:nvPicPr>
        <p:blipFill>
          <a:blip r:embed="rId15"/>
          <a:stretch>
            <a:fillRect/>
          </a:stretch>
        </p:blipFill>
        <p:spPr>
          <a:xfrm>
            <a:off x="6238066" y="4789506"/>
            <a:ext cx="3338741" cy="2504056"/>
          </a:xfrm>
          <a:prstGeom prst="rect">
            <a:avLst/>
          </a:prstGeom>
        </p:spPr>
      </p:pic>
      <mc:AlternateContent xmlns:mc="http://schemas.openxmlformats.org/markup-compatibility/2006" xmlns:a14="http://schemas.microsoft.com/office/drawing/2010/main">
        <mc:Choice Requires="a14">
          <p:sp>
            <p:nvSpPr>
              <p:cNvPr id="61" name="CuadroTexto 60">
                <a:extLst>
                  <a:ext uri="{FF2B5EF4-FFF2-40B4-BE49-F238E27FC236}">
                    <a16:creationId xmlns:a16="http://schemas.microsoft.com/office/drawing/2014/main" id="{9BB9AE62-B3DF-496D-9FA5-E2FC9F229913}"/>
                  </a:ext>
                </a:extLst>
              </p:cNvPr>
              <p:cNvSpPr txBox="1"/>
              <p:nvPr/>
            </p:nvSpPr>
            <p:spPr>
              <a:xfrm>
                <a:off x="8792973" y="1656206"/>
                <a:ext cx="2329136" cy="307777"/>
              </a:xfrm>
              <a:prstGeom prst="rect">
                <a:avLst/>
              </a:prstGeom>
              <a:noFill/>
              <a:ln>
                <a:noFill/>
              </a:ln>
            </p:spPr>
            <p:txBody>
              <a:bodyPr wrap="square">
                <a:spAutoFit/>
              </a:bodyPr>
              <a:lstStyle/>
              <a:p>
                <a14:m>
                  <m:oMath xmlns:m="http://schemas.openxmlformats.org/officeDocument/2006/math">
                    <m:r>
                      <a:rPr lang="es-ES" sz="1400" b="0" i="1" smtClean="0">
                        <a:solidFill>
                          <a:schemeClr val="tx1"/>
                        </a:solidFill>
                        <a:latin typeface="Cambria Math" panose="02040503050406030204" pitchFamily="18" charset="0"/>
                        <a:ea typeface="Cambria Math" panose="02040503050406030204" pitchFamily="18" charset="0"/>
                      </a:rPr>
                      <m:t>𝜎</m:t>
                    </m:r>
                    <m:r>
                      <a:rPr lang="es-ES" sz="1400" b="0" i="1" smtClean="0">
                        <a:solidFill>
                          <a:schemeClr val="tx1"/>
                        </a:solidFill>
                        <a:latin typeface="Cambria Math" panose="02040503050406030204" pitchFamily="18" charset="0"/>
                      </a:rPr>
                      <m:t>=60</m:t>
                    </m:r>
                  </m:oMath>
                </a14:m>
                <a:r>
                  <a:rPr lang="es-ES" sz="1400" dirty="0"/>
                  <a:t> </a:t>
                </a:r>
                <a:r>
                  <a:rPr lang="es-ES" sz="1300" dirty="0">
                    <a:solidFill>
                      <a:schemeClr val="tx1"/>
                    </a:solidFill>
                  </a:rPr>
                  <a:t>MHz</a:t>
                </a:r>
              </a:p>
            </p:txBody>
          </p:sp>
        </mc:Choice>
        <mc:Fallback xmlns="">
          <p:sp>
            <p:nvSpPr>
              <p:cNvPr id="61" name="CuadroTexto 60">
                <a:extLst>
                  <a:ext uri="{FF2B5EF4-FFF2-40B4-BE49-F238E27FC236}">
                    <a16:creationId xmlns:a16="http://schemas.microsoft.com/office/drawing/2014/main" id="{9BB9AE62-B3DF-496D-9FA5-E2FC9F229913}"/>
                  </a:ext>
                </a:extLst>
              </p:cNvPr>
              <p:cNvSpPr txBox="1">
                <a:spLocks noRot="1" noChangeAspect="1" noMove="1" noResize="1" noEditPoints="1" noAdjustHandles="1" noChangeArrowheads="1" noChangeShapeType="1" noTextEdit="1"/>
              </p:cNvSpPr>
              <p:nvPr/>
            </p:nvSpPr>
            <p:spPr>
              <a:xfrm>
                <a:off x="8792973" y="1656206"/>
                <a:ext cx="2329136" cy="307777"/>
              </a:xfrm>
              <a:prstGeom prst="rect">
                <a:avLst/>
              </a:prstGeom>
              <a:blipFill>
                <a:blip r:embed="rId16"/>
                <a:stretch>
                  <a:fillRect b="-16000"/>
                </a:stretch>
              </a:blipFill>
              <a:ln>
                <a:noFill/>
              </a:ln>
            </p:spPr>
            <p:txBody>
              <a:bodyPr/>
              <a:lstStyle/>
              <a:p>
                <a:r>
                  <a:rPr lang="es-ES">
                    <a:noFill/>
                  </a:rPr>
                  <a:t> </a:t>
                </a:r>
              </a:p>
            </p:txBody>
          </p:sp>
        </mc:Fallback>
      </mc:AlternateContent>
    </p:spTree>
    <p:extLst>
      <p:ext uri="{BB962C8B-B14F-4D97-AF65-F5344CB8AC3E}">
        <p14:creationId xmlns:p14="http://schemas.microsoft.com/office/powerpoint/2010/main" val="1696755976"/>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2 Marcador de contenido">
            <a:extLst>
              <a:ext uri="{FF2B5EF4-FFF2-40B4-BE49-F238E27FC236}">
                <a16:creationId xmlns:a16="http://schemas.microsoft.com/office/drawing/2014/main" id="{FFD09EE1-A7FB-4FA5-ACC6-C9C302FD12D2}"/>
              </a:ext>
            </a:extLst>
          </p:cNvPr>
          <p:cNvSpPr txBox="1">
            <a:spLocks/>
          </p:cNvSpPr>
          <p:nvPr/>
        </p:nvSpPr>
        <p:spPr>
          <a:xfrm>
            <a:off x="326677" y="1021543"/>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sz="1300" dirty="0"/>
              <a:t>Finalmente, obtenemos </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2400" dirty="0"/>
          </a:p>
          <a:p>
            <a:pPr algn="just">
              <a:buFont typeface="Wingdings" panose="05000000000000000000" pitchFamily="2" charset="2"/>
              <a:buChar char="Ø"/>
            </a:pPr>
            <a:r>
              <a:rPr lang="es-ES" sz="1300" dirty="0"/>
              <a:t>Usando las funciones de ajuste lineal de Matlab, ajustamos a una recta los resultados de la amplitud en función del desplazamiento, obteniendo los siguientes parámetros de ajuste:</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marL="0" indent="0" algn="just"/>
            <a:r>
              <a:rPr lang="es-ES" sz="1300" dirty="0"/>
              <a:t>  </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marL="0" indent="0" algn="just"/>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400" dirty="0"/>
          </a:p>
          <a:p>
            <a:pPr algn="just"/>
            <a:endParaRPr lang="es-ES_tradnl" altLang="es-ES" sz="2000" kern="0" dirty="0"/>
          </a:p>
        </p:txBody>
      </p:sp>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a:xfrm>
            <a:off x="9753947" y="7275460"/>
            <a:ext cx="214312" cy="230188"/>
          </a:xfrm>
        </p:spPr>
        <p:txBody>
          <a:bodyPr/>
          <a:lstStyle/>
          <a:p>
            <a:fld id="{9FF39CA2-04EB-4CA6-BF9F-780F92DB7FFC}" type="slidenum">
              <a:rPr lang="it-IT" altLang="it-IT" smtClean="0"/>
              <a:pPr/>
              <a:t>54</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p:sp>
        <p:nvSpPr>
          <p:cNvPr id="11" name="2 Marcador de contenido">
            <a:extLst>
              <a:ext uri="{FF2B5EF4-FFF2-40B4-BE49-F238E27FC236}">
                <a16:creationId xmlns:a16="http://schemas.microsoft.com/office/drawing/2014/main" id="{7F98AB5C-B6D6-4FF6-8E8F-AAEBE614FAED}"/>
              </a:ext>
            </a:extLst>
          </p:cNvPr>
          <p:cNvSpPr txBox="1">
            <a:spLocks/>
          </p:cNvSpPr>
          <p:nvPr/>
        </p:nvSpPr>
        <p:spPr>
          <a:xfrm>
            <a:off x="331277" y="683493"/>
            <a:ext cx="6840760"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t>Detección de las señales de salida del BPM</a:t>
            </a:r>
            <a:endParaRPr lang="es-ES_tradnl" altLang="es-ES" sz="2000" u="sng" kern="0" dirty="0">
              <a:solidFill>
                <a:schemeClr val="tx1"/>
              </a:solidFill>
            </a:endParaRPr>
          </a:p>
        </p:txBody>
      </p:sp>
      <p:sp>
        <p:nvSpPr>
          <p:cNvPr id="18" name="2 Marcador de contenido">
            <a:extLst>
              <a:ext uri="{FF2B5EF4-FFF2-40B4-BE49-F238E27FC236}">
                <a16:creationId xmlns:a16="http://schemas.microsoft.com/office/drawing/2014/main" id="{EE93C6D2-B2B7-4FB2-AA57-DA0A2ED173D4}"/>
              </a:ext>
            </a:extLst>
          </p:cNvPr>
          <p:cNvSpPr txBox="1">
            <a:spLocks/>
          </p:cNvSpPr>
          <p:nvPr/>
        </p:nvSpPr>
        <p:spPr>
          <a:xfrm>
            <a:off x="448470" y="1942143"/>
            <a:ext cx="9255102" cy="3165206"/>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endParaRPr lang="es-ES" sz="1400" dirty="0"/>
          </a:p>
          <a:p>
            <a:pPr marL="0" indent="0" algn="just"/>
            <a:endParaRPr lang="es-ES" sz="1400" dirty="0"/>
          </a:p>
          <a:p>
            <a:pPr algn="just"/>
            <a:endParaRPr lang="es-ES_tradnl" altLang="es-ES" sz="2000" kern="0" dirty="0"/>
          </a:p>
        </p:txBody>
      </p:sp>
      <p:sp>
        <p:nvSpPr>
          <p:cNvPr id="19" name="CuadroTexto 18">
            <a:extLst>
              <a:ext uri="{FF2B5EF4-FFF2-40B4-BE49-F238E27FC236}">
                <a16:creationId xmlns:a16="http://schemas.microsoft.com/office/drawing/2014/main" id="{0FBFE001-7B0D-4B07-99C1-81657C7A141A}"/>
              </a:ext>
            </a:extLst>
          </p:cNvPr>
          <p:cNvSpPr txBox="1"/>
          <p:nvPr/>
        </p:nvSpPr>
        <p:spPr>
          <a:xfrm>
            <a:off x="428558" y="4676637"/>
            <a:ext cx="4641625" cy="261610"/>
          </a:xfrm>
          <a:prstGeom prst="rect">
            <a:avLst/>
          </a:prstGeom>
          <a:noFill/>
        </p:spPr>
        <p:txBody>
          <a:bodyPr wrap="square">
            <a:spAutoFit/>
          </a:bodyPr>
          <a:lstStyle/>
          <a:p>
            <a:r>
              <a:rPr lang="es-ES" sz="1100" dirty="0">
                <a:solidFill>
                  <a:schemeClr val="tx1"/>
                </a:solidFill>
              </a:rPr>
              <a:t>Amplitud de la señal procesada en función del desplazamiento del haz</a:t>
            </a:r>
          </a:p>
        </p:txBody>
      </p:sp>
      <p:sp>
        <p:nvSpPr>
          <p:cNvPr id="15" name="CuadroTexto 14">
            <a:extLst>
              <a:ext uri="{FF2B5EF4-FFF2-40B4-BE49-F238E27FC236}">
                <a16:creationId xmlns:a16="http://schemas.microsoft.com/office/drawing/2014/main" id="{A4B78A70-41F6-45B3-9363-4508FB0C71D9}"/>
              </a:ext>
            </a:extLst>
          </p:cNvPr>
          <p:cNvSpPr txBox="1"/>
          <p:nvPr/>
        </p:nvSpPr>
        <p:spPr>
          <a:xfrm>
            <a:off x="5176995" y="4704480"/>
            <a:ext cx="4641625" cy="430887"/>
          </a:xfrm>
          <a:prstGeom prst="rect">
            <a:avLst/>
          </a:prstGeom>
          <a:noFill/>
        </p:spPr>
        <p:txBody>
          <a:bodyPr wrap="square">
            <a:spAutoFit/>
          </a:bodyPr>
          <a:lstStyle/>
          <a:p>
            <a:r>
              <a:rPr lang="es-ES" sz="1100" dirty="0">
                <a:solidFill>
                  <a:schemeClr val="tx1"/>
                </a:solidFill>
              </a:rPr>
              <a:t>Amplitud de la señal procesada en función del desplazamiento del haz (rango ampliado)</a:t>
            </a:r>
          </a:p>
        </p:txBody>
      </p:sp>
      <mc:AlternateContent xmlns:mc="http://schemas.openxmlformats.org/markup-compatibility/2006" xmlns:a14="http://schemas.microsoft.com/office/drawing/2010/main">
        <mc:Choice Requires="a14">
          <p:sp>
            <p:nvSpPr>
              <p:cNvPr id="17" name="CuadroTexto 16">
                <a:extLst>
                  <a:ext uri="{FF2B5EF4-FFF2-40B4-BE49-F238E27FC236}">
                    <a16:creationId xmlns:a16="http://schemas.microsoft.com/office/drawing/2014/main" id="{8A2909AB-C13A-420C-BB8F-ED99F0DC0E2D}"/>
                  </a:ext>
                </a:extLst>
              </p:cNvPr>
              <p:cNvSpPr txBox="1"/>
              <p:nvPr/>
            </p:nvSpPr>
            <p:spPr>
              <a:xfrm>
                <a:off x="2522684" y="6561367"/>
                <a:ext cx="2284732" cy="307777"/>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rPr>
                        <m:t>𝑅𝑀𝑆𝐸</m:t>
                      </m:r>
                      <m:r>
                        <a:rPr lang="es-ES" sz="1400" b="0" i="1" smtClean="0">
                          <a:solidFill>
                            <a:schemeClr val="tx1"/>
                          </a:solidFill>
                          <a:latin typeface="Cambria Math" panose="02040503050406030204" pitchFamily="18" charset="0"/>
                        </a:rPr>
                        <m:t>=0.001253 </m:t>
                      </m:r>
                      <m:r>
                        <a:rPr lang="es-ES" sz="1400" b="0" i="1" smtClean="0">
                          <a:solidFill>
                            <a:schemeClr val="tx1"/>
                          </a:solidFill>
                          <a:latin typeface="Cambria Math" panose="02040503050406030204" pitchFamily="18" charset="0"/>
                        </a:rPr>
                        <m:t>𝑉</m:t>
                      </m:r>
                    </m:oMath>
                  </m:oMathPara>
                </a14:m>
                <a:endParaRPr lang="es-ES" sz="1400" dirty="0"/>
              </a:p>
            </p:txBody>
          </p:sp>
        </mc:Choice>
        <mc:Fallback xmlns="">
          <p:sp>
            <p:nvSpPr>
              <p:cNvPr id="17" name="CuadroTexto 16">
                <a:extLst>
                  <a:ext uri="{FF2B5EF4-FFF2-40B4-BE49-F238E27FC236}">
                    <a16:creationId xmlns:a16="http://schemas.microsoft.com/office/drawing/2014/main" id="{8A2909AB-C13A-420C-BB8F-ED99F0DC0E2D}"/>
                  </a:ext>
                </a:extLst>
              </p:cNvPr>
              <p:cNvSpPr txBox="1">
                <a:spLocks noRot="1" noChangeAspect="1" noMove="1" noResize="1" noEditPoints="1" noAdjustHandles="1" noChangeArrowheads="1" noChangeShapeType="1" noTextEdit="1"/>
              </p:cNvSpPr>
              <p:nvPr/>
            </p:nvSpPr>
            <p:spPr>
              <a:xfrm>
                <a:off x="2522684" y="6561367"/>
                <a:ext cx="2284732" cy="307777"/>
              </a:xfrm>
              <a:prstGeom prst="rect">
                <a:avLst/>
              </a:prstGeom>
              <a:blipFill>
                <a:blip r:embed="rId2"/>
                <a:stretch>
                  <a:fillRect/>
                </a:stretch>
              </a:blipFill>
              <a:ln>
                <a:noFill/>
              </a:ln>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1" name="CuadroTexto 20">
                <a:extLst>
                  <a:ext uri="{FF2B5EF4-FFF2-40B4-BE49-F238E27FC236}">
                    <a16:creationId xmlns:a16="http://schemas.microsoft.com/office/drawing/2014/main" id="{9E445EA3-EB63-4A04-8475-0DE6586C8AC7}"/>
                  </a:ext>
                </a:extLst>
              </p:cNvPr>
              <p:cNvSpPr txBox="1"/>
              <p:nvPr/>
            </p:nvSpPr>
            <p:spPr>
              <a:xfrm>
                <a:off x="2394549" y="6193360"/>
                <a:ext cx="2284732" cy="307777"/>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s-ES" sz="1400" b="0" i="1" smtClean="0">
                              <a:solidFill>
                                <a:schemeClr val="tx1"/>
                              </a:solidFill>
                              <a:latin typeface="Cambria Math" panose="02040503050406030204" pitchFamily="18" charset="0"/>
                            </a:rPr>
                          </m:ctrlPr>
                        </m:sSupPr>
                        <m:e>
                          <m:r>
                            <a:rPr lang="es-ES" sz="1400" b="0" i="1" smtClean="0">
                              <a:solidFill>
                                <a:schemeClr val="tx1"/>
                              </a:solidFill>
                              <a:latin typeface="Cambria Math" panose="02040503050406030204" pitchFamily="18" charset="0"/>
                            </a:rPr>
                            <m:t>𝑅</m:t>
                          </m:r>
                        </m:e>
                        <m:sup>
                          <m:r>
                            <a:rPr lang="es-ES" sz="1400" b="0" i="1" smtClean="0">
                              <a:solidFill>
                                <a:schemeClr val="tx1"/>
                              </a:solidFill>
                              <a:latin typeface="Cambria Math" panose="02040503050406030204" pitchFamily="18" charset="0"/>
                            </a:rPr>
                            <m:t>2</m:t>
                          </m:r>
                        </m:sup>
                      </m:sSup>
                      <m:r>
                        <a:rPr lang="es-ES" sz="1400" b="0" i="1" smtClean="0">
                          <a:solidFill>
                            <a:schemeClr val="tx1"/>
                          </a:solidFill>
                          <a:latin typeface="Cambria Math" panose="02040503050406030204" pitchFamily="18" charset="0"/>
                        </a:rPr>
                        <m:t>=1</m:t>
                      </m:r>
                    </m:oMath>
                  </m:oMathPara>
                </a14:m>
                <a:endParaRPr lang="es-ES" sz="1400" dirty="0"/>
              </a:p>
            </p:txBody>
          </p:sp>
        </mc:Choice>
        <mc:Fallback xmlns="">
          <p:sp>
            <p:nvSpPr>
              <p:cNvPr id="21" name="CuadroTexto 20">
                <a:extLst>
                  <a:ext uri="{FF2B5EF4-FFF2-40B4-BE49-F238E27FC236}">
                    <a16:creationId xmlns:a16="http://schemas.microsoft.com/office/drawing/2014/main" id="{9E445EA3-EB63-4A04-8475-0DE6586C8AC7}"/>
                  </a:ext>
                </a:extLst>
              </p:cNvPr>
              <p:cNvSpPr txBox="1">
                <a:spLocks noRot="1" noChangeAspect="1" noMove="1" noResize="1" noEditPoints="1" noAdjustHandles="1" noChangeArrowheads="1" noChangeShapeType="1" noTextEdit="1"/>
              </p:cNvSpPr>
              <p:nvPr/>
            </p:nvSpPr>
            <p:spPr>
              <a:xfrm>
                <a:off x="2394549" y="6193360"/>
                <a:ext cx="2284732" cy="307777"/>
              </a:xfrm>
              <a:prstGeom prst="rect">
                <a:avLst/>
              </a:prstGeom>
              <a:blipFill>
                <a:blip r:embed="rId3"/>
                <a:stretch>
                  <a:fillRect/>
                </a:stretch>
              </a:blipFill>
              <a:ln>
                <a:noFill/>
              </a:ln>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2" name="CuadroTexto 21">
                <a:extLst>
                  <a:ext uri="{FF2B5EF4-FFF2-40B4-BE49-F238E27FC236}">
                    <a16:creationId xmlns:a16="http://schemas.microsoft.com/office/drawing/2014/main" id="{F93DFDD6-D8A3-4D12-B42E-B6F40F5351E1}"/>
                  </a:ext>
                </a:extLst>
              </p:cNvPr>
              <p:cNvSpPr txBox="1"/>
              <p:nvPr/>
            </p:nvSpPr>
            <p:spPr>
              <a:xfrm>
                <a:off x="2539556" y="6975283"/>
                <a:ext cx="2284732" cy="307777"/>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400" b="0" i="1" smtClean="0">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ea typeface="Cambria Math" panose="02040503050406030204" pitchFamily="18" charset="0"/>
                            </a:rPr>
                            <m:t>𝜎</m:t>
                          </m:r>
                        </m:e>
                        <m:sub>
                          <m:r>
                            <a:rPr lang="es-ES" sz="1400" b="0" i="1" smtClean="0">
                              <a:solidFill>
                                <a:schemeClr val="tx1"/>
                              </a:solidFill>
                              <a:latin typeface="Cambria Math" panose="02040503050406030204" pitchFamily="18" charset="0"/>
                            </a:rPr>
                            <m:t>𝑥</m:t>
                          </m:r>
                        </m:sub>
                      </m:sSub>
                      <m:r>
                        <a:rPr lang="es-ES" sz="1400" b="0" i="1" smtClean="0">
                          <a:solidFill>
                            <a:schemeClr val="tx1"/>
                          </a:solidFill>
                          <a:latin typeface="Cambria Math" panose="02040503050406030204" pitchFamily="18" charset="0"/>
                        </a:rPr>
                        <m:t>=2.44 </m:t>
                      </m:r>
                      <m:r>
                        <a:rPr lang="es-ES" sz="1400" b="0" i="1" smtClean="0">
                          <a:solidFill>
                            <a:schemeClr val="tx1"/>
                          </a:solidFill>
                          <a:latin typeface="Cambria Math" panose="02040503050406030204" pitchFamily="18" charset="0"/>
                          <a:ea typeface="Cambria Math" panose="02040503050406030204" pitchFamily="18" charset="0"/>
                        </a:rPr>
                        <m:t>𝜇</m:t>
                      </m:r>
                      <m:r>
                        <a:rPr lang="es-ES" sz="1400" b="0" i="1" smtClean="0">
                          <a:solidFill>
                            <a:schemeClr val="tx1"/>
                          </a:solidFill>
                          <a:latin typeface="Cambria Math" panose="02040503050406030204" pitchFamily="18" charset="0"/>
                          <a:ea typeface="Cambria Math" panose="02040503050406030204" pitchFamily="18" charset="0"/>
                        </a:rPr>
                        <m:t>𝑚</m:t>
                      </m:r>
                    </m:oMath>
                  </m:oMathPara>
                </a14:m>
                <a:endParaRPr lang="es-ES" sz="1400" dirty="0"/>
              </a:p>
            </p:txBody>
          </p:sp>
        </mc:Choice>
        <mc:Fallback xmlns="">
          <p:sp>
            <p:nvSpPr>
              <p:cNvPr id="22" name="CuadroTexto 21">
                <a:extLst>
                  <a:ext uri="{FF2B5EF4-FFF2-40B4-BE49-F238E27FC236}">
                    <a16:creationId xmlns:a16="http://schemas.microsoft.com/office/drawing/2014/main" id="{F93DFDD6-D8A3-4D12-B42E-B6F40F5351E1}"/>
                  </a:ext>
                </a:extLst>
              </p:cNvPr>
              <p:cNvSpPr txBox="1">
                <a:spLocks noRot="1" noChangeAspect="1" noMove="1" noResize="1" noEditPoints="1" noAdjustHandles="1" noChangeArrowheads="1" noChangeShapeType="1" noTextEdit="1"/>
              </p:cNvSpPr>
              <p:nvPr/>
            </p:nvSpPr>
            <p:spPr>
              <a:xfrm>
                <a:off x="2539556" y="6975283"/>
                <a:ext cx="2284732" cy="307777"/>
              </a:xfrm>
              <a:prstGeom prst="rect">
                <a:avLst/>
              </a:prstGeom>
              <a:blipFill>
                <a:blip r:embed="rId4"/>
                <a:stretch>
                  <a:fillRect b="-1961"/>
                </a:stretch>
              </a:blipFill>
              <a:ln>
                <a:noFill/>
              </a:ln>
            </p:spPr>
            <p:txBody>
              <a:bodyPr/>
              <a:lstStyle/>
              <a:p>
                <a:r>
                  <a:rPr lang="es-ES">
                    <a:noFill/>
                  </a:rPr>
                  <a:t> </a:t>
                </a:r>
              </a:p>
            </p:txBody>
          </p:sp>
        </mc:Fallback>
      </mc:AlternateContent>
      <p:sp>
        <p:nvSpPr>
          <p:cNvPr id="24" name="CuadroTexto 23">
            <a:extLst>
              <a:ext uri="{FF2B5EF4-FFF2-40B4-BE49-F238E27FC236}">
                <a16:creationId xmlns:a16="http://schemas.microsoft.com/office/drawing/2014/main" id="{4042EC51-A94F-4CE8-86D1-8A8CCC976461}"/>
              </a:ext>
            </a:extLst>
          </p:cNvPr>
          <p:cNvSpPr txBox="1"/>
          <p:nvPr/>
        </p:nvSpPr>
        <p:spPr>
          <a:xfrm>
            <a:off x="615379" y="6523041"/>
            <a:ext cx="1950425" cy="430887"/>
          </a:xfrm>
          <a:prstGeom prst="rect">
            <a:avLst/>
          </a:prstGeom>
          <a:noFill/>
        </p:spPr>
        <p:txBody>
          <a:bodyPr wrap="square">
            <a:spAutoFit/>
          </a:bodyPr>
          <a:lstStyle/>
          <a:p>
            <a:r>
              <a:rPr lang="es-ES" sz="1100" dirty="0">
                <a:solidFill>
                  <a:schemeClr val="tx1"/>
                </a:solidFill>
              </a:rPr>
              <a:t>Raíz del Error cuadrático medio </a:t>
            </a:r>
          </a:p>
        </p:txBody>
      </p:sp>
      <p:sp>
        <p:nvSpPr>
          <p:cNvPr id="25" name="CuadroTexto 24">
            <a:extLst>
              <a:ext uri="{FF2B5EF4-FFF2-40B4-BE49-F238E27FC236}">
                <a16:creationId xmlns:a16="http://schemas.microsoft.com/office/drawing/2014/main" id="{705C3BB9-B009-47F9-9CCB-2ABF5871FC15}"/>
              </a:ext>
            </a:extLst>
          </p:cNvPr>
          <p:cNvSpPr txBox="1"/>
          <p:nvPr/>
        </p:nvSpPr>
        <p:spPr>
          <a:xfrm>
            <a:off x="572259" y="7023249"/>
            <a:ext cx="1950425" cy="261610"/>
          </a:xfrm>
          <a:prstGeom prst="rect">
            <a:avLst/>
          </a:prstGeom>
          <a:noFill/>
        </p:spPr>
        <p:txBody>
          <a:bodyPr wrap="square">
            <a:spAutoFit/>
          </a:bodyPr>
          <a:lstStyle/>
          <a:p>
            <a:r>
              <a:rPr lang="es-ES" sz="1100" dirty="0">
                <a:solidFill>
                  <a:schemeClr val="tx1"/>
                </a:solidFill>
              </a:rPr>
              <a:t>Error del ajuste en </a:t>
            </a:r>
            <a:r>
              <a:rPr lang="el-GR" sz="1100" dirty="0">
                <a:solidFill>
                  <a:schemeClr val="tx1"/>
                </a:solidFill>
              </a:rPr>
              <a:t>Δ</a:t>
            </a:r>
            <a:r>
              <a:rPr lang="es-ES" sz="1100" dirty="0">
                <a:solidFill>
                  <a:schemeClr val="tx1"/>
                </a:solidFill>
              </a:rPr>
              <a:t>x</a:t>
            </a:r>
          </a:p>
        </p:txBody>
      </p:sp>
      <p:sp>
        <p:nvSpPr>
          <p:cNvPr id="26" name="CuadroTexto 25">
            <a:extLst>
              <a:ext uri="{FF2B5EF4-FFF2-40B4-BE49-F238E27FC236}">
                <a16:creationId xmlns:a16="http://schemas.microsoft.com/office/drawing/2014/main" id="{2642F8FF-EB15-4E79-9AF0-2274858F0F6A}"/>
              </a:ext>
            </a:extLst>
          </p:cNvPr>
          <p:cNvSpPr txBox="1"/>
          <p:nvPr/>
        </p:nvSpPr>
        <p:spPr>
          <a:xfrm>
            <a:off x="615379" y="6183490"/>
            <a:ext cx="1950425" cy="261610"/>
          </a:xfrm>
          <a:prstGeom prst="rect">
            <a:avLst/>
          </a:prstGeom>
          <a:noFill/>
        </p:spPr>
        <p:txBody>
          <a:bodyPr wrap="square">
            <a:spAutoFit/>
          </a:bodyPr>
          <a:lstStyle/>
          <a:p>
            <a:r>
              <a:rPr lang="es-ES" sz="1100" dirty="0">
                <a:solidFill>
                  <a:schemeClr val="tx1"/>
                </a:solidFill>
              </a:rPr>
              <a:t>Factor del ajuste lineal</a:t>
            </a:r>
          </a:p>
        </p:txBody>
      </p:sp>
      <p:cxnSp>
        <p:nvCxnSpPr>
          <p:cNvPr id="5" name="Conector recto de flecha 4">
            <a:extLst>
              <a:ext uri="{FF2B5EF4-FFF2-40B4-BE49-F238E27FC236}">
                <a16:creationId xmlns:a16="http://schemas.microsoft.com/office/drawing/2014/main" id="{E90716E0-B017-469E-81B2-632D72228CEC}"/>
              </a:ext>
            </a:extLst>
          </p:cNvPr>
          <p:cNvCxnSpPr/>
          <p:nvPr/>
        </p:nvCxnSpPr>
        <p:spPr bwMode="auto">
          <a:xfrm>
            <a:off x="2169760" y="6337475"/>
            <a:ext cx="792088"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1" name="Conector recto de flecha 30">
            <a:extLst>
              <a:ext uri="{FF2B5EF4-FFF2-40B4-BE49-F238E27FC236}">
                <a16:creationId xmlns:a16="http://schemas.microsoft.com/office/drawing/2014/main" id="{405415DC-6E3C-4391-B1BA-99A6D833F306}"/>
              </a:ext>
            </a:extLst>
          </p:cNvPr>
          <p:cNvCxnSpPr/>
          <p:nvPr/>
        </p:nvCxnSpPr>
        <p:spPr bwMode="auto">
          <a:xfrm>
            <a:off x="2317323" y="6715255"/>
            <a:ext cx="432048"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32" name="Conector recto de flecha 31">
            <a:extLst>
              <a:ext uri="{FF2B5EF4-FFF2-40B4-BE49-F238E27FC236}">
                <a16:creationId xmlns:a16="http://schemas.microsoft.com/office/drawing/2014/main" id="{638A10BE-CDFE-42E8-A2C7-6B107E527B39}"/>
              </a:ext>
            </a:extLst>
          </p:cNvPr>
          <p:cNvCxnSpPr/>
          <p:nvPr/>
        </p:nvCxnSpPr>
        <p:spPr bwMode="auto">
          <a:xfrm>
            <a:off x="2349780" y="7154054"/>
            <a:ext cx="432048"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33" name="CuadroTexto 32">
            <a:extLst>
              <a:ext uri="{FF2B5EF4-FFF2-40B4-BE49-F238E27FC236}">
                <a16:creationId xmlns:a16="http://schemas.microsoft.com/office/drawing/2014/main" id="{B1A5079F-B2C5-4C55-9C6E-CC5C8334FD61}"/>
              </a:ext>
            </a:extLst>
          </p:cNvPr>
          <p:cNvSpPr txBox="1"/>
          <p:nvPr/>
        </p:nvSpPr>
        <p:spPr>
          <a:xfrm>
            <a:off x="1295896" y="5796061"/>
            <a:ext cx="2644711" cy="276999"/>
          </a:xfrm>
          <a:prstGeom prst="rect">
            <a:avLst/>
          </a:prstGeom>
          <a:noFill/>
        </p:spPr>
        <p:txBody>
          <a:bodyPr wrap="square">
            <a:spAutoFit/>
          </a:bodyPr>
          <a:lstStyle/>
          <a:p>
            <a:r>
              <a:rPr lang="es-ES" sz="1200" u="sng" dirty="0">
                <a:solidFill>
                  <a:schemeClr val="tx1"/>
                </a:solidFill>
              </a:rPr>
              <a:t>Ajuste lineal intervalo [-1,1] mm</a:t>
            </a:r>
          </a:p>
        </p:txBody>
      </p:sp>
      <mc:AlternateContent xmlns:mc="http://schemas.openxmlformats.org/markup-compatibility/2006" xmlns:a14="http://schemas.microsoft.com/office/drawing/2010/main">
        <mc:Choice Requires="a14">
          <p:sp>
            <p:nvSpPr>
              <p:cNvPr id="34" name="CuadroTexto 33">
                <a:extLst>
                  <a:ext uri="{FF2B5EF4-FFF2-40B4-BE49-F238E27FC236}">
                    <a16:creationId xmlns:a16="http://schemas.microsoft.com/office/drawing/2014/main" id="{C2CEC436-45A4-4231-8BF7-59296BC4EF2B}"/>
                  </a:ext>
                </a:extLst>
              </p:cNvPr>
              <p:cNvSpPr txBox="1"/>
              <p:nvPr/>
            </p:nvSpPr>
            <p:spPr>
              <a:xfrm>
                <a:off x="7203204" y="6584737"/>
                <a:ext cx="2284732" cy="307777"/>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r>
                        <a:rPr lang="es-ES" sz="1400" b="0" i="1" smtClean="0">
                          <a:solidFill>
                            <a:schemeClr val="tx1"/>
                          </a:solidFill>
                          <a:latin typeface="Cambria Math" panose="02040503050406030204" pitchFamily="18" charset="0"/>
                        </a:rPr>
                        <m:t>𝑅𝑀𝑆𝐸</m:t>
                      </m:r>
                      <m:r>
                        <a:rPr lang="es-ES" sz="1400" b="0" i="1" smtClean="0">
                          <a:solidFill>
                            <a:schemeClr val="tx1"/>
                          </a:solidFill>
                          <a:latin typeface="Cambria Math" panose="02040503050406030204" pitchFamily="18" charset="0"/>
                        </a:rPr>
                        <m:t>=0.01308 </m:t>
                      </m:r>
                      <m:r>
                        <a:rPr lang="es-ES" sz="1400" b="0" i="1" smtClean="0">
                          <a:solidFill>
                            <a:schemeClr val="tx1"/>
                          </a:solidFill>
                          <a:latin typeface="Cambria Math" panose="02040503050406030204" pitchFamily="18" charset="0"/>
                        </a:rPr>
                        <m:t>𝑉</m:t>
                      </m:r>
                    </m:oMath>
                  </m:oMathPara>
                </a14:m>
                <a:endParaRPr lang="es-ES" sz="1400" dirty="0"/>
              </a:p>
            </p:txBody>
          </p:sp>
        </mc:Choice>
        <mc:Fallback xmlns="">
          <p:sp>
            <p:nvSpPr>
              <p:cNvPr id="34" name="CuadroTexto 33">
                <a:extLst>
                  <a:ext uri="{FF2B5EF4-FFF2-40B4-BE49-F238E27FC236}">
                    <a16:creationId xmlns:a16="http://schemas.microsoft.com/office/drawing/2014/main" id="{C2CEC436-45A4-4231-8BF7-59296BC4EF2B}"/>
                  </a:ext>
                </a:extLst>
              </p:cNvPr>
              <p:cNvSpPr txBox="1">
                <a:spLocks noRot="1" noChangeAspect="1" noMove="1" noResize="1" noEditPoints="1" noAdjustHandles="1" noChangeArrowheads="1" noChangeShapeType="1" noTextEdit="1"/>
              </p:cNvSpPr>
              <p:nvPr/>
            </p:nvSpPr>
            <p:spPr>
              <a:xfrm>
                <a:off x="7203204" y="6584737"/>
                <a:ext cx="2284732" cy="307777"/>
              </a:xfrm>
              <a:prstGeom prst="rect">
                <a:avLst/>
              </a:prstGeom>
              <a:blipFill>
                <a:blip r:embed="rId5"/>
                <a:stretch>
                  <a:fillRect/>
                </a:stretch>
              </a:blipFill>
              <a:ln>
                <a:noFill/>
              </a:ln>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5" name="CuadroTexto 34">
                <a:extLst>
                  <a:ext uri="{FF2B5EF4-FFF2-40B4-BE49-F238E27FC236}">
                    <a16:creationId xmlns:a16="http://schemas.microsoft.com/office/drawing/2014/main" id="{67DA30CC-1FBF-4898-9440-99F1512C2B0D}"/>
                  </a:ext>
                </a:extLst>
              </p:cNvPr>
              <p:cNvSpPr txBox="1"/>
              <p:nvPr/>
            </p:nvSpPr>
            <p:spPr>
              <a:xfrm>
                <a:off x="7075069" y="6216730"/>
                <a:ext cx="2284732" cy="307777"/>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sSup>
                        <m:sSupPr>
                          <m:ctrlPr>
                            <a:rPr lang="es-ES" sz="1400" b="0" i="1" smtClean="0">
                              <a:solidFill>
                                <a:schemeClr val="tx1"/>
                              </a:solidFill>
                              <a:latin typeface="Cambria Math" panose="02040503050406030204" pitchFamily="18" charset="0"/>
                            </a:rPr>
                          </m:ctrlPr>
                        </m:sSupPr>
                        <m:e>
                          <m:r>
                            <a:rPr lang="es-ES" sz="1400" b="0" i="1" smtClean="0">
                              <a:solidFill>
                                <a:schemeClr val="tx1"/>
                              </a:solidFill>
                              <a:latin typeface="Cambria Math" panose="02040503050406030204" pitchFamily="18" charset="0"/>
                            </a:rPr>
                            <m:t>𝑅</m:t>
                          </m:r>
                        </m:e>
                        <m:sup>
                          <m:r>
                            <a:rPr lang="es-ES" sz="1400" b="0" i="1" smtClean="0">
                              <a:solidFill>
                                <a:schemeClr val="tx1"/>
                              </a:solidFill>
                              <a:latin typeface="Cambria Math" panose="02040503050406030204" pitchFamily="18" charset="0"/>
                            </a:rPr>
                            <m:t>2</m:t>
                          </m:r>
                        </m:sup>
                      </m:sSup>
                      <m:r>
                        <a:rPr lang="es-ES" sz="1400" b="0" i="1" smtClean="0">
                          <a:solidFill>
                            <a:schemeClr val="tx1"/>
                          </a:solidFill>
                          <a:latin typeface="Cambria Math" panose="02040503050406030204" pitchFamily="18" charset="0"/>
                        </a:rPr>
                        <m:t>=1</m:t>
                      </m:r>
                    </m:oMath>
                  </m:oMathPara>
                </a14:m>
                <a:endParaRPr lang="es-ES" sz="1400" dirty="0"/>
              </a:p>
            </p:txBody>
          </p:sp>
        </mc:Choice>
        <mc:Fallback xmlns="">
          <p:sp>
            <p:nvSpPr>
              <p:cNvPr id="35" name="CuadroTexto 34">
                <a:extLst>
                  <a:ext uri="{FF2B5EF4-FFF2-40B4-BE49-F238E27FC236}">
                    <a16:creationId xmlns:a16="http://schemas.microsoft.com/office/drawing/2014/main" id="{67DA30CC-1FBF-4898-9440-99F1512C2B0D}"/>
                  </a:ext>
                </a:extLst>
              </p:cNvPr>
              <p:cNvSpPr txBox="1">
                <a:spLocks noRot="1" noChangeAspect="1" noMove="1" noResize="1" noEditPoints="1" noAdjustHandles="1" noChangeArrowheads="1" noChangeShapeType="1" noTextEdit="1"/>
              </p:cNvSpPr>
              <p:nvPr/>
            </p:nvSpPr>
            <p:spPr>
              <a:xfrm>
                <a:off x="7075069" y="6216730"/>
                <a:ext cx="2284732" cy="307777"/>
              </a:xfrm>
              <a:prstGeom prst="rect">
                <a:avLst/>
              </a:prstGeom>
              <a:blipFill>
                <a:blip r:embed="rId6"/>
                <a:stretch>
                  <a:fillRect/>
                </a:stretch>
              </a:blipFill>
              <a:ln>
                <a:noFill/>
              </a:ln>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6" name="CuadroTexto 35">
                <a:extLst>
                  <a:ext uri="{FF2B5EF4-FFF2-40B4-BE49-F238E27FC236}">
                    <a16:creationId xmlns:a16="http://schemas.microsoft.com/office/drawing/2014/main" id="{B75DF483-595C-4500-BA4D-EC538E978561}"/>
                  </a:ext>
                </a:extLst>
              </p:cNvPr>
              <p:cNvSpPr txBox="1"/>
              <p:nvPr/>
            </p:nvSpPr>
            <p:spPr>
              <a:xfrm>
                <a:off x="7220076" y="6998653"/>
                <a:ext cx="2284732" cy="307777"/>
              </a:xfrm>
              <a:prstGeom prst="rect">
                <a:avLst/>
              </a:prstGeom>
              <a:noFill/>
              <a:ln>
                <a:noFill/>
              </a:ln>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s-ES" sz="1400" b="0" i="1" smtClean="0">
                              <a:solidFill>
                                <a:schemeClr val="tx1"/>
                              </a:solidFill>
                              <a:latin typeface="Cambria Math" panose="02040503050406030204" pitchFamily="18" charset="0"/>
                            </a:rPr>
                          </m:ctrlPr>
                        </m:sSubPr>
                        <m:e>
                          <m:r>
                            <a:rPr lang="es-ES" sz="1400" b="0" i="1" smtClean="0">
                              <a:solidFill>
                                <a:schemeClr val="tx1"/>
                              </a:solidFill>
                              <a:latin typeface="Cambria Math" panose="02040503050406030204" pitchFamily="18" charset="0"/>
                              <a:ea typeface="Cambria Math" panose="02040503050406030204" pitchFamily="18" charset="0"/>
                            </a:rPr>
                            <m:t>𝜎</m:t>
                          </m:r>
                        </m:e>
                        <m:sub>
                          <m:r>
                            <a:rPr lang="es-ES" sz="1400" b="0" i="1" smtClean="0">
                              <a:solidFill>
                                <a:schemeClr val="tx1"/>
                              </a:solidFill>
                              <a:latin typeface="Cambria Math" panose="02040503050406030204" pitchFamily="18" charset="0"/>
                            </a:rPr>
                            <m:t>𝑥</m:t>
                          </m:r>
                        </m:sub>
                      </m:sSub>
                      <m:r>
                        <a:rPr lang="es-ES" sz="1400" b="0" i="1" smtClean="0">
                          <a:solidFill>
                            <a:schemeClr val="tx1"/>
                          </a:solidFill>
                          <a:latin typeface="Cambria Math" panose="02040503050406030204" pitchFamily="18" charset="0"/>
                        </a:rPr>
                        <m:t>=25.6 </m:t>
                      </m:r>
                      <m:r>
                        <a:rPr lang="es-ES" sz="1400" b="0" i="1" smtClean="0">
                          <a:solidFill>
                            <a:schemeClr val="tx1"/>
                          </a:solidFill>
                          <a:latin typeface="Cambria Math" panose="02040503050406030204" pitchFamily="18" charset="0"/>
                          <a:ea typeface="Cambria Math" panose="02040503050406030204" pitchFamily="18" charset="0"/>
                        </a:rPr>
                        <m:t>𝜇</m:t>
                      </m:r>
                      <m:r>
                        <a:rPr lang="es-ES" sz="1400" b="0" i="1" smtClean="0">
                          <a:solidFill>
                            <a:schemeClr val="tx1"/>
                          </a:solidFill>
                          <a:latin typeface="Cambria Math" panose="02040503050406030204" pitchFamily="18" charset="0"/>
                          <a:ea typeface="Cambria Math" panose="02040503050406030204" pitchFamily="18" charset="0"/>
                        </a:rPr>
                        <m:t>𝑚</m:t>
                      </m:r>
                    </m:oMath>
                  </m:oMathPara>
                </a14:m>
                <a:endParaRPr lang="es-ES" sz="1400" dirty="0"/>
              </a:p>
            </p:txBody>
          </p:sp>
        </mc:Choice>
        <mc:Fallback xmlns="">
          <p:sp>
            <p:nvSpPr>
              <p:cNvPr id="36" name="CuadroTexto 35">
                <a:extLst>
                  <a:ext uri="{FF2B5EF4-FFF2-40B4-BE49-F238E27FC236}">
                    <a16:creationId xmlns:a16="http://schemas.microsoft.com/office/drawing/2014/main" id="{B75DF483-595C-4500-BA4D-EC538E978561}"/>
                  </a:ext>
                </a:extLst>
              </p:cNvPr>
              <p:cNvSpPr txBox="1">
                <a:spLocks noRot="1" noChangeAspect="1" noMove="1" noResize="1" noEditPoints="1" noAdjustHandles="1" noChangeArrowheads="1" noChangeShapeType="1" noTextEdit="1"/>
              </p:cNvSpPr>
              <p:nvPr/>
            </p:nvSpPr>
            <p:spPr>
              <a:xfrm>
                <a:off x="7220076" y="6998653"/>
                <a:ext cx="2284732" cy="307777"/>
              </a:xfrm>
              <a:prstGeom prst="rect">
                <a:avLst/>
              </a:prstGeom>
              <a:blipFill>
                <a:blip r:embed="rId7"/>
                <a:stretch>
                  <a:fillRect b="-1961"/>
                </a:stretch>
              </a:blipFill>
              <a:ln>
                <a:noFill/>
              </a:ln>
            </p:spPr>
            <p:txBody>
              <a:bodyPr/>
              <a:lstStyle/>
              <a:p>
                <a:r>
                  <a:rPr lang="es-ES">
                    <a:noFill/>
                  </a:rPr>
                  <a:t> </a:t>
                </a:r>
              </a:p>
            </p:txBody>
          </p:sp>
        </mc:Fallback>
      </mc:AlternateContent>
      <p:sp>
        <p:nvSpPr>
          <p:cNvPr id="37" name="CuadroTexto 36">
            <a:extLst>
              <a:ext uri="{FF2B5EF4-FFF2-40B4-BE49-F238E27FC236}">
                <a16:creationId xmlns:a16="http://schemas.microsoft.com/office/drawing/2014/main" id="{674D0DF4-68E1-4F91-ACE2-9A030CF50CFC}"/>
              </a:ext>
            </a:extLst>
          </p:cNvPr>
          <p:cNvSpPr txBox="1"/>
          <p:nvPr/>
        </p:nvSpPr>
        <p:spPr>
          <a:xfrm>
            <a:off x="5295899" y="6546411"/>
            <a:ext cx="1950425" cy="430887"/>
          </a:xfrm>
          <a:prstGeom prst="rect">
            <a:avLst/>
          </a:prstGeom>
          <a:noFill/>
        </p:spPr>
        <p:txBody>
          <a:bodyPr wrap="square">
            <a:spAutoFit/>
          </a:bodyPr>
          <a:lstStyle/>
          <a:p>
            <a:r>
              <a:rPr lang="es-ES" sz="1100" dirty="0">
                <a:solidFill>
                  <a:schemeClr val="tx1"/>
                </a:solidFill>
              </a:rPr>
              <a:t>Raíz del Error cuadrático medio </a:t>
            </a:r>
          </a:p>
        </p:txBody>
      </p:sp>
      <p:sp>
        <p:nvSpPr>
          <p:cNvPr id="38" name="CuadroTexto 37">
            <a:extLst>
              <a:ext uri="{FF2B5EF4-FFF2-40B4-BE49-F238E27FC236}">
                <a16:creationId xmlns:a16="http://schemas.microsoft.com/office/drawing/2014/main" id="{CA9D5518-970D-4EEE-9EB9-32FDD7024168}"/>
              </a:ext>
            </a:extLst>
          </p:cNvPr>
          <p:cNvSpPr txBox="1"/>
          <p:nvPr/>
        </p:nvSpPr>
        <p:spPr>
          <a:xfrm>
            <a:off x="5252779" y="7046619"/>
            <a:ext cx="1950425" cy="261610"/>
          </a:xfrm>
          <a:prstGeom prst="rect">
            <a:avLst/>
          </a:prstGeom>
          <a:noFill/>
        </p:spPr>
        <p:txBody>
          <a:bodyPr wrap="square">
            <a:spAutoFit/>
          </a:bodyPr>
          <a:lstStyle/>
          <a:p>
            <a:r>
              <a:rPr lang="es-ES" sz="1100" dirty="0">
                <a:solidFill>
                  <a:schemeClr val="tx1"/>
                </a:solidFill>
              </a:rPr>
              <a:t>Error del ajuste en </a:t>
            </a:r>
            <a:r>
              <a:rPr lang="el-GR" sz="1100" dirty="0">
                <a:solidFill>
                  <a:schemeClr val="tx1"/>
                </a:solidFill>
              </a:rPr>
              <a:t>Δ</a:t>
            </a:r>
            <a:r>
              <a:rPr lang="es-ES" sz="1100" dirty="0">
                <a:solidFill>
                  <a:schemeClr val="tx1"/>
                </a:solidFill>
              </a:rPr>
              <a:t>x</a:t>
            </a:r>
          </a:p>
        </p:txBody>
      </p:sp>
      <p:sp>
        <p:nvSpPr>
          <p:cNvPr id="39" name="CuadroTexto 38">
            <a:extLst>
              <a:ext uri="{FF2B5EF4-FFF2-40B4-BE49-F238E27FC236}">
                <a16:creationId xmlns:a16="http://schemas.microsoft.com/office/drawing/2014/main" id="{927E9EDE-EF51-4561-B59C-12555CA4C537}"/>
              </a:ext>
            </a:extLst>
          </p:cNvPr>
          <p:cNvSpPr txBox="1"/>
          <p:nvPr/>
        </p:nvSpPr>
        <p:spPr>
          <a:xfrm>
            <a:off x="5295899" y="6206860"/>
            <a:ext cx="1950425" cy="261610"/>
          </a:xfrm>
          <a:prstGeom prst="rect">
            <a:avLst/>
          </a:prstGeom>
          <a:noFill/>
        </p:spPr>
        <p:txBody>
          <a:bodyPr wrap="square">
            <a:spAutoFit/>
          </a:bodyPr>
          <a:lstStyle/>
          <a:p>
            <a:r>
              <a:rPr lang="es-ES" sz="1100" dirty="0">
                <a:solidFill>
                  <a:schemeClr val="tx1"/>
                </a:solidFill>
              </a:rPr>
              <a:t>Factor del ajuste lineal</a:t>
            </a:r>
          </a:p>
        </p:txBody>
      </p:sp>
      <p:cxnSp>
        <p:nvCxnSpPr>
          <p:cNvPr id="40" name="Conector recto de flecha 39">
            <a:extLst>
              <a:ext uri="{FF2B5EF4-FFF2-40B4-BE49-F238E27FC236}">
                <a16:creationId xmlns:a16="http://schemas.microsoft.com/office/drawing/2014/main" id="{9E13DEAB-461D-48D6-BD64-3397DC30B1C2}"/>
              </a:ext>
            </a:extLst>
          </p:cNvPr>
          <p:cNvCxnSpPr/>
          <p:nvPr/>
        </p:nvCxnSpPr>
        <p:spPr bwMode="auto">
          <a:xfrm>
            <a:off x="6850280" y="6360845"/>
            <a:ext cx="792088"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41" name="Conector recto de flecha 40">
            <a:extLst>
              <a:ext uri="{FF2B5EF4-FFF2-40B4-BE49-F238E27FC236}">
                <a16:creationId xmlns:a16="http://schemas.microsoft.com/office/drawing/2014/main" id="{25FA647C-0FA6-4DA8-A34D-4A037C83F81F}"/>
              </a:ext>
            </a:extLst>
          </p:cNvPr>
          <p:cNvCxnSpPr/>
          <p:nvPr/>
        </p:nvCxnSpPr>
        <p:spPr bwMode="auto">
          <a:xfrm>
            <a:off x="6997843" y="6738625"/>
            <a:ext cx="432048"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42" name="Conector recto de flecha 41">
            <a:extLst>
              <a:ext uri="{FF2B5EF4-FFF2-40B4-BE49-F238E27FC236}">
                <a16:creationId xmlns:a16="http://schemas.microsoft.com/office/drawing/2014/main" id="{2ED96004-269E-4411-8AF9-47EC6B68BC47}"/>
              </a:ext>
            </a:extLst>
          </p:cNvPr>
          <p:cNvCxnSpPr/>
          <p:nvPr/>
        </p:nvCxnSpPr>
        <p:spPr bwMode="auto">
          <a:xfrm>
            <a:off x="7030300" y="7177424"/>
            <a:ext cx="432048"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43" name="CuadroTexto 42">
            <a:extLst>
              <a:ext uri="{FF2B5EF4-FFF2-40B4-BE49-F238E27FC236}">
                <a16:creationId xmlns:a16="http://schemas.microsoft.com/office/drawing/2014/main" id="{371B67D3-BBF1-4C82-B676-D5F24AB84821}"/>
              </a:ext>
            </a:extLst>
          </p:cNvPr>
          <p:cNvSpPr txBox="1"/>
          <p:nvPr/>
        </p:nvSpPr>
        <p:spPr>
          <a:xfrm>
            <a:off x="5976416" y="5819431"/>
            <a:ext cx="2644711" cy="276999"/>
          </a:xfrm>
          <a:prstGeom prst="rect">
            <a:avLst/>
          </a:prstGeom>
          <a:noFill/>
        </p:spPr>
        <p:txBody>
          <a:bodyPr wrap="square">
            <a:spAutoFit/>
          </a:bodyPr>
          <a:lstStyle/>
          <a:p>
            <a:r>
              <a:rPr lang="es-ES" sz="1200" u="sng" dirty="0">
                <a:solidFill>
                  <a:schemeClr val="tx1"/>
                </a:solidFill>
              </a:rPr>
              <a:t>Ajuste lineal intervalo [-10,10] mm</a:t>
            </a:r>
          </a:p>
        </p:txBody>
      </p:sp>
      <p:pic>
        <p:nvPicPr>
          <p:cNvPr id="13" name="Imagen 12">
            <a:extLst>
              <a:ext uri="{FF2B5EF4-FFF2-40B4-BE49-F238E27FC236}">
                <a16:creationId xmlns:a16="http://schemas.microsoft.com/office/drawing/2014/main" id="{8EA3CC3F-6D1E-4D6A-AF97-62BEE8BD969E}"/>
              </a:ext>
            </a:extLst>
          </p:cNvPr>
          <p:cNvPicPr>
            <a:picLocks noChangeAspect="1"/>
          </p:cNvPicPr>
          <p:nvPr/>
        </p:nvPicPr>
        <p:blipFill>
          <a:blip r:embed="rId8"/>
          <a:stretch>
            <a:fillRect/>
          </a:stretch>
        </p:blipFill>
        <p:spPr>
          <a:xfrm>
            <a:off x="572259" y="1322417"/>
            <a:ext cx="4449222" cy="3336917"/>
          </a:xfrm>
          <a:prstGeom prst="rect">
            <a:avLst/>
          </a:prstGeom>
        </p:spPr>
      </p:pic>
      <p:pic>
        <p:nvPicPr>
          <p:cNvPr id="16" name="Imagen 15">
            <a:extLst>
              <a:ext uri="{FF2B5EF4-FFF2-40B4-BE49-F238E27FC236}">
                <a16:creationId xmlns:a16="http://schemas.microsoft.com/office/drawing/2014/main" id="{E3227054-9739-4380-924D-82691A973607}"/>
              </a:ext>
            </a:extLst>
          </p:cNvPr>
          <p:cNvPicPr>
            <a:picLocks noChangeAspect="1"/>
          </p:cNvPicPr>
          <p:nvPr/>
        </p:nvPicPr>
        <p:blipFill>
          <a:blip r:embed="rId9"/>
          <a:stretch>
            <a:fillRect/>
          </a:stretch>
        </p:blipFill>
        <p:spPr>
          <a:xfrm>
            <a:off x="5156934" y="1297897"/>
            <a:ext cx="4591789" cy="3443842"/>
          </a:xfrm>
          <a:prstGeom prst="rect">
            <a:avLst/>
          </a:prstGeom>
        </p:spPr>
      </p:pic>
    </p:spTree>
    <p:extLst>
      <p:ext uri="{BB962C8B-B14F-4D97-AF65-F5344CB8AC3E}">
        <p14:creationId xmlns:p14="http://schemas.microsoft.com/office/powerpoint/2010/main" val="219044852"/>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C8101BE6-15C7-4756-9B99-7F59846C7ED5}"/>
              </a:ext>
            </a:extLst>
          </p:cNvPr>
          <p:cNvPicPr>
            <a:picLocks noChangeAspect="1"/>
          </p:cNvPicPr>
          <p:nvPr/>
        </p:nvPicPr>
        <p:blipFill>
          <a:blip r:embed="rId2"/>
          <a:stretch>
            <a:fillRect/>
          </a:stretch>
        </p:blipFill>
        <p:spPr>
          <a:xfrm>
            <a:off x="4696231" y="4271034"/>
            <a:ext cx="4019787" cy="3176612"/>
          </a:xfrm>
          <a:prstGeom prst="rect">
            <a:avLst/>
          </a:prstGeom>
        </p:spPr>
      </p:pic>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55</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p:sp>
        <p:nvSpPr>
          <p:cNvPr id="15" name="2 Marcador de contenido">
            <a:extLst>
              <a:ext uri="{FF2B5EF4-FFF2-40B4-BE49-F238E27FC236}">
                <a16:creationId xmlns:a16="http://schemas.microsoft.com/office/drawing/2014/main" id="{0E20BDF4-9FDB-4317-AE2A-3E8C920BD53E}"/>
              </a:ext>
            </a:extLst>
          </p:cNvPr>
          <p:cNvSpPr txBox="1">
            <a:spLocks/>
          </p:cNvSpPr>
          <p:nvPr/>
        </p:nvSpPr>
        <p:spPr>
          <a:xfrm>
            <a:off x="331277" y="683493"/>
            <a:ext cx="9603298"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t>Comparación entre la fórmula analítica y BI-RME para grandes desplazamientos del haz</a:t>
            </a:r>
            <a:endParaRPr lang="es-ES_tradnl" altLang="es-ES" sz="2000" u="sng" kern="0" dirty="0">
              <a:solidFill>
                <a:schemeClr val="tx1"/>
              </a:solidFill>
            </a:endParaRPr>
          </a:p>
        </p:txBody>
      </p:sp>
      <p:pic>
        <p:nvPicPr>
          <p:cNvPr id="5" name="Imagen 4">
            <a:extLst>
              <a:ext uri="{FF2B5EF4-FFF2-40B4-BE49-F238E27FC236}">
                <a16:creationId xmlns:a16="http://schemas.microsoft.com/office/drawing/2014/main" id="{1FFBCD4A-7218-4297-9F4A-B11437309098}"/>
              </a:ext>
            </a:extLst>
          </p:cNvPr>
          <p:cNvPicPr>
            <a:picLocks noChangeAspect="1"/>
          </p:cNvPicPr>
          <p:nvPr/>
        </p:nvPicPr>
        <p:blipFill>
          <a:blip r:embed="rId3"/>
          <a:stretch>
            <a:fillRect/>
          </a:stretch>
        </p:blipFill>
        <p:spPr>
          <a:xfrm>
            <a:off x="641702" y="4285482"/>
            <a:ext cx="3916949" cy="3095344"/>
          </a:xfrm>
          <a:prstGeom prst="rect">
            <a:avLst/>
          </a:prstGeom>
        </p:spPr>
      </p:pic>
      <p:pic>
        <p:nvPicPr>
          <p:cNvPr id="10" name="Imagen 9">
            <a:extLst>
              <a:ext uri="{FF2B5EF4-FFF2-40B4-BE49-F238E27FC236}">
                <a16:creationId xmlns:a16="http://schemas.microsoft.com/office/drawing/2014/main" id="{6DFB5DBA-33A5-40C1-B444-79A5698B9CFF}"/>
              </a:ext>
            </a:extLst>
          </p:cNvPr>
          <p:cNvPicPr>
            <a:picLocks noChangeAspect="1"/>
          </p:cNvPicPr>
          <p:nvPr/>
        </p:nvPicPr>
        <p:blipFill>
          <a:blip r:embed="rId4"/>
          <a:stretch>
            <a:fillRect/>
          </a:stretch>
        </p:blipFill>
        <p:spPr>
          <a:xfrm>
            <a:off x="647824" y="1141440"/>
            <a:ext cx="3877343" cy="3064046"/>
          </a:xfrm>
          <a:prstGeom prst="rect">
            <a:avLst/>
          </a:prstGeom>
        </p:spPr>
      </p:pic>
      <p:pic>
        <p:nvPicPr>
          <p:cNvPr id="17" name="Imagen 16">
            <a:extLst>
              <a:ext uri="{FF2B5EF4-FFF2-40B4-BE49-F238E27FC236}">
                <a16:creationId xmlns:a16="http://schemas.microsoft.com/office/drawing/2014/main" id="{F873C4E7-CBEE-405A-90A1-43DA0C33E64E}"/>
              </a:ext>
            </a:extLst>
          </p:cNvPr>
          <p:cNvPicPr>
            <a:picLocks noChangeAspect="1"/>
          </p:cNvPicPr>
          <p:nvPr/>
        </p:nvPicPr>
        <p:blipFill>
          <a:blip r:embed="rId5"/>
          <a:stretch>
            <a:fillRect/>
          </a:stretch>
        </p:blipFill>
        <p:spPr>
          <a:xfrm>
            <a:off x="4752280" y="1115541"/>
            <a:ext cx="3916947" cy="3095344"/>
          </a:xfrm>
          <a:prstGeom prst="rect">
            <a:avLst/>
          </a:prstGeom>
        </p:spPr>
      </p:pic>
      <mc:AlternateContent xmlns:mc="http://schemas.openxmlformats.org/markup-compatibility/2006" xmlns:a14="http://schemas.microsoft.com/office/drawing/2010/main">
        <mc:Choice Requires="a14">
          <p:sp>
            <p:nvSpPr>
              <p:cNvPr id="20" name="CuadroTexto 19">
                <a:extLst>
                  <a:ext uri="{FF2B5EF4-FFF2-40B4-BE49-F238E27FC236}">
                    <a16:creationId xmlns:a16="http://schemas.microsoft.com/office/drawing/2014/main" id="{27F5C9C9-117A-4FCA-A41C-CEF0D398AD62}"/>
                  </a:ext>
                </a:extLst>
              </p:cNvPr>
              <p:cNvSpPr txBox="1"/>
              <p:nvPr/>
            </p:nvSpPr>
            <p:spPr>
              <a:xfrm>
                <a:off x="1649810" y="1554365"/>
                <a:ext cx="3412950" cy="307777"/>
              </a:xfrm>
              <a:prstGeom prst="rect">
                <a:avLst/>
              </a:prstGeom>
              <a:noFill/>
            </p:spPr>
            <p:txBody>
              <a:bodyPr wrap="square">
                <a:spAutoFit/>
              </a:bodyPr>
              <a:lstStyle/>
              <a:p>
                <a14:m>
                  <m:oMath xmlns:m="http://schemas.openxmlformats.org/officeDocument/2006/math">
                    <m:r>
                      <a:rPr kumimoji="0" lang="es-ES"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m:t>
                    </m:r>
                    <m:r>
                      <a:rPr kumimoji="0" lang="es-ES"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𝑥</m:t>
                    </m:r>
                    <m:r>
                      <a:rPr kumimoji="0" lang="es-ES" sz="1400" b="0" i="1" u="none" strike="noStrike" kern="1200" cap="none" spc="0" normalizeH="0" baseline="0" noProof="0" smtClean="0">
                        <a:ln>
                          <a:noFill/>
                        </a:ln>
                        <a:solidFill>
                          <a:prstClr val="black"/>
                        </a:solidFill>
                        <a:effectLst/>
                        <a:uLnTx/>
                        <a:uFillTx/>
                        <a:latin typeface="Cambria Math" panose="02040503050406030204" pitchFamily="18" charset="0"/>
                        <a:cs typeface="+mn-cs"/>
                      </a:rPr>
                      <m:t>=1</m:t>
                    </m:r>
                    <m:r>
                      <a:rPr kumimoji="0" lang="es-ES" sz="1400" b="0" i="0" u="none" strike="noStrike" kern="1200" cap="none" spc="0" normalizeH="0" baseline="0" noProof="0" smtClean="0">
                        <a:ln>
                          <a:noFill/>
                        </a:ln>
                        <a:solidFill>
                          <a:prstClr val="black"/>
                        </a:solidFill>
                        <a:effectLst/>
                        <a:uLnTx/>
                        <a:uFillTx/>
                        <a:latin typeface="Cambria Math" panose="02040503050406030204" pitchFamily="18" charset="0"/>
                        <a:cs typeface="+mn-cs"/>
                      </a:rPr>
                      <m:t>0</m:t>
                    </m:r>
                  </m:oMath>
                </a14:m>
                <a:r>
                  <a:rPr kumimoji="0" lang="es-ES" sz="1400" b="0" i="0" u="none" strike="noStrike" kern="1200" cap="none" spc="0" normalizeH="0" baseline="0" noProof="0" dirty="0">
                    <a:ln>
                      <a:noFill/>
                    </a:ln>
                    <a:solidFill>
                      <a:prstClr val="white"/>
                    </a:solidFill>
                    <a:effectLst/>
                    <a:uLnTx/>
                    <a:uFillTx/>
                    <a:latin typeface="Arial" pitchFamily="34" charset="0"/>
                    <a:ea typeface="ＭＳ Ｐゴシック" pitchFamily="34" charset="-128"/>
                    <a:cs typeface="+mn-cs"/>
                  </a:rPr>
                  <a:t> </a:t>
                </a:r>
                <a:r>
                  <a:rPr kumimoji="0" lang="es-ES" sz="1400" b="0"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mn-cs"/>
                  </a:rPr>
                  <a:t>mm</a:t>
                </a:r>
                <a:endParaRPr lang="es-ES" sz="1400" dirty="0"/>
              </a:p>
            </p:txBody>
          </p:sp>
        </mc:Choice>
        <mc:Fallback xmlns="">
          <p:sp>
            <p:nvSpPr>
              <p:cNvPr id="20" name="CuadroTexto 19">
                <a:extLst>
                  <a:ext uri="{FF2B5EF4-FFF2-40B4-BE49-F238E27FC236}">
                    <a16:creationId xmlns:a16="http://schemas.microsoft.com/office/drawing/2014/main" id="{27F5C9C9-117A-4FCA-A41C-CEF0D398AD62}"/>
                  </a:ext>
                </a:extLst>
              </p:cNvPr>
              <p:cNvSpPr txBox="1">
                <a:spLocks noRot="1" noChangeAspect="1" noMove="1" noResize="1" noEditPoints="1" noAdjustHandles="1" noChangeArrowheads="1" noChangeShapeType="1" noTextEdit="1"/>
              </p:cNvSpPr>
              <p:nvPr/>
            </p:nvSpPr>
            <p:spPr>
              <a:xfrm>
                <a:off x="1649810" y="1554365"/>
                <a:ext cx="3412950" cy="307777"/>
              </a:xfrm>
              <a:prstGeom prst="rect">
                <a:avLst/>
              </a:prstGeom>
              <a:blipFill>
                <a:blip r:embed="rId6"/>
                <a:stretch>
                  <a:fillRect t="-4000" b="-200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1" name="CuadroTexto 20">
                <a:extLst>
                  <a:ext uri="{FF2B5EF4-FFF2-40B4-BE49-F238E27FC236}">
                    <a16:creationId xmlns:a16="http://schemas.microsoft.com/office/drawing/2014/main" id="{3AF756FC-8182-4755-B2F8-E336FE428BBC}"/>
                  </a:ext>
                </a:extLst>
              </p:cNvPr>
              <p:cNvSpPr txBox="1"/>
              <p:nvPr/>
            </p:nvSpPr>
            <p:spPr>
              <a:xfrm>
                <a:off x="5624170" y="1854261"/>
                <a:ext cx="3412950" cy="307777"/>
              </a:xfrm>
              <a:prstGeom prst="rect">
                <a:avLst/>
              </a:prstGeom>
              <a:noFill/>
            </p:spPr>
            <p:txBody>
              <a:bodyPr wrap="square">
                <a:spAutoFit/>
              </a:bodyPr>
              <a:lstStyle/>
              <a:p>
                <a14:m>
                  <m:oMath xmlns:m="http://schemas.openxmlformats.org/officeDocument/2006/math">
                    <m:r>
                      <a:rPr kumimoji="0" lang="es-ES"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m:t>
                    </m:r>
                    <m:r>
                      <a:rPr kumimoji="0" lang="es-ES"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𝑥</m:t>
                    </m:r>
                    <m:r>
                      <a:rPr kumimoji="0" lang="es-ES" sz="1400" b="0" i="1" u="none" strike="noStrike" kern="1200" cap="none" spc="0" normalizeH="0" baseline="0" noProof="0" smtClean="0">
                        <a:ln>
                          <a:noFill/>
                        </a:ln>
                        <a:solidFill>
                          <a:prstClr val="black"/>
                        </a:solidFill>
                        <a:effectLst/>
                        <a:uLnTx/>
                        <a:uFillTx/>
                        <a:latin typeface="Cambria Math" panose="02040503050406030204" pitchFamily="18" charset="0"/>
                        <a:cs typeface="+mn-cs"/>
                      </a:rPr>
                      <m:t>=2</m:t>
                    </m:r>
                    <m:r>
                      <a:rPr kumimoji="0" lang="es-ES" sz="1400" b="0" i="0" u="none" strike="noStrike" kern="1200" cap="none" spc="0" normalizeH="0" baseline="0" noProof="0" smtClean="0">
                        <a:ln>
                          <a:noFill/>
                        </a:ln>
                        <a:solidFill>
                          <a:prstClr val="black"/>
                        </a:solidFill>
                        <a:effectLst/>
                        <a:uLnTx/>
                        <a:uFillTx/>
                        <a:latin typeface="Cambria Math" panose="02040503050406030204" pitchFamily="18" charset="0"/>
                        <a:cs typeface="+mn-cs"/>
                      </a:rPr>
                      <m:t>0</m:t>
                    </m:r>
                  </m:oMath>
                </a14:m>
                <a:r>
                  <a:rPr kumimoji="0" lang="es-ES" sz="1400" b="0" i="0" u="none" strike="noStrike" kern="1200" cap="none" spc="0" normalizeH="0" baseline="0" noProof="0" dirty="0">
                    <a:ln>
                      <a:noFill/>
                    </a:ln>
                    <a:solidFill>
                      <a:prstClr val="white"/>
                    </a:solidFill>
                    <a:effectLst/>
                    <a:uLnTx/>
                    <a:uFillTx/>
                    <a:latin typeface="Arial" pitchFamily="34" charset="0"/>
                    <a:ea typeface="ＭＳ Ｐゴシック" pitchFamily="34" charset="-128"/>
                    <a:cs typeface="+mn-cs"/>
                  </a:rPr>
                  <a:t> </a:t>
                </a:r>
                <a:r>
                  <a:rPr kumimoji="0" lang="es-ES" sz="1400" b="0"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mn-cs"/>
                  </a:rPr>
                  <a:t>mm</a:t>
                </a:r>
                <a:endParaRPr lang="es-ES" sz="1400" dirty="0"/>
              </a:p>
            </p:txBody>
          </p:sp>
        </mc:Choice>
        <mc:Fallback xmlns="">
          <p:sp>
            <p:nvSpPr>
              <p:cNvPr id="21" name="CuadroTexto 20">
                <a:extLst>
                  <a:ext uri="{FF2B5EF4-FFF2-40B4-BE49-F238E27FC236}">
                    <a16:creationId xmlns:a16="http://schemas.microsoft.com/office/drawing/2014/main" id="{3AF756FC-8182-4755-B2F8-E336FE428BBC}"/>
                  </a:ext>
                </a:extLst>
              </p:cNvPr>
              <p:cNvSpPr txBox="1">
                <a:spLocks noRot="1" noChangeAspect="1" noMove="1" noResize="1" noEditPoints="1" noAdjustHandles="1" noChangeArrowheads="1" noChangeShapeType="1" noTextEdit="1"/>
              </p:cNvSpPr>
              <p:nvPr/>
            </p:nvSpPr>
            <p:spPr>
              <a:xfrm>
                <a:off x="5624170" y="1854261"/>
                <a:ext cx="3412950" cy="307777"/>
              </a:xfrm>
              <a:prstGeom prst="rect">
                <a:avLst/>
              </a:prstGeom>
              <a:blipFill>
                <a:blip r:embed="rId7"/>
                <a:stretch>
                  <a:fillRect t="-3922" b="-19608"/>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2" name="CuadroTexto 21">
                <a:extLst>
                  <a:ext uri="{FF2B5EF4-FFF2-40B4-BE49-F238E27FC236}">
                    <a16:creationId xmlns:a16="http://schemas.microsoft.com/office/drawing/2014/main" id="{51D8C7E8-F78D-440D-B3BD-F41007725EB8}"/>
                  </a:ext>
                </a:extLst>
              </p:cNvPr>
              <p:cNvSpPr txBox="1"/>
              <p:nvPr/>
            </p:nvSpPr>
            <p:spPr>
              <a:xfrm>
                <a:off x="1555354" y="5024202"/>
                <a:ext cx="3412950" cy="307777"/>
              </a:xfrm>
              <a:prstGeom prst="rect">
                <a:avLst/>
              </a:prstGeom>
              <a:noFill/>
            </p:spPr>
            <p:txBody>
              <a:bodyPr wrap="square">
                <a:spAutoFit/>
              </a:bodyPr>
              <a:lstStyle/>
              <a:p>
                <a14:m>
                  <m:oMath xmlns:m="http://schemas.openxmlformats.org/officeDocument/2006/math">
                    <m:r>
                      <a:rPr kumimoji="0" lang="es-ES"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m:t>
                    </m:r>
                    <m:r>
                      <a:rPr kumimoji="0" lang="es-ES"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𝑥</m:t>
                    </m:r>
                    <m:r>
                      <a:rPr kumimoji="0" lang="es-ES" sz="1400" b="0" i="1" u="none" strike="noStrike" kern="1200" cap="none" spc="0" normalizeH="0" baseline="0" noProof="0" smtClean="0">
                        <a:ln>
                          <a:noFill/>
                        </a:ln>
                        <a:solidFill>
                          <a:prstClr val="black"/>
                        </a:solidFill>
                        <a:effectLst/>
                        <a:uLnTx/>
                        <a:uFillTx/>
                        <a:latin typeface="Cambria Math" panose="02040503050406030204" pitchFamily="18" charset="0"/>
                        <a:cs typeface="+mn-cs"/>
                      </a:rPr>
                      <m:t>=3</m:t>
                    </m:r>
                    <m:r>
                      <a:rPr kumimoji="0" lang="es-ES" sz="1400" b="0" i="0" u="none" strike="noStrike" kern="1200" cap="none" spc="0" normalizeH="0" baseline="0" noProof="0" smtClean="0">
                        <a:ln>
                          <a:noFill/>
                        </a:ln>
                        <a:solidFill>
                          <a:prstClr val="black"/>
                        </a:solidFill>
                        <a:effectLst/>
                        <a:uLnTx/>
                        <a:uFillTx/>
                        <a:latin typeface="Cambria Math" panose="02040503050406030204" pitchFamily="18" charset="0"/>
                        <a:cs typeface="+mn-cs"/>
                      </a:rPr>
                      <m:t>0</m:t>
                    </m:r>
                  </m:oMath>
                </a14:m>
                <a:r>
                  <a:rPr kumimoji="0" lang="es-ES" sz="1400" b="0" i="0" u="none" strike="noStrike" kern="1200" cap="none" spc="0" normalizeH="0" baseline="0" noProof="0" dirty="0">
                    <a:ln>
                      <a:noFill/>
                    </a:ln>
                    <a:solidFill>
                      <a:prstClr val="white"/>
                    </a:solidFill>
                    <a:effectLst/>
                    <a:uLnTx/>
                    <a:uFillTx/>
                    <a:latin typeface="Arial" pitchFamily="34" charset="0"/>
                    <a:ea typeface="ＭＳ Ｐゴシック" pitchFamily="34" charset="-128"/>
                    <a:cs typeface="+mn-cs"/>
                  </a:rPr>
                  <a:t> </a:t>
                </a:r>
                <a:r>
                  <a:rPr kumimoji="0" lang="es-ES" sz="1400" b="0"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mn-cs"/>
                  </a:rPr>
                  <a:t>mm</a:t>
                </a:r>
                <a:endParaRPr lang="es-ES" sz="1400" dirty="0"/>
              </a:p>
            </p:txBody>
          </p:sp>
        </mc:Choice>
        <mc:Fallback xmlns="">
          <p:sp>
            <p:nvSpPr>
              <p:cNvPr id="22" name="CuadroTexto 21">
                <a:extLst>
                  <a:ext uri="{FF2B5EF4-FFF2-40B4-BE49-F238E27FC236}">
                    <a16:creationId xmlns:a16="http://schemas.microsoft.com/office/drawing/2014/main" id="{51D8C7E8-F78D-440D-B3BD-F41007725EB8}"/>
                  </a:ext>
                </a:extLst>
              </p:cNvPr>
              <p:cNvSpPr txBox="1">
                <a:spLocks noRot="1" noChangeAspect="1" noMove="1" noResize="1" noEditPoints="1" noAdjustHandles="1" noChangeArrowheads="1" noChangeShapeType="1" noTextEdit="1"/>
              </p:cNvSpPr>
              <p:nvPr/>
            </p:nvSpPr>
            <p:spPr>
              <a:xfrm>
                <a:off x="1555354" y="5024202"/>
                <a:ext cx="3412950" cy="307777"/>
              </a:xfrm>
              <a:prstGeom prst="rect">
                <a:avLst/>
              </a:prstGeom>
              <a:blipFill>
                <a:blip r:embed="rId8"/>
                <a:stretch>
                  <a:fillRect t="-3922" b="-19608"/>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13" name="CuadroTexto 12">
                <a:extLst>
                  <a:ext uri="{FF2B5EF4-FFF2-40B4-BE49-F238E27FC236}">
                    <a16:creationId xmlns:a16="http://schemas.microsoft.com/office/drawing/2014/main" id="{A07E1DC5-912F-458E-9013-F686413D7831}"/>
                  </a:ext>
                </a:extLst>
              </p:cNvPr>
              <p:cNvSpPr txBox="1"/>
              <p:nvPr/>
            </p:nvSpPr>
            <p:spPr>
              <a:xfrm>
                <a:off x="6289475" y="4671046"/>
                <a:ext cx="3412950" cy="307777"/>
              </a:xfrm>
              <a:prstGeom prst="rect">
                <a:avLst/>
              </a:prstGeom>
              <a:noFill/>
            </p:spPr>
            <p:txBody>
              <a:bodyPr wrap="square">
                <a:spAutoFit/>
              </a:bodyPr>
              <a:lstStyle/>
              <a:p>
                <a14:m>
                  <m:oMath xmlns:m="http://schemas.openxmlformats.org/officeDocument/2006/math">
                    <m:r>
                      <a:rPr kumimoji="0" lang="es-ES"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m:t>
                    </m:r>
                    <m:r>
                      <a:rPr kumimoji="0" lang="es-ES" sz="1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𝑥</m:t>
                    </m:r>
                    <m:r>
                      <a:rPr kumimoji="0" lang="es-ES" sz="1400" b="0" i="1" u="none" strike="noStrike" kern="1200" cap="none" spc="0" normalizeH="0" baseline="0" noProof="0" smtClean="0">
                        <a:ln>
                          <a:noFill/>
                        </a:ln>
                        <a:solidFill>
                          <a:prstClr val="black"/>
                        </a:solidFill>
                        <a:effectLst/>
                        <a:uLnTx/>
                        <a:uFillTx/>
                        <a:latin typeface="Cambria Math" panose="02040503050406030204" pitchFamily="18" charset="0"/>
                        <a:cs typeface="+mn-cs"/>
                      </a:rPr>
                      <m:t>=3</m:t>
                    </m:r>
                    <m:r>
                      <a:rPr kumimoji="0" lang="es-ES" sz="1400" b="0" i="0" u="none" strike="noStrike" kern="1200" cap="none" spc="0" normalizeH="0" baseline="0" noProof="0" smtClean="0">
                        <a:ln>
                          <a:noFill/>
                        </a:ln>
                        <a:solidFill>
                          <a:prstClr val="black"/>
                        </a:solidFill>
                        <a:effectLst/>
                        <a:uLnTx/>
                        <a:uFillTx/>
                        <a:latin typeface="Cambria Math" panose="02040503050406030204" pitchFamily="18" charset="0"/>
                        <a:cs typeface="+mn-cs"/>
                      </a:rPr>
                      <m:t>8</m:t>
                    </m:r>
                  </m:oMath>
                </a14:m>
                <a:r>
                  <a:rPr kumimoji="0" lang="es-ES" sz="1400" b="0" i="0" u="none" strike="noStrike" kern="1200" cap="none" spc="0" normalizeH="0" baseline="0" noProof="0" dirty="0">
                    <a:ln>
                      <a:noFill/>
                    </a:ln>
                    <a:solidFill>
                      <a:prstClr val="white"/>
                    </a:solidFill>
                    <a:effectLst/>
                    <a:uLnTx/>
                    <a:uFillTx/>
                    <a:latin typeface="Arial" pitchFamily="34" charset="0"/>
                    <a:ea typeface="ＭＳ Ｐゴシック" pitchFamily="34" charset="-128"/>
                    <a:cs typeface="+mn-cs"/>
                  </a:rPr>
                  <a:t> </a:t>
                </a:r>
                <a:r>
                  <a:rPr kumimoji="0" lang="es-ES" sz="1400" b="0"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mn-cs"/>
                  </a:rPr>
                  <a:t>mm</a:t>
                </a:r>
                <a:endParaRPr lang="es-ES" sz="1400" dirty="0"/>
              </a:p>
            </p:txBody>
          </p:sp>
        </mc:Choice>
        <mc:Fallback xmlns="">
          <p:sp>
            <p:nvSpPr>
              <p:cNvPr id="13" name="CuadroTexto 12">
                <a:extLst>
                  <a:ext uri="{FF2B5EF4-FFF2-40B4-BE49-F238E27FC236}">
                    <a16:creationId xmlns:a16="http://schemas.microsoft.com/office/drawing/2014/main" id="{A07E1DC5-912F-458E-9013-F686413D7831}"/>
                  </a:ext>
                </a:extLst>
              </p:cNvPr>
              <p:cNvSpPr txBox="1">
                <a:spLocks noRot="1" noChangeAspect="1" noMove="1" noResize="1" noEditPoints="1" noAdjustHandles="1" noChangeArrowheads="1" noChangeShapeType="1" noTextEdit="1"/>
              </p:cNvSpPr>
              <p:nvPr/>
            </p:nvSpPr>
            <p:spPr>
              <a:xfrm>
                <a:off x="6289475" y="4671046"/>
                <a:ext cx="3412950" cy="307777"/>
              </a:xfrm>
              <a:prstGeom prst="rect">
                <a:avLst/>
              </a:prstGeom>
              <a:blipFill>
                <a:blip r:embed="rId9"/>
                <a:stretch>
                  <a:fillRect t="-3922" b="-19608"/>
                </a:stretch>
              </a:blipFill>
            </p:spPr>
            <p:txBody>
              <a:bodyPr/>
              <a:lstStyle/>
              <a:p>
                <a:r>
                  <a:rPr lang="es-ES">
                    <a:noFill/>
                  </a:rPr>
                  <a:t> </a:t>
                </a:r>
              </a:p>
            </p:txBody>
          </p:sp>
        </mc:Fallback>
      </mc:AlternateContent>
    </p:spTree>
    <p:extLst>
      <p:ext uri="{BB962C8B-B14F-4D97-AF65-F5344CB8AC3E}">
        <p14:creationId xmlns:p14="http://schemas.microsoft.com/office/powerpoint/2010/main" val="2674722293"/>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2 Marcador de contenido">
            <a:extLst>
              <a:ext uri="{FF2B5EF4-FFF2-40B4-BE49-F238E27FC236}">
                <a16:creationId xmlns:a16="http://schemas.microsoft.com/office/drawing/2014/main" id="{4EE62C31-E42B-42DC-853D-3F84E9DCD80F}"/>
              </a:ext>
            </a:extLst>
          </p:cNvPr>
          <p:cNvSpPr txBox="1">
            <a:spLocks/>
          </p:cNvSpPr>
          <p:nvPr/>
        </p:nvSpPr>
        <p:spPr>
          <a:xfrm>
            <a:off x="309530" y="1125791"/>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sz="1400" dirty="0"/>
              <a:t>A continuación se muestra el cociente entre el módulo de los voltajes obtenidos con BI-RME y con la fórmula teórica en función del desplazamiento del haz, para el puerto 2 (+x), a las frecuencias de los modos monopolar y dipolar</a:t>
            </a:r>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400" dirty="0"/>
          </a:p>
          <a:p>
            <a:pPr algn="just">
              <a:buFont typeface="Wingdings" panose="05000000000000000000" pitchFamily="2" charset="2"/>
              <a:buChar char="Ø"/>
            </a:pPr>
            <a:r>
              <a:rPr lang="es-ES" sz="1400" dirty="0"/>
              <a:t>Se observa que el cociente, tanto a la frecuencia del modo monopolar como en el caso del dipolar, se mantiene bastante estable, sin una dependencia clara con el desplazamiento del haz</a:t>
            </a:r>
          </a:p>
          <a:p>
            <a:pPr algn="just">
              <a:buFont typeface="Wingdings" panose="05000000000000000000" pitchFamily="2" charset="2"/>
              <a:buChar char="Ø"/>
            </a:pPr>
            <a:r>
              <a:rPr lang="es-ES" sz="1400" dirty="0"/>
              <a:t>Por tanto, se concluye que las predicciones de la fórmula analítica (que constituye una aproximación) no empeoran para grandes desplazamientos del haz  </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algn="just">
              <a:buFont typeface="Wingdings" panose="05000000000000000000" pitchFamily="2" charset="2"/>
              <a:buChar char="Ø"/>
            </a:pPr>
            <a:r>
              <a:rPr lang="es-ES" sz="1300" dirty="0"/>
              <a:t>Usando las funciones de ajuste lineal de Matlab, ajustamos a una recta los resultados de la amplitud en función del desplazamiento, obteniendo los siguientes parámetros de ajuste:</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marL="0" indent="0" algn="just"/>
            <a:r>
              <a:rPr lang="es-ES" sz="1300" dirty="0"/>
              <a:t>  </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marL="0" indent="0" algn="just"/>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400" dirty="0"/>
          </a:p>
          <a:p>
            <a:pPr algn="just"/>
            <a:endParaRPr lang="es-ES_tradnl" altLang="es-ES" sz="2000" kern="0" dirty="0"/>
          </a:p>
        </p:txBody>
      </p:sp>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56</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p:sp>
        <p:nvSpPr>
          <p:cNvPr id="15" name="2 Marcador de contenido">
            <a:extLst>
              <a:ext uri="{FF2B5EF4-FFF2-40B4-BE49-F238E27FC236}">
                <a16:creationId xmlns:a16="http://schemas.microsoft.com/office/drawing/2014/main" id="{0E20BDF4-9FDB-4317-AE2A-3E8C920BD53E}"/>
              </a:ext>
            </a:extLst>
          </p:cNvPr>
          <p:cNvSpPr txBox="1">
            <a:spLocks/>
          </p:cNvSpPr>
          <p:nvPr/>
        </p:nvSpPr>
        <p:spPr>
          <a:xfrm>
            <a:off x="331277" y="683493"/>
            <a:ext cx="9603298"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t>Comparación entre la fórmula analítica y BI-RME para grandes desplazamientos del haz</a:t>
            </a:r>
            <a:endParaRPr lang="es-ES_tradnl" altLang="es-ES" sz="2000" u="sng" kern="0" dirty="0">
              <a:solidFill>
                <a:schemeClr val="tx1"/>
              </a:solidFill>
            </a:endParaRPr>
          </a:p>
        </p:txBody>
      </p:sp>
      <p:pic>
        <p:nvPicPr>
          <p:cNvPr id="5" name="Imagen 4">
            <a:extLst>
              <a:ext uri="{FF2B5EF4-FFF2-40B4-BE49-F238E27FC236}">
                <a16:creationId xmlns:a16="http://schemas.microsoft.com/office/drawing/2014/main" id="{BCA4CEE4-4051-41F7-8318-59880642419D}"/>
              </a:ext>
            </a:extLst>
          </p:cNvPr>
          <p:cNvPicPr>
            <a:picLocks noChangeAspect="1"/>
          </p:cNvPicPr>
          <p:nvPr/>
        </p:nvPicPr>
        <p:blipFill>
          <a:blip r:embed="rId2"/>
          <a:stretch>
            <a:fillRect/>
          </a:stretch>
        </p:blipFill>
        <p:spPr>
          <a:xfrm>
            <a:off x="1943968" y="1835621"/>
            <a:ext cx="5840222" cy="4380167"/>
          </a:xfrm>
          <a:prstGeom prst="rect">
            <a:avLst/>
          </a:prstGeom>
        </p:spPr>
      </p:pic>
    </p:spTree>
    <p:extLst>
      <p:ext uri="{BB962C8B-B14F-4D97-AF65-F5344CB8AC3E}">
        <p14:creationId xmlns:p14="http://schemas.microsoft.com/office/powerpoint/2010/main" val="3686006031"/>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2 Marcador de contenido">
            <a:extLst>
              <a:ext uri="{FF2B5EF4-FFF2-40B4-BE49-F238E27FC236}">
                <a16:creationId xmlns:a16="http://schemas.microsoft.com/office/drawing/2014/main" id="{4EE62C31-E42B-42DC-853D-3F84E9DCD80F}"/>
              </a:ext>
            </a:extLst>
          </p:cNvPr>
          <p:cNvSpPr txBox="1">
            <a:spLocks/>
          </p:cNvSpPr>
          <p:nvPr/>
        </p:nvSpPr>
        <p:spPr>
          <a:xfrm>
            <a:off x="309530" y="1358131"/>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sz="1400" dirty="0"/>
              <a:t>Consideramos el efecto de la desviación del haz un pequeño ángulo </a:t>
            </a:r>
            <a:r>
              <a:rPr lang="el-GR" sz="1400" dirty="0"/>
              <a:t>θ</a:t>
            </a:r>
            <a:r>
              <a:rPr lang="es-ES" sz="1400" dirty="0"/>
              <a:t> respecto al eje del BPM en el espectro del voltaje de salida a la frecuencia del modo dipolar. Supondremos que la desviación ocurre en la dirección “x” y que el haz está centrado (x=0) justo cuando pasa por el centro del BPM</a:t>
            </a:r>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algn="just">
              <a:buFont typeface="Wingdings" panose="05000000000000000000" pitchFamily="2" charset="2"/>
              <a:buChar char="Ø"/>
            </a:pPr>
            <a:r>
              <a:rPr lang="es-ES" sz="1300" dirty="0"/>
              <a:t>Usando las funciones de ajuste lineal de Matlab, ajustamos a una recta los resultados de la amplitud en función del desplazamiento, obteniendo los siguientes parámetros de ajuste:</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marL="0" indent="0" algn="just"/>
            <a:r>
              <a:rPr lang="es-ES" sz="1300" dirty="0"/>
              <a:t>  </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marL="0" indent="0" algn="just"/>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400" dirty="0"/>
          </a:p>
          <a:p>
            <a:pPr algn="just"/>
            <a:endParaRPr lang="es-ES_tradnl" altLang="es-ES" sz="2000" kern="0" dirty="0"/>
          </a:p>
        </p:txBody>
      </p:sp>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57</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p:sp>
        <p:nvSpPr>
          <p:cNvPr id="15" name="2 Marcador de contenido">
            <a:extLst>
              <a:ext uri="{FF2B5EF4-FFF2-40B4-BE49-F238E27FC236}">
                <a16:creationId xmlns:a16="http://schemas.microsoft.com/office/drawing/2014/main" id="{0E20BDF4-9FDB-4317-AE2A-3E8C920BD53E}"/>
              </a:ext>
            </a:extLst>
          </p:cNvPr>
          <p:cNvSpPr txBox="1">
            <a:spLocks/>
          </p:cNvSpPr>
          <p:nvPr/>
        </p:nvSpPr>
        <p:spPr>
          <a:xfrm>
            <a:off x="331277" y="683493"/>
            <a:ext cx="9603298"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solidFill>
                  <a:schemeClr val="tx1"/>
                </a:solidFill>
              </a:rPr>
              <a:t>Efecto de </a:t>
            </a:r>
            <a:r>
              <a:rPr lang="es-ES" altLang="es-ES" sz="1600" u="sng" kern="0" dirty="0"/>
              <a:t>una desviación angular del haz</a:t>
            </a:r>
            <a:endParaRPr lang="es-ES_tradnl" altLang="es-ES" sz="2000" u="sng" kern="0" dirty="0">
              <a:solidFill>
                <a:schemeClr val="tx1"/>
              </a:solidFill>
            </a:endParaRPr>
          </a:p>
        </p:txBody>
      </p:sp>
      <p:sp>
        <p:nvSpPr>
          <p:cNvPr id="11" name="CuadroTexto 10">
            <a:extLst>
              <a:ext uri="{FF2B5EF4-FFF2-40B4-BE49-F238E27FC236}">
                <a16:creationId xmlns:a16="http://schemas.microsoft.com/office/drawing/2014/main" id="{BCE4A3E7-58DD-402F-9D91-3B51C810991B}"/>
              </a:ext>
            </a:extLst>
          </p:cNvPr>
          <p:cNvSpPr txBox="1"/>
          <p:nvPr/>
        </p:nvSpPr>
        <p:spPr>
          <a:xfrm>
            <a:off x="791840" y="6338996"/>
            <a:ext cx="5410201" cy="461665"/>
          </a:xfrm>
          <a:prstGeom prst="rect">
            <a:avLst/>
          </a:prstGeom>
          <a:noFill/>
        </p:spPr>
        <p:txBody>
          <a:bodyPr wrap="square" rtlCol="0">
            <a:spAutoFit/>
          </a:bodyPr>
          <a:lstStyle/>
          <a:p>
            <a:pPr algn="just"/>
            <a:r>
              <a:rPr kumimoji="0" lang="es-ES" altLang="es-ES" sz="1200" b="0" i="0" u="none" strike="noStrike" cap="none" normalizeH="0" baseline="0" dirty="0">
                <a:ln>
                  <a:noFill/>
                </a:ln>
                <a:solidFill>
                  <a:schemeClr val="tx1"/>
                </a:solidFill>
                <a:effectLst/>
                <a:latin typeface="Arial" panose="020B0604020202020204" pitchFamily="34" charset="0"/>
              </a:rPr>
              <a:t>Esquem</a:t>
            </a:r>
            <a:r>
              <a:rPr lang="es-ES" altLang="es-ES" sz="1200" i="0" dirty="0">
                <a:solidFill>
                  <a:schemeClr val="tx1"/>
                </a:solidFill>
                <a:latin typeface="Arial" panose="020B0604020202020204" pitchFamily="34" charset="0"/>
              </a:rPr>
              <a:t>a </a:t>
            </a:r>
            <a:r>
              <a:rPr lang="es-ES" altLang="es-ES" sz="1200" dirty="0">
                <a:solidFill>
                  <a:schemeClr val="tx1"/>
                </a:solidFill>
              </a:rPr>
              <a:t>del BPM (diseño final con pestaña en Z) con el haz desviado un ángulo </a:t>
            </a:r>
            <a:r>
              <a:rPr lang="el-GR" altLang="es-ES" sz="1200" dirty="0">
                <a:solidFill>
                  <a:schemeClr val="tx1"/>
                </a:solidFill>
              </a:rPr>
              <a:t>θ</a:t>
            </a:r>
            <a:r>
              <a:rPr lang="es-ES" altLang="es-ES" sz="1200" dirty="0">
                <a:solidFill>
                  <a:schemeClr val="tx1"/>
                </a:solidFill>
              </a:rPr>
              <a:t> en la dirección del eje x</a:t>
            </a:r>
            <a:endParaRPr kumimoji="0" lang="es-ES" altLang="es-ES" sz="1200" b="0" i="0" u="none" strike="noStrike" cap="none" normalizeH="0" baseline="0" dirty="0">
              <a:ln>
                <a:noFill/>
              </a:ln>
              <a:solidFill>
                <a:schemeClr val="tx1"/>
              </a:solidFill>
              <a:effectLst/>
              <a:latin typeface="Arial" panose="020B0604020202020204" pitchFamily="34" charset="0"/>
            </a:endParaRPr>
          </a:p>
        </p:txBody>
      </p:sp>
      <p:pic>
        <p:nvPicPr>
          <p:cNvPr id="13" name="Imagen 12">
            <a:extLst>
              <a:ext uri="{FF2B5EF4-FFF2-40B4-BE49-F238E27FC236}">
                <a16:creationId xmlns:a16="http://schemas.microsoft.com/office/drawing/2014/main" id="{54821682-F69D-4F03-85C1-A5EDFACBCD8E}"/>
              </a:ext>
            </a:extLst>
          </p:cNvPr>
          <p:cNvPicPr>
            <a:picLocks noChangeAspect="1"/>
          </p:cNvPicPr>
          <p:nvPr/>
        </p:nvPicPr>
        <p:blipFill>
          <a:blip r:embed="rId2"/>
          <a:stretch>
            <a:fillRect/>
          </a:stretch>
        </p:blipFill>
        <p:spPr>
          <a:xfrm>
            <a:off x="616840" y="2257098"/>
            <a:ext cx="5926531" cy="4081898"/>
          </a:xfrm>
          <a:prstGeom prst="rect">
            <a:avLst/>
          </a:prstGeom>
        </p:spPr>
      </p:pic>
      <mc:AlternateContent xmlns:mc="http://schemas.openxmlformats.org/markup-compatibility/2006" xmlns:a14="http://schemas.microsoft.com/office/drawing/2010/main">
        <mc:Choice Requires="a14">
          <p:sp>
            <p:nvSpPr>
              <p:cNvPr id="17" name="CuadroTexto 16">
                <a:extLst>
                  <a:ext uri="{FF2B5EF4-FFF2-40B4-BE49-F238E27FC236}">
                    <a16:creationId xmlns:a16="http://schemas.microsoft.com/office/drawing/2014/main" id="{E21F3272-A5D5-408F-965F-038708D45E36}"/>
                  </a:ext>
                </a:extLst>
              </p:cNvPr>
              <p:cNvSpPr txBox="1"/>
              <p:nvPr/>
            </p:nvSpPr>
            <p:spPr>
              <a:xfrm>
                <a:off x="6620433" y="2843733"/>
                <a:ext cx="3412950" cy="2292935"/>
              </a:xfrm>
              <a:prstGeom prst="rect">
                <a:avLst/>
              </a:prstGeom>
              <a:noFill/>
            </p:spPr>
            <p:txBody>
              <a:bodyPr wrap="square">
                <a:spAutoFit/>
              </a:bodyPr>
              <a:lstStyle/>
              <a:p>
                <a14:m>
                  <m:oMath xmlns:m="http://schemas.openxmlformats.org/officeDocument/2006/math">
                    <m:sSub>
                      <m:sSubPr>
                        <m:ctrlPr>
                          <a:rPr lang="es-ES" sz="1300" i="1" smtClean="0">
                            <a:solidFill>
                              <a:schemeClr val="tx1"/>
                            </a:solidFill>
                            <a:latin typeface="Cambria Math" panose="02040503050406030204" pitchFamily="18" charset="0"/>
                          </a:rPr>
                        </m:ctrlPr>
                      </m:sSubPr>
                      <m:e>
                        <m:r>
                          <a:rPr lang="es-ES" sz="1300" b="0" i="1" smtClean="0">
                            <a:solidFill>
                              <a:schemeClr val="tx1"/>
                            </a:solidFill>
                            <a:latin typeface="Cambria Math" panose="02040503050406030204" pitchFamily="18" charset="0"/>
                          </a:rPr>
                          <m:t>𝑟</m:t>
                        </m:r>
                      </m:e>
                      <m:sub>
                        <m:r>
                          <a:rPr lang="es-ES" sz="1300" b="0" i="1" smtClean="0">
                            <a:solidFill>
                              <a:schemeClr val="tx1"/>
                            </a:solidFill>
                            <a:latin typeface="Cambria Math" panose="02040503050406030204" pitchFamily="18" charset="0"/>
                          </a:rPr>
                          <m:t>1</m:t>
                        </m:r>
                      </m:sub>
                    </m:sSub>
                    <m:r>
                      <a:rPr lang="es-ES" sz="1300" b="0" i="1" smtClean="0">
                        <a:solidFill>
                          <a:schemeClr val="tx1"/>
                        </a:solidFill>
                        <a:latin typeface="Cambria Math" panose="02040503050406030204" pitchFamily="18" charset="0"/>
                      </a:rPr>
                      <m:t>=39</m:t>
                    </m:r>
                  </m:oMath>
                </a14:m>
                <a:r>
                  <a:rPr lang="es-ES" sz="1300" dirty="0"/>
                  <a:t> </a:t>
                </a:r>
                <a:r>
                  <a:rPr lang="es-ES" sz="1300" dirty="0">
                    <a:solidFill>
                      <a:schemeClr val="tx1"/>
                    </a:solidFill>
                  </a:rPr>
                  <a:t>mm</a:t>
                </a:r>
              </a:p>
              <a:p>
                <a14:m>
                  <m:oMath xmlns:m="http://schemas.openxmlformats.org/officeDocument/2006/math">
                    <m:sSub>
                      <m:sSubPr>
                        <m:ctrlPr>
                          <a:rPr lang="es-ES" sz="1300" i="1" smtClean="0">
                            <a:solidFill>
                              <a:schemeClr val="tx1"/>
                            </a:solidFill>
                            <a:latin typeface="Cambria Math" panose="02040503050406030204" pitchFamily="18" charset="0"/>
                          </a:rPr>
                        </m:ctrlPr>
                      </m:sSubPr>
                      <m:e>
                        <m:r>
                          <a:rPr lang="es-ES" sz="1300" b="0" i="1" smtClean="0">
                            <a:solidFill>
                              <a:schemeClr val="tx1"/>
                            </a:solidFill>
                            <a:latin typeface="Cambria Math" panose="02040503050406030204" pitchFamily="18" charset="0"/>
                          </a:rPr>
                          <m:t>𝑟</m:t>
                        </m:r>
                      </m:e>
                      <m:sub>
                        <m:r>
                          <a:rPr lang="es-ES" sz="1300" b="0" i="1" smtClean="0">
                            <a:solidFill>
                              <a:schemeClr val="tx1"/>
                            </a:solidFill>
                            <a:latin typeface="Cambria Math" panose="02040503050406030204" pitchFamily="18" charset="0"/>
                          </a:rPr>
                          <m:t>2</m:t>
                        </m:r>
                      </m:sub>
                    </m:sSub>
                    <m:r>
                      <a:rPr lang="es-ES" sz="1300" b="0" i="1" smtClean="0">
                        <a:solidFill>
                          <a:schemeClr val="tx1"/>
                        </a:solidFill>
                        <a:latin typeface="Cambria Math" panose="02040503050406030204" pitchFamily="18" charset="0"/>
                      </a:rPr>
                      <m:t>=41.5</m:t>
                    </m:r>
                  </m:oMath>
                </a14:m>
                <a:r>
                  <a:rPr lang="es-ES" sz="1300" dirty="0"/>
                  <a:t> </a:t>
                </a:r>
                <a:r>
                  <a:rPr lang="es-ES" sz="1300" dirty="0">
                    <a:solidFill>
                      <a:schemeClr val="tx1"/>
                    </a:solidFill>
                  </a:rPr>
                  <a:t>mm</a:t>
                </a:r>
              </a:p>
              <a:p>
                <a14:m>
                  <m:oMath xmlns:m="http://schemas.openxmlformats.org/officeDocument/2006/math">
                    <m:sSub>
                      <m:sSubPr>
                        <m:ctrlPr>
                          <a:rPr lang="es-ES" sz="1300" i="1" smtClean="0">
                            <a:solidFill>
                              <a:schemeClr val="tx1"/>
                            </a:solidFill>
                            <a:latin typeface="Cambria Math" panose="02040503050406030204" pitchFamily="18" charset="0"/>
                          </a:rPr>
                        </m:ctrlPr>
                      </m:sSubPr>
                      <m:e>
                        <m:r>
                          <a:rPr lang="es-ES" sz="1300" b="0" i="1" smtClean="0">
                            <a:solidFill>
                              <a:schemeClr val="tx1"/>
                            </a:solidFill>
                            <a:latin typeface="Cambria Math" panose="02040503050406030204" pitchFamily="18" charset="0"/>
                          </a:rPr>
                          <m:t>𝑟</m:t>
                        </m:r>
                      </m:e>
                      <m:sub>
                        <m:r>
                          <a:rPr lang="es-ES" sz="1300" b="0" i="1" smtClean="0">
                            <a:solidFill>
                              <a:schemeClr val="tx1"/>
                            </a:solidFill>
                            <a:latin typeface="Cambria Math" panose="02040503050406030204" pitchFamily="18" charset="0"/>
                          </a:rPr>
                          <m:t>3</m:t>
                        </m:r>
                      </m:sub>
                    </m:sSub>
                    <m:r>
                      <a:rPr lang="es-ES" sz="1300" b="0" i="1" smtClean="0">
                        <a:solidFill>
                          <a:schemeClr val="tx1"/>
                        </a:solidFill>
                        <a:latin typeface="Cambria Math" panose="02040503050406030204" pitchFamily="18" charset="0"/>
                      </a:rPr>
                      <m:t>=51.75</m:t>
                    </m:r>
                  </m:oMath>
                </a14:m>
                <a:r>
                  <a:rPr lang="es-ES" sz="1300" dirty="0"/>
                  <a:t> </a:t>
                </a:r>
                <a:r>
                  <a:rPr lang="es-ES" sz="1300" dirty="0">
                    <a:solidFill>
                      <a:schemeClr val="tx1"/>
                    </a:solidFill>
                  </a:rPr>
                  <a:t>mm</a:t>
                </a:r>
              </a:p>
              <a:p>
                <a14:m>
                  <m:oMath xmlns:m="http://schemas.openxmlformats.org/officeDocument/2006/math">
                    <m:r>
                      <a:rPr lang="es-ES" sz="1300" b="0" i="1" smtClean="0">
                        <a:solidFill>
                          <a:schemeClr val="tx1"/>
                        </a:solidFill>
                        <a:latin typeface="Cambria Math" panose="02040503050406030204" pitchFamily="18" charset="0"/>
                      </a:rPr>
                      <m:t>𝐿</m:t>
                    </m:r>
                    <m:r>
                      <a:rPr lang="es-ES" sz="1300" b="0" i="1" smtClean="0">
                        <a:solidFill>
                          <a:schemeClr val="tx1"/>
                        </a:solidFill>
                        <a:latin typeface="Cambria Math" panose="02040503050406030204" pitchFamily="18" charset="0"/>
                      </a:rPr>
                      <m:t>=53</m:t>
                    </m:r>
                  </m:oMath>
                </a14:m>
                <a:r>
                  <a:rPr lang="es-ES" sz="1300" dirty="0"/>
                  <a:t> </a:t>
                </a:r>
                <a:r>
                  <a:rPr lang="es-ES" sz="1300" dirty="0">
                    <a:solidFill>
                      <a:schemeClr val="tx1"/>
                    </a:solidFill>
                  </a:rPr>
                  <a:t>mm</a:t>
                </a:r>
              </a:p>
              <a:p>
                <a14:m>
                  <m:oMath xmlns:m="http://schemas.openxmlformats.org/officeDocument/2006/math">
                    <m:sSub>
                      <m:sSubPr>
                        <m:ctrlPr>
                          <a:rPr lang="es-ES" sz="1300" i="1" smtClean="0">
                            <a:solidFill>
                              <a:schemeClr val="tx1"/>
                            </a:solidFill>
                            <a:latin typeface="Cambria Math" panose="02040503050406030204" pitchFamily="18" charset="0"/>
                          </a:rPr>
                        </m:ctrlPr>
                      </m:sSubPr>
                      <m:e>
                        <m:r>
                          <a:rPr lang="es-ES" sz="1300" b="0" i="1" smtClean="0">
                            <a:solidFill>
                              <a:schemeClr val="tx1"/>
                            </a:solidFill>
                            <a:latin typeface="Cambria Math" panose="02040503050406030204" pitchFamily="18" charset="0"/>
                          </a:rPr>
                          <m:t>𝑑</m:t>
                        </m:r>
                      </m:e>
                      <m:sub>
                        <m:r>
                          <a:rPr lang="es-ES" sz="1300" b="0" i="1" smtClean="0">
                            <a:solidFill>
                              <a:schemeClr val="tx1"/>
                            </a:solidFill>
                            <a:latin typeface="Cambria Math" panose="02040503050406030204" pitchFamily="18" charset="0"/>
                          </a:rPr>
                          <m:t>𝑎</m:t>
                        </m:r>
                      </m:sub>
                    </m:sSub>
                    <m:r>
                      <a:rPr lang="es-ES" sz="1300" b="0" i="1" smtClean="0">
                        <a:solidFill>
                          <a:schemeClr val="tx1"/>
                        </a:solidFill>
                        <a:latin typeface="Cambria Math" panose="02040503050406030204" pitchFamily="18" charset="0"/>
                      </a:rPr>
                      <m:t>=47</m:t>
                    </m:r>
                  </m:oMath>
                </a14:m>
                <a:r>
                  <a:rPr lang="es-ES" sz="1300" dirty="0"/>
                  <a:t> </a:t>
                </a:r>
                <a:r>
                  <a:rPr lang="es-ES" sz="1300" dirty="0">
                    <a:solidFill>
                      <a:schemeClr val="tx1"/>
                    </a:solidFill>
                  </a:rPr>
                  <a:t>mm</a:t>
                </a:r>
              </a:p>
              <a:p>
                <a14:m>
                  <m:oMath xmlns:m="http://schemas.openxmlformats.org/officeDocument/2006/math">
                    <m:r>
                      <a:rPr lang="es-ES" sz="1300" i="1" smtClean="0">
                        <a:solidFill>
                          <a:schemeClr val="tx1"/>
                        </a:solidFill>
                        <a:latin typeface="Cambria Math" panose="02040503050406030204" pitchFamily="18" charset="0"/>
                      </a:rPr>
                      <m:t>𝑎</m:t>
                    </m:r>
                    <m:r>
                      <a:rPr lang="es-ES" sz="1300" b="0" i="1" smtClean="0">
                        <a:solidFill>
                          <a:schemeClr val="tx1"/>
                        </a:solidFill>
                        <a:latin typeface="Cambria Math" panose="02040503050406030204" pitchFamily="18" charset="0"/>
                      </a:rPr>
                      <m:t>=0.51</m:t>
                    </m:r>
                  </m:oMath>
                </a14:m>
                <a:r>
                  <a:rPr lang="es-ES" sz="1300" dirty="0"/>
                  <a:t> </a:t>
                </a:r>
                <a:r>
                  <a:rPr lang="es-ES" sz="1300" dirty="0">
                    <a:solidFill>
                      <a:schemeClr val="tx1"/>
                    </a:solidFill>
                  </a:rPr>
                  <a:t>mm (radio </a:t>
                </a:r>
                <a:r>
                  <a:rPr lang="es-ES" sz="1300" dirty="0" err="1">
                    <a:solidFill>
                      <a:schemeClr val="tx1"/>
                    </a:solidFill>
                  </a:rPr>
                  <a:t>cond</a:t>
                </a:r>
                <a:r>
                  <a:rPr lang="es-ES" sz="1300" dirty="0">
                    <a:solidFill>
                      <a:schemeClr val="tx1"/>
                    </a:solidFill>
                  </a:rPr>
                  <a:t>. interno coaxial)</a:t>
                </a:r>
              </a:p>
              <a:p>
                <a:pPr marL="0" marR="0" lvl="0" indent="0" algn="l" defTabSz="447675" rtl="0" eaLnBrk="0" fontAlgn="base" latinLnBrk="0" hangingPunct="0">
                  <a:lnSpc>
                    <a:spcPct val="100000"/>
                  </a:lnSpc>
                  <a:spcBef>
                    <a:spcPct val="0"/>
                  </a:spcBef>
                  <a:spcAft>
                    <a:spcPct val="0"/>
                  </a:spcAft>
                  <a:buClrTx/>
                  <a:buSzTx/>
                  <a:buFontTx/>
                  <a:buNone/>
                  <a:tabLst/>
                  <a:defRPr/>
                </a:pPr>
                <a14:m>
                  <m:oMath xmlns:m="http://schemas.openxmlformats.org/officeDocument/2006/math">
                    <m:r>
                      <a:rPr kumimoji="0" lang="es-ES" sz="1300" b="0" i="1" u="none" strike="noStrike" kern="1200" cap="none" spc="0" normalizeH="0" baseline="0" noProof="0" smtClean="0">
                        <a:ln>
                          <a:noFill/>
                        </a:ln>
                        <a:solidFill>
                          <a:prstClr val="black"/>
                        </a:solidFill>
                        <a:effectLst/>
                        <a:uLnTx/>
                        <a:uFillTx/>
                        <a:latin typeface="Cambria Math" panose="02040503050406030204" pitchFamily="18" charset="0"/>
                        <a:cs typeface="+mn-cs"/>
                      </a:rPr>
                      <m:t>𝑏</m:t>
                    </m:r>
                    <m:r>
                      <a:rPr kumimoji="0" lang="es-ES" sz="1300" b="0" i="1" u="none" strike="noStrike" kern="1200" cap="none" spc="0" normalizeH="0" baseline="0" noProof="0" smtClean="0">
                        <a:ln>
                          <a:noFill/>
                        </a:ln>
                        <a:solidFill>
                          <a:prstClr val="black"/>
                        </a:solidFill>
                        <a:effectLst/>
                        <a:uLnTx/>
                        <a:uFillTx/>
                        <a:latin typeface="Cambria Math" panose="02040503050406030204" pitchFamily="18" charset="0"/>
                        <a:cs typeface="+mn-cs"/>
                      </a:rPr>
                      <m:t>=1.1685</m:t>
                    </m:r>
                  </m:oMath>
                </a14:m>
                <a:r>
                  <a:rPr kumimoji="0" lang="es-ES" sz="1300" b="0" i="0" u="none" strike="noStrike" kern="1200" cap="none" spc="0" normalizeH="0" baseline="0" noProof="0" dirty="0">
                    <a:ln>
                      <a:noFill/>
                    </a:ln>
                    <a:solidFill>
                      <a:prstClr val="white"/>
                    </a:solidFill>
                    <a:effectLst/>
                    <a:uLnTx/>
                    <a:uFillTx/>
                    <a:latin typeface="Arial" pitchFamily="34" charset="0"/>
                    <a:ea typeface="ＭＳ Ｐゴシック" pitchFamily="34" charset="-128"/>
                    <a:cs typeface="+mn-cs"/>
                  </a:rPr>
                  <a:t> </a:t>
                </a:r>
                <a:r>
                  <a:rPr kumimoji="0" lang="es-ES" sz="1300" b="0"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mn-cs"/>
                  </a:rPr>
                  <a:t>mm (radio </a:t>
                </a:r>
                <a:r>
                  <a:rPr kumimoji="0" lang="es-ES" sz="1300" b="0" i="0" u="none" strike="noStrike" kern="1200" cap="none" spc="0" normalizeH="0" baseline="0" noProof="0" dirty="0" err="1">
                    <a:ln>
                      <a:noFill/>
                    </a:ln>
                    <a:solidFill>
                      <a:prstClr val="black"/>
                    </a:solidFill>
                    <a:effectLst/>
                    <a:uLnTx/>
                    <a:uFillTx/>
                    <a:latin typeface="Arial" pitchFamily="34" charset="0"/>
                    <a:ea typeface="ＭＳ Ｐゴシック" pitchFamily="34" charset="-128"/>
                    <a:cs typeface="+mn-cs"/>
                  </a:rPr>
                  <a:t>cond</a:t>
                </a:r>
                <a:r>
                  <a:rPr kumimoji="0" lang="es-ES" sz="1300" b="0"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mn-cs"/>
                  </a:rPr>
                  <a:t>. </a:t>
                </a:r>
                <a:r>
                  <a:rPr lang="es-ES" sz="1300" dirty="0">
                    <a:solidFill>
                      <a:prstClr val="black"/>
                    </a:solidFill>
                  </a:rPr>
                  <a:t>externo</a:t>
                </a:r>
                <a:r>
                  <a:rPr kumimoji="0" lang="es-ES" sz="1300" b="0"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mn-cs"/>
                  </a:rPr>
                  <a:t> coaxial)</a:t>
                </a:r>
              </a:p>
              <a:p>
                <a:pPr marL="0" marR="0" lvl="0" indent="0" algn="l" defTabSz="447675" rtl="0" eaLnBrk="0" fontAlgn="base" latinLnBrk="0" hangingPunct="0">
                  <a:lnSpc>
                    <a:spcPct val="100000"/>
                  </a:lnSpc>
                  <a:spcBef>
                    <a:spcPct val="0"/>
                  </a:spcBef>
                  <a:spcAft>
                    <a:spcPct val="0"/>
                  </a:spcAft>
                  <a:buClrTx/>
                  <a:buSzTx/>
                  <a:buFontTx/>
                  <a:buNone/>
                  <a:tabLst/>
                  <a:defRPr/>
                </a:pPr>
                <a:r>
                  <a:rPr kumimoji="0" lang="es-ES" sz="1300" b="0" u="none" strike="noStrike" kern="1200" cap="none" spc="0" normalizeH="0" baseline="0" noProof="0" dirty="0">
                    <a:ln>
                      <a:noFill/>
                    </a:ln>
                    <a:solidFill>
                      <a:prstClr val="black"/>
                    </a:solidFill>
                    <a:effectLst/>
                    <a:uLnTx/>
                    <a:uFillTx/>
                    <a:cs typeface="+mn-cs"/>
                  </a:rPr>
                  <a:t>g</a:t>
                </a:r>
                <a14:m>
                  <m:oMath xmlns:m="http://schemas.openxmlformats.org/officeDocument/2006/math">
                    <m:r>
                      <a:rPr kumimoji="0" lang="es-ES" sz="1300" b="0" i="1" u="none" strike="noStrike" kern="1200" cap="none" spc="0" normalizeH="0" baseline="0" noProof="0" smtClean="0">
                        <a:ln>
                          <a:noFill/>
                        </a:ln>
                        <a:solidFill>
                          <a:prstClr val="black"/>
                        </a:solidFill>
                        <a:effectLst/>
                        <a:uLnTx/>
                        <a:uFillTx/>
                        <a:latin typeface="Cambria Math" panose="02040503050406030204" pitchFamily="18" charset="0"/>
                        <a:cs typeface="+mn-cs"/>
                      </a:rPr>
                      <m:t>=10.25</m:t>
                    </m:r>
                  </m:oMath>
                </a14:m>
                <a:r>
                  <a:rPr kumimoji="0" lang="es-ES" sz="1300" b="0" i="0" u="none" strike="noStrike" kern="1200" cap="none" spc="0" normalizeH="0" baseline="0" noProof="0" dirty="0">
                    <a:ln>
                      <a:noFill/>
                    </a:ln>
                    <a:solidFill>
                      <a:prstClr val="white"/>
                    </a:solidFill>
                    <a:effectLst/>
                    <a:uLnTx/>
                    <a:uFillTx/>
                    <a:latin typeface="Arial" pitchFamily="34" charset="0"/>
                    <a:ea typeface="ＭＳ Ｐゴシック" pitchFamily="34" charset="-128"/>
                    <a:cs typeface="+mn-cs"/>
                  </a:rPr>
                  <a:t> </a:t>
                </a:r>
                <a:r>
                  <a:rPr kumimoji="0" lang="es-ES" sz="1300" b="0"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mn-cs"/>
                  </a:rPr>
                  <a:t>mm</a:t>
                </a:r>
              </a:p>
              <a:p>
                <a:pPr marL="0" marR="0" lvl="0" indent="0" algn="l" defTabSz="447675" rtl="0" eaLnBrk="0" fontAlgn="base" latinLnBrk="0" hangingPunct="0">
                  <a:lnSpc>
                    <a:spcPct val="100000"/>
                  </a:lnSpc>
                  <a:spcBef>
                    <a:spcPct val="0"/>
                  </a:spcBef>
                  <a:spcAft>
                    <a:spcPct val="0"/>
                  </a:spcAft>
                  <a:buClrTx/>
                  <a:buSzTx/>
                  <a:buFontTx/>
                  <a:buNone/>
                  <a:tabLst/>
                  <a:defRPr/>
                </a:pPr>
                <a14:m>
                  <m:oMath xmlns:m="http://schemas.openxmlformats.org/officeDocument/2006/math">
                    <m:sSub>
                      <m:sSubPr>
                        <m:ctrlPr>
                          <a:rPr kumimoji="0" lang="es-ES" sz="1300" b="0" i="1" u="none" strike="noStrike" kern="1200" cap="none" spc="0" normalizeH="0" baseline="0" noProof="0" smtClean="0">
                            <a:ln>
                              <a:noFill/>
                            </a:ln>
                            <a:solidFill>
                              <a:prstClr val="black"/>
                            </a:solidFill>
                            <a:effectLst/>
                            <a:uLnTx/>
                            <a:uFillTx/>
                            <a:latin typeface="Cambria Math" panose="02040503050406030204" pitchFamily="18" charset="0"/>
                            <a:cs typeface="+mn-cs"/>
                          </a:rPr>
                        </m:ctrlPr>
                      </m:sSubPr>
                      <m:e>
                        <m:r>
                          <a:rPr kumimoji="0" lang="es-ES" sz="13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rPr>
                          <m:t>𝜎</m:t>
                        </m:r>
                      </m:e>
                      <m:sub>
                        <m:r>
                          <a:rPr kumimoji="0" lang="es-ES" sz="1300" b="0" i="1" u="none" strike="noStrike" kern="1200" cap="none" spc="0" normalizeH="0" baseline="0" noProof="0" smtClean="0">
                            <a:ln>
                              <a:noFill/>
                            </a:ln>
                            <a:solidFill>
                              <a:prstClr val="black"/>
                            </a:solidFill>
                            <a:effectLst/>
                            <a:uLnTx/>
                            <a:uFillTx/>
                            <a:latin typeface="Cambria Math" panose="02040503050406030204" pitchFamily="18" charset="0"/>
                            <a:cs typeface="+mn-cs"/>
                          </a:rPr>
                          <m:t>𝑧</m:t>
                        </m:r>
                      </m:sub>
                    </m:sSub>
                    <m:r>
                      <a:rPr kumimoji="0" lang="es-ES" sz="1300" b="0" i="1" u="none" strike="noStrike" kern="1200" cap="none" spc="0" normalizeH="0" baseline="0" noProof="0" smtClean="0">
                        <a:ln>
                          <a:noFill/>
                        </a:ln>
                        <a:solidFill>
                          <a:prstClr val="black"/>
                        </a:solidFill>
                        <a:effectLst/>
                        <a:uLnTx/>
                        <a:uFillTx/>
                        <a:latin typeface="Cambria Math" panose="02040503050406030204" pitchFamily="18" charset="0"/>
                        <a:cs typeface="+mn-cs"/>
                      </a:rPr>
                      <m:t>=7</m:t>
                    </m:r>
                  </m:oMath>
                </a14:m>
                <a:r>
                  <a:rPr kumimoji="0" lang="es-ES" sz="1300" b="0" i="0" u="none" strike="noStrike" kern="1200" cap="none" spc="0" normalizeH="0" baseline="0" noProof="0" dirty="0">
                    <a:ln>
                      <a:noFill/>
                    </a:ln>
                    <a:solidFill>
                      <a:prstClr val="white"/>
                    </a:solidFill>
                    <a:effectLst/>
                    <a:uLnTx/>
                    <a:uFillTx/>
                    <a:latin typeface="Arial" pitchFamily="34" charset="0"/>
                    <a:ea typeface="ＭＳ Ｐゴシック" pitchFamily="34" charset="-128"/>
                    <a:cs typeface="+mn-cs"/>
                  </a:rPr>
                  <a:t> </a:t>
                </a:r>
                <a:r>
                  <a:rPr kumimoji="0" lang="es-ES" sz="1300" b="0"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mn-cs"/>
                  </a:rPr>
                  <a:t>mm </a:t>
                </a:r>
              </a:p>
              <a:p>
                <a:pPr marL="0" marR="0" lvl="0" indent="0" algn="l" defTabSz="447675" rtl="0" eaLnBrk="0" fontAlgn="base" latinLnBrk="0" hangingPunct="0">
                  <a:lnSpc>
                    <a:spcPct val="100000"/>
                  </a:lnSpc>
                  <a:spcBef>
                    <a:spcPct val="0"/>
                  </a:spcBef>
                  <a:spcAft>
                    <a:spcPct val="0"/>
                  </a:spcAft>
                  <a:buClrTx/>
                  <a:buSzTx/>
                  <a:buFontTx/>
                  <a:buNone/>
                  <a:tabLst/>
                  <a:defRPr/>
                </a:pPr>
                <a:r>
                  <a:rPr lang="es-ES" sz="1300" dirty="0">
                    <a:solidFill>
                      <a:prstClr val="black"/>
                    </a:solidFill>
                  </a:rPr>
                  <a:t>q</a:t>
                </a:r>
                <a14:m>
                  <m:oMath xmlns:m="http://schemas.openxmlformats.org/officeDocument/2006/math">
                    <m:r>
                      <a:rPr kumimoji="0" lang="es-ES" sz="1300" b="0" i="1" u="none" strike="noStrike" kern="1200" cap="none" spc="0" normalizeH="0" baseline="0" noProof="0" smtClean="0">
                        <a:ln>
                          <a:noFill/>
                        </a:ln>
                        <a:solidFill>
                          <a:prstClr val="black"/>
                        </a:solidFill>
                        <a:effectLst/>
                        <a:uLnTx/>
                        <a:uFillTx/>
                        <a:latin typeface="Cambria Math" panose="02040503050406030204" pitchFamily="18" charset="0"/>
                        <a:cs typeface="+mn-cs"/>
                      </a:rPr>
                      <m:t>=3.2</m:t>
                    </m:r>
                  </m:oMath>
                </a14:m>
                <a:r>
                  <a:rPr kumimoji="0" lang="es-ES" sz="1300" b="0" i="0" u="none" strike="noStrike" kern="1200" cap="none" spc="0" normalizeH="0" baseline="0" noProof="0" dirty="0">
                    <a:ln>
                      <a:noFill/>
                    </a:ln>
                    <a:solidFill>
                      <a:prstClr val="white"/>
                    </a:solidFill>
                    <a:effectLst/>
                    <a:uLnTx/>
                    <a:uFillTx/>
                    <a:latin typeface="Arial" pitchFamily="34" charset="0"/>
                    <a:ea typeface="ＭＳ Ｐゴシック" pitchFamily="34" charset="-128"/>
                    <a:cs typeface="+mn-cs"/>
                  </a:rPr>
                  <a:t> </a:t>
                </a:r>
                <a:r>
                  <a:rPr lang="es-ES" sz="1300" dirty="0">
                    <a:solidFill>
                      <a:prstClr val="black"/>
                    </a:solidFill>
                  </a:rPr>
                  <a:t>nC</a:t>
                </a:r>
                <a:endParaRPr kumimoji="0" lang="es-ES" sz="1300" b="0" i="0" u="none" strike="noStrike" kern="1200" cap="none" spc="0" normalizeH="0" baseline="0" noProof="0" dirty="0">
                  <a:ln>
                    <a:noFill/>
                  </a:ln>
                  <a:solidFill>
                    <a:prstClr val="black"/>
                  </a:solidFill>
                  <a:effectLst/>
                  <a:uLnTx/>
                  <a:uFillTx/>
                  <a:latin typeface="Arial" pitchFamily="34" charset="0"/>
                  <a:ea typeface="ＭＳ Ｐゴシック" pitchFamily="34" charset="-128"/>
                  <a:cs typeface="+mn-cs"/>
                </a:endParaRPr>
              </a:p>
            </p:txBody>
          </p:sp>
        </mc:Choice>
        <mc:Fallback xmlns="">
          <p:sp>
            <p:nvSpPr>
              <p:cNvPr id="17" name="CuadroTexto 16">
                <a:extLst>
                  <a:ext uri="{FF2B5EF4-FFF2-40B4-BE49-F238E27FC236}">
                    <a16:creationId xmlns:a16="http://schemas.microsoft.com/office/drawing/2014/main" id="{E21F3272-A5D5-408F-965F-038708D45E36}"/>
                  </a:ext>
                </a:extLst>
              </p:cNvPr>
              <p:cNvSpPr txBox="1">
                <a:spLocks noRot="1" noChangeAspect="1" noMove="1" noResize="1" noEditPoints="1" noAdjustHandles="1" noChangeArrowheads="1" noChangeShapeType="1" noTextEdit="1"/>
              </p:cNvSpPr>
              <p:nvPr/>
            </p:nvSpPr>
            <p:spPr>
              <a:xfrm>
                <a:off x="6620433" y="2843733"/>
                <a:ext cx="3412950" cy="2292935"/>
              </a:xfrm>
              <a:prstGeom prst="rect">
                <a:avLst/>
              </a:prstGeom>
              <a:blipFill>
                <a:blip r:embed="rId3"/>
                <a:stretch>
                  <a:fillRect l="-179" t="-265" b="-1061"/>
                </a:stretch>
              </a:blipFill>
            </p:spPr>
            <p:txBody>
              <a:bodyPr/>
              <a:lstStyle/>
              <a:p>
                <a:r>
                  <a:rPr lang="es-ES">
                    <a:noFill/>
                  </a:rPr>
                  <a:t> </a:t>
                </a:r>
              </a:p>
            </p:txBody>
          </p:sp>
        </mc:Fallback>
      </mc:AlternateContent>
    </p:spTree>
    <p:extLst>
      <p:ext uri="{BB962C8B-B14F-4D97-AF65-F5344CB8AC3E}">
        <p14:creationId xmlns:p14="http://schemas.microsoft.com/office/powerpoint/2010/main" val="4197114876"/>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2 Marcador de contenido">
            <a:extLst>
              <a:ext uri="{FF2B5EF4-FFF2-40B4-BE49-F238E27FC236}">
                <a16:creationId xmlns:a16="http://schemas.microsoft.com/office/drawing/2014/main" id="{4EE62C31-E42B-42DC-853D-3F84E9DCD80F}"/>
              </a:ext>
            </a:extLst>
          </p:cNvPr>
          <p:cNvSpPr txBox="1">
            <a:spLocks/>
          </p:cNvSpPr>
          <p:nvPr/>
        </p:nvSpPr>
        <p:spPr>
          <a:xfrm>
            <a:off x="306577" y="971525"/>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sz="1400" dirty="0"/>
              <a:t>A continuación se presentan los resultados del espectro del voltaje de salida por los puertos vertical (1) y horizontal (2) para diferentes valores del ángulo de desviación del haz, según BI-RME</a:t>
            </a:r>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algn="just">
              <a:buFont typeface="Wingdings" panose="05000000000000000000" pitchFamily="2" charset="2"/>
              <a:buChar char="Ø"/>
            </a:pPr>
            <a:r>
              <a:rPr lang="es-ES" sz="1300" dirty="0"/>
              <a:t>Usando las funciones de ajuste lineal de Matlab, ajustamos a una recta los resultados de la amplitud en función del desplazamiento, obteniendo los siguientes parámetros de ajuste:</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marL="0" indent="0" algn="just"/>
            <a:r>
              <a:rPr lang="es-ES" sz="1300" dirty="0"/>
              <a:t>  </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marL="0" indent="0" algn="just"/>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400" dirty="0"/>
          </a:p>
          <a:p>
            <a:pPr algn="just"/>
            <a:endParaRPr lang="es-ES_tradnl" altLang="es-ES" sz="2000" kern="0" dirty="0"/>
          </a:p>
        </p:txBody>
      </p:sp>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58</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p:sp>
        <p:nvSpPr>
          <p:cNvPr id="15" name="2 Marcador de contenido">
            <a:extLst>
              <a:ext uri="{FF2B5EF4-FFF2-40B4-BE49-F238E27FC236}">
                <a16:creationId xmlns:a16="http://schemas.microsoft.com/office/drawing/2014/main" id="{0E20BDF4-9FDB-4317-AE2A-3E8C920BD53E}"/>
              </a:ext>
            </a:extLst>
          </p:cNvPr>
          <p:cNvSpPr txBox="1">
            <a:spLocks/>
          </p:cNvSpPr>
          <p:nvPr/>
        </p:nvSpPr>
        <p:spPr>
          <a:xfrm>
            <a:off x="331277" y="599447"/>
            <a:ext cx="9603298"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solidFill>
                  <a:schemeClr val="tx1"/>
                </a:solidFill>
              </a:rPr>
              <a:t>Efecto de </a:t>
            </a:r>
            <a:r>
              <a:rPr lang="es-ES" altLang="es-ES" sz="1600" u="sng" kern="0" dirty="0"/>
              <a:t>una desviación angular del haz</a:t>
            </a:r>
            <a:endParaRPr lang="es-ES_tradnl" altLang="es-ES" sz="2000" u="sng" kern="0" dirty="0">
              <a:solidFill>
                <a:schemeClr val="tx1"/>
              </a:solidFill>
            </a:endParaRPr>
          </a:p>
        </p:txBody>
      </p:sp>
      <p:pic>
        <p:nvPicPr>
          <p:cNvPr id="5" name="Imagen 4">
            <a:extLst>
              <a:ext uri="{FF2B5EF4-FFF2-40B4-BE49-F238E27FC236}">
                <a16:creationId xmlns:a16="http://schemas.microsoft.com/office/drawing/2014/main" id="{5CE113F4-4277-4100-A27E-2D05B6E9F57A}"/>
              </a:ext>
            </a:extLst>
          </p:cNvPr>
          <p:cNvPicPr>
            <a:picLocks noChangeAspect="1"/>
          </p:cNvPicPr>
          <p:nvPr/>
        </p:nvPicPr>
        <p:blipFill>
          <a:blip r:embed="rId2"/>
          <a:stretch>
            <a:fillRect/>
          </a:stretch>
        </p:blipFill>
        <p:spPr>
          <a:xfrm>
            <a:off x="96612" y="1451448"/>
            <a:ext cx="3888915" cy="2916687"/>
          </a:xfrm>
          <a:prstGeom prst="rect">
            <a:avLst/>
          </a:prstGeom>
        </p:spPr>
      </p:pic>
      <p:sp>
        <p:nvSpPr>
          <p:cNvPr id="12" name="CuadroTexto 11">
            <a:extLst>
              <a:ext uri="{FF2B5EF4-FFF2-40B4-BE49-F238E27FC236}">
                <a16:creationId xmlns:a16="http://schemas.microsoft.com/office/drawing/2014/main" id="{FD2AD19C-1005-4B7F-AEF7-1F09A325DD46}"/>
              </a:ext>
            </a:extLst>
          </p:cNvPr>
          <p:cNvSpPr txBox="1"/>
          <p:nvPr/>
        </p:nvSpPr>
        <p:spPr>
          <a:xfrm>
            <a:off x="963840" y="1883689"/>
            <a:ext cx="864095" cy="338554"/>
          </a:xfrm>
          <a:prstGeom prst="rect">
            <a:avLst/>
          </a:prstGeom>
          <a:noFill/>
        </p:spPr>
        <p:txBody>
          <a:bodyPr wrap="square" rtlCol="0">
            <a:spAutoFit/>
          </a:bodyPr>
          <a:lstStyle/>
          <a:p>
            <a:pPr algn="just"/>
            <a:r>
              <a:rPr lang="es-ES" altLang="es-ES" sz="1600" dirty="0">
                <a:solidFill>
                  <a:schemeClr val="tx1"/>
                </a:solidFill>
              </a:rPr>
              <a:t>θ = 0º</a:t>
            </a:r>
            <a:endParaRPr kumimoji="0" lang="es-ES" altLang="es-ES" sz="1600" b="0" i="0" u="none" strike="noStrike" cap="none" normalizeH="0" baseline="0" dirty="0">
              <a:ln>
                <a:noFill/>
              </a:ln>
              <a:solidFill>
                <a:schemeClr val="tx1"/>
              </a:solidFill>
              <a:effectLst/>
              <a:latin typeface="Arial" panose="020B0604020202020204" pitchFamily="34" charset="0"/>
            </a:endParaRPr>
          </a:p>
        </p:txBody>
      </p:sp>
      <p:pic>
        <p:nvPicPr>
          <p:cNvPr id="7" name="Imagen 6">
            <a:extLst>
              <a:ext uri="{FF2B5EF4-FFF2-40B4-BE49-F238E27FC236}">
                <a16:creationId xmlns:a16="http://schemas.microsoft.com/office/drawing/2014/main" id="{5760A4A3-C0B5-4F5F-9CAE-F09D771FF37E}"/>
              </a:ext>
            </a:extLst>
          </p:cNvPr>
          <p:cNvPicPr>
            <a:picLocks noChangeAspect="1"/>
          </p:cNvPicPr>
          <p:nvPr/>
        </p:nvPicPr>
        <p:blipFill>
          <a:blip r:embed="rId3"/>
          <a:stretch>
            <a:fillRect/>
          </a:stretch>
        </p:blipFill>
        <p:spPr>
          <a:xfrm>
            <a:off x="4006811" y="1519525"/>
            <a:ext cx="3888915" cy="2916687"/>
          </a:xfrm>
          <a:prstGeom prst="rect">
            <a:avLst/>
          </a:prstGeom>
        </p:spPr>
      </p:pic>
      <p:sp>
        <p:nvSpPr>
          <p:cNvPr id="14" name="CuadroTexto 13">
            <a:extLst>
              <a:ext uri="{FF2B5EF4-FFF2-40B4-BE49-F238E27FC236}">
                <a16:creationId xmlns:a16="http://schemas.microsoft.com/office/drawing/2014/main" id="{9781EDED-05B9-4C47-83DF-F6BBD824FE47}"/>
              </a:ext>
            </a:extLst>
          </p:cNvPr>
          <p:cNvSpPr txBox="1"/>
          <p:nvPr/>
        </p:nvSpPr>
        <p:spPr>
          <a:xfrm>
            <a:off x="4854489" y="1807682"/>
            <a:ext cx="1036675" cy="338554"/>
          </a:xfrm>
          <a:prstGeom prst="rect">
            <a:avLst/>
          </a:prstGeom>
          <a:noFill/>
        </p:spPr>
        <p:txBody>
          <a:bodyPr wrap="square" rtlCol="0">
            <a:spAutoFit/>
          </a:bodyPr>
          <a:lstStyle/>
          <a:p>
            <a:pPr algn="just"/>
            <a:r>
              <a:rPr lang="es-ES" altLang="es-ES" sz="1600" dirty="0">
                <a:solidFill>
                  <a:schemeClr val="tx1"/>
                </a:solidFill>
              </a:rPr>
              <a:t>θ = 0.5º</a:t>
            </a:r>
            <a:endParaRPr kumimoji="0" lang="es-ES" altLang="es-ES" sz="1600" b="0" i="0" u="none" strike="noStrike" cap="none" normalizeH="0" baseline="0" dirty="0">
              <a:ln>
                <a:noFill/>
              </a:ln>
              <a:solidFill>
                <a:schemeClr val="tx1"/>
              </a:solidFill>
              <a:effectLst/>
              <a:latin typeface="Arial" panose="020B0604020202020204" pitchFamily="34" charset="0"/>
            </a:endParaRPr>
          </a:p>
        </p:txBody>
      </p:sp>
      <p:pic>
        <p:nvPicPr>
          <p:cNvPr id="9" name="Imagen 8">
            <a:extLst>
              <a:ext uri="{FF2B5EF4-FFF2-40B4-BE49-F238E27FC236}">
                <a16:creationId xmlns:a16="http://schemas.microsoft.com/office/drawing/2014/main" id="{977B8B70-11C1-4586-89B3-624A3E669A88}"/>
              </a:ext>
            </a:extLst>
          </p:cNvPr>
          <p:cNvPicPr>
            <a:picLocks noChangeAspect="1"/>
          </p:cNvPicPr>
          <p:nvPr/>
        </p:nvPicPr>
        <p:blipFill>
          <a:blip r:embed="rId4"/>
          <a:stretch>
            <a:fillRect/>
          </a:stretch>
        </p:blipFill>
        <p:spPr>
          <a:xfrm>
            <a:off x="48558" y="4356851"/>
            <a:ext cx="4031967" cy="3023975"/>
          </a:xfrm>
          <a:prstGeom prst="rect">
            <a:avLst/>
          </a:prstGeom>
        </p:spPr>
      </p:pic>
      <p:sp>
        <p:nvSpPr>
          <p:cNvPr id="18" name="CuadroTexto 17">
            <a:extLst>
              <a:ext uri="{FF2B5EF4-FFF2-40B4-BE49-F238E27FC236}">
                <a16:creationId xmlns:a16="http://schemas.microsoft.com/office/drawing/2014/main" id="{5D67C309-2B41-448C-A16D-113EAB345EC8}"/>
              </a:ext>
            </a:extLst>
          </p:cNvPr>
          <p:cNvSpPr txBox="1"/>
          <p:nvPr/>
        </p:nvSpPr>
        <p:spPr>
          <a:xfrm>
            <a:off x="877549" y="4743325"/>
            <a:ext cx="1036675" cy="338554"/>
          </a:xfrm>
          <a:prstGeom prst="rect">
            <a:avLst/>
          </a:prstGeom>
          <a:noFill/>
        </p:spPr>
        <p:txBody>
          <a:bodyPr wrap="square" rtlCol="0">
            <a:spAutoFit/>
          </a:bodyPr>
          <a:lstStyle/>
          <a:p>
            <a:pPr algn="just"/>
            <a:r>
              <a:rPr lang="es-ES" altLang="es-ES" sz="1600" dirty="0">
                <a:solidFill>
                  <a:schemeClr val="tx1"/>
                </a:solidFill>
              </a:rPr>
              <a:t>θ = 1º</a:t>
            </a:r>
            <a:endParaRPr kumimoji="0" lang="es-ES" altLang="es-ES" sz="1600" b="0" i="0" u="none" strike="noStrike" cap="none" normalizeH="0" baseline="0" dirty="0">
              <a:ln>
                <a:noFill/>
              </a:ln>
              <a:solidFill>
                <a:schemeClr val="tx1"/>
              </a:solidFill>
              <a:effectLst/>
              <a:latin typeface="Arial" panose="020B0604020202020204" pitchFamily="34" charset="0"/>
            </a:endParaRPr>
          </a:p>
        </p:txBody>
      </p:sp>
      <p:pic>
        <p:nvPicPr>
          <p:cNvPr id="19" name="Imagen 18">
            <a:extLst>
              <a:ext uri="{FF2B5EF4-FFF2-40B4-BE49-F238E27FC236}">
                <a16:creationId xmlns:a16="http://schemas.microsoft.com/office/drawing/2014/main" id="{115134F1-3AB1-4C23-8E81-91B851D776F1}"/>
              </a:ext>
            </a:extLst>
          </p:cNvPr>
          <p:cNvPicPr>
            <a:picLocks noChangeAspect="1"/>
          </p:cNvPicPr>
          <p:nvPr/>
        </p:nvPicPr>
        <p:blipFill>
          <a:blip r:embed="rId5"/>
          <a:stretch>
            <a:fillRect/>
          </a:stretch>
        </p:blipFill>
        <p:spPr>
          <a:xfrm>
            <a:off x="4088257" y="4453126"/>
            <a:ext cx="3888915" cy="2916687"/>
          </a:xfrm>
          <a:prstGeom prst="rect">
            <a:avLst/>
          </a:prstGeom>
        </p:spPr>
      </p:pic>
      <p:sp>
        <p:nvSpPr>
          <p:cNvPr id="20" name="CuadroTexto 19">
            <a:extLst>
              <a:ext uri="{FF2B5EF4-FFF2-40B4-BE49-F238E27FC236}">
                <a16:creationId xmlns:a16="http://schemas.microsoft.com/office/drawing/2014/main" id="{EFBD6221-8C3E-4836-81A1-F0856BF86D1D}"/>
              </a:ext>
            </a:extLst>
          </p:cNvPr>
          <p:cNvSpPr txBox="1"/>
          <p:nvPr/>
        </p:nvSpPr>
        <p:spPr>
          <a:xfrm>
            <a:off x="4867733" y="4791440"/>
            <a:ext cx="1036675" cy="338554"/>
          </a:xfrm>
          <a:prstGeom prst="rect">
            <a:avLst/>
          </a:prstGeom>
          <a:noFill/>
        </p:spPr>
        <p:txBody>
          <a:bodyPr wrap="square" rtlCol="0">
            <a:spAutoFit/>
          </a:bodyPr>
          <a:lstStyle/>
          <a:p>
            <a:pPr algn="just"/>
            <a:r>
              <a:rPr lang="es-ES" altLang="es-ES" sz="1600" dirty="0">
                <a:solidFill>
                  <a:schemeClr val="tx1"/>
                </a:solidFill>
              </a:rPr>
              <a:t>θ = 2º</a:t>
            </a:r>
            <a:endParaRPr kumimoji="0" lang="es-ES" altLang="es-ES" sz="1600" b="0" i="0" u="none" strike="noStrike" cap="none" normalizeH="0" baseline="0" dirty="0">
              <a:ln>
                <a:noFill/>
              </a:ln>
              <a:solidFill>
                <a:schemeClr val="tx1"/>
              </a:solidFill>
              <a:effectLst/>
              <a:latin typeface="Arial" panose="020B0604020202020204" pitchFamily="34" charset="0"/>
            </a:endParaRPr>
          </a:p>
        </p:txBody>
      </p:sp>
      <p:sp>
        <p:nvSpPr>
          <p:cNvPr id="21" name="2 Marcador de contenido">
            <a:extLst>
              <a:ext uri="{FF2B5EF4-FFF2-40B4-BE49-F238E27FC236}">
                <a16:creationId xmlns:a16="http://schemas.microsoft.com/office/drawing/2014/main" id="{3875ABC0-697C-4B95-8559-C5ECF2C2A1EE}"/>
              </a:ext>
            </a:extLst>
          </p:cNvPr>
          <p:cNvSpPr txBox="1">
            <a:spLocks/>
          </p:cNvSpPr>
          <p:nvPr/>
        </p:nvSpPr>
        <p:spPr>
          <a:xfrm>
            <a:off x="7847375" y="3238672"/>
            <a:ext cx="2009435" cy="3165206"/>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sz="1300" dirty="0"/>
              <a:t>En el puerto horizontal se detecta una señal a la frecuencia del modo dipolar que aumenta conforme el ángulo de desviación del haz crece</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400" dirty="0"/>
          </a:p>
          <a:p>
            <a:pPr marL="0" indent="0" algn="just"/>
            <a:endParaRPr lang="es-ES" sz="1400" dirty="0"/>
          </a:p>
          <a:p>
            <a:pPr algn="just"/>
            <a:endParaRPr lang="es-ES_tradnl" altLang="es-ES" sz="2000" kern="0" dirty="0"/>
          </a:p>
        </p:txBody>
      </p:sp>
    </p:spTree>
    <p:extLst>
      <p:ext uri="{BB962C8B-B14F-4D97-AF65-F5344CB8AC3E}">
        <p14:creationId xmlns:p14="http://schemas.microsoft.com/office/powerpoint/2010/main" val="3100523426"/>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2 Marcador de contenido">
            <a:extLst>
              <a:ext uri="{FF2B5EF4-FFF2-40B4-BE49-F238E27FC236}">
                <a16:creationId xmlns:a16="http://schemas.microsoft.com/office/drawing/2014/main" id="{4EE62C31-E42B-42DC-853D-3F84E9DCD80F}"/>
              </a:ext>
            </a:extLst>
          </p:cNvPr>
          <p:cNvSpPr txBox="1">
            <a:spLocks/>
          </p:cNvSpPr>
          <p:nvPr/>
        </p:nvSpPr>
        <p:spPr>
          <a:xfrm>
            <a:off x="306577" y="971525"/>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sz="1400" dirty="0"/>
              <a:t>La amplitud del voltaje espectral a las frecuencias del modo monopolar y dipolar, para el puerto 2 (+x), en función del ángulo de desviación se muestra en la siguiente gráfica</a:t>
            </a:r>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r>
              <a:rPr lang="es-ES" sz="1400" dirty="0"/>
              <a:t>El voltaje a la frecuencia monopolar apenas se ve afectado por la desviación angular, mientras que el voltaje a la frecuencia dipolar va aumentando con el ángulo progresivamente</a:t>
            </a:r>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algn="just">
              <a:buFont typeface="Wingdings" panose="05000000000000000000" pitchFamily="2" charset="2"/>
              <a:buChar char="Ø"/>
            </a:pPr>
            <a:r>
              <a:rPr lang="es-ES" sz="1300" dirty="0"/>
              <a:t>Usando las funciones de ajuste lineal de Matlab, ajustamos a una recta los resultados de la amplitud en función del desplazamiento, obteniendo los siguientes parámetros de ajuste:</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marL="0" indent="0" algn="just"/>
            <a:r>
              <a:rPr lang="es-ES" sz="1300" dirty="0"/>
              <a:t>  </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marL="0" indent="0" algn="just"/>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400" dirty="0"/>
          </a:p>
          <a:p>
            <a:pPr algn="just"/>
            <a:endParaRPr lang="es-ES_tradnl" altLang="es-ES" sz="2000" kern="0" dirty="0"/>
          </a:p>
        </p:txBody>
      </p:sp>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59</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p:sp>
        <p:nvSpPr>
          <p:cNvPr id="15" name="2 Marcador de contenido">
            <a:extLst>
              <a:ext uri="{FF2B5EF4-FFF2-40B4-BE49-F238E27FC236}">
                <a16:creationId xmlns:a16="http://schemas.microsoft.com/office/drawing/2014/main" id="{0E20BDF4-9FDB-4317-AE2A-3E8C920BD53E}"/>
              </a:ext>
            </a:extLst>
          </p:cNvPr>
          <p:cNvSpPr txBox="1">
            <a:spLocks/>
          </p:cNvSpPr>
          <p:nvPr/>
        </p:nvSpPr>
        <p:spPr>
          <a:xfrm>
            <a:off x="331277" y="599447"/>
            <a:ext cx="9603298"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solidFill>
                  <a:schemeClr val="tx1"/>
                </a:solidFill>
              </a:rPr>
              <a:t>Efecto de </a:t>
            </a:r>
            <a:r>
              <a:rPr lang="es-ES" altLang="es-ES" sz="1600" u="sng" kern="0" dirty="0"/>
              <a:t>una desviación angular del haz</a:t>
            </a:r>
            <a:endParaRPr lang="es-ES_tradnl" altLang="es-ES" sz="2000" u="sng" kern="0" dirty="0">
              <a:solidFill>
                <a:schemeClr val="tx1"/>
              </a:solidFill>
            </a:endParaRPr>
          </a:p>
        </p:txBody>
      </p:sp>
      <p:pic>
        <p:nvPicPr>
          <p:cNvPr id="6" name="Imagen 5">
            <a:extLst>
              <a:ext uri="{FF2B5EF4-FFF2-40B4-BE49-F238E27FC236}">
                <a16:creationId xmlns:a16="http://schemas.microsoft.com/office/drawing/2014/main" id="{05AE0222-D5F9-4956-9E32-BFB5FFAF4EA6}"/>
              </a:ext>
            </a:extLst>
          </p:cNvPr>
          <p:cNvPicPr>
            <a:picLocks noChangeAspect="1"/>
          </p:cNvPicPr>
          <p:nvPr/>
        </p:nvPicPr>
        <p:blipFill>
          <a:blip r:embed="rId2"/>
          <a:stretch>
            <a:fillRect/>
          </a:stretch>
        </p:blipFill>
        <p:spPr>
          <a:xfrm>
            <a:off x="2159992" y="1779837"/>
            <a:ext cx="5333333" cy="4000000"/>
          </a:xfrm>
          <a:prstGeom prst="rect">
            <a:avLst/>
          </a:prstGeom>
        </p:spPr>
      </p:pic>
      <p:sp>
        <p:nvSpPr>
          <p:cNvPr id="17" name="CuadroTexto 16">
            <a:extLst>
              <a:ext uri="{FF2B5EF4-FFF2-40B4-BE49-F238E27FC236}">
                <a16:creationId xmlns:a16="http://schemas.microsoft.com/office/drawing/2014/main" id="{307851CC-94BC-423B-8B9B-6A0711A3B7A9}"/>
              </a:ext>
            </a:extLst>
          </p:cNvPr>
          <p:cNvSpPr txBox="1"/>
          <p:nvPr/>
        </p:nvSpPr>
        <p:spPr>
          <a:xfrm>
            <a:off x="1547924" y="5813946"/>
            <a:ext cx="6984776" cy="276999"/>
          </a:xfrm>
          <a:prstGeom prst="rect">
            <a:avLst/>
          </a:prstGeom>
          <a:noFill/>
        </p:spPr>
        <p:txBody>
          <a:bodyPr wrap="square" rtlCol="0">
            <a:spAutoFit/>
          </a:bodyPr>
          <a:lstStyle/>
          <a:p>
            <a:pPr algn="just"/>
            <a:r>
              <a:rPr kumimoji="0" lang="es-ES" altLang="es-ES" sz="1200" b="0" i="0" u="none" strike="noStrike" cap="none" normalizeH="0" baseline="0" dirty="0">
                <a:ln>
                  <a:noFill/>
                </a:ln>
                <a:solidFill>
                  <a:schemeClr val="tx1"/>
                </a:solidFill>
                <a:effectLst/>
                <a:latin typeface="Arial" panose="020B0604020202020204" pitchFamily="34" charset="0"/>
              </a:rPr>
              <a:t>Amplitud del voltaje espectral en función del ángulo a las frecuencias del monopolo y del dipolo</a:t>
            </a:r>
          </a:p>
        </p:txBody>
      </p:sp>
    </p:spTree>
    <p:extLst>
      <p:ext uri="{BB962C8B-B14F-4D97-AF65-F5344CB8AC3E}">
        <p14:creationId xmlns:p14="http://schemas.microsoft.com/office/powerpoint/2010/main" val="3512812259"/>
      </p:ext>
    </p:extLst>
  </p:cSld>
  <p:clrMapOvr>
    <a:masterClrMapping/>
  </p:clrMapOvr>
  <p:transition spd="med">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2 Marcador de contenido">
            <a:extLst>
              <a:ext uri="{FF2B5EF4-FFF2-40B4-BE49-F238E27FC236}">
                <a16:creationId xmlns:a16="http://schemas.microsoft.com/office/drawing/2014/main" id="{4EE62C31-E42B-42DC-853D-3F84E9DCD80F}"/>
              </a:ext>
            </a:extLst>
          </p:cNvPr>
          <p:cNvSpPr txBox="1">
            <a:spLocks/>
          </p:cNvSpPr>
          <p:nvPr/>
        </p:nvSpPr>
        <p:spPr>
          <a:xfrm>
            <a:off x="306577" y="971525"/>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sz="1400" dirty="0"/>
              <a:t>Los resultados anteriores de BI-RME con desviación angular pueden compararse con los resultados de la fórmula teórica que usamos anteriormente, teniendo en cuenta la necesidad de incorporar algunas modificaciones</a:t>
            </a:r>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2800" dirty="0"/>
          </a:p>
          <a:p>
            <a:pPr algn="just">
              <a:buFont typeface="Wingdings" panose="05000000000000000000" pitchFamily="2" charset="2"/>
              <a:buChar char="Ø"/>
            </a:pPr>
            <a:r>
              <a:rPr lang="es-ES" sz="1400" dirty="0"/>
              <a:t>Se comprueba que la fórmula teórica funciona bien incluso para la situación el que el haz tiene una desviación angular</a:t>
            </a:r>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algn="just">
              <a:buFont typeface="Wingdings" panose="05000000000000000000" pitchFamily="2" charset="2"/>
              <a:buChar char="Ø"/>
            </a:pPr>
            <a:r>
              <a:rPr lang="es-ES" sz="1300" dirty="0"/>
              <a:t>Usando las funciones de ajuste lineal de Matlab, ajustamos a una recta los resultados de la amplitud en función del desplazamiento, obteniendo los siguientes parámetros de ajuste:</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marL="0" indent="0" algn="just"/>
            <a:r>
              <a:rPr lang="es-ES" sz="1300" dirty="0"/>
              <a:t>  </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marL="0" indent="0" algn="just"/>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400" dirty="0"/>
          </a:p>
          <a:p>
            <a:pPr algn="just"/>
            <a:endParaRPr lang="es-ES_tradnl" altLang="es-ES" sz="2000" kern="0" dirty="0"/>
          </a:p>
        </p:txBody>
      </p:sp>
      <p:pic>
        <p:nvPicPr>
          <p:cNvPr id="10" name="Imagen 9">
            <a:extLst>
              <a:ext uri="{FF2B5EF4-FFF2-40B4-BE49-F238E27FC236}">
                <a16:creationId xmlns:a16="http://schemas.microsoft.com/office/drawing/2014/main" id="{63A18CCD-0560-4D91-AA88-27C1F05565BF}"/>
              </a:ext>
            </a:extLst>
          </p:cNvPr>
          <p:cNvPicPr>
            <a:picLocks noChangeAspect="1"/>
          </p:cNvPicPr>
          <p:nvPr/>
        </p:nvPicPr>
        <p:blipFill>
          <a:blip r:embed="rId2"/>
          <a:stretch>
            <a:fillRect/>
          </a:stretch>
        </p:blipFill>
        <p:spPr>
          <a:xfrm>
            <a:off x="4840602" y="3391230"/>
            <a:ext cx="4674751" cy="3506063"/>
          </a:xfrm>
          <a:prstGeom prst="rect">
            <a:avLst/>
          </a:prstGeom>
        </p:spPr>
      </p:pic>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60</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p:sp>
        <p:nvSpPr>
          <p:cNvPr id="15" name="2 Marcador de contenido">
            <a:extLst>
              <a:ext uri="{FF2B5EF4-FFF2-40B4-BE49-F238E27FC236}">
                <a16:creationId xmlns:a16="http://schemas.microsoft.com/office/drawing/2014/main" id="{0E20BDF4-9FDB-4317-AE2A-3E8C920BD53E}"/>
              </a:ext>
            </a:extLst>
          </p:cNvPr>
          <p:cNvSpPr txBox="1">
            <a:spLocks/>
          </p:cNvSpPr>
          <p:nvPr/>
        </p:nvSpPr>
        <p:spPr>
          <a:xfrm>
            <a:off x="331277" y="599447"/>
            <a:ext cx="9603298"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solidFill>
                  <a:schemeClr val="tx1"/>
                </a:solidFill>
              </a:rPr>
              <a:t>Efecto de </a:t>
            </a:r>
            <a:r>
              <a:rPr lang="es-ES" altLang="es-ES" sz="1600" u="sng" kern="0" dirty="0"/>
              <a:t>una desviación angular del haz</a:t>
            </a:r>
            <a:endParaRPr lang="es-ES_tradnl" altLang="es-ES" sz="2000" u="sng" kern="0" dirty="0">
              <a:solidFill>
                <a:schemeClr val="tx1"/>
              </a:solidFill>
            </a:endParaRPr>
          </a:p>
        </p:txBody>
      </p:sp>
      <mc:AlternateContent xmlns:mc="http://schemas.openxmlformats.org/markup-compatibility/2006" xmlns:a14="http://schemas.microsoft.com/office/drawing/2010/main">
        <mc:Choice Requires="a14">
          <p:sp>
            <p:nvSpPr>
              <p:cNvPr id="21" name="CuadroTexto 20">
                <a:extLst>
                  <a:ext uri="{FF2B5EF4-FFF2-40B4-BE49-F238E27FC236}">
                    <a16:creationId xmlns:a16="http://schemas.microsoft.com/office/drawing/2014/main" id="{82FB2E2F-B54C-458F-BC9C-4DC51DAAD580}"/>
                  </a:ext>
                </a:extLst>
              </p:cNvPr>
              <p:cNvSpPr txBox="1"/>
              <p:nvPr/>
            </p:nvSpPr>
            <p:spPr>
              <a:xfrm>
                <a:off x="6020762" y="1406720"/>
                <a:ext cx="2383025" cy="636521"/>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sSub>
                        <m:sSubPr>
                          <m:ctrlPr>
                            <a:rPr lang="es-ES" sz="1400" i="1" smtClean="0">
                              <a:solidFill>
                                <a:prstClr val="black"/>
                              </a:solidFill>
                              <a:latin typeface="Cambria Math" panose="02040503050406030204" pitchFamily="18" charset="0"/>
                              <a:ea typeface="+mn-ea"/>
                            </a:rPr>
                          </m:ctrlPr>
                        </m:sSubPr>
                        <m:e>
                          <m:r>
                            <a:rPr lang="es-ES" sz="1400" i="1" smtClean="0">
                              <a:solidFill>
                                <a:prstClr val="black"/>
                              </a:solidFill>
                              <a:latin typeface="Cambria Math" panose="02040503050406030204" pitchFamily="18" charset="0"/>
                              <a:ea typeface="+mn-ea"/>
                            </a:rPr>
                            <m:t>𝑉</m:t>
                          </m:r>
                        </m:e>
                        <m:sub>
                          <m:r>
                            <a:rPr lang="es-ES" sz="1400" i="1" smtClean="0">
                              <a:solidFill>
                                <a:prstClr val="black"/>
                              </a:solidFill>
                              <a:latin typeface="Cambria Math" panose="02040503050406030204" pitchFamily="18" charset="0"/>
                              <a:ea typeface="+mn-ea"/>
                            </a:rPr>
                            <m:t>𝑜𝑢𝑡</m:t>
                          </m:r>
                        </m:sub>
                      </m:sSub>
                      <m:r>
                        <a:rPr lang="es-ES" sz="1400" i="1" smtClean="0">
                          <a:solidFill>
                            <a:prstClr val="black"/>
                          </a:solidFill>
                          <a:latin typeface="Cambria Math" panose="02040503050406030204" pitchFamily="18" charset="0"/>
                          <a:ea typeface="+mn-ea"/>
                        </a:rPr>
                        <m:t>=</m:t>
                      </m:r>
                      <m:f>
                        <m:fPr>
                          <m:ctrlPr>
                            <a:rPr lang="es-ES" sz="1400" i="1" smtClean="0">
                              <a:solidFill>
                                <a:prstClr val="black"/>
                              </a:solidFill>
                              <a:latin typeface="Cambria Math" panose="02040503050406030204" pitchFamily="18" charset="0"/>
                              <a:ea typeface="+mn-ea"/>
                            </a:rPr>
                          </m:ctrlPr>
                        </m:fPr>
                        <m:num>
                          <m:sSub>
                            <m:sSubPr>
                              <m:ctrlPr>
                                <a:rPr lang="es-ES" sz="1400" i="1">
                                  <a:solidFill>
                                    <a:prstClr val="black"/>
                                  </a:solidFill>
                                  <a:latin typeface="Cambria Math" panose="02040503050406030204" pitchFamily="18" charset="0"/>
                                  <a:ea typeface="+mn-ea"/>
                                </a:rPr>
                              </m:ctrlPr>
                            </m:sSubPr>
                            <m:e>
                              <m:r>
                                <a:rPr lang="es-ES" sz="1400" i="1">
                                  <a:solidFill>
                                    <a:prstClr val="black"/>
                                  </a:solidFill>
                                  <a:latin typeface="Cambria Math" panose="02040503050406030204" pitchFamily="18" charset="0"/>
                                  <a:ea typeface="Cambria Math" panose="02040503050406030204" pitchFamily="18" charset="0"/>
                                </a:rPr>
                                <m:t>𝜔</m:t>
                              </m:r>
                            </m:e>
                            <m:sub>
                              <m:r>
                                <a:rPr lang="es-ES" sz="1400" i="1">
                                  <a:solidFill>
                                    <a:prstClr val="black"/>
                                  </a:solidFill>
                                  <a:latin typeface="Cambria Math" panose="02040503050406030204" pitchFamily="18" charset="0"/>
                                  <a:ea typeface="+mn-ea"/>
                                </a:rPr>
                                <m:t>𝑚</m:t>
                              </m:r>
                            </m:sub>
                          </m:sSub>
                        </m:num>
                        <m:den>
                          <m:r>
                            <a:rPr lang="es-ES" sz="1400" i="1" smtClean="0">
                              <a:solidFill>
                                <a:prstClr val="black"/>
                              </a:solidFill>
                              <a:latin typeface="Cambria Math" panose="02040503050406030204" pitchFamily="18" charset="0"/>
                              <a:ea typeface="+mn-ea"/>
                            </a:rPr>
                            <m:t>2</m:t>
                          </m:r>
                        </m:den>
                      </m:f>
                      <m:rad>
                        <m:radPr>
                          <m:degHide m:val="on"/>
                          <m:ctrlPr>
                            <a:rPr lang="es-ES" sz="1400" i="1" smtClean="0">
                              <a:solidFill>
                                <a:prstClr val="black"/>
                              </a:solidFill>
                              <a:latin typeface="Cambria Math" panose="02040503050406030204" pitchFamily="18" charset="0"/>
                              <a:ea typeface="+mn-ea"/>
                            </a:rPr>
                          </m:ctrlPr>
                        </m:radPr>
                        <m:deg/>
                        <m:e>
                          <m:f>
                            <m:fPr>
                              <m:ctrlPr>
                                <a:rPr lang="es-ES" sz="1400" i="1" smtClean="0">
                                  <a:solidFill>
                                    <a:prstClr val="black"/>
                                  </a:solidFill>
                                  <a:latin typeface="Cambria Math" panose="02040503050406030204" pitchFamily="18" charset="0"/>
                                  <a:ea typeface="+mn-ea"/>
                                </a:rPr>
                              </m:ctrlPr>
                            </m:fPr>
                            <m:num>
                              <m:r>
                                <a:rPr lang="es-ES" sz="1400" i="1" smtClean="0">
                                  <a:solidFill>
                                    <a:prstClr val="black"/>
                                  </a:solidFill>
                                  <a:latin typeface="Cambria Math" panose="02040503050406030204" pitchFamily="18" charset="0"/>
                                  <a:ea typeface="+mn-ea"/>
                                </a:rPr>
                                <m:t>𝑍</m:t>
                              </m:r>
                            </m:num>
                            <m:den>
                              <m:sSub>
                                <m:sSubPr>
                                  <m:ctrlPr>
                                    <a:rPr lang="es-ES" sz="1400" i="1" smtClean="0">
                                      <a:solidFill>
                                        <a:prstClr val="black"/>
                                      </a:solidFill>
                                      <a:latin typeface="Cambria Math" panose="02040503050406030204" pitchFamily="18" charset="0"/>
                                      <a:ea typeface="+mn-ea"/>
                                    </a:rPr>
                                  </m:ctrlPr>
                                </m:sSubPr>
                                <m:e>
                                  <m:r>
                                    <a:rPr lang="es-ES" sz="1400" i="1" smtClean="0">
                                      <a:solidFill>
                                        <a:prstClr val="black"/>
                                      </a:solidFill>
                                      <a:latin typeface="Cambria Math" panose="02040503050406030204" pitchFamily="18" charset="0"/>
                                      <a:ea typeface="+mn-ea"/>
                                    </a:rPr>
                                    <m:t>𝑄</m:t>
                                  </m:r>
                                </m:e>
                                <m:sub>
                                  <m:r>
                                    <a:rPr lang="es-ES" sz="1400" i="1" smtClean="0">
                                      <a:solidFill>
                                        <a:prstClr val="black"/>
                                      </a:solidFill>
                                      <a:latin typeface="Cambria Math" panose="02040503050406030204" pitchFamily="18" charset="0"/>
                                      <a:ea typeface="+mn-ea"/>
                                    </a:rPr>
                                    <m:t>𝑒𝑥𝑡</m:t>
                                  </m:r>
                                </m:sub>
                              </m:sSub>
                            </m:den>
                          </m:f>
                          <m:d>
                            <m:dPr>
                              <m:ctrlPr>
                                <a:rPr lang="es-ES" sz="1400" i="1" smtClean="0">
                                  <a:solidFill>
                                    <a:prstClr val="black"/>
                                  </a:solidFill>
                                  <a:latin typeface="Cambria Math" panose="02040503050406030204" pitchFamily="18" charset="0"/>
                                  <a:ea typeface="+mn-ea"/>
                                </a:rPr>
                              </m:ctrlPr>
                            </m:dPr>
                            <m:e>
                              <m:f>
                                <m:fPr>
                                  <m:ctrlPr>
                                    <a:rPr lang="es-ES" sz="1400" i="1">
                                      <a:solidFill>
                                        <a:prstClr val="black"/>
                                      </a:solidFill>
                                      <a:latin typeface="Cambria Math" panose="02040503050406030204" pitchFamily="18" charset="0"/>
                                    </a:rPr>
                                  </m:ctrlPr>
                                </m:fPr>
                                <m:num>
                                  <m:r>
                                    <a:rPr lang="es-ES" sz="1400" i="1">
                                      <a:solidFill>
                                        <a:prstClr val="black"/>
                                      </a:solidFill>
                                      <a:latin typeface="Cambria Math" panose="02040503050406030204" pitchFamily="18" charset="0"/>
                                    </a:rPr>
                                    <m:t>𝑅</m:t>
                                  </m:r>
                                </m:num>
                                <m:den>
                                  <m:r>
                                    <a:rPr lang="es-ES" sz="1400" i="1">
                                      <a:solidFill>
                                        <a:prstClr val="black"/>
                                      </a:solidFill>
                                      <a:latin typeface="Cambria Math" panose="02040503050406030204" pitchFamily="18" charset="0"/>
                                    </a:rPr>
                                    <m:t>𝑄</m:t>
                                  </m:r>
                                </m:den>
                              </m:f>
                            </m:e>
                          </m:d>
                        </m:e>
                      </m:rad>
                      <m:sSup>
                        <m:sSupPr>
                          <m:ctrlPr>
                            <a:rPr lang="es-ES" sz="1400" i="1">
                              <a:solidFill>
                                <a:prstClr val="black"/>
                              </a:solidFill>
                              <a:latin typeface="Cambria Math" panose="02040503050406030204" pitchFamily="18" charset="0"/>
                              <a:ea typeface="+mn-ea"/>
                            </a:rPr>
                          </m:ctrlPr>
                        </m:sSupPr>
                        <m:e>
                          <m:r>
                            <a:rPr lang="es-ES" sz="1400" i="1">
                              <a:solidFill>
                                <a:prstClr val="black"/>
                              </a:solidFill>
                              <a:latin typeface="Cambria Math" panose="02040503050406030204" pitchFamily="18" charset="0"/>
                              <a:ea typeface="+mn-ea"/>
                            </a:rPr>
                            <m:t>𝑒</m:t>
                          </m:r>
                        </m:e>
                        <m:sup>
                          <m:r>
                            <a:rPr lang="es-ES" sz="1400" i="1">
                              <a:solidFill>
                                <a:prstClr val="black"/>
                              </a:solidFill>
                              <a:latin typeface="Cambria Math" panose="02040503050406030204" pitchFamily="18" charset="0"/>
                              <a:ea typeface="+mn-ea"/>
                            </a:rPr>
                            <m:t>−</m:t>
                          </m:r>
                          <m:f>
                            <m:fPr>
                              <m:ctrlPr>
                                <a:rPr lang="es-ES" sz="1400" i="1">
                                  <a:solidFill>
                                    <a:prstClr val="black"/>
                                  </a:solidFill>
                                  <a:latin typeface="Cambria Math" panose="02040503050406030204" pitchFamily="18" charset="0"/>
                                  <a:ea typeface="+mn-ea"/>
                                </a:rPr>
                              </m:ctrlPr>
                            </m:fPr>
                            <m:num>
                              <m:sSubSup>
                                <m:sSubSupPr>
                                  <m:ctrlPr>
                                    <a:rPr lang="es-ES" sz="1400" i="1" smtClean="0">
                                      <a:solidFill>
                                        <a:prstClr val="black"/>
                                      </a:solidFill>
                                      <a:latin typeface="Cambria Math" panose="02040503050406030204" pitchFamily="18" charset="0"/>
                                      <a:ea typeface="+mn-ea"/>
                                    </a:rPr>
                                  </m:ctrlPr>
                                </m:sSubSupPr>
                                <m:e>
                                  <m:r>
                                    <a:rPr lang="es-ES" sz="1400" i="1">
                                      <a:solidFill>
                                        <a:prstClr val="black"/>
                                      </a:solidFill>
                                      <a:latin typeface="Cambria Math" panose="02040503050406030204" pitchFamily="18" charset="0"/>
                                      <a:ea typeface="Cambria Math" panose="02040503050406030204" pitchFamily="18" charset="0"/>
                                    </a:rPr>
                                    <m:t>𝜔</m:t>
                                  </m:r>
                                </m:e>
                                <m:sub>
                                  <m:r>
                                    <a:rPr lang="es-ES" sz="1400" i="1" smtClean="0">
                                      <a:solidFill>
                                        <a:prstClr val="black"/>
                                      </a:solidFill>
                                      <a:latin typeface="Cambria Math" panose="02040503050406030204" pitchFamily="18" charset="0"/>
                                      <a:ea typeface="+mn-ea"/>
                                    </a:rPr>
                                    <m:t>𝑚</m:t>
                                  </m:r>
                                </m:sub>
                                <m:sup>
                                  <m:r>
                                    <a:rPr lang="es-ES" sz="1400" i="1" smtClean="0">
                                      <a:solidFill>
                                        <a:prstClr val="black"/>
                                      </a:solidFill>
                                      <a:latin typeface="Cambria Math" panose="02040503050406030204" pitchFamily="18" charset="0"/>
                                      <a:ea typeface="+mn-ea"/>
                                    </a:rPr>
                                    <m:t>2</m:t>
                                  </m:r>
                                </m:sup>
                              </m:sSubSup>
                              <m:sSubSup>
                                <m:sSubSupPr>
                                  <m:ctrlPr>
                                    <a:rPr lang="es-ES" sz="1400" i="1">
                                      <a:solidFill>
                                        <a:prstClr val="black"/>
                                      </a:solidFill>
                                      <a:latin typeface="Cambria Math" panose="02040503050406030204" pitchFamily="18" charset="0"/>
                                      <a:ea typeface="+mn-ea"/>
                                    </a:rPr>
                                  </m:ctrlPr>
                                </m:sSubSupPr>
                                <m:e>
                                  <m:r>
                                    <a:rPr lang="es-ES" sz="1400" i="1" smtClean="0">
                                      <a:solidFill>
                                        <a:prstClr val="black"/>
                                      </a:solidFill>
                                      <a:latin typeface="Cambria Math" panose="02040503050406030204" pitchFamily="18" charset="0"/>
                                      <a:ea typeface="Cambria Math" panose="02040503050406030204" pitchFamily="18" charset="0"/>
                                    </a:rPr>
                                    <m:t>𝜎</m:t>
                                  </m:r>
                                </m:e>
                                <m:sub>
                                  <m:r>
                                    <a:rPr lang="es-ES" sz="1400" i="1" smtClean="0">
                                      <a:solidFill>
                                        <a:prstClr val="black"/>
                                      </a:solidFill>
                                      <a:latin typeface="Cambria Math" panose="02040503050406030204" pitchFamily="18" charset="0"/>
                                      <a:ea typeface="Cambria Math" panose="02040503050406030204" pitchFamily="18" charset="0"/>
                                    </a:rPr>
                                    <m:t>𝑧</m:t>
                                  </m:r>
                                </m:sub>
                                <m:sup>
                                  <m:r>
                                    <a:rPr lang="es-ES" sz="1400" i="1">
                                      <a:solidFill>
                                        <a:prstClr val="black"/>
                                      </a:solidFill>
                                      <a:latin typeface="Cambria Math" panose="02040503050406030204" pitchFamily="18" charset="0"/>
                                      <a:ea typeface="+mn-ea"/>
                                    </a:rPr>
                                    <m:t>2</m:t>
                                  </m:r>
                                </m:sup>
                              </m:sSubSup>
                            </m:num>
                            <m:den>
                              <m:r>
                                <a:rPr lang="es-ES" sz="1400" i="1">
                                  <a:solidFill>
                                    <a:prstClr val="black"/>
                                  </a:solidFill>
                                  <a:latin typeface="Cambria Math" panose="02040503050406030204" pitchFamily="18" charset="0"/>
                                  <a:ea typeface="+mn-ea"/>
                                </a:rPr>
                                <m:t>2</m:t>
                              </m:r>
                              <m:sSup>
                                <m:sSupPr>
                                  <m:ctrlPr>
                                    <a:rPr lang="es-ES" sz="1400" i="1" smtClean="0">
                                      <a:solidFill>
                                        <a:prstClr val="black"/>
                                      </a:solidFill>
                                      <a:latin typeface="Cambria Math" panose="02040503050406030204" pitchFamily="18" charset="0"/>
                                      <a:ea typeface="+mn-ea"/>
                                    </a:rPr>
                                  </m:ctrlPr>
                                </m:sSupPr>
                                <m:e>
                                  <m:r>
                                    <a:rPr lang="es-ES" sz="1400" b="0" i="1" smtClean="0">
                                      <a:solidFill>
                                        <a:prstClr val="black"/>
                                      </a:solidFill>
                                      <a:latin typeface="Cambria Math" panose="02040503050406030204" pitchFamily="18" charset="0"/>
                                      <a:ea typeface="+mn-ea"/>
                                    </a:rPr>
                                    <m:t>𝑣</m:t>
                                  </m:r>
                                </m:e>
                                <m:sup>
                                  <m:r>
                                    <a:rPr lang="es-ES" sz="1400" i="1" smtClean="0">
                                      <a:solidFill>
                                        <a:prstClr val="black"/>
                                      </a:solidFill>
                                      <a:latin typeface="Cambria Math" panose="02040503050406030204" pitchFamily="18" charset="0"/>
                                      <a:ea typeface="+mn-ea"/>
                                    </a:rPr>
                                    <m:t>2</m:t>
                                  </m:r>
                                </m:sup>
                              </m:sSup>
                            </m:den>
                          </m:f>
                        </m:sup>
                      </m:sSup>
                      <m:r>
                        <a:rPr lang="es-ES" sz="1400" i="1" smtClean="0">
                          <a:solidFill>
                            <a:prstClr val="black"/>
                          </a:solidFill>
                          <a:latin typeface="Cambria Math" panose="02040503050406030204" pitchFamily="18" charset="0"/>
                          <a:ea typeface="Cambria Math" panose="02040503050406030204" pitchFamily="18" charset="0"/>
                        </a:rPr>
                        <m:t>𝑞</m:t>
                      </m:r>
                    </m:oMath>
                  </m:oMathPara>
                </a14:m>
                <a:endParaRPr lang="es-ES" sz="1400" i="1" dirty="0">
                  <a:solidFill>
                    <a:prstClr val="black"/>
                  </a:solidFill>
                  <a:latin typeface="Arial" charset="0"/>
                  <a:ea typeface="+mn-ea"/>
                </a:endParaRPr>
              </a:p>
            </p:txBody>
          </p:sp>
        </mc:Choice>
        <mc:Fallback xmlns="">
          <p:sp>
            <p:nvSpPr>
              <p:cNvPr id="21" name="CuadroTexto 20">
                <a:extLst>
                  <a:ext uri="{FF2B5EF4-FFF2-40B4-BE49-F238E27FC236}">
                    <a16:creationId xmlns:a16="http://schemas.microsoft.com/office/drawing/2014/main" id="{82FB2E2F-B54C-458F-BC9C-4DC51DAAD580}"/>
                  </a:ext>
                </a:extLst>
              </p:cNvPr>
              <p:cNvSpPr txBox="1">
                <a:spLocks noRot="1" noChangeAspect="1" noMove="1" noResize="1" noEditPoints="1" noAdjustHandles="1" noChangeArrowheads="1" noChangeShapeType="1" noTextEdit="1"/>
              </p:cNvSpPr>
              <p:nvPr/>
            </p:nvSpPr>
            <p:spPr>
              <a:xfrm>
                <a:off x="6020762" y="1406720"/>
                <a:ext cx="2383025" cy="636521"/>
              </a:xfrm>
              <a:prstGeom prst="rect">
                <a:avLst/>
              </a:prstGeom>
              <a:blipFill>
                <a:blip r:embed="rId3"/>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2" name="CuadroTexto 21">
                <a:extLst>
                  <a:ext uri="{FF2B5EF4-FFF2-40B4-BE49-F238E27FC236}">
                    <a16:creationId xmlns:a16="http://schemas.microsoft.com/office/drawing/2014/main" id="{CA7A77E8-ABFB-4DEE-AA53-3B434D43C9C8}"/>
                  </a:ext>
                </a:extLst>
              </p:cNvPr>
              <p:cNvSpPr txBox="1"/>
              <p:nvPr/>
            </p:nvSpPr>
            <p:spPr>
              <a:xfrm>
                <a:off x="9131734" y="1503352"/>
                <a:ext cx="624082" cy="441083"/>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r>
                        <a:rPr lang="es-ES" sz="1400" i="1" smtClean="0">
                          <a:solidFill>
                            <a:prstClr val="black"/>
                          </a:solidFill>
                          <a:latin typeface="Cambria Math" panose="02040503050406030204" pitchFamily="18" charset="0"/>
                          <a:ea typeface="Cambria Math" panose="02040503050406030204" pitchFamily="18" charset="0"/>
                        </a:rPr>
                        <m:t>𝜏</m:t>
                      </m:r>
                      <m:r>
                        <a:rPr lang="es-ES" sz="1400" i="1" smtClean="0">
                          <a:solidFill>
                            <a:prstClr val="black"/>
                          </a:solidFill>
                          <a:latin typeface="Cambria Math" panose="02040503050406030204" pitchFamily="18" charset="0"/>
                          <a:ea typeface="+mn-ea"/>
                        </a:rPr>
                        <m:t>=</m:t>
                      </m:r>
                      <m:f>
                        <m:fPr>
                          <m:ctrlPr>
                            <a:rPr lang="es-ES" sz="1400" i="1" smtClean="0">
                              <a:solidFill>
                                <a:prstClr val="black"/>
                              </a:solidFill>
                              <a:latin typeface="Cambria Math" panose="02040503050406030204" pitchFamily="18" charset="0"/>
                              <a:ea typeface="+mn-ea"/>
                            </a:rPr>
                          </m:ctrlPr>
                        </m:fPr>
                        <m:num>
                          <m:sSub>
                            <m:sSubPr>
                              <m:ctrlPr>
                                <a:rPr lang="es-ES" sz="1400" i="1">
                                  <a:solidFill>
                                    <a:prstClr val="black"/>
                                  </a:solidFill>
                                  <a:latin typeface="Cambria Math" panose="02040503050406030204" pitchFamily="18" charset="0"/>
                                  <a:ea typeface="+mn-ea"/>
                                </a:rPr>
                              </m:ctrlPr>
                            </m:sSubPr>
                            <m:e>
                              <m:r>
                                <a:rPr lang="es-ES" sz="1400" b="0" i="1" smtClean="0">
                                  <a:solidFill>
                                    <a:prstClr val="black"/>
                                  </a:solidFill>
                                  <a:latin typeface="Cambria Math" panose="02040503050406030204" pitchFamily="18" charset="0"/>
                                  <a:ea typeface="+mn-ea"/>
                                </a:rPr>
                                <m:t>𝑄</m:t>
                              </m:r>
                            </m:e>
                            <m:sub>
                              <m:r>
                                <a:rPr lang="es-ES" sz="1400" b="0" i="1" smtClean="0">
                                  <a:solidFill>
                                    <a:prstClr val="black"/>
                                  </a:solidFill>
                                  <a:latin typeface="Cambria Math" panose="02040503050406030204" pitchFamily="18" charset="0"/>
                                  <a:ea typeface="Cambria Math" panose="02040503050406030204" pitchFamily="18" charset="0"/>
                                </a:rPr>
                                <m:t>𝐿</m:t>
                              </m:r>
                            </m:sub>
                          </m:sSub>
                        </m:num>
                        <m:den>
                          <m:sSub>
                            <m:sSubPr>
                              <m:ctrlPr>
                                <a:rPr lang="es-ES" sz="1400" i="1">
                                  <a:solidFill>
                                    <a:prstClr val="black"/>
                                  </a:solidFill>
                                  <a:latin typeface="Cambria Math" panose="02040503050406030204" pitchFamily="18" charset="0"/>
                                </a:rPr>
                              </m:ctrlPr>
                            </m:sSubPr>
                            <m:e>
                              <m:r>
                                <a:rPr lang="es-ES" sz="1400" i="1">
                                  <a:solidFill>
                                    <a:prstClr val="black"/>
                                  </a:solidFill>
                                  <a:latin typeface="Cambria Math" panose="02040503050406030204" pitchFamily="18" charset="0"/>
                                  <a:ea typeface="Cambria Math" panose="02040503050406030204" pitchFamily="18" charset="0"/>
                                </a:rPr>
                                <m:t>𝜔</m:t>
                              </m:r>
                            </m:e>
                            <m:sub>
                              <m:r>
                                <a:rPr lang="es-ES" sz="1400" i="1">
                                  <a:solidFill>
                                    <a:prstClr val="black"/>
                                  </a:solidFill>
                                  <a:latin typeface="Cambria Math" panose="02040503050406030204" pitchFamily="18" charset="0"/>
                                </a:rPr>
                                <m:t>𝑚</m:t>
                              </m:r>
                            </m:sub>
                          </m:sSub>
                        </m:den>
                      </m:f>
                    </m:oMath>
                  </m:oMathPara>
                </a14:m>
                <a:endParaRPr lang="es-ES" sz="1400" i="1" dirty="0">
                  <a:solidFill>
                    <a:prstClr val="black"/>
                  </a:solidFill>
                  <a:latin typeface="Arial" charset="0"/>
                  <a:ea typeface="+mn-ea"/>
                </a:endParaRPr>
              </a:p>
            </p:txBody>
          </p:sp>
        </mc:Choice>
        <mc:Fallback xmlns="">
          <p:sp>
            <p:nvSpPr>
              <p:cNvPr id="22" name="CuadroTexto 21">
                <a:extLst>
                  <a:ext uri="{FF2B5EF4-FFF2-40B4-BE49-F238E27FC236}">
                    <a16:creationId xmlns:a16="http://schemas.microsoft.com/office/drawing/2014/main" id="{CA7A77E8-ABFB-4DEE-AA53-3B434D43C9C8}"/>
                  </a:ext>
                </a:extLst>
              </p:cNvPr>
              <p:cNvSpPr txBox="1">
                <a:spLocks noRot="1" noChangeAspect="1" noMove="1" noResize="1" noEditPoints="1" noAdjustHandles="1" noChangeArrowheads="1" noChangeShapeType="1" noTextEdit="1"/>
              </p:cNvSpPr>
              <p:nvPr/>
            </p:nvSpPr>
            <p:spPr>
              <a:xfrm>
                <a:off x="9131734" y="1503352"/>
                <a:ext cx="624082" cy="441083"/>
              </a:xfrm>
              <a:prstGeom prst="rect">
                <a:avLst/>
              </a:prstGeom>
              <a:blipFill>
                <a:blip r:embed="rId4"/>
                <a:stretch>
                  <a:fillRect l="-2941" t="-2778" b="-5556"/>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3" name="CuadroTexto 22">
                <a:extLst>
                  <a:ext uri="{FF2B5EF4-FFF2-40B4-BE49-F238E27FC236}">
                    <a16:creationId xmlns:a16="http://schemas.microsoft.com/office/drawing/2014/main" id="{B517152D-A0FD-4920-BE34-68A1721B3FBF}"/>
                  </a:ext>
                </a:extLst>
              </p:cNvPr>
              <p:cNvSpPr txBox="1"/>
              <p:nvPr/>
            </p:nvSpPr>
            <p:spPr>
              <a:xfrm>
                <a:off x="3600152" y="1503735"/>
                <a:ext cx="1997855" cy="442493"/>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acc>
                        <m:accPr>
                          <m:chr m:val="̃"/>
                          <m:ctrlPr>
                            <a:rPr lang="es-ES" sz="1400" i="1" smtClean="0">
                              <a:solidFill>
                                <a:prstClr val="black"/>
                              </a:solidFill>
                              <a:latin typeface="Cambria Math" panose="02040503050406030204" pitchFamily="18" charset="0"/>
                              <a:ea typeface="+mn-ea"/>
                            </a:rPr>
                          </m:ctrlPr>
                        </m:accPr>
                        <m:e>
                          <m:r>
                            <a:rPr lang="es-ES" sz="1400" i="1">
                              <a:solidFill>
                                <a:prstClr val="black"/>
                              </a:solidFill>
                              <a:latin typeface="Cambria Math" panose="02040503050406030204" pitchFamily="18" charset="0"/>
                              <a:ea typeface="+mn-ea"/>
                            </a:rPr>
                            <m:t>𝑉</m:t>
                          </m:r>
                        </m:e>
                      </m:acc>
                      <m:r>
                        <a:rPr lang="es-ES" sz="1400" i="1">
                          <a:solidFill>
                            <a:prstClr val="black"/>
                          </a:solidFill>
                          <a:latin typeface="Cambria Math" panose="02040503050406030204" pitchFamily="18" charset="0"/>
                          <a:ea typeface="+mn-ea"/>
                        </a:rPr>
                        <m:t>(</m:t>
                      </m:r>
                      <m:r>
                        <a:rPr lang="es-ES" sz="1400" i="1">
                          <a:solidFill>
                            <a:prstClr val="black"/>
                          </a:solidFill>
                          <a:latin typeface="Cambria Math" panose="02040503050406030204" pitchFamily="18" charset="0"/>
                          <a:ea typeface="Cambria Math" panose="02040503050406030204" pitchFamily="18" charset="0"/>
                        </a:rPr>
                        <m:t>𝜔</m:t>
                      </m:r>
                      <m:r>
                        <a:rPr lang="es-ES" sz="1400" i="1">
                          <a:solidFill>
                            <a:prstClr val="black"/>
                          </a:solidFill>
                          <a:latin typeface="Cambria Math" panose="02040503050406030204" pitchFamily="18" charset="0"/>
                          <a:ea typeface="Cambria Math" panose="02040503050406030204" pitchFamily="18" charset="0"/>
                        </a:rPr>
                        <m:t>)=</m:t>
                      </m:r>
                      <m:f>
                        <m:fPr>
                          <m:ctrlPr>
                            <a:rPr lang="es-ES" sz="1400" i="1" smtClean="0">
                              <a:solidFill>
                                <a:prstClr val="black"/>
                              </a:solidFill>
                              <a:latin typeface="Cambria Math" panose="02040503050406030204" pitchFamily="18" charset="0"/>
                              <a:ea typeface="Cambria Math" panose="02040503050406030204" pitchFamily="18" charset="0"/>
                            </a:rPr>
                          </m:ctrlPr>
                        </m:fPr>
                        <m:num>
                          <m:r>
                            <a:rPr lang="es-ES" sz="1400" i="1" smtClean="0">
                              <a:solidFill>
                                <a:prstClr val="black"/>
                              </a:solidFill>
                              <a:latin typeface="Cambria Math" panose="02040503050406030204" pitchFamily="18" charset="0"/>
                              <a:ea typeface="Cambria Math" panose="02040503050406030204" pitchFamily="18" charset="0"/>
                            </a:rPr>
                            <m:t>2</m:t>
                          </m:r>
                          <m:sSub>
                            <m:sSubPr>
                              <m:ctrlPr>
                                <a:rPr lang="es-ES" sz="1400" i="1">
                                  <a:solidFill>
                                    <a:prstClr val="black"/>
                                  </a:solidFill>
                                  <a:latin typeface="Cambria Math" panose="02040503050406030204" pitchFamily="18" charset="0"/>
                                  <a:ea typeface="+mn-ea"/>
                                </a:rPr>
                              </m:ctrlPr>
                            </m:sSubPr>
                            <m:e>
                              <m:r>
                                <a:rPr lang="es-ES" sz="1400" i="1">
                                  <a:solidFill>
                                    <a:prstClr val="black"/>
                                  </a:solidFill>
                                  <a:latin typeface="Cambria Math" panose="02040503050406030204" pitchFamily="18" charset="0"/>
                                  <a:ea typeface="+mn-ea"/>
                                </a:rPr>
                                <m:t>𝑉</m:t>
                              </m:r>
                            </m:e>
                            <m:sub>
                              <m:r>
                                <a:rPr lang="es-ES" sz="1400" i="1">
                                  <a:solidFill>
                                    <a:prstClr val="black"/>
                                  </a:solidFill>
                                  <a:latin typeface="Cambria Math" panose="02040503050406030204" pitchFamily="18" charset="0"/>
                                  <a:ea typeface="+mn-ea"/>
                                </a:rPr>
                                <m:t>𝑜𝑢𝑡</m:t>
                              </m:r>
                            </m:sub>
                          </m:sSub>
                          <m:r>
                            <a:rPr lang="es-ES" sz="1400" i="1">
                              <a:solidFill>
                                <a:prstClr val="black"/>
                              </a:solidFill>
                              <a:latin typeface="Cambria Math" panose="02040503050406030204" pitchFamily="18" charset="0"/>
                              <a:ea typeface="Cambria Math" panose="02040503050406030204" pitchFamily="18" charset="0"/>
                            </a:rPr>
                            <m:t>𝜏</m:t>
                          </m:r>
                        </m:num>
                        <m:den>
                          <m:r>
                            <a:rPr lang="es-ES" sz="1400" i="1" smtClean="0">
                              <a:solidFill>
                                <a:prstClr val="black"/>
                              </a:solidFill>
                              <a:latin typeface="Cambria Math" panose="02040503050406030204" pitchFamily="18" charset="0"/>
                              <a:ea typeface="Cambria Math" panose="02040503050406030204" pitchFamily="18" charset="0"/>
                            </a:rPr>
                            <m:t>1+</m:t>
                          </m:r>
                          <m:r>
                            <a:rPr lang="es-ES" sz="1400" i="1">
                              <a:solidFill>
                                <a:prstClr val="black"/>
                              </a:solidFill>
                              <a:latin typeface="Cambria Math" panose="02040503050406030204" pitchFamily="18" charset="0"/>
                              <a:ea typeface="Cambria Math" panose="02040503050406030204" pitchFamily="18" charset="0"/>
                            </a:rPr>
                            <m:t>𝑗</m:t>
                          </m:r>
                          <m:r>
                            <a:rPr lang="es-ES" sz="1400" i="1">
                              <a:solidFill>
                                <a:prstClr val="black"/>
                              </a:solidFill>
                              <a:latin typeface="Cambria Math" panose="02040503050406030204" pitchFamily="18" charset="0"/>
                              <a:ea typeface="Cambria Math" panose="02040503050406030204" pitchFamily="18" charset="0"/>
                            </a:rPr>
                            <m:t>2</m:t>
                          </m:r>
                          <m:r>
                            <a:rPr lang="es-ES" sz="1400" i="1">
                              <a:solidFill>
                                <a:prstClr val="black"/>
                              </a:solidFill>
                              <a:latin typeface="Cambria Math" panose="02040503050406030204" pitchFamily="18" charset="0"/>
                              <a:ea typeface="Cambria Math" panose="02040503050406030204" pitchFamily="18" charset="0"/>
                            </a:rPr>
                            <m:t>𝜏</m:t>
                          </m:r>
                          <m:d>
                            <m:dPr>
                              <m:ctrlPr>
                                <a:rPr lang="es-ES" sz="1400" i="1" smtClean="0">
                                  <a:solidFill>
                                    <a:prstClr val="black"/>
                                  </a:solidFill>
                                  <a:latin typeface="Cambria Math" panose="02040503050406030204" pitchFamily="18" charset="0"/>
                                  <a:ea typeface="Cambria Math" panose="02040503050406030204" pitchFamily="18" charset="0"/>
                                </a:rPr>
                              </m:ctrlPr>
                            </m:dPr>
                            <m:e>
                              <m:r>
                                <a:rPr lang="es-ES" sz="1400" i="1">
                                  <a:solidFill>
                                    <a:prstClr val="black"/>
                                  </a:solidFill>
                                  <a:latin typeface="Cambria Math" panose="02040503050406030204" pitchFamily="18" charset="0"/>
                                  <a:ea typeface="Cambria Math" panose="02040503050406030204" pitchFamily="18" charset="0"/>
                                </a:rPr>
                                <m:t>𝜔</m:t>
                              </m:r>
                              <m:r>
                                <a:rPr lang="es-ES" sz="1400" i="1" smtClean="0">
                                  <a:solidFill>
                                    <a:prstClr val="black"/>
                                  </a:solidFill>
                                  <a:latin typeface="Cambria Math" panose="02040503050406030204" pitchFamily="18" charset="0"/>
                                  <a:ea typeface="Cambria Math" panose="02040503050406030204" pitchFamily="18" charset="0"/>
                                </a:rPr>
                                <m:t>−</m:t>
                              </m:r>
                              <m:sSub>
                                <m:sSubPr>
                                  <m:ctrlPr>
                                    <a:rPr lang="es-ES" sz="1400" i="1" smtClean="0">
                                      <a:solidFill>
                                        <a:prstClr val="black"/>
                                      </a:solidFill>
                                      <a:latin typeface="Cambria Math" panose="02040503050406030204" pitchFamily="18" charset="0"/>
                                      <a:ea typeface="Cambria Math" panose="02040503050406030204" pitchFamily="18" charset="0"/>
                                    </a:rPr>
                                  </m:ctrlPr>
                                </m:sSubPr>
                                <m:e>
                                  <m:r>
                                    <a:rPr lang="es-ES" sz="1400" i="1">
                                      <a:solidFill>
                                        <a:prstClr val="black"/>
                                      </a:solidFill>
                                      <a:latin typeface="Cambria Math" panose="02040503050406030204" pitchFamily="18" charset="0"/>
                                      <a:ea typeface="Cambria Math" panose="02040503050406030204" pitchFamily="18" charset="0"/>
                                    </a:rPr>
                                    <m:t>𝜔</m:t>
                                  </m:r>
                                </m:e>
                                <m:sub>
                                  <m:r>
                                    <a:rPr lang="es-ES" sz="1400" i="1" smtClean="0">
                                      <a:solidFill>
                                        <a:prstClr val="black"/>
                                      </a:solidFill>
                                      <a:latin typeface="Cambria Math" panose="02040503050406030204" pitchFamily="18" charset="0"/>
                                      <a:ea typeface="Cambria Math" panose="02040503050406030204" pitchFamily="18" charset="0"/>
                                    </a:rPr>
                                    <m:t>𝑚</m:t>
                                  </m:r>
                                </m:sub>
                              </m:sSub>
                            </m:e>
                          </m:d>
                        </m:den>
                      </m:f>
                    </m:oMath>
                  </m:oMathPara>
                </a14:m>
                <a:endParaRPr lang="es-ES" sz="1400" i="1" dirty="0">
                  <a:solidFill>
                    <a:prstClr val="black"/>
                  </a:solidFill>
                  <a:latin typeface="Arial" charset="0"/>
                  <a:ea typeface="+mn-ea"/>
                </a:endParaRPr>
              </a:p>
            </p:txBody>
          </p:sp>
        </mc:Choice>
        <mc:Fallback xmlns="">
          <p:sp>
            <p:nvSpPr>
              <p:cNvPr id="23" name="CuadroTexto 22">
                <a:extLst>
                  <a:ext uri="{FF2B5EF4-FFF2-40B4-BE49-F238E27FC236}">
                    <a16:creationId xmlns:a16="http://schemas.microsoft.com/office/drawing/2014/main" id="{B517152D-A0FD-4920-BE34-68A1721B3FBF}"/>
                  </a:ext>
                </a:extLst>
              </p:cNvPr>
              <p:cNvSpPr txBox="1">
                <a:spLocks noRot="1" noChangeAspect="1" noMove="1" noResize="1" noEditPoints="1" noAdjustHandles="1" noChangeArrowheads="1" noChangeShapeType="1" noTextEdit="1"/>
              </p:cNvSpPr>
              <p:nvPr/>
            </p:nvSpPr>
            <p:spPr>
              <a:xfrm>
                <a:off x="3600152" y="1503735"/>
                <a:ext cx="1997855" cy="442493"/>
              </a:xfrm>
              <a:prstGeom prst="rect">
                <a:avLst/>
              </a:prstGeom>
              <a:blipFill>
                <a:blip r:embed="rId5"/>
                <a:stretch>
                  <a:fillRect l="-1223" t="-1389" b="-16667"/>
                </a:stretch>
              </a:blipFill>
            </p:spPr>
            <p:txBody>
              <a:bodyPr/>
              <a:lstStyle/>
              <a:p>
                <a:r>
                  <a:rPr lang="es-ES">
                    <a:noFill/>
                  </a:rPr>
                  <a:t> </a:t>
                </a:r>
              </a:p>
            </p:txBody>
          </p:sp>
        </mc:Fallback>
      </mc:AlternateContent>
      <p:sp>
        <p:nvSpPr>
          <p:cNvPr id="11" name="CuadroTexto 10">
            <a:extLst>
              <a:ext uri="{FF2B5EF4-FFF2-40B4-BE49-F238E27FC236}">
                <a16:creationId xmlns:a16="http://schemas.microsoft.com/office/drawing/2014/main" id="{E275924E-6BAB-48FE-A619-1DE58F0E25C7}"/>
              </a:ext>
            </a:extLst>
          </p:cNvPr>
          <p:cNvSpPr txBox="1"/>
          <p:nvPr/>
        </p:nvSpPr>
        <p:spPr>
          <a:xfrm>
            <a:off x="306577" y="1618158"/>
            <a:ext cx="3492388" cy="461665"/>
          </a:xfrm>
          <a:prstGeom prst="rect">
            <a:avLst/>
          </a:prstGeom>
          <a:noFill/>
        </p:spPr>
        <p:txBody>
          <a:bodyPr wrap="square" rtlCol="0">
            <a:spAutoFit/>
          </a:bodyPr>
          <a:lstStyle/>
          <a:p>
            <a:pPr algn="just"/>
            <a:r>
              <a:rPr kumimoji="0" lang="es-ES" altLang="es-ES" sz="1200" b="0" i="0" u="none" strike="noStrike" cap="none" normalizeH="0" baseline="0" dirty="0">
                <a:ln>
                  <a:noFill/>
                </a:ln>
                <a:solidFill>
                  <a:schemeClr val="tx1"/>
                </a:solidFill>
                <a:effectLst/>
                <a:latin typeface="Arial" panose="020B0604020202020204" pitchFamily="34" charset="0"/>
              </a:rPr>
              <a:t>Voltaje de salida por un puerto del BPM</a:t>
            </a:r>
          </a:p>
          <a:p>
            <a:pPr algn="just"/>
            <a:r>
              <a:rPr lang="es-ES" altLang="es-ES" sz="1200" dirty="0">
                <a:solidFill>
                  <a:schemeClr val="tx1"/>
                </a:solidFill>
              </a:rPr>
              <a:t>(haz sin desviación angular)</a:t>
            </a:r>
            <a:endParaRPr kumimoji="0" lang="es-ES" altLang="es-ES" sz="1200" b="0" i="0" u="none" strike="noStrike" cap="none" normalizeH="0" baseline="0" dirty="0">
              <a:ln>
                <a:noFill/>
              </a:ln>
              <a:solidFill>
                <a:schemeClr val="tx1"/>
              </a:solidFill>
              <a:effectLst/>
              <a:latin typeface="Arial" panose="020B0604020202020204" pitchFamily="34" charset="0"/>
            </a:endParaRPr>
          </a:p>
        </p:txBody>
      </p:sp>
      <p:cxnSp>
        <p:nvCxnSpPr>
          <p:cNvPr id="5" name="Conector recto de flecha 4">
            <a:extLst>
              <a:ext uri="{FF2B5EF4-FFF2-40B4-BE49-F238E27FC236}">
                <a16:creationId xmlns:a16="http://schemas.microsoft.com/office/drawing/2014/main" id="{EC0D95AB-FB0C-4A8E-AD71-9BAC61839021}"/>
              </a:ext>
            </a:extLst>
          </p:cNvPr>
          <p:cNvCxnSpPr/>
          <p:nvPr/>
        </p:nvCxnSpPr>
        <p:spPr bwMode="auto">
          <a:xfrm>
            <a:off x="3240112" y="1756657"/>
            <a:ext cx="288032"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14" name="CuadroTexto 13">
                <a:extLst>
                  <a:ext uri="{FF2B5EF4-FFF2-40B4-BE49-F238E27FC236}">
                    <a16:creationId xmlns:a16="http://schemas.microsoft.com/office/drawing/2014/main" id="{7DCBB5AF-FB45-4CC2-85D9-1FC36BF3E11D}"/>
                  </a:ext>
                </a:extLst>
              </p:cNvPr>
              <p:cNvSpPr txBox="1"/>
              <p:nvPr/>
            </p:nvSpPr>
            <p:spPr>
              <a:xfrm>
                <a:off x="3637737" y="2157664"/>
                <a:ext cx="2599879" cy="636521"/>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sSub>
                        <m:sSubPr>
                          <m:ctrlPr>
                            <a:rPr lang="es-ES" sz="1400" i="1" smtClean="0">
                              <a:solidFill>
                                <a:prstClr val="black"/>
                              </a:solidFill>
                              <a:latin typeface="Cambria Math" panose="02040503050406030204" pitchFamily="18" charset="0"/>
                              <a:ea typeface="+mn-ea"/>
                            </a:rPr>
                          </m:ctrlPr>
                        </m:sSubPr>
                        <m:e>
                          <m:r>
                            <a:rPr lang="es-ES" sz="1400" i="1" smtClean="0">
                              <a:solidFill>
                                <a:prstClr val="black"/>
                              </a:solidFill>
                              <a:latin typeface="Cambria Math" panose="02040503050406030204" pitchFamily="18" charset="0"/>
                              <a:ea typeface="+mn-ea"/>
                            </a:rPr>
                            <m:t>𝑉</m:t>
                          </m:r>
                        </m:e>
                        <m:sub>
                          <m:r>
                            <a:rPr lang="es-ES" sz="1400" i="1" smtClean="0">
                              <a:solidFill>
                                <a:prstClr val="black"/>
                              </a:solidFill>
                              <a:latin typeface="Cambria Math" panose="02040503050406030204" pitchFamily="18" charset="0"/>
                              <a:ea typeface="+mn-ea"/>
                            </a:rPr>
                            <m:t>𝑜𝑢𝑡</m:t>
                          </m:r>
                        </m:sub>
                      </m:sSub>
                      <m:r>
                        <a:rPr lang="es-ES" sz="1400" i="1" smtClean="0">
                          <a:solidFill>
                            <a:prstClr val="black"/>
                          </a:solidFill>
                          <a:latin typeface="Cambria Math" panose="02040503050406030204" pitchFamily="18" charset="0"/>
                          <a:ea typeface="+mn-ea"/>
                        </a:rPr>
                        <m:t>=</m:t>
                      </m:r>
                      <m:f>
                        <m:fPr>
                          <m:ctrlPr>
                            <a:rPr lang="es-ES" sz="1400" i="1" smtClean="0">
                              <a:solidFill>
                                <a:prstClr val="black"/>
                              </a:solidFill>
                              <a:latin typeface="Cambria Math" panose="02040503050406030204" pitchFamily="18" charset="0"/>
                              <a:ea typeface="+mn-ea"/>
                            </a:rPr>
                          </m:ctrlPr>
                        </m:fPr>
                        <m:num>
                          <m:sSub>
                            <m:sSubPr>
                              <m:ctrlPr>
                                <a:rPr lang="es-ES" sz="1400" i="1">
                                  <a:solidFill>
                                    <a:prstClr val="black"/>
                                  </a:solidFill>
                                  <a:latin typeface="Cambria Math" panose="02040503050406030204" pitchFamily="18" charset="0"/>
                                  <a:ea typeface="+mn-ea"/>
                                </a:rPr>
                              </m:ctrlPr>
                            </m:sSubPr>
                            <m:e>
                              <m:r>
                                <a:rPr lang="es-ES" sz="1400" i="1">
                                  <a:solidFill>
                                    <a:prstClr val="black"/>
                                  </a:solidFill>
                                  <a:latin typeface="Cambria Math" panose="02040503050406030204" pitchFamily="18" charset="0"/>
                                  <a:ea typeface="Cambria Math" panose="02040503050406030204" pitchFamily="18" charset="0"/>
                                </a:rPr>
                                <m:t>𝜔</m:t>
                              </m:r>
                            </m:e>
                            <m:sub>
                              <m:r>
                                <a:rPr lang="es-ES" sz="1400" i="1">
                                  <a:solidFill>
                                    <a:prstClr val="black"/>
                                  </a:solidFill>
                                  <a:latin typeface="Cambria Math" panose="02040503050406030204" pitchFamily="18" charset="0"/>
                                  <a:ea typeface="+mn-ea"/>
                                </a:rPr>
                                <m:t>𝑚</m:t>
                              </m:r>
                            </m:sub>
                          </m:sSub>
                        </m:num>
                        <m:den>
                          <m:r>
                            <a:rPr lang="es-ES" sz="1400" i="1" smtClean="0">
                              <a:solidFill>
                                <a:prstClr val="black"/>
                              </a:solidFill>
                              <a:latin typeface="Cambria Math" panose="02040503050406030204" pitchFamily="18" charset="0"/>
                              <a:ea typeface="+mn-ea"/>
                            </a:rPr>
                            <m:t>2</m:t>
                          </m:r>
                        </m:den>
                      </m:f>
                      <m:rad>
                        <m:radPr>
                          <m:degHide m:val="on"/>
                          <m:ctrlPr>
                            <a:rPr lang="es-ES" sz="1400" i="1" smtClean="0">
                              <a:solidFill>
                                <a:prstClr val="black"/>
                              </a:solidFill>
                              <a:latin typeface="Cambria Math" panose="02040503050406030204" pitchFamily="18" charset="0"/>
                              <a:ea typeface="+mn-ea"/>
                            </a:rPr>
                          </m:ctrlPr>
                        </m:radPr>
                        <m:deg/>
                        <m:e>
                          <m:f>
                            <m:fPr>
                              <m:ctrlPr>
                                <a:rPr lang="es-ES" sz="1400" i="1" smtClean="0">
                                  <a:solidFill>
                                    <a:prstClr val="black"/>
                                  </a:solidFill>
                                  <a:latin typeface="Cambria Math" panose="02040503050406030204" pitchFamily="18" charset="0"/>
                                  <a:ea typeface="+mn-ea"/>
                                </a:rPr>
                              </m:ctrlPr>
                            </m:fPr>
                            <m:num>
                              <m:r>
                                <a:rPr lang="es-ES" sz="1400" i="1" smtClean="0">
                                  <a:solidFill>
                                    <a:prstClr val="black"/>
                                  </a:solidFill>
                                  <a:latin typeface="Cambria Math" panose="02040503050406030204" pitchFamily="18" charset="0"/>
                                  <a:ea typeface="+mn-ea"/>
                                </a:rPr>
                                <m:t>𝑍</m:t>
                              </m:r>
                            </m:num>
                            <m:den>
                              <m:sSub>
                                <m:sSubPr>
                                  <m:ctrlPr>
                                    <a:rPr lang="es-ES" sz="1400" i="1" smtClean="0">
                                      <a:solidFill>
                                        <a:prstClr val="black"/>
                                      </a:solidFill>
                                      <a:latin typeface="Cambria Math" panose="02040503050406030204" pitchFamily="18" charset="0"/>
                                      <a:ea typeface="+mn-ea"/>
                                    </a:rPr>
                                  </m:ctrlPr>
                                </m:sSubPr>
                                <m:e>
                                  <m:r>
                                    <a:rPr lang="es-ES" sz="1400" i="1" smtClean="0">
                                      <a:solidFill>
                                        <a:prstClr val="black"/>
                                      </a:solidFill>
                                      <a:latin typeface="Cambria Math" panose="02040503050406030204" pitchFamily="18" charset="0"/>
                                      <a:ea typeface="+mn-ea"/>
                                    </a:rPr>
                                    <m:t>𝑄</m:t>
                                  </m:r>
                                </m:e>
                                <m:sub>
                                  <m:r>
                                    <a:rPr lang="es-ES" sz="1400" i="1" smtClean="0">
                                      <a:solidFill>
                                        <a:prstClr val="black"/>
                                      </a:solidFill>
                                      <a:latin typeface="Cambria Math" panose="02040503050406030204" pitchFamily="18" charset="0"/>
                                      <a:ea typeface="+mn-ea"/>
                                    </a:rPr>
                                    <m:t>𝑒𝑥𝑡</m:t>
                                  </m:r>
                                </m:sub>
                              </m:sSub>
                            </m:den>
                          </m:f>
                          <m:d>
                            <m:dPr>
                              <m:ctrlPr>
                                <a:rPr lang="es-ES" sz="1400" i="1" smtClean="0">
                                  <a:solidFill>
                                    <a:prstClr val="black"/>
                                  </a:solidFill>
                                  <a:latin typeface="Cambria Math" panose="02040503050406030204" pitchFamily="18" charset="0"/>
                                  <a:ea typeface="+mn-ea"/>
                                </a:rPr>
                              </m:ctrlPr>
                            </m:dPr>
                            <m:e>
                              <m:f>
                                <m:fPr>
                                  <m:ctrlPr>
                                    <a:rPr lang="es-ES" sz="1400" i="1">
                                      <a:solidFill>
                                        <a:prstClr val="black"/>
                                      </a:solidFill>
                                      <a:latin typeface="Cambria Math" panose="02040503050406030204" pitchFamily="18" charset="0"/>
                                    </a:rPr>
                                  </m:ctrlPr>
                                </m:fPr>
                                <m:num>
                                  <m:r>
                                    <a:rPr lang="es-ES" sz="1400" i="1">
                                      <a:solidFill>
                                        <a:prstClr val="black"/>
                                      </a:solidFill>
                                      <a:latin typeface="Cambria Math" panose="02040503050406030204" pitchFamily="18" charset="0"/>
                                    </a:rPr>
                                    <m:t>𝑅</m:t>
                                  </m:r>
                                </m:num>
                                <m:den>
                                  <m:r>
                                    <a:rPr lang="es-ES" sz="1400" i="1">
                                      <a:solidFill>
                                        <a:prstClr val="black"/>
                                      </a:solidFill>
                                      <a:latin typeface="Cambria Math" panose="02040503050406030204" pitchFamily="18" charset="0"/>
                                    </a:rPr>
                                    <m:t>𝑄</m:t>
                                  </m:r>
                                </m:den>
                              </m:f>
                            </m:e>
                          </m:d>
                        </m:e>
                      </m:rad>
                      <m:sSup>
                        <m:sSupPr>
                          <m:ctrlPr>
                            <a:rPr lang="es-ES" sz="1400" i="1">
                              <a:solidFill>
                                <a:prstClr val="black"/>
                              </a:solidFill>
                              <a:latin typeface="Cambria Math" panose="02040503050406030204" pitchFamily="18" charset="0"/>
                              <a:ea typeface="+mn-ea"/>
                            </a:rPr>
                          </m:ctrlPr>
                        </m:sSupPr>
                        <m:e>
                          <m:r>
                            <a:rPr lang="es-ES" sz="1400" i="1">
                              <a:solidFill>
                                <a:prstClr val="black"/>
                              </a:solidFill>
                              <a:latin typeface="Cambria Math" panose="02040503050406030204" pitchFamily="18" charset="0"/>
                              <a:ea typeface="+mn-ea"/>
                            </a:rPr>
                            <m:t>𝑒</m:t>
                          </m:r>
                        </m:e>
                        <m:sup>
                          <m:r>
                            <a:rPr lang="es-ES" sz="1400" i="1">
                              <a:solidFill>
                                <a:prstClr val="black"/>
                              </a:solidFill>
                              <a:latin typeface="Cambria Math" panose="02040503050406030204" pitchFamily="18" charset="0"/>
                              <a:ea typeface="+mn-ea"/>
                            </a:rPr>
                            <m:t>−</m:t>
                          </m:r>
                          <m:f>
                            <m:fPr>
                              <m:ctrlPr>
                                <a:rPr lang="es-ES" sz="1400" i="1">
                                  <a:solidFill>
                                    <a:prstClr val="black"/>
                                  </a:solidFill>
                                  <a:latin typeface="Cambria Math" panose="02040503050406030204" pitchFamily="18" charset="0"/>
                                  <a:ea typeface="+mn-ea"/>
                                </a:rPr>
                              </m:ctrlPr>
                            </m:fPr>
                            <m:num>
                              <m:sSubSup>
                                <m:sSubSupPr>
                                  <m:ctrlPr>
                                    <a:rPr lang="es-ES" sz="1400" i="1" smtClean="0">
                                      <a:solidFill>
                                        <a:prstClr val="black"/>
                                      </a:solidFill>
                                      <a:latin typeface="Cambria Math" panose="02040503050406030204" pitchFamily="18" charset="0"/>
                                      <a:ea typeface="+mn-ea"/>
                                    </a:rPr>
                                  </m:ctrlPr>
                                </m:sSubSupPr>
                                <m:e>
                                  <m:r>
                                    <a:rPr lang="es-ES" sz="1400" i="1">
                                      <a:solidFill>
                                        <a:prstClr val="black"/>
                                      </a:solidFill>
                                      <a:latin typeface="Cambria Math" panose="02040503050406030204" pitchFamily="18" charset="0"/>
                                      <a:ea typeface="Cambria Math" panose="02040503050406030204" pitchFamily="18" charset="0"/>
                                    </a:rPr>
                                    <m:t>𝜔</m:t>
                                  </m:r>
                                </m:e>
                                <m:sub>
                                  <m:r>
                                    <a:rPr lang="es-ES" sz="1400" i="1" smtClean="0">
                                      <a:solidFill>
                                        <a:prstClr val="black"/>
                                      </a:solidFill>
                                      <a:latin typeface="Cambria Math" panose="02040503050406030204" pitchFamily="18" charset="0"/>
                                      <a:ea typeface="+mn-ea"/>
                                    </a:rPr>
                                    <m:t>𝑚</m:t>
                                  </m:r>
                                </m:sub>
                                <m:sup>
                                  <m:r>
                                    <a:rPr lang="es-ES" sz="1400" i="1" smtClean="0">
                                      <a:solidFill>
                                        <a:prstClr val="black"/>
                                      </a:solidFill>
                                      <a:latin typeface="Cambria Math" panose="02040503050406030204" pitchFamily="18" charset="0"/>
                                      <a:ea typeface="+mn-ea"/>
                                    </a:rPr>
                                    <m:t>2</m:t>
                                  </m:r>
                                </m:sup>
                              </m:sSubSup>
                              <m:sSubSup>
                                <m:sSubSupPr>
                                  <m:ctrlPr>
                                    <a:rPr lang="es-ES" sz="1400" i="1">
                                      <a:solidFill>
                                        <a:prstClr val="black"/>
                                      </a:solidFill>
                                      <a:latin typeface="Cambria Math" panose="02040503050406030204" pitchFamily="18" charset="0"/>
                                      <a:ea typeface="+mn-ea"/>
                                    </a:rPr>
                                  </m:ctrlPr>
                                </m:sSubSupPr>
                                <m:e>
                                  <m:r>
                                    <a:rPr lang="es-ES" sz="1400" i="1" smtClean="0">
                                      <a:solidFill>
                                        <a:prstClr val="black"/>
                                      </a:solidFill>
                                      <a:latin typeface="Cambria Math" panose="02040503050406030204" pitchFamily="18" charset="0"/>
                                      <a:ea typeface="Cambria Math" panose="02040503050406030204" pitchFamily="18" charset="0"/>
                                    </a:rPr>
                                    <m:t>𝜎</m:t>
                                  </m:r>
                                </m:e>
                                <m:sub>
                                  <m:r>
                                    <a:rPr lang="es-ES" sz="1400" i="1" smtClean="0">
                                      <a:solidFill>
                                        <a:prstClr val="black"/>
                                      </a:solidFill>
                                      <a:latin typeface="Cambria Math" panose="02040503050406030204" pitchFamily="18" charset="0"/>
                                      <a:ea typeface="Cambria Math" panose="02040503050406030204" pitchFamily="18" charset="0"/>
                                    </a:rPr>
                                    <m:t>𝑧</m:t>
                                  </m:r>
                                </m:sub>
                                <m:sup>
                                  <m:r>
                                    <a:rPr lang="es-ES" sz="1400" i="1">
                                      <a:solidFill>
                                        <a:prstClr val="black"/>
                                      </a:solidFill>
                                      <a:latin typeface="Cambria Math" panose="02040503050406030204" pitchFamily="18" charset="0"/>
                                      <a:ea typeface="+mn-ea"/>
                                    </a:rPr>
                                    <m:t>2</m:t>
                                  </m:r>
                                </m:sup>
                              </m:sSubSup>
                            </m:num>
                            <m:den>
                              <m:r>
                                <a:rPr lang="es-ES" sz="1400" i="1">
                                  <a:solidFill>
                                    <a:prstClr val="black"/>
                                  </a:solidFill>
                                  <a:latin typeface="Cambria Math" panose="02040503050406030204" pitchFamily="18" charset="0"/>
                                  <a:ea typeface="+mn-ea"/>
                                </a:rPr>
                                <m:t>2</m:t>
                              </m:r>
                              <m:sSup>
                                <m:sSupPr>
                                  <m:ctrlPr>
                                    <a:rPr lang="es-ES" sz="1400" i="1" smtClean="0">
                                      <a:solidFill>
                                        <a:prstClr val="black"/>
                                      </a:solidFill>
                                      <a:latin typeface="Cambria Math" panose="02040503050406030204" pitchFamily="18" charset="0"/>
                                      <a:ea typeface="+mn-ea"/>
                                    </a:rPr>
                                  </m:ctrlPr>
                                </m:sSupPr>
                                <m:e>
                                  <m:r>
                                    <a:rPr lang="es-ES" sz="1400" b="0" i="1" smtClean="0">
                                      <a:solidFill>
                                        <a:prstClr val="black"/>
                                      </a:solidFill>
                                      <a:latin typeface="Cambria Math" panose="02040503050406030204" pitchFamily="18" charset="0"/>
                                      <a:ea typeface="+mn-ea"/>
                                    </a:rPr>
                                    <m:t>𝑣</m:t>
                                  </m:r>
                                </m:e>
                                <m:sup>
                                  <m:r>
                                    <a:rPr lang="es-ES" sz="1400" i="1" smtClean="0">
                                      <a:solidFill>
                                        <a:prstClr val="black"/>
                                      </a:solidFill>
                                      <a:latin typeface="Cambria Math" panose="02040503050406030204" pitchFamily="18" charset="0"/>
                                      <a:ea typeface="+mn-ea"/>
                                    </a:rPr>
                                    <m:t>2</m:t>
                                  </m:r>
                                </m:sup>
                              </m:sSup>
                              <m:sSup>
                                <m:sSupPr>
                                  <m:ctrlPr>
                                    <a:rPr lang="es-ES" sz="1400" b="0" i="1" smtClean="0">
                                      <a:solidFill>
                                        <a:prstClr val="black"/>
                                      </a:solidFill>
                                      <a:latin typeface="Cambria Math" panose="02040503050406030204" pitchFamily="18" charset="0"/>
                                      <a:ea typeface="+mn-ea"/>
                                    </a:rPr>
                                  </m:ctrlPr>
                                </m:sSupPr>
                                <m:e>
                                  <m:r>
                                    <a:rPr lang="es-ES" sz="1400" b="0" i="1" smtClean="0">
                                      <a:solidFill>
                                        <a:prstClr val="black"/>
                                      </a:solidFill>
                                      <a:latin typeface="Cambria Math" panose="02040503050406030204" pitchFamily="18" charset="0"/>
                                      <a:ea typeface="+mn-ea"/>
                                    </a:rPr>
                                    <m:t>𝑐𝑜𝑠</m:t>
                                  </m:r>
                                </m:e>
                                <m:sup>
                                  <m:r>
                                    <a:rPr lang="es-ES" sz="1400" b="0" i="1" smtClean="0">
                                      <a:solidFill>
                                        <a:prstClr val="black"/>
                                      </a:solidFill>
                                      <a:latin typeface="Cambria Math" panose="02040503050406030204" pitchFamily="18" charset="0"/>
                                      <a:ea typeface="+mn-ea"/>
                                    </a:rPr>
                                    <m:t>2</m:t>
                                  </m:r>
                                </m:sup>
                              </m:sSup>
                              <m:r>
                                <a:rPr lang="es-ES" sz="1400" b="0" i="1" smtClean="0">
                                  <a:solidFill>
                                    <a:prstClr val="black"/>
                                  </a:solidFill>
                                  <a:latin typeface="Cambria Math" panose="02040503050406030204" pitchFamily="18" charset="0"/>
                                  <a:ea typeface="Cambria Math" panose="02040503050406030204" pitchFamily="18" charset="0"/>
                                </a:rPr>
                                <m:t>𝜃</m:t>
                              </m:r>
                            </m:den>
                          </m:f>
                        </m:sup>
                      </m:sSup>
                      <m:r>
                        <a:rPr lang="es-ES" sz="1400" i="1" smtClean="0">
                          <a:solidFill>
                            <a:prstClr val="black"/>
                          </a:solidFill>
                          <a:latin typeface="Cambria Math" panose="02040503050406030204" pitchFamily="18" charset="0"/>
                          <a:ea typeface="Cambria Math" panose="02040503050406030204" pitchFamily="18" charset="0"/>
                        </a:rPr>
                        <m:t>𝑞</m:t>
                      </m:r>
                    </m:oMath>
                  </m:oMathPara>
                </a14:m>
                <a:endParaRPr lang="es-ES" sz="1400" i="1" dirty="0">
                  <a:solidFill>
                    <a:prstClr val="black"/>
                  </a:solidFill>
                  <a:latin typeface="Arial" charset="0"/>
                  <a:ea typeface="+mn-ea"/>
                </a:endParaRPr>
              </a:p>
            </p:txBody>
          </p:sp>
        </mc:Choice>
        <mc:Fallback xmlns="">
          <p:sp>
            <p:nvSpPr>
              <p:cNvPr id="14" name="CuadroTexto 13">
                <a:extLst>
                  <a:ext uri="{FF2B5EF4-FFF2-40B4-BE49-F238E27FC236}">
                    <a16:creationId xmlns:a16="http://schemas.microsoft.com/office/drawing/2014/main" id="{7DCBB5AF-FB45-4CC2-85D9-1FC36BF3E11D}"/>
                  </a:ext>
                </a:extLst>
              </p:cNvPr>
              <p:cNvSpPr txBox="1">
                <a:spLocks noRot="1" noChangeAspect="1" noMove="1" noResize="1" noEditPoints="1" noAdjustHandles="1" noChangeArrowheads="1" noChangeShapeType="1" noTextEdit="1"/>
              </p:cNvSpPr>
              <p:nvPr/>
            </p:nvSpPr>
            <p:spPr>
              <a:xfrm>
                <a:off x="3637737" y="2157664"/>
                <a:ext cx="2599879" cy="636521"/>
              </a:xfrm>
              <a:prstGeom prst="rect">
                <a:avLst/>
              </a:prstGeom>
              <a:blipFill>
                <a:blip r:embed="rId6"/>
                <a:stretch>
                  <a:fillRect/>
                </a:stretch>
              </a:blipFill>
            </p:spPr>
            <p:txBody>
              <a:bodyPr/>
              <a:lstStyle/>
              <a:p>
                <a:r>
                  <a:rPr lang="es-ES">
                    <a:noFill/>
                  </a:rPr>
                  <a:t> </a:t>
                </a:r>
              </a:p>
            </p:txBody>
          </p:sp>
        </mc:Fallback>
      </mc:AlternateContent>
      <p:sp>
        <p:nvSpPr>
          <p:cNvPr id="18" name="CuadroTexto 17">
            <a:extLst>
              <a:ext uri="{FF2B5EF4-FFF2-40B4-BE49-F238E27FC236}">
                <a16:creationId xmlns:a16="http://schemas.microsoft.com/office/drawing/2014/main" id="{38BB4D97-C6D8-4CC4-8C5B-CFFDF4AF6E4D}"/>
              </a:ext>
            </a:extLst>
          </p:cNvPr>
          <p:cNvSpPr txBox="1"/>
          <p:nvPr/>
        </p:nvSpPr>
        <p:spPr>
          <a:xfrm>
            <a:off x="331277" y="2362732"/>
            <a:ext cx="3492388" cy="261610"/>
          </a:xfrm>
          <a:prstGeom prst="rect">
            <a:avLst/>
          </a:prstGeom>
          <a:noFill/>
        </p:spPr>
        <p:txBody>
          <a:bodyPr wrap="square" rtlCol="0">
            <a:spAutoFit/>
          </a:bodyPr>
          <a:lstStyle/>
          <a:p>
            <a:pPr algn="just"/>
            <a:r>
              <a:rPr lang="es-ES" altLang="es-ES" sz="1100" dirty="0">
                <a:solidFill>
                  <a:schemeClr val="tx1"/>
                </a:solidFill>
              </a:rPr>
              <a:t>Para un haz con desviación angular </a:t>
            </a:r>
            <a:endParaRPr kumimoji="0" lang="es-ES" altLang="es-ES" sz="1100" b="0" i="0" u="none" strike="noStrike" cap="none" normalizeH="0" baseline="0" dirty="0">
              <a:ln>
                <a:noFill/>
              </a:ln>
              <a:solidFill>
                <a:schemeClr val="tx1"/>
              </a:solidFill>
              <a:effectLst/>
              <a:latin typeface="Arial" panose="020B0604020202020204" pitchFamily="34" charset="0"/>
            </a:endParaRPr>
          </a:p>
        </p:txBody>
      </p:sp>
      <p:cxnSp>
        <p:nvCxnSpPr>
          <p:cNvPr id="19" name="Conector recto de flecha 18">
            <a:extLst>
              <a:ext uri="{FF2B5EF4-FFF2-40B4-BE49-F238E27FC236}">
                <a16:creationId xmlns:a16="http://schemas.microsoft.com/office/drawing/2014/main" id="{80DE174C-AC38-4984-81A8-73C4276883BA}"/>
              </a:ext>
            </a:extLst>
          </p:cNvPr>
          <p:cNvCxnSpPr/>
          <p:nvPr/>
        </p:nvCxnSpPr>
        <p:spPr bwMode="auto">
          <a:xfrm>
            <a:off x="3096096" y="2501231"/>
            <a:ext cx="288032"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20" name="CuadroTexto 19">
                <a:extLst>
                  <a:ext uri="{FF2B5EF4-FFF2-40B4-BE49-F238E27FC236}">
                    <a16:creationId xmlns:a16="http://schemas.microsoft.com/office/drawing/2014/main" id="{15D50E26-C417-4665-AC40-369425BF4BAD}"/>
                  </a:ext>
                </a:extLst>
              </p:cNvPr>
              <p:cNvSpPr txBox="1"/>
              <p:nvPr/>
            </p:nvSpPr>
            <p:spPr>
              <a:xfrm>
                <a:off x="719832" y="2922640"/>
                <a:ext cx="970009" cy="468590"/>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d>
                        <m:dPr>
                          <m:ctrlPr>
                            <a:rPr lang="es-ES" sz="1400" i="1" smtClean="0">
                              <a:solidFill>
                                <a:prstClr val="black"/>
                              </a:solidFill>
                              <a:latin typeface="Cambria Math" panose="02040503050406030204" pitchFamily="18" charset="0"/>
                            </a:rPr>
                          </m:ctrlPr>
                        </m:dPr>
                        <m:e>
                          <m:f>
                            <m:fPr>
                              <m:ctrlPr>
                                <a:rPr lang="es-ES" sz="1400" i="1">
                                  <a:solidFill>
                                    <a:prstClr val="black"/>
                                  </a:solidFill>
                                  <a:latin typeface="Cambria Math" panose="02040503050406030204" pitchFamily="18" charset="0"/>
                                </a:rPr>
                              </m:ctrlPr>
                            </m:fPr>
                            <m:num>
                              <m:r>
                                <a:rPr lang="es-ES" sz="1400" i="1">
                                  <a:solidFill>
                                    <a:prstClr val="black"/>
                                  </a:solidFill>
                                  <a:latin typeface="Cambria Math" panose="02040503050406030204" pitchFamily="18" charset="0"/>
                                </a:rPr>
                                <m:t>𝑅</m:t>
                              </m:r>
                            </m:num>
                            <m:den>
                              <m:r>
                                <a:rPr lang="es-ES" sz="1400" i="1">
                                  <a:solidFill>
                                    <a:prstClr val="black"/>
                                  </a:solidFill>
                                  <a:latin typeface="Cambria Math" panose="02040503050406030204" pitchFamily="18" charset="0"/>
                                </a:rPr>
                                <m:t>𝑄</m:t>
                              </m:r>
                            </m:den>
                          </m:f>
                        </m:e>
                      </m:d>
                      <m:r>
                        <a:rPr lang="es-ES" sz="1400" i="1" smtClean="0">
                          <a:solidFill>
                            <a:prstClr val="black"/>
                          </a:solidFill>
                          <a:latin typeface="Cambria Math" panose="02040503050406030204" pitchFamily="18" charset="0"/>
                          <a:ea typeface="+mn-ea"/>
                        </a:rPr>
                        <m:t>=</m:t>
                      </m:r>
                      <m:f>
                        <m:fPr>
                          <m:ctrlPr>
                            <a:rPr lang="es-ES" sz="1400" i="1" smtClean="0">
                              <a:solidFill>
                                <a:prstClr val="black"/>
                              </a:solidFill>
                              <a:latin typeface="Cambria Math" panose="02040503050406030204" pitchFamily="18" charset="0"/>
                              <a:ea typeface="+mn-ea"/>
                            </a:rPr>
                          </m:ctrlPr>
                        </m:fPr>
                        <m:num>
                          <m:sSup>
                            <m:sSupPr>
                              <m:ctrlPr>
                                <a:rPr lang="es-ES" sz="1400" i="1" smtClean="0">
                                  <a:solidFill>
                                    <a:prstClr val="black"/>
                                  </a:solidFill>
                                  <a:latin typeface="Cambria Math" panose="02040503050406030204" pitchFamily="18" charset="0"/>
                                  <a:ea typeface="+mn-ea"/>
                                </a:rPr>
                              </m:ctrlPr>
                            </m:sSupPr>
                            <m:e>
                              <m:d>
                                <m:dPr>
                                  <m:begChr m:val="|"/>
                                  <m:endChr m:val="|"/>
                                  <m:ctrlPr>
                                    <a:rPr lang="es-ES" sz="1400" i="1" smtClean="0">
                                      <a:solidFill>
                                        <a:prstClr val="black"/>
                                      </a:solidFill>
                                      <a:latin typeface="Cambria Math" panose="02040503050406030204" pitchFamily="18" charset="0"/>
                                      <a:ea typeface="+mn-ea"/>
                                    </a:rPr>
                                  </m:ctrlPr>
                                </m:dPr>
                                <m:e>
                                  <m:r>
                                    <a:rPr lang="es-ES" sz="1400" b="0" i="1" smtClean="0">
                                      <a:solidFill>
                                        <a:prstClr val="black"/>
                                      </a:solidFill>
                                      <a:latin typeface="Cambria Math" panose="02040503050406030204" pitchFamily="18" charset="0"/>
                                      <a:ea typeface="+mn-ea"/>
                                    </a:rPr>
                                    <m:t>𝑉</m:t>
                                  </m:r>
                                </m:e>
                              </m:d>
                            </m:e>
                            <m:sup>
                              <m:r>
                                <a:rPr lang="es-ES" sz="1400" b="0" i="1" smtClean="0">
                                  <a:solidFill>
                                    <a:prstClr val="black"/>
                                  </a:solidFill>
                                  <a:latin typeface="Cambria Math" panose="02040503050406030204" pitchFamily="18" charset="0"/>
                                  <a:ea typeface="+mn-ea"/>
                                </a:rPr>
                                <m:t>2</m:t>
                              </m:r>
                            </m:sup>
                          </m:sSup>
                        </m:num>
                        <m:den>
                          <m:sSub>
                            <m:sSubPr>
                              <m:ctrlPr>
                                <a:rPr lang="es-ES" sz="1400" i="1">
                                  <a:solidFill>
                                    <a:prstClr val="black"/>
                                  </a:solidFill>
                                  <a:latin typeface="Cambria Math" panose="02040503050406030204" pitchFamily="18" charset="0"/>
                                </a:rPr>
                              </m:ctrlPr>
                            </m:sSubPr>
                            <m:e>
                              <m:r>
                                <a:rPr lang="es-ES" sz="1400" i="1">
                                  <a:solidFill>
                                    <a:prstClr val="black"/>
                                  </a:solidFill>
                                  <a:latin typeface="Cambria Math" panose="02040503050406030204" pitchFamily="18" charset="0"/>
                                  <a:ea typeface="Cambria Math" panose="02040503050406030204" pitchFamily="18" charset="0"/>
                                </a:rPr>
                                <m:t>𝜔</m:t>
                              </m:r>
                            </m:e>
                            <m:sub>
                              <m:r>
                                <a:rPr lang="es-ES" sz="1400" i="1">
                                  <a:solidFill>
                                    <a:prstClr val="black"/>
                                  </a:solidFill>
                                  <a:latin typeface="Cambria Math" panose="02040503050406030204" pitchFamily="18" charset="0"/>
                                </a:rPr>
                                <m:t>𝑚</m:t>
                              </m:r>
                            </m:sub>
                          </m:sSub>
                          <m:r>
                            <a:rPr lang="es-ES" sz="1400" b="0" i="1" smtClean="0">
                              <a:solidFill>
                                <a:prstClr val="black"/>
                              </a:solidFill>
                              <a:latin typeface="Cambria Math" panose="02040503050406030204" pitchFamily="18" charset="0"/>
                            </a:rPr>
                            <m:t>𝑈</m:t>
                          </m:r>
                        </m:den>
                      </m:f>
                    </m:oMath>
                  </m:oMathPara>
                </a14:m>
                <a:endParaRPr lang="es-ES" sz="1400" i="1" dirty="0">
                  <a:solidFill>
                    <a:prstClr val="black"/>
                  </a:solidFill>
                  <a:latin typeface="Arial" charset="0"/>
                  <a:ea typeface="+mn-ea"/>
                </a:endParaRPr>
              </a:p>
            </p:txBody>
          </p:sp>
        </mc:Choice>
        <mc:Fallback xmlns="">
          <p:sp>
            <p:nvSpPr>
              <p:cNvPr id="20" name="CuadroTexto 19">
                <a:extLst>
                  <a:ext uri="{FF2B5EF4-FFF2-40B4-BE49-F238E27FC236}">
                    <a16:creationId xmlns:a16="http://schemas.microsoft.com/office/drawing/2014/main" id="{15D50E26-C417-4665-AC40-369425BF4BAD}"/>
                  </a:ext>
                </a:extLst>
              </p:cNvPr>
              <p:cNvSpPr txBox="1">
                <a:spLocks noRot="1" noChangeAspect="1" noMove="1" noResize="1" noEditPoints="1" noAdjustHandles="1" noChangeArrowheads="1" noChangeShapeType="1" noTextEdit="1"/>
              </p:cNvSpPr>
              <p:nvPr/>
            </p:nvSpPr>
            <p:spPr>
              <a:xfrm>
                <a:off x="719832" y="2922640"/>
                <a:ext cx="970009" cy="468590"/>
              </a:xfrm>
              <a:prstGeom prst="rect">
                <a:avLst/>
              </a:prstGeom>
              <a:blipFill>
                <a:blip r:embed="rId7"/>
                <a:stretch>
                  <a:fillRect/>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24" name="CuadroTexto 23">
                <a:extLst>
                  <a:ext uri="{FF2B5EF4-FFF2-40B4-BE49-F238E27FC236}">
                    <a16:creationId xmlns:a16="http://schemas.microsoft.com/office/drawing/2014/main" id="{5D983A98-D7CA-46D3-84DB-DAC51B1AA139}"/>
                  </a:ext>
                </a:extLst>
              </p:cNvPr>
              <p:cNvSpPr txBox="1"/>
              <p:nvPr/>
            </p:nvSpPr>
            <p:spPr>
              <a:xfrm>
                <a:off x="2471101" y="2874389"/>
                <a:ext cx="1327864" cy="565091"/>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r>
                        <a:rPr lang="es-ES" sz="1400" b="0" i="1" smtClean="0">
                          <a:solidFill>
                            <a:prstClr val="black"/>
                          </a:solidFill>
                          <a:latin typeface="Cambria Math" panose="02040503050406030204" pitchFamily="18" charset="0"/>
                        </a:rPr>
                        <m:t>𝑉</m:t>
                      </m:r>
                      <m:r>
                        <a:rPr lang="es-ES" sz="1400" i="1" smtClean="0">
                          <a:solidFill>
                            <a:prstClr val="black"/>
                          </a:solidFill>
                          <a:latin typeface="Cambria Math" panose="02040503050406030204" pitchFamily="18" charset="0"/>
                          <a:ea typeface="+mn-ea"/>
                        </a:rPr>
                        <m:t>=</m:t>
                      </m:r>
                      <m:nary>
                        <m:naryPr>
                          <m:limLoc m:val="undOvr"/>
                          <m:subHide m:val="on"/>
                          <m:supHide m:val="on"/>
                          <m:ctrlPr>
                            <a:rPr lang="es-ES" sz="1400" i="1" smtClean="0">
                              <a:solidFill>
                                <a:prstClr val="black"/>
                              </a:solidFill>
                              <a:latin typeface="Cambria Math" panose="02040503050406030204" pitchFamily="18" charset="0"/>
                              <a:ea typeface="+mn-ea"/>
                            </a:rPr>
                          </m:ctrlPr>
                        </m:naryPr>
                        <m:sub/>
                        <m:sup/>
                        <m:e>
                          <m:sSub>
                            <m:sSubPr>
                              <m:ctrlPr>
                                <a:rPr lang="es-ES" sz="1400" i="1" smtClean="0">
                                  <a:solidFill>
                                    <a:prstClr val="black"/>
                                  </a:solidFill>
                                  <a:latin typeface="Cambria Math" panose="02040503050406030204" pitchFamily="18" charset="0"/>
                                  <a:ea typeface="+mn-ea"/>
                                </a:rPr>
                              </m:ctrlPr>
                            </m:sSubPr>
                            <m:e>
                              <m:r>
                                <a:rPr lang="es-ES" sz="1400" b="0" i="1" smtClean="0">
                                  <a:solidFill>
                                    <a:prstClr val="black"/>
                                  </a:solidFill>
                                  <a:latin typeface="Cambria Math" panose="02040503050406030204" pitchFamily="18" charset="0"/>
                                  <a:ea typeface="+mn-ea"/>
                                </a:rPr>
                                <m:t>𝐸</m:t>
                              </m:r>
                            </m:e>
                            <m:sub>
                              <m:r>
                                <a:rPr lang="es-ES" sz="1400" b="0" i="1" smtClean="0">
                                  <a:solidFill>
                                    <a:prstClr val="black"/>
                                  </a:solidFill>
                                  <a:latin typeface="Cambria Math" panose="02040503050406030204" pitchFamily="18" charset="0"/>
                                  <a:ea typeface="+mn-ea"/>
                                </a:rPr>
                                <m:t>𝑧</m:t>
                              </m:r>
                            </m:sub>
                          </m:sSub>
                        </m:e>
                      </m:nary>
                      <m:sSup>
                        <m:sSupPr>
                          <m:ctrlPr>
                            <a:rPr lang="es-ES" sz="1400" i="1" smtClean="0">
                              <a:solidFill>
                                <a:prstClr val="black"/>
                              </a:solidFill>
                              <a:latin typeface="Cambria Math" panose="02040503050406030204" pitchFamily="18" charset="0"/>
                              <a:ea typeface="+mn-ea"/>
                            </a:rPr>
                          </m:ctrlPr>
                        </m:sSupPr>
                        <m:e>
                          <m:r>
                            <a:rPr lang="es-ES" sz="1400" b="0" i="1" smtClean="0">
                              <a:solidFill>
                                <a:prstClr val="black"/>
                              </a:solidFill>
                              <a:latin typeface="Cambria Math" panose="02040503050406030204" pitchFamily="18" charset="0"/>
                              <a:ea typeface="+mn-ea"/>
                            </a:rPr>
                            <m:t>𝑒</m:t>
                          </m:r>
                        </m:e>
                        <m:sup>
                          <m:f>
                            <m:fPr>
                              <m:ctrlPr>
                                <a:rPr lang="es-ES" sz="1400" i="1" smtClean="0">
                                  <a:solidFill>
                                    <a:prstClr val="black"/>
                                  </a:solidFill>
                                  <a:latin typeface="Cambria Math" panose="02040503050406030204" pitchFamily="18" charset="0"/>
                                  <a:ea typeface="+mn-ea"/>
                                </a:rPr>
                              </m:ctrlPr>
                            </m:fPr>
                            <m:num>
                              <m:r>
                                <a:rPr lang="es-ES" sz="1400" b="0" i="1" smtClean="0">
                                  <a:solidFill>
                                    <a:prstClr val="black"/>
                                  </a:solidFill>
                                  <a:latin typeface="Cambria Math" panose="02040503050406030204" pitchFamily="18" charset="0"/>
                                  <a:ea typeface="+mn-ea"/>
                                </a:rPr>
                                <m:t>𝑗</m:t>
                              </m:r>
                              <m:r>
                                <a:rPr lang="es-ES" sz="1400" i="1">
                                  <a:solidFill>
                                    <a:prstClr val="black"/>
                                  </a:solidFill>
                                  <a:latin typeface="Cambria Math" panose="02040503050406030204" pitchFamily="18" charset="0"/>
                                  <a:ea typeface="Cambria Math" panose="02040503050406030204" pitchFamily="18" charset="0"/>
                                </a:rPr>
                                <m:t>𝜔</m:t>
                              </m:r>
                              <m:r>
                                <a:rPr lang="es-ES" sz="1400" b="0" i="1" smtClean="0">
                                  <a:solidFill>
                                    <a:prstClr val="black"/>
                                  </a:solidFill>
                                  <a:latin typeface="Cambria Math" panose="02040503050406030204" pitchFamily="18" charset="0"/>
                                  <a:ea typeface="Cambria Math" panose="02040503050406030204" pitchFamily="18" charset="0"/>
                                </a:rPr>
                                <m:t>𝑧</m:t>
                              </m:r>
                            </m:num>
                            <m:den>
                              <m:r>
                                <a:rPr lang="es-ES" sz="1400" b="0" i="1" smtClean="0">
                                  <a:solidFill>
                                    <a:prstClr val="black"/>
                                  </a:solidFill>
                                  <a:latin typeface="Cambria Math" panose="02040503050406030204" pitchFamily="18" charset="0"/>
                                  <a:ea typeface="+mn-ea"/>
                                </a:rPr>
                                <m:t>𝑣</m:t>
                              </m:r>
                            </m:den>
                          </m:f>
                        </m:sup>
                      </m:sSup>
                      <m:r>
                        <a:rPr lang="es-ES" sz="1400" b="0" i="1" smtClean="0">
                          <a:solidFill>
                            <a:prstClr val="black"/>
                          </a:solidFill>
                          <a:latin typeface="Cambria Math" panose="02040503050406030204" pitchFamily="18" charset="0"/>
                          <a:ea typeface="+mn-ea"/>
                        </a:rPr>
                        <m:t>𝑑𝑧</m:t>
                      </m:r>
                    </m:oMath>
                  </m:oMathPara>
                </a14:m>
                <a:endParaRPr lang="es-ES" sz="1400" i="1" dirty="0">
                  <a:solidFill>
                    <a:prstClr val="black"/>
                  </a:solidFill>
                  <a:latin typeface="Arial" charset="0"/>
                  <a:ea typeface="+mn-ea"/>
                </a:endParaRPr>
              </a:p>
            </p:txBody>
          </p:sp>
        </mc:Choice>
        <mc:Fallback xmlns="">
          <p:sp>
            <p:nvSpPr>
              <p:cNvPr id="24" name="CuadroTexto 23">
                <a:extLst>
                  <a:ext uri="{FF2B5EF4-FFF2-40B4-BE49-F238E27FC236}">
                    <a16:creationId xmlns:a16="http://schemas.microsoft.com/office/drawing/2014/main" id="{5D983A98-D7CA-46D3-84DB-DAC51B1AA139}"/>
                  </a:ext>
                </a:extLst>
              </p:cNvPr>
              <p:cNvSpPr txBox="1">
                <a:spLocks noRot="1" noChangeAspect="1" noMove="1" noResize="1" noEditPoints="1" noAdjustHandles="1" noChangeArrowheads="1" noChangeShapeType="1" noTextEdit="1"/>
              </p:cNvSpPr>
              <p:nvPr/>
            </p:nvSpPr>
            <p:spPr>
              <a:xfrm>
                <a:off x="2471101" y="2874389"/>
                <a:ext cx="1327864" cy="565091"/>
              </a:xfrm>
              <a:prstGeom prst="rect">
                <a:avLst/>
              </a:prstGeom>
              <a:blipFill>
                <a:blip r:embed="rId8"/>
                <a:stretch>
                  <a:fillRect/>
                </a:stretch>
              </a:blipFill>
            </p:spPr>
            <p:txBody>
              <a:bodyPr/>
              <a:lstStyle/>
              <a:p>
                <a:r>
                  <a:rPr lang="es-ES">
                    <a:noFill/>
                  </a:rPr>
                  <a:t> </a:t>
                </a:r>
              </a:p>
            </p:txBody>
          </p:sp>
        </mc:Fallback>
      </mc:AlternateContent>
      <p:cxnSp>
        <p:nvCxnSpPr>
          <p:cNvPr id="25" name="Conector recto de flecha 24">
            <a:extLst>
              <a:ext uri="{FF2B5EF4-FFF2-40B4-BE49-F238E27FC236}">
                <a16:creationId xmlns:a16="http://schemas.microsoft.com/office/drawing/2014/main" id="{12B66633-276A-49C4-8EC2-FCCDCA7051AB}"/>
              </a:ext>
            </a:extLst>
          </p:cNvPr>
          <p:cNvCxnSpPr/>
          <p:nvPr/>
        </p:nvCxnSpPr>
        <p:spPr bwMode="auto">
          <a:xfrm>
            <a:off x="4032200" y="3087912"/>
            <a:ext cx="288032" cy="0"/>
          </a:xfrm>
          <a:prstGeom prst="straightConnector1">
            <a:avLst/>
          </a:prstGeom>
          <a:solidFill>
            <a:srgbClr val="00B8FF"/>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mc:AlternateContent xmlns:mc="http://schemas.openxmlformats.org/markup-compatibility/2006" xmlns:a14="http://schemas.microsoft.com/office/drawing/2010/main">
        <mc:Choice Requires="a14">
          <p:sp>
            <p:nvSpPr>
              <p:cNvPr id="26" name="CuadroTexto 25">
                <a:extLst>
                  <a:ext uri="{FF2B5EF4-FFF2-40B4-BE49-F238E27FC236}">
                    <a16:creationId xmlns:a16="http://schemas.microsoft.com/office/drawing/2014/main" id="{370AA703-2C0E-43EC-9FDB-D34C096C9CDC}"/>
                  </a:ext>
                </a:extLst>
              </p:cNvPr>
              <p:cNvSpPr txBox="1"/>
              <p:nvPr/>
            </p:nvSpPr>
            <p:spPr>
              <a:xfrm>
                <a:off x="4553033" y="2853946"/>
                <a:ext cx="1773691" cy="565091"/>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r>
                        <a:rPr lang="es-ES" sz="1400" b="0" i="1" smtClean="0">
                          <a:solidFill>
                            <a:prstClr val="black"/>
                          </a:solidFill>
                          <a:latin typeface="Cambria Math" panose="02040503050406030204" pitchFamily="18" charset="0"/>
                        </a:rPr>
                        <m:t>𝑉</m:t>
                      </m:r>
                      <m:r>
                        <a:rPr lang="es-ES" sz="1400" i="1" smtClean="0">
                          <a:solidFill>
                            <a:prstClr val="black"/>
                          </a:solidFill>
                          <a:latin typeface="Cambria Math" panose="02040503050406030204" pitchFamily="18" charset="0"/>
                          <a:ea typeface="+mn-ea"/>
                        </a:rPr>
                        <m:t>=</m:t>
                      </m:r>
                      <m:nary>
                        <m:naryPr>
                          <m:limLoc m:val="undOvr"/>
                          <m:subHide m:val="on"/>
                          <m:supHide m:val="on"/>
                          <m:ctrlPr>
                            <a:rPr lang="es-ES" sz="1400" i="1" smtClean="0">
                              <a:solidFill>
                                <a:prstClr val="black"/>
                              </a:solidFill>
                              <a:latin typeface="Cambria Math" panose="02040503050406030204" pitchFamily="18" charset="0"/>
                              <a:ea typeface="+mn-ea"/>
                            </a:rPr>
                          </m:ctrlPr>
                        </m:naryPr>
                        <m:sub/>
                        <m:sup/>
                        <m:e>
                          <m:acc>
                            <m:accPr>
                              <m:chr m:val="⃗"/>
                              <m:ctrlPr>
                                <a:rPr lang="es-ES" sz="1400" b="0" i="1" smtClean="0">
                                  <a:solidFill>
                                    <a:prstClr val="black"/>
                                  </a:solidFill>
                                  <a:latin typeface="Cambria Math" panose="02040503050406030204" pitchFamily="18" charset="0"/>
                                  <a:ea typeface="+mn-ea"/>
                                </a:rPr>
                              </m:ctrlPr>
                            </m:accPr>
                            <m:e>
                              <m:r>
                                <a:rPr lang="es-ES" sz="1400" b="0" i="1" smtClean="0">
                                  <a:solidFill>
                                    <a:prstClr val="black"/>
                                  </a:solidFill>
                                  <a:latin typeface="Cambria Math" panose="02040503050406030204" pitchFamily="18" charset="0"/>
                                  <a:ea typeface="+mn-ea"/>
                                </a:rPr>
                                <m:t>𝐸</m:t>
                              </m:r>
                            </m:e>
                          </m:acc>
                          <m:d>
                            <m:dPr>
                              <m:ctrlPr>
                                <a:rPr lang="es-ES" sz="1400" b="0" i="1" smtClean="0">
                                  <a:solidFill>
                                    <a:prstClr val="black"/>
                                  </a:solidFill>
                                  <a:latin typeface="Cambria Math" panose="02040503050406030204" pitchFamily="18" charset="0"/>
                                </a:rPr>
                              </m:ctrlPr>
                            </m:dPr>
                            <m:e>
                              <m:acc>
                                <m:accPr>
                                  <m:chr m:val="⃗"/>
                                  <m:ctrlPr>
                                    <a:rPr lang="es-ES" sz="1400" i="1">
                                      <a:solidFill>
                                        <a:prstClr val="black"/>
                                      </a:solidFill>
                                      <a:latin typeface="Cambria Math" panose="02040503050406030204" pitchFamily="18" charset="0"/>
                                    </a:rPr>
                                  </m:ctrlPr>
                                </m:accPr>
                                <m:e>
                                  <m:r>
                                    <a:rPr lang="es-ES" sz="1400" b="0" i="1" smtClean="0">
                                      <a:solidFill>
                                        <a:prstClr val="black"/>
                                      </a:solidFill>
                                      <a:latin typeface="Cambria Math" panose="02040503050406030204" pitchFamily="18" charset="0"/>
                                    </a:rPr>
                                    <m:t>𝑟</m:t>
                                  </m:r>
                                </m:e>
                              </m:acc>
                            </m:e>
                          </m:d>
                          <m:r>
                            <a:rPr lang="es-ES" sz="1400" b="0" i="1" smtClean="0">
                              <a:solidFill>
                                <a:prstClr val="black"/>
                              </a:solidFill>
                              <a:latin typeface="Cambria Math" panose="02040503050406030204" pitchFamily="18" charset="0"/>
                              <a:ea typeface="Cambria Math" panose="02040503050406030204" pitchFamily="18" charset="0"/>
                            </a:rPr>
                            <m:t>⋅</m:t>
                          </m:r>
                        </m:e>
                      </m:nary>
                      <m:r>
                        <a:rPr lang="es-ES" sz="1400" b="0" i="1" smtClean="0">
                          <a:solidFill>
                            <a:prstClr val="black"/>
                          </a:solidFill>
                          <a:latin typeface="Cambria Math" panose="02040503050406030204" pitchFamily="18" charset="0"/>
                          <a:ea typeface="+mn-ea"/>
                        </a:rPr>
                        <m:t>𝑑</m:t>
                      </m:r>
                      <m:acc>
                        <m:accPr>
                          <m:chr m:val="⃗"/>
                          <m:ctrlPr>
                            <a:rPr lang="es-ES" sz="1400" i="1">
                              <a:solidFill>
                                <a:prstClr val="black"/>
                              </a:solidFill>
                              <a:latin typeface="Cambria Math" panose="02040503050406030204" pitchFamily="18" charset="0"/>
                            </a:rPr>
                          </m:ctrlPr>
                        </m:accPr>
                        <m:e>
                          <m:r>
                            <a:rPr lang="es-ES" sz="1400" i="1">
                              <a:solidFill>
                                <a:prstClr val="black"/>
                              </a:solidFill>
                              <a:latin typeface="Cambria Math" panose="02040503050406030204" pitchFamily="18" charset="0"/>
                            </a:rPr>
                            <m:t>𝑟</m:t>
                          </m:r>
                        </m:e>
                      </m:acc>
                      <m:r>
                        <a:rPr lang="es-ES" sz="1400" b="0" i="1" smtClean="0">
                          <a:solidFill>
                            <a:prstClr val="black"/>
                          </a:solidFill>
                          <a:latin typeface="Cambria Math" panose="02040503050406030204" pitchFamily="18" charset="0"/>
                        </a:rPr>
                        <m:t> </m:t>
                      </m:r>
                      <m:sSup>
                        <m:sSupPr>
                          <m:ctrlPr>
                            <a:rPr lang="es-ES" sz="1400" i="1" smtClean="0">
                              <a:solidFill>
                                <a:prstClr val="black"/>
                              </a:solidFill>
                              <a:latin typeface="Cambria Math" panose="02040503050406030204" pitchFamily="18" charset="0"/>
                              <a:ea typeface="+mn-ea"/>
                            </a:rPr>
                          </m:ctrlPr>
                        </m:sSupPr>
                        <m:e>
                          <m:r>
                            <a:rPr lang="es-ES" sz="1400" b="0" i="1" smtClean="0">
                              <a:solidFill>
                                <a:prstClr val="black"/>
                              </a:solidFill>
                              <a:latin typeface="Cambria Math" panose="02040503050406030204" pitchFamily="18" charset="0"/>
                              <a:ea typeface="+mn-ea"/>
                            </a:rPr>
                            <m:t>𝑒</m:t>
                          </m:r>
                        </m:e>
                        <m:sup>
                          <m:f>
                            <m:fPr>
                              <m:ctrlPr>
                                <a:rPr lang="es-ES" sz="1400" i="1" smtClean="0">
                                  <a:solidFill>
                                    <a:prstClr val="black"/>
                                  </a:solidFill>
                                  <a:latin typeface="Cambria Math" panose="02040503050406030204" pitchFamily="18" charset="0"/>
                                  <a:ea typeface="+mn-ea"/>
                                </a:rPr>
                              </m:ctrlPr>
                            </m:fPr>
                            <m:num>
                              <m:r>
                                <a:rPr lang="es-ES" sz="1400" b="0" i="1" smtClean="0">
                                  <a:solidFill>
                                    <a:prstClr val="black"/>
                                  </a:solidFill>
                                  <a:latin typeface="Cambria Math" panose="02040503050406030204" pitchFamily="18" charset="0"/>
                                  <a:ea typeface="+mn-ea"/>
                                </a:rPr>
                                <m:t>𝑗</m:t>
                              </m:r>
                              <m:r>
                                <a:rPr lang="es-ES" sz="1400" i="1">
                                  <a:solidFill>
                                    <a:prstClr val="black"/>
                                  </a:solidFill>
                                  <a:latin typeface="Cambria Math" panose="02040503050406030204" pitchFamily="18" charset="0"/>
                                  <a:ea typeface="Cambria Math" panose="02040503050406030204" pitchFamily="18" charset="0"/>
                                </a:rPr>
                                <m:t>𝜔</m:t>
                              </m:r>
                              <m:d>
                                <m:dPr>
                                  <m:begChr m:val="|"/>
                                  <m:endChr m:val="|"/>
                                  <m:ctrlPr>
                                    <a:rPr lang="es-ES" sz="1400" i="1" smtClean="0">
                                      <a:solidFill>
                                        <a:prstClr val="black"/>
                                      </a:solidFill>
                                      <a:latin typeface="Cambria Math" panose="02040503050406030204" pitchFamily="18" charset="0"/>
                                      <a:ea typeface="Cambria Math" panose="02040503050406030204" pitchFamily="18" charset="0"/>
                                    </a:rPr>
                                  </m:ctrlPr>
                                </m:dPr>
                                <m:e>
                                  <m:acc>
                                    <m:accPr>
                                      <m:chr m:val="⃗"/>
                                      <m:ctrlPr>
                                        <a:rPr lang="es-ES" sz="1400" i="1">
                                          <a:solidFill>
                                            <a:prstClr val="black"/>
                                          </a:solidFill>
                                          <a:latin typeface="Cambria Math" panose="02040503050406030204" pitchFamily="18" charset="0"/>
                                        </a:rPr>
                                      </m:ctrlPr>
                                    </m:accPr>
                                    <m:e>
                                      <m:r>
                                        <a:rPr lang="es-ES" sz="1400" i="1">
                                          <a:solidFill>
                                            <a:prstClr val="black"/>
                                          </a:solidFill>
                                          <a:latin typeface="Cambria Math" panose="02040503050406030204" pitchFamily="18" charset="0"/>
                                        </a:rPr>
                                        <m:t>𝑟</m:t>
                                      </m:r>
                                    </m:e>
                                  </m:acc>
                                </m:e>
                              </m:d>
                            </m:num>
                            <m:den>
                              <m:r>
                                <a:rPr lang="es-ES" sz="1400" b="0" i="1" smtClean="0">
                                  <a:solidFill>
                                    <a:prstClr val="black"/>
                                  </a:solidFill>
                                  <a:latin typeface="Cambria Math" panose="02040503050406030204" pitchFamily="18" charset="0"/>
                                  <a:ea typeface="+mn-ea"/>
                                </a:rPr>
                                <m:t>𝑣</m:t>
                              </m:r>
                            </m:den>
                          </m:f>
                        </m:sup>
                      </m:sSup>
                    </m:oMath>
                  </m:oMathPara>
                </a14:m>
                <a:endParaRPr lang="es-ES" sz="1400" i="1" dirty="0">
                  <a:solidFill>
                    <a:prstClr val="black"/>
                  </a:solidFill>
                  <a:latin typeface="Arial" charset="0"/>
                  <a:ea typeface="+mn-ea"/>
                </a:endParaRPr>
              </a:p>
            </p:txBody>
          </p:sp>
        </mc:Choice>
        <mc:Fallback xmlns="">
          <p:sp>
            <p:nvSpPr>
              <p:cNvPr id="26" name="CuadroTexto 25">
                <a:extLst>
                  <a:ext uri="{FF2B5EF4-FFF2-40B4-BE49-F238E27FC236}">
                    <a16:creationId xmlns:a16="http://schemas.microsoft.com/office/drawing/2014/main" id="{370AA703-2C0E-43EC-9FDB-D34C096C9CDC}"/>
                  </a:ext>
                </a:extLst>
              </p:cNvPr>
              <p:cNvSpPr txBox="1">
                <a:spLocks noRot="1" noChangeAspect="1" noMove="1" noResize="1" noEditPoints="1" noAdjustHandles="1" noChangeArrowheads="1" noChangeShapeType="1" noTextEdit="1"/>
              </p:cNvSpPr>
              <p:nvPr/>
            </p:nvSpPr>
            <p:spPr>
              <a:xfrm>
                <a:off x="4553033" y="2853946"/>
                <a:ext cx="1773691" cy="565091"/>
              </a:xfrm>
              <a:prstGeom prst="rect">
                <a:avLst/>
              </a:prstGeom>
              <a:blipFill>
                <a:blip r:embed="rId9"/>
                <a:stretch>
                  <a:fillRect/>
                </a:stretch>
              </a:blipFill>
            </p:spPr>
            <p:txBody>
              <a:bodyPr/>
              <a:lstStyle/>
              <a:p>
                <a:r>
                  <a:rPr lang="es-ES">
                    <a:noFill/>
                  </a:rPr>
                  <a:t> </a:t>
                </a:r>
              </a:p>
            </p:txBody>
          </p:sp>
        </mc:Fallback>
      </mc:AlternateContent>
      <p:sp>
        <p:nvSpPr>
          <p:cNvPr id="27" name="CuadroTexto 26">
            <a:extLst>
              <a:ext uri="{FF2B5EF4-FFF2-40B4-BE49-F238E27FC236}">
                <a16:creationId xmlns:a16="http://schemas.microsoft.com/office/drawing/2014/main" id="{D3CA9DA7-21F4-42F5-A078-B8104DD386B7}"/>
              </a:ext>
            </a:extLst>
          </p:cNvPr>
          <p:cNvSpPr txBox="1"/>
          <p:nvPr/>
        </p:nvSpPr>
        <p:spPr>
          <a:xfrm>
            <a:off x="6390488" y="2162207"/>
            <a:ext cx="3492388" cy="1277273"/>
          </a:xfrm>
          <a:prstGeom prst="rect">
            <a:avLst/>
          </a:prstGeom>
          <a:noFill/>
        </p:spPr>
        <p:txBody>
          <a:bodyPr wrap="square" rtlCol="0">
            <a:spAutoFit/>
          </a:bodyPr>
          <a:lstStyle/>
          <a:p>
            <a:pPr marL="171450" indent="-171450" algn="just">
              <a:buFont typeface="Arial" panose="020B0604020202020204" pitchFamily="34" charset="0"/>
              <a:buChar char="•"/>
            </a:pPr>
            <a:r>
              <a:rPr lang="es-ES" altLang="es-ES" sz="1100" dirty="0">
                <a:solidFill>
                  <a:schemeClr val="tx1"/>
                </a:solidFill>
              </a:rPr>
              <a:t>El voltaje destinado a calcular R/Q debe evaluarse sobre la trayectoria angular de la partícula </a:t>
            </a:r>
          </a:p>
          <a:p>
            <a:pPr marL="171450" indent="-171450" algn="just">
              <a:buFont typeface="Arial" panose="020B0604020202020204" pitchFamily="34" charset="0"/>
              <a:buChar char="•"/>
            </a:pPr>
            <a:r>
              <a:rPr lang="es-ES" altLang="es-ES" sz="1100" dirty="0">
                <a:solidFill>
                  <a:schemeClr val="tx1"/>
                </a:solidFill>
              </a:rPr>
              <a:t>CST MS no permite el cálculo de R/Q en trayectorias que no sigan uno de los ejes, pero se puede exportar el campo eléctrico a Matlab y hacer allí la integral y el cálculo correspondiente</a:t>
            </a:r>
          </a:p>
          <a:p>
            <a:pPr algn="just"/>
            <a:endParaRPr kumimoji="0" lang="es-ES" altLang="es-ES" sz="1100" b="0" i="0" u="none" strike="noStrike" cap="none" normalizeH="0" baseline="0" dirty="0">
              <a:ln>
                <a:noFill/>
              </a:ln>
              <a:solidFill>
                <a:schemeClr val="tx1"/>
              </a:solidFill>
              <a:effectLst/>
              <a:latin typeface="Arial" panose="020B0604020202020204" pitchFamily="34" charset="0"/>
            </a:endParaRPr>
          </a:p>
        </p:txBody>
      </p:sp>
      <p:pic>
        <p:nvPicPr>
          <p:cNvPr id="8" name="Imagen 7">
            <a:extLst>
              <a:ext uri="{FF2B5EF4-FFF2-40B4-BE49-F238E27FC236}">
                <a16:creationId xmlns:a16="http://schemas.microsoft.com/office/drawing/2014/main" id="{39CAC233-FAAE-4F98-AEE0-D8E19E7AF181}"/>
              </a:ext>
            </a:extLst>
          </p:cNvPr>
          <p:cNvPicPr>
            <a:picLocks noChangeAspect="1"/>
          </p:cNvPicPr>
          <p:nvPr/>
        </p:nvPicPr>
        <p:blipFill>
          <a:blip r:embed="rId10"/>
          <a:stretch>
            <a:fillRect/>
          </a:stretch>
        </p:blipFill>
        <p:spPr>
          <a:xfrm>
            <a:off x="208740" y="3419797"/>
            <a:ext cx="4557895" cy="3418421"/>
          </a:xfrm>
          <a:prstGeom prst="rect">
            <a:avLst/>
          </a:prstGeom>
        </p:spPr>
      </p:pic>
      <p:sp>
        <p:nvSpPr>
          <p:cNvPr id="28" name="CuadroTexto 27">
            <a:extLst>
              <a:ext uri="{FF2B5EF4-FFF2-40B4-BE49-F238E27FC236}">
                <a16:creationId xmlns:a16="http://schemas.microsoft.com/office/drawing/2014/main" id="{97D82F8E-74EC-4E1A-9177-C01A48390693}"/>
              </a:ext>
            </a:extLst>
          </p:cNvPr>
          <p:cNvSpPr txBox="1"/>
          <p:nvPr/>
        </p:nvSpPr>
        <p:spPr>
          <a:xfrm>
            <a:off x="935856" y="3779837"/>
            <a:ext cx="1313223" cy="584775"/>
          </a:xfrm>
          <a:prstGeom prst="rect">
            <a:avLst/>
          </a:prstGeom>
          <a:noFill/>
        </p:spPr>
        <p:txBody>
          <a:bodyPr wrap="square" rtlCol="0">
            <a:spAutoFit/>
          </a:bodyPr>
          <a:lstStyle/>
          <a:p>
            <a:pPr algn="just"/>
            <a:r>
              <a:rPr lang="es-ES" altLang="es-ES" sz="1600" dirty="0">
                <a:solidFill>
                  <a:schemeClr val="tx1"/>
                </a:solidFill>
              </a:rPr>
              <a:t>θ = 0º</a:t>
            </a:r>
          </a:p>
          <a:p>
            <a:pPr algn="just"/>
            <a:r>
              <a:rPr lang="es-ES" altLang="es-ES" sz="1600" dirty="0">
                <a:solidFill>
                  <a:schemeClr val="tx1"/>
                </a:solidFill>
              </a:rPr>
              <a:t>x</a:t>
            </a:r>
            <a:r>
              <a:rPr kumimoji="0" lang="es-ES" altLang="es-ES" sz="1600" b="0" i="0" u="none" strike="noStrike" cap="none" normalizeH="0" baseline="-25000" dirty="0">
                <a:ln>
                  <a:noFill/>
                </a:ln>
                <a:solidFill>
                  <a:schemeClr val="tx1"/>
                </a:solidFill>
                <a:effectLst/>
                <a:latin typeface="Arial" panose="020B0604020202020204" pitchFamily="34" charset="0"/>
              </a:rPr>
              <a:t>0</a:t>
            </a:r>
            <a:r>
              <a:rPr kumimoji="0" lang="es-ES" altLang="es-ES" sz="1600" b="0" i="0" u="none" strike="noStrike" cap="none" normalizeH="0" baseline="0" dirty="0">
                <a:ln>
                  <a:noFill/>
                </a:ln>
                <a:solidFill>
                  <a:schemeClr val="tx1"/>
                </a:solidFill>
                <a:effectLst/>
                <a:latin typeface="Arial" panose="020B0604020202020204" pitchFamily="34" charset="0"/>
              </a:rPr>
              <a:t> = 5 mm</a:t>
            </a:r>
          </a:p>
        </p:txBody>
      </p:sp>
      <p:sp>
        <p:nvSpPr>
          <p:cNvPr id="30" name="CuadroTexto 29">
            <a:extLst>
              <a:ext uri="{FF2B5EF4-FFF2-40B4-BE49-F238E27FC236}">
                <a16:creationId xmlns:a16="http://schemas.microsoft.com/office/drawing/2014/main" id="{A01062C4-3227-4BE4-B88B-9A8385E78E68}"/>
              </a:ext>
            </a:extLst>
          </p:cNvPr>
          <p:cNvSpPr txBox="1"/>
          <p:nvPr/>
        </p:nvSpPr>
        <p:spPr>
          <a:xfrm>
            <a:off x="5670112" y="3791115"/>
            <a:ext cx="1313223" cy="584775"/>
          </a:xfrm>
          <a:prstGeom prst="rect">
            <a:avLst/>
          </a:prstGeom>
          <a:noFill/>
        </p:spPr>
        <p:txBody>
          <a:bodyPr wrap="square" rtlCol="0">
            <a:spAutoFit/>
          </a:bodyPr>
          <a:lstStyle/>
          <a:p>
            <a:pPr algn="just"/>
            <a:r>
              <a:rPr lang="es-ES" altLang="es-ES" sz="1600" dirty="0">
                <a:solidFill>
                  <a:schemeClr val="tx1"/>
                </a:solidFill>
              </a:rPr>
              <a:t>θ = 2º</a:t>
            </a:r>
          </a:p>
          <a:p>
            <a:pPr algn="just"/>
            <a:r>
              <a:rPr lang="es-ES" altLang="es-ES" sz="1600" dirty="0">
                <a:solidFill>
                  <a:schemeClr val="tx1"/>
                </a:solidFill>
              </a:rPr>
              <a:t>x</a:t>
            </a:r>
            <a:r>
              <a:rPr kumimoji="0" lang="es-ES" altLang="es-ES" sz="1600" b="0" i="0" u="none" strike="noStrike" cap="none" normalizeH="0" baseline="-25000" dirty="0">
                <a:ln>
                  <a:noFill/>
                </a:ln>
                <a:solidFill>
                  <a:schemeClr val="tx1"/>
                </a:solidFill>
                <a:effectLst/>
                <a:latin typeface="Arial" panose="020B0604020202020204" pitchFamily="34" charset="0"/>
              </a:rPr>
              <a:t>0</a:t>
            </a:r>
            <a:r>
              <a:rPr kumimoji="0" lang="es-ES" altLang="es-ES" sz="1600" b="0" i="0" u="none" strike="noStrike" cap="none" normalizeH="0" baseline="0" dirty="0">
                <a:ln>
                  <a:noFill/>
                </a:ln>
                <a:solidFill>
                  <a:schemeClr val="tx1"/>
                </a:solidFill>
                <a:effectLst/>
                <a:latin typeface="Arial" panose="020B0604020202020204" pitchFamily="34" charset="0"/>
              </a:rPr>
              <a:t> = </a:t>
            </a:r>
            <a:r>
              <a:rPr lang="es-ES" altLang="es-ES" sz="1600" dirty="0">
                <a:solidFill>
                  <a:schemeClr val="tx1"/>
                </a:solidFill>
              </a:rPr>
              <a:t>0 </a:t>
            </a:r>
            <a:r>
              <a:rPr kumimoji="0" lang="es-ES" altLang="es-ES" sz="1600" b="0" i="0" u="none" strike="noStrike" cap="none" normalizeH="0" baseline="0" dirty="0">
                <a:ln>
                  <a:noFill/>
                </a:ln>
                <a:solidFill>
                  <a:schemeClr val="tx1"/>
                </a:solidFill>
                <a:effectLst/>
                <a:latin typeface="Arial" panose="020B0604020202020204" pitchFamily="34" charset="0"/>
              </a:rPr>
              <a:t>mm</a:t>
            </a:r>
          </a:p>
        </p:txBody>
      </p:sp>
      <p:sp>
        <p:nvSpPr>
          <p:cNvPr id="31" name="CuadroTexto 30">
            <a:extLst>
              <a:ext uri="{FF2B5EF4-FFF2-40B4-BE49-F238E27FC236}">
                <a16:creationId xmlns:a16="http://schemas.microsoft.com/office/drawing/2014/main" id="{794E1DF6-F2DD-40A1-B1E9-81EE71A77B6C}"/>
              </a:ext>
            </a:extLst>
          </p:cNvPr>
          <p:cNvSpPr txBox="1"/>
          <p:nvPr/>
        </p:nvSpPr>
        <p:spPr>
          <a:xfrm>
            <a:off x="231113" y="6817931"/>
            <a:ext cx="4674750" cy="246221"/>
          </a:xfrm>
          <a:prstGeom prst="rect">
            <a:avLst/>
          </a:prstGeom>
          <a:noFill/>
        </p:spPr>
        <p:txBody>
          <a:bodyPr wrap="square" rtlCol="0">
            <a:spAutoFit/>
          </a:bodyPr>
          <a:lstStyle/>
          <a:p>
            <a:pPr algn="just"/>
            <a:r>
              <a:rPr lang="es-ES" altLang="es-ES" sz="1000" dirty="0">
                <a:solidFill>
                  <a:schemeClr val="tx1"/>
                </a:solidFill>
              </a:rPr>
              <a:t>Caso “de control” sin ángulo y con offset de 5 mm en la dirección horizontal</a:t>
            </a:r>
            <a:endParaRPr kumimoji="0" lang="es-ES" altLang="es-ES" sz="10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16643495"/>
      </p:ext>
    </p:extLst>
  </p:cSld>
  <p:clrMapOvr>
    <a:masterClrMapping/>
  </p:clrMapOvr>
  <p:transition spd="med">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2 Marcador de contenido">
            <a:extLst>
              <a:ext uri="{FF2B5EF4-FFF2-40B4-BE49-F238E27FC236}">
                <a16:creationId xmlns:a16="http://schemas.microsoft.com/office/drawing/2014/main" id="{4EE62C31-E42B-42DC-853D-3F84E9DCD80F}"/>
              </a:ext>
            </a:extLst>
          </p:cNvPr>
          <p:cNvSpPr txBox="1">
            <a:spLocks/>
          </p:cNvSpPr>
          <p:nvPr/>
        </p:nvSpPr>
        <p:spPr>
          <a:xfrm>
            <a:off x="216916" y="1118737"/>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sz="1400" dirty="0"/>
              <a:t>Al revisar los resultados de la </a:t>
            </a:r>
            <a:r>
              <a:rPr lang="es-ES" sz="1400" dirty="0" err="1"/>
              <a:t>diap</a:t>
            </a:r>
            <a:r>
              <a:rPr lang="es-ES" sz="1400" dirty="0"/>
              <a:t>. 40, se observaba que la fórmula teórica no reproducía con demasiada precisión la forma de la curva del voltaje de salida por el puerto 4 (–x)  en la proximidad del modo dipolar, mientras que para el puerto 2 (+x) la correspondencia con BI-RME era mucho más precisa</a:t>
            </a:r>
          </a:p>
          <a:p>
            <a:pPr algn="just">
              <a:buFont typeface="Wingdings" panose="05000000000000000000" pitchFamily="2" charset="2"/>
              <a:buChar char="Ø"/>
            </a:pPr>
            <a:r>
              <a:rPr lang="es-ES" sz="1400" dirty="0"/>
              <a:t>Recordemos que el voltaje de salida en cada puerto, según la fórmula teórica, se obtiene sumando los voltajes asociados a cada modo</a:t>
            </a:r>
          </a:p>
          <a:p>
            <a:pPr algn="just">
              <a:buFont typeface="Wingdings" panose="05000000000000000000" pitchFamily="2" charset="2"/>
              <a:buChar char="Ø"/>
            </a:pPr>
            <a:endParaRPr lang="es-ES" sz="1400" dirty="0"/>
          </a:p>
          <a:p>
            <a:pPr algn="just">
              <a:buFont typeface="Wingdings" panose="05000000000000000000" pitchFamily="2" charset="2"/>
              <a:buChar char="Ø"/>
            </a:pPr>
            <a:r>
              <a:rPr lang="es-ES" sz="1400" dirty="0"/>
              <a:t>Ahora bien, debido a su dependencia angular, el modo dipolar horizontal tiene diferente fase en los puertos 2 y 4, si tenemos esto en consideración en la fórmula a la hora de obtener el voltaje total de salida en el puerto 4, tendríamos que cambiar el signo de la señal dipolar horizontal</a:t>
            </a:r>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r>
              <a:rPr lang="es-ES" sz="1400" dirty="0"/>
              <a:t>Introduciendo el cambio de signo en la fórmula, vemos que esta es capaz de reproducir con exactitud las señales de salida por todos los puertos del BPM</a:t>
            </a:r>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algn="just">
              <a:buFont typeface="Wingdings" panose="05000000000000000000" pitchFamily="2" charset="2"/>
              <a:buChar char="Ø"/>
            </a:pPr>
            <a:r>
              <a:rPr lang="es-ES" sz="1300" dirty="0"/>
              <a:t>Usando las funciones de ajuste lineal de Matlab, ajustamos a una recta los resultados de la amplitud en función del desplazamiento, obteniendo los siguientes parámetros de ajuste:</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marL="0" indent="0" algn="just"/>
            <a:r>
              <a:rPr lang="es-ES" sz="1300" dirty="0"/>
              <a:t>  </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marL="0" indent="0" algn="just"/>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400" dirty="0"/>
          </a:p>
          <a:p>
            <a:pPr algn="just"/>
            <a:endParaRPr lang="es-ES_tradnl" altLang="es-ES" sz="2000" kern="0" dirty="0"/>
          </a:p>
        </p:txBody>
      </p:sp>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61</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p:sp>
        <p:nvSpPr>
          <p:cNvPr id="15" name="2 Marcador de contenido">
            <a:extLst>
              <a:ext uri="{FF2B5EF4-FFF2-40B4-BE49-F238E27FC236}">
                <a16:creationId xmlns:a16="http://schemas.microsoft.com/office/drawing/2014/main" id="{0E20BDF4-9FDB-4317-AE2A-3E8C920BD53E}"/>
              </a:ext>
            </a:extLst>
          </p:cNvPr>
          <p:cNvSpPr txBox="1">
            <a:spLocks/>
          </p:cNvSpPr>
          <p:nvPr/>
        </p:nvSpPr>
        <p:spPr>
          <a:xfrm>
            <a:off x="331277" y="683493"/>
            <a:ext cx="9603298"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t>Nota breve sobre la fórmula teórica</a:t>
            </a:r>
            <a:endParaRPr lang="es-ES_tradnl" altLang="es-ES" sz="2000" u="sng" kern="0" dirty="0">
              <a:solidFill>
                <a:schemeClr val="tx1"/>
              </a:solidFill>
            </a:endParaRPr>
          </a:p>
        </p:txBody>
      </p:sp>
      <mc:AlternateContent xmlns:mc="http://schemas.openxmlformats.org/markup-compatibility/2006" xmlns:a14="http://schemas.microsoft.com/office/drawing/2010/main">
        <mc:Choice Requires="a14">
          <p:sp>
            <p:nvSpPr>
              <p:cNvPr id="29" name="CuadroTexto 28">
                <a:extLst>
                  <a:ext uri="{FF2B5EF4-FFF2-40B4-BE49-F238E27FC236}">
                    <a16:creationId xmlns:a16="http://schemas.microsoft.com/office/drawing/2014/main" id="{80F6DB9B-29F5-41D8-A0DF-B906A798988D}"/>
                  </a:ext>
                </a:extLst>
              </p:cNvPr>
              <p:cNvSpPr txBox="1"/>
              <p:nvPr/>
            </p:nvSpPr>
            <p:spPr>
              <a:xfrm>
                <a:off x="2736056" y="2483693"/>
                <a:ext cx="4384534" cy="241285"/>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sSub>
                        <m:sSubPr>
                          <m:ctrlPr>
                            <a:rPr lang="es-ES" sz="1400" i="1" smtClean="0">
                              <a:solidFill>
                                <a:prstClr val="black"/>
                              </a:solidFill>
                              <a:latin typeface="Cambria Math" panose="02040503050406030204" pitchFamily="18" charset="0"/>
                              <a:ea typeface="+mn-ea"/>
                            </a:rPr>
                          </m:ctrlPr>
                        </m:sSubPr>
                        <m:e>
                          <m:acc>
                            <m:accPr>
                              <m:chr m:val="̃"/>
                              <m:ctrlPr>
                                <a:rPr lang="es-ES" sz="1400" i="1">
                                  <a:solidFill>
                                    <a:prstClr val="black"/>
                                  </a:solidFill>
                                  <a:latin typeface="Cambria Math" panose="02040503050406030204" pitchFamily="18" charset="0"/>
                                </a:rPr>
                              </m:ctrlPr>
                            </m:accPr>
                            <m:e>
                              <m:r>
                                <a:rPr lang="es-ES" sz="1400" i="1">
                                  <a:solidFill>
                                    <a:prstClr val="black"/>
                                  </a:solidFill>
                                  <a:latin typeface="Cambria Math" panose="02040503050406030204" pitchFamily="18" charset="0"/>
                                </a:rPr>
                                <m:t>𝑉</m:t>
                              </m:r>
                            </m:e>
                          </m:acc>
                        </m:e>
                        <m:sub>
                          <m:r>
                            <a:rPr lang="es-ES" sz="1400" b="0" i="1" smtClean="0">
                              <a:solidFill>
                                <a:prstClr val="black"/>
                              </a:solidFill>
                              <a:latin typeface="Cambria Math" panose="02040503050406030204" pitchFamily="18" charset="0"/>
                              <a:ea typeface="+mn-ea"/>
                            </a:rPr>
                            <m:t>𝑝𝑢𝑒𝑟𝑡𝑜</m:t>
                          </m:r>
                          <m:r>
                            <a:rPr lang="es-ES" sz="1400" b="0" i="1" smtClean="0">
                              <a:solidFill>
                                <a:prstClr val="black"/>
                              </a:solidFill>
                              <a:latin typeface="Cambria Math" panose="02040503050406030204" pitchFamily="18" charset="0"/>
                              <a:ea typeface="+mn-ea"/>
                            </a:rPr>
                            <m:t>,</m:t>
                          </m:r>
                          <m:r>
                            <a:rPr lang="es-ES" sz="1400" b="0" i="1" smtClean="0">
                              <a:solidFill>
                                <a:prstClr val="black"/>
                              </a:solidFill>
                              <a:latin typeface="Cambria Math" panose="02040503050406030204" pitchFamily="18" charset="0"/>
                              <a:ea typeface="+mn-ea"/>
                            </a:rPr>
                            <m:t>𝑖</m:t>
                          </m:r>
                        </m:sub>
                      </m:sSub>
                      <m:d>
                        <m:dPr>
                          <m:ctrlPr>
                            <a:rPr lang="es-ES" sz="1400" i="1">
                              <a:solidFill>
                                <a:prstClr val="black"/>
                              </a:solidFill>
                              <a:latin typeface="Cambria Math" panose="02040503050406030204" pitchFamily="18" charset="0"/>
                              <a:ea typeface="+mn-ea"/>
                            </a:rPr>
                          </m:ctrlPr>
                        </m:dPr>
                        <m:e>
                          <m:r>
                            <a:rPr lang="es-ES" sz="1400" i="1">
                              <a:solidFill>
                                <a:prstClr val="black"/>
                              </a:solidFill>
                              <a:latin typeface="Cambria Math" panose="02040503050406030204" pitchFamily="18" charset="0"/>
                              <a:ea typeface="Cambria Math" panose="02040503050406030204" pitchFamily="18" charset="0"/>
                            </a:rPr>
                            <m:t>𝜔</m:t>
                          </m:r>
                        </m:e>
                      </m:d>
                      <m:r>
                        <a:rPr lang="es-ES" sz="1400" i="1">
                          <a:solidFill>
                            <a:prstClr val="black"/>
                          </a:solidFill>
                          <a:latin typeface="Cambria Math" panose="02040503050406030204" pitchFamily="18" charset="0"/>
                          <a:ea typeface="Cambria Math" panose="02040503050406030204" pitchFamily="18" charset="0"/>
                        </a:rPr>
                        <m:t>=</m:t>
                      </m:r>
                      <m:sSub>
                        <m:sSubPr>
                          <m:ctrlPr>
                            <a:rPr lang="es-ES" sz="1400" i="1">
                              <a:solidFill>
                                <a:prstClr val="black"/>
                              </a:solidFill>
                              <a:latin typeface="Cambria Math" panose="02040503050406030204" pitchFamily="18" charset="0"/>
                            </a:rPr>
                          </m:ctrlPr>
                        </m:sSubPr>
                        <m:e>
                          <m:acc>
                            <m:accPr>
                              <m:chr m:val="̃"/>
                              <m:ctrlPr>
                                <a:rPr lang="es-ES" sz="1400" i="1">
                                  <a:solidFill>
                                    <a:prstClr val="black"/>
                                  </a:solidFill>
                                  <a:latin typeface="Cambria Math" panose="02040503050406030204" pitchFamily="18" charset="0"/>
                                </a:rPr>
                              </m:ctrlPr>
                            </m:accPr>
                            <m:e>
                              <m:r>
                                <a:rPr lang="es-ES" sz="1400" i="1">
                                  <a:solidFill>
                                    <a:prstClr val="black"/>
                                  </a:solidFill>
                                  <a:latin typeface="Cambria Math" panose="02040503050406030204" pitchFamily="18" charset="0"/>
                                </a:rPr>
                                <m:t>𝑉</m:t>
                              </m:r>
                            </m:e>
                          </m:acc>
                        </m:e>
                        <m:sub>
                          <m:r>
                            <a:rPr lang="es-ES" sz="1400" b="0" i="1" smtClean="0">
                              <a:solidFill>
                                <a:prstClr val="black"/>
                              </a:solidFill>
                              <a:latin typeface="Cambria Math" panose="02040503050406030204" pitchFamily="18" charset="0"/>
                            </a:rPr>
                            <m:t>𝑚𝑜𝑛𝑜𝑝𝑜𝑙𝑜</m:t>
                          </m:r>
                        </m:sub>
                      </m:sSub>
                      <m:d>
                        <m:dPr>
                          <m:ctrlPr>
                            <a:rPr lang="es-ES" sz="1400" i="1">
                              <a:solidFill>
                                <a:prstClr val="black"/>
                              </a:solidFill>
                              <a:latin typeface="Cambria Math" panose="02040503050406030204" pitchFamily="18" charset="0"/>
                            </a:rPr>
                          </m:ctrlPr>
                        </m:dPr>
                        <m:e>
                          <m:r>
                            <a:rPr lang="es-ES" sz="1400" i="1">
                              <a:solidFill>
                                <a:prstClr val="black"/>
                              </a:solidFill>
                              <a:latin typeface="Cambria Math" panose="02040503050406030204" pitchFamily="18" charset="0"/>
                              <a:ea typeface="Cambria Math" panose="02040503050406030204" pitchFamily="18" charset="0"/>
                            </a:rPr>
                            <m:t>𝜔</m:t>
                          </m:r>
                        </m:e>
                      </m:d>
                      <m:r>
                        <a:rPr lang="es-ES" sz="1400" b="0" i="1" smtClean="0">
                          <a:solidFill>
                            <a:prstClr val="black"/>
                          </a:solidFill>
                          <a:latin typeface="Cambria Math" panose="02040503050406030204" pitchFamily="18" charset="0"/>
                          <a:ea typeface="Cambria Math" panose="02040503050406030204" pitchFamily="18" charset="0"/>
                        </a:rPr>
                        <m:t>+</m:t>
                      </m:r>
                      <m:sSub>
                        <m:sSubPr>
                          <m:ctrlPr>
                            <a:rPr lang="es-ES" sz="1400" i="1">
                              <a:solidFill>
                                <a:prstClr val="black"/>
                              </a:solidFill>
                              <a:latin typeface="Cambria Math" panose="02040503050406030204" pitchFamily="18" charset="0"/>
                            </a:rPr>
                          </m:ctrlPr>
                        </m:sSubPr>
                        <m:e>
                          <m:acc>
                            <m:accPr>
                              <m:chr m:val="̃"/>
                              <m:ctrlPr>
                                <a:rPr lang="es-ES" sz="1400" i="1">
                                  <a:solidFill>
                                    <a:prstClr val="black"/>
                                  </a:solidFill>
                                  <a:latin typeface="Cambria Math" panose="02040503050406030204" pitchFamily="18" charset="0"/>
                                </a:rPr>
                              </m:ctrlPr>
                            </m:accPr>
                            <m:e>
                              <m:r>
                                <a:rPr lang="es-ES" sz="1400" i="1">
                                  <a:solidFill>
                                    <a:prstClr val="black"/>
                                  </a:solidFill>
                                  <a:latin typeface="Cambria Math" panose="02040503050406030204" pitchFamily="18" charset="0"/>
                                </a:rPr>
                                <m:t>𝑉</m:t>
                              </m:r>
                            </m:e>
                          </m:acc>
                        </m:e>
                        <m:sub>
                          <m:r>
                            <a:rPr lang="es-ES" sz="1400" b="0" i="1" smtClean="0">
                              <a:solidFill>
                                <a:prstClr val="black"/>
                              </a:solidFill>
                              <a:latin typeface="Cambria Math" panose="02040503050406030204" pitchFamily="18" charset="0"/>
                            </a:rPr>
                            <m:t>𝑑𝑖𝑝𝑜𝑙𝑜𝑥</m:t>
                          </m:r>
                        </m:sub>
                      </m:sSub>
                      <m:d>
                        <m:dPr>
                          <m:ctrlPr>
                            <a:rPr lang="es-ES" sz="1400" i="1">
                              <a:solidFill>
                                <a:prstClr val="black"/>
                              </a:solidFill>
                              <a:latin typeface="Cambria Math" panose="02040503050406030204" pitchFamily="18" charset="0"/>
                            </a:rPr>
                          </m:ctrlPr>
                        </m:dPr>
                        <m:e>
                          <m:r>
                            <a:rPr lang="es-ES" sz="1400" i="1">
                              <a:solidFill>
                                <a:prstClr val="black"/>
                              </a:solidFill>
                              <a:latin typeface="Cambria Math" panose="02040503050406030204" pitchFamily="18" charset="0"/>
                              <a:ea typeface="Cambria Math" panose="02040503050406030204" pitchFamily="18" charset="0"/>
                            </a:rPr>
                            <m:t>𝜔</m:t>
                          </m:r>
                        </m:e>
                      </m:d>
                      <m:r>
                        <a:rPr lang="es-ES" sz="1400" b="0" i="1" smtClean="0">
                          <a:solidFill>
                            <a:prstClr val="black"/>
                          </a:solidFill>
                          <a:latin typeface="Cambria Math" panose="02040503050406030204" pitchFamily="18" charset="0"/>
                          <a:ea typeface="Cambria Math" panose="02040503050406030204" pitchFamily="18" charset="0"/>
                        </a:rPr>
                        <m:t>+</m:t>
                      </m:r>
                      <m:sSub>
                        <m:sSubPr>
                          <m:ctrlPr>
                            <a:rPr lang="es-ES" sz="1400" i="1">
                              <a:solidFill>
                                <a:prstClr val="black"/>
                              </a:solidFill>
                              <a:latin typeface="Cambria Math" panose="02040503050406030204" pitchFamily="18" charset="0"/>
                            </a:rPr>
                          </m:ctrlPr>
                        </m:sSubPr>
                        <m:e>
                          <m:acc>
                            <m:accPr>
                              <m:chr m:val="̃"/>
                              <m:ctrlPr>
                                <a:rPr lang="es-ES" sz="1400" i="1">
                                  <a:solidFill>
                                    <a:prstClr val="black"/>
                                  </a:solidFill>
                                  <a:latin typeface="Cambria Math" panose="02040503050406030204" pitchFamily="18" charset="0"/>
                                </a:rPr>
                              </m:ctrlPr>
                            </m:accPr>
                            <m:e>
                              <m:r>
                                <a:rPr lang="es-ES" sz="1400" i="1">
                                  <a:solidFill>
                                    <a:prstClr val="black"/>
                                  </a:solidFill>
                                  <a:latin typeface="Cambria Math" panose="02040503050406030204" pitchFamily="18" charset="0"/>
                                </a:rPr>
                                <m:t>𝑉</m:t>
                              </m:r>
                            </m:e>
                          </m:acc>
                        </m:e>
                        <m:sub>
                          <m:r>
                            <a:rPr lang="es-ES" sz="1400" b="0" i="1" smtClean="0">
                              <a:solidFill>
                                <a:prstClr val="black"/>
                              </a:solidFill>
                              <a:latin typeface="Cambria Math" panose="02040503050406030204" pitchFamily="18" charset="0"/>
                            </a:rPr>
                            <m:t>𝑑𝑖𝑝𝑜𝑙𝑜𝑦</m:t>
                          </m:r>
                        </m:sub>
                      </m:sSub>
                      <m:r>
                        <a:rPr lang="es-ES" sz="1400" i="1">
                          <a:solidFill>
                            <a:prstClr val="black"/>
                          </a:solidFill>
                          <a:latin typeface="Cambria Math" panose="02040503050406030204" pitchFamily="18" charset="0"/>
                        </a:rPr>
                        <m:t>(</m:t>
                      </m:r>
                      <m:r>
                        <a:rPr lang="es-ES" sz="1400" i="1">
                          <a:solidFill>
                            <a:prstClr val="black"/>
                          </a:solidFill>
                          <a:latin typeface="Cambria Math" panose="02040503050406030204" pitchFamily="18" charset="0"/>
                          <a:ea typeface="Cambria Math" panose="02040503050406030204" pitchFamily="18" charset="0"/>
                        </a:rPr>
                        <m:t>𝜔</m:t>
                      </m:r>
                      <m:r>
                        <a:rPr lang="es-ES" sz="1400" i="1">
                          <a:solidFill>
                            <a:prstClr val="black"/>
                          </a:solidFill>
                          <a:latin typeface="Cambria Math" panose="02040503050406030204" pitchFamily="18" charset="0"/>
                          <a:ea typeface="Cambria Math" panose="02040503050406030204" pitchFamily="18" charset="0"/>
                        </a:rPr>
                        <m:t>)</m:t>
                      </m:r>
                    </m:oMath>
                  </m:oMathPara>
                </a14:m>
                <a:endParaRPr lang="es-ES" sz="1400" i="1" dirty="0">
                  <a:solidFill>
                    <a:prstClr val="black"/>
                  </a:solidFill>
                  <a:latin typeface="Arial" charset="0"/>
                  <a:ea typeface="+mn-ea"/>
                </a:endParaRPr>
              </a:p>
            </p:txBody>
          </p:sp>
        </mc:Choice>
        <mc:Fallback xmlns="">
          <p:sp>
            <p:nvSpPr>
              <p:cNvPr id="29" name="CuadroTexto 28">
                <a:extLst>
                  <a:ext uri="{FF2B5EF4-FFF2-40B4-BE49-F238E27FC236}">
                    <a16:creationId xmlns:a16="http://schemas.microsoft.com/office/drawing/2014/main" id="{80F6DB9B-29F5-41D8-A0DF-B906A798988D}"/>
                  </a:ext>
                </a:extLst>
              </p:cNvPr>
              <p:cNvSpPr txBox="1">
                <a:spLocks noRot="1" noChangeAspect="1" noMove="1" noResize="1" noEditPoints="1" noAdjustHandles="1" noChangeArrowheads="1" noChangeShapeType="1" noTextEdit="1"/>
              </p:cNvSpPr>
              <p:nvPr/>
            </p:nvSpPr>
            <p:spPr>
              <a:xfrm>
                <a:off x="2736056" y="2483693"/>
                <a:ext cx="4384534" cy="241285"/>
              </a:xfrm>
              <a:prstGeom prst="rect">
                <a:avLst/>
              </a:prstGeom>
              <a:blipFill>
                <a:blip r:embed="rId2"/>
                <a:stretch>
                  <a:fillRect l="-417" t="-22500" r="-834" b="-22500"/>
                </a:stretch>
              </a:blipFill>
            </p:spPr>
            <p:txBody>
              <a:bodyPr/>
              <a:lstStyle/>
              <a:p>
                <a:r>
                  <a:rPr lang="es-ES">
                    <a:noFill/>
                  </a:rPr>
                  <a:t> </a:t>
                </a:r>
              </a:p>
            </p:txBody>
          </p:sp>
        </mc:Fallback>
      </mc:AlternateContent>
      <mc:AlternateContent xmlns:mc="http://schemas.openxmlformats.org/markup-compatibility/2006" xmlns:a14="http://schemas.microsoft.com/office/drawing/2010/main">
        <mc:Choice Requires="a14">
          <p:sp>
            <p:nvSpPr>
              <p:cNvPr id="32" name="CuadroTexto 31">
                <a:extLst>
                  <a:ext uri="{FF2B5EF4-FFF2-40B4-BE49-F238E27FC236}">
                    <a16:creationId xmlns:a16="http://schemas.microsoft.com/office/drawing/2014/main" id="{91FF1B65-0B50-4992-A7FC-AC9684D9B8FF}"/>
                  </a:ext>
                </a:extLst>
              </p:cNvPr>
              <p:cNvSpPr txBox="1"/>
              <p:nvPr/>
            </p:nvSpPr>
            <p:spPr>
              <a:xfrm>
                <a:off x="2848044" y="3600553"/>
                <a:ext cx="4384534" cy="241285"/>
              </a:xfrm>
              <a:prstGeom prst="rect">
                <a:avLst/>
              </a:prstGeom>
              <a:noFill/>
            </p:spPr>
            <p:txBody>
              <a:bodyPr wrap="none" lIns="0" tIns="0" rIns="0" bIns="0" rtlCol="0">
                <a:spAutoFit/>
              </a:bodyPr>
              <a:lstStyle/>
              <a:p>
                <a:pPr defTabSz="914400" eaLnBrk="1" hangingPunct="1"/>
                <a14:m>
                  <m:oMathPara xmlns:m="http://schemas.openxmlformats.org/officeDocument/2006/math">
                    <m:oMathParaPr>
                      <m:jc m:val="centerGroup"/>
                    </m:oMathParaPr>
                    <m:oMath xmlns:m="http://schemas.openxmlformats.org/officeDocument/2006/math">
                      <m:sSub>
                        <m:sSubPr>
                          <m:ctrlPr>
                            <a:rPr lang="es-ES" sz="1400" i="1" smtClean="0">
                              <a:solidFill>
                                <a:prstClr val="black"/>
                              </a:solidFill>
                              <a:latin typeface="Cambria Math" panose="02040503050406030204" pitchFamily="18" charset="0"/>
                              <a:ea typeface="+mn-ea"/>
                            </a:rPr>
                          </m:ctrlPr>
                        </m:sSubPr>
                        <m:e>
                          <m:acc>
                            <m:accPr>
                              <m:chr m:val="̃"/>
                              <m:ctrlPr>
                                <a:rPr lang="es-ES" sz="1400" i="1">
                                  <a:solidFill>
                                    <a:prstClr val="black"/>
                                  </a:solidFill>
                                  <a:latin typeface="Cambria Math" panose="02040503050406030204" pitchFamily="18" charset="0"/>
                                </a:rPr>
                              </m:ctrlPr>
                            </m:accPr>
                            <m:e>
                              <m:r>
                                <a:rPr lang="es-ES" sz="1400" i="1">
                                  <a:solidFill>
                                    <a:prstClr val="black"/>
                                  </a:solidFill>
                                  <a:latin typeface="Cambria Math" panose="02040503050406030204" pitchFamily="18" charset="0"/>
                                </a:rPr>
                                <m:t>𝑉</m:t>
                              </m:r>
                            </m:e>
                          </m:acc>
                        </m:e>
                        <m:sub>
                          <m:r>
                            <a:rPr lang="es-ES" sz="1400" b="0" i="1" smtClean="0">
                              <a:solidFill>
                                <a:prstClr val="black"/>
                              </a:solidFill>
                              <a:latin typeface="Cambria Math" panose="02040503050406030204" pitchFamily="18" charset="0"/>
                              <a:ea typeface="+mn-ea"/>
                            </a:rPr>
                            <m:t>𝑝𝑢𝑒𝑟𝑡𝑜</m:t>
                          </m:r>
                          <m:r>
                            <a:rPr lang="es-ES" sz="1400" b="0" i="1" smtClean="0">
                              <a:solidFill>
                                <a:prstClr val="black"/>
                              </a:solidFill>
                              <a:latin typeface="Cambria Math" panose="02040503050406030204" pitchFamily="18" charset="0"/>
                              <a:ea typeface="+mn-ea"/>
                            </a:rPr>
                            <m:t>,4</m:t>
                          </m:r>
                        </m:sub>
                      </m:sSub>
                      <m:d>
                        <m:dPr>
                          <m:ctrlPr>
                            <a:rPr lang="es-ES" sz="1400" i="1">
                              <a:solidFill>
                                <a:prstClr val="black"/>
                              </a:solidFill>
                              <a:latin typeface="Cambria Math" panose="02040503050406030204" pitchFamily="18" charset="0"/>
                              <a:ea typeface="+mn-ea"/>
                            </a:rPr>
                          </m:ctrlPr>
                        </m:dPr>
                        <m:e>
                          <m:r>
                            <a:rPr lang="es-ES" sz="1400" i="1">
                              <a:solidFill>
                                <a:prstClr val="black"/>
                              </a:solidFill>
                              <a:latin typeface="Cambria Math" panose="02040503050406030204" pitchFamily="18" charset="0"/>
                              <a:ea typeface="Cambria Math" panose="02040503050406030204" pitchFamily="18" charset="0"/>
                            </a:rPr>
                            <m:t>𝜔</m:t>
                          </m:r>
                        </m:e>
                      </m:d>
                      <m:r>
                        <a:rPr lang="es-ES" sz="1400" i="1">
                          <a:solidFill>
                            <a:prstClr val="black"/>
                          </a:solidFill>
                          <a:latin typeface="Cambria Math" panose="02040503050406030204" pitchFamily="18" charset="0"/>
                          <a:ea typeface="Cambria Math" panose="02040503050406030204" pitchFamily="18" charset="0"/>
                        </a:rPr>
                        <m:t>=</m:t>
                      </m:r>
                      <m:sSub>
                        <m:sSubPr>
                          <m:ctrlPr>
                            <a:rPr lang="es-ES" sz="1400" i="1">
                              <a:solidFill>
                                <a:prstClr val="black"/>
                              </a:solidFill>
                              <a:latin typeface="Cambria Math" panose="02040503050406030204" pitchFamily="18" charset="0"/>
                            </a:rPr>
                          </m:ctrlPr>
                        </m:sSubPr>
                        <m:e>
                          <m:acc>
                            <m:accPr>
                              <m:chr m:val="̃"/>
                              <m:ctrlPr>
                                <a:rPr lang="es-ES" sz="1400" i="1">
                                  <a:solidFill>
                                    <a:prstClr val="black"/>
                                  </a:solidFill>
                                  <a:latin typeface="Cambria Math" panose="02040503050406030204" pitchFamily="18" charset="0"/>
                                </a:rPr>
                              </m:ctrlPr>
                            </m:accPr>
                            <m:e>
                              <m:r>
                                <a:rPr lang="es-ES" sz="1400" i="1">
                                  <a:solidFill>
                                    <a:prstClr val="black"/>
                                  </a:solidFill>
                                  <a:latin typeface="Cambria Math" panose="02040503050406030204" pitchFamily="18" charset="0"/>
                                </a:rPr>
                                <m:t>𝑉</m:t>
                              </m:r>
                            </m:e>
                          </m:acc>
                        </m:e>
                        <m:sub>
                          <m:r>
                            <a:rPr lang="es-ES" sz="1400" b="0" i="1" smtClean="0">
                              <a:solidFill>
                                <a:prstClr val="black"/>
                              </a:solidFill>
                              <a:latin typeface="Cambria Math" panose="02040503050406030204" pitchFamily="18" charset="0"/>
                            </a:rPr>
                            <m:t>𝑚𝑜𝑛𝑜𝑝𝑜𝑙𝑜</m:t>
                          </m:r>
                        </m:sub>
                      </m:sSub>
                      <m:d>
                        <m:dPr>
                          <m:ctrlPr>
                            <a:rPr lang="es-ES" sz="1400" i="1">
                              <a:solidFill>
                                <a:prstClr val="black"/>
                              </a:solidFill>
                              <a:latin typeface="Cambria Math" panose="02040503050406030204" pitchFamily="18" charset="0"/>
                            </a:rPr>
                          </m:ctrlPr>
                        </m:dPr>
                        <m:e>
                          <m:r>
                            <a:rPr lang="es-ES" sz="1400" i="1">
                              <a:solidFill>
                                <a:prstClr val="black"/>
                              </a:solidFill>
                              <a:latin typeface="Cambria Math" panose="02040503050406030204" pitchFamily="18" charset="0"/>
                              <a:ea typeface="Cambria Math" panose="02040503050406030204" pitchFamily="18" charset="0"/>
                            </a:rPr>
                            <m:t>𝜔</m:t>
                          </m:r>
                        </m:e>
                      </m:d>
                      <m:r>
                        <a:rPr lang="es-ES" sz="1400" b="0" i="1" smtClean="0">
                          <a:solidFill>
                            <a:prstClr val="black"/>
                          </a:solidFill>
                          <a:latin typeface="Cambria Math" panose="02040503050406030204" pitchFamily="18" charset="0"/>
                          <a:ea typeface="Cambria Math" panose="02040503050406030204" pitchFamily="18" charset="0"/>
                        </a:rPr>
                        <m:t>−</m:t>
                      </m:r>
                      <m:sSub>
                        <m:sSubPr>
                          <m:ctrlPr>
                            <a:rPr lang="es-ES" sz="1400" i="1">
                              <a:solidFill>
                                <a:prstClr val="black"/>
                              </a:solidFill>
                              <a:latin typeface="Cambria Math" panose="02040503050406030204" pitchFamily="18" charset="0"/>
                            </a:rPr>
                          </m:ctrlPr>
                        </m:sSubPr>
                        <m:e>
                          <m:acc>
                            <m:accPr>
                              <m:chr m:val="̃"/>
                              <m:ctrlPr>
                                <a:rPr lang="es-ES" sz="1400" i="1">
                                  <a:solidFill>
                                    <a:prstClr val="black"/>
                                  </a:solidFill>
                                  <a:latin typeface="Cambria Math" panose="02040503050406030204" pitchFamily="18" charset="0"/>
                                </a:rPr>
                              </m:ctrlPr>
                            </m:accPr>
                            <m:e>
                              <m:r>
                                <a:rPr lang="es-ES" sz="1400" i="1">
                                  <a:solidFill>
                                    <a:prstClr val="black"/>
                                  </a:solidFill>
                                  <a:latin typeface="Cambria Math" panose="02040503050406030204" pitchFamily="18" charset="0"/>
                                </a:rPr>
                                <m:t>𝑉</m:t>
                              </m:r>
                            </m:e>
                          </m:acc>
                        </m:e>
                        <m:sub>
                          <m:r>
                            <a:rPr lang="es-ES" sz="1400" b="0" i="1" smtClean="0">
                              <a:solidFill>
                                <a:prstClr val="black"/>
                              </a:solidFill>
                              <a:latin typeface="Cambria Math" panose="02040503050406030204" pitchFamily="18" charset="0"/>
                            </a:rPr>
                            <m:t>𝑑𝑖𝑝𝑜𝑙𝑜𝑥</m:t>
                          </m:r>
                        </m:sub>
                      </m:sSub>
                      <m:d>
                        <m:dPr>
                          <m:ctrlPr>
                            <a:rPr lang="es-ES" sz="1400" i="1">
                              <a:solidFill>
                                <a:prstClr val="black"/>
                              </a:solidFill>
                              <a:latin typeface="Cambria Math" panose="02040503050406030204" pitchFamily="18" charset="0"/>
                            </a:rPr>
                          </m:ctrlPr>
                        </m:dPr>
                        <m:e>
                          <m:r>
                            <a:rPr lang="es-ES" sz="1400" i="1">
                              <a:solidFill>
                                <a:prstClr val="black"/>
                              </a:solidFill>
                              <a:latin typeface="Cambria Math" panose="02040503050406030204" pitchFamily="18" charset="0"/>
                              <a:ea typeface="Cambria Math" panose="02040503050406030204" pitchFamily="18" charset="0"/>
                            </a:rPr>
                            <m:t>𝜔</m:t>
                          </m:r>
                        </m:e>
                      </m:d>
                      <m:r>
                        <a:rPr lang="es-ES" sz="1400" b="0" i="1" smtClean="0">
                          <a:solidFill>
                            <a:prstClr val="black"/>
                          </a:solidFill>
                          <a:latin typeface="Cambria Math" panose="02040503050406030204" pitchFamily="18" charset="0"/>
                          <a:ea typeface="Cambria Math" panose="02040503050406030204" pitchFamily="18" charset="0"/>
                        </a:rPr>
                        <m:t>+</m:t>
                      </m:r>
                      <m:sSub>
                        <m:sSubPr>
                          <m:ctrlPr>
                            <a:rPr lang="es-ES" sz="1400" i="1">
                              <a:solidFill>
                                <a:prstClr val="black"/>
                              </a:solidFill>
                              <a:latin typeface="Cambria Math" panose="02040503050406030204" pitchFamily="18" charset="0"/>
                            </a:rPr>
                          </m:ctrlPr>
                        </m:sSubPr>
                        <m:e>
                          <m:acc>
                            <m:accPr>
                              <m:chr m:val="̃"/>
                              <m:ctrlPr>
                                <a:rPr lang="es-ES" sz="1400" i="1">
                                  <a:solidFill>
                                    <a:prstClr val="black"/>
                                  </a:solidFill>
                                  <a:latin typeface="Cambria Math" panose="02040503050406030204" pitchFamily="18" charset="0"/>
                                </a:rPr>
                              </m:ctrlPr>
                            </m:accPr>
                            <m:e>
                              <m:r>
                                <a:rPr lang="es-ES" sz="1400" i="1">
                                  <a:solidFill>
                                    <a:prstClr val="black"/>
                                  </a:solidFill>
                                  <a:latin typeface="Cambria Math" panose="02040503050406030204" pitchFamily="18" charset="0"/>
                                </a:rPr>
                                <m:t>𝑉</m:t>
                              </m:r>
                            </m:e>
                          </m:acc>
                        </m:e>
                        <m:sub>
                          <m:r>
                            <a:rPr lang="es-ES" sz="1400" b="0" i="1" smtClean="0">
                              <a:solidFill>
                                <a:prstClr val="black"/>
                              </a:solidFill>
                              <a:latin typeface="Cambria Math" panose="02040503050406030204" pitchFamily="18" charset="0"/>
                            </a:rPr>
                            <m:t>𝑑𝑖𝑝𝑜𝑙𝑜𝑦</m:t>
                          </m:r>
                        </m:sub>
                      </m:sSub>
                      <m:r>
                        <a:rPr lang="es-ES" sz="1400" i="1">
                          <a:solidFill>
                            <a:prstClr val="black"/>
                          </a:solidFill>
                          <a:latin typeface="Cambria Math" panose="02040503050406030204" pitchFamily="18" charset="0"/>
                        </a:rPr>
                        <m:t>(</m:t>
                      </m:r>
                      <m:r>
                        <a:rPr lang="es-ES" sz="1400" i="1">
                          <a:solidFill>
                            <a:prstClr val="black"/>
                          </a:solidFill>
                          <a:latin typeface="Cambria Math" panose="02040503050406030204" pitchFamily="18" charset="0"/>
                          <a:ea typeface="Cambria Math" panose="02040503050406030204" pitchFamily="18" charset="0"/>
                        </a:rPr>
                        <m:t>𝜔</m:t>
                      </m:r>
                      <m:r>
                        <a:rPr lang="es-ES" sz="1400" i="1">
                          <a:solidFill>
                            <a:prstClr val="black"/>
                          </a:solidFill>
                          <a:latin typeface="Cambria Math" panose="02040503050406030204" pitchFamily="18" charset="0"/>
                          <a:ea typeface="Cambria Math" panose="02040503050406030204" pitchFamily="18" charset="0"/>
                        </a:rPr>
                        <m:t>)</m:t>
                      </m:r>
                    </m:oMath>
                  </m:oMathPara>
                </a14:m>
                <a:endParaRPr lang="es-ES" sz="1400" i="1" dirty="0">
                  <a:solidFill>
                    <a:prstClr val="black"/>
                  </a:solidFill>
                  <a:latin typeface="Arial" charset="0"/>
                  <a:ea typeface="+mn-ea"/>
                </a:endParaRPr>
              </a:p>
            </p:txBody>
          </p:sp>
        </mc:Choice>
        <mc:Fallback xmlns="">
          <p:sp>
            <p:nvSpPr>
              <p:cNvPr id="32" name="CuadroTexto 31">
                <a:extLst>
                  <a:ext uri="{FF2B5EF4-FFF2-40B4-BE49-F238E27FC236}">
                    <a16:creationId xmlns:a16="http://schemas.microsoft.com/office/drawing/2014/main" id="{91FF1B65-0B50-4992-A7FC-AC9684D9B8FF}"/>
                  </a:ext>
                </a:extLst>
              </p:cNvPr>
              <p:cNvSpPr txBox="1">
                <a:spLocks noRot="1" noChangeAspect="1" noMove="1" noResize="1" noEditPoints="1" noAdjustHandles="1" noChangeArrowheads="1" noChangeShapeType="1" noTextEdit="1"/>
              </p:cNvSpPr>
              <p:nvPr/>
            </p:nvSpPr>
            <p:spPr>
              <a:xfrm>
                <a:off x="2848044" y="3600553"/>
                <a:ext cx="4384534" cy="241285"/>
              </a:xfrm>
              <a:prstGeom prst="rect">
                <a:avLst/>
              </a:prstGeom>
              <a:blipFill>
                <a:blip r:embed="rId3"/>
                <a:stretch>
                  <a:fillRect l="-695" t="-25641" r="-1252" b="-23077"/>
                </a:stretch>
              </a:blipFill>
            </p:spPr>
            <p:txBody>
              <a:bodyPr/>
              <a:lstStyle/>
              <a:p>
                <a:r>
                  <a:rPr lang="es-ES">
                    <a:noFill/>
                  </a:rPr>
                  <a:t> </a:t>
                </a:r>
              </a:p>
            </p:txBody>
          </p:sp>
        </mc:Fallback>
      </mc:AlternateContent>
      <p:pic>
        <p:nvPicPr>
          <p:cNvPr id="33" name="Imagen 32">
            <a:extLst>
              <a:ext uri="{FF2B5EF4-FFF2-40B4-BE49-F238E27FC236}">
                <a16:creationId xmlns:a16="http://schemas.microsoft.com/office/drawing/2014/main" id="{589894CB-8659-4E24-ABC0-5D825B58FE45}"/>
              </a:ext>
            </a:extLst>
          </p:cNvPr>
          <p:cNvPicPr>
            <a:picLocks noChangeAspect="1"/>
          </p:cNvPicPr>
          <p:nvPr/>
        </p:nvPicPr>
        <p:blipFill>
          <a:blip r:embed="rId4"/>
          <a:stretch>
            <a:fillRect/>
          </a:stretch>
        </p:blipFill>
        <p:spPr>
          <a:xfrm>
            <a:off x="898807" y="3952327"/>
            <a:ext cx="3898473" cy="2923855"/>
          </a:xfrm>
          <a:prstGeom prst="rect">
            <a:avLst/>
          </a:prstGeom>
        </p:spPr>
      </p:pic>
      <p:sp>
        <p:nvSpPr>
          <p:cNvPr id="35" name="CuadroTexto 34">
            <a:extLst>
              <a:ext uri="{FF2B5EF4-FFF2-40B4-BE49-F238E27FC236}">
                <a16:creationId xmlns:a16="http://schemas.microsoft.com/office/drawing/2014/main" id="{B2553470-5D58-493F-AFBB-F872F1F53649}"/>
              </a:ext>
            </a:extLst>
          </p:cNvPr>
          <p:cNvSpPr txBox="1"/>
          <p:nvPr/>
        </p:nvSpPr>
        <p:spPr>
          <a:xfrm>
            <a:off x="1430954" y="4245908"/>
            <a:ext cx="1313223" cy="338554"/>
          </a:xfrm>
          <a:prstGeom prst="rect">
            <a:avLst/>
          </a:prstGeom>
          <a:noFill/>
        </p:spPr>
        <p:txBody>
          <a:bodyPr wrap="square" rtlCol="0">
            <a:spAutoFit/>
          </a:bodyPr>
          <a:lstStyle/>
          <a:p>
            <a:pPr algn="just"/>
            <a:r>
              <a:rPr lang="el-GR" altLang="es-ES" sz="1600" dirty="0">
                <a:solidFill>
                  <a:schemeClr val="tx1"/>
                </a:solidFill>
              </a:rPr>
              <a:t>Δ</a:t>
            </a:r>
            <a:r>
              <a:rPr lang="es-ES" altLang="es-ES" sz="1600" dirty="0">
                <a:solidFill>
                  <a:schemeClr val="tx1"/>
                </a:solidFill>
              </a:rPr>
              <a:t>x</a:t>
            </a:r>
            <a:r>
              <a:rPr kumimoji="0" lang="es-ES" altLang="es-ES" sz="1600" b="0" i="0" u="none" strike="noStrike" cap="none" normalizeH="0" baseline="0" dirty="0">
                <a:ln>
                  <a:noFill/>
                </a:ln>
                <a:solidFill>
                  <a:schemeClr val="tx1"/>
                </a:solidFill>
                <a:effectLst/>
                <a:latin typeface="Arial" panose="020B0604020202020204" pitchFamily="34" charset="0"/>
              </a:rPr>
              <a:t> = 5 mm</a:t>
            </a:r>
          </a:p>
        </p:txBody>
      </p:sp>
      <p:pic>
        <p:nvPicPr>
          <p:cNvPr id="6" name="Imagen 5">
            <a:extLst>
              <a:ext uri="{FF2B5EF4-FFF2-40B4-BE49-F238E27FC236}">
                <a16:creationId xmlns:a16="http://schemas.microsoft.com/office/drawing/2014/main" id="{F93AF96A-79BB-4774-B580-0C8983BEC016}"/>
              </a:ext>
            </a:extLst>
          </p:cNvPr>
          <p:cNvPicPr>
            <a:picLocks noChangeAspect="1"/>
          </p:cNvPicPr>
          <p:nvPr/>
        </p:nvPicPr>
        <p:blipFill>
          <a:blip r:embed="rId5"/>
          <a:stretch>
            <a:fillRect/>
          </a:stretch>
        </p:blipFill>
        <p:spPr>
          <a:xfrm>
            <a:off x="4906337" y="3918596"/>
            <a:ext cx="3950399" cy="2962799"/>
          </a:xfrm>
          <a:prstGeom prst="rect">
            <a:avLst/>
          </a:prstGeom>
        </p:spPr>
      </p:pic>
      <p:sp>
        <p:nvSpPr>
          <p:cNvPr id="36" name="CuadroTexto 35">
            <a:extLst>
              <a:ext uri="{FF2B5EF4-FFF2-40B4-BE49-F238E27FC236}">
                <a16:creationId xmlns:a16="http://schemas.microsoft.com/office/drawing/2014/main" id="{7B42784C-C156-455A-A71F-30320217E645}"/>
              </a:ext>
            </a:extLst>
          </p:cNvPr>
          <p:cNvSpPr txBox="1"/>
          <p:nvPr/>
        </p:nvSpPr>
        <p:spPr>
          <a:xfrm>
            <a:off x="5505008" y="4245908"/>
            <a:ext cx="1313223" cy="338554"/>
          </a:xfrm>
          <a:prstGeom prst="rect">
            <a:avLst/>
          </a:prstGeom>
          <a:noFill/>
        </p:spPr>
        <p:txBody>
          <a:bodyPr wrap="square" rtlCol="0">
            <a:spAutoFit/>
          </a:bodyPr>
          <a:lstStyle/>
          <a:p>
            <a:pPr algn="just"/>
            <a:r>
              <a:rPr lang="el-GR" altLang="es-ES" sz="1600" dirty="0">
                <a:solidFill>
                  <a:schemeClr val="tx1"/>
                </a:solidFill>
              </a:rPr>
              <a:t>Δ</a:t>
            </a:r>
            <a:r>
              <a:rPr lang="es-ES" altLang="es-ES" sz="1600" dirty="0">
                <a:solidFill>
                  <a:schemeClr val="tx1"/>
                </a:solidFill>
              </a:rPr>
              <a:t>x</a:t>
            </a:r>
            <a:r>
              <a:rPr kumimoji="0" lang="es-ES" altLang="es-ES" sz="1600" b="0" i="0" u="none" strike="noStrike" cap="none" normalizeH="0" baseline="0" dirty="0">
                <a:ln>
                  <a:noFill/>
                </a:ln>
                <a:solidFill>
                  <a:schemeClr val="tx1"/>
                </a:solidFill>
                <a:effectLst/>
                <a:latin typeface="Arial" panose="020B0604020202020204" pitchFamily="34" charset="0"/>
              </a:rPr>
              <a:t> = 5 mm</a:t>
            </a:r>
          </a:p>
        </p:txBody>
      </p:sp>
    </p:spTree>
    <p:extLst>
      <p:ext uri="{BB962C8B-B14F-4D97-AF65-F5344CB8AC3E}">
        <p14:creationId xmlns:p14="http://schemas.microsoft.com/office/powerpoint/2010/main" val="387559259"/>
      </p:ext>
    </p:extLst>
  </p:cSld>
  <p:clrMapOvr>
    <a:masterClrMapping/>
  </p:clrMapOvr>
  <p:transition spd="med">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2 Marcador de contenido">
            <a:extLst>
              <a:ext uri="{FF2B5EF4-FFF2-40B4-BE49-F238E27FC236}">
                <a16:creationId xmlns:a16="http://schemas.microsoft.com/office/drawing/2014/main" id="{4EE62C31-E42B-42DC-853D-3F84E9DCD80F}"/>
              </a:ext>
            </a:extLst>
          </p:cNvPr>
          <p:cNvSpPr txBox="1">
            <a:spLocks/>
          </p:cNvSpPr>
          <p:nvPr/>
        </p:nvSpPr>
        <p:spPr>
          <a:xfrm>
            <a:off x="359579" y="1125791"/>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sz="1400" dirty="0"/>
              <a:t>Anteriormente hemos supuesto que el haz se desviaba un ángulo </a:t>
            </a:r>
            <a:r>
              <a:rPr lang="el-GR" sz="1400" dirty="0"/>
              <a:t>θ</a:t>
            </a:r>
            <a:r>
              <a:rPr lang="es-ES" sz="1400" dirty="0"/>
              <a:t> respecto al eje del BPM en la dirección “x” y que el haz pasaba por el eje (x=0) en el centro del gap del BPM</a:t>
            </a:r>
          </a:p>
          <a:p>
            <a:pPr algn="just">
              <a:buFont typeface="Wingdings" panose="05000000000000000000" pitchFamily="2" charset="2"/>
              <a:buChar char="Ø"/>
            </a:pPr>
            <a:r>
              <a:rPr lang="es-ES" sz="1400" dirty="0"/>
              <a:t>A continuación, vamos a suponer un caso más general, en el que el haz llega al centro del gap del BPM con una desviación en x con valor x</a:t>
            </a:r>
            <a:r>
              <a:rPr lang="es-ES" sz="1400" baseline="-25000" dirty="0"/>
              <a:t>0</a:t>
            </a:r>
            <a:r>
              <a:rPr lang="es-ES" sz="1400" dirty="0"/>
              <a:t> </a:t>
            </a:r>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algn="just">
              <a:buFont typeface="Wingdings" panose="05000000000000000000" pitchFamily="2" charset="2"/>
              <a:buChar char="Ø"/>
            </a:pPr>
            <a:r>
              <a:rPr lang="es-ES" sz="1300" dirty="0"/>
              <a:t>Usando las funciones de ajuste lineal de Matlab, ajustamos a una recta los resultados de la amplitud en función del desplazamiento, obteniendo los siguientes parámetros de ajuste:</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marL="0" indent="0" algn="just"/>
            <a:r>
              <a:rPr lang="es-ES" sz="1300" dirty="0"/>
              <a:t>  </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marL="0" indent="0" algn="just"/>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400" dirty="0"/>
          </a:p>
          <a:p>
            <a:pPr algn="just"/>
            <a:endParaRPr lang="es-ES_tradnl" altLang="es-ES" sz="2000" kern="0" dirty="0"/>
          </a:p>
        </p:txBody>
      </p:sp>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62</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p:sp>
        <p:nvSpPr>
          <p:cNvPr id="15" name="2 Marcador de contenido">
            <a:extLst>
              <a:ext uri="{FF2B5EF4-FFF2-40B4-BE49-F238E27FC236}">
                <a16:creationId xmlns:a16="http://schemas.microsoft.com/office/drawing/2014/main" id="{0E20BDF4-9FDB-4317-AE2A-3E8C920BD53E}"/>
              </a:ext>
            </a:extLst>
          </p:cNvPr>
          <p:cNvSpPr txBox="1">
            <a:spLocks/>
          </p:cNvSpPr>
          <p:nvPr/>
        </p:nvSpPr>
        <p:spPr>
          <a:xfrm>
            <a:off x="331277" y="683493"/>
            <a:ext cx="9603298"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solidFill>
                  <a:schemeClr val="tx1"/>
                </a:solidFill>
              </a:rPr>
              <a:t>Efecto de </a:t>
            </a:r>
            <a:r>
              <a:rPr lang="es-ES" altLang="es-ES" sz="1600" u="sng" kern="0" dirty="0"/>
              <a:t>una desviación angular del haz II</a:t>
            </a:r>
            <a:endParaRPr lang="es-ES_tradnl" altLang="es-ES" sz="2000" u="sng" kern="0" dirty="0">
              <a:solidFill>
                <a:schemeClr val="tx1"/>
              </a:solidFill>
            </a:endParaRPr>
          </a:p>
        </p:txBody>
      </p:sp>
      <p:sp>
        <p:nvSpPr>
          <p:cNvPr id="11" name="CuadroTexto 10">
            <a:extLst>
              <a:ext uri="{FF2B5EF4-FFF2-40B4-BE49-F238E27FC236}">
                <a16:creationId xmlns:a16="http://schemas.microsoft.com/office/drawing/2014/main" id="{BCE4A3E7-58DD-402F-9D91-3B51C810991B}"/>
              </a:ext>
            </a:extLst>
          </p:cNvPr>
          <p:cNvSpPr txBox="1"/>
          <p:nvPr/>
        </p:nvSpPr>
        <p:spPr>
          <a:xfrm>
            <a:off x="435749" y="6572699"/>
            <a:ext cx="9361040" cy="276999"/>
          </a:xfrm>
          <a:prstGeom prst="rect">
            <a:avLst/>
          </a:prstGeom>
          <a:noFill/>
        </p:spPr>
        <p:txBody>
          <a:bodyPr wrap="square" rtlCol="0">
            <a:spAutoFit/>
          </a:bodyPr>
          <a:lstStyle/>
          <a:p>
            <a:pPr algn="just"/>
            <a:r>
              <a:rPr kumimoji="0" lang="es-ES" altLang="es-ES" sz="1200" b="0" i="0" u="none" strike="noStrike" cap="none" normalizeH="0" baseline="0" dirty="0">
                <a:ln>
                  <a:noFill/>
                </a:ln>
                <a:solidFill>
                  <a:schemeClr val="tx1"/>
                </a:solidFill>
                <a:effectLst/>
                <a:latin typeface="Arial" panose="020B0604020202020204" pitchFamily="34" charset="0"/>
              </a:rPr>
              <a:t>Esquem</a:t>
            </a:r>
            <a:r>
              <a:rPr lang="es-ES" altLang="es-ES" sz="1200" i="0" dirty="0">
                <a:solidFill>
                  <a:schemeClr val="tx1"/>
                </a:solidFill>
                <a:latin typeface="Arial" panose="020B0604020202020204" pitchFamily="34" charset="0"/>
              </a:rPr>
              <a:t>a </a:t>
            </a:r>
            <a:r>
              <a:rPr lang="es-ES" altLang="es-ES" sz="1200" dirty="0">
                <a:solidFill>
                  <a:schemeClr val="tx1"/>
                </a:solidFill>
              </a:rPr>
              <a:t>del BPM con el haz desviado un ángulo </a:t>
            </a:r>
            <a:r>
              <a:rPr lang="el-GR" altLang="es-ES" sz="1200" dirty="0">
                <a:solidFill>
                  <a:schemeClr val="tx1"/>
                </a:solidFill>
              </a:rPr>
              <a:t>θ</a:t>
            </a:r>
            <a:r>
              <a:rPr lang="es-ES" altLang="es-ES" sz="1200" dirty="0">
                <a:solidFill>
                  <a:schemeClr val="tx1"/>
                </a:solidFill>
              </a:rPr>
              <a:t> en la dirección del eje “x” y que pasa por el centro del gap con una desviación x</a:t>
            </a:r>
            <a:r>
              <a:rPr lang="es-ES" altLang="es-ES" sz="1200" baseline="-25000" dirty="0">
                <a:solidFill>
                  <a:schemeClr val="tx1"/>
                </a:solidFill>
              </a:rPr>
              <a:t>0</a:t>
            </a:r>
            <a:endParaRPr kumimoji="0" lang="es-ES" altLang="es-ES" sz="1200" b="0" i="0" u="none" strike="noStrike" cap="none" normalizeH="0" baseline="-25000" dirty="0">
              <a:ln>
                <a:noFill/>
              </a:ln>
              <a:solidFill>
                <a:schemeClr val="tx1"/>
              </a:solidFill>
              <a:effectLst/>
              <a:latin typeface="Arial" panose="020B0604020202020204" pitchFamily="34" charset="0"/>
            </a:endParaRPr>
          </a:p>
        </p:txBody>
      </p:sp>
      <p:pic>
        <p:nvPicPr>
          <p:cNvPr id="5" name="Imagen 4">
            <a:extLst>
              <a:ext uri="{FF2B5EF4-FFF2-40B4-BE49-F238E27FC236}">
                <a16:creationId xmlns:a16="http://schemas.microsoft.com/office/drawing/2014/main" id="{3777674E-9665-41CC-8C44-5FB14B14CAA1}"/>
              </a:ext>
            </a:extLst>
          </p:cNvPr>
          <p:cNvPicPr>
            <a:picLocks noChangeAspect="1"/>
          </p:cNvPicPr>
          <p:nvPr/>
        </p:nvPicPr>
        <p:blipFill>
          <a:blip r:embed="rId2"/>
          <a:stretch>
            <a:fillRect/>
          </a:stretch>
        </p:blipFill>
        <p:spPr>
          <a:xfrm>
            <a:off x="1799952" y="2340291"/>
            <a:ext cx="5764381" cy="4011259"/>
          </a:xfrm>
          <a:prstGeom prst="rect">
            <a:avLst/>
          </a:prstGeom>
        </p:spPr>
      </p:pic>
    </p:spTree>
    <p:extLst>
      <p:ext uri="{BB962C8B-B14F-4D97-AF65-F5344CB8AC3E}">
        <p14:creationId xmlns:p14="http://schemas.microsoft.com/office/powerpoint/2010/main" val="1373992191"/>
      </p:ext>
    </p:extLst>
  </p:cSld>
  <p:clrMapOvr>
    <a:masterClrMapping/>
  </p:clrMapOvr>
  <p:transition spd="med">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2 Marcador de contenido">
            <a:extLst>
              <a:ext uri="{FF2B5EF4-FFF2-40B4-BE49-F238E27FC236}">
                <a16:creationId xmlns:a16="http://schemas.microsoft.com/office/drawing/2014/main" id="{4EE62C31-E42B-42DC-853D-3F84E9DCD80F}"/>
              </a:ext>
            </a:extLst>
          </p:cNvPr>
          <p:cNvSpPr txBox="1">
            <a:spLocks/>
          </p:cNvSpPr>
          <p:nvPr/>
        </p:nvSpPr>
        <p:spPr>
          <a:xfrm>
            <a:off x="306577" y="971525"/>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sz="1400" dirty="0"/>
              <a:t>A continuación se presentan los resultados del espectro del voltaje de salida por los puertos vertical (1) y horizontal (2) para diferentes valores del ángulo de desviación del haz y x</a:t>
            </a:r>
            <a:r>
              <a:rPr lang="es-ES" sz="1400" baseline="-25000" dirty="0"/>
              <a:t>0</a:t>
            </a:r>
            <a:r>
              <a:rPr lang="es-ES" sz="1400" dirty="0"/>
              <a:t> = 1 mm, según BI-RME</a:t>
            </a:r>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algn="just">
              <a:buFont typeface="Wingdings" panose="05000000000000000000" pitchFamily="2" charset="2"/>
              <a:buChar char="Ø"/>
            </a:pPr>
            <a:r>
              <a:rPr lang="es-ES" sz="1300" dirty="0"/>
              <a:t>Usando las funciones de ajuste lineal de Matlab, ajustamos a una recta los resultados de la amplitud en función del desplazamiento, obteniendo los siguientes parámetros de ajuste:</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marL="0" indent="0" algn="just"/>
            <a:r>
              <a:rPr lang="es-ES" sz="1300" dirty="0"/>
              <a:t>  </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marL="0" indent="0" algn="just"/>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400" dirty="0"/>
          </a:p>
          <a:p>
            <a:pPr algn="just"/>
            <a:endParaRPr lang="es-ES_tradnl" altLang="es-ES" sz="2000" kern="0" dirty="0"/>
          </a:p>
        </p:txBody>
      </p:sp>
      <p:pic>
        <p:nvPicPr>
          <p:cNvPr id="13" name="Imagen 12">
            <a:extLst>
              <a:ext uri="{FF2B5EF4-FFF2-40B4-BE49-F238E27FC236}">
                <a16:creationId xmlns:a16="http://schemas.microsoft.com/office/drawing/2014/main" id="{41D007A1-FE37-4A68-8E87-BF46B895B7BC}"/>
              </a:ext>
            </a:extLst>
          </p:cNvPr>
          <p:cNvPicPr>
            <a:picLocks noChangeAspect="1"/>
          </p:cNvPicPr>
          <p:nvPr/>
        </p:nvPicPr>
        <p:blipFill>
          <a:blip r:embed="rId2"/>
          <a:stretch>
            <a:fillRect/>
          </a:stretch>
        </p:blipFill>
        <p:spPr>
          <a:xfrm>
            <a:off x="71760" y="4481638"/>
            <a:ext cx="3951317" cy="2963488"/>
          </a:xfrm>
          <a:prstGeom prst="rect">
            <a:avLst/>
          </a:prstGeom>
        </p:spPr>
      </p:pic>
      <p:pic>
        <p:nvPicPr>
          <p:cNvPr id="10" name="Imagen 9">
            <a:extLst>
              <a:ext uri="{FF2B5EF4-FFF2-40B4-BE49-F238E27FC236}">
                <a16:creationId xmlns:a16="http://schemas.microsoft.com/office/drawing/2014/main" id="{6CB3D2D7-DDCE-4603-B36F-00DC1C833202}"/>
              </a:ext>
            </a:extLst>
          </p:cNvPr>
          <p:cNvPicPr>
            <a:picLocks noChangeAspect="1"/>
          </p:cNvPicPr>
          <p:nvPr/>
        </p:nvPicPr>
        <p:blipFill>
          <a:blip r:embed="rId3"/>
          <a:stretch>
            <a:fillRect/>
          </a:stretch>
        </p:blipFill>
        <p:spPr>
          <a:xfrm>
            <a:off x="4075168" y="1512032"/>
            <a:ext cx="3908754" cy="2931566"/>
          </a:xfrm>
          <a:prstGeom prst="rect">
            <a:avLst/>
          </a:prstGeom>
        </p:spPr>
      </p:pic>
      <p:pic>
        <p:nvPicPr>
          <p:cNvPr id="6" name="Imagen 5">
            <a:extLst>
              <a:ext uri="{FF2B5EF4-FFF2-40B4-BE49-F238E27FC236}">
                <a16:creationId xmlns:a16="http://schemas.microsoft.com/office/drawing/2014/main" id="{F14C9FD2-1D68-4A1F-AB3B-A8E2D0CB0E7B}"/>
              </a:ext>
            </a:extLst>
          </p:cNvPr>
          <p:cNvPicPr>
            <a:picLocks noChangeAspect="1"/>
          </p:cNvPicPr>
          <p:nvPr/>
        </p:nvPicPr>
        <p:blipFill>
          <a:blip r:embed="rId4"/>
          <a:stretch>
            <a:fillRect/>
          </a:stretch>
        </p:blipFill>
        <p:spPr>
          <a:xfrm>
            <a:off x="92817" y="1483768"/>
            <a:ext cx="3952070" cy="2964053"/>
          </a:xfrm>
          <a:prstGeom prst="rect">
            <a:avLst/>
          </a:prstGeom>
        </p:spPr>
      </p:pic>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63</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p:sp>
        <p:nvSpPr>
          <p:cNvPr id="15" name="2 Marcador de contenido">
            <a:extLst>
              <a:ext uri="{FF2B5EF4-FFF2-40B4-BE49-F238E27FC236}">
                <a16:creationId xmlns:a16="http://schemas.microsoft.com/office/drawing/2014/main" id="{0E20BDF4-9FDB-4317-AE2A-3E8C920BD53E}"/>
              </a:ext>
            </a:extLst>
          </p:cNvPr>
          <p:cNvSpPr txBox="1">
            <a:spLocks/>
          </p:cNvSpPr>
          <p:nvPr/>
        </p:nvSpPr>
        <p:spPr>
          <a:xfrm>
            <a:off x="331277" y="599447"/>
            <a:ext cx="9603298"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solidFill>
                  <a:schemeClr val="tx1"/>
                </a:solidFill>
              </a:rPr>
              <a:t>Efecto de </a:t>
            </a:r>
            <a:r>
              <a:rPr lang="es-ES" altLang="es-ES" sz="1600" u="sng" kern="0" dirty="0"/>
              <a:t>una desviación angular del haz</a:t>
            </a:r>
            <a:endParaRPr lang="es-ES_tradnl" altLang="es-ES" sz="2000" u="sng" kern="0" dirty="0">
              <a:solidFill>
                <a:schemeClr val="tx1"/>
              </a:solidFill>
            </a:endParaRPr>
          </a:p>
        </p:txBody>
      </p:sp>
      <p:sp>
        <p:nvSpPr>
          <p:cNvPr id="12" name="CuadroTexto 11">
            <a:extLst>
              <a:ext uri="{FF2B5EF4-FFF2-40B4-BE49-F238E27FC236}">
                <a16:creationId xmlns:a16="http://schemas.microsoft.com/office/drawing/2014/main" id="{FD2AD19C-1005-4B7F-AEF7-1F09A325DD46}"/>
              </a:ext>
            </a:extLst>
          </p:cNvPr>
          <p:cNvSpPr txBox="1"/>
          <p:nvPr/>
        </p:nvSpPr>
        <p:spPr>
          <a:xfrm>
            <a:off x="728492" y="1969486"/>
            <a:ext cx="864095" cy="338554"/>
          </a:xfrm>
          <a:prstGeom prst="rect">
            <a:avLst/>
          </a:prstGeom>
          <a:noFill/>
        </p:spPr>
        <p:txBody>
          <a:bodyPr wrap="square" rtlCol="0">
            <a:spAutoFit/>
          </a:bodyPr>
          <a:lstStyle/>
          <a:p>
            <a:pPr algn="just"/>
            <a:r>
              <a:rPr lang="es-ES" altLang="es-ES" sz="1600" dirty="0">
                <a:solidFill>
                  <a:schemeClr val="tx1"/>
                </a:solidFill>
              </a:rPr>
              <a:t>θ = 0º</a:t>
            </a:r>
            <a:endParaRPr kumimoji="0" lang="es-ES" altLang="es-ES" sz="1600" b="0" i="0" u="none" strike="noStrike" cap="none" normalizeH="0" baseline="0" dirty="0">
              <a:ln>
                <a:noFill/>
              </a:ln>
              <a:solidFill>
                <a:schemeClr val="tx1"/>
              </a:solidFill>
              <a:effectLst/>
              <a:latin typeface="Arial" panose="020B0604020202020204" pitchFamily="34" charset="0"/>
            </a:endParaRPr>
          </a:p>
        </p:txBody>
      </p:sp>
      <p:sp>
        <p:nvSpPr>
          <p:cNvPr id="14" name="CuadroTexto 13">
            <a:extLst>
              <a:ext uri="{FF2B5EF4-FFF2-40B4-BE49-F238E27FC236}">
                <a16:creationId xmlns:a16="http://schemas.microsoft.com/office/drawing/2014/main" id="{9781EDED-05B9-4C47-83DF-F6BBD824FE47}"/>
              </a:ext>
            </a:extLst>
          </p:cNvPr>
          <p:cNvSpPr txBox="1"/>
          <p:nvPr/>
        </p:nvSpPr>
        <p:spPr>
          <a:xfrm>
            <a:off x="4616924" y="1969486"/>
            <a:ext cx="1036675" cy="338554"/>
          </a:xfrm>
          <a:prstGeom prst="rect">
            <a:avLst/>
          </a:prstGeom>
          <a:noFill/>
        </p:spPr>
        <p:txBody>
          <a:bodyPr wrap="square" rtlCol="0">
            <a:spAutoFit/>
          </a:bodyPr>
          <a:lstStyle/>
          <a:p>
            <a:pPr algn="just"/>
            <a:r>
              <a:rPr lang="es-ES" altLang="es-ES" sz="1600" dirty="0">
                <a:solidFill>
                  <a:schemeClr val="tx1"/>
                </a:solidFill>
              </a:rPr>
              <a:t>θ = 0.5º</a:t>
            </a:r>
            <a:endParaRPr kumimoji="0" lang="es-ES" altLang="es-ES" sz="1600" b="0" i="0" u="none" strike="noStrike" cap="none" normalizeH="0" baseline="0" dirty="0">
              <a:ln>
                <a:noFill/>
              </a:ln>
              <a:solidFill>
                <a:schemeClr val="tx1"/>
              </a:solidFill>
              <a:effectLst/>
              <a:latin typeface="Arial" panose="020B0604020202020204" pitchFamily="34" charset="0"/>
            </a:endParaRPr>
          </a:p>
        </p:txBody>
      </p:sp>
      <p:sp>
        <p:nvSpPr>
          <p:cNvPr id="18" name="CuadroTexto 17">
            <a:extLst>
              <a:ext uri="{FF2B5EF4-FFF2-40B4-BE49-F238E27FC236}">
                <a16:creationId xmlns:a16="http://schemas.microsoft.com/office/drawing/2014/main" id="{5D67C309-2B41-448C-A16D-113EAB345EC8}"/>
              </a:ext>
            </a:extLst>
          </p:cNvPr>
          <p:cNvSpPr txBox="1"/>
          <p:nvPr/>
        </p:nvSpPr>
        <p:spPr>
          <a:xfrm>
            <a:off x="814201" y="4743325"/>
            <a:ext cx="1036675" cy="338554"/>
          </a:xfrm>
          <a:prstGeom prst="rect">
            <a:avLst/>
          </a:prstGeom>
          <a:noFill/>
        </p:spPr>
        <p:txBody>
          <a:bodyPr wrap="square" rtlCol="0">
            <a:spAutoFit/>
          </a:bodyPr>
          <a:lstStyle/>
          <a:p>
            <a:pPr algn="just"/>
            <a:r>
              <a:rPr lang="es-ES" altLang="es-ES" sz="1600" dirty="0">
                <a:solidFill>
                  <a:schemeClr val="tx1"/>
                </a:solidFill>
              </a:rPr>
              <a:t>θ = 1º</a:t>
            </a:r>
            <a:endParaRPr kumimoji="0" lang="es-ES" altLang="es-ES" sz="1600" b="0" i="0" u="none" strike="noStrike" cap="none" normalizeH="0" baseline="0" dirty="0">
              <a:ln>
                <a:noFill/>
              </a:ln>
              <a:solidFill>
                <a:schemeClr val="tx1"/>
              </a:solidFill>
              <a:effectLst/>
              <a:latin typeface="Arial" panose="020B0604020202020204" pitchFamily="34" charset="0"/>
            </a:endParaRPr>
          </a:p>
        </p:txBody>
      </p:sp>
      <p:sp>
        <p:nvSpPr>
          <p:cNvPr id="21" name="2 Marcador de contenido">
            <a:extLst>
              <a:ext uri="{FF2B5EF4-FFF2-40B4-BE49-F238E27FC236}">
                <a16:creationId xmlns:a16="http://schemas.microsoft.com/office/drawing/2014/main" id="{3875ABC0-697C-4B95-8559-C5ECF2C2A1EE}"/>
              </a:ext>
            </a:extLst>
          </p:cNvPr>
          <p:cNvSpPr txBox="1">
            <a:spLocks/>
          </p:cNvSpPr>
          <p:nvPr/>
        </p:nvSpPr>
        <p:spPr>
          <a:xfrm>
            <a:off x="7908235" y="2483693"/>
            <a:ext cx="2009435" cy="3165206"/>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sz="1300" dirty="0"/>
              <a:t>En el puerto horizontal se detecta una señal a la frecuencia del modo dipolar que aumenta ligeramente conforme el ángulo de desviación del haz crece</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400" dirty="0"/>
          </a:p>
          <a:p>
            <a:pPr marL="0" indent="0" algn="just"/>
            <a:endParaRPr lang="es-ES" sz="1400" dirty="0"/>
          </a:p>
          <a:p>
            <a:pPr algn="just"/>
            <a:endParaRPr lang="es-ES_tradnl" altLang="es-ES" sz="2000" kern="0" dirty="0"/>
          </a:p>
        </p:txBody>
      </p:sp>
      <p:pic>
        <p:nvPicPr>
          <p:cNvPr id="22" name="Imagen 21">
            <a:extLst>
              <a:ext uri="{FF2B5EF4-FFF2-40B4-BE49-F238E27FC236}">
                <a16:creationId xmlns:a16="http://schemas.microsoft.com/office/drawing/2014/main" id="{B20CC813-B86D-4BD0-931A-2EE199054D74}"/>
              </a:ext>
            </a:extLst>
          </p:cNvPr>
          <p:cNvPicPr>
            <a:picLocks noChangeAspect="1"/>
          </p:cNvPicPr>
          <p:nvPr/>
        </p:nvPicPr>
        <p:blipFill>
          <a:blip r:embed="rId5"/>
          <a:stretch>
            <a:fillRect/>
          </a:stretch>
        </p:blipFill>
        <p:spPr>
          <a:xfrm>
            <a:off x="4075167" y="4515744"/>
            <a:ext cx="3908753" cy="2931565"/>
          </a:xfrm>
          <a:prstGeom prst="rect">
            <a:avLst/>
          </a:prstGeom>
        </p:spPr>
      </p:pic>
      <p:sp>
        <p:nvSpPr>
          <p:cNvPr id="20" name="CuadroTexto 19">
            <a:extLst>
              <a:ext uri="{FF2B5EF4-FFF2-40B4-BE49-F238E27FC236}">
                <a16:creationId xmlns:a16="http://schemas.microsoft.com/office/drawing/2014/main" id="{EFBD6221-8C3E-4836-81A1-F0856BF86D1D}"/>
              </a:ext>
            </a:extLst>
          </p:cNvPr>
          <p:cNvSpPr txBox="1"/>
          <p:nvPr/>
        </p:nvSpPr>
        <p:spPr>
          <a:xfrm>
            <a:off x="4804385" y="4791440"/>
            <a:ext cx="1036675" cy="338554"/>
          </a:xfrm>
          <a:prstGeom prst="rect">
            <a:avLst/>
          </a:prstGeom>
          <a:noFill/>
        </p:spPr>
        <p:txBody>
          <a:bodyPr wrap="square" rtlCol="0">
            <a:spAutoFit/>
          </a:bodyPr>
          <a:lstStyle/>
          <a:p>
            <a:pPr algn="just"/>
            <a:r>
              <a:rPr lang="es-ES" altLang="es-ES" sz="1600" dirty="0">
                <a:solidFill>
                  <a:schemeClr val="tx1"/>
                </a:solidFill>
              </a:rPr>
              <a:t>θ = 2º</a:t>
            </a:r>
            <a:endParaRPr kumimoji="0" lang="es-ES" altLang="es-ES" sz="16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506869848"/>
      </p:ext>
    </p:extLst>
  </p:cSld>
  <p:clrMapOvr>
    <a:masterClrMapping/>
  </p:clrMapOvr>
  <p:transition spd="med">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2 Marcador de contenido">
            <a:extLst>
              <a:ext uri="{FF2B5EF4-FFF2-40B4-BE49-F238E27FC236}">
                <a16:creationId xmlns:a16="http://schemas.microsoft.com/office/drawing/2014/main" id="{4EE62C31-E42B-42DC-853D-3F84E9DCD80F}"/>
              </a:ext>
            </a:extLst>
          </p:cNvPr>
          <p:cNvSpPr txBox="1">
            <a:spLocks/>
          </p:cNvSpPr>
          <p:nvPr/>
        </p:nvSpPr>
        <p:spPr>
          <a:xfrm>
            <a:off x="306577" y="971525"/>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sz="1400" dirty="0"/>
              <a:t>La amplitud del voltaje espectral a las frecuencias del modo monopolar y dipolar, para el puerto 2 (+x), en función del ángulo de desviación se muestra en la siguiente gráfica</a:t>
            </a:r>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r>
              <a:rPr lang="es-ES" sz="1400" dirty="0"/>
              <a:t>El voltaje a la frecuencia monopolar apenas se ve afectado por la desviación angular, mientras que el voltaje a la frecuencia dipolar va aumentando con el ángulo progresivamente</a:t>
            </a:r>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algn="just">
              <a:buFont typeface="Wingdings" panose="05000000000000000000" pitchFamily="2" charset="2"/>
              <a:buChar char="Ø"/>
            </a:pPr>
            <a:r>
              <a:rPr lang="es-ES" sz="1300" dirty="0"/>
              <a:t>Usando las funciones de ajuste lineal de Matlab, ajustamos a una recta los resultados de la amplitud en función del desplazamiento, obteniendo los siguientes parámetros de ajuste:</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marL="0" indent="0" algn="just"/>
            <a:r>
              <a:rPr lang="es-ES" sz="1300" dirty="0"/>
              <a:t>  </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marL="0" indent="0" algn="just"/>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400" dirty="0"/>
          </a:p>
          <a:p>
            <a:pPr algn="just"/>
            <a:endParaRPr lang="es-ES_tradnl" altLang="es-ES" sz="2000" kern="0" dirty="0"/>
          </a:p>
        </p:txBody>
      </p:sp>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64</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p:sp>
        <p:nvSpPr>
          <p:cNvPr id="15" name="2 Marcador de contenido">
            <a:extLst>
              <a:ext uri="{FF2B5EF4-FFF2-40B4-BE49-F238E27FC236}">
                <a16:creationId xmlns:a16="http://schemas.microsoft.com/office/drawing/2014/main" id="{0E20BDF4-9FDB-4317-AE2A-3E8C920BD53E}"/>
              </a:ext>
            </a:extLst>
          </p:cNvPr>
          <p:cNvSpPr txBox="1">
            <a:spLocks/>
          </p:cNvSpPr>
          <p:nvPr/>
        </p:nvSpPr>
        <p:spPr>
          <a:xfrm>
            <a:off x="331277" y="599447"/>
            <a:ext cx="9603298"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solidFill>
                  <a:schemeClr val="tx1"/>
                </a:solidFill>
              </a:rPr>
              <a:t>Efecto de </a:t>
            </a:r>
            <a:r>
              <a:rPr lang="es-ES" altLang="es-ES" sz="1600" u="sng" kern="0" dirty="0"/>
              <a:t>una desviación angular del haz II</a:t>
            </a:r>
            <a:endParaRPr lang="es-ES_tradnl" altLang="es-ES" sz="2000" u="sng" kern="0" dirty="0">
              <a:solidFill>
                <a:schemeClr val="tx1"/>
              </a:solidFill>
            </a:endParaRPr>
          </a:p>
        </p:txBody>
      </p:sp>
      <p:sp>
        <p:nvSpPr>
          <p:cNvPr id="17" name="CuadroTexto 16">
            <a:extLst>
              <a:ext uri="{FF2B5EF4-FFF2-40B4-BE49-F238E27FC236}">
                <a16:creationId xmlns:a16="http://schemas.microsoft.com/office/drawing/2014/main" id="{307851CC-94BC-423B-8B9B-6A0711A3B7A9}"/>
              </a:ext>
            </a:extLst>
          </p:cNvPr>
          <p:cNvSpPr txBox="1"/>
          <p:nvPr/>
        </p:nvSpPr>
        <p:spPr>
          <a:xfrm>
            <a:off x="1547924" y="5718604"/>
            <a:ext cx="6984776" cy="276999"/>
          </a:xfrm>
          <a:prstGeom prst="rect">
            <a:avLst/>
          </a:prstGeom>
          <a:noFill/>
        </p:spPr>
        <p:txBody>
          <a:bodyPr wrap="square" rtlCol="0">
            <a:spAutoFit/>
          </a:bodyPr>
          <a:lstStyle/>
          <a:p>
            <a:pPr algn="just"/>
            <a:r>
              <a:rPr kumimoji="0" lang="es-ES" altLang="es-ES" sz="1200" b="0" i="0" u="none" strike="noStrike" cap="none" normalizeH="0" baseline="0" dirty="0">
                <a:ln>
                  <a:noFill/>
                </a:ln>
                <a:solidFill>
                  <a:schemeClr val="tx1"/>
                </a:solidFill>
                <a:effectLst/>
                <a:latin typeface="Arial" panose="020B0604020202020204" pitchFamily="34" charset="0"/>
              </a:rPr>
              <a:t>Amplitud del voltaje espectral en función del ángulo a las frecuencias del monopolo y del dipolo</a:t>
            </a:r>
          </a:p>
        </p:txBody>
      </p:sp>
      <p:pic>
        <p:nvPicPr>
          <p:cNvPr id="5" name="Imagen 4">
            <a:extLst>
              <a:ext uri="{FF2B5EF4-FFF2-40B4-BE49-F238E27FC236}">
                <a16:creationId xmlns:a16="http://schemas.microsoft.com/office/drawing/2014/main" id="{53315562-78B8-46EB-A2DF-54C9BA04ED91}"/>
              </a:ext>
            </a:extLst>
          </p:cNvPr>
          <p:cNvPicPr>
            <a:picLocks noChangeAspect="1"/>
          </p:cNvPicPr>
          <p:nvPr/>
        </p:nvPicPr>
        <p:blipFill>
          <a:blip r:embed="rId2"/>
          <a:stretch>
            <a:fillRect/>
          </a:stretch>
        </p:blipFill>
        <p:spPr>
          <a:xfrm>
            <a:off x="2159992" y="1605694"/>
            <a:ext cx="5333333" cy="4000000"/>
          </a:xfrm>
          <a:prstGeom prst="rect">
            <a:avLst/>
          </a:prstGeom>
        </p:spPr>
      </p:pic>
    </p:spTree>
    <p:extLst>
      <p:ext uri="{BB962C8B-B14F-4D97-AF65-F5344CB8AC3E}">
        <p14:creationId xmlns:p14="http://schemas.microsoft.com/office/powerpoint/2010/main" val="3264373942"/>
      </p:ext>
    </p:extLst>
  </p:cSld>
  <p:clrMapOvr>
    <a:masterClrMapping/>
  </p:clrMapOvr>
  <p:transition spd="med">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2 Marcador de contenido">
            <a:extLst>
              <a:ext uri="{FF2B5EF4-FFF2-40B4-BE49-F238E27FC236}">
                <a16:creationId xmlns:a16="http://schemas.microsoft.com/office/drawing/2014/main" id="{4EE62C31-E42B-42DC-853D-3F84E9DCD80F}"/>
              </a:ext>
            </a:extLst>
          </p:cNvPr>
          <p:cNvSpPr txBox="1">
            <a:spLocks/>
          </p:cNvSpPr>
          <p:nvPr/>
        </p:nvSpPr>
        <p:spPr>
          <a:xfrm>
            <a:off x="306577" y="971525"/>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sz="1400" dirty="0"/>
              <a:t>Al aplicar BI-RME al BPM, aparecen picos “extraños” a las frecuencias de los modos monopolar y dipolar, hecho que no ocurre en las simulaciones de CST PS</a:t>
            </a:r>
          </a:p>
          <a:p>
            <a:pPr algn="just">
              <a:buFont typeface="Wingdings" panose="05000000000000000000" pitchFamily="2" charset="2"/>
              <a:buChar char="Ø"/>
            </a:pPr>
            <a:r>
              <a:rPr lang="es-ES" sz="1400" dirty="0"/>
              <a:t>La altura y forma de estos picos parece ser extremadamente sensible a la elección del valor de frecuencia de resonancia del modo que se introduce en BI-RME</a:t>
            </a:r>
          </a:p>
          <a:p>
            <a:pPr algn="just">
              <a:buFont typeface="Wingdings" panose="05000000000000000000" pitchFamily="2" charset="2"/>
              <a:buChar char="Ø"/>
            </a:pPr>
            <a:r>
              <a:rPr lang="es-ES" sz="1400" dirty="0"/>
              <a:t>Es decir, pequeñísimas variaciones de la frecuencia del modo introducen cambios apreciables en la amplitud de los máximos para cada uno de los dos modos en BI-RME</a:t>
            </a:r>
          </a:p>
          <a:p>
            <a:pPr algn="just">
              <a:buFont typeface="Wingdings" panose="05000000000000000000" pitchFamily="2" charset="2"/>
              <a:buChar char="Ø"/>
            </a:pPr>
            <a:r>
              <a:rPr lang="es-ES" sz="1400" dirty="0"/>
              <a:t>Para estudiar este efecto relacionado con la sensibilidad de la amplitud de los picos con la frecuencia resonante, empezamos por un caso más sencillo: el </a:t>
            </a:r>
            <a:r>
              <a:rPr lang="es-ES" sz="1400" dirty="0" err="1"/>
              <a:t>haloscopio</a:t>
            </a:r>
            <a:r>
              <a:rPr lang="es-ES" sz="1400" dirty="0"/>
              <a:t> del artículo de Pablo Navarro</a:t>
            </a:r>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marL="0" indent="0" algn="just"/>
            <a:r>
              <a:rPr lang="es-ES" sz="1300" dirty="0"/>
              <a:t>  </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marL="0" indent="0" algn="just"/>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400" dirty="0"/>
          </a:p>
          <a:p>
            <a:pPr algn="just"/>
            <a:endParaRPr lang="es-ES_tradnl" altLang="es-ES" sz="2000" kern="0" dirty="0"/>
          </a:p>
        </p:txBody>
      </p:sp>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65</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p:sp>
        <p:nvSpPr>
          <p:cNvPr id="15" name="2 Marcador de contenido">
            <a:extLst>
              <a:ext uri="{FF2B5EF4-FFF2-40B4-BE49-F238E27FC236}">
                <a16:creationId xmlns:a16="http://schemas.microsoft.com/office/drawing/2014/main" id="{0E20BDF4-9FDB-4317-AE2A-3E8C920BD53E}"/>
              </a:ext>
            </a:extLst>
          </p:cNvPr>
          <p:cNvSpPr txBox="1">
            <a:spLocks/>
          </p:cNvSpPr>
          <p:nvPr/>
        </p:nvSpPr>
        <p:spPr>
          <a:xfrm>
            <a:off x="331277" y="599447"/>
            <a:ext cx="9603298"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solidFill>
                  <a:schemeClr val="tx1"/>
                </a:solidFill>
              </a:rPr>
              <a:t>Problemas con la aplicación de BI-RME</a:t>
            </a:r>
            <a:endParaRPr lang="es-ES_tradnl" altLang="es-ES" sz="2000" u="sng" kern="0" dirty="0">
              <a:solidFill>
                <a:schemeClr val="tx1"/>
              </a:solidFill>
            </a:endParaRPr>
          </a:p>
        </p:txBody>
      </p:sp>
      <p:pic>
        <p:nvPicPr>
          <p:cNvPr id="8" name="Imagen 7">
            <a:extLst>
              <a:ext uri="{FF2B5EF4-FFF2-40B4-BE49-F238E27FC236}">
                <a16:creationId xmlns:a16="http://schemas.microsoft.com/office/drawing/2014/main" id="{77038CAC-602B-4E7E-88F1-08D919615B49}"/>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31277" y="3635821"/>
            <a:ext cx="4390390" cy="3202940"/>
          </a:xfrm>
          <a:prstGeom prst="rect">
            <a:avLst/>
          </a:prstGeom>
          <a:noFill/>
          <a:ln>
            <a:noFill/>
          </a:ln>
        </p:spPr>
      </p:pic>
      <p:sp>
        <p:nvSpPr>
          <p:cNvPr id="9" name="CuadroTexto 8">
            <a:extLst>
              <a:ext uri="{FF2B5EF4-FFF2-40B4-BE49-F238E27FC236}">
                <a16:creationId xmlns:a16="http://schemas.microsoft.com/office/drawing/2014/main" id="{61AB3FA3-5488-465B-8E5F-DA6C8463B22E}"/>
              </a:ext>
            </a:extLst>
          </p:cNvPr>
          <p:cNvSpPr txBox="1"/>
          <p:nvPr/>
        </p:nvSpPr>
        <p:spPr>
          <a:xfrm>
            <a:off x="501823" y="6838761"/>
            <a:ext cx="4511597" cy="461665"/>
          </a:xfrm>
          <a:prstGeom prst="rect">
            <a:avLst/>
          </a:prstGeom>
          <a:noFill/>
        </p:spPr>
        <p:txBody>
          <a:bodyPr wrap="square" rtlCol="0">
            <a:spAutoFit/>
          </a:bodyPr>
          <a:lstStyle/>
          <a:p>
            <a:pPr algn="just"/>
            <a:r>
              <a:rPr kumimoji="0" lang="es-ES" altLang="es-ES" sz="1200" b="0" i="0" u="none" strike="noStrike" cap="none" normalizeH="0" baseline="0" dirty="0">
                <a:ln>
                  <a:noFill/>
                </a:ln>
                <a:solidFill>
                  <a:schemeClr val="tx1"/>
                </a:solidFill>
                <a:effectLst/>
                <a:latin typeface="Arial" panose="020B0604020202020204" pitchFamily="34" charset="0"/>
              </a:rPr>
              <a:t>Voltaje de salida en el puerto +x del BPM. Comparación entre resultados de CST PS y BI-RME</a:t>
            </a:r>
          </a:p>
        </p:txBody>
      </p:sp>
      <p:pic>
        <p:nvPicPr>
          <p:cNvPr id="10" name="Imagen 9">
            <a:extLst>
              <a:ext uri="{FF2B5EF4-FFF2-40B4-BE49-F238E27FC236}">
                <a16:creationId xmlns:a16="http://schemas.microsoft.com/office/drawing/2014/main" id="{0E5B0564-76B1-45FF-A66B-4C6FA879046A}"/>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08666" y="3635821"/>
            <a:ext cx="4104456" cy="3202940"/>
          </a:xfrm>
          <a:prstGeom prst="rect">
            <a:avLst/>
          </a:prstGeom>
          <a:noFill/>
          <a:ln>
            <a:noFill/>
          </a:ln>
        </p:spPr>
      </p:pic>
      <p:sp>
        <p:nvSpPr>
          <p:cNvPr id="11" name="CuadroTexto 10">
            <a:extLst>
              <a:ext uri="{FF2B5EF4-FFF2-40B4-BE49-F238E27FC236}">
                <a16:creationId xmlns:a16="http://schemas.microsoft.com/office/drawing/2014/main" id="{7CC76DBF-464B-4EEE-82A0-1D33B2A32563}"/>
              </a:ext>
            </a:extLst>
          </p:cNvPr>
          <p:cNvSpPr txBox="1"/>
          <p:nvPr/>
        </p:nvSpPr>
        <p:spPr>
          <a:xfrm>
            <a:off x="5159266" y="6871562"/>
            <a:ext cx="4511597" cy="461665"/>
          </a:xfrm>
          <a:prstGeom prst="rect">
            <a:avLst/>
          </a:prstGeom>
          <a:noFill/>
        </p:spPr>
        <p:txBody>
          <a:bodyPr wrap="square" rtlCol="0">
            <a:spAutoFit/>
          </a:bodyPr>
          <a:lstStyle/>
          <a:p>
            <a:pPr algn="just"/>
            <a:r>
              <a:rPr kumimoji="0" lang="es-ES" altLang="es-ES" sz="1200" b="0" i="0" u="none" strike="noStrike" cap="none" normalizeH="0" baseline="0" dirty="0">
                <a:ln>
                  <a:noFill/>
                </a:ln>
                <a:solidFill>
                  <a:schemeClr val="tx1"/>
                </a:solidFill>
                <a:effectLst/>
                <a:latin typeface="Arial" panose="020B0604020202020204" pitchFamily="34" charset="0"/>
              </a:rPr>
              <a:t>Potencia registrada en el puerto de salida del </a:t>
            </a:r>
            <a:r>
              <a:rPr kumimoji="0" lang="es-ES" altLang="es-ES" sz="1200" b="0" i="0" u="none" strike="noStrike" cap="none" normalizeH="0" baseline="0" dirty="0" err="1">
                <a:ln>
                  <a:noFill/>
                </a:ln>
                <a:solidFill>
                  <a:schemeClr val="tx1"/>
                </a:solidFill>
                <a:effectLst/>
                <a:latin typeface="Arial" panose="020B0604020202020204" pitchFamily="34" charset="0"/>
              </a:rPr>
              <a:t>haloscopio</a:t>
            </a:r>
            <a:r>
              <a:rPr kumimoji="0" lang="es-ES" altLang="es-ES" sz="1200" b="0" i="0" u="none" strike="noStrike" cap="none" normalizeH="0" baseline="0" dirty="0">
                <a:ln>
                  <a:noFill/>
                </a:ln>
                <a:solidFill>
                  <a:schemeClr val="tx1"/>
                </a:solidFill>
                <a:effectLst/>
                <a:latin typeface="Arial" panose="020B0604020202020204" pitchFamily="34" charset="0"/>
              </a:rPr>
              <a:t> en función de la frecuencia</a:t>
            </a:r>
          </a:p>
        </p:txBody>
      </p:sp>
    </p:spTree>
    <p:extLst>
      <p:ext uri="{BB962C8B-B14F-4D97-AF65-F5344CB8AC3E}">
        <p14:creationId xmlns:p14="http://schemas.microsoft.com/office/powerpoint/2010/main" val="1955844908"/>
      </p:ext>
    </p:extLst>
  </p:cSld>
  <p:clrMapOvr>
    <a:masterClrMapping/>
  </p:clrMapOvr>
  <p:transition spd="med">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2 Marcador de contenido">
            <a:extLst>
              <a:ext uri="{FF2B5EF4-FFF2-40B4-BE49-F238E27FC236}">
                <a16:creationId xmlns:a16="http://schemas.microsoft.com/office/drawing/2014/main" id="{4EE62C31-E42B-42DC-853D-3F84E9DCD80F}"/>
              </a:ext>
            </a:extLst>
          </p:cNvPr>
          <p:cNvSpPr txBox="1">
            <a:spLocks/>
          </p:cNvSpPr>
          <p:nvPr/>
        </p:nvSpPr>
        <p:spPr>
          <a:xfrm>
            <a:off x="306577" y="971525"/>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sz="1400" dirty="0"/>
              <a:t>A continuación, para el </a:t>
            </a:r>
            <a:r>
              <a:rPr lang="es-ES" sz="1400" dirty="0" err="1"/>
              <a:t>haloscopio</a:t>
            </a:r>
            <a:r>
              <a:rPr lang="es-ES" sz="1400" dirty="0"/>
              <a:t>, se muestra el valor del máximo del módulo del voltaje en el pico de la resonancia variando ligeramente el valor de la frecuencia del modo que se introduce en el modelo de BI-RME (en un rango de 10 MHz)</a:t>
            </a:r>
          </a:p>
          <a:p>
            <a:pPr algn="just">
              <a:buFont typeface="Wingdings" panose="05000000000000000000" pitchFamily="2" charset="2"/>
              <a:buChar char="Ø"/>
            </a:pPr>
            <a:r>
              <a:rPr lang="es-ES" sz="1400" dirty="0"/>
              <a:t>La frecuencia de resonancia del modo, obtenida con el </a:t>
            </a:r>
            <a:r>
              <a:rPr lang="es-ES" sz="1400" dirty="0" err="1"/>
              <a:t>Eigenmode</a:t>
            </a:r>
            <a:r>
              <a:rPr lang="es-ES" sz="1400" dirty="0"/>
              <a:t>, es f = 2.55331 GHz. En la gráfica se observa que justo la frecuencia de resonancia del modo coincide con un pico de variación del valor máximo del voltaje</a:t>
            </a:r>
          </a:p>
          <a:p>
            <a:pPr algn="just">
              <a:buFont typeface="Wingdings" panose="05000000000000000000" pitchFamily="2" charset="2"/>
              <a:buChar char="Ø"/>
            </a:pPr>
            <a:r>
              <a:rPr lang="es-ES" sz="1400" dirty="0"/>
              <a:t>Por tanto, se constata que BI-RME es muy sensible a pequeñas variaciones de la frecuencia resonante del modo</a:t>
            </a:r>
          </a:p>
          <a:p>
            <a:pPr algn="just">
              <a:buFont typeface="Wingdings" panose="05000000000000000000" pitchFamily="2" charset="2"/>
              <a:buChar char="Ø"/>
            </a:pPr>
            <a:r>
              <a:rPr lang="es-ES" sz="1400" dirty="0"/>
              <a:t>Esta sensibilidad a variaciones de la frecuencia de resonancia del modo implica que es necesario conocer su valor con toda la precisión posible para que los resultados de BI-RME también lo sean</a:t>
            </a:r>
          </a:p>
          <a:p>
            <a:pPr algn="just">
              <a:buFont typeface="Wingdings" panose="05000000000000000000" pitchFamily="2" charset="2"/>
              <a:buChar char="Ø"/>
            </a:pPr>
            <a:r>
              <a:rPr lang="es-ES" sz="1400" dirty="0"/>
              <a:t>El </a:t>
            </a:r>
            <a:r>
              <a:rPr lang="es-ES" sz="1400" dirty="0" err="1"/>
              <a:t>haloscopio</a:t>
            </a:r>
            <a:r>
              <a:rPr lang="es-ES" sz="1400" dirty="0"/>
              <a:t> es una estructura lo suficientemente simple como para que las simulaciones de CST calculen esta frecuencia con suficiente precisión. Sin embargo, en el estudio del BPM sí que aparecen problemas debido a que la estructura es más compleja. </a:t>
            </a:r>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marL="0" indent="0" algn="just"/>
            <a:r>
              <a:rPr lang="es-ES" sz="1300" dirty="0"/>
              <a:t>  </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marL="0" indent="0" algn="just"/>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400" dirty="0"/>
          </a:p>
          <a:p>
            <a:pPr algn="just"/>
            <a:endParaRPr lang="es-ES_tradnl" altLang="es-ES" sz="2000" kern="0" dirty="0"/>
          </a:p>
        </p:txBody>
      </p:sp>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66</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p:sp>
        <p:nvSpPr>
          <p:cNvPr id="15" name="2 Marcador de contenido">
            <a:extLst>
              <a:ext uri="{FF2B5EF4-FFF2-40B4-BE49-F238E27FC236}">
                <a16:creationId xmlns:a16="http://schemas.microsoft.com/office/drawing/2014/main" id="{0E20BDF4-9FDB-4317-AE2A-3E8C920BD53E}"/>
              </a:ext>
            </a:extLst>
          </p:cNvPr>
          <p:cNvSpPr txBox="1">
            <a:spLocks/>
          </p:cNvSpPr>
          <p:nvPr/>
        </p:nvSpPr>
        <p:spPr>
          <a:xfrm>
            <a:off x="331277" y="599447"/>
            <a:ext cx="9603298"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solidFill>
                  <a:schemeClr val="tx1"/>
                </a:solidFill>
              </a:rPr>
              <a:t>Problemas con la aplicación de BI-RME</a:t>
            </a:r>
            <a:endParaRPr lang="es-ES_tradnl" altLang="es-ES" sz="2000" u="sng" kern="0" dirty="0">
              <a:solidFill>
                <a:schemeClr val="tx1"/>
              </a:solidFill>
            </a:endParaRPr>
          </a:p>
        </p:txBody>
      </p:sp>
      <p:sp>
        <p:nvSpPr>
          <p:cNvPr id="9" name="CuadroTexto 8">
            <a:extLst>
              <a:ext uri="{FF2B5EF4-FFF2-40B4-BE49-F238E27FC236}">
                <a16:creationId xmlns:a16="http://schemas.microsoft.com/office/drawing/2014/main" id="{61AB3FA3-5488-465B-8E5F-DA6C8463B22E}"/>
              </a:ext>
            </a:extLst>
          </p:cNvPr>
          <p:cNvSpPr txBox="1"/>
          <p:nvPr/>
        </p:nvSpPr>
        <p:spPr>
          <a:xfrm>
            <a:off x="3240112" y="6988102"/>
            <a:ext cx="4160908" cy="461665"/>
          </a:xfrm>
          <a:prstGeom prst="rect">
            <a:avLst/>
          </a:prstGeom>
          <a:noFill/>
        </p:spPr>
        <p:txBody>
          <a:bodyPr wrap="square" rtlCol="0">
            <a:spAutoFit/>
          </a:bodyPr>
          <a:lstStyle/>
          <a:p>
            <a:pPr algn="just"/>
            <a:r>
              <a:rPr kumimoji="0" lang="es-ES" altLang="es-ES" sz="1200" b="0" i="0" u="none" strike="noStrike" cap="none" normalizeH="0" baseline="0" dirty="0">
                <a:ln>
                  <a:noFill/>
                </a:ln>
                <a:solidFill>
                  <a:schemeClr val="tx1"/>
                </a:solidFill>
                <a:effectLst/>
                <a:latin typeface="Arial" panose="020B0604020202020204" pitchFamily="34" charset="0"/>
              </a:rPr>
              <a:t>Valor máximo del pico del voltaje de resonancia en función de la frecuencia de resonancia introducida en BI-RME.</a:t>
            </a:r>
          </a:p>
        </p:txBody>
      </p:sp>
      <p:pic>
        <p:nvPicPr>
          <p:cNvPr id="12" name="Imagen 11">
            <a:extLst>
              <a:ext uri="{FF2B5EF4-FFF2-40B4-BE49-F238E27FC236}">
                <a16:creationId xmlns:a16="http://schemas.microsoft.com/office/drawing/2014/main" id="{05A95ACB-2FF0-42F8-BB3F-E73704BA537C}"/>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240112" y="3924293"/>
            <a:ext cx="4048125" cy="3035935"/>
          </a:xfrm>
          <a:prstGeom prst="rect">
            <a:avLst/>
          </a:prstGeom>
          <a:noFill/>
          <a:ln>
            <a:noFill/>
          </a:ln>
        </p:spPr>
      </p:pic>
    </p:spTree>
    <p:extLst>
      <p:ext uri="{BB962C8B-B14F-4D97-AF65-F5344CB8AC3E}">
        <p14:creationId xmlns:p14="http://schemas.microsoft.com/office/powerpoint/2010/main" val="327991982"/>
      </p:ext>
    </p:extLst>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2 Marcador de contenido">
            <a:extLst>
              <a:ext uri="{FF2B5EF4-FFF2-40B4-BE49-F238E27FC236}">
                <a16:creationId xmlns:a16="http://schemas.microsoft.com/office/drawing/2014/main" id="{4EE62C31-E42B-42DC-853D-3F84E9DCD80F}"/>
              </a:ext>
            </a:extLst>
          </p:cNvPr>
          <p:cNvSpPr txBox="1">
            <a:spLocks/>
          </p:cNvSpPr>
          <p:nvPr/>
        </p:nvSpPr>
        <p:spPr>
          <a:xfrm>
            <a:off x="306577" y="971525"/>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sz="1400" dirty="0"/>
              <a:t>Para el último prototipo del BPM (con la pestaña en “Z”), las frecuencias de resonancia dadas por el </a:t>
            </a:r>
            <a:r>
              <a:rPr lang="es-ES" sz="1400" dirty="0" err="1"/>
              <a:t>EigenMode</a:t>
            </a:r>
            <a:r>
              <a:rPr lang="es-ES" sz="1400" dirty="0"/>
              <a:t> de CST son 1.13953 GHz y 1.63413 GHz para los modos monopolar y dipolar, respectivamente.</a:t>
            </a:r>
          </a:p>
          <a:p>
            <a:pPr algn="just">
              <a:buFont typeface="Wingdings" panose="05000000000000000000" pitchFamily="2" charset="2"/>
              <a:buChar char="Ø"/>
            </a:pPr>
            <a:r>
              <a:rPr lang="es-ES" sz="1400" dirty="0"/>
              <a:t>Cuando utilizamos estos valores como las frecuencias de los modos en BI-RME, los voltajes en el puerto en el que el haz está desplazado se muestran a continuación. El valor máximo de los picos del monopolo y el dipolo son 2.21x10</a:t>
            </a:r>
            <a:r>
              <a:rPr lang="es-ES" sz="1400" baseline="30000" dirty="0"/>
              <a:t>-5</a:t>
            </a:r>
            <a:r>
              <a:rPr lang="es-ES" sz="1400" dirty="0"/>
              <a:t> V/Hz y 9.85x10</a:t>
            </a:r>
            <a:r>
              <a:rPr lang="es-ES" sz="1400" baseline="30000" dirty="0"/>
              <a:t>-7</a:t>
            </a:r>
            <a:r>
              <a:rPr lang="es-ES" sz="1400" dirty="0"/>
              <a:t> V/Hz. </a:t>
            </a:r>
          </a:p>
          <a:p>
            <a:pPr algn="just">
              <a:buFont typeface="Wingdings" panose="05000000000000000000" pitchFamily="2" charset="2"/>
              <a:buChar char="Ø"/>
            </a:pPr>
            <a:r>
              <a:rPr lang="es-ES" sz="1400" dirty="0"/>
              <a:t>Si comparamos los resultados de BI-RME con simulaciones PIC de CST PS, observamos que el valor máximo de los picos del monopolo y dipolo en las simulaciones de CST es de 2.77x10</a:t>
            </a:r>
            <a:r>
              <a:rPr lang="es-ES" sz="1400" baseline="30000" dirty="0"/>
              <a:t>-7</a:t>
            </a:r>
            <a:r>
              <a:rPr lang="es-ES" sz="1400" dirty="0"/>
              <a:t> V/Hz y 7.93x10</a:t>
            </a:r>
            <a:r>
              <a:rPr lang="es-ES" sz="1400" baseline="30000" dirty="0"/>
              <a:t>-8</a:t>
            </a:r>
            <a:r>
              <a:rPr lang="es-ES" sz="1400" dirty="0"/>
              <a:t> V/Hz</a:t>
            </a:r>
          </a:p>
          <a:p>
            <a:pPr algn="just">
              <a:buFont typeface="Wingdings" panose="05000000000000000000" pitchFamily="2" charset="2"/>
              <a:buChar char="Ø"/>
            </a:pPr>
            <a:r>
              <a:rPr lang="es-ES" sz="1400" dirty="0"/>
              <a:t>El valor de ambos máximos en CST PS presenta una diferencia de, al menos, un orden de magnitud con respecto a los resultados de BI-RME. Además, llama la atención la diferencia en la forma de ambas curvas en las proximidades de la resonancia</a:t>
            </a:r>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marL="0" indent="0" algn="just"/>
            <a:r>
              <a:rPr lang="es-ES" sz="1300" dirty="0"/>
              <a:t>  </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marL="0" indent="0" algn="just"/>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400" dirty="0"/>
          </a:p>
          <a:p>
            <a:pPr algn="just"/>
            <a:endParaRPr lang="es-ES_tradnl" altLang="es-ES" sz="2000" kern="0" dirty="0"/>
          </a:p>
        </p:txBody>
      </p:sp>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67</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p:sp>
        <p:nvSpPr>
          <p:cNvPr id="15" name="2 Marcador de contenido">
            <a:extLst>
              <a:ext uri="{FF2B5EF4-FFF2-40B4-BE49-F238E27FC236}">
                <a16:creationId xmlns:a16="http://schemas.microsoft.com/office/drawing/2014/main" id="{0E20BDF4-9FDB-4317-AE2A-3E8C920BD53E}"/>
              </a:ext>
            </a:extLst>
          </p:cNvPr>
          <p:cNvSpPr txBox="1">
            <a:spLocks/>
          </p:cNvSpPr>
          <p:nvPr/>
        </p:nvSpPr>
        <p:spPr>
          <a:xfrm>
            <a:off x="331277" y="599447"/>
            <a:ext cx="9603298"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solidFill>
                  <a:schemeClr val="tx1"/>
                </a:solidFill>
              </a:rPr>
              <a:t>Problemas con la aplicación de BI-RME</a:t>
            </a:r>
            <a:endParaRPr lang="es-ES_tradnl" altLang="es-ES" sz="2000" u="sng" kern="0" dirty="0">
              <a:solidFill>
                <a:schemeClr val="tx1"/>
              </a:solidFill>
            </a:endParaRPr>
          </a:p>
        </p:txBody>
      </p:sp>
      <p:sp>
        <p:nvSpPr>
          <p:cNvPr id="11" name="CuadroTexto 10">
            <a:extLst>
              <a:ext uri="{FF2B5EF4-FFF2-40B4-BE49-F238E27FC236}">
                <a16:creationId xmlns:a16="http://schemas.microsoft.com/office/drawing/2014/main" id="{FAA2E313-2EE1-464A-87DA-9EDE13870A1A}"/>
              </a:ext>
            </a:extLst>
          </p:cNvPr>
          <p:cNvSpPr txBox="1"/>
          <p:nvPr/>
        </p:nvSpPr>
        <p:spPr>
          <a:xfrm>
            <a:off x="2311062" y="6709480"/>
            <a:ext cx="4670275" cy="507831"/>
          </a:xfrm>
          <a:prstGeom prst="rect">
            <a:avLst/>
          </a:prstGeom>
          <a:noFill/>
        </p:spPr>
        <p:txBody>
          <a:bodyPr wrap="square" rtlCol="0">
            <a:spAutoFit/>
          </a:bodyPr>
          <a:lstStyle/>
          <a:p>
            <a:pPr algn="just"/>
            <a:r>
              <a:rPr kumimoji="0" lang="es-ES" altLang="es-ES" sz="900" b="0" i="0" u="none" strike="noStrike" cap="none" normalizeH="0" baseline="0" dirty="0">
                <a:ln>
                  <a:noFill/>
                </a:ln>
                <a:solidFill>
                  <a:schemeClr val="tx1"/>
                </a:solidFill>
                <a:effectLst/>
                <a:latin typeface="Arial" panose="020B0604020202020204" pitchFamily="34" charset="0"/>
              </a:rPr>
              <a:t>Voltaje de salida en el puerto +x del BPM. Comparación entre resultados de CST PS y BI-RME. En el eje de voltajes se ha usado escala logarítmica para una mejor comparación entre ambos pares de datos.  </a:t>
            </a:r>
          </a:p>
        </p:txBody>
      </p:sp>
      <p:pic>
        <p:nvPicPr>
          <p:cNvPr id="13" name="Imagen 12">
            <a:extLst>
              <a:ext uri="{FF2B5EF4-FFF2-40B4-BE49-F238E27FC236}">
                <a16:creationId xmlns:a16="http://schemas.microsoft.com/office/drawing/2014/main" id="{9AC9358A-2C57-45D7-8D88-D9F10ED0ED9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664048" y="3692779"/>
            <a:ext cx="3964305" cy="2970530"/>
          </a:xfrm>
          <a:prstGeom prst="rect">
            <a:avLst/>
          </a:prstGeom>
          <a:noFill/>
          <a:ln>
            <a:noFill/>
          </a:ln>
        </p:spPr>
      </p:pic>
    </p:spTree>
    <p:extLst>
      <p:ext uri="{BB962C8B-B14F-4D97-AF65-F5344CB8AC3E}">
        <p14:creationId xmlns:p14="http://schemas.microsoft.com/office/powerpoint/2010/main" val="1047866518"/>
      </p:ext>
    </p:extLst>
  </p:cSld>
  <p:clrMapOvr>
    <a:masterClrMapping/>
  </p:clrMapOvr>
  <p:transition spd="med">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2 Marcador de contenido">
            <a:extLst>
              <a:ext uri="{FF2B5EF4-FFF2-40B4-BE49-F238E27FC236}">
                <a16:creationId xmlns:a16="http://schemas.microsoft.com/office/drawing/2014/main" id="{4EE62C31-E42B-42DC-853D-3F84E9DCD80F}"/>
              </a:ext>
            </a:extLst>
          </p:cNvPr>
          <p:cNvSpPr txBox="1">
            <a:spLocks/>
          </p:cNvSpPr>
          <p:nvPr/>
        </p:nvSpPr>
        <p:spPr>
          <a:xfrm>
            <a:off x="306577" y="971525"/>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sz="1400" dirty="0"/>
              <a:t>Para intentar entender estas discrepancias entre CST PS y BI-RME, hice una revisión exhaustiva de las diferentes partes del código de BI-RME y su implementación en Matlab, así como los resultados y la configuración de las simulaciones en CST. No se encontraron errores que explicasen estas diferencias.</a:t>
            </a:r>
          </a:p>
          <a:p>
            <a:pPr algn="just">
              <a:buFont typeface="Wingdings" panose="05000000000000000000" pitchFamily="2" charset="2"/>
              <a:buChar char="Ø"/>
            </a:pPr>
            <a:r>
              <a:rPr lang="es-ES" sz="1400" dirty="0"/>
              <a:t>Sin embargo, se observa que en la matriz de admitancias generalizada (</a:t>
            </a:r>
            <a:r>
              <a:rPr lang="es-ES" sz="1400" dirty="0" err="1"/>
              <a:t>Frequency</a:t>
            </a:r>
            <a:r>
              <a:rPr lang="es-ES" sz="1400" dirty="0"/>
              <a:t> </a:t>
            </a:r>
            <a:r>
              <a:rPr lang="es-ES" sz="1400" dirty="0" err="1"/>
              <a:t>Solver</a:t>
            </a:r>
            <a:r>
              <a:rPr lang="es-ES" sz="1400" dirty="0"/>
              <a:t> de CST), en las frecuencias de resonancia de los modos de la cavidad, los elementos de la matriz presentaban un máximo en forma de pico, similar al observado posteriormente en los voltajes espectrales</a:t>
            </a:r>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r>
              <a:rPr lang="es-ES" sz="1400" dirty="0"/>
              <a:t>Sin embargo, la posición en frecuencia de los picos (1.12951 GHz y 1.63258 GHz) no coincidía exactamente con las de las simulaciones de </a:t>
            </a:r>
            <a:r>
              <a:rPr lang="es-ES" sz="1400" dirty="0" err="1"/>
              <a:t>Eigenmode</a:t>
            </a:r>
            <a:r>
              <a:rPr lang="es-ES" sz="1400" dirty="0"/>
              <a:t> (1.13953 GHz y 1.63413 GHz)</a:t>
            </a:r>
          </a:p>
          <a:p>
            <a:pPr algn="just">
              <a:buFont typeface="Wingdings" panose="05000000000000000000" pitchFamily="2" charset="2"/>
              <a:buChar char="Ø"/>
            </a:pPr>
            <a:r>
              <a:rPr lang="es-ES" sz="1400" dirty="0"/>
              <a:t>La discrepancia entre ambas simulaciones seguramente se deba a las diferencias en la manera de simular entre los módulos de </a:t>
            </a:r>
            <a:r>
              <a:rPr lang="es-ES" sz="1400" dirty="0" err="1"/>
              <a:t>Frequency</a:t>
            </a:r>
            <a:r>
              <a:rPr lang="es-ES" sz="1400" dirty="0"/>
              <a:t> </a:t>
            </a:r>
            <a:r>
              <a:rPr lang="es-ES" sz="1400" dirty="0" err="1"/>
              <a:t>Solver</a:t>
            </a:r>
            <a:r>
              <a:rPr lang="es-ES" sz="1400" dirty="0"/>
              <a:t> y de </a:t>
            </a:r>
            <a:r>
              <a:rPr lang="es-ES" sz="1400" dirty="0" err="1"/>
              <a:t>Eigenmode</a:t>
            </a:r>
            <a:r>
              <a:rPr lang="es-ES" sz="1400" dirty="0"/>
              <a:t> en CST</a:t>
            </a:r>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marL="0" indent="0" algn="just"/>
            <a:r>
              <a:rPr lang="es-ES" sz="1300" dirty="0"/>
              <a:t>  </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marL="0" indent="0" algn="just"/>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400" dirty="0"/>
          </a:p>
          <a:p>
            <a:pPr algn="just"/>
            <a:endParaRPr lang="es-ES_tradnl" altLang="es-ES" sz="2000" kern="0" dirty="0"/>
          </a:p>
        </p:txBody>
      </p:sp>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68</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p:sp>
        <p:nvSpPr>
          <p:cNvPr id="15" name="2 Marcador de contenido">
            <a:extLst>
              <a:ext uri="{FF2B5EF4-FFF2-40B4-BE49-F238E27FC236}">
                <a16:creationId xmlns:a16="http://schemas.microsoft.com/office/drawing/2014/main" id="{0E20BDF4-9FDB-4317-AE2A-3E8C920BD53E}"/>
              </a:ext>
            </a:extLst>
          </p:cNvPr>
          <p:cNvSpPr txBox="1">
            <a:spLocks/>
          </p:cNvSpPr>
          <p:nvPr/>
        </p:nvSpPr>
        <p:spPr>
          <a:xfrm>
            <a:off x="331277" y="599447"/>
            <a:ext cx="9603298"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solidFill>
                  <a:schemeClr val="tx1"/>
                </a:solidFill>
              </a:rPr>
              <a:t>Problemas con la aplicación de BI-RME</a:t>
            </a:r>
            <a:endParaRPr lang="es-ES_tradnl" altLang="es-ES" sz="2000" u="sng" kern="0" dirty="0">
              <a:solidFill>
                <a:schemeClr val="tx1"/>
              </a:solidFill>
            </a:endParaRPr>
          </a:p>
        </p:txBody>
      </p:sp>
      <p:pic>
        <p:nvPicPr>
          <p:cNvPr id="8" name="Imagen 7">
            <a:extLst>
              <a:ext uri="{FF2B5EF4-FFF2-40B4-BE49-F238E27FC236}">
                <a16:creationId xmlns:a16="http://schemas.microsoft.com/office/drawing/2014/main" id="{B271F6C1-A364-4128-A445-19933A3548ED}"/>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087984" y="2926478"/>
            <a:ext cx="2605405" cy="1953895"/>
          </a:xfrm>
          <a:prstGeom prst="rect">
            <a:avLst/>
          </a:prstGeom>
          <a:noFill/>
          <a:ln>
            <a:noFill/>
          </a:ln>
        </p:spPr>
      </p:pic>
      <p:pic>
        <p:nvPicPr>
          <p:cNvPr id="9" name="Imagen 8">
            <a:extLst>
              <a:ext uri="{FF2B5EF4-FFF2-40B4-BE49-F238E27FC236}">
                <a16:creationId xmlns:a16="http://schemas.microsoft.com/office/drawing/2014/main" id="{1044F5B2-3CC1-4F99-B8AC-E4886D7DBFFC}"/>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4896296" y="2828207"/>
            <a:ext cx="2753995" cy="2065655"/>
          </a:xfrm>
          <a:prstGeom prst="rect">
            <a:avLst/>
          </a:prstGeom>
          <a:noFill/>
          <a:ln>
            <a:noFill/>
          </a:ln>
        </p:spPr>
      </p:pic>
      <p:sp>
        <p:nvSpPr>
          <p:cNvPr id="10" name="CuadroTexto 9">
            <a:extLst>
              <a:ext uri="{FF2B5EF4-FFF2-40B4-BE49-F238E27FC236}">
                <a16:creationId xmlns:a16="http://schemas.microsoft.com/office/drawing/2014/main" id="{70C2BCA2-CB9F-4B84-B80F-CFD9E4AA3027}"/>
              </a:ext>
            </a:extLst>
          </p:cNvPr>
          <p:cNvSpPr txBox="1"/>
          <p:nvPr/>
        </p:nvSpPr>
        <p:spPr>
          <a:xfrm>
            <a:off x="1583928" y="4917157"/>
            <a:ext cx="7992888" cy="230832"/>
          </a:xfrm>
          <a:prstGeom prst="rect">
            <a:avLst/>
          </a:prstGeom>
          <a:noFill/>
        </p:spPr>
        <p:txBody>
          <a:bodyPr wrap="square" rtlCol="0">
            <a:spAutoFit/>
          </a:bodyPr>
          <a:lstStyle/>
          <a:p>
            <a:pPr algn="just"/>
            <a:r>
              <a:rPr kumimoji="0" lang="es-ES" altLang="es-ES" sz="900" b="0" i="0" u="none" strike="noStrike" cap="none" normalizeH="0" baseline="0" dirty="0">
                <a:ln>
                  <a:noFill/>
                </a:ln>
                <a:solidFill>
                  <a:schemeClr val="tx1"/>
                </a:solidFill>
                <a:effectLst/>
                <a:latin typeface="Arial" panose="020B0604020202020204" pitchFamily="34" charset="0"/>
              </a:rPr>
              <a:t>Elemento Y</a:t>
            </a:r>
            <a:r>
              <a:rPr kumimoji="0" lang="es-ES" altLang="es-ES" sz="900" b="0" i="0" u="none" strike="noStrike" cap="none" normalizeH="0" baseline="-25000" dirty="0">
                <a:ln>
                  <a:noFill/>
                </a:ln>
                <a:solidFill>
                  <a:schemeClr val="tx1"/>
                </a:solidFill>
                <a:effectLst/>
                <a:latin typeface="Arial" panose="020B0604020202020204" pitchFamily="34" charset="0"/>
              </a:rPr>
              <a:t>11</a:t>
            </a:r>
            <a:r>
              <a:rPr kumimoji="0" lang="es-ES" altLang="es-ES" sz="900" b="0" i="0" u="none" strike="noStrike" cap="none" normalizeH="0" baseline="0" dirty="0">
                <a:ln>
                  <a:noFill/>
                </a:ln>
                <a:solidFill>
                  <a:schemeClr val="tx1"/>
                </a:solidFill>
                <a:effectLst/>
                <a:latin typeface="Arial" panose="020B0604020202020204" pitchFamily="34" charset="0"/>
              </a:rPr>
              <a:t> de la matriz de admitancias generalizada del BPM, obtenido con CST. Izquierda: región monopolo, derecha: región dipolo. </a:t>
            </a:r>
          </a:p>
        </p:txBody>
      </p:sp>
    </p:spTree>
    <p:extLst>
      <p:ext uri="{BB962C8B-B14F-4D97-AF65-F5344CB8AC3E}">
        <p14:creationId xmlns:p14="http://schemas.microsoft.com/office/powerpoint/2010/main" val="4289927555"/>
      </p:ext>
    </p:extLst>
  </p:cSld>
  <p:clrMapOvr>
    <a:masterClrMapping/>
  </p:clrMapOvr>
  <p:transition spd="med">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2 Marcador de contenido">
            <a:extLst>
              <a:ext uri="{FF2B5EF4-FFF2-40B4-BE49-F238E27FC236}">
                <a16:creationId xmlns:a16="http://schemas.microsoft.com/office/drawing/2014/main" id="{4EE62C31-E42B-42DC-853D-3F84E9DCD80F}"/>
              </a:ext>
            </a:extLst>
          </p:cNvPr>
          <p:cNvSpPr txBox="1">
            <a:spLocks/>
          </p:cNvSpPr>
          <p:nvPr/>
        </p:nvSpPr>
        <p:spPr>
          <a:xfrm>
            <a:off x="306577" y="971525"/>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sz="1400" dirty="0"/>
              <a:t>A continuación, se muestran los resultados si en BI-RME usamos como frecuencia de resonancia de los modos las correspondientes a los picos en el parámetro Y</a:t>
            </a:r>
            <a:r>
              <a:rPr lang="es-ES" sz="1400" baseline="-25000" dirty="0"/>
              <a:t>11</a:t>
            </a:r>
            <a:r>
              <a:rPr lang="es-ES" sz="1400" dirty="0"/>
              <a:t> en lugar de las obtenidas como frecuencias resonantes del </a:t>
            </a:r>
            <a:r>
              <a:rPr lang="es-ES" sz="1400" dirty="0" err="1"/>
              <a:t>Eigenmode</a:t>
            </a:r>
            <a:endParaRPr lang="es-ES" sz="1400" dirty="0"/>
          </a:p>
          <a:p>
            <a:pPr algn="just">
              <a:buFont typeface="Wingdings" panose="05000000000000000000" pitchFamily="2" charset="2"/>
              <a:buChar char="Ø"/>
            </a:pPr>
            <a:r>
              <a:rPr lang="es-ES" sz="1400" dirty="0"/>
              <a:t>Ahora los máximos del voltaje en BI-RME son 5.37x10</a:t>
            </a:r>
            <a:r>
              <a:rPr lang="es-ES" sz="1400" baseline="30000" dirty="0"/>
              <a:t>-7</a:t>
            </a:r>
            <a:r>
              <a:rPr lang="es-ES" sz="1400" dirty="0"/>
              <a:t> V/Hz y 1.33x10</a:t>
            </a:r>
            <a:r>
              <a:rPr lang="es-ES" sz="1400" baseline="30000" dirty="0"/>
              <a:t>-7</a:t>
            </a:r>
            <a:r>
              <a:rPr lang="es-ES" sz="1400" dirty="0"/>
              <a:t> V/Hz, cuyas diferencias respectivas respecto a las simulaciones de CST PS (recordatorio: 2.77x10</a:t>
            </a:r>
            <a:r>
              <a:rPr lang="es-ES" sz="1400" baseline="30000" dirty="0"/>
              <a:t>-7</a:t>
            </a:r>
            <a:r>
              <a:rPr lang="es-ES" sz="1400" dirty="0"/>
              <a:t> V/Hz y 7.93x10</a:t>
            </a:r>
            <a:r>
              <a:rPr lang="es-ES" sz="1400" baseline="30000" dirty="0"/>
              <a:t>-8</a:t>
            </a:r>
            <a:r>
              <a:rPr lang="es-ES" sz="1400" dirty="0"/>
              <a:t> V/Hz) son considerablemente menores que en la anterior elección de frecuencias resonantes</a:t>
            </a:r>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r>
              <a:rPr lang="es-ES" sz="1400" dirty="0"/>
              <a:t>La nueva elección de la frecuencia de los modos parece reducir la diferencia entre los valores de los máximos de los voltajes entre CST PS y BI-RME, pero la forma extraña del pico se mantiene</a:t>
            </a:r>
          </a:p>
          <a:p>
            <a:pPr marL="0" indent="0" algn="just"/>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marL="0" indent="0" algn="just"/>
            <a:r>
              <a:rPr lang="es-ES" sz="1300" dirty="0"/>
              <a:t>  </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marL="0" indent="0" algn="just"/>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400" dirty="0"/>
          </a:p>
          <a:p>
            <a:pPr algn="just"/>
            <a:endParaRPr lang="es-ES_tradnl" altLang="es-ES" sz="2000" kern="0" dirty="0"/>
          </a:p>
        </p:txBody>
      </p:sp>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69</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p:sp>
        <p:nvSpPr>
          <p:cNvPr id="15" name="2 Marcador de contenido">
            <a:extLst>
              <a:ext uri="{FF2B5EF4-FFF2-40B4-BE49-F238E27FC236}">
                <a16:creationId xmlns:a16="http://schemas.microsoft.com/office/drawing/2014/main" id="{0E20BDF4-9FDB-4317-AE2A-3E8C920BD53E}"/>
              </a:ext>
            </a:extLst>
          </p:cNvPr>
          <p:cNvSpPr txBox="1">
            <a:spLocks/>
          </p:cNvSpPr>
          <p:nvPr/>
        </p:nvSpPr>
        <p:spPr>
          <a:xfrm>
            <a:off x="331277" y="599447"/>
            <a:ext cx="9603298"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solidFill>
                  <a:schemeClr val="tx1"/>
                </a:solidFill>
              </a:rPr>
              <a:t>Problemas con la aplicación de BI-RME</a:t>
            </a:r>
            <a:endParaRPr lang="es-ES_tradnl" altLang="es-ES" sz="2000" u="sng" kern="0" dirty="0">
              <a:solidFill>
                <a:schemeClr val="tx1"/>
              </a:solidFill>
            </a:endParaRPr>
          </a:p>
        </p:txBody>
      </p:sp>
      <p:sp>
        <p:nvSpPr>
          <p:cNvPr id="10" name="CuadroTexto 9">
            <a:extLst>
              <a:ext uri="{FF2B5EF4-FFF2-40B4-BE49-F238E27FC236}">
                <a16:creationId xmlns:a16="http://schemas.microsoft.com/office/drawing/2014/main" id="{70C2BCA2-CB9F-4B84-B80F-CFD9E4AA3027}"/>
              </a:ext>
            </a:extLst>
          </p:cNvPr>
          <p:cNvSpPr txBox="1"/>
          <p:nvPr/>
        </p:nvSpPr>
        <p:spPr>
          <a:xfrm>
            <a:off x="2490718" y="5956502"/>
            <a:ext cx="4536504" cy="507831"/>
          </a:xfrm>
          <a:prstGeom prst="rect">
            <a:avLst/>
          </a:prstGeom>
          <a:noFill/>
        </p:spPr>
        <p:txBody>
          <a:bodyPr wrap="square" rtlCol="0">
            <a:spAutoFit/>
          </a:bodyPr>
          <a:lstStyle/>
          <a:p>
            <a:pPr algn="just"/>
            <a:r>
              <a:rPr kumimoji="0" lang="es-ES" altLang="es-ES" sz="900" b="0" i="0" u="none" strike="noStrike" cap="none" normalizeH="0" baseline="0" dirty="0">
                <a:ln>
                  <a:noFill/>
                </a:ln>
                <a:solidFill>
                  <a:schemeClr val="tx1"/>
                </a:solidFill>
                <a:effectLst/>
                <a:latin typeface="Arial" panose="020B0604020202020204" pitchFamily="34" charset="0"/>
              </a:rPr>
              <a:t>Voltaje de salida en el puerto +x del BPM. Comparación entre resultados de CST PS y BI-RME. Las frecuencias de los modos en BI-RME se hacen coincidir con las resonancias del elemento Y</a:t>
            </a:r>
            <a:r>
              <a:rPr kumimoji="0" lang="es-ES" altLang="es-ES" sz="900" b="0" i="0" u="none" strike="noStrike" cap="none" normalizeH="0" baseline="-25000" dirty="0">
                <a:ln>
                  <a:noFill/>
                </a:ln>
                <a:solidFill>
                  <a:schemeClr val="tx1"/>
                </a:solidFill>
                <a:effectLst/>
                <a:latin typeface="Arial" panose="020B0604020202020204" pitchFamily="34" charset="0"/>
              </a:rPr>
              <a:t>11</a:t>
            </a:r>
            <a:r>
              <a:rPr kumimoji="0" lang="es-ES" altLang="es-ES" sz="900" b="0" i="0" u="none" strike="noStrike" cap="none" normalizeH="0" baseline="0" dirty="0">
                <a:ln>
                  <a:noFill/>
                </a:ln>
                <a:solidFill>
                  <a:schemeClr val="tx1"/>
                </a:solidFill>
                <a:effectLst/>
                <a:latin typeface="Arial" panose="020B0604020202020204" pitchFamily="34" charset="0"/>
              </a:rPr>
              <a:t> de la matriz de admitancias generalizada.  </a:t>
            </a:r>
          </a:p>
        </p:txBody>
      </p:sp>
      <p:pic>
        <p:nvPicPr>
          <p:cNvPr id="11" name="Imagen 10">
            <a:extLst>
              <a:ext uri="{FF2B5EF4-FFF2-40B4-BE49-F238E27FC236}">
                <a16:creationId xmlns:a16="http://schemas.microsoft.com/office/drawing/2014/main" id="{0FDC67BE-C3C4-4ADE-A882-CAEA1F0C046B}"/>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518983" y="2676190"/>
            <a:ext cx="4390390" cy="3202940"/>
          </a:xfrm>
          <a:prstGeom prst="rect">
            <a:avLst/>
          </a:prstGeom>
          <a:noFill/>
          <a:ln>
            <a:noFill/>
          </a:ln>
        </p:spPr>
      </p:pic>
    </p:spTree>
    <p:extLst>
      <p:ext uri="{BB962C8B-B14F-4D97-AF65-F5344CB8AC3E}">
        <p14:creationId xmlns:p14="http://schemas.microsoft.com/office/powerpoint/2010/main" val="3025964166"/>
      </p:ext>
    </p:extLst>
  </p:cSld>
  <p:clrMapOvr>
    <a:masterClrMapping/>
  </p:clrMapOvr>
  <p:transition spd="med">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2 Marcador de contenido">
            <a:extLst>
              <a:ext uri="{FF2B5EF4-FFF2-40B4-BE49-F238E27FC236}">
                <a16:creationId xmlns:a16="http://schemas.microsoft.com/office/drawing/2014/main" id="{4EE62C31-E42B-42DC-853D-3F84E9DCD80F}"/>
              </a:ext>
            </a:extLst>
          </p:cNvPr>
          <p:cNvSpPr txBox="1">
            <a:spLocks/>
          </p:cNvSpPr>
          <p:nvPr/>
        </p:nvSpPr>
        <p:spPr>
          <a:xfrm>
            <a:off x="306577" y="971525"/>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sz="1400" dirty="0"/>
              <a:t>La forma extraña del pico sugiere algún tipo de error o problema de precisión en los cálculos o en el modelo, no parece que tenga ninguna justificación desde el punto de vista de la realidad física del fenómeno</a:t>
            </a:r>
          </a:p>
          <a:p>
            <a:pPr algn="just">
              <a:buFont typeface="Wingdings" panose="05000000000000000000" pitchFamily="2" charset="2"/>
              <a:buChar char="Ø"/>
            </a:pPr>
            <a:r>
              <a:rPr lang="es-ES" sz="1400" dirty="0"/>
              <a:t>Además, esta forma extraña no aparece en las simulaciones de CST PS ni en las propias simulaciones de BI-RME para el </a:t>
            </a:r>
            <a:r>
              <a:rPr lang="es-ES" sz="1400" dirty="0" err="1"/>
              <a:t>haloscopio</a:t>
            </a:r>
            <a:r>
              <a:rPr lang="es-ES" sz="1400" dirty="0"/>
              <a:t>. Precisamente, esto último hace pensar que el problema está en la precisión de los cálculos de las simulaciones de </a:t>
            </a:r>
            <a:r>
              <a:rPr lang="es-ES" sz="1400" dirty="0" err="1"/>
              <a:t>Frequency</a:t>
            </a:r>
            <a:r>
              <a:rPr lang="es-ES" sz="1400" dirty="0"/>
              <a:t> </a:t>
            </a:r>
            <a:r>
              <a:rPr lang="es-ES" sz="1400" dirty="0" err="1"/>
              <a:t>Solver</a:t>
            </a:r>
            <a:r>
              <a:rPr lang="es-ES" sz="1400" dirty="0"/>
              <a:t> y </a:t>
            </a:r>
            <a:r>
              <a:rPr lang="es-ES" sz="1400" dirty="0" err="1"/>
              <a:t>EigenMode</a:t>
            </a:r>
            <a:r>
              <a:rPr lang="es-ES" sz="1400" dirty="0"/>
              <a:t> de CST</a:t>
            </a:r>
          </a:p>
          <a:p>
            <a:pPr algn="just">
              <a:buFont typeface="Wingdings" panose="05000000000000000000" pitchFamily="2" charset="2"/>
              <a:buChar char="Ø"/>
            </a:pPr>
            <a:r>
              <a:rPr lang="es-ES" sz="1400" dirty="0"/>
              <a:t>Tras minuciosas pruebas, no se ha encontrado una combinación de parámetros de CST que sea capaz de eliminar la anomalía. Al menos en el rango de parámetros examinado y dentro de las capacidades computacionales disponibles</a:t>
            </a:r>
          </a:p>
          <a:p>
            <a:pPr algn="just">
              <a:buFont typeface="Wingdings" panose="05000000000000000000" pitchFamily="2" charset="2"/>
              <a:buChar char="Ø"/>
            </a:pPr>
            <a:r>
              <a:rPr lang="es-ES" sz="1400" dirty="0"/>
              <a:t>Examinando el funcionamiento de BI-RME, en concreto la fórmula de una de las corrientes equivalentes que se calculan dentro del modelo, se observa que ésta presenta su máximo justo en la frecuencia resonante de la cavidad: </a:t>
            </a:r>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r>
              <a:rPr lang="es-ES" sz="1400" dirty="0"/>
              <a:t>Cuando k=k</a:t>
            </a:r>
            <a:r>
              <a:rPr lang="es-ES" sz="1400" baseline="-25000" dirty="0"/>
              <a:t>m</a:t>
            </a:r>
            <a:r>
              <a:rPr lang="es-ES" sz="1400" dirty="0"/>
              <a:t> el denominador toma su valor mínimo y, por lo tanto, la corriente presenta un máximo. En el caso sin pérdidas, según la formulación anterior, tendríamos un cero en el denominador y una singularidad en la corriente. Sin embargo, para considerar las pérdidas y evitar la singularidad se sustituye k</a:t>
            </a:r>
            <a:r>
              <a:rPr lang="es-ES" sz="1400" baseline="-25000" dirty="0"/>
              <a:t>m</a:t>
            </a:r>
            <a:r>
              <a:rPr lang="es-ES" sz="1400" dirty="0"/>
              <a:t> por una </a:t>
            </a:r>
            <a:r>
              <a:rPr lang="el-GR" sz="1400" dirty="0"/>
              <a:t>κ</a:t>
            </a:r>
            <a:r>
              <a:rPr lang="es-ES" sz="1400" baseline="-25000" dirty="0"/>
              <a:t>m</a:t>
            </a:r>
            <a:r>
              <a:rPr lang="es-ES" sz="1400" dirty="0"/>
              <a:t> compleja</a:t>
            </a:r>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r>
              <a:rPr lang="es-ES" sz="1400" dirty="0"/>
              <a:t>Cuando hacemos esto la frecuencia a la cual se produce el máximo de la corriente, que llamaremos f</a:t>
            </a:r>
            <a:r>
              <a:rPr lang="es-ES" sz="1400" baseline="-25000" dirty="0"/>
              <a:t>res</a:t>
            </a:r>
            <a:r>
              <a:rPr lang="es-ES" sz="1400" dirty="0"/>
              <a:t>, se desplaza ligeramente respecto al valor sin pérdidas. Puede demostrarse que</a:t>
            </a:r>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marL="0" indent="0" algn="just"/>
            <a:r>
              <a:rPr lang="es-ES" sz="1300" dirty="0"/>
              <a:t>  </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marL="0" indent="0" algn="just"/>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400" dirty="0"/>
          </a:p>
          <a:p>
            <a:pPr algn="just"/>
            <a:endParaRPr lang="es-ES_tradnl" altLang="es-ES" sz="2000" kern="0" dirty="0"/>
          </a:p>
        </p:txBody>
      </p:sp>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70</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p:sp>
        <p:nvSpPr>
          <p:cNvPr id="15" name="2 Marcador de contenido">
            <a:extLst>
              <a:ext uri="{FF2B5EF4-FFF2-40B4-BE49-F238E27FC236}">
                <a16:creationId xmlns:a16="http://schemas.microsoft.com/office/drawing/2014/main" id="{0E20BDF4-9FDB-4317-AE2A-3E8C920BD53E}"/>
              </a:ext>
            </a:extLst>
          </p:cNvPr>
          <p:cNvSpPr txBox="1">
            <a:spLocks/>
          </p:cNvSpPr>
          <p:nvPr/>
        </p:nvSpPr>
        <p:spPr>
          <a:xfrm>
            <a:off x="331277" y="599447"/>
            <a:ext cx="9603298"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solidFill>
                  <a:schemeClr val="tx1"/>
                </a:solidFill>
              </a:rPr>
              <a:t>Problemas con la aplicación de BI-RME</a:t>
            </a:r>
            <a:endParaRPr lang="es-ES_tradnl" altLang="es-ES" sz="2000" u="sng" kern="0" dirty="0">
              <a:solidFill>
                <a:schemeClr val="tx1"/>
              </a:solidFill>
            </a:endParaRPr>
          </a:p>
        </p:txBody>
      </p:sp>
      <mc:AlternateContent xmlns:mc="http://schemas.openxmlformats.org/markup-compatibility/2006">
        <mc:Choice xmlns:a14="http://schemas.microsoft.com/office/drawing/2010/main" Requires="a14">
          <p:sp>
            <p:nvSpPr>
              <p:cNvPr id="8" name="CuadroTexto 27">
                <a:extLst>
                  <a:ext uri="{FF2B5EF4-FFF2-40B4-BE49-F238E27FC236}">
                    <a16:creationId xmlns:a16="http://schemas.microsoft.com/office/drawing/2014/main" id="{2441886C-B610-4190-924A-1BEC0659A5EB}"/>
                  </a:ext>
                </a:extLst>
              </p:cNvPr>
              <p:cNvSpPr txBox="1"/>
              <p:nvPr/>
            </p:nvSpPr>
            <p:spPr>
              <a:xfrm>
                <a:off x="2376016" y="3683436"/>
                <a:ext cx="4737100" cy="940604"/>
              </a:xfrm>
              <a:prstGeom prst="rect">
                <a:avLst/>
              </a:prstGeom>
              <a:noFill/>
            </p:spPr>
            <p:txBody>
              <a:bodyPr wrap="square">
                <a:noAutofit/>
              </a:bodyPr>
              <a:lstStyle/>
              <a:p>
                <a:pPr eaLnBrk="0" fontAlgn="base" hangingPunct="0">
                  <a:lnSpc>
                    <a:spcPct val="107000"/>
                  </a:lnSpc>
                  <a:spcAft>
                    <a:spcPts val="800"/>
                  </a:spcAft>
                </a:pPr>
                <a14:m>
                  <m:oMathPara xmlns:m="http://schemas.openxmlformats.org/officeDocument/2006/math">
                    <m:oMathParaPr>
                      <m:jc m:val="centerGroup"/>
                    </m:oMathParaPr>
                    <m:oMath xmlns:m="http://schemas.openxmlformats.org/officeDocument/2006/math">
                      <m:sSubSup>
                        <m:sSubSupPr>
                          <m:ctrlP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ctrlPr>
                        </m:sSubSupPr>
                        <m:e>
                          <m:acc>
                            <m:accPr>
                              <m:chr m:val="̃"/>
                              <m:ctrlP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ctrlPr>
                            </m:accPr>
                            <m:e>
                              <m: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t>𝐼</m:t>
                              </m:r>
                            </m:e>
                          </m:acc>
                        </m:e>
                        <m:sub>
                          <m: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t>𝑙</m:t>
                          </m:r>
                        </m:sub>
                        <m:sup>
                          <m: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t>(</m:t>
                          </m:r>
                          <m:r>
                            <a:rPr lang="es-ES" sz="13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𝜇</m:t>
                          </m:r>
                          <m: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t>)</m:t>
                          </m:r>
                        </m:sup>
                      </m:sSubSup>
                      <m:r>
                        <a:rPr lang="es-ES" sz="13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nary>
                        <m:naryPr>
                          <m:chr m:val="∑"/>
                          <m:ctrlP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ctrlPr>
                        </m:naryPr>
                        <m:sub>
                          <m: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t>𝑚</m:t>
                          </m:r>
                          <m: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t>=1</m:t>
                          </m:r>
                        </m:sub>
                        <m:sup>
                          <m: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t>𝑀</m:t>
                          </m:r>
                        </m:sup>
                        <m:e>
                          <m:sSubSup>
                            <m:sSubSupPr>
                              <m:ctrlP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ctrlPr>
                            </m:sSubSupPr>
                            <m:e>
                              <m: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t>𝐹</m:t>
                              </m:r>
                            </m:e>
                            <m:sub>
                              <m: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t>𝑚𝑙</m:t>
                              </m:r>
                            </m:sub>
                            <m:sup>
                              <m: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t>(</m:t>
                              </m:r>
                              <m:r>
                                <a:rPr lang="es-ES" sz="13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𝜇</m:t>
                              </m:r>
                              <m: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t>)</m:t>
                              </m:r>
                            </m:sup>
                          </m:sSubSup>
                          <m:f>
                            <m:fPr>
                              <m:ctrlP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ctrlPr>
                            </m:fPr>
                            <m:num>
                              <m:sSub>
                                <m:sSubPr>
                                  <m:ctrlP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ctrlPr>
                                </m:sSubPr>
                                <m:e>
                                  <m: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t>𝑘</m:t>
                                  </m:r>
                                </m:e>
                                <m:sub>
                                  <m: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t>𝑚</m:t>
                                  </m:r>
                                </m:sub>
                              </m:sSub>
                            </m:num>
                            <m:den>
                              <m:sSubSup>
                                <m:sSubSupPr>
                                  <m:ctrlP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ctrlPr>
                                </m:sSubSupPr>
                                <m:e>
                                  <m: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t>𝑘</m:t>
                                  </m:r>
                                </m:e>
                                <m:sub>
                                  <m: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t>𝑚</m:t>
                                  </m:r>
                                </m:sub>
                                <m:sup>
                                  <m: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t>2</m:t>
                                  </m:r>
                                </m:sup>
                              </m:sSubSup>
                              <m: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t>−</m:t>
                              </m:r>
                              <m:sSup>
                                <m:sSupPr>
                                  <m:ctrlP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ctrlPr>
                                </m:sSupPr>
                                <m:e>
                                  <m: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t>𝑘</m:t>
                                  </m:r>
                                </m:e>
                                <m:sup>
                                  <m: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t>2</m:t>
                                  </m:r>
                                </m:sup>
                              </m:sSup>
                            </m:den>
                          </m:f>
                          <m:nary>
                            <m:naryPr>
                              <m:limLoc m:val="undOvr"/>
                              <m:ctrlP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ctrlPr>
                            </m:naryPr>
                            <m:sub>
                              <m: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t>𝑉</m:t>
                              </m:r>
                            </m:sub>
                            <m:sup/>
                            <m:e>
                              <m:sSub>
                                <m:sSubPr>
                                  <m:ctrlP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ctrlPr>
                                </m:sSubPr>
                                <m:e>
                                  <m:acc>
                                    <m:accPr>
                                      <m:chr m:val="⃗"/>
                                      <m:ctrlP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ctrlPr>
                                    </m:accPr>
                                    <m:e>
                                      <m: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t>𝐸</m:t>
                                      </m:r>
                                    </m:e>
                                  </m:acc>
                                </m:e>
                                <m:sub>
                                  <m: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t>𝑚</m:t>
                                  </m:r>
                                </m:sub>
                              </m:sSub>
                              <m:d>
                                <m:dPr>
                                  <m:ctrlP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ctrlPr>
                                </m:dPr>
                                <m:e>
                                  <m:acc>
                                    <m:accPr>
                                      <m:chr m:val="⃗"/>
                                      <m:ctrlP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ctrlPr>
                                    </m:accPr>
                                    <m:e>
                                      <m: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t>𝑟</m:t>
                                      </m:r>
                                    </m:e>
                                  </m:acc>
                                  <m: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t>′</m:t>
                                  </m:r>
                                </m:e>
                              </m:d>
                              <m:r>
                                <a:rPr lang="es-ES" sz="13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s-ES" sz="13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ctrlPr>
                                </m:accPr>
                                <m:e>
                                  <m:r>
                                    <a:rPr lang="es-ES" sz="13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𝐽</m:t>
                                  </m:r>
                                </m:e>
                              </m:acc>
                              <m:d>
                                <m:dPr>
                                  <m:ctrlP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ctrlPr>
                                </m:dPr>
                                <m:e>
                                  <m:acc>
                                    <m:accPr>
                                      <m:chr m:val="⃗"/>
                                      <m:ctrlP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ctrlPr>
                                    </m:accPr>
                                    <m:e>
                                      <m: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t>𝑟</m:t>
                                      </m:r>
                                    </m:e>
                                  </m:acc>
                                  <m: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t>′</m:t>
                                  </m:r>
                                </m:e>
                              </m:d>
                              <m: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t>𝑑𝑉</m:t>
                              </m:r>
                              <m: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t>′</m:t>
                              </m:r>
                            </m:e>
                          </m:nary>
                        </m:e>
                      </m:nary>
                    </m:oMath>
                  </m:oMathPara>
                </a14:m>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8" name="CuadroTexto 27">
                <a:extLst>
                  <a:ext uri="{FF2B5EF4-FFF2-40B4-BE49-F238E27FC236}">
                    <a16:creationId xmlns:a16="http://schemas.microsoft.com/office/drawing/2014/main" id="{2441886C-B610-4190-924A-1BEC0659A5EB}"/>
                  </a:ext>
                </a:extLst>
              </p:cNvPr>
              <p:cNvSpPr txBox="1">
                <a:spLocks noRot="1" noChangeAspect="1" noMove="1" noResize="1" noEditPoints="1" noAdjustHandles="1" noChangeArrowheads="1" noChangeShapeType="1" noTextEdit="1"/>
              </p:cNvSpPr>
              <p:nvPr/>
            </p:nvSpPr>
            <p:spPr>
              <a:xfrm>
                <a:off x="2376016" y="3683436"/>
                <a:ext cx="4737100" cy="940604"/>
              </a:xfrm>
              <a:prstGeom prst="rect">
                <a:avLst/>
              </a:prstGeom>
              <a:blipFill>
                <a:blip r:embed="rId3"/>
                <a:stretch>
                  <a:fillRect/>
                </a:stretch>
              </a:blipFill>
            </p:spPr>
            <p:txBody>
              <a:bodyPr/>
              <a:lstStyle/>
              <a:p>
                <a:r>
                  <a:rPr lang="es-ES">
                    <a:noFill/>
                  </a:rPr>
                  <a:t> </a:t>
                </a:r>
              </a:p>
            </p:txBody>
          </p:sp>
        </mc:Fallback>
      </mc:AlternateContent>
      <mc:AlternateContent xmlns:mc="http://schemas.openxmlformats.org/markup-compatibility/2006">
        <mc:Choice xmlns:a14="http://schemas.microsoft.com/office/drawing/2010/main" Requires="a14">
          <p:sp>
            <p:nvSpPr>
              <p:cNvPr id="9" name="CuadroTexto 34">
                <a:extLst>
                  <a:ext uri="{FF2B5EF4-FFF2-40B4-BE49-F238E27FC236}">
                    <a16:creationId xmlns:a16="http://schemas.microsoft.com/office/drawing/2014/main" id="{69280C14-CBF4-4F87-B9E6-9ADA5240561C}"/>
                  </a:ext>
                </a:extLst>
              </p:cNvPr>
              <p:cNvSpPr txBox="1"/>
              <p:nvPr/>
            </p:nvSpPr>
            <p:spPr>
              <a:xfrm>
                <a:off x="3114838" y="5439948"/>
                <a:ext cx="3259455" cy="460062"/>
              </a:xfrm>
              <a:prstGeom prst="rect">
                <a:avLst/>
              </a:prstGeom>
              <a:noFill/>
            </p:spPr>
            <p:txBody>
              <a:bodyPr wrap="square">
                <a:spAutoFit/>
              </a:bodyPr>
              <a:lstStyle/>
              <a:p>
                <a:pPr algn="ctr" eaLnBrk="0" fontAlgn="base" hangingPunct="0">
                  <a:lnSpc>
                    <a:spcPct val="107000"/>
                  </a:lnSpc>
                  <a:spcAft>
                    <a:spcPts val="800"/>
                  </a:spcAft>
                </a:pPr>
                <a14:m>
                  <m:oMath xmlns:m="http://schemas.openxmlformats.org/officeDocument/2006/math">
                    <m:sSub>
                      <m:sSubPr>
                        <m:ctrlPr>
                          <a:rPr lang="es-E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s-E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𝜅</m:t>
                        </m:r>
                      </m:e>
                      <m:sub>
                        <m:r>
                          <a:rPr lang="es-E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𝑚</m:t>
                        </m:r>
                      </m:sub>
                    </m:sSub>
                    <m:r>
                      <a:rPr lang="es-E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sSub>
                      <m:sSubPr>
                        <m:ctrlPr>
                          <a:rPr lang="es-E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s-E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𝑘</m:t>
                        </m:r>
                      </m:e>
                      <m:sub>
                        <m:r>
                          <a:rPr lang="es-E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𝑚</m:t>
                        </m:r>
                      </m:sub>
                    </m:sSub>
                    <m:d>
                      <m:dPr>
                        <m:ctrlPr>
                          <a:rPr lang="es-E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ctrlPr>
                      </m:dPr>
                      <m:e>
                        <m:r>
                          <a:rPr lang="es-E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1−</m:t>
                        </m:r>
                        <m:f>
                          <m:fPr>
                            <m:ctrlPr>
                              <a:rPr lang="es-E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ctrlPr>
                          </m:fPr>
                          <m:num>
                            <m:r>
                              <a:rPr lang="es-E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1</m:t>
                            </m:r>
                          </m:num>
                          <m:den>
                            <m:r>
                              <a:rPr lang="es-E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2</m:t>
                            </m:r>
                            <m:sSub>
                              <m:sSubPr>
                                <m:ctrlPr>
                                  <a:rPr lang="es-E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s-E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𝑄</m:t>
                                </m:r>
                              </m:e>
                              <m:sub>
                                <m:r>
                                  <a:rPr lang="es-E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𝑚</m:t>
                                </m:r>
                              </m:sub>
                            </m:sSub>
                          </m:den>
                        </m:f>
                      </m:e>
                    </m:d>
                    <m:r>
                      <a:rPr lang="es-E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m:t>
                    </m:r>
                    <m:r>
                      <a:rPr lang="es-E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𝑗</m:t>
                    </m:r>
                  </m:oMath>
                </a14:m>
                <a:r>
                  <a:rPr lang="es-ES" sz="1400" i="1" kern="1200" dirty="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a:t> </a:t>
                </a:r>
                <a14:m>
                  <m:oMath xmlns:m="http://schemas.openxmlformats.org/officeDocument/2006/math">
                    <m:f>
                      <m:fPr>
                        <m:ctrlPr>
                          <a:rPr lang="es-E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ctrlPr>
                      </m:fPr>
                      <m:num>
                        <m:sSub>
                          <m:sSubPr>
                            <m:ctrlPr>
                              <a:rPr lang="es-E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s-E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𝑘</m:t>
                            </m:r>
                          </m:e>
                          <m:sub>
                            <m:r>
                              <a:rPr lang="es-E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𝑚</m:t>
                            </m:r>
                          </m:sub>
                        </m:sSub>
                      </m:num>
                      <m:den>
                        <m:r>
                          <a:rPr lang="es-E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2</m:t>
                        </m:r>
                        <m:sSub>
                          <m:sSubPr>
                            <m:ctrlPr>
                              <a:rPr lang="es-E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ctrlPr>
                          </m:sSubPr>
                          <m:e>
                            <m:r>
                              <a:rPr lang="es-E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𝑄</m:t>
                            </m:r>
                          </m:e>
                          <m:sub>
                            <m:r>
                              <a:rPr lang="es-ES" sz="14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𝑚</m:t>
                            </m:r>
                          </m:sub>
                        </m:sSub>
                      </m:den>
                    </m:f>
                  </m:oMath>
                </a14:m>
                <a:endParaRPr lang="es-ES" sz="1400" dirty="0">
                  <a:effectLst/>
                  <a:latin typeface="Cambria Math" panose="02040503050406030204" pitchFamily="18" charset="0"/>
                  <a:ea typeface="Cambria Math" panose="02040503050406030204" pitchFamily="18" charset="0"/>
                  <a:cs typeface="Times New Roman" panose="02020603050405020304" pitchFamily="18" charset="0"/>
                </a:endParaRPr>
              </a:p>
            </p:txBody>
          </p:sp>
        </mc:Choice>
        <mc:Fallback>
          <p:sp>
            <p:nvSpPr>
              <p:cNvPr id="9" name="CuadroTexto 34">
                <a:extLst>
                  <a:ext uri="{FF2B5EF4-FFF2-40B4-BE49-F238E27FC236}">
                    <a16:creationId xmlns:a16="http://schemas.microsoft.com/office/drawing/2014/main" id="{69280C14-CBF4-4F87-B9E6-9ADA5240561C}"/>
                  </a:ext>
                </a:extLst>
              </p:cNvPr>
              <p:cNvSpPr txBox="1">
                <a:spLocks noRot="1" noChangeAspect="1" noMove="1" noResize="1" noEditPoints="1" noAdjustHandles="1" noChangeArrowheads="1" noChangeShapeType="1" noTextEdit="1"/>
              </p:cNvSpPr>
              <p:nvPr/>
            </p:nvSpPr>
            <p:spPr>
              <a:xfrm>
                <a:off x="3114838" y="5439948"/>
                <a:ext cx="3259455" cy="460062"/>
              </a:xfrm>
              <a:prstGeom prst="rect">
                <a:avLst/>
              </a:prstGeom>
              <a:blipFill>
                <a:blip r:embed="rId4"/>
                <a:stretch>
                  <a:fillRect b="-1316"/>
                </a:stretch>
              </a:blipFill>
            </p:spPr>
            <p:txBody>
              <a:bodyPr/>
              <a:lstStyle/>
              <a:p>
                <a:r>
                  <a:rPr lang="es-ES">
                    <a:noFill/>
                  </a:rPr>
                  <a:t> </a:t>
                </a:r>
              </a:p>
            </p:txBody>
          </p:sp>
        </mc:Fallback>
      </mc:AlternateContent>
      <mc:AlternateContent xmlns:mc="http://schemas.openxmlformats.org/markup-compatibility/2006">
        <mc:Choice xmlns:a14="http://schemas.microsoft.com/office/drawing/2010/main" Requires="a14">
          <p:sp>
            <p:nvSpPr>
              <p:cNvPr id="12" name="CuadroTexto 34">
                <a:extLst>
                  <a:ext uri="{FF2B5EF4-FFF2-40B4-BE49-F238E27FC236}">
                    <a16:creationId xmlns:a16="http://schemas.microsoft.com/office/drawing/2014/main" id="{94CFDC1D-28B0-41D1-BB4E-BCC21C07D646}"/>
                  </a:ext>
                </a:extLst>
              </p:cNvPr>
              <p:cNvSpPr txBox="1"/>
              <p:nvPr/>
            </p:nvSpPr>
            <p:spPr>
              <a:xfrm>
                <a:off x="2808064" y="6668578"/>
                <a:ext cx="3259455" cy="827342"/>
              </a:xfrm>
              <a:prstGeom prst="rect">
                <a:avLst/>
              </a:prstGeom>
              <a:noFill/>
            </p:spPr>
            <p:txBody>
              <a:bodyPr wrap="square">
                <a:spAutoFit/>
              </a:bodyPr>
              <a:lstStyle/>
              <a:p>
                <a:pPr algn="ctr" eaLnBrk="0" fontAlgn="base" hangingPunct="0">
                  <a:lnSpc>
                    <a:spcPct val="107000"/>
                  </a:lnSpc>
                  <a:spcAft>
                    <a:spcPts val="800"/>
                  </a:spcAft>
                </a:pPr>
                <a14:m>
                  <m:oMathPara xmlns:m="http://schemas.openxmlformats.org/officeDocument/2006/math">
                    <m:oMathParaPr>
                      <m:jc m:val="centerGroup"/>
                    </m:oMathParaPr>
                    <m:oMath xmlns:m="http://schemas.openxmlformats.org/officeDocument/2006/math">
                      <m:sSub>
                        <m:sSubPr>
                          <m:ctrlP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ctrlPr>
                        </m:sSubPr>
                        <m:e>
                          <m:r>
                            <a:rPr lang="es-ES" sz="13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𝑓</m:t>
                          </m:r>
                        </m:e>
                        <m:sub>
                          <m: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t>𝑟𝑒𝑠</m:t>
                          </m:r>
                        </m:sub>
                      </m:sSub>
                      <m: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t>=</m:t>
                      </m:r>
                      <m:sSub>
                        <m:sSubPr>
                          <m:ctrlP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ctrlPr>
                        </m:sSubPr>
                        <m:e>
                          <m:r>
                            <a:rPr lang="es-ES" sz="1300" i="1" kern="1200">
                              <a:solidFill>
                                <a:srgbClr val="000000"/>
                              </a:solidFill>
                              <a:effectLst/>
                              <a:latin typeface="Cambria Math" panose="02040503050406030204" pitchFamily="18" charset="0"/>
                              <a:ea typeface="Cambria Math" panose="02040503050406030204" pitchFamily="18" charset="0"/>
                              <a:cs typeface="Times New Roman" panose="02020603050405020304" pitchFamily="18" charset="0"/>
                            </a:rPr>
                            <m:t>𝑓</m:t>
                          </m:r>
                        </m:e>
                        <m:sub>
                          <m: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t>𝑚</m:t>
                          </m:r>
                        </m:sub>
                      </m:sSub>
                      <m:rad>
                        <m:radPr>
                          <m:degHide m:val="on"/>
                          <m:ctrlP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ctrlPr>
                        </m:radPr>
                        <m:deg/>
                        <m:e>
                          <m: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t>1−</m:t>
                          </m:r>
                          <m:f>
                            <m:fPr>
                              <m:ctrlP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ctrlPr>
                            </m:fPr>
                            <m:num>
                              <m: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t>1</m:t>
                              </m:r>
                            </m:num>
                            <m:den>
                              <m:sSub>
                                <m:sSubPr>
                                  <m:ctrlP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ctrlPr>
                                </m:sSubPr>
                                <m:e>
                                  <m: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t>𝑄</m:t>
                                  </m:r>
                                </m:e>
                                <m:sub>
                                  <m:r>
                                    <a:rPr lang="es-ES" sz="1300" i="1" kern="1200">
                                      <a:solidFill>
                                        <a:srgbClr val="000000"/>
                                      </a:solidFill>
                                      <a:effectLst/>
                                      <a:latin typeface="Cambria Math" panose="02040503050406030204" pitchFamily="18" charset="0"/>
                                      <a:ea typeface="MS PGothic" panose="020B0600070205080204" pitchFamily="34" charset="-128"/>
                                      <a:cs typeface="Times New Roman" panose="02020603050405020304" pitchFamily="18" charset="0"/>
                                    </a:rPr>
                                    <m:t>𝑚</m:t>
                                  </m:r>
                                </m:sub>
                              </m:sSub>
                            </m:den>
                          </m:f>
                        </m:e>
                      </m:rad>
                    </m:oMath>
                  </m:oMathPara>
                </a14:m>
                <a:endParaRPr lang="es-ES" sz="13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p:sp>
            <p:nvSpPr>
              <p:cNvPr id="12" name="CuadroTexto 34">
                <a:extLst>
                  <a:ext uri="{FF2B5EF4-FFF2-40B4-BE49-F238E27FC236}">
                    <a16:creationId xmlns:a16="http://schemas.microsoft.com/office/drawing/2014/main" id="{94CFDC1D-28B0-41D1-BB4E-BCC21C07D646}"/>
                  </a:ext>
                </a:extLst>
              </p:cNvPr>
              <p:cNvSpPr txBox="1">
                <a:spLocks noRot="1" noChangeAspect="1" noMove="1" noResize="1" noEditPoints="1" noAdjustHandles="1" noChangeArrowheads="1" noChangeShapeType="1" noTextEdit="1"/>
              </p:cNvSpPr>
              <p:nvPr/>
            </p:nvSpPr>
            <p:spPr>
              <a:xfrm>
                <a:off x="2808064" y="6668578"/>
                <a:ext cx="3259455" cy="827342"/>
              </a:xfrm>
              <a:prstGeom prst="rect">
                <a:avLst/>
              </a:prstGeom>
              <a:blipFill>
                <a:blip r:embed="rId5"/>
                <a:stretch>
                  <a:fillRect/>
                </a:stretch>
              </a:blipFill>
            </p:spPr>
            <p:txBody>
              <a:bodyPr/>
              <a:lstStyle/>
              <a:p>
                <a:r>
                  <a:rPr lang="es-ES">
                    <a:noFill/>
                  </a:rPr>
                  <a:t> </a:t>
                </a:r>
              </a:p>
            </p:txBody>
          </p:sp>
        </mc:Fallback>
      </mc:AlternateContent>
      <p:sp>
        <p:nvSpPr>
          <p:cNvPr id="13" name="CuadroTexto 12">
            <a:extLst>
              <a:ext uri="{FF2B5EF4-FFF2-40B4-BE49-F238E27FC236}">
                <a16:creationId xmlns:a16="http://schemas.microsoft.com/office/drawing/2014/main" id="{6E68AECB-0371-4944-8447-DD242128034B}"/>
              </a:ext>
            </a:extLst>
          </p:cNvPr>
          <p:cNvSpPr txBox="1"/>
          <p:nvPr/>
        </p:nvSpPr>
        <p:spPr>
          <a:xfrm>
            <a:off x="5625639" y="6942064"/>
            <a:ext cx="4536504" cy="230832"/>
          </a:xfrm>
          <a:prstGeom prst="rect">
            <a:avLst/>
          </a:prstGeom>
          <a:noFill/>
        </p:spPr>
        <p:txBody>
          <a:bodyPr wrap="square" rtlCol="0">
            <a:spAutoFit/>
          </a:bodyPr>
          <a:lstStyle/>
          <a:p>
            <a:pPr algn="just"/>
            <a:r>
              <a:rPr lang="es-ES" altLang="es-ES" sz="900" dirty="0">
                <a:solidFill>
                  <a:schemeClr val="tx1"/>
                </a:solidFill>
              </a:rPr>
              <a:t>Siendo </a:t>
            </a:r>
            <a:r>
              <a:rPr kumimoji="0" lang="es-ES" altLang="es-ES" sz="900" b="0" i="0" u="none" strike="noStrike" cap="none" normalizeH="0" baseline="0" dirty="0">
                <a:ln>
                  <a:noFill/>
                </a:ln>
                <a:solidFill>
                  <a:schemeClr val="tx1"/>
                </a:solidFill>
                <a:effectLst/>
                <a:latin typeface="Arial" panose="020B0604020202020204" pitchFamily="34" charset="0"/>
              </a:rPr>
              <a:t>f</a:t>
            </a:r>
            <a:r>
              <a:rPr kumimoji="0" lang="es-ES" altLang="es-ES" sz="900" b="0" i="0" u="none" strike="noStrike" cap="none" normalizeH="0" baseline="-25000" dirty="0">
                <a:ln>
                  <a:noFill/>
                </a:ln>
                <a:solidFill>
                  <a:schemeClr val="tx1"/>
                </a:solidFill>
                <a:effectLst/>
                <a:latin typeface="Arial" panose="020B0604020202020204" pitchFamily="34" charset="0"/>
              </a:rPr>
              <a:t>m</a:t>
            </a:r>
            <a:r>
              <a:rPr kumimoji="0" lang="es-ES" altLang="es-ES" sz="900" b="0" i="0" u="none" strike="noStrike" cap="none" normalizeH="0" baseline="0" dirty="0">
                <a:ln>
                  <a:noFill/>
                </a:ln>
                <a:solidFill>
                  <a:schemeClr val="tx1"/>
                </a:solidFill>
                <a:effectLst/>
                <a:latin typeface="Arial" panose="020B0604020202020204" pitchFamily="34" charset="0"/>
              </a:rPr>
              <a:t> la frecuencia de resonancia del modo m, para la cavidad sin pérdidas</a:t>
            </a:r>
          </a:p>
        </p:txBody>
      </p:sp>
    </p:spTree>
    <p:extLst>
      <p:ext uri="{BB962C8B-B14F-4D97-AF65-F5344CB8AC3E}">
        <p14:creationId xmlns:p14="http://schemas.microsoft.com/office/powerpoint/2010/main" val="1006293805"/>
      </p:ext>
    </p:extLst>
  </p:cSld>
  <p:clrMapOvr>
    <a:masterClrMapping/>
  </p:clrMapOvr>
  <p:transition spd="med">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2 Marcador de contenido">
            <a:extLst>
              <a:ext uri="{FF2B5EF4-FFF2-40B4-BE49-F238E27FC236}">
                <a16:creationId xmlns:a16="http://schemas.microsoft.com/office/drawing/2014/main" id="{4EE62C31-E42B-42DC-853D-3F84E9DCD80F}"/>
              </a:ext>
            </a:extLst>
          </p:cNvPr>
          <p:cNvSpPr txBox="1">
            <a:spLocks/>
          </p:cNvSpPr>
          <p:nvPr/>
        </p:nvSpPr>
        <p:spPr>
          <a:xfrm>
            <a:off x="306577" y="971525"/>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sz="1300" dirty="0"/>
              <a:t>Si tomamos la frecuencia a la que se produce el máximo en el elemento Y</a:t>
            </a:r>
            <a:r>
              <a:rPr lang="es-ES" sz="1300" baseline="-25000" dirty="0"/>
              <a:t>11</a:t>
            </a:r>
            <a:r>
              <a:rPr lang="es-ES" sz="1300" dirty="0"/>
              <a:t> de la matriz de admitancias y hacemos coincidir este valor con el que debería producir el máximo en la corriente equivalente de BI-RME, es decir, f</a:t>
            </a:r>
            <a:r>
              <a:rPr lang="es-ES" sz="1300" baseline="-25000" dirty="0"/>
              <a:t>res</a:t>
            </a:r>
            <a:r>
              <a:rPr lang="es-ES" sz="1300" dirty="0"/>
              <a:t>, entonces, despejando de la fórmula anterior, podemos obtener la frecuencia del modo, (f</a:t>
            </a:r>
            <a:r>
              <a:rPr lang="es-ES" sz="1300" baseline="-25000" dirty="0"/>
              <a:t>m</a:t>
            </a:r>
            <a:r>
              <a:rPr lang="es-ES" sz="1300" dirty="0"/>
              <a:t>) que deberíamos usar en BI-RME para que el pico de Y</a:t>
            </a:r>
            <a:r>
              <a:rPr lang="es-ES" sz="1300" baseline="-25000" dirty="0"/>
              <a:t>11</a:t>
            </a:r>
            <a:r>
              <a:rPr lang="es-ES" sz="1300" dirty="0"/>
              <a:t> y de la corriente de BI-RME ocurran a la misma frecuencia</a:t>
            </a:r>
          </a:p>
          <a:p>
            <a:pPr algn="just">
              <a:buFont typeface="Wingdings" panose="05000000000000000000" pitchFamily="2" charset="2"/>
              <a:buChar char="Ø"/>
            </a:pPr>
            <a:r>
              <a:rPr lang="es-ES" sz="1300" dirty="0"/>
              <a:t>Haciendo esto, los máximos del voltaje en BI-RME son 3.99x10</a:t>
            </a:r>
            <a:r>
              <a:rPr lang="es-ES" sz="1300" baseline="30000" dirty="0"/>
              <a:t>-7</a:t>
            </a:r>
            <a:r>
              <a:rPr lang="es-ES" sz="1300" dirty="0"/>
              <a:t> V/Hz y 9.66x10</a:t>
            </a:r>
            <a:r>
              <a:rPr lang="es-ES" sz="1300" baseline="30000" dirty="0"/>
              <a:t>-8</a:t>
            </a:r>
            <a:r>
              <a:rPr lang="es-ES" sz="1300" dirty="0"/>
              <a:t> V/Hz, cuyas diferencias respectivas respecto a las simulaciones de CST PS (recordatorio: 2.77x10</a:t>
            </a:r>
            <a:r>
              <a:rPr lang="es-ES" sz="1300" baseline="30000" dirty="0"/>
              <a:t>-7</a:t>
            </a:r>
            <a:r>
              <a:rPr lang="es-ES" sz="1300" dirty="0"/>
              <a:t> V/Hz y 7.93x10</a:t>
            </a:r>
            <a:r>
              <a:rPr lang="es-ES" sz="1300" baseline="30000" dirty="0"/>
              <a:t>-8</a:t>
            </a:r>
            <a:r>
              <a:rPr lang="es-ES" sz="1300" dirty="0"/>
              <a:t> V/Hz) son aún menores que en el caso anterior (</a:t>
            </a:r>
            <a:r>
              <a:rPr lang="es-ES" sz="1300" dirty="0" err="1"/>
              <a:t>diap</a:t>
            </a:r>
            <a:r>
              <a:rPr lang="es-ES" sz="1300" dirty="0"/>
              <a:t>. 69), y ya presentan una compatibilidad más aceptable, pero siguen ocurriendo los comportamientos anómalos cerca de la resonancia</a:t>
            </a:r>
          </a:p>
          <a:p>
            <a:pPr algn="just">
              <a:buFont typeface="Wingdings" panose="05000000000000000000" pitchFamily="2" charset="2"/>
              <a:buChar char="Ø"/>
            </a:pPr>
            <a:r>
              <a:rPr lang="es-ES" sz="1300" dirty="0"/>
              <a:t>Por fortuna, el rango de frecuencias en que aparece el fenómeno indeseado es realmente limitado. La figura de la izquierda tiene una resolución frecuencial de 0.1 MHz. Si reducimos la precisión y recalculamos BI-RME con resolución de 1 MHz (fig. derecha), observaremos que apenas se aprecia el fenómeno espurio </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4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marL="0" indent="0" algn="just"/>
            <a:r>
              <a:rPr lang="es-ES" sz="1300" dirty="0"/>
              <a:t>  </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marL="0" indent="0" algn="just"/>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400" dirty="0"/>
          </a:p>
          <a:p>
            <a:pPr algn="just"/>
            <a:endParaRPr lang="es-ES_tradnl" altLang="es-ES" sz="2000" kern="0" dirty="0"/>
          </a:p>
        </p:txBody>
      </p:sp>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71</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p:sp>
        <p:nvSpPr>
          <p:cNvPr id="15" name="2 Marcador de contenido">
            <a:extLst>
              <a:ext uri="{FF2B5EF4-FFF2-40B4-BE49-F238E27FC236}">
                <a16:creationId xmlns:a16="http://schemas.microsoft.com/office/drawing/2014/main" id="{0E20BDF4-9FDB-4317-AE2A-3E8C920BD53E}"/>
              </a:ext>
            </a:extLst>
          </p:cNvPr>
          <p:cNvSpPr txBox="1">
            <a:spLocks/>
          </p:cNvSpPr>
          <p:nvPr/>
        </p:nvSpPr>
        <p:spPr>
          <a:xfrm>
            <a:off x="331277" y="599447"/>
            <a:ext cx="9603298"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solidFill>
                  <a:schemeClr val="tx1"/>
                </a:solidFill>
              </a:rPr>
              <a:t>Problemas con la aplicación de BI-RME</a:t>
            </a:r>
            <a:endParaRPr lang="es-ES_tradnl" altLang="es-ES" sz="2000" u="sng" kern="0" dirty="0">
              <a:solidFill>
                <a:schemeClr val="tx1"/>
              </a:solidFill>
            </a:endParaRPr>
          </a:p>
        </p:txBody>
      </p:sp>
      <p:pic>
        <p:nvPicPr>
          <p:cNvPr id="10" name="Imagen 9">
            <a:extLst>
              <a:ext uri="{FF2B5EF4-FFF2-40B4-BE49-F238E27FC236}">
                <a16:creationId xmlns:a16="http://schemas.microsoft.com/office/drawing/2014/main" id="{9445DD2A-EE26-409D-BBB8-00DB8BE33B04}"/>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30147" y="3563813"/>
            <a:ext cx="4592320" cy="3350260"/>
          </a:xfrm>
          <a:prstGeom prst="rect">
            <a:avLst/>
          </a:prstGeom>
          <a:noFill/>
          <a:ln>
            <a:noFill/>
          </a:ln>
        </p:spPr>
      </p:pic>
      <p:sp>
        <p:nvSpPr>
          <p:cNvPr id="11" name="CuadroTexto 10">
            <a:extLst>
              <a:ext uri="{FF2B5EF4-FFF2-40B4-BE49-F238E27FC236}">
                <a16:creationId xmlns:a16="http://schemas.microsoft.com/office/drawing/2014/main" id="{5015CB42-A15D-4EE7-9C6E-05127A8054E2}"/>
              </a:ext>
            </a:extLst>
          </p:cNvPr>
          <p:cNvSpPr txBox="1"/>
          <p:nvPr/>
        </p:nvSpPr>
        <p:spPr>
          <a:xfrm>
            <a:off x="350720" y="6941695"/>
            <a:ext cx="4661684" cy="369332"/>
          </a:xfrm>
          <a:prstGeom prst="rect">
            <a:avLst/>
          </a:prstGeom>
          <a:noFill/>
        </p:spPr>
        <p:txBody>
          <a:bodyPr wrap="square" rtlCol="0">
            <a:spAutoFit/>
          </a:bodyPr>
          <a:lstStyle/>
          <a:p>
            <a:pPr algn="just"/>
            <a:r>
              <a:rPr kumimoji="0" lang="es-ES" altLang="es-ES" sz="900" b="0" i="0" u="none" strike="noStrike" cap="none" normalizeH="0" baseline="0" dirty="0">
                <a:ln>
                  <a:noFill/>
                </a:ln>
                <a:solidFill>
                  <a:schemeClr val="tx1"/>
                </a:solidFill>
                <a:effectLst/>
                <a:latin typeface="Arial" panose="020B0604020202020204" pitchFamily="34" charset="0"/>
              </a:rPr>
              <a:t>Voltaje de salida en el puerto +x del BPM. Comparación entre resultados de CST PS y BI-RME con la nueva elección de las frecuencias de resonancia (resolución 0.1 MHz)</a:t>
            </a:r>
          </a:p>
        </p:txBody>
      </p:sp>
      <p:pic>
        <p:nvPicPr>
          <p:cNvPr id="14" name="Imagen 13">
            <a:extLst>
              <a:ext uri="{FF2B5EF4-FFF2-40B4-BE49-F238E27FC236}">
                <a16:creationId xmlns:a16="http://schemas.microsoft.com/office/drawing/2014/main" id="{CC4C3C8B-B309-4B98-96AF-DDC0E2DAE92B}"/>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5181727" y="3591436"/>
            <a:ext cx="4276381" cy="3350259"/>
          </a:xfrm>
          <a:prstGeom prst="rect">
            <a:avLst/>
          </a:prstGeom>
          <a:noFill/>
          <a:ln>
            <a:noFill/>
          </a:ln>
        </p:spPr>
      </p:pic>
      <p:sp>
        <p:nvSpPr>
          <p:cNvPr id="17" name="CuadroTexto 16">
            <a:extLst>
              <a:ext uri="{FF2B5EF4-FFF2-40B4-BE49-F238E27FC236}">
                <a16:creationId xmlns:a16="http://schemas.microsoft.com/office/drawing/2014/main" id="{F6F0D791-679F-44FF-ADA3-040E1D688EE6}"/>
              </a:ext>
            </a:extLst>
          </p:cNvPr>
          <p:cNvSpPr txBox="1"/>
          <p:nvPr/>
        </p:nvSpPr>
        <p:spPr>
          <a:xfrm>
            <a:off x="5193401" y="6988867"/>
            <a:ext cx="4536504" cy="369332"/>
          </a:xfrm>
          <a:prstGeom prst="rect">
            <a:avLst/>
          </a:prstGeom>
          <a:noFill/>
        </p:spPr>
        <p:txBody>
          <a:bodyPr wrap="square" rtlCol="0">
            <a:spAutoFit/>
          </a:bodyPr>
          <a:lstStyle/>
          <a:p>
            <a:pPr algn="just"/>
            <a:r>
              <a:rPr kumimoji="0" lang="es-ES" altLang="es-ES" sz="900" b="0" i="0" u="none" strike="noStrike" cap="none" normalizeH="0" baseline="0" dirty="0">
                <a:ln>
                  <a:noFill/>
                </a:ln>
                <a:solidFill>
                  <a:schemeClr val="tx1"/>
                </a:solidFill>
                <a:effectLst/>
                <a:latin typeface="Arial" panose="020B0604020202020204" pitchFamily="34" charset="0"/>
              </a:rPr>
              <a:t>Voltaje de salida en el puerto +x del BPM. Comparación entre resultados de CST PS y BI-RME con la nueva elección de las frecuencias de resonancia (resolución 1 MHz)</a:t>
            </a:r>
          </a:p>
        </p:txBody>
      </p:sp>
    </p:spTree>
    <p:extLst>
      <p:ext uri="{BB962C8B-B14F-4D97-AF65-F5344CB8AC3E}">
        <p14:creationId xmlns:p14="http://schemas.microsoft.com/office/powerpoint/2010/main" val="2734653716"/>
      </p:ext>
    </p:extLst>
  </p:cSld>
  <p:clrMapOvr>
    <a:masterClrMapping/>
  </p:clrMapOvr>
  <p:transition spd="med">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2 Marcador de contenido">
            <a:extLst>
              <a:ext uri="{FF2B5EF4-FFF2-40B4-BE49-F238E27FC236}">
                <a16:creationId xmlns:a16="http://schemas.microsoft.com/office/drawing/2014/main" id="{4EE62C31-E42B-42DC-853D-3F84E9DCD80F}"/>
              </a:ext>
            </a:extLst>
          </p:cNvPr>
          <p:cNvSpPr txBox="1">
            <a:spLocks/>
          </p:cNvSpPr>
          <p:nvPr/>
        </p:nvSpPr>
        <p:spPr>
          <a:xfrm>
            <a:off x="306577" y="1051833"/>
            <a:ext cx="9646791" cy="6585842"/>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algn="just">
              <a:buFont typeface="Wingdings" panose="05000000000000000000" pitchFamily="2" charset="2"/>
              <a:buChar char="Ø"/>
            </a:pPr>
            <a:r>
              <a:rPr lang="es-ES" sz="1300" dirty="0"/>
              <a:t>Para el último prototipo del BPM (con la pestaña en “Z”) existe una diferencia entre la amplitud predicha por BI-RME y la de CST PS a la frecuencia del monopolo mayor que la que aparecía en el prototipo antiguo del BPM (sin la pestaña en “Z”) </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r>
              <a:rPr lang="es-ES" sz="1300" dirty="0"/>
              <a:t>Teniendo en consideración que la precisión de las simulaciones de CST PS es la misma en ambos casos (no se ha cambiado ningún parámetro) y que las geometrías son muy similares (con la excepción de la pestaña), es curioso que exista esta diferencia y que los resultados no sean igual de buenos para ambos prototipos</a:t>
            </a:r>
          </a:p>
          <a:p>
            <a:pPr algn="just">
              <a:buFont typeface="Wingdings" panose="05000000000000000000" pitchFamily="2" charset="2"/>
              <a:buChar char="Ø"/>
            </a:pPr>
            <a:r>
              <a:rPr lang="es-ES" sz="1300" dirty="0"/>
              <a:t>Se hizo un estudio de convergencia para las simulaciones de CST PS con este último prototipo. Sin embargo, no se encontró que la precisión de las simulaciones fuera insuficiente ni que se obtuvieran resultados más compatibles con BI-RME por aumentar los parámetros de precisión</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4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marL="0" indent="0" algn="just"/>
            <a:r>
              <a:rPr lang="es-ES" sz="1300" dirty="0"/>
              <a:t>  </a:t>
            </a:r>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marL="0" indent="0" algn="just"/>
            <a:endParaRPr lang="es-ES" sz="1300" dirty="0"/>
          </a:p>
          <a:p>
            <a:pPr marL="0" indent="0" algn="just"/>
            <a:endParaRPr lang="es-ES" sz="1300" dirty="0"/>
          </a:p>
          <a:p>
            <a:pPr marL="0" indent="0" algn="just"/>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3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algn="just">
              <a:buFont typeface="Wingdings" panose="05000000000000000000" pitchFamily="2" charset="2"/>
              <a:buChar char="Ø"/>
            </a:pPr>
            <a:endParaRPr lang="es-ES" sz="1400" dirty="0"/>
          </a:p>
          <a:p>
            <a:pPr marL="0" indent="0" algn="just"/>
            <a:endParaRPr lang="es-ES" sz="1400" dirty="0"/>
          </a:p>
          <a:p>
            <a:pPr algn="just"/>
            <a:endParaRPr lang="es-ES_tradnl" altLang="es-ES" sz="2000" kern="0" dirty="0"/>
          </a:p>
        </p:txBody>
      </p:sp>
      <p:sp>
        <p:nvSpPr>
          <p:cNvPr id="2" name="Marcador de número de diapositiva 1">
            <a:extLst>
              <a:ext uri="{FF2B5EF4-FFF2-40B4-BE49-F238E27FC236}">
                <a16:creationId xmlns:a16="http://schemas.microsoft.com/office/drawing/2014/main" id="{F73A6156-F3A3-4159-B973-29BBAAAEB954}"/>
              </a:ext>
            </a:extLst>
          </p:cNvPr>
          <p:cNvSpPr>
            <a:spLocks noGrp="1"/>
          </p:cNvSpPr>
          <p:nvPr>
            <p:ph type="sldNum" idx="10"/>
          </p:nvPr>
        </p:nvSpPr>
        <p:spPr/>
        <p:txBody>
          <a:bodyPr/>
          <a:lstStyle/>
          <a:p>
            <a:fld id="{9FF39CA2-04EB-4CA6-BF9F-780F92DB7FFC}" type="slidenum">
              <a:rPr lang="it-IT" altLang="it-IT" smtClean="0"/>
              <a:pPr/>
              <a:t>72</a:t>
            </a:fld>
            <a:endParaRPr lang="it-IT" altLang="it-IT" dirty="0"/>
          </a:p>
        </p:txBody>
      </p:sp>
      <p:sp>
        <p:nvSpPr>
          <p:cNvPr id="4" name="Content Placeholder 2">
            <a:extLst>
              <a:ext uri="{FF2B5EF4-FFF2-40B4-BE49-F238E27FC236}">
                <a16:creationId xmlns:a16="http://schemas.microsoft.com/office/drawing/2014/main" id="{B3515616-5C1A-4436-AC9D-EE127746A803}"/>
              </a:ext>
            </a:extLst>
          </p:cNvPr>
          <p:cNvSpPr>
            <a:spLocks noGrp="1"/>
          </p:cNvSpPr>
          <p:nvPr>
            <p:ph sz="quarter" idx="12"/>
          </p:nvPr>
        </p:nvSpPr>
        <p:spPr>
          <a:xfrm>
            <a:off x="1943968" y="54027"/>
            <a:ext cx="9097416" cy="500994"/>
          </a:xfrm>
        </p:spPr>
        <p:txBody>
          <a:bodyPr/>
          <a:lstStyle/>
          <a:p>
            <a:r>
              <a:rPr lang="es-ES" dirty="0">
                <a:solidFill>
                  <a:schemeClr val="tx1"/>
                </a:solidFill>
              </a:rPr>
              <a:t>Aplicación de BIR-ME para un BPM</a:t>
            </a:r>
          </a:p>
        </p:txBody>
      </p:sp>
      <p:sp>
        <p:nvSpPr>
          <p:cNvPr id="15" name="2 Marcador de contenido">
            <a:extLst>
              <a:ext uri="{FF2B5EF4-FFF2-40B4-BE49-F238E27FC236}">
                <a16:creationId xmlns:a16="http://schemas.microsoft.com/office/drawing/2014/main" id="{0E20BDF4-9FDB-4317-AE2A-3E8C920BD53E}"/>
              </a:ext>
            </a:extLst>
          </p:cNvPr>
          <p:cNvSpPr txBox="1">
            <a:spLocks/>
          </p:cNvSpPr>
          <p:nvPr/>
        </p:nvSpPr>
        <p:spPr>
          <a:xfrm>
            <a:off x="331277" y="599447"/>
            <a:ext cx="9603298" cy="442298"/>
          </a:xfrm>
          <a:prstGeom prst="rect">
            <a:avLst/>
          </a:prstGeom>
        </p:spPr>
        <p:txBody>
          <a:bodyPr/>
          <a:lstStyle>
            <a:lvl1pPr marL="341313" indent="-341313" algn="l" defTabSz="447675" rtl="0" eaLnBrk="0" fontAlgn="base" hangingPunct="0">
              <a:lnSpc>
                <a:spcPct val="93000"/>
              </a:lnSpc>
              <a:spcBef>
                <a:spcPct val="0"/>
              </a:spcBef>
              <a:spcAft>
                <a:spcPts val="1413"/>
              </a:spcAft>
              <a:buClr>
                <a:srgbClr val="000000"/>
              </a:buClr>
              <a:buSzPct val="100000"/>
              <a:buFont typeface="Times New Roman" pitchFamily="18" charset="0"/>
              <a:defRPr sz="1800" u="none">
                <a:solidFill>
                  <a:schemeClr val="tx1"/>
                </a:solidFill>
                <a:latin typeface="+mn-lt"/>
                <a:ea typeface="ＭＳ Ｐゴシック" pitchFamily="34" charset="-128"/>
                <a:cs typeface="MS PGothic" charset="0"/>
              </a:defRPr>
            </a:lvl1pPr>
            <a:lvl2pPr marL="741363" indent="-284163" algn="l" defTabSz="447675" rtl="0" eaLnBrk="0" fontAlgn="base" hangingPunct="0">
              <a:lnSpc>
                <a:spcPct val="93000"/>
              </a:lnSpc>
              <a:spcBef>
                <a:spcPct val="0"/>
              </a:spcBef>
              <a:spcAft>
                <a:spcPts val="1138"/>
              </a:spcAft>
              <a:buClr>
                <a:srgbClr val="000000"/>
              </a:buClr>
              <a:buSzPct val="100000"/>
              <a:buFont typeface="Times New Roman" pitchFamily="18" charset="0"/>
              <a:defRPr sz="2800">
                <a:solidFill>
                  <a:srgbClr val="000000"/>
                </a:solidFill>
                <a:latin typeface="+mn-lt"/>
                <a:ea typeface="ＭＳ Ｐゴシック" pitchFamily="34" charset="-128"/>
                <a:cs typeface="MS PGothic" charset="0"/>
              </a:defRPr>
            </a:lvl2pPr>
            <a:lvl3pPr marL="1141413" indent="-227013" algn="l" defTabSz="447675" rtl="0" eaLnBrk="0" fontAlgn="base" hangingPunct="0">
              <a:lnSpc>
                <a:spcPct val="93000"/>
              </a:lnSpc>
              <a:spcBef>
                <a:spcPct val="0"/>
              </a:spcBef>
              <a:spcAft>
                <a:spcPts val="850"/>
              </a:spcAft>
              <a:buClr>
                <a:srgbClr val="000000"/>
              </a:buClr>
              <a:buSzPct val="100000"/>
              <a:buFont typeface="Times New Roman" pitchFamily="18" charset="0"/>
              <a:defRPr sz="2400">
                <a:solidFill>
                  <a:srgbClr val="000000"/>
                </a:solidFill>
                <a:latin typeface="+mn-lt"/>
                <a:ea typeface="ＭＳ Ｐゴシック" pitchFamily="34" charset="-128"/>
                <a:cs typeface="MS PGothic" charset="0"/>
              </a:defRPr>
            </a:lvl3pPr>
            <a:lvl4pPr marL="1598613" indent="-227013" algn="l" defTabSz="447675" rtl="0" eaLnBrk="0" fontAlgn="base" hangingPunct="0">
              <a:lnSpc>
                <a:spcPct val="93000"/>
              </a:lnSpc>
              <a:spcBef>
                <a:spcPct val="0"/>
              </a:spcBef>
              <a:spcAft>
                <a:spcPts val="575"/>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4pPr>
            <a:lvl5pPr marL="2055813" indent="-227013" algn="l" defTabSz="447675" rtl="0" eaLnBrk="0" fontAlgn="base" hangingPunct="0">
              <a:lnSpc>
                <a:spcPct val="93000"/>
              </a:lnSpc>
              <a:spcBef>
                <a:spcPct val="0"/>
              </a:spcBef>
              <a:spcAft>
                <a:spcPts val="288"/>
              </a:spcAft>
              <a:buClr>
                <a:srgbClr val="000000"/>
              </a:buClr>
              <a:buSzPct val="100000"/>
              <a:buFont typeface="Times New Roman" pitchFamily="18" charset="0"/>
              <a:defRPr sz="2000">
                <a:solidFill>
                  <a:srgbClr val="000000"/>
                </a:solidFill>
                <a:latin typeface="+mn-lt"/>
                <a:ea typeface="ＭＳ Ｐゴシック" pitchFamily="34" charset="-128"/>
                <a:cs typeface="MS PGothic" charset="0"/>
              </a:defRPr>
            </a:lvl5pPr>
            <a:lvl6pPr marL="2514340"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6pPr>
            <a:lvl7pPr marL="2971492"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7pPr>
            <a:lvl8pPr marL="3428645"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8pPr>
            <a:lvl9pPr marL="3885797" indent="-228576" algn="l" defTabSz="449216" rtl="0" eaLnBrk="1" fontAlgn="base" hangingPunct="1">
              <a:lnSpc>
                <a:spcPct val="93000"/>
              </a:lnSpc>
              <a:spcBef>
                <a:spcPct val="0"/>
              </a:spcBef>
              <a:spcAft>
                <a:spcPts val="288"/>
              </a:spcAft>
              <a:buClr>
                <a:srgbClr val="000000"/>
              </a:buClr>
              <a:buSzPct val="100000"/>
              <a:buFont typeface="Times New Roman" charset="0"/>
              <a:defRPr sz="2000">
                <a:solidFill>
                  <a:srgbClr val="000000"/>
                </a:solidFill>
                <a:latin typeface="+mn-lt"/>
                <a:ea typeface="+mn-ea"/>
                <a:cs typeface="+mn-cs"/>
              </a:defRPr>
            </a:lvl9pPr>
          </a:lstStyle>
          <a:p>
            <a:pPr marL="0" indent="0" algn="just"/>
            <a:r>
              <a:rPr lang="es-ES" altLang="es-ES" sz="1600" u="sng" kern="0" dirty="0"/>
              <a:t>Comparación simulaciones CST PS vs </a:t>
            </a:r>
            <a:r>
              <a:rPr lang="es-ES" altLang="es-ES" sz="1600" u="sng" kern="0" dirty="0">
                <a:solidFill>
                  <a:schemeClr val="tx1"/>
                </a:solidFill>
              </a:rPr>
              <a:t>BI-RME</a:t>
            </a:r>
            <a:endParaRPr lang="es-ES_tradnl" altLang="es-ES" sz="2000" u="sng" kern="0" dirty="0">
              <a:solidFill>
                <a:schemeClr val="tx1"/>
              </a:solidFill>
            </a:endParaRPr>
          </a:p>
        </p:txBody>
      </p:sp>
      <p:pic>
        <p:nvPicPr>
          <p:cNvPr id="12" name="Imagen 11">
            <a:extLst>
              <a:ext uri="{FF2B5EF4-FFF2-40B4-BE49-F238E27FC236}">
                <a16:creationId xmlns:a16="http://schemas.microsoft.com/office/drawing/2014/main" id="{9D30FB23-F252-4A14-AF65-B455344EF6AB}"/>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145369" y="1538557"/>
            <a:ext cx="4276381" cy="3350259"/>
          </a:xfrm>
          <a:prstGeom prst="rect">
            <a:avLst/>
          </a:prstGeom>
          <a:noFill/>
          <a:ln>
            <a:noFill/>
          </a:ln>
        </p:spPr>
      </p:pic>
      <p:sp>
        <p:nvSpPr>
          <p:cNvPr id="13" name="CuadroTexto 12">
            <a:extLst>
              <a:ext uri="{FF2B5EF4-FFF2-40B4-BE49-F238E27FC236}">
                <a16:creationId xmlns:a16="http://schemas.microsoft.com/office/drawing/2014/main" id="{ACAF002C-AB52-40AE-975F-F31A8AFB4265}"/>
              </a:ext>
            </a:extLst>
          </p:cNvPr>
          <p:cNvSpPr txBox="1"/>
          <p:nvPr/>
        </p:nvSpPr>
        <p:spPr>
          <a:xfrm>
            <a:off x="5112320" y="4875501"/>
            <a:ext cx="4536504" cy="369332"/>
          </a:xfrm>
          <a:prstGeom prst="rect">
            <a:avLst/>
          </a:prstGeom>
          <a:noFill/>
        </p:spPr>
        <p:txBody>
          <a:bodyPr wrap="square" rtlCol="0">
            <a:spAutoFit/>
          </a:bodyPr>
          <a:lstStyle/>
          <a:p>
            <a:pPr algn="just"/>
            <a:r>
              <a:rPr kumimoji="0" lang="es-ES" altLang="es-ES" sz="900" b="0" i="0" u="none" strike="noStrike" cap="none" normalizeH="0" baseline="0" dirty="0">
                <a:ln>
                  <a:noFill/>
                </a:ln>
                <a:solidFill>
                  <a:schemeClr val="tx1"/>
                </a:solidFill>
                <a:effectLst/>
                <a:latin typeface="Arial" panose="020B0604020202020204" pitchFamily="34" charset="0"/>
              </a:rPr>
              <a:t>Voltaje de salida en el puerto +x del último modelo del BPM (CON pestaña en “Z”). Comparación entre resultados de CST PS y BI-RME.</a:t>
            </a:r>
          </a:p>
        </p:txBody>
      </p:sp>
      <p:pic>
        <p:nvPicPr>
          <p:cNvPr id="5" name="Imagen 4">
            <a:extLst>
              <a:ext uri="{FF2B5EF4-FFF2-40B4-BE49-F238E27FC236}">
                <a16:creationId xmlns:a16="http://schemas.microsoft.com/office/drawing/2014/main" id="{C6D5A0A7-731C-4F4D-B664-14BB5601C298}"/>
              </a:ext>
            </a:extLst>
          </p:cNvPr>
          <p:cNvPicPr>
            <a:picLocks noChangeAspect="1"/>
          </p:cNvPicPr>
          <p:nvPr/>
        </p:nvPicPr>
        <p:blipFill>
          <a:blip r:embed="rId4"/>
          <a:stretch>
            <a:fillRect/>
          </a:stretch>
        </p:blipFill>
        <p:spPr>
          <a:xfrm>
            <a:off x="725603" y="1547409"/>
            <a:ext cx="4166142" cy="3383032"/>
          </a:xfrm>
          <a:prstGeom prst="rect">
            <a:avLst/>
          </a:prstGeom>
        </p:spPr>
      </p:pic>
      <p:sp>
        <p:nvSpPr>
          <p:cNvPr id="18" name="CuadroTexto 17">
            <a:extLst>
              <a:ext uri="{FF2B5EF4-FFF2-40B4-BE49-F238E27FC236}">
                <a16:creationId xmlns:a16="http://schemas.microsoft.com/office/drawing/2014/main" id="{9E5A7C34-39DB-4992-9CC3-B0619FC78441}"/>
              </a:ext>
            </a:extLst>
          </p:cNvPr>
          <p:cNvSpPr txBox="1"/>
          <p:nvPr/>
        </p:nvSpPr>
        <p:spPr>
          <a:xfrm>
            <a:off x="540422" y="4922673"/>
            <a:ext cx="4536504" cy="369332"/>
          </a:xfrm>
          <a:prstGeom prst="rect">
            <a:avLst/>
          </a:prstGeom>
          <a:noFill/>
        </p:spPr>
        <p:txBody>
          <a:bodyPr wrap="square" rtlCol="0">
            <a:spAutoFit/>
          </a:bodyPr>
          <a:lstStyle/>
          <a:p>
            <a:pPr algn="just"/>
            <a:r>
              <a:rPr kumimoji="0" lang="es-ES" altLang="es-ES" sz="900" b="0" i="0" u="none" strike="noStrike" cap="none" normalizeH="0" baseline="0" dirty="0">
                <a:ln>
                  <a:noFill/>
                </a:ln>
                <a:solidFill>
                  <a:schemeClr val="tx1"/>
                </a:solidFill>
                <a:effectLst/>
                <a:latin typeface="Arial" panose="020B0604020202020204" pitchFamily="34" charset="0"/>
              </a:rPr>
              <a:t>Voltaje de salida en el puerto +x del último modelo del BPM (SIN pestaña en “Z”). Comparación entre resultados de CST PS y BI-RME.</a:t>
            </a:r>
          </a:p>
        </p:txBody>
      </p:sp>
    </p:spTree>
    <p:extLst>
      <p:ext uri="{BB962C8B-B14F-4D97-AF65-F5344CB8AC3E}">
        <p14:creationId xmlns:p14="http://schemas.microsoft.com/office/powerpoint/2010/main" val="225856918"/>
      </p:ext>
    </p:extLst>
  </p:cSld>
  <p:clrMapOvr>
    <a:masterClrMapping/>
  </p:clrMapOvr>
  <p:transition spd="med">
    <p:fade/>
  </p:transition>
</p:sld>
</file>

<file path=ppt/theme/theme1.xml><?xml version="1.0" encoding="utf-8"?>
<a:theme xmlns:a="http://schemas.openxmlformats.org/drawingml/2006/main" name="CompactLight_Template Slides E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o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charset="0"/>
          <a:buNone/>
          <a:tabLst/>
          <a:defRPr kumimoji="0" lang="en-GB" sz="2400" b="0" i="0" u="none" strike="noStrike" cap="none" normalizeH="0" baseline="0">
            <a:ln>
              <a:noFill/>
            </a:ln>
            <a:solidFill>
              <a:schemeClr val="bg1"/>
            </a:solidFill>
            <a:effectLst/>
            <a:latin typeface="Arial" charset="0"/>
            <a:ea typeface="ＭＳ Ｐゴシック" charset="0"/>
            <a:cs typeface="ＭＳ Ｐゴシック"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charset="0"/>
          <a:buNone/>
          <a:tabLst/>
          <a:defRPr kumimoji="0" lang="en-GB" sz="2400" b="0" i="0" u="none" strike="noStrike" cap="none" normalizeH="0" baseline="0">
            <a:ln>
              <a:noFill/>
            </a:ln>
            <a:solidFill>
              <a:schemeClr val="bg1"/>
            </a:solidFill>
            <a:effectLst/>
            <a:latin typeface="Arial" charset="0"/>
            <a:ea typeface="ＭＳ Ｐゴシック" charset="0"/>
            <a:cs typeface="ＭＳ Ｐゴシック"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178B83C3DD578498D424B7BC6B29A8E" ma:contentTypeVersion="0" ma:contentTypeDescription="Create a new document." ma:contentTypeScope="" ma:versionID="608464e6dd253888a99a53d9cc5485e7">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A93A740-4A63-4C99-8484-2AC44634A798}">
  <ds:schemaRefs>
    <ds:schemaRef ds:uri="http://schemas.microsoft.com/sharepoint/v3/contenttype/forms"/>
  </ds:schemaRefs>
</ds:datastoreItem>
</file>

<file path=customXml/itemProps2.xml><?xml version="1.0" encoding="utf-8"?>
<ds:datastoreItem xmlns:ds="http://schemas.openxmlformats.org/officeDocument/2006/customXml" ds:itemID="{20B683E9-A1BF-4ADC-98AB-CB82CDA7683C}">
  <ds:schemaRefs>
    <ds:schemaRef ds:uri="http://schemas.microsoft.com/office/infopath/2007/PartnerControls"/>
    <ds:schemaRef ds:uri="http://purl.org/dc/elements/1.1/"/>
    <ds:schemaRef ds:uri="http://purl.org/dc/dcmitype/"/>
    <ds:schemaRef ds:uri="http://purl.org/dc/terms/"/>
    <ds:schemaRef ds:uri="http://schemas.openxmlformats.org/package/2006/metadata/core-properties"/>
    <ds:schemaRef ds:uri="http://schemas.microsoft.com/office/2006/documentManagement/types"/>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0BDFFCC9-199D-4044-8549-C3DFD4BC91B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93766</TotalTime>
  <Words>12481</Words>
  <Application>Microsoft Office PowerPoint</Application>
  <PresentationFormat>Personalizado</PresentationFormat>
  <Paragraphs>3106</Paragraphs>
  <Slides>72</Slides>
  <Notes>16</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72</vt:i4>
      </vt:variant>
    </vt:vector>
  </HeadingPairs>
  <TitlesOfParts>
    <vt:vector size="80" baseType="lpstr">
      <vt:lpstr>Arial</vt:lpstr>
      <vt:lpstr>Calibri</vt:lpstr>
      <vt:lpstr>Cambria Math</vt:lpstr>
      <vt:lpstr>Gill Sans MT</vt:lpstr>
      <vt:lpstr>Symbol</vt:lpstr>
      <vt:lpstr>Times New Roman</vt:lpstr>
      <vt:lpstr>Wingdings</vt:lpstr>
      <vt:lpstr>CompactLight_Template Slides ENG</vt:lpstr>
      <vt:lpstr>Cálculo de la potencia de salida por los puertos de un Beam Position Monitor (BPM)</vt:lpstr>
      <vt:lpstr>Índice</vt:lpstr>
      <vt:lpstr>Índice</vt:lpstr>
      <vt:lpstr>Presentación de PowerPoint</vt:lpstr>
      <vt:lpstr>Índice</vt:lpstr>
      <vt:lpstr>Presentación de PowerPoint</vt:lpstr>
      <vt:lpstr>Presentación de PowerPoint</vt:lpstr>
      <vt:lpstr>Presentación de PowerPoint</vt:lpstr>
      <vt:lpstr>Índice</vt:lpstr>
      <vt:lpstr>Presentación de PowerPoint</vt:lpstr>
      <vt:lpstr>Presentación de PowerPoint</vt:lpstr>
      <vt:lpstr>Índice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Índice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nicoletta guidi</dc:creator>
  <cp:lastModifiedBy>dagoni2</cp:lastModifiedBy>
  <cp:revision>728</cp:revision>
  <cp:lastPrinted>2019-10-11T06:27:49Z</cp:lastPrinted>
  <dcterms:created xsi:type="dcterms:W3CDTF">2015-12-09T11:23:36Z</dcterms:created>
  <dcterms:modified xsi:type="dcterms:W3CDTF">2026-09-15T06:50:42Z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0x0101009178B83C3DD578498D424B7BC6B29A8E</vt:lpwstr>
  </property>
</Properties>
</file>