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60"/>
  </p:notesMasterIdLst>
  <p:sldIdLst>
    <p:sldId id="835" r:id="rId2"/>
    <p:sldId id="258" r:id="rId3"/>
    <p:sldId id="1117" r:id="rId4"/>
    <p:sldId id="831" r:id="rId5"/>
    <p:sldId id="879" r:id="rId6"/>
    <p:sldId id="880" r:id="rId7"/>
    <p:sldId id="937" r:id="rId8"/>
    <p:sldId id="939" r:id="rId9"/>
    <p:sldId id="1125" r:id="rId10"/>
    <p:sldId id="1120" r:id="rId11"/>
    <p:sldId id="1100" r:id="rId12"/>
    <p:sldId id="1017" r:id="rId13"/>
    <p:sldId id="1018" r:id="rId14"/>
    <p:sldId id="1123" r:id="rId15"/>
    <p:sldId id="1124" r:id="rId16"/>
    <p:sldId id="1019" r:id="rId17"/>
    <p:sldId id="1020" r:id="rId18"/>
    <p:sldId id="1101" r:id="rId19"/>
    <p:sldId id="1103" r:id="rId20"/>
    <p:sldId id="1104" r:id="rId21"/>
    <p:sldId id="1078" r:id="rId22"/>
    <p:sldId id="1085" r:id="rId23"/>
    <p:sldId id="1086" r:id="rId24"/>
    <p:sldId id="1121" r:id="rId25"/>
    <p:sldId id="1122" r:id="rId26"/>
    <p:sldId id="1102" r:id="rId27"/>
    <p:sldId id="1105" r:id="rId28"/>
    <p:sldId id="1099" r:id="rId29"/>
    <p:sldId id="1116" r:id="rId30"/>
    <p:sldId id="1114" r:id="rId31"/>
    <p:sldId id="1118" r:id="rId32"/>
    <p:sldId id="1113" r:id="rId33"/>
    <p:sldId id="1097" r:id="rId34"/>
    <p:sldId id="1112" r:id="rId35"/>
    <p:sldId id="1119" r:id="rId36"/>
    <p:sldId id="1096" r:id="rId37"/>
    <p:sldId id="1107" r:id="rId38"/>
    <p:sldId id="1108" r:id="rId39"/>
    <p:sldId id="1115" r:id="rId40"/>
    <p:sldId id="1109" r:id="rId41"/>
    <p:sldId id="1110" r:id="rId42"/>
    <p:sldId id="1111" r:id="rId43"/>
    <p:sldId id="843" r:id="rId44"/>
    <p:sldId id="842" r:id="rId45"/>
    <p:sldId id="846" r:id="rId46"/>
    <p:sldId id="848" r:id="rId47"/>
    <p:sldId id="849" r:id="rId48"/>
    <p:sldId id="829" r:id="rId49"/>
    <p:sldId id="838" r:id="rId50"/>
    <p:sldId id="839" r:id="rId51"/>
    <p:sldId id="837" r:id="rId52"/>
    <p:sldId id="836" r:id="rId53"/>
    <p:sldId id="828" r:id="rId54"/>
    <p:sldId id="840" r:id="rId55"/>
    <p:sldId id="844" r:id="rId56"/>
    <p:sldId id="841" r:id="rId57"/>
    <p:sldId id="845" r:id="rId58"/>
    <p:sldId id="850" r:id="rId59"/>
  </p:sldIdLst>
  <p:sldSz cx="9144000" cy="5143500" type="screen16x9"/>
  <p:notesSz cx="6794500" cy="9906000"/>
  <p:embeddedFontLst>
    <p:embeddedFont>
      <p:font typeface="Catamaran Light" panose="020B0604020202020204" charset="0"/>
      <p:regular r:id="rId61"/>
      <p:bold r:id="rId62"/>
    </p:embeddedFont>
    <p:embeddedFont>
      <p:font typeface="Fira Sans Extra Condensed Medium" panose="020B0604020202020204" charset="0"/>
      <p:regular r:id="rId63"/>
      <p:bold r:id="rId64"/>
      <p:italic r:id="rId65"/>
      <p:boldItalic r:id="rId66"/>
    </p:embeddedFont>
    <p:embeddedFont>
      <p:font typeface="Livvic" pitchFamily="2" charset="0"/>
      <p:regular r:id="rId67"/>
      <p:bold r:id="rId68"/>
      <p:italic r:id="rId69"/>
      <p:boldItalic r:id="rId70"/>
    </p:embeddedFont>
    <p:embeddedFont>
      <p:font typeface="Open Sans Regular" panose="020B0604020202020204" charset="0"/>
      <p:regular r:id="rId71"/>
    </p:embeddedFont>
    <p:embeddedFont>
      <p:font typeface="Roboto" panose="02000000000000000000" pitchFamily="2" charset="0"/>
      <p:regular r:id="rId72"/>
      <p:bold r:id="rId73"/>
      <p:italic r:id="rId74"/>
      <p:boldItalic r:id="rId7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06">
          <p15:clr>
            <a:srgbClr val="747775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DEB"/>
    <a:srgbClr val="00B050"/>
    <a:srgbClr val="231F22"/>
    <a:srgbClr val="EFE6DB"/>
    <a:srgbClr val="908269"/>
    <a:srgbClr val="B88C00"/>
    <a:srgbClr val="DBD8D4"/>
    <a:srgbClr val="595959"/>
    <a:srgbClr val="3A5FA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6CCB5A8-5281-4BC9-9D3D-82CD4D799156}">
  <a:tblStyle styleId="{26CCB5A8-5281-4BC9-9D3D-82CD4D79915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3" autoAdjust="0"/>
    <p:restoredTop sz="95033" autoAdjust="0"/>
  </p:normalViewPr>
  <p:slideViewPr>
    <p:cSldViewPr snapToGrid="0">
      <p:cViewPr varScale="1">
        <p:scale>
          <a:sx n="143" d="100"/>
          <a:sy n="143" d="100"/>
        </p:scale>
        <p:origin x="684" y="102"/>
      </p:cViewPr>
      <p:guideLst>
        <p:guide orient="horz" pos="60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3.fntdata"/><Relationship Id="rId68" Type="http://schemas.openxmlformats.org/officeDocument/2006/relationships/font" Target="fonts/font8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6.fntdata"/><Relationship Id="rId74" Type="http://schemas.openxmlformats.org/officeDocument/2006/relationships/font" Target="fonts/font14.fntdata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4.fntdata"/><Relationship Id="rId69" Type="http://schemas.openxmlformats.org/officeDocument/2006/relationships/font" Target="fonts/font9.fntdata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2.fntdata"/><Relationship Id="rId70" Type="http://schemas.openxmlformats.org/officeDocument/2006/relationships/font" Target="fonts/font10.fntdata"/><Relationship Id="rId75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font" Target="fonts/font5.fntdata"/><Relationship Id="rId73" Type="http://schemas.openxmlformats.org/officeDocument/2006/relationships/font" Target="fonts/font13.fntdata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font" Target="fonts/font1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E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9920D723-2DBA-5F87-C6DE-4C2581FE6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2a420aca26_0_266:notes">
            <a:extLst>
              <a:ext uri="{FF2B5EF4-FFF2-40B4-BE49-F238E27FC236}">
                <a16:creationId xmlns:a16="http://schemas.microsoft.com/office/drawing/2014/main" id="{F3FEC4AE-98A1-6C77-9FFE-D37F5B9E64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155" name="Google Shape;155;g32a420aca26_0_266:notes">
            <a:extLst>
              <a:ext uri="{FF2B5EF4-FFF2-40B4-BE49-F238E27FC236}">
                <a16:creationId xmlns:a16="http://schemas.microsoft.com/office/drawing/2014/main" id="{60313D89-7228-9F79-D140-DEB1A9EF45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88566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a420aca26_0_7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173" name="Google Shape;173;g32a420aca26_0_732:notes"/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3C4043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701D7F1B-1857-6FAC-19B8-BE18EEDCF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a420aca26_0_732:notes">
            <a:extLst>
              <a:ext uri="{FF2B5EF4-FFF2-40B4-BE49-F238E27FC236}">
                <a16:creationId xmlns:a16="http://schemas.microsoft.com/office/drawing/2014/main" id="{F8768F63-BC2F-A9DA-955C-6E3C698059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173" name="Google Shape;173;g32a420aca26_0_732:notes">
            <a:extLst>
              <a:ext uri="{FF2B5EF4-FFF2-40B4-BE49-F238E27FC236}">
                <a16:creationId xmlns:a16="http://schemas.microsoft.com/office/drawing/2014/main" id="{2F420EFB-8409-FACC-F855-6FA7BD1023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3C4043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85295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337EA-8A35-C9DE-3C79-A3A406AA1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12EFA97-8C5F-CBE5-6A70-4369777A96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918E997-87DB-5CDE-53A0-CC912917FE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3CEECE-B1E4-6D2F-F39F-1350C49A3E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A859-CF70-4B88-845D-47322E1EAA93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43887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61D68F6A-418D-6B91-FA73-092CA1A60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8C4D229F-0647-36E8-2F53-11DB941C9C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40543FCB-6769-D2D6-A96D-CC79BA4AC9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766295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6FA6CCA9-562B-4CA4-F2CF-9B048F0D8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0FB8AB60-EFE3-928B-A12F-7D7A16A381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04239D58-4140-1443-62A9-C8AA11C111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51848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0F2E1F2E-4ECC-F7D5-6FDF-04638B199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B1B017F3-6DA7-5A61-BE86-727BEEBDD1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A9833FE3-5276-F4E0-A542-045DB8ABC6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34735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74E1A027-5D02-0332-BD0F-925C8A108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35EF87CD-D7B7-0622-E7CA-D343D002A8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001C6720-B1CB-8B2E-85D9-645C5C18F0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169629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7DEBC-90C2-6345-80DB-052849CB5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E72FE07-AEAF-1683-3679-48A7279DE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9A9B5E1-AD37-EA0C-5A21-D6963F3986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68499CF-8A9A-8B25-C336-1726AFCD24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A859-CF70-4B88-845D-47322E1EAA93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4258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E2A5F-5B44-CBF9-6641-D1F4146EE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1F91BF7-40C1-7D7B-3EAE-0FBB78EBD5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B4CF42C-4C8E-B8F1-22E5-FC02BA4D38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5FF0D5C-6DE3-FADF-D734-A94210E01D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A859-CF70-4B88-845D-47322E1EAA93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23529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E0635-A235-6AB2-3D7D-EBAAFF229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FF59F2F-22AD-BE77-2862-877C63EE09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64B380E-CCD8-9133-BC86-32C772F538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8495EB-2185-1718-C4FA-5B7912982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A859-CF70-4B88-845D-47322E1EAA93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9604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3F526B05-EE76-9BCA-6E62-362E2BF13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7627FE50-6059-E8CE-3D22-E3C12232B6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8C8D61A8-C6E1-B9E1-411E-7BC53FFE95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65238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2E798655-EEE9-D364-4AE1-A6EE86EA6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055034F6-F529-E8BB-4834-3F85A61B60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7493077E-9DFA-0474-116A-33ACE54904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0749865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FB07B079-3603-C356-0C4A-7FD6ED27C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762CCA87-8BA4-3545-D0BE-AE40012B68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3CD56EA4-20D3-E6F7-FFCA-8EE36695A0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030930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F5085C7B-B754-FD89-97DC-689C74D5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977236BA-B0E0-F04C-3D22-904853D450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D80BA7AA-6156-CB95-6A17-FAE55DB784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97561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6B14A1C9-E036-1EB3-0CA0-831FD1CB4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022300C8-BB21-7AB9-8B37-695D620E76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E6F50505-9D9B-0F7A-915A-39401AA5D8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709263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58A59A6E-7646-9480-FFD5-2D66950D3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B6F87C21-CBA1-FF25-706B-53C7D8CC90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D6D961E6-D99D-B499-B948-FFB20AD11C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695428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CD24C-4E10-6EA2-AF3F-42D25AD81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CC09F48-5D1B-2C9E-07EC-A2559DF080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19781E3-12AC-AFBB-2623-8A6DBE4DDA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98A485B-6022-BC38-D8CB-C9D95D6EB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A859-CF70-4B88-845D-47322E1EAA93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753896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FB669-A031-273E-E360-27F210314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856D6C2-15E0-B35D-8DFF-FBBA60B1DE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0D133D5-AD2C-B678-6318-40CD568C19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1A04F14-8A63-68DC-9F24-57A2A73F60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A859-CF70-4B88-845D-47322E1EAA93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571102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3F526B05-EE76-9BCA-6E62-362E2BF13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7627FE50-6059-E8CE-3D22-E3C12232B6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8C8D61A8-C6E1-B9E1-411E-7BC53FFE95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8652382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89E1B834-9A20-437F-864A-ECACCC81C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840BAA65-5205-C3AE-50A5-5B34F770AF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DD2B7DC3-AB96-11A3-91BD-CF79FF1074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662428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767B2E3A-484B-6C9B-F732-AE3C445F6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769B224F-8EC0-D118-5477-3F5B22651D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E66F69CC-158C-7E64-2B4E-6595472C33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292441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5938EFEB-B2B1-8D99-3780-3B7BB0CE4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E21A4EAE-5843-9E33-108E-27C1EB5CFF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477156AD-5EBB-C11F-84D9-0576FA8DB3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5290749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5786EF29-14D9-2FC3-4F54-E46E81049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661ABB7C-1CFF-B897-4D35-88830CF251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C42B946A-0EA7-2C9C-8363-D897D47E15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2798174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C349D291-AB5B-FED4-D352-34585DCD1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2169A338-DE57-F707-07D3-AD1947E8E3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83CE8585-6741-30A3-3AB1-9FFB139192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1141863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45BBF-878C-8ADD-7570-7027738AF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C15D571-DA1C-41E0-374E-E28B9DF46D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365C50F-C91F-B4ED-FB23-723229F55D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D475131-242D-73D2-07D3-70EA24D966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A859-CF70-4B88-845D-47322E1EAA93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810645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2CEFA-85ED-336B-E158-87DFBFEDC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3AE5BF9-5FE2-BEAC-31A5-BB5B61707A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58EC530-93AA-2DA0-25C0-CEE383A677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B025823-2A18-E074-2F62-5AD3E3916A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A859-CF70-4B88-845D-47322E1EAA93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878728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0D215262-9C05-4847-C414-287ECAF73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a420aca26_0_732:notes">
            <a:extLst>
              <a:ext uri="{FF2B5EF4-FFF2-40B4-BE49-F238E27FC236}">
                <a16:creationId xmlns:a16="http://schemas.microsoft.com/office/drawing/2014/main" id="{6A55DB1D-3AAD-6EDE-7BEC-C7D7807C6A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173" name="Google Shape;173;g32a420aca26_0_732:notes">
            <a:extLst>
              <a:ext uri="{FF2B5EF4-FFF2-40B4-BE49-F238E27FC236}">
                <a16:creationId xmlns:a16="http://schemas.microsoft.com/office/drawing/2014/main" id="{A42832AC-5523-3573-899D-906588EF57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3C4043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960911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90070547-6362-AE49-E6A5-C7BD212DA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a420aca26_0_732:notes">
            <a:extLst>
              <a:ext uri="{FF2B5EF4-FFF2-40B4-BE49-F238E27FC236}">
                <a16:creationId xmlns:a16="http://schemas.microsoft.com/office/drawing/2014/main" id="{48C656B2-BC8C-638D-2568-0471D5F0AA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173" name="Google Shape;173;g32a420aca26_0_732:notes">
            <a:extLst>
              <a:ext uri="{FF2B5EF4-FFF2-40B4-BE49-F238E27FC236}">
                <a16:creationId xmlns:a16="http://schemas.microsoft.com/office/drawing/2014/main" id="{4F7FF163-6BDC-3F9F-5431-F569B87C3A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3C4043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6150786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6A094E27-EDBB-5421-ADCF-C6F4F476D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2a420aca26_0_266:notes">
            <a:extLst>
              <a:ext uri="{FF2B5EF4-FFF2-40B4-BE49-F238E27FC236}">
                <a16:creationId xmlns:a16="http://schemas.microsoft.com/office/drawing/2014/main" id="{0050D0AD-312C-8445-EABF-9CBF9396C4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155" name="Google Shape;155;g32a420aca26_0_266:notes">
            <a:extLst>
              <a:ext uri="{FF2B5EF4-FFF2-40B4-BE49-F238E27FC236}">
                <a16:creationId xmlns:a16="http://schemas.microsoft.com/office/drawing/2014/main" id="{BB0F9B49-6707-3879-5A1D-BB17A453B9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44970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DE6F6-7652-990B-909D-56E080A99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34E36D2-6E00-8179-591B-4200D270D2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5E7428A-8439-B9BA-C24E-A7A063AA7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75AD4E2-A753-628A-3225-7E18314210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A859-CF70-4B88-845D-47322E1EAA93}" type="slidenum">
              <a:rPr lang="es-ES" smtClean="0"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68613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B672C-8934-311C-4C80-6DD15C4DE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E7ADF82-44B5-7B5C-40B1-82E43774A2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5169BE0-388B-5D29-6895-8EB1AFE59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8BAC0F-3FA0-4C0F-BC06-56D3509F4A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A859-CF70-4B88-845D-47322E1EAA93}" type="slidenum">
              <a:rPr lang="es-ES" smtClean="0"/>
              <a:t>44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186247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89C99-502C-FE92-80C3-D07FBC090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F6B0DF7-E5F7-0DF5-41B4-B5E5D1613A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D39A761-D16D-2DDA-153A-0D21254729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2F962C1-C30C-4C6C-971A-E92C6D0AB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A859-CF70-4B88-845D-47322E1EAA93}" type="slidenum">
              <a:rPr lang="es-ES" smtClean="0"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170816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427A7-823C-F9B4-C9F7-3D5C7C931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48736D-4D87-3879-3915-007BBDB1F3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B360729-18DC-FDC5-CAE9-7CDF12469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BBE3E9-7BD0-AB13-AD38-2369062962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A859-CF70-4B88-845D-47322E1EAA93}" type="slidenum">
              <a:rPr lang="es-ES" smtClean="0"/>
              <a:t>46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244667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8AC1F9BC-15AF-DE74-5C85-EE03629C5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AEC60A99-7872-18A9-FD4F-350B5C649F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CB8F5263-1CB9-4288-D89B-DAA80CDE6F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16372328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9EA19-DEF4-8259-4C48-38EDA96FC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B2902B1-2D2F-43B6-230F-981E6400E8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2964DB0-1FF5-8F57-6453-95EDCF8B1B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A5EDAC4-540F-DB2B-2C74-4D059DB43D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A859-CF70-4B88-845D-47322E1EAA93}" type="slidenum">
              <a:rPr lang="es-ES" smtClean="0"/>
              <a:t>48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111288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ED501-E65F-6B31-461D-C08B25C93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DD0DB86-B955-8C0B-62B1-C9FB8D65A9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3126CF8-7469-2F2A-9B46-B9895AB189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1E4704F-A009-F044-0CE1-322F309130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A859-CF70-4B88-845D-47322E1EAA93}" type="slidenum">
              <a:rPr lang="es-ES" smtClean="0"/>
              <a:t>49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483634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6171E-FC00-2472-E233-050891148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22C50A8-B355-2F3A-E457-2A43AC3369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EF641F7-84A8-B957-82CB-980146E328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98C1AF-CA2A-2F49-F4AD-D7B773D283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A859-CF70-4B88-845D-47322E1EAA93}" type="slidenum">
              <a:rPr lang="es-ES" smtClean="0"/>
              <a:t>50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639648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7C688-2AF8-53D2-E200-532D29277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985D751-8E35-6BCF-0C82-9E7F57F05D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5250" y="742950"/>
            <a:ext cx="6604000" cy="3714750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1280491-37C6-59B0-EC18-558E747E29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5193DB1-7145-8859-79C6-B1B3DFD22D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CCA859-CF70-4B88-845D-47322E1EAA93}" type="slidenum">
              <a:rPr lang="es-ES" smtClean="0"/>
              <a:t>51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57078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6CCE7ED4-0DF5-0EB9-2A0B-198A8D936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2a420aca26_0_266:notes">
            <a:extLst>
              <a:ext uri="{FF2B5EF4-FFF2-40B4-BE49-F238E27FC236}">
                <a16:creationId xmlns:a16="http://schemas.microsoft.com/office/drawing/2014/main" id="{26ACD39C-6A16-828C-1499-46687C699E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155" name="Google Shape;155;g32a420aca26_0_266:notes">
            <a:extLst>
              <a:ext uri="{FF2B5EF4-FFF2-40B4-BE49-F238E27FC236}">
                <a16:creationId xmlns:a16="http://schemas.microsoft.com/office/drawing/2014/main" id="{765B9456-0C31-BB7A-0739-C328F7EE01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850473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19D301CB-539A-7CDD-F1F8-4C1D177E8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8E445940-3323-6B99-C351-463B11093F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63B7C3D6-B17E-EE0D-4EC9-3B5FE6907B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9441357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6AEE7F1A-BC3B-8758-BFEC-A18571B05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4997D603-554E-1D8A-DDBC-EF609AF99E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F8C84DDD-6BFF-8277-E715-EC727B2C19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6978341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272B246E-CDDA-9E38-103A-F1FB1024C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3A75741A-92AA-5941-7578-BF164381A3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A23EF917-A87C-0DD8-0034-E84C6BA319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7046883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25237475-34FD-DB6E-45B6-9BCE8A3FC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7BB687A2-1B20-029D-2351-E528B016FE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C5C8B988-E828-5382-DEB6-476FD271FE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511732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>
          <a:extLst>
            <a:ext uri="{FF2B5EF4-FFF2-40B4-BE49-F238E27FC236}">
              <a16:creationId xmlns:a16="http://schemas.microsoft.com/office/drawing/2014/main" id="{5B303E52-2483-9488-D82D-F21E84C2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2a420aca26_0_1142:notes">
            <a:extLst>
              <a:ext uri="{FF2B5EF4-FFF2-40B4-BE49-F238E27FC236}">
                <a16:creationId xmlns:a16="http://schemas.microsoft.com/office/drawing/2014/main" id="{731CDDE3-FB62-5019-7B2B-1577558FBA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2950"/>
            <a:ext cx="6604000" cy="3714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s-ES" dirty="0"/>
          </a:p>
        </p:txBody>
      </p:sp>
      <p:sp>
        <p:nvSpPr>
          <p:cNvPr id="235" name="Google Shape;235;g32a420aca26_0_1142:notes">
            <a:extLst>
              <a:ext uri="{FF2B5EF4-FFF2-40B4-BE49-F238E27FC236}">
                <a16:creationId xmlns:a16="http://schemas.microsoft.com/office/drawing/2014/main" id="{59978BEA-6A5A-3368-C551-E8F6D74DAA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 dirty="0">
              <a:solidFill>
                <a:srgbClr val="3C4043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758126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039575" y="3206400"/>
            <a:ext cx="24021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>
                <a:solidFill>
                  <a:srgbClr val="000000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BF3A0B1-E824-C323-A00A-4018466E9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FF3F05-A89D-4B22-8F08-F81DB1BAD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2C2229-218D-80EE-9D18-809AB5422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6F0A-3CD0-45C6-BCB8-134C48A3D246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2135550" y="1599688"/>
            <a:ext cx="4872900" cy="118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ubTitle" idx="1"/>
          </p:nvPr>
        </p:nvSpPr>
        <p:spPr>
          <a:xfrm>
            <a:off x="2135550" y="2872713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8EC9A02-722F-9945-D8D8-2B8A01E94FD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66E405E-4E52-A39B-180A-C99843F8FF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AC6F0A-3CD0-45C6-BCB8-134C48A3D246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>
            <a:spLocks noGrp="1"/>
          </p:cNvSpPr>
          <p:nvPr>
            <p:ph type="pic" idx="2"/>
          </p:nvPr>
        </p:nvSpPr>
        <p:spPr>
          <a:xfrm>
            <a:off x="-3301" y="0"/>
            <a:ext cx="9150600" cy="5143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s-ES" dirty="0"/>
          </a:p>
        </p:txBody>
      </p:sp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720000" y="4010225"/>
            <a:ext cx="7704000" cy="5769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D1581671-A13B-A622-C2FC-1D80AB020D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CCD2985-E6DE-624A-DC31-C7827DA20B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AC6F0A-3CD0-45C6-BCB8-134C48A3D246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401413"/>
            <a:ext cx="6576000" cy="165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1284000" y="3148188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1E03D2E-47D0-B1D5-511D-399A7525176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61FCC03-AD4E-42BB-AA76-0FD2C0F602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AC6F0A-3CD0-45C6-BCB8-134C48A3D246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ctrTitle"/>
          </p:nvPr>
        </p:nvSpPr>
        <p:spPr>
          <a:xfrm>
            <a:off x="3423902" y="387473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subTitle" idx="1"/>
          </p:nvPr>
        </p:nvSpPr>
        <p:spPr>
          <a:xfrm>
            <a:off x="3423900" y="802521"/>
            <a:ext cx="1906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title" idx="2" hasCustomPrompt="1"/>
          </p:nvPr>
        </p:nvSpPr>
        <p:spPr>
          <a:xfrm>
            <a:off x="2023007" y="654113"/>
            <a:ext cx="17391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4" name="Google Shape;44;p13"/>
          <p:cNvSpPr txBox="1">
            <a:spLocks noGrp="1"/>
          </p:cNvSpPr>
          <p:nvPr>
            <p:ph type="ctrTitle" idx="3"/>
          </p:nvPr>
        </p:nvSpPr>
        <p:spPr>
          <a:xfrm>
            <a:off x="3425264" y="1224286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subTitle" idx="4"/>
          </p:nvPr>
        </p:nvSpPr>
        <p:spPr>
          <a:xfrm>
            <a:off x="3425259" y="1638859"/>
            <a:ext cx="19767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 idx="5" hasCustomPrompt="1"/>
          </p:nvPr>
        </p:nvSpPr>
        <p:spPr>
          <a:xfrm>
            <a:off x="2023007" y="1488788"/>
            <a:ext cx="16152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47" name="Google Shape;47;p13"/>
          <p:cNvSpPr txBox="1">
            <a:spLocks noGrp="1"/>
          </p:cNvSpPr>
          <p:nvPr>
            <p:ph type="ctrTitle" idx="6"/>
          </p:nvPr>
        </p:nvSpPr>
        <p:spPr>
          <a:xfrm>
            <a:off x="3427999" y="2061098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ubTitle" idx="7"/>
          </p:nvPr>
        </p:nvSpPr>
        <p:spPr>
          <a:xfrm>
            <a:off x="3427997" y="2475197"/>
            <a:ext cx="1906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idx="8" hasCustomPrompt="1"/>
          </p:nvPr>
        </p:nvSpPr>
        <p:spPr>
          <a:xfrm>
            <a:off x="2023007" y="2323463"/>
            <a:ext cx="1573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3"/>
          <p:cNvSpPr txBox="1">
            <a:spLocks noGrp="1"/>
          </p:cNvSpPr>
          <p:nvPr>
            <p:ph type="ctrTitle" idx="9"/>
          </p:nvPr>
        </p:nvSpPr>
        <p:spPr>
          <a:xfrm rot="5400000">
            <a:off x="6672869" y="1646270"/>
            <a:ext cx="2913300" cy="4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ctrTitle" idx="13"/>
          </p:nvPr>
        </p:nvSpPr>
        <p:spPr>
          <a:xfrm>
            <a:off x="3427999" y="2897911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4"/>
          </p:nvPr>
        </p:nvSpPr>
        <p:spPr>
          <a:xfrm>
            <a:off x="3427997" y="3311534"/>
            <a:ext cx="1906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15" hasCustomPrompt="1"/>
          </p:nvPr>
        </p:nvSpPr>
        <p:spPr>
          <a:xfrm>
            <a:off x="2023007" y="3158138"/>
            <a:ext cx="1573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 idx="16"/>
          </p:nvPr>
        </p:nvSpPr>
        <p:spPr>
          <a:xfrm>
            <a:off x="3427999" y="3734723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7"/>
          </p:nvPr>
        </p:nvSpPr>
        <p:spPr>
          <a:xfrm>
            <a:off x="3427997" y="4147872"/>
            <a:ext cx="1906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18" hasCustomPrompt="1"/>
          </p:nvPr>
        </p:nvSpPr>
        <p:spPr>
          <a:xfrm>
            <a:off x="2023007" y="3992813"/>
            <a:ext cx="15735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Font typeface="Fira Sans Extra Condensed Medium"/>
              <a:buNone/>
              <a:defRPr sz="48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71C0DA73-9BB1-25FE-44E6-D4C78E30156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66102204-7704-BF17-19C8-417713A5327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CAC6F0A-3CD0-45C6-BCB8-134C48A3D246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ctrTitle"/>
          </p:nvPr>
        </p:nvSpPr>
        <p:spPr>
          <a:xfrm>
            <a:off x="5432000" y="710675"/>
            <a:ext cx="28881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ubTitle" idx="1"/>
          </p:nvPr>
        </p:nvSpPr>
        <p:spPr>
          <a:xfrm>
            <a:off x="5363550" y="2724625"/>
            <a:ext cx="29565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C9FA797F-DB1F-58B4-7943-46C4CDCC30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01554FC5-13A6-47E9-E09B-DB239E4999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AC6F0A-3CD0-45C6-BCB8-134C48A3D246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title"/>
          </p:nvPr>
        </p:nvSpPr>
        <p:spPr>
          <a:xfrm>
            <a:off x="5553850" y="1313850"/>
            <a:ext cx="2630400" cy="108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subTitle" idx="1"/>
          </p:nvPr>
        </p:nvSpPr>
        <p:spPr>
          <a:xfrm>
            <a:off x="5553975" y="2317950"/>
            <a:ext cx="2630400" cy="10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8D374C4-303E-D324-6F23-541C34A91D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A0AFC058-2197-AF14-3CCA-1DCF2DB043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AC6F0A-3CD0-45C6-BCB8-134C48A3D246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4_2_1_1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>
            <a:spLocks noGrp="1"/>
          </p:cNvSpPr>
          <p:nvPr>
            <p:ph type="ctrTitle"/>
          </p:nvPr>
        </p:nvSpPr>
        <p:spPr>
          <a:xfrm>
            <a:off x="831200" y="376498"/>
            <a:ext cx="38673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subTitle" idx="1"/>
          </p:nvPr>
        </p:nvSpPr>
        <p:spPr>
          <a:xfrm>
            <a:off x="831200" y="2314225"/>
            <a:ext cx="30816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0"/>
          <p:cNvSpPr/>
          <p:nvPr/>
        </p:nvSpPr>
        <p:spPr>
          <a:xfrm rot="-5400000" flipH="1">
            <a:off x="83000" y="-82950"/>
            <a:ext cx="548400" cy="714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9" name="Google Shape;139;p30"/>
          <p:cNvSpPr/>
          <p:nvPr/>
        </p:nvSpPr>
        <p:spPr>
          <a:xfrm rot="-5400000" flipH="1">
            <a:off x="7474475" y="3397650"/>
            <a:ext cx="891300" cy="260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CDC5B1A-0008-D9C4-E83C-D6CD61A0FE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97AE325B-310E-ECF7-A1B6-D8CC56F3D0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AC6F0A-3CD0-45C6-BCB8-134C48A3D246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/>
          <p:nvPr/>
        </p:nvSpPr>
        <p:spPr>
          <a:xfrm>
            <a:off x="0" y="1577400"/>
            <a:ext cx="362100" cy="1988700"/>
          </a:xfrm>
          <a:prstGeom prst="rect">
            <a:avLst/>
          </a:prstGeom>
          <a:solidFill>
            <a:srgbClr val="CFC3AC">
              <a:alpha val="58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F962A2-2B0F-D054-C784-A126F3635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AA351F-620B-996F-4205-612537D19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83959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1pPr>
            <a:lvl2pPr marL="914400" lvl="1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2pPr>
            <a:lvl3pPr marL="1371600" lvl="2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3pPr>
            <a:lvl4pPr marL="1828800" lvl="3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4pPr>
            <a:lvl5pPr marL="2286000" lvl="4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5pPr>
            <a:lvl6pPr marL="2743200" lvl="5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6pPr>
            <a:lvl7pPr marL="3200400" lvl="6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●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7pPr>
            <a:lvl8pPr marL="3657600" lvl="7" indent="-304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tamaran Light"/>
              <a:buChar char="○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8pPr>
            <a:lvl9pPr marL="4114800" lvl="8" indent="-30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200"/>
              <a:buFont typeface="Catamaran Light"/>
              <a:buChar char="■"/>
              <a:defRPr sz="1200">
                <a:solidFill>
                  <a:schemeClr val="dk1"/>
                </a:solidFill>
                <a:latin typeface="Catamaran Light"/>
                <a:ea typeface="Catamaran Light"/>
                <a:cs typeface="Catamaran Light"/>
                <a:sym typeface="Catamaran Light"/>
              </a:defRPr>
            </a:lvl9pPr>
          </a:lstStyle>
          <a:p>
            <a:endParaRPr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36D7488-09A5-63D8-14AA-F31F947C7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AC6F0A-3CD0-45C6-BCB8-134C48A3D246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F5AF91A-BA1F-1ED8-7046-80F0650D0E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6" r:id="rId3"/>
    <p:sldLayoutId id="2147483657" r:id="rId4"/>
    <p:sldLayoutId id="2147483659" r:id="rId5"/>
    <p:sldLayoutId id="2147483662" r:id="rId6"/>
    <p:sldLayoutId id="2147483663" r:id="rId7"/>
    <p:sldLayoutId id="2147483666" r:id="rId8"/>
    <p:sldLayoutId id="2147483676" r:id="rId9"/>
    <p:sldLayoutId id="2147483677" r:id="rId10"/>
    <p:sldLayoutId id="2147483682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49">
          <p15:clr>
            <a:srgbClr val="EA4335"/>
          </p15:clr>
        </p15:guide>
        <p15:guide id="2" pos="5311">
          <p15:clr>
            <a:srgbClr val="EA4335"/>
          </p15:clr>
        </p15:guide>
        <p15:guide id="3" orient="horz" pos="340">
          <p15:clr>
            <a:srgbClr val="EA4335"/>
          </p15:clr>
        </p15:guide>
        <p15:guide id="4" orient="horz" pos="290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tif"/><Relationship Id="rId5" Type="http://schemas.openxmlformats.org/officeDocument/2006/relationships/image" Target="../media/image2.png"/><Relationship Id="rId4" Type="http://schemas.openxmlformats.org/officeDocument/2006/relationships/hyperlink" Target="mailto:juancarlos.fernandez@ific.uv.es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tif"/><Relationship Id="rId5" Type="http://schemas.openxmlformats.org/officeDocument/2006/relationships/image" Target="../media/image2.png"/><Relationship Id="rId4" Type="http://schemas.openxmlformats.org/officeDocument/2006/relationships/hyperlink" Target="mailto:juancarlos.fernandez@ific.uv.es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tif"/><Relationship Id="rId5" Type="http://schemas.openxmlformats.org/officeDocument/2006/relationships/image" Target="../media/image2.png"/><Relationship Id="rId4" Type="http://schemas.openxmlformats.org/officeDocument/2006/relationships/hyperlink" Target="mailto:juancarlos.fernandez@ific.uv.es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>
          <a:extLst>
            <a:ext uri="{FF2B5EF4-FFF2-40B4-BE49-F238E27FC236}">
              <a16:creationId xmlns:a16="http://schemas.microsoft.com/office/drawing/2014/main" id="{6DB03365-17AB-CF80-94A0-11FF7BBB8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s experimentos del LHC presentan sus nuevos resultados">
            <a:extLst>
              <a:ext uri="{FF2B5EF4-FFF2-40B4-BE49-F238E27FC236}">
                <a16:creationId xmlns:a16="http://schemas.microsoft.com/office/drawing/2014/main" id="{0681D738-D79A-9C65-0658-8425E4132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87" y="16426"/>
            <a:ext cx="76946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" name="Google Shape;158;p36">
            <a:extLst>
              <a:ext uri="{FF2B5EF4-FFF2-40B4-BE49-F238E27FC236}">
                <a16:creationId xmlns:a16="http://schemas.microsoft.com/office/drawing/2014/main" id="{7A4662CD-6E30-172B-4754-EDE7F56FD08D}"/>
              </a:ext>
            </a:extLst>
          </p:cNvPr>
          <p:cNvSpPr/>
          <p:nvPr/>
        </p:nvSpPr>
        <p:spPr>
          <a:xfrm rot="5400000">
            <a:off x="2244397" y="-801673"/>
            <a:ext cx="3358800" cy="6657545"/>
          </a:xfrm>
          <a:prstGeom prst="rect">
            <a:avLst/>
          </a:prstGeom>
          <a:solidFill>
            <a:srgbClr val="908269">
              <a:alpha val="861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9" name="Google Shape;159;p36">
            <a:extLst>
              <a:ext uri="{FF2B5EF4-FFF2-40B4-BE49-F238E27FC236}">
                <a16:creationId xmlns:a16="http://schemas.microsoft.com/office/drawing/2014/main" id="{55608CCD-3278-08D5-2203-88785398321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95024" y="2026401"/>
            <a:ext cx="6657546" cy="226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 algn="ctr"/>
            <a:r>
              <a:rPr lang="en-US" dirty="0">
                <a:latin typeface="Livvic"/>
              </a:rPr>
              <a:t>Project meeting - 15th of September 2026</a:t>
            </a:r>
          </a:p>
          <a:p>
            <a:pPr marL="0" indent="0" algn="ctr"/>
            <a:endParaRPr lang="es-ES" dirty="0">
              <a:latin typeface="Livvic" pitchFamily="2" charset="0"/>
            </a:endParaRPr>
          </a:p>
          <a:p>
            <a:pPr marL="228600" algn="ctr"/>
            <a:r>
              <a:rPr lang="es-ES" b="1" u="sng" dirty="0">
                <a:latin typeface="Livvic"/>
              </a:rPr>
              <a:t>Juan Carlos Fernández Ortega</a:t>
            </a:r>
            <a:r>
              <a:rPr lang="es-ES" b="1" dirty="0">
                <a:latin typeface="Livvic"/>
              </a:rPr>
              <a:t>, </a:t>
            </a:r>
            <a:r>
              <a:rPr lang="en-US" dirty="0">
                <a:latin typeface="Livvic"/>
                <a:ea typeface="Economica-Regular"/>
              </a:rPr>
              <a:t>Laura Karina Pedraza, Daniel Esperante, Nuria Fuster Martínez, Marçà Boronat, César Blanch, Benito Gimeno, Daniel González, María Moreno</a:t>
            </a:r>
            <a:endParaRPr lang="en-US" dirty="0">
              <a:latin typeface="Livvic"/>
            </a:endParaRPr>
          </a:p>
          <a:p>
            <a:pPr marL="0" indent="0" algn="ctr"/>
            <a:r>
              <a:rPr lang="es-ES" u="sng" dirty="0">
                <a:latin typeface="Livvic" pitchFamily="2" charset="0"/>
                <a:hlinkClick r:id="rId4"/>
              </a:rPr>
              <a:t>juancarlos.fernandez@ific.uv.es</a:t>
            </a:r>
            <a:endParaRPr lang="es-ES" u="sng" dirty="0">
              <a:latin typeface="Livvic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160" name="Google Shape;160;p36">
            <a:extLst>
              <a:ext uri="{FF2B5EF4-FFF2-40B4-BE49-F238E27FC236}">
                <a16:creationId xmlns:a16="http://schemas.microsoft.com/office/drawing/2014/main" id="{3B53CE60-15AE-23E0-A1E9-936066E40E9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95024" y="1180785"/>
            <a:ext cx="6657546" cy="6248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-US" dirty="0"/>
              <a:t>Meeting BPM IFIC </a:t>
            </a:r>
            <a:endParaRPr lang="es-ES" dirty="0"/>
          </a:p>
        </p:txBody>
      </p:sp>
      <p:sp>
        <p:nvSpPr>
          <p:cNvPr id="161" name="Google Shape;161;p36">
            <a:extLst>
              <a:ext uri="{FF2B5EF4-FFF2-40B4-BE49-F238E27FC236}">
                <a16:creationId xmlns:a16="http://schemas.microsoft.com/office/drawing/2014/main" id="{6EE4465B-0743-936A-6B32-DA3E015BBBEC}"/>
              </a:ext>
            </a:extLst>
          </p:cNvPr>
          <p:cNvSpPr/>
          <p:nvPr/>
        </p:nvSpPr>
        <p:spPr>
          <a:xfrm rot="-5400000" flipH="1">
            <a:off x="7354200" y="2416550"/>
            <a:ext cx="3358800" cy="221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A9F4F67-EB19-5B67-DCCE-F7337FD662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0" y="16426"/>
            <a:ext cx="7000161" cy="564420"/>
          </a:xfrm>
          <a:prstGeom prst="rect">
            <a:avLst/>
          </a:prstGeom>
        </p:spPr>
      </p:pic>
      <p:pic>
        <p:nvPicPr>
          <p:cNvPr id="4" name="Imagen" descr="Imagen">
            <a:extLst>
              <a:ext uri="{FF2B5EF4-FFF2-40B4-BE49-F238E27FC236}">
                <a16:creationId xmlns:a16="http://schemas.microsoft.com/office/drawing/2014/main" id="{05364A35-E223-501B-3A79-64DEF78C84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2570" y="71781"/>
            <a:ext cx="1863510" cy="3602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946E215-390F-E9A9-8E38-0DE335313F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7920" y="4423601"/>
            <a:ext cx="9144000" cy="758926"/>
          </a:xfrm>
          <a:prstGeom prst="rect">
            <a:avLst/>
          </a:prstGeo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E9AE0A1-D96B-56F4-DEB8-0E22FCCC6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6F0A-3CD0-45C6-BCB8-134C48A3D246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55240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8"/>
          <p:cNvSpPr/>
          <p:nvPr/>
        </p:nvSpPr>
        <p:spPr>
          <a:xfrm rot="-5400000" flipH="1">
            <a:off x="-957850" y="957900"/>
            <a:ext cx="5140800" cy="322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1" name="Google Shape;181;p38"/>
          <p:cNvSpPr txBox="1">
            <a:spLocks noGrp="1"/>
          </p:cNvSpPr>
          <p:nvPr>
            <p:ph type="title" idx="2"/>
          </p:nvPr>
        </p:nvSpPr>
        <p:spPr>
          <a:xfrm>
            <a:off x="1921470" y="1380865"/>
            <a:ext cx="100461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185" name="Google Shape;185;p38"/>
          <p:cNvSpPr txBox="1">
            <a:spLocks noGrp="1"/>
          </p:cNvSpPr>
          <p:nvPr>
            <p:ph type="ctrTitle" idx="9"/>
          </p:nvPr>
        </p:nvSpPr>
        <p:spPr>
          <a:xfrm rot="5400000">
            <a:off x="6999112" y="1646270"/>
            <a:ext cx="2913300" cy="48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TABLE OF CONTENTS</a:t>
            </a:r>
            <a:endParaRPr dirty="0"/>
          </a:p>
        </p:txBody>
      </p:sp>
      <p:sp>
        <p:nvSpPr>
          <p:cNvPr id="188" name="Google Shape;188;p38"/>
          <p:cNvSpPr txBox="1">
            <a:spLocks noGrp="1"/>
          </p:cNvSpPr>
          <p:nvPr>
            <p:ph type="ctrTitle"/>
          </p:nvPr>
        </p:nvSpPr>
        <p:spPr>
          <a:xfrm>
            <a:off x="3355526" y="1440870"/>
            <a:ext cx="3715833" cy="4666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buSzPts val="1100"/>
              <a:buFont typeface="Arial"/>
            </a:pPr>
            <a:endParaRPr sz="1600" dirty="0"/>
          </a:p>
          <a:p>
            <a:r>
              <a:rPr lang="es-ES" sz="1600" dirty="0"/>
              <a:t>Resumen Esquemas utilizados</a:t>
            </a:r>
          </a:p>
        </p:txBody>
      </p:sp>
      <p:sp>
        <p:nvSpPr>
          <p:cNvPr id="14" name="Marcador de número de diapositiva 13">
            <a:extLst>
              <a:ext uri="{FF2B5EF4-FFF2-40B4-BE49-F238E27FC236}">
                <a16:creationId xmlns:a16="http://schemas.microsoft.com/office/drawing/2014/main" id="{D2007171-8C7E-3626-DDB7-6F27BB7EAEA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108688" y="4767263"/>
            <a:ext cx="406662" cy="274637"/>
          </a:xfrm>
        </p:spPr>
        <p:txBody>
          <a:bodyPr/>
          <a:lstStyle/>
          <a:p>
            <a:fld id="{8CAC6F0A-3CD0-45C6-BCB8-134C48A3D246}" type="slidenum">
              <a:rPr lang="es-ES" smtClean="0"/>
              <a:t>2</a:t>
            </a:fld>
            <a:endParaRPr lang="es-ES" dirty="0"/>
          </a:p>
        </p:txBody>
      </p:sp>
      <p:sp>
        <p:nvSpPr>
          <p:cNvPr id="2" name="Google Shape;180;p38">
            <a:extLst>
              <a:ext uri="{FF2B5EF4-FFF2-40B4-BE49-F238E27FC236}">
                <a16:creationId xmlns:a16="http://schemas.microsoft.com/office/drawing/2014/main" id="{55EF81EF-EBBA-DE4D-E8F8-0C7DD817E91C}"/>
              </a:ext>
            </a:extLst>
          </p:cNvPr>
          <p:cNvSpPr txBox="1">
            <a:spLocks/>
          </p:cNvSpPr>
          <p:nvPr/>
        </p:nvSpPr>
        <p:spPr>
          <a:xfrm>
            <a:off x="1921470" y="2260756"/>
            <a:ext cx="100461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" dirty="0"/>
              <a:t>02</a:t>
            </a:r>
          </a:p>
        </p:txBody>
      </p:sp>
      <p:sp>
        <p:nvSpPr>
          <p:cNvPr id="3" name="Google Shape;188;p38">
            <a:extLst>
              <a:ext uri="{FF2B5EF4-FFF2-40B4-BE49-F238E27FC236}">
                <a16:creationId xmlns:a16="http://schemas.microsoft.com/office/drawing/2014/main" id="{F20EBB8D-3007-7103-938E-355D3CF127F6}"/>
              </a:ext>
            </a:extLst>
          </p:cNvPr>
          <p:cNvSpPr txBox="1">
            <a:spLocks/>
          </p:cNvSpPr>
          <p:nvPr/>
        </p:nvSpPr>
        <p:spPr>
          <a:xfrm>
            <a:off x="3355526" y="2281500"/>
            <a:ext cx="3715833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vvic"/>
              <a:buNone/>
              <a:defRPr sz="12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SzPts val="1100"/>
              <a:buFont typeface="Arial"/>
              <a:buNone/>
            </a:pPr>
            <a:endParaRPr lang="en-GB" sz="1600" dirty="0"/>
          </a:p>
          <a:p>
            <a:r>
              <a:rPr lang="es-ES" sz="1600" dirty="0"/>
              <a:t>Resultados principales de medidas en Japón</a:t>
            </a:r>
          </a:p>
        </p:txBody>
      </p:sp>
      <p:sp>
        <p:nvSpPr>
          <p:cNvPr id="5" name="Google Shape;180;p38">
            <a:extLst>
              <a:ext uri="{FF2B5EF4-FFF2-40B4-BE49-F238E27FC236}">
                <a16:creationId xmlns:a16="http://schemas.microsoft.com/office/drawing/2014/main" id="{03D42C4B-2451-76B5-1444-B556031B5857}"/>
              </a:ext>
            </a:extLst>
          </p:cNvPr>
          <p:cNvSpPr txBox="1">
            <a:spLocks/>
          </p:cNvSpPr>
          <p:nvPr/>
        </p:nvSpPr>
        <p:spPr>
          <a:xfrm>
            <a:off x="1921470" y="3119902"/>
            <a:ext cx="100461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" dirty="0"/>
              <a:t>03</a:t>
            </a:r>
          </a:p>
        </p:txBody>
      </p:sp>
      <p:sp>
        <p:nvSpPr>
          <p:cNvPr id="6" name="Google Shape;188;p38">
            <a:extLst>
              <a:ext uri="{FF2B5EF4-FFF2-40B4-BE49-F238E27FC236}">
                <a16:creationId xmlns:a16="http://schemas.microsoft.com/office/drawing/2014/main" id="{8ABE796E-6454-28A7-17A5-1031816B4F41}"/>
              </a:ext>
            </a:extLst>
          </p:cNvPr>
          <p:cNvSpPr txBox="1">
            <a:spLocks/>
          </p:cNvSpPr>
          <p:nvPr/>
        </p:nvSpPr>
        <p:spPr>
          <a:xfrm>
            <a:off x="3355526" y="3119902"/>
            <a:ext cx="3715833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vvic"/>
              <a:buNone/>
              <a:defRPr sz="12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SzPts val="1100"/>
              <a:buFont typeface="Arial"/>
              <a:buNone/>
            </a:pPr>
            <a:endParaRPr lang="en-GB" sz="1600" dirty="0"/>
          </a:p>
          <a:p>
            <a:r>
              <a:rPr lang="en-GB" sz="1600" dirty="0"/>
              <a:t>Próximos avances de líneas de electrónica/instrumentación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85C1D3C6-09DD-0C14-AF77-40D129A6D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8">
            <a:extLst>
              <a:ext uri="{FF2B5EF4-FFF2-40B4-BE49-F238E27FC236}">
                <a16:creationId xmlns:a16="http://schemas.microsoft.com/office/drawing/2014/main" id="{4722AB67-14B7-C97A-8EAA-AB90E918E582}"/>
              </a:ext>
            </a:extLst>
          </p:cNvPr>
          <p:cNvSpPr/>
          <p:nvPr/>
        </p:nvSpPr>
        <p:spPr>
          <a:xfrm rot="-5400000" flipH="1">
            <a:off x="-957850" y="957900"/>
            <a:ext cx="5140800" cy="322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1" name="Google Shape;181;p38">
            <a:extLst>
              <a:ext uri="{FF2B5EF4-FFF2-40B4-BE49-F238E27FC236}">
                <a16:creationId xmlns:a16="http://schemas.microsoft.com/office/drawing/2014/main" id="{06D199E9-8948-F023-E19D-72C7F8BDAC50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1921470" y="1380865"/>
            <a:ext cx="100461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188" name="Google Shape;188;p38">
            <a:extLst>
              <a:ext uri="{FF2B5EF4-FFF2-40B4-BE49-F238E27FC236}">
                <a16:creationId xmlns:a16="http://schemas.microsoft.com/office/drawing/2014/main" id="{CF2204C5-37BD-420C-24B6-B9C044E70354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355526" y="1440870"/>
            <a:ext cx="3715833" cy="4666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buSzPts val="1100"/>
              <a:buFont typeface="Arial"/>
            </a:pPr>
            <a:endParaRPr sz="1600" dirty="0"/>
          </a:p>
          <a:p>
            <a:r>
              <a:rPr lang="es-ES" sz="1600" dirty="0"/>
              <a:t>Resumen Esquemas utilizados</a:t>
            </a:r>
          </a:p>
        </p:txBody>
      </p:sp>
      <p:sp>
        <p:nvSpPr>
          <p:cNvPr id="14" name="Marcador de número de diapositiva 13">
            <a:extLst>
              <a:ext uri="{FF2B5EF4-FFF2-40B4-BE49-F238E27FC236}">
                <a16:creationId xmlns:a16="http://schemas.microsoft.com/office/drawing/2014/main" id="{5DC78091-628F-6FA1-012C-6139170D9C3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108688" y="4767263"/>
            <a:ext cx="406662" cy="274637"/>
          </a:xfrm>
        </p:spPr>
        <p:txBody>
          <a:bodyPr/>
          <a:lstStyle/>
          <a:p>
            <a:fld id="{8CAC6F0A-3CD0-45C6-BCB8-134C48A3D246}" type="slidenum">
              <a:rPr lang="es-ES" smtClean="0"/>
              <a:t>3</a:t>
            </a:fld>
            <a:endParaRPr lang="es-ES" dirty="0"/>
          </a:p>
        </p:txBody>
      </p:sp>
      <p:sp>
        <p:nvSpPr>
          <p:cNvPr id="2" name="Google Shape;180;p38">
            <a:extLst>
              <a:ext uri="{FF2B5EF4-FFF2-40B4-BE49-F238E27FC236}">
                <a16:creationId xmlns:a16="http://schemas.microsoft.com/office/drawing/2014/main" id="{E4D32B95-58F2-46B0-512F-D637ED412676}"/>
              </a:ext>
            </a:extLst>
          </p:cNvPr>
          <p:cNvSpPr txBox="1">
            <a:spLocks/>
          </p:cNvSpPr>
          <p:nvPr/>
        </p:nvSpPr>
        <p:spPr>
          <a:xfrm>
            <a:off x="1921470" y="2260756"/>
            <a:ext cx="100461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" dirty="0"/>
              <a:t>02</a:t>
            </a:r>
          </a:p>
        </p:txBody>
      </p:sp>
      <p:sp>
        <p:nvSpPr>
          <p:cNvPr id="3" name="Google Shape;188;p38">
            <a:extLst>
              <a:ext uri="{FF2B5EF4-FFF2-40B4-BE49-F238E27FC236}">
                <a16:creationId xmlns:a16="http://schemas.microsoft.com/office/drawing/2014/main" id="{DDA41B2C-53D8-B21B-17F1-54B5C706795A}"/>
              </a:ext>
            </a:extLst>
          </p:cNvPr>
          <p:cNvSpPr txBox="1">
            <a:spLocks/>
          </p:cNvSpPr>
          <p:nvPr/>
        </p:nvSpPr>
        <p:spPr>
          <a:xfrm>
            <a:off x="3355526" y="2281500"/>
            <a:ext cx="3715833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vvic"/>
              <a:buNone/>
              <a:defRPr sz="12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SzPts val="1100"/>
              <a:buFont typeface="Arial"/>
              <a:buNone/>
            </a:pPr>
            <a:endParaRPr lang="en-GB" sz="1600" dirty="0">
              <a:solidFill>
                <a:srgbClr val="EEEDEB"/>
              </a:solidFill>
            </a:endParaRPr>
          </a:p>
          <a:p>
            <a:r>
              <a:rPr lang="es-ES" sz="1600" dirty="0">
                <a:solidFill>
                  <a:srgbClr val="EEEDEB"/>
                </a:solidFill>
              </a:rPr>
              <a:t>Resultados principales de medidas en Japón</a:t>
            </a:r>
          </a:p>
        </p:txBody>
      </p:sp>
      <p:sp>
        <p:nvSpPr>
          <p:cNvPr id="5" name="Google Shape;180;p38">
            <a:extLst>
              <a:ext uri="{FF2B5EF4-FFF2-40B4-BE49-F238E27FC236}">
                <a16:creationId xmlns:a16="http://schemas.microsoft.com/office/drawing/2014/main" id="{3967D383-BD68-E586-9692-5B03415B115E}"/>
              </a:ext>
            </a:extLst>
          </p:cNvPr>
          <p:cNvSpPr txBox="1">
            <a:spLocks/>
          </p:cNvSpPr>
          <p:nvPr/>
        </p:nvSpPr>
        <p:spPr>
          <a:xfrm>
            <a:off x="1921470" y="3119902"/>
            <a:ext cx="100461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" dirty="0"/>
              <a:t>03</a:t>
            </a:r>
          </a:p>
        </p:txBody>
      </p:sp>
      <p:sp>
        <p:nvSpPr>
          <p:cNvPr id="6" name="Google Shape;188;p38">
            <a:extLst>
              <a:ext uri="{FF2B5EF4-FFF2-40B4-BE49-F238E27FC236}">
                <a16:creationId xmlns:a16="http://schemas.microsoft.com/office/drawing/2014/main" id="{2D7A1F9E-17BD-B742-BB37-0D2C51BA0731}"/>
              </a:ext>
            </a:extLst>
          </p:cNvPr>
          <p:cNvSpPr txBox="1">
            <a:spLocks/>
          </p:cNvSpPr>
          <p:nvPr/>
        </p:nvSpPr>
        <p:spPr>
          <a:xfrm>
            <a:off x="3355526" y="3119902"/>
            <a:ext cx="3715833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vvic"/>
              <a:buNone/>
              <a:defRPr sz="12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SzPts val="1100"/>
              <a:buFont typeface="Arial"/>
              <a:buNone/>
            </a:pPr>
            <a:endParaRPr lang="en-GB" sz="1600" dirty="0">
              <a:solidFill>
                <a:srgbClr val="EEEDEB"/>
              </a:solidFill>
            </a:endParaRPr>
          </a:p>
          <a:p>
            <a:r>
              <a:rPr lang="en-GB" sz="1600" dirty="0">
                <a:solidFill>
                  <a:srgbClr val="EEEDEB"/>
                </a:solidFill>
              </a:rPr>
              <a:t>Próximos avances de líneas de electrónica/instrumentación </a:t>
            </a:r>
          </a:p>
        </p:txBody>
      </p:sp>
    </p:spTree>
    <p:extLst>
      <p:ext uri="{BB962C8B-B14F-4D97-AF65-F5344CB8AC3E}">
        <p14:creationId xmlns:p14="http://schemas.microsoft.com/office/powerpoint/2010/main" val="2700506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3F5FE-61ED-8013-4508-FDA0E18E2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uadroTexto 22">
            <a:extLst>
              <a:ext uri="{FF2B5EF4-FFF2-40B4-BE49-F238E27FC236}">
                <a16:creationId xmlns:a16="http://schemas.microsoft.com/office/drawing/2014/main" id="{45E3FD81-B95C-826E-E6A0-3B836E896B0A}"/>
              </a:ext>
            </a:extLst>
          </p:cNvPr>
          <p:cNvSpPr txBox="1"/>
          <p:nvPr/>
        </p:nvSpPr>
        <p:spPr>
          <a:xfrm>
            <a:off x="315939" y="790097"/>
            <a:ext cx="720979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dirty="0"/>
              <a:t>6 shifts </a:t>
            </a:r>
            <a:r>
              <a:rPr lang="es-ES_tradnl" dirty="0"/>
              <a:t>durante Mayo-Junio 2026.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dirty="0"/>
              <a:t>Cambios</a:t>
            </a:r>
            <a:r>
              <a:rPr lang="es-ES_tradnl" dirty="0"/>
              <a:t> en los esquemas de la electrónica </a:t>
            </a:r>
            <a:r>
              <a:rPr lang="es-ES_tradnl" b="1" dirty="0"/>
              <a:t>cada shift</a:t>
            </a:r>
            <a:r>
              <a:rPr lang="es-ES_tradnl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dirty="0"/>
              <a:t>Problema con aisladores que no llegaban a tiempo, solo llegaron para el último shift, pero </a:t>
            </a:r>
            <a:r>
              <a:rPr lang="es-ES_tradnl" b="1" dirty="0"/>
              <a:t>no teníamos haz plano </a:t>
            </a:r>
            <a:r>
              <a:rPr lang="es-ES_tradnl" dirty="0"/>
              <a:t>y tuvimos varios “HIGH MODULATOR VOLTAGE”, debido supuestamente a que algunos </a:t>
            </a:r>
            <a:r>
              <a:rPr lang="es-ES_tradnl" dirty="0" err="1"/>
              <a:t>klystron</a:t>
            </a:r>
            <a:r>
              <a:rPr lang="es-ES_tradnl" dirty="0"/>
              <a:t> estaban dañados por el apagón.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_tradnl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_tradnl" dirty="0"/>
              <a:t>Los </a:t>
            </a:r>
            <a:r>
              <a:rPr lang="es-ES_tradnl" b="1" dirty="0"/>
              <a:t>mejores resultados </a:t>
            </a:r>
            <a:r>
              <a:rPr lang="es-ES_tradnl" dirty="0"/>
              <a:t>en </a:t>
            </a:r>
            <a:r>
              <a:rPr lang="es-ES_tradnl" b="1" dirty="0"/>
              <a:t>resolución</a:t>
            </a:r>
            <a:r>
              <a:rPr lang="es-ES_tradnl" dirty="0"/>
              <a:t> fueron en los </a:t>
            </a:r>
            <a:r>
              <a:rPr lang="es-ES_tradnl" b="1" dirty="0" err="1"/>
              <a:t>shifts</a:t>
            </a:r>
            <a:r>
              <a:rPr lang="es-ES_tradnl" b="1" dirty="0"/>
              <a:t> 4, 5 y 6 </a:t>
            </a:r>
            <a:r>
              <a:rPr lang="es-ES_tradnl" dirty="0"/>
              <a:t>(se mostrarán más adelante).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/>
              <a:t>A continuación se muestra una tabla o un resumen con los </a:t>
            </a:r>
            <a:r>
              <a:rPr lang="es-ES_tradnl" b="1" dirty="0"/>
              <a:t>diferentes esquemas </a:t>
            </a:r>
            <a:r>
              <a:rPr lang="es-ES_tradnl" dirty="0"/>
              <a:t>utilizados, indicando la importancia de cambios entre ellos:</a:t>
            </a:r>
          </a:p>
        </p:txBody>
      </p:sp>
      <p:sp>
        <p:nvSpPr>
          <p:cNvPr id="3" name="Google Shape;237;p42">
            <a:extLst>
              <a:ext uri="{FF2B5EF4-FFF2-40B4-BE49-F238E27FC236}">
                <a16:creationId xmlns:a16="http://schemas.microsoft.com/office/drawing/2014/main" id="{C38C4746-3A8B-6307-1BF8-BC56C42CC319}"/>
              </a:ext>
            </a:extLst>
          </p:cNvPr>
          <p:cNvSpPr/>
          <p:nvPr/>
        </p:nvSpPr>
        <p:spPr>
          <a:xfrm rot="-5400000">
            <a:off x="3754606" y="-3407083"/>
            <a:ext cx="589140" cy="746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Google Shape;239;p42">
            <a:extLst>
              <a:ext uri="{FF2B5EF4-FFF2-40B4-BE49-F238E27FC236}">
                <a16:creationId xmlns:a16="http://schemas.microsoft.com/office/drawing/2014/main" id="{21CD88F4-3FBA-1FFC-780D-5F8BF93EC3C1}"/>
              </a:ext>
            </a:extLst>
          </p:cNvPr>
          <p:cNvSpPr txBox="1">
            <a:spLocks/>
          </p:cNvSpPr>
          <p:nvPr/>
        </p:nvSpPr>
        <p:spPr>
          <a:xfrm>
            <a:off x="348338" y="65999"/>
            <a:ext cx="6332790" cy="83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sz="1800" dirty="0">
                <a:solidFill>
                  <a:schemeClr val="lt1"/>
                </a:solidFill>
              </a:rPr>
              <a:t>1. Resumen esquemas utilizados</a:t>
            </a:r>
          </a:p>
          <a:p>
            <a:endParaRPr lang="es-ES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693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9E36554F-7F41-D9AD-DAD8-393099BB7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EE311CCA-C3D0-8D25-378F-443F5F18E35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021021" y="2892829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EAB01459-D59C-9137-C522-D1E85C144979}"/>
              </a:ext>
            </a:extLst>
          </p:cNvPr>
          <p:cNvGrpSpPr/>
          <p:nvPr/>
        </p:nvGrpSpPr>
        <p:grpSpPr>
          <a:xfrm>
            <a:off x="530609" y="2728562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D15FC312-FF00-4381-9DBD-B34E57BC807D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8C060AAE-A4A4-19F5-2AB5-46B0A9443516}"/>
                </a:ext>
              </a:extLst>
            </p:cNvPr>
            <p:cNvSpPr/>
            <p:nvPr/>
          </p:nvSpPr>
          <p:spPr>
            <a:xfrm>
              <a:off x="385423" y="3016016"/>
              <a:ext cx="28482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b="1" spc="-1" dirty="0">
                  <a:latin typeface="+mj-lt"/>
                  <a:ea typeface="Open Sans Regular"/>
                </a:rPr>
                <a:t>cBPM</a:t>
              </a:r>
              <a:endParaRPr lang="es-ES" dirty="0"/>
            </a:p>
          </p:txBody>
        </p:sp>
      </p:grpSp>
      <p:sp>
        <p:nvSpPr>
          <p:cNvPr id="31" name="CustomShape 22">
            <a:extLst>
              <a:ext uri="{FF2B5EF4-FFF2-40B4-BE49-F238E27FC236}">
                <a16:creationId xmlns:a16="http://schemas.microsoft.com/office/drawing/2014/main" id="{4DE0CCB4-5EAC-192B-7AF5-A19556151E47}"/>
              </a:ext>
            </a:extLst>
          </p:cNvPr>
          <p:cNvSpPr/>
          <p:nvPr/>
        </p:nvSpPr>
        <p:spPr>
          <a:xfrm>
            <a:off x="3012760" y="788617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1</a:t>
            </a:r>
            <a:r>
              <a:rPr lang="es-ES" sz="1100" spc="-1" dirty="0">
                <a:latin typeface="+mj-lt"/>
                <a:ea typeface="Open Sans Regular"/>
              </a:rPr>
              <a:t> = 1.428 GHz</a:t>
            </a:r>
            <a:endParaRPr lang="es-ES" sz="1100" spc="-1" dirty="0">
              <a:latin typeface="+mj-lt"/>
            </a:endParaRPr>
          </a:p>
        </p:txBody>
      </p:sp>
      <p:sp>
        <p:nvSpPr>
          <p:cNvPr id="56" name="CustomShape 55">
            <a:extLst>
              <a:ext uri="{FF2B5EF4-FFF2-40B4-BE49-F238E27FC236}">
                <a16:creationId xmlns:a16="http://schemas.microsoft.com/office/drawing/2014/main" id="{1E4A0728-1228-4E54-A078-21E6D5F29C91}"/>
              </a:ext>
            </a:extLst>
          </p:cNvPr>
          <p:cNvSpPr/>
          <p:nvPr/>
        </p:nvSpPr>
        <p:spPr>
          <a:xfrm>
            <a:off x="5555438" y="3550152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 = 297 MHz</a:t>
            </a:r>
            <a:endParaRPr lang="es-ES" sz="800" b="1" spc="-1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1E05722-8795-64B0-C960-95D9891EB6FC}"/>
              </a:ext>
            </a:extLst>
          </p:cNvPr>
          <p:cNvGrpSpPr/>
          <p:nvPr/>
        </p:nvGrpSpPr>
        <p:grpSpPr>
          <a:xfrm>
            <a:off x="1837409" y="2817122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B2654308-E625-E53A-90B5-AB5317B177D3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B015C6CE-C95E-00E4-05D8-543402DFC68D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180 </a:t>
              </a:r>
              <a:endParaRPr lang="es-ES" sz="800" spc="-1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Hybrid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7C03C7CB-3F17-792A-8BDB-14BC3A1CB566}"/>
              </a:ext>
            </a:extLst>
          </p:cNvPr>
          <p:cNvSpPr/>
          <p:nvPr/>
        </p:nvSpPr>
        <p:spPr>
          <a:xfrm>
            <a:off x="1640129" y="3041762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B52D3FB1-9569-7945-79E7-7B6EEC86EBE2}"/>
              </a:ext>
            </a:extLst>
          </p:cNvPr>
          <p:cNvSpPr/>
          <p:nvPr/>
        </p:nvSpPr>
        <p:spPr>
          <a:xfrm flipV="1">
            <a:off x="2062409" y="3262442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907F1EBE-CF0B-4873-23A7-9169EBAD3845}"/>
              </a:ext>
            </a:extLst>
          </p:cNvPr>
          <p:cNvSpPr/>
          <p:nvPr/>
        </p:nvSpPr>
        <p:spPr>
          <a:xfrm>
            <a:off x="1686039" y="2902444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88A1300F-5B26-F563-E756-17E3BDB04008}"/>
              </a:ext>
            </a:extLst>
          </p:cNvPr>
          <p:cNvSpPr/>
          <p:nvPr/>
        </p:nvSpPr>
        <p:spPr>
          <a:xfrm>
            <a:off x="2329459" y="2902444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287C3E06-F856-0298-6475-AA5B1821D1D9}"/>
              </a:ext>
            </a:extLst>
          </p:cNvPr>
          <p:cNvGrpSpPr/>
          <p:nvPr/>
        </p:nvGrpSpPr>
        <p:grpSpPr>
          <a:xfrm>
            <a:off x="3234071" y="2826625"/>
            <a:ext cx="2568683" cy="542293"/>
            <a:chOff x="2775960" y="2868065"/>
            <a:chExt cx="2568683" cy="542293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3F32B0C7-297E-7794-D40B-B2AB3A9EBCDF}"/>
                </a:ext>
              </a:extLst>
            </p:cNvPr>
            <p:cNvSpPr/>
            <p:nvPr/>
          </p:nvSpPr>
          <p:spPr>
            <a:xfrm rot="5400000">
              <a:off x="4251279" y="2915367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F8BB46A9-0816-FCD9-0BA4-EDEC245FBE05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F533B769-227E-A505-1168-E3ED981236B7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C0F988C4-4605-7F23-275E-2F565BE38482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72D79961-92A8-DC65-6A57-533CB627CB74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F5629D0E-8B10-3C23-B05D-732622719246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3C93C8F4-52E3-67A7-4F10-E915CCBAB2CB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A2538382-BD8A-8E76-0F1C-EB77264229A2}"/>
                </a:ext>
              </a:extLst>
            </p:cNvPr>
            <p:cNvGrpSpPr/>
            <p:nvPr/>
          </p:nvGrpSpPr>
          <p:grpSpPr>
            <a:xfrm>
              <a:off x="4931723" y="2868065"/>
              <a:ext cx="412920" cy="412920"/>
              <a:chOff x="4931723" y="2868065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8C339E24-01E6-11C6-3E5E-14F91434FDBA}"/>
                  </a:ext>
                </a:extLst>
              </p:cNvPr>
              <p:cNvSpPr/>
              <p:nvPr/>
            </p:nvSpPr>
            <p:spPr>
              <a:xfrm>
                <a:off x="4931723" y="2868065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1B59312B-0954-DD98-F843-06F78022CB6E}"/>
                  </a:ext>
                </a:extLst>
              </p:cNvPr>
              <p:cNvSpPr/>
              <p:nvPr/>
            </p:nvSpPr>
            <p:spPr>
              <a:xfrm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E6AFB7DC-301A-EF3C-7A9B-E250E5C66F41}"/>
                  </a:ext>
                </a:extLst>
              </p:cNvPr>
              <p:cNvSpPr/>
              <p:nvPr/>
            </p:nvSpPr>
            <p:spPr>
              <a:xfrm flipH="1"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</p:grp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A03B73C8-9227-92F9-F06E-733C07653B1A}"/>
                </a:ext>
              </a:extLst>
            </p:cNvPr>
            <p:cNvSpPr/>
            <p:nvPr/>
          </p:nvSpPr>
          <p:spPr>
            <a:xfrm>
              <a:off x="2858287" y="3287247"/>
              <a:ext cx="19678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DSA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418A4E91-149A-A74D-ADF7-7ECB8446B1A4}"/>
                </a:ext>
              </a:extLst>
            </p:cNvPr>
            <p:cNvSpPr/>
            <p:nvPr/>
          </p:nvSpPr>
          <p:spPr>
            <a:xfrm>
              <a:off x="3370891" y="3280444"/>
              <a:ext cx="38486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BPF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88291F6B-9E3B-7DE4-24B0-8D7497946F49}"/>
                </a:ext>
              </a:extLst>
            </p:cNvPr>
            <p:cNvSpPr/>
            <p:nvPr/>
          </p:nvSpPr>
          <p:spPr>
            <a:xfrm>
              <a:off x="4284317" y="3267677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Amp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06DD1DA4-0D1D-FA6C-E339-56CAB1C3A080}"/>
                </a:ext>
              </a:extLst>
            </p:cNvPr>
            <p:cNvSpPr/>
            <p:nvPr/>
          </p:nvSpPr>
          <p:spPr>
            <a:xfrm>
              <a:off x="4980936" y="3276469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Mixer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8BC30E53-7BC9-6368-198E-32C4D8D5C273}"/>
              </a:ext>
            </a:extLst>
          </p:cNvPr>
          <p:cNvSpPr/>
          <p:nvPr/>
        </p:nvSpPr>
        <p:spPr>
          <a:xfrm flipV="1">
            <a:off x="2055929" y="2586362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7" name="Line 97">
            <a:extLst>
              <a:ext uri="{FF2B5EF4-FFF2-40B4-BE49-F238E27FC236}">
                <a16:creationId xmlns:a16="http://schemas.microsoft.com/office/drawing/2014/main" id="{14222365-20C9-10C7-2E9C-67D2B5AC796F}"/>
              </a:ext>
            </a:extLst>
          </p:cNvPr>
          <p:cNvSpPr/>
          <p:nvPr/>
        </p:nvSpPr>
        <p:spPr>
          <a:xfrm>
            <a:off x="849569" y="2587442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72E6760E-B361-7ABB-2702-7D637110C676}"/>
              </a:ext>
            </a:extLst>
          </p:cNvPr>
          <p:cNvSpPr/>
          <p:nvPr/>
        </p:nvSpPr>
        <p:spPr>
          <a:xfrm flipV="1">
            <a:off x="849929" y="2576282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22B2B080-211B-69D7-AB6F-1B87ABBEF903}"/>
              </a:ext>
            </a:extLst>
          </p:cNvPr>
          <p:cNvSpPr/>
          <p:nvPr/>
        </p:nvSpPr>
        <p:spPr>
          <a:xfrm>
            <a:off x="849569" y="3493202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E2F8F065-A8F1-1D14-FCAE-F0204C794B44}"/>
              </a:ext>
            </a:extLst>
          </p:cNvPr>
          <p:cNvSpPr/>
          <p:nvPr/>
        </p:nvSpPr>
        <p:spPr>
          <a:xfrm flipV="1">
            <a:off x="849929" y="3368642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3C1540DA-08E7-9C94-2B42-867878FD8010}"/>
              </a:ext>
            </a:extLst>
          </p:cNvPr>
          <p:cNvSpPr/>
          <p:nvPr/>
        </p:nvSpPr>
        <p:spPr>
          <a:xfrm>
            <a:off x="3053833" y="3544455"/>
            <a:ext cx="75148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1.725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 dirty="0">
              <a:solidFill>
                <a:srgbClr val="7C92C4"/>
              </a:solidFill>
              <a:latin typeface="Arial"/>
            </a:endParaRPr>
          </a:p>
        </p:txBody>
      </p:sp>
      <p:grpSp>
        <p:nvGrpSpPr>
          <p:cNvPr id="304" name="Group 16">
            <a:extLst>
              <a:ext uri="{FF2B5EF4-FFF2-40B4-BE49-F238E27FC236}">
                <a16:creationId xmlns:a16="http://schemas.microsoft.com/office/drawing/2014/main" id="{1BE8D33B-AE3C-95C7-A11E-F7DF2447E2D4}"/>
              </a:ext>
            </a:extLst>
          </p:cNvPr>
          <p:cNvGrpSpPr/>
          <p:nvPr/>
        </p:nvGrpSpPr>
        <p:grpSpPr>
          <a:xfrm>
            <a:off x="6601633" y="2166124"/>
            <a:ext cx="835920" cy="1708216"/>
            <a:chOff x="8043840" y="1744920"/>
            <a:chExt cx="835920" cy="2659680"/>
          </a:xfrm>
        </p:grpSpPr>
        <p:sp>
          <p:nvSpPr>
            <p:cNvPr id="305" name="CustomShape 17">
              <a:extLst>
                <a:ext uri="{FF2B5EF4-FFF2-40B4-BE49-F238E27FC236}">
                  <a16:creationId xmlns:a16="http://schemas.microsoft.com/office/drawing/2014/main" id="{D63D9D2A-B9AB-1E7D-0194-3723F1D9E6B8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306" name="CustomShape 18">
              <a:extLst>
                <a:ext uri="{FF2B5EF4-FFF2-40B4-BE49-F238E27FC236}">
                  <a16:creationId xmlns:a16="http://schemas.microsoft.com/office/drawing/2014/main" id="{8962B720-4F64-DA59-D7CB-8296EA8EA19E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b="1" spc="-1" dirty="0">
                  <a:latin typeface="Open Sans Regular"/>
                  <a:ea typeface="Open Sans Regular"/>
                </a:rPr>
                <a:t>Oscilloscope</a:t>
              </a:r>
            </a:p>
          </p:txBody>
        </p:sp>
      </p:grpSp>
      <p:sp>
        <p:nvSpPr>
          <p:cNvPr id="311" name="Line 45">
            <a:extLst>
              <a:ext uri="{FF2B5EF4-FFF2-40B4-BE49-F238E27FC236}">
                <a16:creationId xmlns:a16="http://schemas.microsoft.com/office/drawing/2014/main" id="{2AEB890B-949E-F1FA-0CE2-25C4A4312DB6}"/>
              </a:ext>
            </a:extLst>
          </p:cNvPr>
          <p:cNvSpPr/>
          <p:nvPr/>
        </p:nvSpPr>
        <p:spPr>
          <a:xfrm>
            <a:off x="6434172" y="3027714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189E6963-4AAF-9DD6-075B-89ADA2734883}"/>
              </a:ext>
            </a:extLst>
          </p:cNvPr>
          <p:cNvSpPr/>
          <p:nvPr/>
        </p:nvSpPr>
        <p:spPr>
          <a:xfrm>
            <a:off x="5976381" y="2844949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2D3E5A69-93D8-EABE-1F69-0878278A32A5}"/>
              </a:ext>
            </a:extLst>
          </p:cNvPr>
          <p:cNvSpPr/>
          <p:nvPr/>
        </p:nvSpPr>
        <p:spPr>
          <a:xfrm>
            <a:off x="6001277" y="3236777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1F658C14-DB3E-0AA2-46C5-10192F2DC831}"/>
              </a:ext>
            </a:extLst>
          </p:cNvPr>
          <p:cNvSpPr/>
          <p:nvPr/>
        </p:nvSpPr>
        <p:spPr>
          <a:xfrm>
            <a:off x="6328801" y="3030143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C3C19E43-01D7-109C-16B7-9C2FE17BDF41}"/>
              </a:ext>
            </a:extLst>
          </p:cNvPr>
          <p:cNvSpPr/>
          <p:nvPr/>
        </p:nvSpPr>
        <p:spPr>
          <a:xfrm>
            <a:off x="5790619" y="3002700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174DE54B-C012-4D3A-7C2B-3312B9D30E0C}"/>
              </a:ext>
            </a:extLst>
          </p:cNvPr>
          <p:cNvCxnSpPr>
            <a:cxnSpLocks/>
          </p:cNvCxnSpPr>
          <p:nvPr/>
        </p:nvCxnSpPr>
        <p:spPr>
          <a:xfrm>
            <a:off x="1595116" y="834665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6" name="CustomShape 32">
            <a:extLst>
              <a:ext uri="{FF2B5EF4-FFF2-40B4-BE49-F238E27FC236}">
                <a16:creationId xmlns:a16="http://schemas.microsoft.com/office/drawing/2014/main" id="{41661AD4-786F-55DC-0EDB-CF60D7068E45}"/>
              </a:ext>
            </a:extLst>
          </p:cNvPr>
          <p:cNvSpPr/>
          <p:nvPr/>
        </p:nvSpPr>
        <p:spPr>
          <a:xfrm>
            <a:off x="5375" y="1411359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ATF S.G = 714 MHz</a:t>
            </a:r>
            <a:endParaRPr lang="es-ES" sz="800" b="1" spc="-1" dirty="0">
              <a:latin typeface="+mj-lt"/>
            </a:endParaRPr>
          </a:p>
        </p:txBody>
      </p:sp>
      <p:sp>
        <p:nvSpPr>
          <p:cNvPr id="577" name="CustomShape 20">
            <a:extLst>
              <a:ext uri="{FF2B5EF4-FFF2-40B4-BE49-F238E27FC236}">
                <a16:creationId xmlns:a16="http://schemas.microsoft.com/office/drawing/2014/main" id="{E6DDD45B-F7BE-DC61-EF43-9917A1720B1A}"/>
              </a:ext>
            </a:extLst>
          </p:cNvPr>
          <p:cNvSpPr/>
          <p:nvPr/>
        </p:nvSpPr>
        <p:spPr>
          <a:xfrm>
            <a:off x="3564226" y="4852783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5" name="CustomShape 55">
            <a:extLst>
              <a:ext uri="{FF2B5EF4-FFF2-40B4-BE49-F238E27FC236}">
                <a16:creationId xmlns:a16="http://schemas.microsoft.com/office/drawing/2014/main" id="{B04EB827-118C-5608-4266-0E7C62F91295}"/>
              </a:ext>
            </a:extLst>
          </p:cNvPr>
          <p:cNvSpPr/>
          <p:nvPr/>
        </p:nvSpPr>
        <p:spPr>
          <a:xfrm>
            <a:off x="3858659" y="3823896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X-MICROWAVE TECHNOLOGY</a:t>
            </a:r>
            <a:endParaRPr lang="es-ES" sz="900" b="1" spc="-1" dirty="0">
              <a:solidFill>
                <a:srgbClr val="7C92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28" name="CustomShape 55">
            <a:extLst>
              <a:ext uri="{FF2B5EF4-FFF2-40B4-BE49-F238E27FC236}">
                <a16:creationId xmlns:a16="http://schemas.microsoft.com/office/drawing/2014/main" id="{CBB2B6FE-F9F5-0773-068A-48717430F180}"/>
              </a:ext>
            </a:extLst>
          </p:cNvPr>
          <p:cNvSpPr/>
          <p:nvPr/>
        </p:nvSpPr>
        <p:spPr>
          <a:xfrm>
            <a:off x="4999031" y="540571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47A3287F-8D50-3575-1DC5-ADBDA019E2B9}"/>
              </a:ext>
            </a:extLst>
          </p:cNvPr>
          <p:cNvSpPr/>
          <p:nvPr/>
        </p:nvSpPr>
        <p:spPr>
          <a:xfrm>
            <a:off x="3592846" y="3025849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460B2121-48B4-150A-21AD-87C706233244}"/>
              </a:ext>
            </a:extLst>
          </p:cNvPr>
          <p:cNvSpPr/>
          <p:nvPr/>
        </p:nvSpPr>
        <p:spPr>
          <a:xfrm>
            <a:off x="4211920" y="3025849"/>
            <a:ext cx="51629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1BE5D371-64AB-F812-19F8-6BC877245127}"/>
              </a:ext>
            </a:extLst>
          </p:cNvPr>
          <p:cNvSpPr/>
          <p:nvPr/>
        </p:nvSpPr>
        <p:spPr>
          <a:xfrm>
            <a:off x="4999031" y="3013087"/>
            <a:ext cx="383582" cy="146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057865B4-CEBB-8A8E-DA62-3F10FAA68981}"/>
              </a:ext>
            </a:extLst>
          </p:cNvPr>
          <p:cNvSpPr txBox="1"/>
          <p:nvPr/>
        </p:nvSpPr>
        <p:spPr>
          <a:xfrm>
            <a:off x="5615812" y="1744297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i="1" dirty="0"/>
              <a:t>+7 dBm</a:t>
            </a:r>
            <a:endParaRPr lang="en-GB" sz="700" b="1" i="1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758E9E6-C44A-DBCC-F4B3-59CA31FBF7CD}"/>
              </a:ext>
            </a:extLst>
          </p:cNvPr>
          <p:cNvSpPr txBox="1"/>
          <p:nvPr/>
        </p:nvSpPr>
        <p:spPr>
          <a:xfrm>
            <a:off x="3780093" y="-213"/>
            <a:ext cx="510531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u="sng" dirty="0"/>
              <a:t>READOUT SACLAY (1.725 GHz) - REFERENCE LINE</a:t>
            </a:r>
            <a:endParaRPr lang="en-GB" b="1" u="sng" dirty="0"/>
          </a:p>
        </p:txBody>
      </p:sp>
      <p:sp>
        <p:nvSpPr>
          <p:cNvPr id="521" name="CuadroTexto 520">
            <a:extLst>
              <a:ext uri="{FF2B5EF4-FFF2-40B4-BE49-F238E27FC236}">
                <a16:creationId xmlns:a16="http://schemas.microsoft.com/office/drawing/2014/main" id="{A9E6977B-B51D-C107-7ED8-2C15523C226C}"/>
              </a:ext>
            </a:extLst>
          </p:cNvPr>
          <p:cNvSpPr txBox="1"/>
          <p:nvPr/>
        </p:nvSpPr>
        <p:spPr>
          <a:xfrm>
            <a:off x="3393225" y="1107625"/>
            <a:ext cx="11621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solidFill>
                  <a:srgbClr val="FF0000"/>
                </a:solidFill>
              </a:rPr>
              <a:t>Pout 1dB= +27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523" name="CuadroTexto 522">
            <a:extLst>
              <a:ext uri="{FF2B5EF4-FFF2-40B4-BE49-F238E27FC236}">
                <a16:creationId xmlns:a16="http://schemas.microsoft.com/office/drawing/2014/main" id="{D9DB8327-DDFE-8264-7004-88131A33481F}"/>
              </a:ext>
            </a:extLst>
          </p:cNvPr>
          <p:cNvSpPr txBox="1"/>
          <p:nvPr/>
        </p:nvSpPr>
        <p:spPr>
          <a:xfrm>
            <a:off x="4667243" y="2724839"/>
            <a:ext cx="11798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solidFill>
                  <a:srgbClr val="FF0000"/>
                </a:solidFill>
              </a:rPr>
              <a:t>Pout 1dB =  +23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576" name="CuadroTexto 575">
            <a:extLst>
              <a:ext uri="{FF2B5EF4-FFF2-40B4-BE49-F238E27FC236}">
                <a16:creationId xmlns:a16="http://schemas.microsoft.com/office/drawing/2014/main" id="{3BEA0CFC-270D-0730-95F5-6732B4F101C2}"/>
              </a:ext>
            </a:extLst>
          </p:cNvPr>
          <p:cNvSpPr txBox="1"/>
          <p:nvPr/>
        </p:nvSpPr>
        <p:spPr>
          <a:xfrm>
            <a:off x="5598743" y="1597492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LO</a:t>
            </a:r>
            <a:r>
              <a:rPr lang="es-ES" sz="400" b="1" dirty="0"/>
              <a:t>1</a:t>
            </a:r>
            <a:r>
              <a:rPr lang="es-ES" sz="800" b="1" dirty="0"/>
              <a:t>=1.428 GHz</a:t>
            </a:r>
            <a:endParaRPr lang="en-GB" sz="700" b="1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034B4C29-F29B-0E28-C084-280C5BF56820}"/>
              </a:ext>
            </a:extLst>
          </p:cNvPr>
          <p:cNvSpPr txBox="1"/>
          <p:nvPr/>
        </p:nvSpPr>
        <p:spPr>
          <a:xfrm>
            <a:off x="5268778" y="3291091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SIM-43H+</a:t>
            </a:r>
            <a:endParaRPr lang="en-GB" sz="800" b="1" dirty="0"/>
          </a:p>
        </p:txBody>
      </p:sp>
      <p:sp>
        <p:nvSpPr>
          <p:cNvPr id="562" name="CustomShape 55">
            <a:extLst>
              <a:ext uri="{FF2B5EF4-FFF2-40B4-BE49-F238E27FC236}">
                <a16:creationId xmlns:a16="http://schemas.microsoft.com/office/drawing/2014/main" id="{1BAB8AF3-7D85-0D32-6A55-0CEA70D86180}"/>
              </a:ext>
            </a:extLst>
          </p:cNvPr>
          <p:cNvSpPr/>
          <p:nvPr/>
        </p:nvSpPr>
        <p:spPr>
          <a:xfrm>
            <a:off x="5452221" y="3818581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D9F3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MINICIRCUITS TECHNOLOGY</a:t>
            </a:r>
            <a:endParaRPr lang="es-ES" sz="900" b="1" spc="-1" dirty="0">
              <a:solidFill>
                <a:srgbClr val="D9F3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63" name="CuadroTexto 562">
            <a:extLst>
              <a:ext uri="{FF2B5EF4-FFF2-40B4-BE49-F238E27FC236}">
                <a16:creationId xmlns:a16="http://schemas.microsoft.com/office/drawing/2014/main" id="{5CBDBB38-6838-8DB1-8211-E2740693A4E8}"/>
              </a:ext>
            </a:extLst>
          </p:cNvPr>
          <p:cNvSpPr txBox="1"/>
          <p:nvPr/>
        </p:nvSpPr>
        <p:spPr>
          <a:xfrm>
            <a:off x="1714829" y="3473779"/>
            <a:ext cx="761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JSO-465/3S</a:t>
            </a:r>
            <a:endParaRPr lang="en-GB" sz="800" b="1" dirty="0"/>
          </a:p>
        </p:txBody>
      </p:sp>
      <p:sp>
        <p:nvSpPr>
          <p:cNvPr id="574" name="CuadroTexto 573">
            <a:extLst>
              <a:ext uri="{FF2B5EF4-FFF2-40B4-BE49-F238E27FC236}">
                <a16:creationId xmlns:a16="http://schemas.microsoft.com/office/drawing/2014/main" id="{DB0C01F4-6BC1-3544-D8F9-734E66084B9A}"/>
              </a:ext>
            </a:extLst>
          </p:cNvPr>
          <p:cNvSpPr txBox="1"/>
          <p:nvPr/>
        </p:nvSpPr>
        <p:spPr>
          <a:xfrm>
            <a:off x="3104476" y="3288780"/>
            <a:ext cx="726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PE43705A </a:t>
            </a:r>
          </a:p>
        </p:txBody>
      </p:sp>
      <p:sp>
        <p:nvSpPr>
          <p:cNvPr id="580" name="CuadroTexto 579">
            <a:extLst>
              <a:ext uri="{FF2B5EF4-FFF2-40B4-BE49-F238E27FC236}">
                <a16:creationId xmlns:a16="http://schemas.microsoft.com/office/drawing/2014/main" id="{EB3D78EE-209A-C50B-7B2B-F326B75710F9}"/>
              </a:ext>
            </a:extLst>
          </p:cNvPr>
          <p:cNvSpPr txBox="1"/>
          <p:nvPr/>
        </p:nvSpPr>
        <p:spPr>
          <a:xfrm>
            <a:off x="3671263" y="3303143"/>
            <a:ext cx="852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BFCN-1690+</a:t>
            </a:r>
          </a:p>
        </p:txBody>
      </p:sp>
      <p:sp>
        <p:nvSpPr>
          <p:cNvPr id="587" name="CuadroTexto 586">
            <a:extLst>
              <a:ext uri="{FF2B5EF4-FFF2-40B4-BE49-F238E27FC236}">
                <a16:creationId xmlns:a16="http://schemas.microsoft.com/office/drawing/2014/main" id="{51A8FC5F-7E97-DD67-8B42-D888771E4770}"/>
              </a:ext>
            </a:extLst>
          </p:cNvPr>
          <p:cNvSpPr txBox="1"/>
          <p:nvPr/>
        </p:nvSpPr>
        <p:spPr>
          <a:xfrm>
            <a:off x="4447347" y="3297477"/>
            <a:ext cx="10258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HMC639ST89E</a:t>
            </a:r>
          </a:p>
        </p:txBody>
      </p:sp>
      <p:sp>
        <p:nvSpPr>
          <p:cNvPr id="592" name="CuadroTexto 591">
            <a:extLst>
              <a:ext uri="{FF2B5EF4-FFF2-40B4-BE49-F238E27FC236}">
                <a16:creationId xmlns:a16="http://schemas.microsoft.com/office/drawing/2014/main" id="{6F205F7E-0995-BC00-E928-3830F8CD066A}"/>
              </a:ext>
            </a:extLst>
          </p:cNvPr>
          <p:cNvSpPr txBox="1"/>
          <p:nvPr/>
        </p:nvSpPr>
        <p:spPr>
          <a:xfrm>
            <a:off x="2998321" y="2064255"/>
            <a:ext cx="10650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ZX75BP-1500-S+</a:t>
            </a:r>
          </a:p>
        </p:txBody>
      </p:sp>
      <p:sp>
        <p:nvSpPr>
          <p:cNvPr id="2" name="CustomShape 93">
            <a:extLst>
              <a:ext uri="{FF2B5EF4-FFF2-40B4-BE49-F238E27FC236}">
                <a16:creationId xmlns:a16="http://schemas.microsoft.com/office/drawing/2014/main" id="{1BDCA3D1-E9C1-B24B-1923-92F2C9D9B311}"/>
              </a:ext>
            </a:extLst>
          </p:cNvPr>
          <p:cNvSpPr/>
          <p:nvPr/>
        </p:nvSpPr>
        <p:spPr>
          <a:xfrm>
            <a:off x="5873243" y="2693637"/>
            <a:ext cx="571614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dirty="0"/>
          </a:p>
        </p:txBody>
      </p:sp>
      <p:sp>
        <p:nvSpPr>
          <p:cNvPr id="3" name="CuadroTexto 35">
            <a:extLst>
              <a:ext uri="{FF2B5EF4-FFF2-40B4-BE49-F238E27FC236}">
                <a16:creationId xmlns:a16="http://schemas.microsoft.com/office/drawing/2014/main" id="{DC80ED02-114E-9829-F476-FCCC63EB452D}"/>
              </a:ext>
            </a:extLst>
          </p:cNvPr>
          <p:cNvSpPr txBox="1"/>
          <p:nvPr/>
        </p:nvSpPr>
        <p:spPr>
          <a:xfrm>
            <a:off x="5856957" y="3286568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800" b="1" dirty="0"/>
              <a:t>VLF-400+</a:t>
            </a:r>
            <a:endParaRPr lang="en-GB" sz="800" b="1" dirty="0"/>
          </a:p>
        </p:txBody>
      </p:sp>
      <p:sp>
        <p:nvSpPr>
          <p:cNvPr id="4" name="Line 42">
            <a:extLst>
              <a:ext uri="{FF2B5EF4-FFF2-40B4-BE49-F238E27FC236}">
                <a16:creationId xmlns:a16="http://schemas.microsoft.com/office/drawing/2014/main" id="{4B4415BD-A956-4534-537A-35CEEC71A8A8}"/>
              </a:ext>
            </a:extLst>
          </p:cNvPr>
          <p:cNvSpPr/>
          <p:nvPr/>
        </p:nvSpPr>
        <p:spPr>
          <a:xfrm>
            <a:off x="2973720" y="3025849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98F67EE2-B3B7-F8A0-4B3F-1B69C5B07F6F}"/>
              </a:ext>
            </a:extLst>
          </p:cNvPr>
          <p:cNvSpPr/>
          <p:nvPr/>
        </p:nvSpPr>
        <p:spPr>
          <a:xfrm>
            <a:off x="2293901" y="3013087"/>
            <a:ext cx="72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6" name="CustomShape 93">
            <a:extLst>
              <a:ext uri="{FF2B5EF4-FFF2-40B4-BE49-F238E27FC236}">
                <a16:creationId xmlns:a16="http://schemas.microsoft.com/office/drawing/2014/main" id="{9E8C88EB-8199-3839-9B75-46AEC60BC6F2}"/>
              </a:ext>
            </a:extLst>
          </p:cNvPr>
          <p:cNvSpPr/>
          <p:nvPr/>
        </p:nvSpPr>
        <p:spPr>
          <a:xfrm>
            <a:off x="2993107" y="2699511"/>
            <a:ext cx="2861686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dirty="0"/>
          </a:p>
        </p:txBody>
      </p:sp>
      <p:sp>
        <p:nvSpPr>
          <p:cNvPr id="22" name="CustomShape 41">
            <a:extLst>
              <a:ext uri="{FF2B5EF4-FFF2-40B4-BE49-F238E27FC236}">
                <a16:creationId xmlns:a16="http://schemas.microsoft.com/office/drawing/2014/main" id="{9C815EE7-2177-A2EE-81D7-43A893FEBDF2}"/>
              </a:ext>
            </a:extLst>
          </p:cNvPr>
          <p:cNvSpPr/>
          <p:nvPr/>
        </p:nvSpPr>
        <p:spPr>
          <a:xfrm>
            <a:off x="1183382" y="518814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24" name="CustomShape 42">
            <a:extLst>
              <a:ext uri="{FF2B5EF4-FFF2-40B4-BE49-F238E27FC236}">
                <a16:creationId xmlns:a16="http://schemas.microsoft.com/office/drawing/2014/main" id="{E824CB7B-2882-835E-0944-F58742CC7F9A}"/>
              </a:ext>
            </a:extLst>
          </p:cNvPr>
          <p:cNvSpPr/>
          <p:nvPr/>
        </p:nvSpPr>
        <p:spPr>
          <a:xfrm>
            <a:off x="1204156" y="552213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6" name="Line 59">
            <a:extLst>
              <a:ext uri="{FF2B5EF4-FFF2-40B4-BE49-F238E27FC236}">
                <a16:creationId xmlns:a16="http://schemas.microsoft.com/office/drawing/2014/main" id="{0F85A9C1-8C9C-47C0-CB15-C7DA3E2A5CD5}"/>
              </a:ext>
            </a:extLst>
          </p:cNvPr>
          <p:cNvSpPr/>
          <p:nvPr/>
        </p:nvSpPr>
        <p:spPr>
          <a:xfrm flipH="1" flipV="1">
            <a:off x="1640129" y="3041762"/>
            <a:ext cx="0" cy="3600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" name="Line 59">
            <a:extLst>
              <a:ext uri="{FF2B5EF4-FFF2-40B4-BE49-F238E27FC236}">
                <a16:creationId xmlns:a16="http://schemas.microsoft.com/office/drawing/2014/main" id="{32FBC890-99A2-9517-0829-2A9D14D493E9}"/>
              </a:ext>
            </a:extLst>
          </p:cNvPr>
          <p:cNvSpPr/>
          <p:nvPr/>
        </p:nvSpPr>
        <p:spPr>
          <a:xfrm flipH="1" flipV="1">
            <a:off x="1648225" y="3395982"/>
            <a:ext cx="828000" cy="1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6" name="Line 59">
            <a:extLst>
              <a:ext uri="{FF2B5EF4-FFF2-40B4-BE49-F238E27FC236}">
                <a16:creationId xmlns:a16="http://schemas.microsoft.com/office/drawing/2014/main" id="{25C1D5D4-5C32-BC5B-1E72-D8E2D7C206A3}"/>
              </a:ext>
            </a:extLst>
          </p:cNvPr>
          <p:cNvSpPr/>
          <p:nvPr/>
        </p:nvSpPr>
        <p:spPr>
          <a:xfrm flipH="1" flipV="1">
            <a:off x="2476479" y="3025555"/>
            <a:ext cx="0" cy="3780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7" name="Line 59">
            <a:extLst>
              <a:ext uri="{FF2B5EF4-FFF2-40B4-BE49-F238E27FC236}">
                <a16:creationId xmlns:a16="http://schemas.microsoft.com/office/drawing/2014/main" id="{DB6AE892-E1A6-36DF-7BE6-87E64EEA7CA3}"/>
              </a:ext>
            </a:extLst>
          </p:cNvPr>
          <p:cNvSpPr/>
          <p:nvPr/>
        </p:nvSpPr>
        <p:spPr>
          <a:xfrm>
            <a:off x="2476479" y="3026202"/>
            <a:ext cx="50400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8" name="Line 104">
            <a:extLst>
              <a:ext uri="{FF2B5EF4-FFF2-40B4-BE49-F238E27FC236}">
                <a16:creationId xmlns:a16="http://schemas.microsoft.com/office/drawing/2014/main" id="{3298D543-3534-DBB9-86F5-A5DD4E631582}"/>
              </a:ext>
            </a:extLst>
          </p:cNvPr>
          <p:cNvSpPr/>
          <p:nvPr/>
        </p:nvSpPr>
        <p:spPr>
          <a:xfrm flipH="1" flipV="1">
            <a:off x="5598743" y="1652139"/>
            <a:ext cx="0" cy="118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5" name="CustomShape 3">
            <a:extLst>
              <a:ext uri="{FF2B5EF4-FFF2-40B4-BE49-F238E27FC236}">
                <a16:creationId xmlns:a16="http://schemas.microsoft.com/office/drawing/2014/main" id="{1EE5037B-D9EB-3A48-9F35-E369A0359279}"/>
              </a:ext>
            </a:extLst>
          </p:cNvPr>
          <p:cNvSpPr/>
          <p:nvPr/>
        </p:nvSpPr>
        <p:spPr>
          <a:xfrm rot="5400000">
            <a:off x="2582018" y="1491322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grpSp>
        <p:nvGrpSpPr>
          <p:cNvPr id="46" name="Group 10">
            <a:extLst>
              <a:ext uri="{FF2B5EF4-FFF2-40B4-BE49-F238E27FC236}">
                <a16:creationId xmlns:a16="http://schemas.microsoft.com/office/drawing/2014/main" id="{6F096A5E-3331-F5D7-3A81-6EBA2ED01E12}"/>
              </a:ext>
            </a:extLst>
          </p:cNvPr>
          <p:cNvGrpSpPr/>
          <p:nvPr/>
        </p:nvGrpSpPr>
        <p:grpSpPr>
          <a:xfrm>
            <a:off x="3289418" y="1450642"/>
            <a:ext cx="361440" cy="361440"/>
            <a:chOff x="5440680" y="1726200"/>
            <a:chExt cx="361440" cy="361440"/>
          </a:xfrm>
        </p:grpSpPr>
        <p:sp>
          <p:nvSpPr>
            <p:cNvPr id="47" name="CustomShape 11">
              <a:extLst>
                <a:ext uri="{FF2B5EF4-FFF2-40B4-BE49-F238E27FC236}">
                  <a16:creationId xmlns:a16="http://schemas.microsoft.com/office/drawing/2014/main" id="{A7FCE080-C6DB-F8C8-44F7-5FF8492C6EDE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48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8BE6BBFF-D16E-DC5F-B6A2-52FAE7F2050A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49" name="Line 13">
            <a:extLst>
              <a:ext uri="{FF2B5EF4-FFF2-40B4-BE49-F238E27FC236}">
                <a16:creationId xmlns:a16="http://schemas.microsoft.com/office/drawing/2014/main" id="{C023929D-FD81-5589-E3CC-7B2E616B5564}"/>
              </a:ext>
            </a:extLst>
          </p:cNvPr>
          <p:cNvSpPr/>
          <p:nvPr/>
        </p:nvSpPr>
        <p:spPr>
          <a:xfrm>
            <a:off x="1002047" y="1633665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1" name="Line 15">
            <a:extLst>
              <a:ext uri="{FF2B5EF4-FFF2-40B4-BE49-F238E27FC236}">
                <a16:creationId xmlns:a16="http://schemas.microsoft.com/office/drawing/2014/main" id="{1343C0B3-53F2-DD1D-6D85-3C91346FC7D7}"/>
              </a:ext>
            </a:extLst>
          </p:cNvPr>
          <p:cNvSpPr/>
          <p:nvPr/>
        </p:nvSpPr>
        <p:spPr>
          <a:xfrm>
            <a:off x="2873978" y="1631362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2" name="Line 16">
            <a:extLst>
              <a:ext uri="{FF2B5EF4-FFF2-40B4-BE49-F238E27FC236}">
                <a16:creationId xmlns:a16="http://schemas.microsoft.com/office/drawing/2014/main" id="{E7476228-F920-ADB7-8516-1F2A6C821BED}"/>
              </a:ext>
            </a:extLst>
          </p:cNvPr>
          <p:cNvSpPr/>
          <p:nvPr/>
        </p:nvSpPr>
        <p:spPr>
          <a:xfrm>
            <a:off x="3653378" y="163136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" name="CustomShape 20">
            <a:extLst>
              <a:ext uri="{FF2B5EF4-FFF2-40B4-BE49-F238E27FC236}">
                <a16:creationId xmlns:a16="http://schemas.microsoft.com/office/drawing/2014/main" id="{7F14403C-44E8-B629-A3AC-D53368CD8160}"/>
              </a:ext>
            </a:extLst>
          </p:cNvPr>
          <p:cNvSpPr/>
          <p:nvPr/>
        </p:nvSpPr>
        <p:spPr>
          <a:xfrm>
            <a:off x="2754818" y="1843042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4" name="CustomShape 21">
            <a:extLst>
              <a:ext uri="{FF2B5EF4-FFF2-40B4-BE49-F238E27FC236}">
                <a16:creationId xmlns:a16="http://schemas.microsoft.com/office/drawing/2014/main" id="{027D0115-4A97-29BF-2E57-4BAE2234CF9D}"/>
              </a:ext>
            </a:extLst>
          </p:cNvPr>
          <p:cNvSpPr/>
          <p:nvPr/>
        </p:nvSpPr>
        <p:spPr>
          <a:xfrm>
            <a:off x="3356918" y="1845421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BPF</a:t>
            </a:r>
            <a:endParaRPr lang="es-ES" sz="800" spc="-1" dirty="0">
              <a:latin typeface="Arial"/>
            </a:endParaRPr>
          </a:p>
        </p:txBody>
      </p:sp>
      <p:sp>
        <p:nvSpPr>
          <p:cNvPr id="55" name="CustomShape 22">
            <a:extLst>
              <a:ext uri="{FF2B5EF4-FFF2-40B4-BE49-F238E27FC236}">
                <a16:creationId xmlns:a16="http://schemas.microsoft.com/office/drawing/2014/main" id="{7BAB3DFC-9404-FBD6-6CF3-B9D4900E9DB6}"/>
              </a:ext>
            </a:extLst>
          </p:cNvPr>
          <p:cNvSpPr/>
          <p:nvPr/>
        </p:nvSpPr>
        <p:spPr>
          <a:xfrm>
            <a:off x="2626298" y="184304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grpSp>
        <p:nvGrpSpPr>
          <p:cNvPr id="512" name="Group 28">
            <a:extLst>
              <a:ext uri="{FF2B5EF4-FFF2-40B4-BE49-F238E27FC236}">
                <a16:creationId xmlns:a16="http://schemas.microsoft.com/office/drawing/2014/main" id="{33A04134-5A53-D65C-15CB-513E10068C7F}"/>
              </a:ext>
            </a:extLst>
          </p:cNvPr>
          <p:cNvGrpSpPr/>
          <p:nvPr/>
        </p:nvGrpSpPr>
        <p:grpSpPr>
          <a:xfrm>
            <a:off x="1409927" y="1454745"/>
            <a:ext cx="361440" cy="361440"/>
            <a:chOff x="4030200" y="1728000"/>
            <a:chExt cx="361440" cy="361440"/>
          </a:xfrm>
        </p:grpSpPr>
        <p:sp>
          <p:nvSpPr>
            <p:cNvPr id="513" name="CustomShape 29">
              <a:extLst>
                <a:ext uri="{FF2B5EF4-FFF2-40B4-BE49-F238E27FC236}">
                  <a16:creationId xmlns:a16="http://schemas.microsoft.com/office/drawing/2014/main" id="{C1E6AA4F-2952-23BE-75FF-47F95F30E425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14" name="CustomShape 30">
            <a:extLst>
              <a:ext uri="{FF2B5EF4-FFF2-40B4-BE49-F238E27FC236}">
                <a16:creationId xmlns:a16="http://schemas.microsoft.com/office/drawing/2014/main" id="{0EBFD33D-FB08-F3EA-37CF-1FC4EBEAE892}"/>
              </a:ext>
            </a:extLst>
          </p:cNvPr>
          <p:cNvSpPr/>
          <p:nvPr/>
        </p:nvSpPr>
        <p:spPr>
          <a:xfrm>
            <a:off x="1514327" y="1836707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15" name="CustomShape 33">
            <a:extLst>
              <a:ext uri="{FF2B5EF4-FFF2-40B4-BE49-F238E27FC236}">
                <a16:creationId xmlns:a16="http://schemas.microsoft.com/office/drawing/2014/main" id="{BD363F9A-93B0-92CB-C772-63122B5FA70B}"/>
              </a:ext>
            </a:extLst>
          </p:cNvPr>
          <p:cNvSpPr/>
          <p:nvPr/>
        </p:nvSpPr>
        <p:spPr>
          <a:xfrm>
            <a:off x="2393116" y="1302499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latin typeface="Open Sans Regular"/>
                <a:ea typeface="Open Sans Regular"/>
              </a:rPr>
              <a:t>LO</a:t>
            </a:r>
            <a:r>
              <a:rPr lang="es-ES" sz="600" b="1" spc="-1" dirty="0">
                <a:latin typeface="Open Sans Regular"/>
                <a:ea typeface="Open Sans Regular"/>
              </a:rPr>
              <a:t>1</a:t>
            </a:r>
            <a:r>
              <a:rPr lang="es-ES" sz="900" b="1" spc="-1" dirty="0">
                <a:latin typeface="Open Sans Regular"/>
                <a:ea typeface="Open Sans Regular"/>
              </a:rPr>
              <a:t> =</a:t>
            </a:r>
            <a:r>
              <a:rPr lang="es-ES" sz="900" b="1" dirty="0"/>
              <a:t> 1.428 </a:t>
            </a:r>
            <a:r>
              <a:rPr lang="es-ES" sz="900" b="1" spc="-1" dirty="0">
                <a:latin typeface="Open Sans Regular"/>
                <a:ea typeface="Open Sans Regular"/>
              </a:rPr>
              <a:t>GHz</a:t>
            </a:r>
            <a:endParaRPr lang="es-ES" sz="900" b="1" spc="-1" dirty="0">
              <a:latin typeface="Arial"/>
            </a:endParaRPr>
          </a:p>
        </p:txBody>
      </p:sp>
      <p:cxnSp>
        <p:nvCxnSpPr>
          <p:cNvPr id="516" name="Conector recto 515">
            <a:extLst>
              <a:ext uri="{FF2B5EF4-FFF2-40B4-BE49-F238E27FC236}">
                <a16:creationId xmlns:a16="http://schemas.microsoft.com/office/drawing/2014/main" id="{D2938497-6748-B324-42C2-597B739C4622}"/>
              </a:ext>
            </a:extLst>
          </p:cNvPr>
          <p:cNvCxnSpPr>
            <a:cxnSpLocks/>
          </p:cNvCxnSpPr>
          <p:nvPr/>
        </p:nvCxnSpPr>
        <p:spPr>
          <a:xfrm>
            <a:off x="1596655" y="955066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22" name="Grupo 521">
            <a:extLst>
              <a:ext uri="{FF2B5EF4-FFF2-40B4-BE49-F238E27FC236}">
                <a16:creationId xmlns:a16="http://schemas.microsoft.com/office/drawing/2014/main" id="{804C9885-E0B1-D81F-FC35-183CB18998AD}"/>
              </a:ext>
            </a:extLst>
          </p:cNvPr>
          <p:cNvGrpSpPr/>
          <p:nvPr/>
        </p:nvGrpSpPr>
        <p:grpSpPr>
          <a:xfrm rot="5400000">
            <a:off x="4069216" y="1434511"/>
            <a:ext cx="497160" cy="459350"/>
            <a:chOff x="5952760" y="1579971"/>
            <a:chExt cx="497160" cy="459350"/>
          </a:xfrm>
        </p:grpSpPr>
        <p:sp>
          <p:nvSpPr>
            <p:cNvPr id="525" name="Triángulo isósceles 524">
              <a:extLst>
                <a:ext uri="{FF2B5EF4-FFF2-40B4-BE49-F238E27FC236}">
                  <a16:creationId xmlns:a16="http://schemas.microsoft.com/office/drawing/2014/main" id="{8667CAA2-E1F5-3A66-C5BF-B2247D294535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26" name="CustomShape 7">
              <a:extLst>
                <a:ext uri="{FF2B5EF4-FFF2-40B4-BE49-F238E27FC236}">
                  <a16:creationId xmlns:a16="http://schemas.microsoft.com/office/drawing/2014/main" id="{1A6BB331-ACA0-6550-88C1-66428F90BBE8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grpSp>
        <p:nvGrpSpPr>
          <p:cNvPr id="543" name="Group 36">
            <a:extLst>
              <a:ext uri="{FF2B5EF4-FFF2-40B4-BE49-F238E27FC236}">
                <a16:creationId xmlns:a16="http://schemas.microsoft.com/office/drawing/2014/main" id="{AA7C8E2A-3728-F511-3436-03F559BABAD0}"/>
              </a:ext>
            </a:extLst>
          </p:cNvPr>
          <p:cNvGrpSpPr/>
          <p:nvPr/>
        </p:nvGrpSpPr>
        <p:grpSpPr>
          <a:xfrm>
            <a:off x="4988121" y="1480766"/>
            <a:ext cx="361440" cy="361440"/>
            <a:chOff x="6262200" y="1728000"/>
            <a:chExt cx="361440" cy="361440"/>
          </a:xfrm>
        </p:grpSpPr>
        <p:sp>
          <p:nvSpPr>
            <p:cNvPr id="545" name="CustomShape 37">
              <a:extLst>
                <a:ext uri="{FF2B5EF4-FFF2-40B4-BE49-F238E27FC236}">
                  <a16:creationId xmlns:a16="http://schemas.microsoft.com/office/drawing/2014/main" id="{6C3DE6F0-BAB1-4E3F-6DCA-D59BE0EC6267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47" name="Line 16">
            <a:extLst>
              <a:ext uri="{FF2B5EF4-FFF2-40B4-BE49-F238E27FC236}">
                <a16:creationId xmlns:a16="http://schemas.microsoft.com/office/drawing/2014/main" id="{3DCEBC51-BF86-630C-1A18-7CF4B07F5932}"/>
              </a:ext>
            </a:extLst>
          </p:cNvPr>
          <p:cNvSpPr/>
          <p:nvPr/>
        </p:nvSpPr>
        <p:spPr>
          <a:xfrm>
            <a:off x="4547665" y="1664186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49" name="CustomShape 39">
            <a:extLst>
              <a:ext uri="{FF2B5EF4-FFF2-40B4-BE49-F238E27FC236}">
                <a16:creationId xmlns:a16="http://schemas.microsoft.com/office/drawing/2014/main" id="{A4FBF458-EB75-0FC2-075C-A6B4BBD5F7D3}"/>
              </a:ext>
            </a:extLst>
          </p:cNvPr>
          <p:cNvSpPr/>
          <p:nvPr/>
        </p:nvSpPr>
        <p:spPr>
          <a:xfrm>
            <a:off x="4901472" y="1895959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551" name="Line 16">
            <a:extLst>
              <a:ext uri="{FF2B5EF4-FFF2-40B4-BE49-F238E27FC236}">
                <a16:creationId xmlns:a16="http://schemas.microsoft.com/office/drawing/2014/main" id="{743BCEB7-CDE6-AAA1-4CDA-8818708D776C}"/>
              </a:ext>
            </a:extLst>
          </p:cNvPr>
          <p:cNvSpPr/>
          <p:nvPr/>
        </p:nvSpPr>
        <p:spPr>
          <a:xfrm>
            <a:off x="5355631" y="1662243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52" name="CustomShape 21">
            <a:extLst>
              <a:ext uri="{FF2B5EF4-FFF2-40B4-BE49-F238E27FC236}">
                <a16:creationId xmlns:a16="http://schemas.microsoft.com/office/drawing/2014/main" id="{72C20A28-07F6-3777-1106-5625EF1F9F6D}"/>
              </a:ext>
            </a:extLst>
          </p:cNvPr>
          <p:cNvSpPr/>
          <p:nvPr/>
        </p:nvSpPr>
        <p:spPr>
          <a:xfrm>
            <a:off x="4192369" y="1895959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554" name="CustomShape 67">
            <a:extLst>
              <a:ext uri="{FF2B5EF4-FFF2-40B4-BE49-F238E27FC236}">
                <a16:creationId xmlns:a16="http://schemas.microsoft.com/office/drawing/2014/main" id="{82FB54C9-6008-B023-4D93-374F7804E355}"/>
              </a:ext>
            </a:extLst>
          </p:cNvPr>
          <p:cNvSpPr/>
          <p:nvPr/>
        </p:nvSpPr>
        <p:spPr>
          <a:xfrm>
            <a:off x="2017843" y="1493996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565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26FD799F-C10B-5860-00FF-73EC72CC9175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090923" y="1508756"/>
            <a:ext cx="215640" cy="223200"/>
          </a:xfrm>
          <a:prstGeom prst="rect">
            <a:avLst/>
          </a:prstGeom>
          <a:ln w="12600">
            <a:noFill/>
          </a:ln>
        </p:spPr>
      </p:pic>
      <p:sp>
        <p:nvSpPr>
          <p:cNvPr id="567" name="CustomShape 86">
            <a:extLst>
              <a:ext uri="{FF2B5EF4-FFF2-40B4-BE49-F238E27FC236}">
                <a16:creationId xmlns:a16="http://schemas.microsoft.com/office/drawing/2014/main" id="{A2DDD51A-BC23-C206-148F-2C75B55A011E}"/>
              </a:ext>
            </a:extLst>
          </p:cNvPr>
          <p:cNvSpPr/>
          <p:nvPr/>
        </p:nvSpPr>
        <p:spPr>
          <a:xfrm>
            <a:off x="2129024" y="1832396"/>
            <a:ext cx="13907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Att</a:t>
            </a:r>
            <a:endParaRPr lang="es-ES" sz="800" spc="-1" dirty="0">
              <a:latin typeface="Arial"/>
            </a:endParaRPr>
          </a:p>
        </p:txBody>
      </p:sp>
      <p:sp>
        <p:nvSpPr>
          <p:cNvPr id="569" name="CuadroTexto 568">
            <a:extLst>
              <a:ext uri="{FF2B5EF4-FFF2-40B4-BE49-F238E27FC236}">
                <a16:creationId xmlns:a16="http://schemas.microsoft.com/office/drawing/2014/main" id="{3C6CBA76-7D27-3035-B2CC-2A86FCB4CB0D}"/>
              </a:ext>
            </a:extLst>
          </p:cNvPr>
          <p:cNvSpPr txBox="1"/>
          <p:nvPr/>
        </p:nvSpPr>
        <p:spPr>
          <a:xfrm>
            <a:off x="1945542" y="2043623"/>
            <a:ext cx="5781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VAT-8+</a:t>
            </a:r>
            <a:endParaRPr lang="en-GB" sz="800" b="1" dirty="0"/>
          </a:p>
        </p:txBody>
      </p:sp>
      <p:sp>
        <p:nvSpPr>
          <p:cNvPr id="570" name="Line 14">
            <a:extLst>
              <a:ext uri="{FF2B5EF4-FFF2-40B4-BE49-F238E27FC236}">
                <a16:creationId xmlns:a16="http://schemas.microsoft.com/office/drawing/2014/main" id="{80F6080F-4310-68D0-D3AE-CEFE394AD427}"/>
              </a:ext>
            </a:extLst>
          </p:cNvPr>
          <p:cNvSpPr/>
          <p:nvPr/>
        </p:nvSpPr>
        <p:spPr>
          <a:xfrm>
            <a:off x="2385098" y="1634646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71" name="Line 14">
            <a:extLst>
              <a:ext uri="{FF2B5EF4-FFF2-40B4-BE49-F238E27FC236}">
                <a16:creationId xmlns:a16="http://schemas.microsoft.com/office/drawing/2014/main" id="{C18FB3DB-A370-CC70-7D91-15101FA5EB0E}"/>
              </a:ext>
            </a:extLst>
          </p:cNvPr>
          <p:cNvSpPr/>
          <p:nvPr/>
        </p:nvSpPr>
        <p:spPr>
          <a:xfrm>
            <a:off x="1770076" y="1631362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73" name="CuadroTexto 572">
            <a:extLst>
              <a:ext uri="{FF2B5EF4-FFF2-40B4-BE49-F238E27FC236}">
                <a16:creationId xmlns:a16="http://schemas.microsoft.com/office/drawing/2014/main" id="{DE77A3C3-7F3D-D2C8-19A7-E2584343B13B}"/>
              </a:ext>
            </a:extLst>
          </p:cNvPr>
          <p:cNvSpPr txBox="1"/>
          <p:nvPr/>
        </p:nvSpPr>
        <p:spPr>
          <a:xfrm>
            <a:off x="2329459" y="2233309"/>
            <a:ext cx="916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ZX60-83MP-S+</a:t>
            </a:r>
            <a:endParaRPr lang="en-GB" sz="800" b="1" dirty="0"/>
          </a:p>
        </p:txBody>
      </p:sp>
      <p:sp>
        <p:nvSpPr>
          <p:cNvPr id="575" name="CuadroTexto 574">
            <a:extLst>
              <a:ext uri="{FF2B5EF4-FFF2-40B4-BE49-F238E27FC236}">
                <a16:creationId xmlns:a16="http://schemas.microsoft.com/office/drawing/2014/main" id="{98A5A420-D2E1-B3FD-63A0-618D8217C13B}"/>
              </a:ext>
            </a:extLst>
          </p:cNvPr>
          <p:cNvSpPr txBox="1"/>
          <p:nvPr/>
        </p:nvSpPr>
        <p:spPr>
          <a:xfrm>
            <a:off x="4795780" y="2064069"/>
            <a:ext cx="78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ZBPD-2400+</a:t>
            </a:r>
            <a:endParaRPr lang="en-GB" sz="800" b="1" dirty="0"/>
          </a:p>
        </p:txBody>
      </p:sp>
      <p:sp>
        <p:nvSpPr>
          <p:cNvPr id="578" name="CustomShape 93">
            <a:extLst>
              <a:ext uri="{FF2B5EF4-FFF2-40B4-BE49-F238E27FC236}">
                <a16:creationId xmlns:a16="http://schemas.microsoft.com/office/drawing/2014/main" id="{3B44D71F-5500-36CD-B949-98655390144F}"/>
              </a:ext>
            </a:extLst>
          </p:cNvPr>
          <p:cNvSpPr/>
          <p:nvPr/>
        </p:nvSpPr>
        <p:spPr>
          <a:xfrm>
            <a:off x="1986077" y="1107036"/>
            <a:ext cx="3566648" cy="947869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94" name="CuadroTexto 593">
            <a:extLst>
              <a:ext uri="{FF2B5EF4-FFF2-40B4-BE49-F238E27FC236}">
                <a16:creationId xmlns:a16="http://schemas.microsoft.com/office/drawing/2014/main" id="{9390E2ED-7A27-8001-223B-67448FFA3555}"/>
              </a:ext>
            </a:extLst>
          </p:cNvPr>
          <p:cNvSpPr txBox="1"/>
          <p:nvPr/>
        </p:nvSpPr>
        <p:spPr>
          <a:xfrm>
            <a:off x="3987896" y="2058249"/>
            <a:ext cx="6354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SMP2018</a:t>
            </a:r>
          </a:p>
        </p:txBody>
      </p:sp>
      <p:sp>
        <p:nvSpPr>
          <p:cNvPr id="595" name="CuadroTexto 594">
            <a:extLst>
              <a:ext uri="{FF2B5EF4-FFF2-40B4-BE49-F238E27FC236}">
                <a16:creationId xmlns:a16="http://schemas.microsoft.com/office/drawing/2014/main" id="{8D087DAC-8CFB-E88E-9EC3-919E56907568}"/>
              </a:ext>
            </a:extLst>
          </p:cNvPr>
          <p:cNvSpPr txBox="1"/>
          <p:nvPr/>
        </p:nvSpPr>
        <p:spPr>
          <a:xfrm>
            <a:off x="2453348" y="3301734"/>
            <a:ext cx="7616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VAT-10A+</a:t>
            </a:r>
            <a:endParaRPr lang="en-GB" sz="700" b="1" dirty="0"/>
          </a:p>
        </p:txBody>
      </p:sp>
      <p:pic>
        <p:nvPicPr>
          <p:cNvPr id="596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06B249CD-CDD9-7A23-96EF-5B575F6AEE0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648605" y="2919298"/>
            <a:ext cx="215640" cy="222986"/>
          </a:xfrm>
          <a:prstGeom prst="rect">
            <a:avLst/>
          </a:prstGeom>
          <a:ln w="12600">
            <a:noFill/>
          </a:ln>
        </p:spPr>
      </p:pic>
      <p:sp>
        <p:nvSpPr>
          <p:cNvPr id="597" name="CustomShape 67">
            <a:extLst>
              <a:ext uri="{FF2B5EF4-FFF2-40B4-BE49-F238E27FC236}">
                <a16:creationId xmlns:a16="http://schemas.microsoft.com/office/drawing/2014/main" id="{5ABE3C49-A672-D2AE-29FF-4D07719B0972}"/>
              </a:ext>
            </a:extLst>
          </p:cNvPr>
          <p:cNvSpPr/>
          <p:nvPr/>
        </p:nvSpPr>
        <p:spPr>
          <a:xfrm>
            <a:off x="2575525" y="2904552"/>
            <a:ext cx="361800" cy="252837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98" name="CustomShape 86">
            <a:extLst>
              <a:ext uri="{FF2B5EF4-FFF2-40B4-BE49-F238E27FC236}">
                <a16:creationId xmlns:a16="http://schemas.microsoft.com/office/drawing/2014/main" id="{234475A0-137E-4AE5-7D73-37717F57F2DE}"/>
              </a:ext>
            </a:extLst>
          </p:cNvPr>
          <p:cNvSpPr/>
          <p:nvPr/>
        </p:nvSpPr>
        <p:spPr>
          <a:xfrm>
            <a:off x="2690407" y="3229768"/>
            <a:ext cx="139077" cy="12299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Att</a:t>
            </a:r>
            <a:endParaRPr lang="es-ES" sz="800" spc="-1" dirty="0">
              <a:latin typeface="Arial"/>
            </a:endParaRPr>
          </a:p>
        </p:txBody>
      </p:sp>
      <p:sp>
        <p:nvSpPr>
          <p:cNvPr id="599" name="CustomShape 93">
            <a:extLst>
              <a:ext uri="{FF2B5EF4-FFF2-40B4-BE49-F238E27FC236}">
                <a16:creationId xmlns:a16="http://schemas.microsoft.com/office/drawing/2014/main" id="{5CF5BD32-CC5B-5C72-D5FE-348DE8614327}"/>
              </a:ext>
            </a:extLst>
          </p:cNvPr>
          <p:cNvSpPr/>
          <p:nvPr/>
        </p:nvSpPr>
        <p:spPr>
          <a:xfrm>
            <a:off x="2511124" y="2693637"/>
            <a:ext cx="462341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3182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3F7E7CF8-F26C-8326-67FE-AB94D0EDE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4B9A8110-C870-CDC7-B445-092FCFF12A1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021021" y="2892829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AEC8CE6A-EB28-AC69-0E99-BD8A173FA27B}"/>
              </a:ext>
            </a:extLst>
          </p:cNvPr>
          <p:cNvGrpSpPr/>
          <p:nvPr/>
        </p:nvGrpSpPr>
        <p:grpSpPr>
          <a:xfrm>
            <a:off x="530609" y="2728562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20085097-B767-0EEA-FE76-894923A0ECF2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70F63654-57BD-7F87-E3E2-F87B94BB3375}"/>
                </a:ext>
              </a:extLst>
            </p:cNvPr>
            <p:cNvSpPr/>
            <p:nvPr/>
          </p:nvSpPr>
          <p:spPr>
            <a:xfrm>
              <a:off x="385423" y="3016016"/>
              <a:ext cx="28482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b="1" spc="-1" dirty="0">
                  <a:latin typeface="+mj-lt"/>
                  <a:ea typeface="Open Sans Regular"/>
                </a:rPr>
                <a:t>cBPM</a:t>
              </a:r>
              <a:endParaRPr lang="es-ES" dirty="0"/>
            </a:p>
          </p:txBody>
        </p:sp>
      </p:grpSp>
      <p:sp>
        <p:nvSpPr>
          <p:cNvPr id="56" name="CustomShape 55">
            <a:extLst>
              <a:ext uri="{FF2B5EF4-FFF2-40B4-BE49-F238E27FC236}">
                <a16:creationId xmlns:a16="http://schemas.microsoft.com/office/drawing/2014/main" id="{F0A74453-CC88-FB50-FB83-80F9CE31C5CE}"/>
              </a:ext>
            </a:extLst>
          </p:cNvPr>
          <p:cNvSpPr/>
          <p:nvPr/>
        </p:nvSpPr>
        <p:spPr>
          <a:xfrm>
            <a:off x="5555438" y="3550152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 = 297 MHz</a:t>
            </a:r>
            <a:endParaRPr lang="es-ES" sz="800" b="1" spc="-1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049E9F1-AD08-376D-1DFB-72F4022A99DC}"/>
              </a:ext>
            </a:extLst>
          </p:cNvPr>
          <p:cNvGrpSpPr/>
          <p:nvPr/>
        </p:nvGrpSpPr>
        <p:grpSpPr>
          <a:xfrm>
            <a:off x="1837409" y="2817122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34B86273-ACAB-C9A6-6183-F358C10A493B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D8AF5701-53C3-7E51-46DE-8C6E29794F50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180 </a:t>
              </a:r>
              <a:endParaRPr lang="es-ES" sz="800" spc="-1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Hybrid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87D2CFCA-1023-5CD5-50E2-DC233C7637DC}"/>
              </a:ext>
            </a:extLst>
          </p:cNvPr>
          <p:cNvSpPr/>
          <p:nvPr/>
        </p:nvSpPr>
        <p:spPr>
          <a:xfrm>
            <a:off x="1640129" y="3041762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E4A008FB-14B2-919F-629A-E5798C9D08DE}"/>
              </a:ext>
            </a:extLst>
          </p:cNvPr>
          <p:cNvSpPr/>
          <p:nvPr/>
        </p:nvSpPr>
        <p:spPr>
          <a:xfrm flipV="1">
            <a:off x="2062409" y="3262442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97B992F7-78A1-A229-A854-F953AF810BE3}"/>
              </a:ext>
            </a:extLst>
          </p:cNvPr>
          <p:cNvSpPr/>
          <p:nvPr/>
        </p:nvSpPr>
        <p:spPr>
          <a:xfrm>
            <a:off x="1686039" y="2902444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FB2D92AB-336E-6086-4BF8-DB8EEF941C33}"/>
              </a:ext>
            </a:extLst>
          </p:cNvPr>
          <p:cNvSpPr/>
          <p:nvPr/>
        </p:nvSpPr>
        <p:spPr>
          <a:xfrm>
            <a:off x="2329459" y="2902444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C5264633-D312-9993-FD37-D76280FD0B73}"/>
              </a:ext>
            </a:extLst>
          </p:cNvPr>
          <p:cNvGrpSpPr/>
          <p:nvPr/>
        </p:nvGrpSpPr>
        <p:grpSpPr>
          <a:xfrm>
            <a:off x="3234071" y="2826625"/>
            <a:ext cx="2568683" cy="542293"/>
            <a:chOff x="2775960" y="2868065"/>
            <a:chExt cx="2568683" cy="542293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75A60BA9-3835-5508-4AEC-FC024CB01A34}"/>
                </a:ext>
              </a:extLst>
            </p:cNvPr>
            <p:cNvSpPr/>
            <p:nvPr/>
          </p:nvSpPr>
          <p:spPr>
            <a:xfrm rot="5400000">
              <a:off x="4251279" y="2915367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8BB3FFE2-CB38-16AA-BD1E-DCC2B0AC4638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DE9F6393-FB2D-961C-105F-7584C45CE907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79D7373F-881F-04B7-6DB0-F28EA0645C3A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63B6F37F-9F92-B1BF-CC5C-2DA77B9954EE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88289689-242A-11DE-D3C0-4DC05EF1584F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36529E07-2D2B-34E8-896A-B4AE2F83990E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8C6635F8-C75C-1559-F068-3A3CAE99C8E2}"/>
                </a:ext>
              </a:extLst>
            </p:cNvPr>
            <p:cNvGrpSpPr/>
            <p:nvPr/>
          </p:nvGrpSpPr>
          <p:grpSpPr>
            <a:xfrm>
              <a:off x="4931723" y="2868065"/>
              <a:ext cx="412920" cy="412920"/>
              <a:chOff x="4931723" y="2868065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E56B68B2-661F-607D-3244-C6B5C3437AF9}"/>
                  </a:ext>
                </a:extLst>
              </p:cNvPr>
              <p:cNvSpPr/>
              <p:nvPr/>
            </p:nvSpPr>
            <p:spPr>
              <a:xfrm>
                <a:off x="4931723" y="2868065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EDC93B63-0BEA-5166-E670-3683D8C26281}"/>
                  </a:ext>
                </a:extLst>
              </p:cNvPr>
              <p:cNvSpPr/>
              <p:nvPr/>
            </p:nvSpPr>
            <p:spPr>
              <a:xfrm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3A2CBE21-3531-AF2E-189A-6404954FCF91}"/>
                  </a:ext>
                </a:extLst>
              </p:cNvPr>
              <p:cNvSpPr/>
              <p:nvPr/>
            </p:nvSpPr>
            <p:spPr>
              <a:xfrm flipH="1"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</p:grp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D86A9740-A3E3-F0CC-C87A-9760C01C5962}"/>
                </a:ext>
              </a:extLst>
            </p:cNvPr>
            <p:cNvSpPr/>
            <p:nvPr/>
          </p:nvSpPr>
          <p:spPr>
            <a:xfrm>
              <a:off x="2858287" y="3287247"/>
              <a:ext cx="19678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DSA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DD0D1B62-D70B-7F51-4419-8E3639C66B8A}"/>
                </a:ext>
              </a:extLst>
            </p:cNvPr>
            <p:cNvSpPr/>
            <p:nvPr/>
          </p:nvSpPr>
          <p:spPr>
            <a:xfrm>
              <a:off x="3370891" y="3280444"/>
              <a:ext cx="38486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BPF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3DB26F47-2566-A7A3-3935-98E4EEC2F426}"/>
                </a:ext>
              </a:extLst>
            </p:cNvPr>
            <p:cNvSpPr/>
            <p:nvPr/>
          </p:nvSpPr>
          <p:spPr>
            <a:xfrm>
              <a:off x="4284317" y="3267677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Amp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70C68EF1-0A1D-457C-5C6A-286189C3E4AA}"/>
                </a:ext>
              </a:extLst>
            </p:cNvPr>
            <p:cNvSpPr/>
            <p:nvPr/>
          </p:nvSpPr>
          <p:spPr>
            <a:xfrm>
              <a:off x="4980936" y="3276469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Mixer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6F60D3A1-66E3-5455-C524-7A17D0CBD3A3}"/>
              </a:ext>
            </a:extLst>
          </p:cNvPr>
          <p:cNvSpPr/>
          <p:nvPr/>
        </p:nvSpPr>
        <p:spPr>
          <a:xfrm flipV="1">
            <a:off x="2055929" y="2586362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7" name="Line 97">
            <a:extLst>
              <a:ext uri="{FF2B5EF4-FFF2-40B4-BE49-F238E27FC236}">
                <a16:creationId xmlns:a16="http://schemas.microsoft.com/office/drawing/2014/main" id="{14A6F827-B428-B89B-56F3-FFD968EF91E4}"/>
              </a:ext>
            </a:extLst>
          </p:cNvPr>
          <p:cNvSpPr/>
          <p:nvPr/>
        </p:nvSpPr>
        <p:spPr>
          <a:xfrm>
            <a:off x="849569" y="2587442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C3309BFD-4E0A-9E02-DDDA-1930A9AFBFBD}"/>
              </a:ext>
            </a:extLst>
          </p:cNvPr>
          <p:cNvSpPr/>
          <p:nvPr/>
        </p:nvSpPr>
        <p:spPr>
          <a:xfrm flipV="1">
            <a:off x="849929" y="2576282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0B14CA80-7B7E-6BB7-D215-86921267035C}"/>
              </a:ext>
            </a:extLst>
          </p:cNvPr>
          <p:cNvSpPr/>
          <p:nvPr/>
        </p:nvSpPr>
        <p:spPr>
          <a:xfrm>
            <a:off x="849569" y="3493202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2220CB44-1641-4AAE-0D94-16D5F77D5563}"/>
              </a:ext>
            </a:extLst>
          </p:cNvPr>
          <p:cNvSpPr/>
          <p:nvPr/>
        </p:nvSpPr>
        <p:spPr>
          <a:xfrm flipV="1">
            <a:off x="849929" y="3368642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4" name="Line 104">
            <a:extLst>
              <a:ext uri="{FF2B5EF4-FFF2-40B4-BE49-F238E27FC236}">
                <a16:creationId xmlns:a16="http://schemas.microsoft.com/office/drawing/2014/main" id="{8B4CD5F5-E56A-651F-14AD-B63D21ED226E}"/>
              </a:ext>
            </a:extLst>
          </p:cNvPr>
          <p:cNvSpPr/>
          <p:nvPr/>
        </p:nvSpPr>
        <p:spPr>
          <a:xfrm flipV="1">
            <a:off x="5598853" y="1655856"/>
            <a:ext cx="1539" cy="1163985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978D6A2F-D930-5AF7-AB82-4AF338979D6D}"/>
              </a:ext>
            </a:extLst>
          </p:cNvPr>
          <p:cNvSpPr/>
          <p:nvPr/>
        </p:nvSpPr>
        <p:spPr>
          <a:xfrm>
            <a:off x="2927122" y="3555988"/>
            <a:ext cx="75148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1.725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 dirty="0">
              <a:solidFill>
                <a:srgbClr val="7C92C4"/>
              </a:solidFill>
              <a:latin typeface="Arial"/>
            </a:endParaRPr>
          </a:p>
        </p:txBody>
      </p:sp>
      <p:grpSp>
        <p:nvGrpSpPr>
          <p:cNvPr id="304" name="Group 16">
            <a:extLst>
              <a:ext uri="{FF2B5EF4-FFF2-40B4-BE49-F238E27FC236}">
                <a16:creationId xmlns:a16="http://schemas.microsoft.com/office/drawing/2014/main" id="{C4CF3BA4-495F-B8F9-9490-546705FBD2F5}"/>
              </a:ext>
            </a:extLst>
          </p:cNvPr>
          <p:cNvGrpSpPr/>
          <p:nvPr/>
        </p:nvGrpSpPr>
        <p:grpSpPr>
          <a:xfrm>
            <a:off x="6601633" y="2166124"/>
            <a:ext cx="835920" cy="1708216"/>
            <a:chOff x="8043840" y="1744920"/>
            <a:chExt cx="835920" cy="2659680"/>
          </a:xfrm>
        </p:grpSpPr>
        <p:sp>
          <p:nvSpPr>
            <p:cNvPr id="305" name="CustomShape 17">
              <a:extLst>
                <a:ext uri="{FF2B5EF4-FFF2-40B4-BE49-F238E27FC236}">
                  <a16:creationId xmlns:a16="http://schemas.microsoft.com/office/drawing/2014/main" id="{29DBFDF6-32ED-EBD3-5300-24717210F2AC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306" name="CustomShape 18">
              <a:extLst>
                <a:ext uri="{FF2B5EF4-FFF2-40B4-BE49-F238E27FC236}">
                  <a16:creationId xmlns:a16="http://schemas.microsoft.com/office/drawing/2014/main" id="{C7101ED9-0691-62F7-1E1B-D3FCDB0F21C2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b="1" spc="-1" dirty="0">
                  <a:latin typeface="Open Sans Regular"/>
                  <a:ea typeface="Open Sans Regular"/>
                </a:rPr>
                <a:t>Oscilloscope</a:t>
              </a:r>
            </a:p>
          </p:txBody>
        </p:sp>
      </p:grpSp>
      <p:sp>
        <p:nvSpPr>
          <p:cNvPr id="311" name="Line 45">
            <a:extLst>
              <a:ext uri="{FF2B5EF4-FFF2-40B4-BE49-F238E27FC236}">
                <a16:creationId xmlns:a16="http://schemas.microsoft.com/office/drawing/2014/main" id="{0D383D58-2BC7-9D37-0F16-4AF6243EEE53}"/>
              </a:ext>
            </a:extLst>
          </p:cNvPr>
          <p:cNvSpPr/>
          <p:nvPr/>
        </p:nvSpPr>
        <p:spPr>
          <a:xfrm>
            <a:off x="6434172" y="3027714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54C8369D-88DE-B4A0-57F1-C7FE44862C94}"/>
              </a:ext>
            </a:extLst>
          </p:cNvPr>
          <p:cNvSpPr/>
          <p:nvPr/>
        </p:nvSpPr>
        <p:spPr>
          <a:xfrm>
            <a:off x="5976381" y="2844949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CEC5393D-FF57-AFF4-C67E-EF63193EF159}"/>
              </a:ext>
            </a:extLst>
          </p:cNvPr>
          <p:cNvSpPr/>
          <p:nvPr/>
        </p:nvSpPr>
        <p:spPr>
          <a:xfrm>
            <a:off x="6001277" y="3236777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28107F25-BC92-7451-E2AD-BFCEC026C281}"/>
              </a:ext>
            </a:extLst>
          </p:cNvPr>
          <p:cNvSpPr/>
          <p:nvPr/>
        </p:nvSpPr>
        <p:spPr>
          <a:xfrm>
            <a:off x="6328801" y="3030143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CBB3826D-8263-2232-9BDA-60F25F591FD2}"/>
              </a:ext>
            </a:extLst>
          </p:cNvPr>
          <p:cNvSpPr/>
          <p:nvPr/>
        </p:nvSpPr>
        <p:spPr>
          <a:xfrm>
            <a:off x="5790619" y="3002700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77" name="CustomShape 20">
            <a:extLst>
              <a:ext uri="{FF2B5EF4-FFF2-40B4-BE49-F238E27FC236}">
                <a16:creationId xmlns:a16="http://schemas.microsoft.com/office/drawing/2014/main" id="{833563E5-1DC7-003E-40E8-8D0E5E5556BB}"/>
              </a:ext>
            </a:extLst>
          </p:cNvPr>
          <p:cNvSpPr/>
          <p:nvPr/>
        </p:nvSpPr>
        <p:spPr>
          <a:xfrm>
            <a:off x="3564226" y="4852783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5" name="CustomShape 55">
            <a:extLst>
              <a:ext uri="{FF2B5EF4-FFF2-40B4-BE49-F238E27FC236}">
                <a16:creationId xmlns:a16="http://schemas.microsoft.com/office/drawing/2014/main" id="{13B2C9DF-02CE-CCDE-D172-CD23AA32DBE7}"/>
              </a:ext>
            </a:extLst>
          </p:cNvPr>
          <p:cNvSpPr/>
          <p:nvPr/>
        </p:nvSpPr>
        <p:spPr>
          <a:xfrm>
            <a:off x="3858659" y="3823896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X-MICROWAVE TECHNOLOGY</a:t>
            </a:r>
            <a:endParaRPr lang="es-ES" sz="900" b="1" spc="-1" dirty="0">
              <a:solidFill>
                <a:srgbClr val="7C92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28" name="CustomShape 55">
            <a:extLst>
              <a:ext uri="{FF2B5EF4-FFF2-40B4-BE49-F238E27FC236}">
                <a16:creationId xmlns:a16="http://schemas.microsoft.com/office/drawing/2014/main" id="{825F971D-8A75-D189-4195-258DDCAE8D4D}"/>
              </a:ext>
            </a:extLst>
          </p:cNvPr>
          <p:cNvSpPr/>
          <p:nvPr/>
        </p:nvSpPr>
        <p:spPr>
          <a:xfrm>
            <a:off x="4999031" y="540571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E4937A4C-94FD-26B3-B3BD-007B22E16357}"/>
              </a:ext>
            </a:extLst>
          </p:cNvPr>
          <p:cNvSpPr/>
          <p:nvPr/>
        </p:nvSpPr>
        <p:spPr>
          <a:xfrm>
            <a:off x="3592846" y="3025849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F0916EDA-6EE5-0A40-3D17-4C87DC44B8C0}"/>
              </a:ext>
            </a:extLst>
          </p:cNvPr>
          <p:cNvSpPr/>
          <p:nvPr/>
        </p:nvSpPr>
        <p:spPr>
          <a:xfrm>
            <a:off x="4211920" y="3025849"/>
            <a:ext cx="51629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5BDD90DD-6481-5F3B-DAE4-730767BCCE1A}"/>
              </a:ext>
            </a:extLst>
          </p:cNvPr>
          <p:cNvSpPr/>
          <p:nvPr/>
        </p:nvSpPr>
        <p:spPr>
          <a:xfrm>
            <a:off x="4999031" y="3013087"/>
            <a:ext cx="383582" cy="146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A853DD1C-785D-A394-A08E-7D15C4057E36}"/>
              </a:ext>
            </a:extLst>
          </p:cNvPr>
          <p:cNvSpPr txBox="1"/>
          <p:nvPr/>
        </p:nvSpPr>
        <p:spPr>
          <a:xfrm>
            <a:off x="3969562" y="19977"/>
            <a:ext cx="515776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u="sng" dirty="0"/>
              <a:t>READOUT SACLAY (1.725 GHz) – Y POSITION LINE</a:t>
            </a:r>
            <a:endParaRPr lang="en-GB" b="1" u="sng" dirty="0"/>
          </a:p>
        </p:txBody>
      </p:sp>
      <p:sp>
        <p:nvSpPr>
          <p:cNvPr id="523" name="CuadroTexto 522">
            <a:extLst>
              <a:ext uri="{FF2B5EF4-FFF2-40B4-BE49-F238E27FC236}">
                <a16:creationId xmlns:a16="http://schemas.microsoft.com/office/drawing/2014/main" id="{7A5E5C5A-9A1B-6F26-C9CA-931A3C624F9D}"/>
              </a:ext>
            </a:extLst>
          </p:cNvPr>
          <p:cNvSpPr txBox="1"/>
          <p:nvPr/>
        </p:nvSpPr>
        <p:spPr>
          <a:xfrm>
            <a:off x="4669474" y="2695052"/>
            <a:ext cx="11798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solidFill>
                  <a:srgbClr val="FF0000"/>
                </a:solidFill>
              </a:rPr>
              <a:t>Pout 1dB =  +23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576" name="CuadroTexto 575">
            <a:extLst>
              <a:ext uri="{FF2B5EF4-FFF2-40B4-BE49-F238E27FC236}">
                <a16:creationId xmlns:a16="http://schemas.microsoft.com/office/drawing/2014/main" id="{1747E65A-F339-B53E-1477-BAFE6496E26D}"/>
              </a:ext>
            </a:extLst>
          </p:cNvPr>
          <p:cNvSpPr txBox="1"/>
          <p:nvPr/>
        </p:nvSpPr>
        <p:spPr>
          <a:xfrm>
            <a:off x="5587426" y="1587203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LO</a:t>
            </a:r>
            <a:r>
              <a:rPr lang="es-ES" sz="400" b="1" dirty="0"/>
              <a:t>1</a:t>
            </a:r>
            <a:r>
              <a:rPr lang="es-ES" sz="800" b="1" dirty="0"/>
              <a:t>=1.428 GHz</a:t>
            </a:r>
            <a:endParaRPr lang="en-GB" sz="700" b="1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02CE5066-DF05-308D-42B3-E068D553DC41}"/>
              </a:ext>
            </a:extLst>
          </p:cNvPr>
          <p:cNvSpPr txBox="1"/>
          <p:nvPr/>
        </p:nvSpPr>
        <p:spPr>
          <a:xfrm>
            <a:off x="5268778" y="3291091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SIM-43H+</a:t>
            </a:r>
            <a:endParaRPr lang="en-GB" sz="800" b="1" dirty="0"/>
          </a:p>
        </p:txBody>
      </p:sp>
      <p:sp>
        <p:nvSpPr>
          <p:cNvPr id="562" name="CustomShape 55">
            <a:extLst>
              <a:ext uri="{FF2B5EF4-FFF2-40B4-BE49-F238E27FC236}">
                <a16:creationId xmlns:a16="http://schemas.microsoft.com/office/drawing/2014/main" id="{A85041CC-71AF-C24E-32E2-7513EB012D85}"/>
              </a:ext>
            </a:extLst>
          </p:cNvPr>
          <p:cNvSpPr/>
          <p:nvPr/>
        </p:nvSpPr>
        <p:spPr>
          <a:xfrm>
            <a:off x="5452221" y="3818581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D9F3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MINICIRCUITS TECHNOLOGY</a:t>
            </a:r>
            <a:endParaRPr lang="es-ES" sz="900" b="1" spc="-1" dirty="0">
              <a:solidFill>
                <a:srgbClr val="D9F3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63" name="CuadroTexto 562">
            <a:extLst>
              <a:ext uri="{FF2B5EF4-FFF2-40B4-BE49-F238E27FC236}">
                <a16:creationId xmlns:a16="http://schemas.microsoft.com/office/drawing/2014/main" id="{D3A11882-225D-9B1F-DFCA-EABDF520884F}"/>
              </a:ext>
            </a:extLst>
          </p:cNvPr>
          <p:cNvSpPr txBox="1"/>
          <p:nvPr/>
        </p:nvSpPr>
        <p:spPr>
          <a:xfrm>
            <a:off x="1714829" y="3473779"/>
            <a:ext cx="761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JSO-465/3S</a:t>
            </a:r>
            <a:endParaRPr lang="en-GB" sz="800" b="1" dirty="0"/>
          </a:p>
        </p:txBody>
      </p:sp>
      <p:sp>
        <p:nvSpPr>
          <p:cNvPr id="574" name="CuadroTexto 573">
            <a:extLst>
              <a:ext uri="{FF2B5EF4-FFF2-40B4-BE49-F238E27FC236}">
                <a16:creationId xmlns:a16="http://schemas.microsoft.com/office/drawing/2014/main" id="{163C4742-A922-0EC2-1733-C6EE9B9B74F0}"/>
              </a:ext>
            </a:extLst>
          </p:cNvPr>
          <p:cNvSpPr txBox="1"/>
          <p:nvPr/>
        </p:nvSpPr>
        <p:spPr>
          <a:xfrm>
            <a:off x="3104476" y="3288780"/>
            <a:ext cx="726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PE43705A </a:t>
            </a:r>
          </a:p>
        </p:txBody>
      </p:sp>
      <p:sp>
        <p:nvSpPr>
          <p:cNvPr id="580" name="CuadroTexto 579">
            <a:extLst>
              <a:ext uri="{FF2B5EF4-FFF2-40B4-BE49-F238E27FC236}">
                <a16:creationId xmlns:a16="http://schemas.microsoft.com/office/drawing/2014/main" id="{FE944E9D-4378-A27E-3AE2-2CB102E0A71B}"/>
              </a:ext>
            </a:extLst>
          </p:cNvPr>
          <p:cNvSpPr txBox="1"/>
          <p:nvPr/>
        </p:nvSpPr>
        <p:spPr>
          <a:xfrm>
            <a:off x="3671263" y="3303143"/>
            <a:ext cx="852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BFCN-1690+</a:t>
            </a:r>
          </a:p>
        </p:txBody>
      </p:sp>
      <p:sp>
        <p:nvSpPr>
          <p:cNvPr id="587" name="CuadroTexto 586">
            <a:extLst>
              <a:ext uri="{FF2B5EF4-FFF2-40B4-BE49-F238E27FC236}">
                <a16:creationId xmlns:a16="http://schemas.microsoft.com/office/drawing/2014/main" id="{526A553A-0CF0-CE0E-1D83-6216B0ACC792}"/>
              </a:ext>
            </a:extLst>
          </p:cNvPr>
          <p:cNvSpPr txBox="1"/>
          <p:nvPr/>
        </p:nvSpPr>
        <p:spPr>
          <a:xfrm>
            <a:off x="4447347" y="3297477"/>
            <a:ext cx="10258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HMC639ST89E</a:t>
            </a:r>
          </a:p>
        </p:txBody>
      </p:sp>
      <p:sp>
        <p:nvSpPr>
          <p:cNvPr id="2" name="CustomShape 93">
            <a:extLst>
              <a:ext uri="{FF2B5EF4-FFF2-40B4-BE49-F238E27FC236}">
                <a16:creationId xmlns:a16="http://schemas.microsoft.com/office/drawing/2014/main" id="{622DA51B-ACDB-2C10-1670-FBC5EEEAFAD7}"/>
              </a:ext>
            </a:extLst>
          </p:cNvPr>
          <p:cNvSpPr/>
          <p:nvPr/>
        </p:nvSpPr>
        <p:spPr>
          <a:xfrm>
            <a:off x="5873243" y="2693637"/>
            <a:ext cx="571614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dirty="0"/>
          </a:p>
        </p:txBody>
      </p:sp>
      <p:sp>
        <p:nvSpPr>
          <p:cNvPr id="3" name="CuadroTexto 35">
            <a:extLst>
              <a:ext uri="{FF2B5EF4-FFF2-40B4-BE49-F238E27FC236}">
                <a16:creationId xmlns:a16="http://schemas.microsoft.com/office/drawing/2014/main" id="{A274227E-EC97-37C0-97FB-9607D9B46730}"/>
              </a:ext>
            </a:extLst>
          </p:cNvPr>
          <p:cNvSpPr txBox="1"/>
          <p:nvPr/>
        </p:nvSpPr>
        <p:spPr>
          <a:xfrm>
            <a:off x="5856957" y="3286568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800" b="1" dirty="0"/>
              <a:t>SLP-300+</a:t>
            </a:r>
            <a:endParaRPr lang="en-GB" sz="800" b="1" dirty="0"/>
          </a:p>
        </p:txBody>
      </p:sp>
      <p:sp>
        <p:nvSpPr>
          <p:cNvPr id="20" name="CustomShape 86">
            <a:extLst>
              <a:ext uri="{FF2B5EF4-FFF2-40B4-BE49-F238E27FC236}">
                <a16:creationId xmlns:a16="http://schemas.microsoft.com/office/drawing/2014/main" id="{4EBBC69A-5531-B1AD-7E84-99E039FDF62C}"/>
              </a:ext>
            </a:extLst>
          </p:cNvPr>
          <p:cNvSpPr/>
          <p:nvPr/>
        </p:nvSpPr>
        <p:spPr>
          <a:xfrm>
            <a:off x="2788830" y="3239003"/>
            <a:ext cx="6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spAutoFit/>
          </a:bodyPr>
          <a:lstStyle/>
          <a:p>
            <a:pPr algn="ctr">
              <a:tabLst>
                <a:tab pos="0" algn="l"/>
              </a:tabLst>
            </a:pPr>
            <a:endParaRPr lang="es-ES" sz="800" spc="-1" dirty="0">
              <a:latin typeface="Open Sans Regular"/>
              <a:ea typeface="Open Sans Regular"/>
              <a:cs typeface="Open Sans Regular"/>
            </a:endParaRPr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984AD48C-BCFF-EDB4-26FE-0E23E86F090B}"/>
              </a:ext>
            </a:extLst>
          </p:cNvPr>
          <p:cNvSpPr/>
          <p:nvPr/>
        </p:nvSpPr>
        <p:spPr>
          <a:xfrm flipV="1">
            <a:off x="2327381" y="3012242"/>
            <a:ext cx="870288" cy="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" name="CustomShape 93">
            <a:extLst>
              <a:ext uri="{FF2B5EF4-FFF2-40B4-BE49-F238E27FC236}">
                <a16:creationId xmlns:a16="http://schemas.microsoft.com/office/drawing/2014/main" id="{EA0887C3-9405-95C1-C3DC-11472DA182F0}"/>
              </a:ext>
            </a:extLst>
          </p:cNvPr>
          <p:cNvSpPr/>
          <p:nvPr/>
        </p:nvSpPr>
        <p:spPr>
          <a:xfrm>
            <a:off x="3055705" y="2699511"/>
            <a:ext cx="2801252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dirty="0"/>
          </a:p>
        </p:txBody>
      </p:sp>
      <p:sp>
        <p:nvSpPr>
          <p:cNvPr id="16" name="CustomShape 22">
            <a:extLst>
              <a:ext uri="{FF2B5EF4-FFF2-40B4-BE49-F238E27FC236}">
                <a16:creationId xmlns:a16="http://schemas.microsoft.com/office/drawing/2014/main" id="{F0F1F1B2-B565-989D-902E-6A9C6E50DF19}"/>
              </a:ext>
            </a:extLst>
          </p:cNvPr>
          <p:cNvSpPr/>
          <p:nvPr/>
        </p:nvSpPr>
        <p:spPr>
          <a:xfrm>
            <a:off x="3012760" y="788617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1</a:t>
            </a:r>
            <a:r>
              <a:rPr lang="es-ES" sz="1100" spc="-1" dirty="0">
                <a:latin typeface="+mj-lt"/>
                <a:ea typeface="Open Sans Regular"/>
              </a:rPr>
              <a:t> = 1.428 GHz</a:t>
            </a:r>
            <a:endParaRPr lang="es-ES" sz="1100" spc="-1" dirty="0">
              <a:latin typeface="+mj-lt"/>
            </a:endParaRP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2F52D10A-D59C-47C3-B512-AB5730F3C31D}"/>
              </a:ext>
            </a:extLst>
          </p:cNvPr>
          <p:cNvCxnSpPr>
            <a:cxnSpLocks/>
          </p:cNvCxnSpPr>
          <p:nvPr/>
        </p:nvCxnSpPr>
        <p:spPr>
          <a:xfrm>
            <a:off x="1595116" y="834665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CustomShape 32">
            <a:extLst>
              <a:ext uri="{FF2B5EF4-FFF2-40B4-BE49-F238E27FC236}">
                <a16:creationId xmlns:a16="http://schemas.microsoft.com/office/drawing/2014/main" id="{653750A0-F26F-28DE-F6EE-7428CB110FDC}"/>
              </a:ext>
            </a:extLst>
          </p:cNvPr>
          <p:cNvSpPr/>
          <p:nvPr/>
        </p:nvSpPr>
        <p:spPr>
          <a:xfrm>
            <a:off x="5375" y="1411359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ATF S.G = 714 MHz</a:t>
            </a:r>
            <a:endParaRPr lang="es-ES" sz="800" b="1" spc="-1" dirty="0">
              <a:latin typeface="+mj-lt"/>
            </a:endParaRPr>
          </a:p>
        </p:txBody>
      </p:sp>
      <p:sp>
        <p:nvSpPr>
          <p:cNvPr id="24" name="CustomShape 55">
            <a:extLst>
              <a:ext uri="{FF2B5EF4-FFF2-40B4-BE49-F238E27FC236}">
                <a16:creationId xmlns:a16="http://schemas.microsoft.com/office/drawing/2014/main" id="{2867E796-6CCA-779A-F340-3C88C9142767}"/>
              </a:ext>
            </a:extLst>
          </p:cNvPr>
          <p:cNvSpPr/>
          <p:nvPr/>
        </p:nvSpPr>
        <p:spPr>
          <a:xfrm>
            <a:off x="4999031" y="540571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981ACB3-00E2-DAB4-ECE0-CAFC270346BE}"/>
              </a:ext>
            </a:extLst>
          </p:cNvPr>
          <p:cNvSpPr txBox="1"/>
          <p:nvPr/>
        </p:nvSpPr>
        <p:spPr>
          <a:xfrm>
            <a:off x="5615812" y="1744297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i="1" dirty="0"/>
              <a:t>+7 dBm</a:t>
            </a:r>
            <a:endParaRPr lang="en-GB" sz="700" b="1" i="1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9C15C67-80B2-2AEA-553C-DC46E2DBDF94}"/>
              </a:ext>
            </a:extLst>
          </p:cNvPr>
          <p:cNvSpPr txBox="1"/>
          <p:nvPr/>
        </p:nvSpPr>
        <p:spPr>
          <a:xfrm>
            <a:off x="3393225" y="1107625"/>
            <a:ext cx="11621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solidFill>
                  <a:srgbClr val="FF0000"/>
                </a:solidFill>
              </a:rPr>
              <a:t>Pout 1dB= +27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38" name="CustomShape 41">
            <a:extLst>
              <a:ext uri="{FF2B5EF4-FFF2-40B4-BE49-F238E27FC236}">
                <a16:creationId xmlns:a16="http://schemas.microsoft.com/office/drawing/2014/main" id="{BF34CE9E-56EA-BD4A-058E-06D31E6F9FD3}"/>
              </a:ext>
            </a:extLst>
          </p:cNvPr>
          <p:cNvSpPr/>
          <p:nvPr/>
        </p:nvSpPr>
        <p:spPr>
          <a:xfrm>
            <a:off x="1183382" y="518814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39" name="CustomShape 42">
            <a:extLst>
              <a:ext uri="{FF2B5EF4-FFF2-40B4-BE49-F238E27FC236}">
                <a16:creationId xmlns:a16="http://schemas.microsoft.com/office/drawing/2014/main" id="{AB86063C-3B8D-8A21-52FB-ABCBF64F18C4}"/>
              </a:ext>
            </a:extLst>
          </p:cNvPr>
          <p:cNvSpPr/>
          <p:nvPr/>
        </p:nvSpPr>
        <p:spPr>
          <a:xfrm>
            <a:off x="1204156" y="552213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40" name="CustomShape 3">
            <a:extLst>
              <a:ext uri="{FF2B5EF4-FFF2-40B4-BE49-F238E27FC236}">
                <a16:creationId xmlns:a16="http://schemas.microsoft.com/office/drawing/2014/main" id="{3E804790-274C-6F23-0B19-D8AE186027BA}"/>
              </a:ext>
            </a:extLst>
          </p:cNvPr>
          <p:cNvSpPr/>
          <p:nvPr/>
        </p:nvSpPr>
        <p:spPr>
          <a:xfrm rot="5400000">
            <a:off x="2582018" y="1491322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grpSp>
        <p:nvGrpSpPr>
          <p:cNvPr id="41" name="Group 10">
            <a:extLst>
              <a:ext uri="{FF2B5EF4-FFF2-40B4-BE49-F238E27FC236}">
                <a16:creationId xmlns:a16="http://schemas.microsoft.com/office/drawing/2014/main" id="{F2C5D89E-63C5-97AC-CB88-43CC47D084F0}"/>
              </a:ext>
            </a:extLst>
          </p:cNvPr>
          <p:cNvGrpSpPr/>
          <p:nvPr/>
        </p:nvGrpSpPr>
        <p:grpSpPr>
          <a:xfrm>
            <a:off x="3289418" y="1450642"/>
            <a:ext cx="361440" cy="361440"/>
            <a:chOff x="5440680" y="1726200"/>
            <a:chExt cx="361440" cy="361440"/>
          </a:xfrm>
        </p:grpSpPr>
        <p:sp>
          <p:nvSpPr>
            <p:cNvPr id="42" name="CustomShape 11">
              <a:extLst>
                <a:ext uri="{FF2B5EF4-FFF2-40B4-BE49-F238E27FC236}">
                  <a16:creationId xmlns:a16="http://schemas.microsoft.com/office/drawing/2014/main" id="{4E00C6B0-F3D8-3907-A124-9B6ECAF7B61E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43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A89D69D9-FB52-411F-23E1-0B20D2D536D9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44" name="Line 13">
            <a:extLst>
              <a:ext uri="{FF2B5EF4-FFF2-40B4-BE49-F238E27FC236}">
                <a16:creationId xmlns:a16="http://schemas.microsoft.com/office/drawing/2014/main" id="{0D5395CD-4D4C-8FC7-7579-440A036F6E7F}"/>
              </a:ext>
            </a:extLst>
          </p:cNvPr>
          <p:cNvSpPr/>
          <p:nvPr/>
        </p:nvSpPr>
        <p:spPr>
          <a:xfrm>
            <a:off x="1002047" y="1633665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5" name="Line 15">
            <a:extLst>
              <a:ext uri="{FF2B5EF4-FFF2-40B4-BE49-F238E27FC236}">
                <a16:creationId xmlns:a16="http://schemas.microsoft.com/office/drawing/2014/main" id="{888FFB33-405C-FC29-16ED-951F078483F0}"/>
              </a:ext>
            </a:extLst>
          </p:cNvPr>
          <p:cNvSpPr/>
          <p:nvPr/>
        </p:nvSpPr>
        <p:spPr>
          <a:xfrm>
            <a:off x="2873978" y="1631362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6" name="Line 16">
            <a:extLst>
              <a:ext uri="{FF2B5EF4-FFF2-40B4-BE49-F238E27FC236}">
                <a16:creationId xmlns:a16="http://schemas.microsoft.com/office/drawing/2014/main" id="{63F93363-D613-4254-C27A-98EADDB74D2B}"/>
              </a:ext>
            </a:extLst>
          </p:cNvPr>
          <p:cNvSpPr/>
          <p:nvPr/>
        </p:nvSpPr>
        <p:spPr>
          <a:xfrm>
            <a:off x="3653378" y="163136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7" name="CustomShape 20">
            <a:extLst>
              <a:ext uri="{FF2B5EF4-FFF2-40B4-BE49-F238E27FC236}">
                <a16:creationId xmlns:a16="http://schemas.microsoft.com/office/drawing/2014/main" id="{F51457B7-5043-BBEA-F375-4FB6708D1476}"/>
              </a:ext>
            </a:extLst>
          </p:cNvPr>
          <p:cNvSpPr/>
          <p:nvPr/>
        </p:nvSpPr>
        <p:spPr>
          <a:xfrm>
            <a:off x="2754818" y="1843042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8" name="CustomShape 21">
            <a:extLst>
              <a:ext uri="{FF2B5EF4-FFF2-40B4-BE49-F238E27FC236}">
                <a16:creationId xmlns:a16="http://schemas.microsoft.com/office/drawing/2014/main" id="{15FC7705-64B5-837F-4DA5-54B60D0FA23C}"/>
              </a:ext>
            </a:extLst>
          </p:cNvPr>
          <p:cNvSpPr/>
          <p:nvPr/>
        </p:nvSpPr>
        <p:spPr>
          <a:xfrm>
            <a:off x="3356918" y="1845421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BPF</a:t>
            </a:r>
            <a:endParaRPr lang="es-ES" sz="800" spc="-1" dirty="0">
              <a:latin typeface="Arial"/>
            </a:endParaRPr>
          </a:p>
        </p:txBody>
      </p:sp>
      <p:sp>
        <p:nvSpPr>
          <p:cNvPr id="49" name="CustomShape 22">
            <a:extLst>
              <a:ext uri="{FF2B5EF4-FFF2-40B4-BE49-F238E27FC236}">
                <a16:creationId xmlns:a16="http://schemas.microsoft.com/office/drawing/2014/main" id="{2C2C72CD-16C6-2E77-605A-0BEE51B55350}"/>
              </a:ext>
            </a:extLst>
          </p:cNvPr>
          <p:cNvSpPr/>
          <p:nvPr/>
        </p:nvSpPr>
        <p:spPr>
          <a:xfrm>
            <a:off x="2626298" y="184304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grpSp>
        <p:nvGrpSpPr>
          <p:cNvPr id="50" name="Group 28">
            <a:extLst>
              <a:ext uri="{FF2B5EF4-FFF2-40B4-BE49-F238E27FC236}">
                <a16:creationId xmlns:a16="http://schemas.microsoft.com/office/drawing/2014/main" id="{7B32E495-4429-904F-633F-14C9DA28D331}"/>
              </a:ext>
            </a:extLst>
          </p:cNvPr>
          <p:cNvGrpSpPr/>
          <p:nvPr/>
        </p:nvGrpSpPr>
        <p:grpSpPr>
          <a:xfrm>
            <a:off x="1409927" y="1454745"/>
            <a:ext cx="361440" cy="361440"/>
            <a:chOff x="4030200" y="1728000"/>
            <a:chExt cx="361440" cy="361440"/>
          </a:xfrm>
        </p:grpSpPr>
        <p:sp>
          <p:nvSpPr>
            <p:cNvPr id="51" name="CustomShape 29">
              <a:extLst>
                <a:ext uri="{FF2B5EF4-FFF2-40B4-BE49-F238E27FC236}">
                  <a16:creationId xmlns:a16="http://schemas.microsoft.com/office/drawing/2014/main" id="{9F31B1F5-F97D-D5EB-E4DE-4E1E452C0109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2" name="CustomShape 30">
            <a:extLst>
              <a:ext uri="{FF2B5EF4-FFF2-40B4-BE49-F238E27FC236}">
                <a16:creationId xmlns:a16="http://schemas.microsoft.com/office/drawing/2014/main" id="{64DD75C7-6B84-F71E-F8E6-DEEFAFA6DC04}"/>
              </a:ext>
            </a:extLst>
          </p:cNvPr>
          <p:cNvSpPr/>
          <p:nvPr/>
        </p:nvSpPr>
        <p:spPr>
          <a:xfrm>
            <a:off x="1514327" y="1836707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3" name="CustomShape 33">
            <a:extLst>
              <a:ext uri="{FF2B5EF4-FFF2-40B4-BE49-F238E27FC236}">
                <a16:creationId xmlns:a16="http://schemas.microsoft.com/office/drawing/2014/main" id="{B3159B28-5988-CFA6-C24E-1FA9E2DDA798}"/>
              </a:ext>
            </a:extLst>
          </p:cNvPr>
          <p:cNvSpPr/>
          <p:nvPr/>
        </p:nvSpPr>
        <p:spPr>
          <a:xfrm>
            <a:off x="2393116" y="1302499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latin typeface="Open Sans Regular"/>
                <a:ea typeface="Open Sans Regular"/>
              </a:rPr>
              <a:t>LO</a:t>
            </a:r>
            <a:r>
              <a:rPr lang="es-ES" sz="600" b="1" spc="-1" dirty="0">
                <a:latin typeface="Open Sans Regular"/>
                <a:ea typeface="Open Sans Regular"/>
              </a:rPr>
              <a:t>1</a:t>
            </a:r>
            <a:r>
              <a:rPr lang="es-ES" sz="900" b="1" spc="-1" dirty="0">
                <a:latin typeface="Open Sans Regular"/>
                <a:ea typeface="Open Sans Regular"/>
              </a:rPr>
              <a:t> =</a:t>
            </a:r>
            <a:r>
              <a:rPr lang="es-ES" sz="900" b="1" dirty="0"/>
              <a:t> 1.428 </a:t>
            </a:r>
            <a:r>
              <a:rPr lang="es-ES" sz="900" b="1" spc="-1" dirty="0">
                <a:latin typeface="Open Sans Regular"/>
                <a:ea typeface="Open Sans Regular"/>
              </a:rPr>
              <a:t>GHz</a:t>
            </a:r>
            <a:endParaRPr lang="es-ES" sz="900" b="1" spc="-1" dirty="0">
              <a:latin typeface="Arial"/>
            </a:endParaRPr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81DF2E82-9EA1-857B-5157-7A8067E4E6AD}"/>
              </a:ext>
            </a:extLst>
          </p:cNvPr>
          <p:cNvCxnSpPr>
            <a:cxnSpLocks/>
          </p:cNvCxnSpPr>
          <p:nvPr/>
        </p:nvCxnSpPr>
        <p:spPr>
          <a:xfrm>
            <a:off x="1596655" y="955066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5" name="Grupo 54">
            <a:extLst>
              <a:ext uri="{FF2B5EF4-FFF2-40B4-BE49-F238E27FC236}">
                <a16:creationId xmlns:a16="http://schemas.microsoft.com/office/drawing/2014/main" id="{5A00B431-F168-4C95-F358-EDDB93525B0E}"/>
              </a:ext>
            </a:extLst>
          </p:cNvPr>
          <p:cNvGrpSpPr/>
          <p:nvPr/>
        </p:nvGrpSpPr>
        <p:grpSpPr>
          <a:xfrm rot="5400000">
            <a:off x="4069216" y="1434511"/>
            <a:ext cx="497160" cy="459350"/>
            <a:chOff x="5952760" y="1579971"/>
            <a:chExt cx="497160" cy="459350"/>
          </a:xfrm>
        </p:grpSpPr>
        <p:sp>
          <p:nvSpPr>
            <p:cNvPr id="512" name="Triángulo isósceles 511">
              <a:extLst>
                <a:ext uri="{FF2B5EF4-FFF2-40B4-BE49-F238E27FC236}">
                  <a16:creationId xmlns:a16="http://schemas.microsoft.com/office/drawing/2014/main" id="{8B2378AD-ECBD-E39D-2D2B-F6912D3CC66E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13" name="CustomShape 7">
              <a:extLst>
                <a:ext uri="{FF2B5EF4-FFF2-40B4-BE49-F238E27FC236}">
                  <a16:creationId xmlns:a16="http://schemas.microsoft.com/office/drawing/2014/main" id="{A66829AC-2C5D-EC1C-1163-64F04C79508C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grpSp>
        <p:nvGrpSpPr>
          <p:cNvPr id="514" name="Group 36">
            <a:extLst>
              <a:ext uri="{FF2B5EF4-FFF2-40B4-BE49-F238E27FC236}">
                <a16:creationId xmlns:a16="http://schemas.microsoft.com/office/drawing/2014/main" id="{BD06FD2B-3DFD-367A-0AF5-294C0E3B811D}"/>
              </a:ext>
            </a:extLst>
          </p:cNvPr>
          <p:cNvGrpSpPr/>
          <p:nvPr/>
        </p:nvGrpSpPr>
        <p:grpSpPr>
          <a:xfrm>
            <a:off x="4988121" y="1480766"/>
            <a:ext cx="361440" cy="361440"/>
            <a:chOff x="6262200" y="1728000"/>
            <a:chExt cx="361440" cy="361440"/>
          </a:xfrm>
        </p:grpSpPr>
        <p:sp>
          <p:nvSpPr>
            <p:cNvPr id="515" name="CustomShape 37">
              <a:extLst>
                <a:ext uri="{FF2B5EF4-FFF2-40B4-BE49-F238E27FC236}">
                  <a16:creationId xmlns:a16="http://schemas.microsoft.com/office/drawing/2014/main" id="{5E5D21F4-41BF-3FC1-0B31-CA731EF2CED8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16" name="Line 16">
            <a:extLst>
              <a:ext uri="{FF2B5EF4-FFF2-40B4-BE49-F238E27FC236}">
                <a16:creationId xmlns:a16="http://schemas.microsoft.com/office/drawing/2014/main" id="{6BD6E9C2-0872-E84B-F43B-5CB34C178B5C}"/>
              </a:ext>
            </a:extLst>
          </p:cNvPr>
          <p:cNvSpPr/>
          <p:nvPr/>
        </p:nvSpPr>
        <p:spPr>
          <a:xfrm>
            <a:off x="4547665" y="1664186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22" name="CustomShape 39">
            <a:extLst>
              <a:ext uri="{FF2B5EF4-FFF2-40B4-BE49-F238E27FC236}">
                <a16:creationId xmlns:a16="http://schemas.microsoft.com/office/drawing/2014/main" id="{A4E5FA28-C477-AFD1-1986-ADD2E38E2A19}"/>
              </a:ext>
            </a:extLst>
          </p:cNvPr>
          <p:cNvSpPr/>
          <p:nvPr/>
        </p:nvSpPr>
        <p:spPr>
          <a:xfrm>
            <a:off x="4901472" y="1895959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525" name="Line 16">
            <a:extLst>
              <a:ext uri="{FF2B5EF4-FFF2-40B4-BE49-F238E27FC236}">
                <a16:creationId xmlns:a16="http://schemas.microsoft.com/office/drawing/2014/main" id="{C0EB6193-B951-4DB4-C3B8-51326E91C6E4}"/>
              </a:ext>
            </a:extLst>
          </p:cNvPr>
          <p:cNvSpPr/>
          <p:nvPr/>
        </p:nvSpPr>
        <p:spPr>
          <a:xfrm>
            <a:off x="5355631" y="1662243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26" name="CustomShape 21">
            <a:extLst>
              <a:ext uri="{FF2B5EF4-FFF2-40B4-BE49-F238E27FC236}">
                <a16:creationId xmlns:a16="http://schemas.microsoft.com/office/drawing/2014/main" id="{8F732DA8-CA25-1146-0269-45271FDC5BD8}"/>
              </a:ext>
            </a:extLst>
          </p:cNvPr>
          <p:cNvSpPr/>
          <p:nvPr/>
        </p:nvSpPr>
        <p:spPr>
          <a:xfrm>
            <a:off x="4192369" y="1895959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547" name="CustomShape 67">
            <a:extLst>
              <a:ext uri="{FF2B5EF4-FFF2-40B4-BE49-F238E27FC236}">
                <a16:creationId xmlns:a16="http://schemas.microsoft.com/office/drawing/2014/main" id="{213D8950-9B87-ECFD-02FD-675BC7A3F3E8}"/>
              </a:ext>
            </a:extLst>
          </p:cNvPr>
          <p:cNvSpPr/>
          <p:nvPr/>
        </p:nvSpPr>
        <p:spPr>
          <a:xfrm>
            <a:off x="2017843" y="1493996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549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9A561EE1-AD13-CAF6-26EB-BCE156B6C1E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090923" y="1508756"/>
            <a:ext cx="215640" cy="223200"/>
          </a:xfrm>
          <a:prstGeom prst="rect">
            <a:avLst/>
          </a:prstGeom>
          <a:ln w="12600">
            <a:noFill/>
          </a:ln>
        </p:spPr>
      </p:pic>
      <p:sp>
        <p:nvSpPr>
          <p:cNvPr id="551" name="CustomShape 86">
            <a:extLst>
              <a:ext uri="{FF2B5EF4-FFF2-40B4-BE49-F238E27FC236}">
                <a16:creationId xmlns:a16="http://schemas.microsoft.com/office/drawing/2014/main" id="{C54C6D79-916C-4CE4-1582-7EC3EFE3B3F4}"/>
              </a:ext>
            </a:extLst>
          </p:cNvPr>
          <p:cNvSpPr/>
          <p:nvPr/>
        </p:nvSpPr>
        <p:spPr>
          <a:xfrm>
            <a:off x="2129024" y="1832396"/>
            <a:ext cx="13907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Att</a:t>
            </a:r>
            <a:endParaRPr lang="es-ES" sz="800" spc="-1" dirty="0">
              <a:latin typeface="Arial"/>
            </a:endParaRPr>
          </a:p>
        </p:txBody>
      </p:sp>
      <p:sp>
        <p:nvSpPr>
          <p:cNvPr id="552" name="CuadroTexto 551">
            <a:extLst>
              <a:ext uri="{FF2B5EF4-FFF2-40B4-BE49-F238E27FC236}">
                <a16:creationId xmlns:a16="http://schemas.microsoft.com/office/drawing/2014/main" id="{6142709E-3C3A-9A06-2A45-376A88B2136D}"/>
              </a:ext>
            </a:extLst>
          </p:cNvPr>
          <p:cNvSpPr txBox="1"/>
          <p:nvPr/>
        </p:nvSpPr>
        <p:spPr>
          <a:xfrm>
            <a:off x="1945542" y="2043623"/>
            <a:ext cx="5781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VAT-8+</a:t>
            </a:r>
            <a:endParaRPr lang="en-GB" sz="800" b="1" dirty="0"/>
          </a:p>
        </p:txBody>
      </p:sp>
      <p:sp>
        <p:nvSpPr>
          <p:cNvPr id="553" name="Line 14">
            <a:extLst>
              <a:ext uri="{FF2B5EF4-FFF2-40B4-BE49-F238E27FC236}">
                <a16:creationId xmlns:a16="http://schemas.microsoft.com/office/drawing/2014/main" id="{4B20A269-D20F-028F-2A34-7ECA5A000FDE}"/>
              </a:ext>
            </a:extLst>
          </p:cNvPr>
          <p:cNvSpPr/>
          <p:nvPr/>
        </p:nvSpPr>
        <p:spPr>
          <a:xfrm>
            <a:off x="2385098" y="1634646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54" name="Line 14">
            <a:extLst>
              <a:ext uri="{FF2B5EF4-FFF2-40B4-BE49-F238E27FC236}">
                <a16:creationId xmlns:a16="http://schemas.microsoft.com/office/drawing/2014/main" id="{55710CF7-A2C7-4977-B6C3-1CCC571014C2}"/>
              </a:ext>
            </a:extLst>
          </p:cNvPr>
          <p:cNvSpPr/>
          <p:nvPr/>
        </p:nvSpPr>
        <p:spPr>
          <a:xfrm>
            <a:off x="1770076" y="1631362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58" name="CuadroTexto 557">
            <a:extLst>
              <a:ext uri="{FF2B5EF4-FFF2-40B4-BE49-F238E27FC236}">
                <a16:creationId xmlns:a16="http://schemas.microsoft.com/office/drawing/2014/main" id="{C8C4FA4B-CCD6-5225-E86B-51A4E2143572}"/>
              </a:ext>
            </a:extLst>
          </p:cNvPr>
          <p:cNvSpPr txBox="1"/>
          <p:nvPr/>
        </p:nvSpPr>
        <p:spPr>
          <a:xfrm>
            <a:off x="4795780" y="2064069"/>
            <a:ext cx="78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ZBPD-2400+</a:t>
            </a:r>
            <a:endParaRPr lang="en-GB" sz="800" b="1" dirty="0"/>
          </a:p>
        </p:txBody>
      </p:sp>
      <p:sp>
        <p:nvSpPr>
          <p:cNvPr id="565" name="CustomShape 93">
            <a:extLst>
              <a:ext uri="{FF2B5EF4-FFF2-40B4-BE49-F238E27FC236}">
                <a16:creationId xmlns:a16="http://schemas.microsoft.com/office/drawing/2014/main" id="{94DBD826-8AAF-2FBC-C645-81C2C3A8F8D7}"/>
              </a:ext>
            </a:extLst>
          </p:cNvPr>
          <p:cNvSpPr/>
          <p:nvPr/>
        </p:nvSpPr>
        <p:spPr>
          <a:xfrm>
            <a:off x="1986077" y="1107036"/>
            <a:ext cx="3566648" cy="947869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67" name="CuadroTexto 566">
            <a:extLst>
              <a:ext uri="{FF2B5EF4-FFF2-40B4-BE49-F238E27FC236}">
                <a16:creationId xmlns:a16="http://schemas.microsoft.com/office/drawing/2014/main" id="{B1A49846-9699-F1F7-5BFF-B4F231A7E22D}"/>
              </a:ext>
            </a:extLst>
          </p:cNvPr>
          <p:cNvSpPr txBox="1"/>
          <p:nvPr/>
        </p:nvSpPr>
        <p:spPr>
          <a:xfrm>
            <a:off x="3987896" y="2058249"/>
            <a:ext cx="6354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SMP2018</a:t>
            </a:r>
          </a:p>
        </p:txBody>
      </p:sp>
      <p:sp>
        <p:nvSpPr>
          <p:cNvPr id="571" name="CuadroTexto 570">
            <a:extLst>
              <a:ext uri="{FF2B5EF4-FFF2-40B4-BE49-F238E27FC236}">
                <a16:creationId xmlns:a16="http://schemas.microsoft.com/office/drawing/2014/main" id="{AB024C35-03EE-099E-391E-52947C96BA38}"/>
              </a:ext>
            </a:extLst>
          </p:cNvPr>
          <p:cNvSpPr txBox="1"/>
          <p:nvPr/>
        </p:nvSpPr>
        <p:spPr>
          <a:xfrm>
            <a:off x="2453348" y="3301734"/>
            <a:ext cx="76165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141-4SM+</a:t>
            </a:r>
            <a:endParaRPr lang="en-GB" sz="700" b="1" dirty="0"/>
          </a:p>
        </p:txBody>
      </p:sp>
      <p:sp>
        <p:nvSpPr>
          <p:cNvPr id="573" name="CustomShape 67">
            <a:extLst>
              <a:ext uri="{FF2B5EF4-FFF2-40B4-BE49-F238E27FC236}">
                <a16:creationId xmlns:a16="http://schemas.microsoft.com/office/drawing/2014/main" id="{7E9C2160-539E-A191-DA5E-A385B4CBE17A}"/>
              </a:ext>
            </a:extLst>
          </p:cNvPr>
          <p:cNvSpPr/>
          <p:nvPr/>
        </p:nvSpPr>
        <p:spPr>
          <a:xfrm>
            <a:off x="2575525" y="2904552"/>
            <a:ext cx="361800" cy="252837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75" name="CustomShape 86">
            <a:extLst>
              <a:ext uri="{FF2B5EF4-FFF2-40B4-BE49-F238E27FC236}">
                <a16:creationId xmlns:a16="http://schemas.microsoft.com/office/drawing/2014/main" id="{E1686360-1A88-32A6-E859-79237D52D07D}"/>
              </a:ext>
            </a:extLst>
          </p:cNvPr>
          <p:cNvSpPr/>
          <p:nvPr/>
        </p:nvSpPr>
        <p:spPr>
          <a:xfrm>
            <a:off x="2496957" y="3229768"/>
            <a:ext cx="52597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Extra cable</a:t>
            </a:r>
            <a:endParaRPr lang="es-ES" sz="800" spc="-1" dirty="0">
              <a:latin typeface="Arial"/>
            </a:endParaRPr>
          </a:p>
        </p:txBody>
      </p:sp>
      <p:sp>
        <p:nvSpPr>
          <p:cNvPr id="579" name="CuadroTexto 578">
            <a:extLst>
              <a:ext uri="{FF2B5EF4-FFF2-40B4-BE49-F238E27FC236}">
                <a16:creationId xmlns:a16="http://schemas.microsoft.com/office/drawing/2014/main" id="{86069310-7215-9F25-1ABB-0EE83679AE2C}"/>
              </a:ext>
            </a:extLst>
          </p:cNvPr>
          <p:cNvSpPr txBox="1"/>
          <p:nvPr/>
        </p:nvSpPr>
        <p:spPr>
          <a:xfrm>
            <a:off x="2998321" y="2064255"/>
            <a:ext cx="10650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ZX75BP-1500-S+</a:t>
            </a:r>
          </a:p>
        </p:txBody>
      </p:sp>
      <p:sp>
        <p:nvSpPr>
          <p:cNvPr id="581" name="CuadroTexto 580">
            <a:extLst>
              <a:ext uri="{FF2B5EF4-FFF2-40B4-BE49-F238E27FC236}">
                <a16:creationId xmlns:a16="http://schemas.microsoft.com/office/drawing/2014/main" id="{5DCDF73B-D5A3-F509-6594-E5F0D62FB87D}"/>
              </a:ext>
            </a:extLst>
          </p:cNvPr>
          <p:cNvSpPr txBox="1"/>
          <p:nvPr/>
        </p:nvSpPr>
        <p:spPr>
          <a:xfrm>
            <a:off x="2329459" y="2233309"/>
            <a:ext cx="916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ZX60-83MP-S+</a:t>
            </a:r>
            <a:endParaRPr lang="en-GB" sz="800" b="1" dirty="0"/>
          </a:p>
        </p:txBody>
      </p:sp>
    </p:spTree>
    <p:extLst>
      <p:ext uri="{BB962C8B-B14F-4D97-AF65-F5344CB8AC3E}">
        <p14:creationId xmlns:p14="http://schemas.microsoft.com/office/powerpoint/2010/main" val="261173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5528EECA-1176-E591-0A06-6D95ED6D7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E50C1500-A059-04D3-C694-74EE93D6B2E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002799" y="2909435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F30BB072-4423-1C57-BF3A-DE422F3BB26C}"/>
              </a:ext>
            </a:extLst>
          </p:cNvPr>
          <p:cNvGrpSpPr/>
          <p:nvPr/>
        </p:nvGrpSpPr>
        <p:grpSpPr>
          <a:xfrm>
            <a:off x="2244" y="2717954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15644534-A6BD-E483-0E98-93250475C993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EFC14898-901B-5E42-7AC6-1B16C344C37C}"/>
                </a:ext>
              </a:extLst>
            </p:cNvPr>
            <p:cNvSpPr/>
            <p:nvPr/>
          </p:nvSpPr>
          <p:spPr>
            <a:xfrm>
              <a:off x="393120" y="3011760"/>
              <a:ext cx="27684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>
                  <a:latin typeface="+mj-lt"/>
                  <a:ea typeface="Open Sans Regular"/>
                </a:rPr>
                <a:t>cBPM</a:t>
              </a:r>
              <a:endParaRPr lang="es-ES" sz="800" spc="-1">
                <a:latin typeface="+mj-lt"/>
              </a:endParaRPr>
            </a:p>
          </p:txBody>
        </p:sp>
      </p:grpSp>
      <p:sp>
        <p:nvSpPr>
          <p:cNvPr id="56" name="CustomShape 55">
            <a:extLst>
              <a:ext uri="{FF2B5EF4-FFF2-40B4-BE49-F238E27FC236}">
                <a16:creationId xmlns:a16="http://schemas.microsoft.com/office/drawing/2014/main" id="{F8D1A18E-F372-4F79-983F-DE46F2AC7201}"/>
              </a:ext>
            </a:extLst>
          </p:cNvPr>
          <p:cNvSpPr/>
          <p:nvPr/>
        </p:nvSpPr>
        <p:spPr>
          <a:xfrm>
            <a:off x="4585649" y="3706438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>
                <a:solidFill>
                  <a:srgbClr val="7C92C4"/>
                </a:solidFill>
                <a:latin typeface="+mj-lt"/>
                <a:ea typeface="Open Sans Regular"/>
              </a:rPr>
              <a:t> = 203 MHz</a:t>
            </a:r>
            <a:endParaRPr lang="es-ES" sz="800" b="1" spc="-1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F2E6917-26B0-06CD-BC3C-921BA6CEB9AE}"/>
              </a:ext>
            </a:extLst>
          </p:cNvPr>
          <p:cNvGrpSpPr/>
          <p:nvPr/>
        </p:nvGrpSpPr>
        <p:grpSpPr>
          <a:xfrm>
            <a:off x="1309044" y="2806514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3686AA5B-4067-B8F5-EC90-7B5C6446EC7D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0B2B129D-95FE-0CD8-1EF2-4CEFF5944D64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>
                  <a:latin typeface="Open Sans Regular"/>
                  <a:ea typeface="Open Sans Regular"/>
                </a:rPr>
                <a:t>180 </a:t>
              </a:r>
              <a:endParaRPr lang="es-ES" sz="800" spc="-1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>
                  <a:latin typeface="Open Sans Regular"/>
                  <a:ea typeface="Open Sans Regular"/>
                </a:rPr>
                <a:t>Hybrid</a:t>
              </a:r>
              <a:endParaRPr lang="es-ES" sz="800" spc="-1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9CFD5111-0DC2-C859-90F8-DD63D54DE8B0}"/>
              </a:ext>
            </a:extLst>
          </p:cNvPr>
          <p:cNvSpPr/>
          <p:nvPr/>
        </p:nvSpPr>
        <p:spPr>
          <a:xfrm>
            <a:off x="1111764" y="3031154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BC193BB6-C879-7A2B-AA05-B016CBAE59C2}"/>
              </a:ext>
            </a:extLst>
          </p:cNvPr>
          <p:cNvSpPr/>
          <p:nvPr/>
        </p:nvSpPr>
        <p:spPr>
          <a:xfrm flipV="1">
            <a:off x="1534044" y="3251834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C1CE69FE-8530-0313-C506-25F2817D5152}"/>
              </a:ext>
            </a:extLst>
          </p:cNvPr>
          <p:cNvSpPr/>
          <p:nvPr/>
        </p:nvSpPr>
        <p:spPr>
          <a:xfrm>
            <a:off x="1157674" y="2891836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AE32170F-D0C3-38C6-1C3E-032BFCDF2556}"/>
              </a:ext>
            </a:extLst>
          </p:cNvPr>
          <p:cNvSpPr/>
          <p:nvPr/>
        </p:nvSpPr>
        <p:spPr>
          <a:xfrm>
            <a:off x="1801094" y="2891836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A48F284C-1227-BF7A-0EA1-B97085EE2896}"/>
              </a:ext>
            </a:extLst>
          </p:cNvPr>
          <p:cNvGrpSpPr/>
          <p:nvPr/>
        </p:nvGrpSpPr>
        <p:grpSpPr>
          <a:xfrm>
            <a:off x="2565804" y="2824874"/>
            <a:ext cx="2212920" cy="541158"/>
            <a:chOff x="2775960" y="2869200"/>
            <a:chExt cx="2212920" cy="541158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B72E41A0-444E-4C23-2F15-4718F2C27B43}"/>
                </a:ext>
              </a:extLst>
            </p:cNvPr>
            <p:cNvSpPr/>
            <p:nvPr/>
          </p:nvSpPr>
          <p:spPr>
            <a:xfrm rot="5400000">
              <a:off x="4069784" y="2935091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27F93BF3-96C9-47A6-F9F6-DAE2F297D221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542EEEC8-CC34-376A-89E7-D748401AC098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7CA77584-E91F-AE47-1F4E-578F4924D2E6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D6AD442F-118F-8430-D21C-5EA4432874DE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C789C02D-53F9-1F6E-B3B8-1054957AC304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68135EF2-1CA9-43A3-734B-CA871138A6ED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B77E1C3F-4B90-19B0-E9C6-C55FE0E3B4C3}"/>
                </a:ext>
              </a:extLst>
            </p:cNvPr>
            <p:cNvGrpSpPr/>
            <p:nvPr/>
          </p:nvGrpSpPr>
          <p:grpSpPr>
            <a:xfrm>
              <a:off x="4575960" y="2869200"/>
              <a:ext cx="412920" cy="412920"/>
              <a:chOff x="4575960" y="2869200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300EF3AC-2AAB-D039-9492-C4EAA8D1E345}"/>
                  </a:ext>
                </a:extLst>
              </p:cNvPr>
              <p:cNvSpPr/>
              <p:nvPr/>
            </p:nvSpPr>
            <p:spPr>
              <a:xfrm>
                <a:off x="4575960" y="2869200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1844F83B-0293-5173-0C01-C716E2C32780}"/>
                  </a:ext>
                </a:extLst>
              </p:cNvPr>
              <p:cNvSpPr/>
              <p:nvPr/>
            </p:nvSpPr>
            <p:spPr>
              <a:xfrm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449A87E1-1D6E-6596-2240-55AC32B0E9EB}"/>
                  </a:ext>
                </a:extLst>
              </p:cNvPr>
              <p:cNvSpPr/>
              <p:nvPr/>
            </p:nvSpPr>
            <p:spPr>
              <a:xfrm flipH="1"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EAEDC2D2-7C63-121F-158E-95D213C933B2}"/>
                </a:ext>
              </a:extLst>
            </p:cNvPr>
            <p:cNvSpPr/>
            <p:nvPr/>
          </p:nvSpPr>
          <p:spPr>
            <a:xfrm>
              <a:off x="2858287" y="3287247"/>
              <a:ext cx="19678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DSA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45B34A52-29D9-91EB-CB88-8C99FDB3876F}"/>
                </a:ext>
              </a:extLst>
            </p:cNvPr>
            <p:cNvSpPr/>
            <p:nvPr/>
          </p:nvSpPr>
          <p:spPr>
            <a:xfrm>
              <a:off x="3479748" y="3287247"/>
              <a:ext cx="18075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>
                  <a:latin typeface="Open Sans Regular"/>
                  <a:ea typeface="Open Sans Regular"/>
                </a:rPr>
                <a:t>BPF</a:t>
              </a:r>
              <a:endParaRPr lang="es-ES" sz="800" spc="-1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992CFC59-F103-AF08-91A1-52C8AC0C000A}"/>
                </a:ext>
              </a:extLst>
            </p:cNvPr>
            <p:cNvSpPr/>
            <p:nvPr/>
          </p:nvSpPr>
          <p:spPr>
            <a:xfrm>
              <a:off x="4119586" y="3287171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>
                  <a:latin typeface="Open Sans Regular"/>
                  <a:ea typeface="Open Sans Regular"/>
                </a:rPr>
                <a:t>Amp</a:t>
              </a:r>
              <a:endParaRPr lang="es-ES" sz="800" spc="-1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397FA19B-50E6-4BA7-ABDB-02106E189595}"/>
                </a:ext>
              </a:extLst>
            </p:cNvPr>
            <p:cNvSpPr/>
            <p:nvPr/>
          </p:nvSpPr>
          <p:spPr>
            <a:xfrm>
              <a:off x="4641840" y="3287520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>
                  <a:latin typeface="Open Sans Regular"/>
                  <a:ea typeface="Open Sans Regular"/>
                </a:rPr>
                <a:t>Mixer</a:t>
              </a:r>
              <a:endParaRPr lang="es-ES" sz="800" spc="-1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57634A6E-BBAF-998A-E613-ED36C92C149C}"/>
              </a:ext>
            </a:extLst>
          </p:cNvPr>
          <p:cNvSpPr/>
          <p:nvPr/>
        </p:nvSpPr>
        <p:spPr>
          <a:xfrm flipV="1">
            <a:off x="1527564" y="2575754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217" name="Line 97">
            <a:extLst>
              <a:ext uri="{FF2B5EF4-FFF2-40B4-BE49-F238E27FC236}">
                <a16:creationId xmlns:a16="http://schemas.microsoft.com/office/drawing/2014/main" id="{41C115CC-B60F-2513-725F-DA09F509733E}"/>
              </a:ext>
            </a:extLst>
          </p:cNvPr>
          <p:cNvSpPr/>
          <p:nvPr/>
        </p:nvSpPr>
        <p:spPr>
          <a:xfrm>
            <a:off x="321204" y="2576834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D3158D95-4991-FFF2-A345-A57B3B8D99AA}"/>
              </a:ext>
            </a:extLst>
          </p:cNvPr>
          <p:cNvSpPr/>
          <p:nvPr/>
        </p:nvSpPr>
        <p:spPr>
          <a:xfrm flipV="1">
            <a:off x="321564" y="2565674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5075E22D-C725-74D4-DA1E-04299C0C8206}"/>
              </a:ext>
            </a:extLst>
          </p:cNvPr>
          <p:cNvSpPr/>
          <p:nvPr/>
        </p:nvSpPr>
        <p:spPr>
          <a:xfrm>
            <a:off x="321204" y="3482594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C148F5A8-0A94-22CB-E6C8-EF4B199DD311}"/>
              </a:ext>
            </a:extLst>
          </p:cNvPr>
          <p:cNvSpPr/>
          <p:nvPr/>
        </p:nvSpPr>
        <p:spPr>
          <a:xfrm flipV="1">
            <a:off x="321564" y="3358034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224" name="Line 104">
            <a:extLst>
              <a:ext uri="{FF2B5EF4-FFF2-40B4-BE49-F238E27FC236}">
                <a16:creationId xmlns:a16="http://schemas.microsoft.com/office/drawing/2014/main" id="{9E7B7A52-AD11-54B0-64DC-D7A486C75B94}"/>
              </a:ext>
            </a:extLst>
          </p:cNvPr>
          <p:cNvSpPr/>
          <p:nvPr/>
        </p:nvSpPr>
        <p:spPr>
          <a:xfrm flipH="1" flipV="1">
            <a:off x="4580632" y="1558448"/>
            <a:ext cx="0" cy="127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76443B9C-7714-6DBE-8DC6-A60B879B86FC}"/>
              </a:ext>
            </a:extLst>
          </p:cNvPr>
          <p:cNvSpPr/>
          <p:nvPr/>
        </p:nvSpPr>
        <p:spPr>
          <a:xfrm>
            <a:off x="1640079" y="3717391"/>
            <a:ext cx="78034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>
                <a:solidFill>
                  <a:srgbClr val="7C92C4"/>
                </a:solidFill>
                <a:latin typeface="+mj-lt"/>
                <a:ea typeface="Open Sans Regular"/>
              </a:rPr>
              <a:t>1.631</a:t>
            </a:r>
            <a:r>
              <a:rPr lang="es-ES" sz="800" b="1" spc="-1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>
              <a:solidFill>
                <a:srgbClr val="7C92C4"/>
              </a:solidFill>
              <a:latin typeface="Arial"/>
            </a:endParaRPr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4B4AD7AF-01B9-EAB5-6498-2B149C4CE163}"/>
              </a:ext>
            </a:extLst>
          </p:cNvPr>
          <p:cNvSpPr/>
          <p:nvPr/>
        </p:nvSpPr>
        <p:spPr>
          <a:xfrm>
            <a:off x="4958159" y="2861555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A1DD97A6-A26C-E479-5C1C-8F8236110592}"/>
              </a:ext>
            </a:extLst>
          </p:cNvPr>
          <p:cNvSpPr/>
          <p:nvPr/>
        </p:nvSpPr>
        <p:spPr>
          <a:xfrm>
            <a:off x="5064697" y="3260186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>
                <a:latin typeface="Open Sans Regular"/>
                <a:ea typeface="Open Sans Regular"/>
              </a:rPr>
              <a:t>LPF</a:t>
            </a:r>
            <a:endParaRPr lang="es-ES" sz="800" spc="-1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46C487BB-634B-ABDD-946C-AE9B7B6F4CB0}"/>
              </a:ext>
            </a:extLst>
          </p:cNvPr>
          <p:cNvSpPr/>
          <p:nvPr/>
        </p:nvSpPr>
        <p:spPr>
          <a:xfrm flipV="1">
            <a:off x="5315260" y="3014947"/>
            <a:ext cx="19953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01FBE5CC-10BF-365C-E767-6061B728BEB7}"/>
              </a:ext>
            </a:extLst>
          </p:cNvPr>
          <p:cNvSpPr/>
          <p:nvPr/>
        </p:nvSpPr>
        <p:spPr>
          <a:xfrm>
            <a:off x="4772397" y="3019306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526" name="CustomShape 55">
            <a:extLst>
              <a:ext uri="{FF2B5EF4-FFF2-40B4-BE49-F238E27FC236}">
                <a16:creationId xmlns:a16="http://schemas.microsoft.com/office/drawing/2014/main" id="{A9DACAF7-717B-A72D-4FBC-91BB788E99AF}"/>
              </a:ext>
            </a:extLst>
          </p:cNvPr>
          <p:cNvSpPr/>
          <p:nvPr/>
        </p:nvSpPr>
        <p:spPr>
          <a:xfrm>
            <a:off x="2738271" y="2506504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First </a:t>
            </a:r>
            <a:r>
              <a:rPr lang="es-ES" sz="900" b="1" spc="-1" dirty="0" err="1">
                <a:solidFill>
                  <a:srgbClr val="7C92C4"/>
                </a:solidFill>
                <a:latin typeface="+mj-lt"/>
                <a:ea typeface="Open Sans Regular"/>
              </a:rPr>
              <a:t>down-conversion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7" name="Line 42">
            <a:extLst>
              <a:ext uri="{FF2B5EF4-FFF2-40B4-BE49-F238E27FC236}">
                <a16:creationId xmlns:a16="http://schemas.microsoft.com/office/drawing/2014/main" id="{173B8AB0-2E96-3150-327D-8A26F72D532F}"/>
              </a:ext>
            </a:extLst>
          </p:cNvPr>
          <p:cNvSpPr/>
          <p:nvPr/>
        </p:nvSpPr>
        <p:spPr>
          <a:xfrm>
            <a:off x="1756575" y="3031154"/>
            <a:ext cx="72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E94940FA-7977-7654-217D-D0594B4812E4}"/>
              </a:ext>
            </a:extLst>
          </p:cNvPr>
          <p:cNvSpPr/>
          <p:nvPr/>
        </p:nvSpPr>
        <p:spPr>
          <a:xfrm>
            <a:off x="2294840" y="3033617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85AB6708-1AD4-EE2C-A70A-DC5E8B53376F}"/>
              </a:ext>
            </a:extLst>
          </p:cNvPr>
          <p:cNvSpPr/>
          <p:nvPr/>
        </p:nvSpPr>
        <p:spPr>
          <a:xfrm>
            <a:off x="2921675" y="3031154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DA1FFDDD-8A86-9BFF-472F-F0565D935ECA}"/>
              </a:ext>
            </a:extLst>
          </p:cNvPr>
          <p:cNvSpPr/>
          <p:nvPr/>
        </p:nvSpPr>
        <p:spPr>
          <a:xfrm>
            <a:off x="3552230" y="3024093"/>
            <a:ext cx="30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EF322AAB-7EEC-03CF-22C4-C64FF31B0A2E}"/>
              </a:ext>
            </a:extLst>
          </p:cNvPr>
          <p:cNvSpPr/>
          <p:nvPr/>
        </p:nvSpPr>
        <p:spPr>
          <a:xfrm>
            <a:off x="4148391" y="3031154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3C950B0-087F-5BA3-0869-C8F460D345ED}"/>
              </a:ext>
            </a:extLst>
          </p:cNvPr>
          <p:cNvSpPr txBox="1"/>
          <p:nvPr/>
        </p:nvSpPr>
        <p:spPr>
          <a:xfrm>
            <a:off x="4562186" y="2489798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/>
              <a:t>+17 dBm</a:t>
            </a:r>
            <a:endParaRPr lang="en-GB" sz="700" b="1"/>
          </a:p>
        </p:txBody>
      </p:sp>
      <p:sp>
        <p:nvSpPr>
          <p:cNvPr id="519" name="CuadroTexto 518">
            <a:extLst>
              <a:ext uri="{FF2B5EF4-FFF2-40B4-BE49-F238E27FC236}">
                <a16:creationId xmlns:a16="http://schemas.microsoft.com/office/drawing/2014/main" id="{AE1168B1-A91F-2B0C-3703-0001C86B7C44}"/>
              </a:ext>
            </a:extLst>
          </p:cNvPr>
          <p:cNvSpPr txBox="1"/>
          <p:nvPr/>
        </p:nvSpPr>
        <p:spPr>
          <a:xfrm>
            <a:off x="3679122" y="2707168"/>
            <a:ext cx="8271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err="1">
                <a:solidFill>
                  <a:srgbClr val="FF0000"/>
                </a:solidFill>
              </a:rPr>
              <a:t>Pout</a:t>
            </a:r>
            <a:r>
              <a:rPr lang="es-ES" sz="600" dirty="0">
                <a:solidFill>
                  <a:srgbClr val="FF0000"/>
                </a:solidFill>
              </a:rPr>
              <a:t> 1dB= 20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561" name="CuadroTexto 560">
            <a:extLst>
              <a:ext uri="{FF2B5EF4-FFF2-40B4-BE49-F238E27FC236}">
                <a16:creationId xmlns:a16="http://schemas.microsoft.com/office/drawing/2014/main" id="{BFE29599-DC44-7A07-9972-16EBC180C3A1}"/>
              </a:ext>
            </a:extLst>
          </p:cNvPr>
          <p:cNvSpPr txBox="1"/>
          <p:nvPr/>
        </p:nvSpPr>
        <p:spPr>
          <a:xfrm>
            <a:off x="4513258" y="2371347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/>
              <a:t>LO</a:t>
            </a:r>
            <a:r>
              <a:rPr lang="es-ES" sz="400" b="1"/>
              <a:t>1</a:t>
            </a:r>
            <a:r>
              <a:rPr lang="es-ES" sz="800" b="1"/>
              <a:t>=1.428 GHz</a:t>
            </a:r>
            <a:endParaRPr lang="en-GB" sz="700" b="1"/>
          </a:p>
        </p:txBody>
      </p:sp>
      <p:sp>
        <p:nvSpPr>
          <p:cNvPr id="33" name="CustomShape 32">
            <a:extLst>
              <a:ext uri="{FF2B5EF4-FFF2-40B4-BE49-F238E27FC236}">
                <a16:creationId xmlns:a16="http://schemas.microsoft.com/office/drawing/2014/main" id="{0F520562-1FCA-7997-CACA-E9766D0C50AC}"/>
              </a:ext>
            </a:extLst>
          </p:cNvPr>
          <p:cNvSpPr/>
          <p:nvPr/>
        </p:nvSpPr>
        <p:spPr>
          <a:xfrm>
            <a:off x="-192933" y="1583368"/>
            <a:ext cx="1085214" cy="24622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+mj-lt"/>
                <a:ea typeface="Open Sans Regular"/>
              </a:rPr>
              <a:t>ATF S.G = </a:t>
            </a:r>
          </a:p>
          <a:p>
            <a:pPr algn="ctr">
              <a:tabLst>
                <a:tab pos="0" algn="l"/>
              </a:tabLst>
            </a:pPr>
            <a:r>
              <a:rPr lang="es-ES" sz="800" spc="-1" dirty="0">
                <a:latin typeface="+mj-lt"/>
                <a:ea typeface="Open Sans Regular"/>
              </a:rPr>
              <a:t>714 MHz</a:t>
            </a:r>
            <a:endParaRPr lang="es-ES" sz="800" spc="-1" dirty="0">
              <a:latin typeface="+mj-lt"/>
              <a:cs typeface="Arial"/>
            </a:endParaRPr>
          </a:p>
        </p:txBody>
      </p:sp>
      <p:sp>
        <p:nvSpPr>
          <p:cNvPr id="565" name="CustomShape 93">
            <a:extLst>
              <a:ext uri="{FF2B5EF4-FFF2-40B4-BE49-F238E27FC236}">
                <a16:creationId xmlns:a16="http://schemas.microsoft.com/office/drawing/2014/main" id="{D1AE2B0B-4BB4-6F1A-920F-1F625C2BF0C2}"/>
              </a:ext>
            </a:extLst>
          </p:cNvPr>
          <p:cNvSpPr/>
          <p:nvPr/>
        </p:nvSpPr>
        <p:spPr>
          <a:xfrm>
            <a:off x="4836279" y="2731049"/>
            <a:ext cx="567685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569" name="CustomShape 55">
            <a:extLst>
              <a:ext uri="{FF2B5EF4-FFF2-40B4-BE49-F238E27FC236}">
                <a16:creationId xmlns:a16="http://schemas.microsoft.com/office/drawing/2014/main" id="{11CC86E7-14C9-5D12-9F87-D2BAEE0CC754}"/>
              </a:ext>
            </a:extLst>
          </p:cNvPr>
          <p:cNvSpPr/>
          <p:nvPr/>
        </p:nvSpPr>
        <p:spPr>
          <a:xfrm>
            <a:off x="2840437" y="3840502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X-MICROWAVE TECHNOLOGY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2" name="CustomShape 22">
            <a:extLst>
              <a:ext uri="{FF2B5EF4-FFF2-40B4-BE49-F238E27FC236}">
                <a16:creationId xmlns:a16="http://schemas.microsoft.com/office/drawing/2014/main" id="{7C36BD32-420C-DD0C-AF86-AC9E076BCF99}"/>
              </a:ext>
            </a:extLst>
          </p:cNvPr>
          <p:cNvSpPr/>
          <p:nvPr/>
        </p:nvSpPr>
        <p:spPr>
          <a:xfrm>
            <a:off x="1994538" y="805223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>
                <a:latin typeface="+mj-lt"/>
                <a:ea typeface="Open Sans Regular"/>
              </a:rPr>
              <a:t>LO</a:t>
            </a:r>
            <a:r>
              <a:rPr lang="es-ES" sz="700" spc="-1">
                <a:latin typeface="+mj-lt"/>
                <a:ea typeface="Open Sans Regular"/>
              </a:rPr>
              <a:t>1</a:t>
            </a:r>
            <a:r>
              <a:rPr lang="es-ES" sz="1100" spc="-1">
                <a:latin typeface="+mj-lt"/>
                <a:ea typeface="Open Sans Regular"/>
              </a:rPr>
              <a:t> = 1.428 GHz</a:t>
            </a:r>
            <a:endParaRPr lang="es-ES" sz="1100" spc="-1">
              <a:latin typeface="+mj-lt"/>
            </a:endParaRPr>
          </a:p>
        </p:txBody>
      </p:sp>
      <p:sp>
        <p:nvSpPr>
          <p:cNvPr id="5" name="CustomShape 3">
            <a:extLst>
              <a:ext uri="{FF2B5EF4-FFF2-40B4-BE49-F238E27FC236}">
                <a16:creationId xmlns:a16="http://schemas.microsoft.com/office/drawing/2014/main" id="{BDC09313-F09A-3739-1427-FA17BAA2F565}"/>
              </a:ext>
            </a:extLst>
          </p:cNvPr>
          <p:cNvSpPr/>
          <p:nvPr/>
        </p:nvSpPr>
        <p:spPr>
          <a:xfrm rot="5400000">
            <a:off x="2477722" y="1402866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grpSp>
        <p:nvGrpSpPr>
          <p:cNvPr id="6" name="Group 10">
            <a:extLst>
              <a:ext uri="{FF2B5EF4-FFF2-40B4-BE49-F238E27FC236}">
                <a16:creationId xmlns:a16="http://schemas.microsoft.com/office/drawing/2014/main" id="{BAAE403C-7571-137A-74AA-86242BD56562}"/>
              </a:ext>
            </a:extLst>
          </p:cNvPr>
          <p:cNvGrpSpPr/>
          <p:nvPr/>
        </p:nvGrpSpPr>
        <p:grpSpPr>
          <a:xfrm>
            <a:off x="3185122" y="1362186"/>
            <a:ext cx="361440" cy="361440"/>
            <a:chOff x="5440680" y="1726200"/>
            <a:chExt cx="361440" cy="361440"/>
          </a:xfrm>
        </p:grpSpPr>
        <p:sp>
          <p:nvSpPr>
            <p:cNvPr id="13" name="CustomShape 11">
              <a:extLst>
                <a:ext uri="{FF2B5EF4-FFF2-40B4-BE49-F238E27FC236}">
                  <a16:creationId xmlns:a16="http://schemas.microsoft.com/office/drawing/2014/main" id="{7511294D-6655-211F-AC69-3F6DCCDE9B33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  <p:pic>
          <p:nvPicPr>
            <p:cNvPr id="14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795878E3-A72F-353C-7DFF-00BB44C6B8A1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15" name="Line 13">
            <a:extLst>
              <a:ext uri="{FF2B5EF4-FFF2-40B4-BE49-F238E27FC236}">
                <a16:creationId xmlns:a16="http://schemas.microsoft.com/office/drawing/2014/main" id="{5D3752BE-5240-33C5-4C46-391072C52120}"/>
              </a:ext>
            </a:extLst>
          </p:cNvPr>
          <p:cNvSpPr/>
          <p:nvPr/>
        </p:nvSpPr>
        <p:spPr>
          <a:xfrm>
            <a:off x="451297" y="1527567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16" name="Line 14">
            <a:extLst>
              <a:ext uri="{FF2B5EF4-FFF2-40B4-BE49-F238E27FC236}">
                <a16:creationId xmlns:a16="http://schemas.microsoft.com/office/drawing/2014/main" id="{4D2FC376-8382-96CA-5DF0-4C5FA97AE08F}"/>
              </a:ext>
            </a:extLst>
          </p:cNvPr>
          <p:cNvSpPr/>
          <p:nvPr/>
        </p:nvSpPr>
        <p:spPr>
          <a:xfrm>
            <a:off x="1243657" y="1527567"/>
            <a:ext cx="1152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20" name="Line 15">
            <a:extLst>
              <a:ext uri="{FF2B5EF4-FFF2-40B4-BE49-F238E27FC236}">
                <a16:creationId xmlns:a16="http://schemas.microsoft.com/office/drawing/2014/main" id="{0DD09796-C361-EAA8-3D02-2A77AEF48A18}"/>
              </a:ext>
            </a:extLst>
          </p:cNvPr>
          <p:cNvSpPr/>
          <p:nvPr/>
        </p:nvSpPr>
        <p:spPr>
          <a:xfrm>
            <a:off x="2758839" y="1547528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21" name="CustomShape 20">
            <a:extLst>
              <a:ext uri="{FF2B5EF4-FFF2-40B4-BE49-F238E27FC236}">
                <a16:creationId xmlns:a16="http://schemas.microsoft.com/office/drawing/2014/main" id="{3E73D8D5-07CE-12CA-733C-87AD8675E487}"/>
              </a:ext>
            </a:extLst>
          </p:cNvPr>
          <p:cNvSpPr/>
          <p:nvPr/>
        </p:nvSpPr>
        <p:spPr>
          <a:xfrm>
            <a:off x="1735057" y="1739247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22" name="CustomShape 21">
            <a:extLst>
              <a:ext uri="{FF2B5EF4-FFF2-40B4-BE49-F238E27FC236}">
                <a16:creationId xmlns:a16="http://schemas.microsoft.com/office/drawing/2014/main" id="{ADA630D7-BDDA-B71C-2C6B-69E741575E32}"/>
              </a:ext>
            </a:extLst>
          </p:cNvPr>
          <p:cNvSpPr/>
          <p:nvPr/>
        </p:nvSpPr>
        <p:spPr>
          <a:xfrm>
            <a:off x="3252622" y="1756965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>
                <a:latin typeface="Open Sans Regular"/>
                <a:ea typeface="Open Sans Regular"/>
              </a:rPr>
              <a:t>BPF</a:t>
            </a:r>
            <a:endParaRPr lang="es-ES" sz="800" spc="-1">
              <a:latin typeface="Arial"/>
            </a:endParaRPr>
          </a:p>
        </p:txBody>
      </p:sp>
      <p:sp>
        <p:nvSpPr>
          <p:cNvPr id="27" name="CustomShape 22">
            <a:extLst>
              <a:ext uri="{FF2B5EF4-FFF2-40B4-BE49-F238E27FC236}">
                <a16:creationId xmlns:a16="http://schemas.microsoft.com/office/drawing/2014/main" id="{E944D248-3BF4-6F96-D6A6-18DCAB8BFFDB}"/>
              </a:ext>
            </a:extLst>
          </p:cNvPr>
          <p:cNvSpPr/>
          <p:nvPr/>
        </p:nvSpPr>
        <p:spPr>
          <a:xfrm>
            <a:off x="2522002" y="1754588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>
                <a:latin typeface="Open Sans Regular"/>
                <a:ea typeface="Open Sans Regular"/>
              </a:rPr>
              <a:t>Amp</a:t>
            </a:r>
            <a:endParaRPr lang="es-ES" sz="800" spc="-1">
              <a:latin typeface="Arial"/>
            </a:endParaRPr>
          </a:p>
        </p:txBody>
      </p:sp>
      <p:grpSp>
        <p:nvGrpSpPr>
          <p:cNvPr id="32" name="Group 28">
            <a:extLst>
              <a:ext uri="{FF2B5EF4-FFF2-40B4-BE49-F238E27FC236}">
                <a16:creationId xmlns:a16="http://schemas.microsoft.com/office/drawing/2014/main" id="{A9F75F96-D3C7-6D76-8247-ED8C5ECDC99A}"/>
              </a:ext>
            </a:extLst>
          </p:cNvPr>
          <p:cNvGrpSpPr/>
          <p:nvPr/>
        </p:nvGrpSpPr>
        <p:grpSpPr>
          <a:xfrm>
            <a:off x="859177" y="1348647"/>
            <a:ext cx="361440" cy="361440"/>
            <a:chOff x="4030200" y="1728000"/>
            <a:chExt cx="361440" cy="361440"/>
          </a:xfrm>
        </p:grpSpPr>
        <p:sp>
          <p:nvSpPr>
            <p:cNvPr id="49" name="CustomShape 29">
              <a:extLst>
                <a:ext uri="{FF2B5EF4-FFF2-40B4-BE49-F238E27FC236}">
                  <a16:creationId xmlns:a16="http://schemas.microsoft.com/office/drawing/2014/main" id="{87E2342E-7CE3-DAD4-B9EC-105148123CC3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50" name="CustomShape 30">
            <a:extLst>
              <a:ext uri="{FF2B5EF4-FFF2-40B4-BE49-F238E27FC236}">
                <a16:creationId xmlns:a16="http://schemas.microsoft.com/office/drawing/2014/main" id="{3B72D344-6ADE-F5B6-58AB-EAF107FC8001}"/>
              </a:ext>
            </a:extLst>
          </p:cNvPr>
          <p:cNvSpPr/>
          <p:nvPr/>
        </p:nvSpPr>
        <p:spPr>
          <a:xfrm>
            <a:off x="963577" y="1730609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1" name="CustomShape 33">
            <a:extLst>
              <a:ext uri="{FF2B5EF4-FFF2-40B4-BE49-F238E27FC236}">
                <a16:creationId xmlns:a16="http://schemas.microsoft.com/office/drawing/2014/main" id="{2E9801BD-3578-B905-666A-4EC4C0E8F0C7}"/>
              </a:ext>
            </a:extLst>
          </p:cNvPr>
          <p:cNvSpPr/>
          <p:nvPr/>
        </p:nvSpPr>
        <p:spPr>
          <a:xfrm>
            <a:off x="1373355" y="1198704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>
                <a:latin typeface="Open Sans Regular"/>
                <a:ea typeface="Open Sans Regular"/>
              </a:rPr>
              <a:t>LO</a:t>
            </a:r>
            <a:r>
              <a:rPr lang="es-ES" sz="600" b="1" spc="-1">
                <a:latin typeface="Open Sans Regular"/>
                <a:ea typeface="Open Sans Regular"/>
              </a:rPr>
              <a:t>1</a:t>
            </a:r>
            <a:r>
              <a:rPr lang="es-ES" sz="900" b="1" spc="-1">
                <a:latin typeface="Open Sans Regular"/>
                <a:ea typeface="Open Sans Regular"/>
              </a:rPr>
              <a:t> =</a:t>
            </a:r>
            <a:r>
              <a:rPr lang="es-ES" sz="900" b="1"/>
              <a:t> 1.428 </a:t>
            </a:r>
            <a:r>
              <a:rPr lang="es-ES" sz="900" b="1" spc="-1">
                <a:latin typeface="Open Sans Regular"/>
                <a:ea typeface="Open Sans Regular"/>
              </a:rPr>
              <a:t>GHz</a:t>
            </a:r>
            <a:endParaRPr lang="es-ES" sz="900" b="1" spc="-1">
              <a:latin typeface="Arial"/>
            </a:endParaRPr>
          </a:p>
        </p:txBody>
      </p:sp>
      <p:sp>
        <p:nvSpPr>
          <p:cNvPr id="55" name="CustomShape 41">
            <a:extLst>
              <a:ext uri="{FF2B5EF4-FFF2-40B4-BE49-F238E27FC236}">
                <a16:creationId xmlns:a16="http://schemas.microsoft.com/office/drawing/2014/main" id="{CC0F5226-010D-001C-D004-161AE8DE7CDF}"/>
              </a:ext>
            </a:extLst>
          </p:cNvPr>
          <p:cNvSpPr/>
          <p:nvPr/>
        </p:nvSpPr>
        <p:spPr>
          <a:xfrm>
            <a:off x="643177" y="570593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cxnSp>
        <p:nvCxnSpPr>
          <p:cNvPr id="546" name="Conector recto 545">
            <a:extLst>
              <a:ext uri="{FF2B5EF4-FFF2-40B4-BE49-F238E27FC236}">
                <a16:creationId xmlns:a16="http://schemas.microsoft.com/office/drawing/2014/main" id="{2B3313BD-8B62-CC34-1E2E-674CE17C0170}"/>
              </a:ext>
            </a:extLst>
          </p:cNvPr>
          <p:cNvCxnSpPr>
            <a:cxnSpLocks/>
            <a:stCxn id="55" idx="2"/>
          </p:cNvCxnSpPr>
          <p:nvPr/>
        </p:nvCxnSpPr>
        <p:spPr>
          <a:xfrm flipH="1">
            <a:off x="1045905" y="958311"/>
            <a:ext cx="0" cy="36264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8" name="CustomShape 42">
            <a:extLst>
              <a:ext uri="{FF2B5EF4-FFF2-40B4-BE49-F238E27FC236}">
                <a16:creationId xmlns:a16="http://schemas.microsoft.com/office/drawing/2014/main" id="{E0440D70-33BE-BD98-D989-2CD2D4E8F74C}"/>
              </a:ext>
            </a:extLst>
          </p:cNvPr>
          <p:cNvSpPr/>
          <p:nvPr/>
        </p:nvSpPr>
        <p:spPr>
          <a:xfrm>
            <a:off x="649047" y="587613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/>
              <a:t>µC</a:t>
            </a:r>
            <a:endParaRPr lang="es-ES" sz="1800" spc="-1">
              <a:latin typeface="Arial"/>
            </a:endParaRPr>
          </a:p>
        </p:txBody>
      </p:sp>
      <p:grpSp>
        <p:nvGrpSpPr>
          <p:cNvPr id="549" name="Group 36">
            <a:extLst>
              <a:ext uri="{FF2B5EF4-FFF2-40B4-BE49-F238E27FC236}">
                <a16:creationId xmlns:a16="http://schemas.microsoft.com/office/drawing/2014/main" id="{B025133E-D5C1-FDA2-4A63-70E260431215}"/>
              </a:ext>
            </a:extLst>
          </p:cNvPr>
          <p:cNvGrpSpPr/>
          <p:nvPr/>
        </p:nvGrpSpPr>
        <p:grpSpPr>
          <a:xfrm>
            <a:off x="3968360" y="1376971"/>
            <a:ext cx="361440" cy="361440"/>
            <a:chOff x="6262200" y="1728000"/>
            <a:chExt cx="361440" cy="361440"/>
          </a:xfrm>
        </p:grpSpPr>
        <p:sp>
          <p:nvSpPr>
            <p:cNvPr id="550" name="CustomShape 37">
              <a:extLst>
                <a:ext uri="{FF2B5EF4-FFF2-40B4-BE49-F238E27FC236}">
                  <a16:creationId xmlns:a16="http://schemas.microsoft.com/office/drawing/2014/main" id="{FFB66DDB-465D-513D-A26B-54F2DFD93A11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554" name="CustomShape 39">
            <a:extLst>
              <a:ext uri="{FF2B5EF4-FFF2-40B4-BE49-F238E27FC236}">
                <a16:creationId xmlns:a16="http://schemas.microsoft.com/office/drawing/2014/main" id="{9A2C7939-212A-A661-7717-547B1E9EADA2}"/>
              </a:ext>
            </a:extLst>
          </p:cNvPr>
          <p:cNvSpPr/>
          <p:nvPr/>
        </p:nvSpPr>
        <p:spPr>
          <a:xfrm>
            <a:off x="3881711" y="1792164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>
                <a:latin typeface="Open Sans Regular"/>
                <a:ea typeface="Open Sans Regular"/>
              </a:rPr>
              <a:t>Splitter 1:3</a:t>
            </a:r>
            <a:endParaRPr lang="es-ES" sz="800" spc="-1">
              <a:latin typeface="Arial"/>
            </a:endParaRPr>
          </a:p>
        </p:txBody>
      </p:sp>
      <p:sp>
        <p:nvSpPr>
          <p:cNvPr id="555" name="Line 16">
            <a:extLst>
              <a:ext uri="{FF2B5EF4-FFF2-40B4-BE49-F238E27FC236}">
                <a16:creationId xmlns:a16="http://schemas.microsoft.com/office/drawing/2014/main" id="{DDE91081-0756-E4E5-F4D0-C053C13FA2F1}"/>
              </a:ext>
            </a:extLst>
          </p:cNvPr>
          <p:cNvSpPr/>
          <p:nvPr/>
        </p:nvSpPr>
        <p:spPr>
          <a:xfrm>
            <a:off x="4335870" y="1558448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562" name="CuadroTexto 561">
            <a:extLst>
              <a:ext uri="{FF2B5EF4-FFF2-40B4-BE49-F238E27FC236}">
                <a16:creationId xmlns:a16="http://schemas.microsoft.com/office/drawing/2014/main" id="{F725A36E-6B20-5CAA-834A-126BC76D9B25}"/>
              </a:ext>
            </a:extLst>
          </p:cNvPr>
          <p:cNvSpPr txBox="1"/>
          <p:nvPr/>
        </p:nvSpPr>
        <p:spPr>
          <a:xfrm>
            <a:off x="2375003" y="1124231"/>
            <a:ext cx="11621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err="1">
                <a:solidFill>
                  <a:srgbClr val="FF0000"/>
                </a:solidFill>
              </a:rPr>
              <a:t>Pout</a:t>
            </a:r>
            <a:r>
              <a:rPr lang="es-ES" sz="800">
                <a:solidFill>
                  <a:srgbClr val="FF0000"/>
                </a:solidFill>
              </a:rPr>
              <a:t> 1dB= +27 dBm</a:t>
            </a:r>
            <a:endParaRPr lang="en-GB" sz="800">
              <a:solidFill>
                <a:srgbClr val="FF0000"/>
              </a:solidFill>
            </a:endParaRPr>
          </a:p>
        </p:txBody>
      </p:sp>
      <p:sp>
        <p:nvSpPr>
          <p:cNvPr id="567" name="CustomShape 55">
            <a:extLst>
              <a:ext uri="{FF2B5EF4-FFF2-40B4-BE49-F238E27FC236}">
                <a16:creationId xmlns:a16="http://schemas.microsoft.com/office/drawing/2014/main" id="{4D00C8DB-722A-B989-F1A1-9A95E2CB82F0}"/>
              </a:ext>
            </a:extLst>
          </p:cNvPr>
          <p:cNvSpPr/>
          <p:nvPr/>
        </p:nvSpPr>
        <p:spPr>
          <a:xfrm>
            <a:off x="3980809" y="557177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587" name="Line 14">
            <a:extLst>
              <a:ext uri="{FF2B5EF4-FFF2-40B4-BE49-F238E27FC236}">
                <a16:creationId xmlns:a16="http://schemas.microsoft.com/office/drawing/2014/main" id="{C675B6A7-73BE-3306-6BEF-47C8AE82B201}"/>
              </a:ext>
            </a:extLst>
          </p:cNvPr>
          <p:cNvSpPr/>
          <p:nvPr/>
        </p:nvSpPr>
        <p:spPr>
          <a:xfrm>
            <a:off x="3570230" y="1536152"/>
            <a:ext cx="39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596" name="CuadroTexto 595">
            <a:extLst>
              <a:ext uri="{FF2B5EF4-FFF2-40B4-BE49-F238E27FC236}">
                <a16:creationId xmlns:a16="http://schemas.microsoft.com/office/drawing/2014/main" id="{BBE284B9-A9E2-3619-B0EA-29A020DD745F}"/>
              </a:ext>
            </a:extLst>
          </p:cNvPr>
          <p:cNvSpPr txBox="1"/>
          <p:nvPr/>
        </p:nvSpPr>
        <p:spPr>
          <a:xfrm>
            <a:off x="2800378" y="81430"/>
            <a:ext cx="473112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u="sng" dirty="0"/>
              <a:t>READOUT IFIC (1.631 GHz) - REFERENCE LINE</a:t>
            </a:r>
            <a:endParaRPr lang="en-GB" b="1" u="sng" dirty="0"/>
          </a:p>
        </p:txBody>
      </p:sp>
      <p:sp>
        <p:nvSpPr>
          <p:cNvPr id="598" name="CuadroTexto 597">
            <a:extLst>
              <a:ext uri="{FF2B5EF4-FFF2-40B4-BE49-F238E27FC236}">
                <a16:creationId xmlns:a16="http://schemas.microsoft.com/office/drawing/2014/main" id="{C8550DFC-2E55-E4CA-5822-83CCE7229B3B}"/>
              </a:ext>
            </a:extLst>
          </p:cNvPr>
          <p:cNvSpPr txBox="1"/>
          <p:nvPr/>
        </p:nvSpPr>
        <p:spPr>
          <a:xfrm>
            <a:off x="4300771" y="3449910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SIM-43H+</a:t>
            </a:r>
            <a:endParaRPr lang="en-GB" sz="800" b="1" dirty="0"/>
          </a:p>
        </p:txBody>
      </p:sp>
      <p:sp>
        <p:nvSpPr>
          <p:cNvPr id="599" name="CuadroTexto 598">
            <a:extLst>
              <a:ext uri="{FF2B5EF4-FFF2-40B4-BE49-F238E27FC236}">
                <a16:creationId xmlns:a16="http://schemas.microsoft.com/office/drawing/2014/main" id="{CF2ACE20-F030-864D-460D-7DD199D79860}"/>
              </a:ext>
            </a:extLst>
          </p:cNvPr>
          <p:cNvSpPr txBox="1"/>
          <p:nvPr/>
        </p:nvSpPr>
        <p:spPr>
          <a:xfrm>
            <a:off x="2392982" y="3327609"/>
            <a:ext cx="726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PE43705A </a:t>
            </a:r>
          </a:p>
        </p:txBody>
      </p:sp>
      <p:sp>
        <p:nvSpPr>
          <p:cNvPr id="600" name="CuadroTexto 599">
            <a:extLst>
              <a:ext uri="{FF2B5EF4-FFF2-40B4-BE49-F238E27FC236}">
                <a16:creationId xmlns:a16="http://schemas.microsoft.com/office/drawing/2014/main" id="{35827D4D-8929-0092-2B89-9C0BEE11493F}"/>
              </a:ext>
            </a:extLst>
          </p:cNvPr>
          <p:cNvSpPr txBox="1"/>
          <p:nvPr/>
        </p:nvSpPr>
        <p:spPr>
          <a:xfrm>
            <a:off x="2959769" y="3341972"/>
            <a:ext cx="852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BFCN-1690+</a:t>
            </a:r>
          </a:p>
        </p:txBody>
      </p:sp>
      <p:sp>
        <p:nvSpPr>
          <p:cNvPr id="601" name="CuadroTexto 600">
            <a:extLst>
              <a:ext uri="{FF2B5EF4-FFF2-40B4-BE49-F238E27FC236}">
                <a16:creationId xmlns:a16="http://schemas.microsoft.com/office/drawing/2014/main" id="{03398225-3BCC-DBBF-8B23-348F4C55F594}"/>
              </a:ext>
            </a:extLst>
          </p:cNvPr>
          <p:cNvSpPr txBox="1"/>
          <p:nvPr/>
        </p:nvSpPr>
        <p:spPr>
          <a:xfrm>
            <a:off x="3627607" y="3333833"/>
            <a:ext cx="10258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HMC639ST89E</a:t>
            </a:r>
          </a:p>
        </p:txBody>
      </p:sp>
      <p:sp>
        <p:nvSpPr>
          <p:cNvPr id="602" name="CuadroTexto 35">
            <a:extLst>
              <a:ext uri="{FF2B5EF4-FFF2-40B4-BE49-F238E27FC236}">
                <a16:creationId xmlns:a16="http://schemas.microsoft.com/office/drawing/2014/main" id="{B48C2350-9276-CBD2-CF2C-75BD8D7415F3}"/>
              </a:ext>
            </a:extLst>
          </p:cNvPr>
          <p:cNvSpPr txBox="1"/>
          <p:nvPr/>
        </p:nvSpPr>
        <p:spPr>
          <a:xfrm>
            <a:off x="4836279" y="3460674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800" b="1" dirty="0"/>
              <a:t>VLF-225+</a:t>
            </a:r>
            <a:endParaRPr lang="en-GB" sz="800" b="1" dirty="0"/>
          </a:p>
        </p:txBody>
      </p:sp>
      <p:sp>
        <p:nvSpPr>
          <p:cNvPr id="603" name="CuadroTexto 602">
            <a:extLst>
              <a:ext uri="{FF2B5EF4-FFF2-40B4-BE49-F238E27FC236}">
                <a16:creationId xmlns:a16="http://schemas.microsoft.com/office/drawing/2014/main" id="{7AD8CE76-0EE0-7170-E7FD-9907572ED15C}"/>
              </a:ext>
            </a:extLst>
          </p:cNvPr>
          <p:cNvSpPr txBox="1"/>
          <p:nvPr/>
        </p:nvSpPr>
        <p:spPr>
          <a:xfrm>
            <a:off x="2207387" y="1966643"/>
            <a:ext cx="916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ZX60-83MP-S+</a:t>
            </a:r>
            <a:endParaRPr lang="en-GB" sz="800" b="1" dirty="0"/>
          </a:p>
        </p:txBody>
      </p:sp>
      <p:sp>
        <p:nvSpPr>
          <p:cNvPr id="332" name="CustomShape 17">
            <a:extLst>
              <a:ext uri="{FF2B5EF4-FFF2-40B4-BE49-F238E27FC236}">
                <a16:creationId xmlns:a16="http://schemas.microsoft.com/office/drawing/2014/main" id="{BAE8D6A7-9F2C-90F2-E379-BDFA5B67698E}"/>
              </a:ext>
            </a:extLst>
          </p:cNvPr>
          <p:cNvSpPr/>
          <p:nvPr/>
        </p:nvSpPr>
        <p:spPr>
          <a:xfrm>
            <a:off x="5572156" y="2187076"/>
            <a:ext cx="835920" cy="1708216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333" name="CustomShape 18">
            <a:extLst>
              <a:ext uri="{FF2B5EF4-FFF2-40B4-BE49-F238E27FC236}">
                <a16:creationId xmlns:a16="http://schemas.microsoft.com/office/drawing/2014/main" id="{6FA11204-A165-89C2-7D4D-BA5727529006}"/>
              </a:ext>
            </a:extLst>
          </p:cNvPr>
          <p:cNvSpPr/>
          <p:nvPr/>
        </p:nvSpPr>
        <p:spPr>
          <a:xfrm>
            <a:off x="5588636" y="2534838"/>
            <a:ext cx="825819" cy="106058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 err="1">
                <a:latin typeface="Open Sans Regular"/>
                <a:ea typeface="Open Sans Regular"/>
              </a:rPr>
              <a:t>Oscilloscope</a:t>
            </a:r>
            <a:endParaRPr lang="es-ES" sz="800" b="1" spc="-1" dirty="0">
              <a:latin typeface="Open Sans Regular"/>
              <a:ea typeface="Open Sans Regular"/>
            </a:endParaRPr>
          </a:p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Open Sans Regular"/>
                <a:ea typeface="Open Sans Regular"/>
              </a:rPr>
              <a:t>RIGOL (1 GS/s)</a:t>
            </a:r>
            <a:endParaRPr lang="es-ES" sz="800" b="1" spc="-1" dirty="0">
              <a:latin typeface="Arial"/>
            </a:endParaRPr>
          </a:p>
        </p:txBody>
      </p:sp>
      <p:sp>
        <p:nvSpPr>
          <p:cNvPr id="3" name="CustomShape 93">
            <a:extLst>
              <a:ext uri="{FF2B5EF4-FFF2-40B4-BE49-F238E27FC236}">
                <a16:creationId xmlns:a16="http://schemas.microsoft.com/office/drawing/2014/main" id="{634B08F7-6B28-5C52-863A-CA8D3467C628}"/>
              </a:ext>
            </a:extLst>
          </p:cNvPr>
          <p:cNvSpPr/>
          <p:nvPr/>
        </p:nvSpPr>
        <p:spPr>
          <a:xfrm>
            <a:off x="1847583" y="2727639"/>
            <a:ext cx="2968314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167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C05C1FDD-D34C-CDCB-6FD6-6E17141C2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5FB92490-5576-DBFE-0671-BA933946995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063759" y="2901582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5795E333-007D-0738-47A5-48A8578D40B3}"/>
              </a:ext>
            </a:extLst>
          </p:cNvPr>
          <p:cNvGrpSpPr/>
          <p:nvPr/>
        </p:nvGrpSpPr>
        <p:grpSpPr>
          <a:xfrm>
            <a:off x="63204" y="2710101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02F871D7-20A0-26D8-CE1D-DA05C346AC42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9E2B8D0B-E428-A91F-381D-2772EBFF8258}"/>
                </a:ext>
              </a:extLst>
            </p:cNvPr>
            <p:cNvSpPr/>
            <p:nvPr/>
          </p:nvSpPr>
          <p:spPr>
            <a:xfrm>
              <a:off x="393120" y="3011760"/>
              <a:ext cx="27684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>
                  <a:latin typeface="+mj-lt"/>
                  <a:ea typeface="Open Sans Regular"/>
                </a:rPr>
                <a:t>cBPM</a:t>
              </a:r>
              <a:endParaRPr lang="es-ES" sz="800" spc="-1">
                <a:latin typeface="+mj-lt"/>
              </a:endParaRPr>
            </a:p>
          </p:txBody>
        </p:sp>
      </p:grpSp>
      <p:sp>
        <p:nvSpPr>
          <p:cNvPr id="56" name="CustomShape 55">
            <a:extLst>
              <a:ext uri="{FF2B5EF4-FFF2-40B4-BE49-F238E27FC236}">
                <a16:creationId xmlns:a16="http://schemas.microsoft.com/office/drawing/2014/main" id="{C49EA58F-53DF-9503-B108-92026E896A49}"/>
              </a:ext>
            </a:extLst>
          </p:cNvPr>
          <p:cNvSpPr/>
          <p:nvPr/>
        </p:nvSpPr>
        <p:spPr>
          <a:xfrm>
            <a:off x="4614856" y="3631690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>
                <a:solidFill>
                  <a:srgbClr val="7C92C4"/>
                </a:solidFill>
                <a:latin typeface="+mj-lt"/>
                <a:ea typeface="Open Sans Regular"/>
              </a:rPr>
              <a:t> = 203 MHz</a:t>
            </a:r>
            <a:endParaRPr lang="es-ES" sz="800" b="1" spc="-1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D51AF86-1ECB-C99E-5033-C87786A2075D}"/>
              </a:ext>
            </a:extLst>
          </p:cNvPr>
          <p:cNvGrpSpPr/>
          <p:nvPr/>
        </p:nvGrpSpPr>
        <p:grpSpPr>
          <a:xfrm>
            <a:off x="1370004" y="2798661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9930578A-6BA0-4865-68E7-8ABB1AEC928F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D161BD2A-4D4F-089F-291E-E7A1CBD88CA2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>
                  <a:latin typeface="Open Sans Regular"/>
                  <a:ea typeface="Open Sans Regular"/>
                </a:rPr>
                <a:t>180 </a:t>
              </a:r>
              <a:endParaRPr lang="es-ES" sz="800" spc="-1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>
                  <a:latin typeface="Open Sans Regular"/>
                  <a:ea typeface="Open Sans Regular"/>
                </a:rPr>
                <a:t>Hybrid</a:t>
              </a:r>
              <a:endParaRPr lang="es-ES" sz="800" spc="-1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5BAF3BBF-A85B-AC61-7E5D-5C29838CEFD2}"/>
              </a:ext>
            </a:extLst>
          </p:cNvPr>
          <p:cNvSpPr/>
          <p:nvPr/>
        </p:nvSpPr>
        <p:spPr>
          <a:xfrm>
            <a:off x="1172724" y="3023301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BBF15DB5-CC5B-ED17-CC2B-02F11ABA3B8D}"/>
              </a:ext>
            </a:extLst>
          </p:cNvPr>
          <p:cNvSpPr/>
          <p:nvPr/>
        </p:nvSpPr>
        <p:spPr>
          <a:xfrm flipV="1">
            <a:off x="1595004" y="3243981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7171BA00-20F0-38B3-D00D-F168692A34D9}"/>
              </a:ext>
            </a:extLst>
          </p:cNvPr>
          <p:cNvSpPr/>
          <p:nvPr/>
        </p:nvSpPr>
        <p:spPr>
          <a:xfrm>
            <a:off x="1218634" y="2883983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9D71E3BD-C5C5-7441-745C-85B568570B59}"/>
              </a:ext>
            </a:extLst>
          </p:cNvPr>
          <p:cNvSpPr/>
          <p:nvPr/>
        </p:nvSpPr>
        <p:spPr>
          <a:xfrm>
            <a:off x="1862054" y="2883983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108190D0-84CE-03F3-28E4-4B3BEFCBE759}"/>
              </a:ext>
            </a:extLst>
          </p:cNvPr>
          <p:cNvGrpSpPr/>
          <p:nvPr/>
        </p:nvGrpSpPr>
        <p:grpSpPr>
          <a:xfrm>
            <a:off x="2626764" y="2817021"/>
            <a:ext cx="2212920" cy="541158"/>
            <a:chOff x="2775960" y="2869200"/>
            <a:chExt cx="2212920" cy="541158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74B50FD2-91BD-0FF7-004B-81E299171285}"/>
                </a:ext>
              </a:extLst>
            </p:cNvPr>
            <p:cNvSpPr/>
            <p:nvPr/>
          </p:nvSpPr>
          <p:spPr>
            <a:xfrm rot="5400000">
              <a:off x="4069784" y="2935091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4AF19B34-E113-0C67-227E-E746410BB89D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7BB9B609-295D-9815-170E-CDF439768B98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BC6E6EA3-C152-8BDB-E3CD-F2CA88591D48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49646039-F314-F74B-21CC-3C2082D0712A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FB1C1C2C-6807-EB71-72F1-DC2943BDBE14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2B0D3FE8-FCB3-9F3A-D7E2-E6F0D09253C7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7AE0FB6E-E76B-2CEE-56E0-BDF91BD1D574}"/>
                </a:ext>
              </a:extLst>
            </p:cNvPr>
            <p:cNvGrpSpPr/>
            <p:nvPr/>
          </p:nvGrpSpPr>
          <p:grpSpPr>
            <a:xfrm>
              <a:off x="4575960" y="2869200"/>
              <a:ext cx="412920" cy="412920"/>
              <a:chOff x="4575960" y="2869200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2F9219BB-67FF-7A86-6650-2E13EC3851F9}"/>
                  </a:ext>
                </a:extLst>
              </p:cNvPr>
              <p:cNvSpPr/>
              <p:nvPr/>
            </p:nvSpPr>
            <p:spPr>
              <a:xfrm>
                <a:off x="4575960" y="2869200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68596E43-02CC-615B-5A64-93BC7456E47D}"/>
                  </a:ext>
                </a:extLst>
              </p:cNvPr>
              <p:cNvSpPr/>
              <p:nvPr/>
            </p:nvSpPr>
            <p:spPr>
              <a:xfrm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1ECEB0C0-9974-A781-4732-2981CC3710AB}"/>
                  </a:ext>
                </a:extLst>
              </p:cNvPr>
              <p:cNvSpPr/>
              <p:nvPr/>
            </p:nvSpPr>
            <p:spPr>
              <a:xfrm flipH="1"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EAB424F9-D22E-369A-9F4C-CE14EB24F2B2}"/>
                </a:ext>
              </a:extLst>
            </p:cNvPr>
            <p:cNvSpPr/>
            <p:nvPr/>
          </p:nvSpPr>
          <p:spPr>
            <a:xfrm>
              <a:off x="2858287" y="3287247"/>
              <a:ext cx="19678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DSA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8661B35E-6680-8544-A76C-911E1BB211FB}"/>
                </a:ext>
              </a:extLst>
            </p:cNvPr>
            <p:cNvSpPr/>
            <p:nvPr/>
          </p:nvSpPr>
          <p:spPr>
            <a:xfrm>
              <a:off x="3479748" y="3287247"/>
              <a:ext cx="18075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>
                  <a:latin typeface="Open Sans Regular"/>
                  <a:ea typeface="Open Sans Regular"/>
                </a:rPr>
                <a:t>BPF</a:t>
              </a:r>
              <a:endParaRPr lang="es-ES" sz="800" spc="-1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B6AF068D-44E5-A833-3DC4-8D95854B3A76}"/>
                </a:ext>
              </a:extLst>
            </p:cNvPr>
            <p:cNvSpPr/>
            <p:nvPr/>
          </p:nvSpPr>
          <p:spPr>
            <a:xfrm>
              <a:off x="4119586" y="3287171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>
                  <a:latin typeface="Open Sans Regular"/>
                  <a:ea typeface="Open Sans Regular"/>
                </a:rPr>
                <a:t>Amp</a:t>
              </a:r>
              <a:endParaRPr lang="es-ES" sz="800" spc="-1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4079F4C1-A9B0-0711-5BCD-76A2BDE34F14}"/>
                </a:ext>
              </a:extLst>
            </p:cNvPr>
            <p:cNvSpPr/>
            <p:nvPr/>
          </p:nvSpPr>
          <p:spPr>
            <a:xfrm>
              <a:off x="4641840" y="3287520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>
                  <a:latin typeface="Open Sans Regular"/>
                  <a:ea typeface="Open Sans Regular"/>
                </a:rPr>
                <a:t>Mixer</a:t>
              </a:r>
              <a:endParaRPr lang="es-ES" sz="800" spc="-1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BE0948F2-2AD9-727E-4F87-11585B543F06}"/>
              </a:ext>
            </a:extLst>
          </p:cNvPr>
          <p:cNvSpPr/>
          <p:nvPr/>
        </p:nvSpPr>
        <p:spPr>
          <a:xfrm flipV="1">
            <a:off x="1588524" y="2567901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217" name="Line 97">
            <a:extLst>
              <a:ext uri="{FF2B5EF4-FFF2-40B4-BE49-F238E27FC236}">
                <a16:creationId xmlns:a16="http://schemas.microsoft.com/office/drawing/2014/main" id="{9854DA3A-B245-B9EA-DDCE-75EA220A93A8}"/>
              </a:ext>
            </a:extLst>
          </p:cNvPr>
          <p:cNvSpPr/>
          <p:nvPr/>
        </p:nvSpPr>
        <p:spPr>
          <a:xfrm>
            <a:off x="382164" y="2568981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31FC87E4-35B5-7410-3C97-2DE2D132BB44}"/>
              </a:ext>
            </a:extLst>
          </p:cNvPr>
          <p:cNvSpPr/>
          <p:nvPr/>
        </p:nvSpPr>
        <p:spPr>
          <a:xfrm flipV="1">
            <a:off x="382524" y="2557821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8346E5AE-989E-FDF1-5DBD-F5A27490D43D}"/>
              </a:ext>
            </a:extLst>
          </p:cNvPr>
          <p:cNvSpPr/>
          <p:nvPr/>
        </p:nvSpPr>
        <p:spPr>
          <a:xfrm>
            <a:off x="382164" y="3474741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1421B202-F4C8-2DAE-2823-62979AF12103}"/>
              </a:ext>
            </a:extLst>
          </p:cNvPr>
          <p:cNvSpPr/>
          <p:nvPr/>
        </p:nvSpPr>
        <p:spPr>
          <a:xfrm flipV="1">
            <a:off x="382524" y="3350181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224" name="Line 104">
            <a:extLst>
              <a:ext uri="{FF2B5EF4-FFF2-40B4-BE49-F238E27FC236}">
                <a16:creationId xmlns:a16="http://schemas.microsoft.com/office/drawing/2014/main" id="{B24DA296-CDFD-ED89-7B0E-5069BB17797F}"/>
              </a:ext>
            </a:extLst>
          </p:cNvPr>
          <p:cNvSpPr/>
          <p:nvPr/>
        </p:nvSpPr>
        <p:spPr>
          <a:xfrm flipH="1" flipV="1">
            <a:off x="4641592" y="1550595"/>
            <a:ext cx="0" cy="127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A40CC733-C41F-6825-4091-A74BE12374EF}"/>
              </a:ext>
            </a:extLst>
          </p:cNvPr>
          <p:cNvSpPr/>
          <p:nvPr/>
        </p:nvSpPr>
        <p:spPr>
          <a:xfrm>
            <a:off x="1701039" y="3709538"/>
            <a:ext cx="78034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>
                <a:solidFill>
                  <a:srgbClr val="7C92C4"/>
                </a:solidFill>
                <a:latin typeface="+mj-lt"/>
                <a:ea typeface="Open Sans Regular"/>
              </a:rPr>
              <a:t>1.631</a:t>
            </a:r>
            <a:r>
              <a:rPr lang="es-ES" sz="800" b="1" spc="-1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>
              <a:solidFill>
                <a:srgbClr val="7C92C4"/>
              </a:solidFill>
              <a:latin typeface="Arial"/>
            </a:endParaRPr>
          </a:p>
        </p:txBody>
      </p:sp>
      <p:sp>
        <p:nvSpPr>
          <p:cNvPr id="305" name="CustomShape 17">
            <a:extLst>
              <a:ext uri="{FF2B5EF4-FFF2-40B4-BE49-F238E27FC236}">
                <a16:creationId xmlns:a16="http://schemas.microsoft.com/office/drawing/2014/main" id="{9A28832A-7017-9EEE-ED39-4CA52C414775}"/>
              </a:ext>
            </a:extLst>
          </p:cNvPr>
          <p:cNvSpPr/>
          <p:nvPr/>
        </p:nvSpPr>
        <p:spPr>
          <a:xfrm>
            <a:off x="5572156" y="2187076"/>
            <a:ext cx="835920" cy="1708216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3882AC74-30C9-3BBF-81C4-849B0F5A6E42}"/>
              </a:ext>
            </a:extLst>
          </p:cNvPr>
          <p:cNvSpPr/>
          <p:nvPr/>
        </p:nvSpPr>
        <p:spPr>
          <a:xfrm>
            <a:off x="5019119" y="2853702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E620137C-91C5-BDC6-E9FB-52F97700C5F4}"/>
              </a:ext>
            </a:extLst>
          </p:cNvPr>
          <p:cNvSpPr/>
          <p:nvPr/>
        </p:nvSpPr>
        <p:spPr>
          <a:xfrm>
            <a:off x="5125657" y="3252333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>
                <a:latin typeface="Open Sans Regular"/>
                <a:ea typeface="Open Sans Regular"/>
              </a:rPr>
              <a:t>LPF</a:t>
            </a:r>
            <a:endParaRPr lang="es-ES" sz="800" spc="-1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8C1FBEEB-38C6-6F49-DC18-35DE269FFB6B}"/>
              </a:ext>
            </a:extLst>
          </p:cNvPr>
          <p:cNvSpPr/>
          <p:nvPr/>
        </p:nvSpPr>
        <p:spPr>
          <a:xfrm flipV="1">
            <a:off x="5376220" y="3007094"/>
            <a:ext cx="19953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FCEA29F2-6A01-708E-CC30-49D0D28B6E9B}"/>
              </a:ext>
            </a:extLst>
          </p:cNvPr>
          <p:cNvSpPr/>
          <p:nvPr/>
        </p:nvSpPr>
        <p:spPr>
          <a:xfrm>
            <a:off x="4833357" y="3011453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526" name="CustomShape 55">
            <a:extLst>
              <a:ext uri="{FF2B5EF4-FFF2-40B4-BE49-F238E27FC236}">
                <a16:creationId xmlns:a16="http://schemas.microsoft.com/office/drawing/2014/main" id="{223F19F0-5391-4170-5024-144AA1763777}"/>
              </a:ext>
            </a:extLst>
          </p:cNvPr>
          <p:cNvSpPr/>
          <p:nvPr/>
        </p:nvSpPr>
        <p:spPr>
          <a:xfrm>
            <a:off x="2799231" y="2498651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First </a:t>
            </a:r>
            <a:r>
              <a:rPr lang="es-ES" sz="900" b="1" spc="-1" dirty="0" err="1">
                <a:solidFill>
                  <a:srgbClr val="7C92C4"/>
                </a:solidFill>
                <a:latin typeface="+mj-lt"/>
                <a:ea typeface="Open Sans Regular"/>
              </a:rPr>
              <a:t>down-conversion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7" name="Line 42">
            <a:extLst>
              <a:ext uri="{FF2B5EF4-FFF2-40B4-BE49-F238E27FC236}">
                <a16:creationId xmlns:a16="http://schemas.microsoft.com/office/drawing/2014/main" id="{EC0F0DA3-EF86-A570-5D9E-13F7765D19C8}"/>
              </a:ext>
            </a:extLst>
          </p:cNvPr>
          <p:cNvSpPr/>
          <p:nvPr/>
        </p:nvSpPr>
        <p:spPr>
          <a:xfrm>
            <a:off x="1817535" y="3023301"/>
            <a:ext cx="72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AC6345E1-91F6-D1CA-4116-FC3BDA9CC170}"/>
              </a:ext>
            </a:extLst>
          </p:cNvPr>
          <p:cNvSpPr/>
          <p:nvPr/>
        </p:nvSpPr>
        <p:spPr>
          <a:xfrm>
            <a:off x="2355800" y="3025764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6AFDAB8F-0F1D-A136-9B63-F7E3F3D789B8}"/>
              </a:ext>
            </a:extLst>
          </p:cNvPr>
          <p:cNvSpPr/>
          <p:nvPr/>
        </p:nvSpPr>
        <p:spPr>
          <a:xfrm>
            <a:off x="2982635" y="3023301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986BF8DC-9794-2E56-8C70-7D7F316CE073}"/>
              </a:ext>
            </a:extLst>
          </p:cNvPr>
          <p:cNvSpPr/>
          <p:nvPr/>
        </p:nvSpPr>
        <p:spPr>
          <a:xfrm>
            <a:off x="3613190" y="3016240"/>
            <a:ext cx="30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7B0A442C-4A83-286E-DF6F-AE50E81E63B9}"/>
              </a:ext>
            </a:extLst>
          </p:cNvPr>
          <p:cNvSpPr/>
          <p:nvPr/>
        </p:nvSpPr>
        <p:spPr>
          <a:xfrm>
            <a:off x="4209351" y="3023301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5F50273-FDED-723C-9040-80156EDEBD38}"/>
              </a:ext>
            </a:extLst>
          </p:cNvPr>
          <p:cNvSpPr txBox="1"/>
          <p:nvPr/>
        </p:nvSpPr>
        <p:spPr>
          <a:xfrm>
            <a:off x="4623146" y="2481945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/>
              <a:t>+17 dBm</a:t>
            </a:r>
            <a:endParaRPr lang="en-GB" sz="700" b="1"/>
          </a:p>
        </p:txBody>
      </p:sp>
      <p:sp>
        <p:nvSpPr>
          <p:cNvPr id="519" name="CuadroTexto 518">
            <a:extLst>
              <a:ext uri="{FF2B5EF4-FFF2-40B4-BE49-F238E27FC236}">
                <a16:creationId xmlns:a16="http://schemas.microsoft.com/office/drawing/2014/main" id="{3B9DA032-C3E8-1B93-ACBA-6C41867A820B}"/>
              </a:ext>
            </a:extLst>
          </p:cNvPr>
          <p:cNvSpPr txBox="1"/>
          <p:nvPr/>
        </p:nvSpPr>
        <p:spPr>
          <a:xfrm>
            <a:off x="3740082" y="2699315"/>
            <a:ext cx="82710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err="1">
                <a:solidFill>
                  <a:srgbClr val="FF0000"/>
                </a:solidFill>
              </a:rPr>
              <a:t>Pout</a:t>
            </a:r>
            <a:r>
              <a:rPr lang="es-ES" sz="600" dirty="0">
                <a:solidFill>
                  <a:srgbClr val="FF0000"/>
                </a:solidFill>
              </a:rPr>
              <a:t> 1dB= 20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561" name="CuadroTexto 560">
            <a:extLst>
              <a:ext uri="{FF2B5EF4-FFF2-40B4-BE49-F238E27FC236}">
                <a16:creationId xmlns:a16="http://schemas.microsoft.com/office/drawing/2014/main" id="{8D4FBB02-0701-DEE7-A2DA-C63782D404DE}"/>
              </a:ext>
            </a:extLst>
          </p:cNvPr>
          <p:cNvSpPr txBox="1"/>
          <p:nvPr/>
        </p:nvSpPr>
        <p:spPr>
          <a:xfrm>
            <a:off x="4574218" y="2363494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/>
              <a:t>LO</a:t>
            </a:r>
            <a:r>
              <a:rPr lang="es-ES" sz="400" b="1"/>
              <a:t>1</a:t>
            </a:r>
            <a:r>
              <a:rPr lang="es-ES" sz="800" b="1"/>
              <a:t>=1.428 GHz</a:t>
            </a:r>
            <a:endParaRPr lang="en-GB" sz="700" b="1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C2B11A2-54BC-EE81-B536-05DE5154E5EB}"/>
              </a:ext>
            </a:extLst>
          </p:cNvPr>
          <p:cNvSpPr txBox="1"/>
          <p:nvPr/>
        </p:nvSpPr>
        <p:spPr>
          <a:xfrm>
            <a:off x="2800378" y="81430"/>
            <a:ext cx="473112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u="sng" dirty="0"/>
              <a:t>READOUT IFIC (1.631 GHz) - POSITION LINE</a:t>
            </a:r>
            <a:endParaRPr lang="en-GB" b="1" u="sng" dirty="0"/>
          </a:p>
        </p:txBody>
      </p:sp>
      <p:sp>
        <p:nvSpPr>
          <p:cNvPr id="33" name="CustomShape 32">
            <a:extLst>
              <a:ext uri="{FF2B5EF4-FFF2-40B4-BE49-F238E27FC236}">
                <a16:creationId xmlns:a16="http://schemas.microsoft.com/office/drawing/2014/main" id="{17A0D272-841C-E884-312C-0BBDFC60EA11}"/>
              </a:ext>
            </a:extLst>
          </p:cNvPr>
          <p:cNvSpPr/>
          <p:nvPr/>
        </p:nvSpPr>
        <p:spPr>
          <a:xfrm>
            <a:off x="-258041" y="1630181"/>
            <a:ext cx="1085214" cy="24622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t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+mj-lt"/>
                <a:ea typeface="Open Sans Regular"/>
              </a:rPr>
              <a:t>ATF S.G = </a:t>
            </a:r>
          </a:p>
          <a:p>
            <a:pPr algn="ctr">
              <a:tabLst>
                <a:tab pos="0" algn="l"/>
              </a:tabLst>
            </a:pPr>
            <a:r>
              <a:rPr lang="es-ES" sz="800" spc="-1" dirty="0">
                <a:latin typeface="+mj-lt"/>
                <a:ea typeface="Open Sans Regular"/>
              </a:rPr>
              <a:t>714 MHz</a:t>
            </a:r>
            <a:endParaRPr lang="es-ES" sz="800" spc="-1" dirty="0">
              <a:latin typeface="+mj-lt"/>
              <a:cs typeface="Arial"/>
            </a:endParaRPr>
          </a:p>
        </p:txBody>
      </p:sp>
      <p:sp>
        <p:nvSpPr>
          <p:cNvPr id="565" name="CustomShape 93">
            <a:extLst>
              <a:ext uri="{FF2B5EF4-FFF2-40B4-BE49-F238E27FC236}">
                <a16:creationId xmlns:a16="http://schemas.microsoft.com/office/drawing/2014/main" id="{81380519-EC38-6106-600C-96B97172B9EB}"/>
              </a:ext>
            </a:extLst>
          </p:cNvPr>
          <p:cNvSpPr/>
          <p:nvPr/>
        </p:nvSpPr>
        <p:spPr>
          <a:xfrm>
            <a:off x="4897239" y="2723196"/>
            <a:ext cx="567685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569" name="CustomShape 55">
            <a:extLst>
              <a:ext uri="{FF2B5EF4-FFF2-40B4-BE49-F238E27FC236}">
                <a16:creationId xmlns:a16="http://schemas.microsoft.com/office/drawing/2014/main" id="{A748F780-722C-29A5-EAD0-A21775E84600}"/>
              </a:ext>
            </a:extLst>
          </p:cNvPr>
          <p:cNvSpPr/>
          <p:nvPr/>
        </p:nvSpPr>
        <p:spPr>
          <a:xfrm>
            <a:off x="2901397" y="3832649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X-MICROWAVE TECHNOLOGY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570" name="CustomShape 18">
            <a:extLst>
              <a:ext uri="{FF2B5EF4-FFF2-40B4-BE49-F238E27FC236}">
                <a16:creationId xmlns:a16="http://schemas.microsoft.com/office/drawing/2014/main" id="{AA6167C9-E983-3336-24B7-381D3AA3B8B3}"/>
              </a:ext>
            </a:extLst>
          </p:cNvPr>
          <p:cNvSpPr/>
          <p:nvPr/>
        </p:nvSpPr>
        <p:spPr>
          <a:xfrm>
            <a:off x="5588636" y="2534838"/>
            <a:ext cx="825819" cy="106058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 err="1">
                <a:latin typeface="Open Sans Regular"/>
                <a:ea typeface="Open Sans Regular"/>
              </a:rPr>
              <a:t>Oscilloscope</a:t>
            </a:r>
            <a:endParaRPr lang="es-ES" sz="800" b="1" spc="-1" dirty="0">
              <a:latin typeface="Open Sans Regular"/>
              <a:ea typeface="Open Sans Regular"/>
            </a:endParaRPr>
          </a:p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Open Sans Regular"/>
                <a:ea typeface="Open Sans Regular"/>
              </a:rPr>
              <a:t>RIGOL (1 GS/s)</a:t>
            </a:r>
            <a:endParaRPr lang="es-ES" sz="800" b="1" spc="-1" dirty="0">
              <a:latin typeface="Arial"/>
            </a:endParaRPr>
          </a:p>
        </p:txBody>
      </p:sp>
      <p:sp>
        <p:nvSpPr>
          <p:cNvPr id="2" name="CustomShape 22">
            <a:extLst>
              <a:ext uri="{FF2B5EF4-FFF2-40B4-BE49-F238E27FC236}">
                <a16:creationId xmlns:a16="http://schemas.microsoft.com/office/drawing/2014/main" id="{973FD00C-E1C0-7E7B-DAFC-26B30CE670F7}"/>
              </a:ext>
            </a:extLst>
          </p:cNvPr>
          <p:cNvSpPr/>
          <p:nvPr/>
        </p:nvSpPr>
        <p:spPr>
          <a:xfrm>
            <a:off x="2055498" y="797370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>
                <a:latin typeface="+mj-lt"/>
                <a:ea typeface="Open Sans Regular"/>
              </a:rPr>
              <a:t>LO</a:t>
            </a:r>
            <a:r>
              <a:rPr lang="es-ES" sz="700" spc="-1">
                <a:latin typeface="+mj-lt"/>
                <a:ea typeface="Open Sans Regular"/>
              </a:rPr>
              <a:t>1</a:t>
            </a:r>
            <a:r>
              <a:rPr lang="es-ES" sz="1100" spc="-1">
                <a:latin typeface="+mj-lt"/>
                <a:ea typeface="Open Sans Regular"/>
              </a:rPr>
              <a:t> = 1.428 GHz</a:t>
            </a:r>
            <a:endParaRPr lang="es-ES" sz="1100" spc="-1">
              <a:latin typeface="+mj-lt"/>
            </a:endParaRPr>
          </a:p>
        </p:txBody>
      </p:sp>
      <p:sp>
        <p:nvSpPr>
          <p:cNvPr id="5" name="CustomShape 3">
            <a:extLst>
              <a:ext uri="{FF2B5EF4-FFF2-40B4-BE49-F238E27FC236}">
                <a16:creationId xmlns:a16="http://schemas.microsoft.com/office/drawing/2014/main" id="{3F85C33B-8F4B-18E4-256A-6D478752C00E}"/>
              </a:ext>
            </a:extLst>
          </p:cNvPr>
          <p:cNvSpPr/>
          <p:nvPr/>
        </p:nvSpPr>
        <p:spPr>
          <a:xfrm rot="5400000">
            <a:off x="2538682" y="1395013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grpSp>
        <p:nvGrpSpPr>
          <p:cNvPr id="6" name="Group 10">
            <a:extLst>
              <a:ext uri="{FF2B5EF4-FFF2-40B4-BE49-F238E27FC236}">
                <a16:creationId xmlns:a16="http://schemas.microsoft.com/office/drawing/2014/main" id="{C52BCCAC-D952-0531-1E88-5699F1AED539}"/>
              </a:ext>
            </a:extLst>
          </p:cNvPr>
          <p:cNvGrpSpPr/>
          <p:nvPr/>
        </p:nvGrpSpPr>
        <p:grpSpPr>
          <a:xfrm>
            <a:off x="3246082" y="1354333"/>
            <a:ext cx="361440" cy="361440"/>
            <a:chOff x="5440680" y="1726200"/>
            <a:chExt cx="361440" cy="361440"/>
          </a:xfrm>
        </p:grpSpPr>
        <p:sp>
          <p:nvSpPr>
            <p:cNvPr id="13" name="CustomShape 11">
              <a:extLst>
                <a:ext uri="{FF2B5EF4-FFF2-40B4-BE49-F238E27FC236}">
                  <a16:creationId xmlns:a16="http://schemas.microsoft.com/office/drawing/2014/main" id="{25B1E020-9133-5C77-36AF-BDD14CE51908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  <p:pic>
          <p:nvPicPr>
            <p:cNvPr id="14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5D410D31-25F1-F8C2-915B-B311B1D3B88E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15" name="Line 13">
            <a:extLst>
              <a:ext uri="{FF2B5EF4-FFF2-40B4-BE49-F238E27FC236}">
                <a16:creationId xmlns:a16="http://schemas.microsoft.com/office/drawing/2014/main" id="{BE4161CA-5965-2F2C-FCAB-D5B0FBE1ECFD}"/>
              </a:ext>
            </a:extLst>
          </p:cNvPr>
          <p:cNvSpPr/>
          <p:nvPr/>
        </p:nvSpPr>
        <p:spPr>
          <a:xfrm>
            <a:off x="512257" y="1519714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16" name="Line 14">
            <a:extLst>
              <a:ext uri="{FF2B5EF4-FFF2-40B4-BE49-F238E27FC236}">
                <a16:creationId xmlns:a16="http://schemas.microsoft.com/office/drawing/2014/main" id="{63BBF264-5D55-344F-4A85-2BAA324589CA}"/>
              </a:ext>
            </a:extLst>
          </p:cNvPr>
          <p:cNvSpPr/>
          <p:nvPr/>
        </p:nvSpPr>
        <p:spPr>
          <a:xfrm>
            <a:off x="1304617" y="1519714"/>
            <a:ext cx="122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20" name="Line 15">
            <a:extLst>
              <a:ext uri="{FF2B5EF4-FFF2-40B4-BE49-F238E27FC236}">
                <a16:creationId xmlns:a16="http://schemas.microsoft.com/office/drawing/2014/main" id="{0F699A0E-A1CB-645E-83C3-D7E737DF9DA7}"/>
              </a:ext>
            </a:extLst>
          </p:cNvPr>
          <p:cNvSpPr/>
          <p:nvPr/>
        </p:nvSpPr>
        <p:spPr>
          <a:xfrm>
            <a:off x="2819799" y="1539675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21" name="CustomShape 20">
            <a:extLst>
              <a:ext uri="{FF2B5EF4-FFF2-40B4-BE49-F238E27FC236}">
                <a16:creationId xmlns:a16="http://schemas.microsoft.com/office/drawing/2014/main" id="{CA58D426-EA50-DC17-F7B5-B72410046B4E}"/>
              </a:ext>
            </a:extLst>
          </p:cNvPr>
          <p:cNvSpPr/>
          <p:nvPr/>
        </p:nvSpPr>
        <p:spPr>
          <a:xfrm>
            <a:off x="1796017" y="1731394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22" name="CustomShape 21">
            <a:extLst>
              <a:ext uri="{FF2B5EF4-FFF2-40B4-BE49-F238E27FC236}">
                <a16:creationId xmlns:a16="http://schemas.microsoft.com/office/drawing/2014/main" id="{D6F5BCE9-B9E7-58CB-F8E5-C644BFC26CAF}"/>
              </a:ext>
            </a:extLst>
          </p:cNvPr>
          <p:cNvSpPr/>
          <p:nvPr/>
        </p:nvSpPr>
        <p:spPr>
          <a:xfrm>
            <a:off x="3313582" y="174911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>
                <a:latin typeface="Open Sans Regular"/>
                <a:ea typeface="Open Sans Regular"/>
              </a:rPr>
              <a:t>BPF</a:t>
            </a:r>
            <a:endParaRPr lang="es-ES" sz="800" spc="-1">
              <a:latin typeface="Arial"/>
            </a:endParaRPr>
          </a:p>
        </p:txBody>
      </p:sp>
      <p:sp>
        <p:nvSpPr>
          <p:cNvPr id="27" name="CustomShape 22">
            <a:extLst>
              <a:ext uri="{FF2B5EF4-FFF2-40B4-BE49-F238E27FC236}">
                <a16:creationId xmlns:a16="http://schemas.microsoft.com/office/drawing/2014/main" id="{8E198990-77D4-5142-6D3D-907DAABB2EF0}"/>
              </a:ext>
            </a:extLst>
          </p:cNvPr>
          <p:cNvSpPr/>
          <p:nvPr/>
        </p:nvSpPr>
        <p:spPr>
          <a:xfrm>
            <a:off x="2582962" y="1746735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>
                <a:latin typeface="Open Sans Regular"/>
                <a:ea typeface="Open Sans Regular"/>
              </a:rPr>
              <a:t>Amp</a:t>
            </a:r>
            <a:endParaRPr lang="es-ES" sz="800" spc="-1">
              <a:latin typeface="Arial"/>
            </a:endParaRPr>
          </a:p>
        </p:txBody>
      </p:sp>
      <p:grpSp>
        <p:nvGrpSpPr>
          <p:cNvPr id="32" name="Group 28">
            <a:extLst>
              <a:ext uri="{FF2B5EF4-FFF2-40B4-BE49-F238E27FC236}">
                <a16:creationId xmlns:a16="http://schemas.microsoft.com/office/drawing/2014/main" id="{D72A7EC9-FB2D-0325-9298-5758008FD4CA}"/>
              </a:ext>
            </a:extLst>
          </p:cNvPr>
          <p:cNvGrpSpPr/>
          <p:nvPr/>
        </p:nvGrpSpPr>
        <p:grpSpPr>
          <a:xfrm>
            <a:off x="920137" y="1340794"/>
            <a:ext cx="361440" cy="361440"/>
            <a:chOff x="4030200" y="1728000"/>
            <a:chExt cx="361440" cy="361440"/>
          </a:xfrm>
        </p:grpSpPr>
        <p:sp>
          <p:nvSpPr>
            <p:cNvPr id="49" name="CustomShape 29">
              <a:extLst>
                <a:ext uri="{FF2B5EF4-FFF2-40B4-BE49-F238E27FC236}">
                  <a16:creationId xmlns:a16="http://schemas.microsoft.com/office/drawing/2014/main" id="{0C250A02-4180-7765-3EE7-5A9E33B79F82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50" name="CustomShape 30">
            <a:extLst>
              <a:ext uri="{FF2B5EF4-FFF2-40B4-BE49-F238E27FC236}">
                <a16:creationId xmlns:a16="http://schemas.microsoft.com/office/drawing/2014/main" id="{404C7E9B-76EA-B152-DA4A-A18E8AAE43E2}"/>
              </a:ext>
            </a:extLst>
          </p:cNvPr>
          <p:cNvSpPr/>
          <p:nvPr/>
        </p:nvSpPr>
        <p:spPr>
          <a:xfrm>
            <a:off x="1024537" y="1722756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>
                <a:latin typeface="Open Sans Regular"/>
                <a:ea typeface="Open Sans Regular"/>
              </a:rPr>
              <a:t>PLL</a:t>
            </a:r>
            <a:endParaRPr lang="es-ES" sz="800" spc="-1">
              <a:latin typeface="Arial"/>
            </a:endParaRPr>
          </a:p>
        </p:txBody>
      </p:sp>
      <p:sp>
        <p:nvSpPr>
          <p:cNvPr id="51" name="CustomShape 33">
            <a:extLst>
              <a:ext uri="{FF2B5EF4-FFF2-40B4-BE49-F238E27FC236}">
                <a16:creationId xmlns:a16="http://schemas.microsoft.com/office/drawing/2014/main" id="{321CC969-7E1F-7668-0A67-394E072C41ED}"/>
              </a:ext>
            </a:extLst>
          </p:cNvPr>
          <p:cNvSpPr/>
          <p:nvPr/>
        </p:nvSpPr>
        <p:spPr>
          <a:xfrm>
            <a:off x="1434315" y="1190851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>
                <a:latin typeface="Open Sans Regular"/>
                <a:ea typeface="Open Sans Regular"/>
              </a:rPr>
              <a:t>LO</a:t>
            </a:r>
            <a:r>
              <a:rPr lang="es-ES" sz="600" b="1" spc="-1">
                <a:latin typeface="Open Sans Regular"/>
                <a:ea typeface="Open Sans Regular"/>
              </a:rPr>
              <a:t>1</a:t>
            </a:r>
            <a:r>
              <a:rPr lang="es-ES" sz="900" b="1" spc="-1">
                <a:latin typeface="Open Sans Regular"/>
                <a:ea typeface="Open Sans Regular"/>
              </a:rPr>
              <a:t> =</a:t>
            </a:r>
            <a:r>
              <a:rPr lang="es-ES" sz="900" b="1"/>
              <a:t> 1.428 </a:t>
            </a:r>
            <a:r>
              <a:rPr lang="es-ES" sz="900" b="1" spc="-1">
                <a:latin typeface="Open Sans Regular"/>
                <a:ea typeface="Open Sans Regular"/>
              </a:rPr>
              <a:t>GHz</a:t>
            </a:r>
            <a:endParaRPr lang="es-ES" sz="900" b="1" spc="-1">
              <a:latin typeface="Arial"/>
            </a:endParaRPr>
          </a:p>
        </p:txBody>
      </p:sp>
      <p:sp>
        <p:nvSpPr>
          <p:cNvPr id="55" name="CustomShape 41">
            <a:extLst>
              <a:ext uri="{FF2B5EF4-FFF2-40B4-BE49-F238E27FC236}">
                <a16:creationId xmlns:a16="http://schemas.microsoft.com/office/drawing/2014/main" id="{761741FD-4843-0AE6-2C9F-DBB9FEE4F95F}"/>
              </a:ext>
            </a:extLst>
          </p:cNvPr>
          <p:cNvSpPr/>
          <p:nvPr/>
        </p:nvSpPr>
        <p:spPr>
          <a:xfrm>
            <a:off x="704137" y="562740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cxnSp>
        <p:nvCxnSpPr>
          <p:cNvPr id="546" name="Conector recto 545">
            <a:extLst>
              <a:ext uri="{FF2B5EF4-FFF2-40B4-BE49-F238E27FC236}">
                <a16:creationId xmlns:a16="http://schemas.microsoft.com/office/drawing/2014/main" id="{229FF64C-1E38-B70E-16F8-24F9B0FC3816}"/>
              </a:ext>
            </a:extLst>
          </p:cNvPr>
          <p:cNvCxnSpPr>
            <a:cxnSpLocks/>
            <a:stCxn id="55" idx="2"/>
          </p:cNvCxnSpPr>
          <p:nvPr/>
        </p:nvCxnSpPr>
        <p:spPr>
          <a:xfrm flipH="1">
            <a:off x="1106865" y="950458"/>
            <a:ext cx="0" cy="36264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8" name="CustomShape 42">
            <a:extLst>
              <a:ext uri="{FF2B5EF4-FFF2-40B4-BE49-F238E27FC236}">
                <a16:creationId xmlns:a16="http://schemas.microsoft.com/office/drawing/2014/main" id="{E041E6A2-37B7-6F48-2C92-3657EB13F4E9}"/>
              </a:ext>
            </a:extLst>
          </p:cNvPr>
          <p:cNvSpPr/>
          <p:nvPr/>
        </p:nvSpPr>
        <p:spPr>
          <a:xfrm>
            <a:off x="710007" y="579760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/>
              <a:t>µC</a:t>
            </a:r>
            <a:endParaRPr lang="es-ES" sz="1800" spc="-1">
              <a:latin typeface="Arial"/>
            </a:endParaRPr>
          </a:p>
        </p:txBody>
      </p:sp>
      <p:grpSp>
        <p:nvGrpSpPr>
          <p:cNvPr id="549" name="Group 36">
            <a:extLst>
              <a:ext uri="{FF2B5EF4-FFF2-40B4-BE49-F238E27FC236}">
                <a16:creationId xmlns:a16="http://schemas.microsoft.com/office/drawing/2014/main" id="{DAD7F0BD-71E0-2BE4-D139-4E353CA25ED5}"/>
              </a:ext>
            </a:extLst>
          </p:cNvPr>
          <p:cNvGrpSpPr/>
          <p:nvPr/>
        </p:nvGrpSpPr>
        <p:grpSpPr>
          <a:xfrm>
            <a:off x="4029320" y="1369118"/>
            <a:ext cx="361440" cy="361440"/>
            <a:chOff x="6262200" y="1728000"/>
            <a:chExt cx="361440" cy="361440"/>
          </a:xfrm>
        </p:grpSpPr>
        <p:sp>
          <p:nvSpPr>
            <p:cNvPr id="550" name="CustomShape 37">
              <a:extLst>
                <a:ext uri="{FF2B5EF4-FFF2-40B4-BE49-F238E27FC236}">
                  <a16:creationId xmlns:a16="http://schemas.microsoft.com/office/drawing/2014/main" id="{624F42B7-937A-A16E-4D3F-00883A1A0E29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554" name="CustomShape 39">
            <a:extLst>
              <a:ext uri="{FF2B5EF4-FFF2-40B4-BE49-F238E27FC236}">
                <a16:creationId xmlns:a16="http://schemas.microsoft.com/office/drawing/2014/main" id="{166AFC47-56CD-BBFF-F89E-A5C0128F031D}"/>
              </a:ext>
            </a:extLst>
          </p:cNvPr>
          <p:cNvSpPr/>
          <p:nvPr/>
        </p:nvSpPr>
        <p:spPr>
          <a:xfrm>
            <a:off x="3942671" y="1784311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>
                <a:latin typeface="Open Sans Regular"/>
                <a:ea typeface="Open Sans Regular"/>
              </a:rPr>
              <a:t>Splitter 1:3</a:t>
            </a:r>
            <a:endParaRPr lang="es-ES" sz="800" spc="-1">
              <a:latin typeface="Arial"/>
            </a:endParaRPr>
          </a:p>
        </p:txBody>
      </p:sp>
      <p:sp>
        <p:nvSpPr>
          <p:cNvPr id="555" name="Line 16">
            <a:extLst>
              <a:ext uri="{FF2B5EF4-FFF2-40B4-BE49-F238E27FC236}">
                <a16:creationId xmlns:a16="http://schemas.microsoft.com/office/drawing/2014/main" id="{5379C614-9520-BF2D-7454-C98327580B02}"/>
              </a:ext>
            </a:extLst>
          </p:cNvPr>
          <p:cNvSpPr/>
          <p:nvPr/>
        </p:nvSpPr>
        <p:spPr>
          <a:xfrm>
            <a:off x="4396830" y="1550595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562" name="CuadroTexto 561">
            <a:extLst>
              <a:ext uri="{FF2B5EF4-FFF2-40B4-BE49-F238E27FC236}">
                <a16:creationId xmlns:a16="http://schemas.microsoft.com/office/drawing/2014/main" id="{67FFE9B8-C64C-E9FB-55DC-517716717909}"/>
              </a:ext>
            </a:extLst>
          </p:cNvPr>
          <p:cNvSpPr txBox="1"/>
          <p:nvPr/>
        </p:nvSpPr>
        <p:spPr>
          <a:xfrm>
            <a:off x="2435963" y="1116378"/>
            <a:ext cx="11621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err="1">
                <a:solidFill>
                  <a:srgbClr val="FF0000"/>
                </a:solidFill>
              </a:rPr>
              <a:t>Pout</a:t>
            </a:r>
            <a:r>
              <a:rPr lang="es-ES" sz="800">
                <a:solidFill>
                  <a:srgbClr val="FF0000"/>
                </a:solidFill>
              </a:rPr>
              <a:t> 1dB= +27 dBm</a:t>
            </a:r>
            <a:endParaRPr lang="en-GB" sz="800">
              <a:solidFill>
                <a:srgbClr val="FF0000"/>
              </a:solidFill>
            </a:endParaRPr>
          </a:p>
        </p:txBody>
      </p:sp>
      <p:sp>
        <p:nvSpPr>
          <p:cNvPr id="567" name="CustomShape 55">
            <a:extLst>
              <a:ext uri="{FF2B5EF4-FFF2-40B4-BE49-F238E27FC236}">
                <a16:creationId xmlns:a16="http://schemas.microsoft.com/office/drawing/2014/main" id="{CC66E083-1850-9032-FC23-C47FC1D72984}"/>
              </a:ext>
            </a:extLst>
          </p:cNvPr>
          <p:cNvSpPr/>
          <p:nvPr/>
        </p:nvSpPr>
        <p:spPr>
          <a:xfrm>
            <a:off x="4041769" y="549324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587" name="Line 14">
            <a:extLst>
              <a:ext uri="{FF2B5EF4-FFF2-40B4-BE49-F238E27FC236}">
                <a16:creationId xmlns:a16="http://schemas.microsoft.com/office/drawing/2014/main" id="{C7C5A159-F3A1-6EF5-E0E8-596B5836EB85}"/>
              </a:ext>
            </a:extLst>
          </p:cNvPr>
          <p:cNvSpPr/>
          <p:nvPr/>
        </p:nvSpPr>
        <p:spPr>
          <a:xfrm>
            <a:off x="3631190" y="1528299"/>
            <a:ext cx="39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/>
          </a:p>
        </p:txBody>
      </p:sp>
      <p:sp>
        <p:nvSpPr>
          <p:cNvPr id="589" name="CuadroTexto 588">
            <a:extLst>
              <a:ext uri="{FF2B5EF4-FFF2-40B4-BE49-F238E27FC236}">
                <a16:creationId xmlns:a16="http://schemas.microsoft.com/office/drawing/2014/main" id="{74D89C55-4923-52A1-FDDB-194A55C25E87}"/>
              </a:ext>
            </a:extLst>
          </p:cNvPr>
          <p:cNvSpPr txBox="1"/>
          <p:nvPr/>
        </p:nvSpPr>
        <p:spPr>
          <a:xfrm>
            <a:off x="1897059" y="3434029"/>
            <a:ext cx="9517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VBFZ-1690-S+</a:t>
            </a:r>
            <a:endParaRPr lang="en-GB" sz="700" b="1" dirty="0"/>
          </a:p>
        </p:txBody>
      </p:sp>
      <p:pic>
        <p:nvPicPr>
          <p:cNvPr id="590" name="Captura de pantalla 2025-01-31 a la(s) 13.28.39.png" descr="Captura de pantalla 2025-01-31 a la(s) 13.28.39.png">
            <a:extLst>
              <a:ext uri="{FF2B5EF4-FFF2-40B4-BE49-F238E27FC236}">
                <a16:creationId xmlns:a16="http://schemas.microsoft.com/office/drawing/2014/main" id="{441BD5D9-DAEF-32E3-CFAB-A811CE4D02D9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2118503" y="2922468"/>
            <a:ext cx="251640" cy="265784"/>
          </a:xfrm>
          <a:prstGeom prst="rect">
            <a:avLst/>
          </a:prstGeom>
          <a:ln w="12600">
            <a:noFill/>
          </a:ln>
        </p:spPr>
      </p:pic>
      <p:sp>
        <p:nvSpPr>
          <p:cNvPr id="591" name="CustomShape 69">
            <a:extLst>
              <a:ext uri="{FF2B5EF4-FFF2-40B4-BE49-F238E27FC236}">
                <a16:creationId xmlns:a16="http://schemas.microsoft.com/office/drawing/2014/main" id="{B3C6FB66-E555-485E-3AC8-B4933D17404A}"/>
              </a:ext>
            </a:extLst>
          </p:cNvPr>
          <p:cNvSpPr/>
          <p:nvPr/>
        </p:nvSpPr>
        <p:spPr>
          <a:xfrm>
            <a:off x="2063423" y="2874634"/>
            <a:ext cx="361800" cy="361452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592" name="CustomShape 87">
            <a:extLst>
              <a:ext uri="{FF2B5EF4-FFF2-40B4-BE49-F238E27FC236}">
                <a16:creationId xmlns:a16="http://schemas.microsoft.com/office/drawing/2014/main" id="{E70748D7-A8EC-AD9A-A121-AB840D22FAEA}"/>
              </a:ext>
            </a:extLst>
          </p:cNvPr>
          <p:cNvSpPr/>
          <p:nvPr/>
        </p:nvSpPr>
        <p:spPr>
          <a:xfrm>
            <a:off x="2105315" y="3249156"/>
            <a:ext cx="248791" cy="24622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BPF (x2)</a:t>
            </a:r>
            <a:endParaRPr lang="es-ES" sz="800" spc="-1" dirty="0">
              <a:latin typeface="Arial"/>
            </a:endParaRPr>
          </a:p>
        </p:txBody>
      </p:sp>
      <p:sp>
        <p:nvSpPr>
          <p:cNvPr id="593" name="CustomShape 93">
            <a:extLst>
              <a:ext uri="{FF2B5EF4-FFF2-40B4-BE49-F238E27FC236}">
                <a16:creationId xmlns:a16="http://schemas.microsoft.com/office/drawing/2014/main" id="{FAC34172-0B8B-D698-7D6F-22F51585E60E}"/>
              </a:ext>
            </a:extLst>
          </p:cNvPr>
          <p:cNvSpPr/>
          <p:nvPr/>
        </p:nvSpPr>
        <p:spPr>
          <a:xfrm>
            <a:off x="2519087" y="2724269"/>
            <a:ext cx="2355445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E542AD-FDD9-CCA5-808B-B6BC9E7684D5}"/>
              </a:ext>
            </a:extLst>
          </p:cNvPr>
          <p:cNvSpPr txBox="1"/>
          <p:nvPr/>
        </p:nvSpPr>
        <p:spPr>
          <a:xfrm>
            <a:off x="4361731" y="3442057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SIM-43H+</a:t>
            </a:r>
            <a:endParaRPr lang="en-GB" sz="8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DBFB1DD-B8F8-931C-EFFB-6EB18B8E8DFD}"/>
              </a:ext>
            </a:extLst>
          </p:cNvPr>
          <p:cNvSpPr txBox="1"/>
          <p:nvPr/>
        </p:nvSpPr>
        <p:spPr>
          <a:xfrm>
            <a:off x="2453942" y="3319756"/>
            <a:ext cx="726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PE43705A 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954E024-7646-2957-8CB7-93309F06F4E7}"/>
              </a:ext>
            </a:extLst>
          </p:cNvPr>
          <p:cNvSpPr txBox="1"/>
          <p:nvPr/>
        </p:nvSpPr>
        <p:spPr>
          <a:xfrm>
            <a:off x="3020729" y="3334119"/>
            <a:ext cx="852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BFCN-1690+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10E9F13F-141F-C11E-E4B4-E8CA8D3D0633}"/>
              </a:ext>
            </a:extLst>
          </p:cNvPr>
          <p:cNvSpPr txBox="1"/>
          <p:nvPr/>
        </p:nvSpPr>
        <p:spPr>
          <a:xfrm>
            <a:off x="3688567" y="3325980"/>
            <a:ext cx="10258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HMC639ST89E</a:t>
            </a:r>
          </a:p>
        </p:txBody>
      </p:sp>
      <p:sp>
        <p:nvSpPr>
          <p:cNvPr id="26" name="CuadroTexto 35">
            <a:extLst>
              <a:ext uri="{FF2B5EF4-FFF2-40B4-BE49-F238E27FC236}">
                <a16:creationId xmlns:a16="http://schemas.microsoft.com/office/drawing/2014/main" id="{759E0F8B-30DB-1587-58B9-7D384EAE8BDE}"/>
              </a:ext>
            </a:extLst>
          </p:cNvPr>
          <p:cNvSpPr txBox="1"/>
          <p:nvPr/>
        </p:nvSpPr>
        <p:spPr>
          <a:xfrm>
            <a:off x="4897239" y="3452821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800" b="1" dirty="0"/>
              <a:t>VLF-225+</a:t>
            </a:r>
            <a:endParaRPr lang="en-GB" sz="800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8C01008B-73AE-D58E-0519-8FB83CFFD4F8}"/>
              </a:ext>
            </a:extLst>
          </p:cNvPr>
          <p:cNvSpPr txBox="1"/>
          <p:nvPr/>
        </p:nvSpPr>
        <p:spPr>
          <a:xfrm>
            <a:off x="2275640" y="1970679"/>
            <a:ext cx="916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ZX60-83MP-S+</a:t>
            </a:r>
            <a:endParaRPr lang="en-GB" sz="800" b="1" dirty="0"/>
          </a:p>
        </p:txBody>
      </p:sp>
    </p:spTree>
    <p:extLst>
      <p:ext uri="{BB962C8B-B14F-4D97-AF65-F5344CB8AC3E}">
        <p14:creationId xmlns:p14="http://schemas.microsoft.com/office/powerpoint/2010/main" val="4076718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65661-087F-2BFA-AA3A-64624C504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stomShape 17">
            <a:extLst>
              <a:ext uri="{FF2B5EF4-FFF2-40B4-BE49-F238E27FC236}">
                <a16:creationId xmlns:a16="http://schemas.microsoft.com/office/drawing/2014/main" id="{5ACC5C89-C24E-51E2-863A-711EED6E9E83}"/>
              </a:ext>
            </a:extLst>
          </p:cNvPr>
          <p:cNvSpPr/>
          <p:nvPr/>
        </p:nvSpPr>
        <p:spPr>
          <a:xfrm>
            <a:off x="1060920" y="2354725"/>
            <a:ext cx="2930085" cy="19947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17" name="CustomShape 17">
            <a:extLst>
              <a:ext uri="{FF2B5EF4-FFF2-40B4-BE49-F238E27FC236}">
                <a16:creationId xmlns:a16="http://schemas.microsoft.com/office/drawing/2014/main" id="{95856B01-14D5-9001-838A-CCC3425E3CA0}"/>
              </a:ext>
            </a:extLst>
          </p:cNvPr>
          <p:cNvSpPr/>
          <p:nvPr/>
        </p:nvSpPr>
        <p:spPr>
          <a:xfrm>
            <a:off x="4461274" y="2354725"/>
            <a:ext cx="2930085" cy="19947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21" name="CustomShape 17">
            <a:extLst>
              <a:ext uri="{FF2B5EF4-FFF2-40B4-BE49-F238E27FC236}">
                <a16:creationId xmlns:a16="http://schemas.microsoft.com/office/drawing/2014/main" id="{760AE6E9-886A-7BCB-7512-F24B63E4C3DB}"/>
              </a:ext>
            </a:extLst>
          </p:cNvPr>
          <p:cNvSpPr/>
          <p:nvPr/>
        </p:nvSpPr>
        <p:spPr>
          <a:xfrm>
            <a:off x="1162860" y="2611375"/>
            <a:ext cx="540000" cy="14814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sz="1050" dirty="0"/>
              <a:t>S</a:t>
            </a:r>
          </a:p>
          <a:p>
            <a:pPr algn="ctr"/>
            <a:r>
              <a:rPr lang="en-GB" sz="1050" dirty="0"/>
              <a:t>A</a:t>
            </a:r>
          </a:p>
          <a:p>
            <a:pPr algn="ctr"/>
            <a:r>
              <a:rPr lang="en-GB" sz="1050" dirty="0"/>
              <a:t>C</a:t>
            </a:r>
          </a:p>
          <a:p>
            <a:pPr algn="ctr"/>
            <a:r>
              <a:rPr lang="en-GB" sz="1050" dirty="0"/>
              <a:t>L</a:t>
            </a:r>
          </a:p>
          <a:p>
            <a:pPr algn="ctr"/>
            <a:r>
              <a:rPr lang="en-GB" sz="1050" dirty="0"/>
              <a:t>A</a:t>
            </a:r>
          </a:p>
          <a:p>
            <a:pPr algn="ctr"/>
            <a:r>
              <a:rPr lang="en-GB" sz="1050" dirty="0"/>
              <a:t>Y</a:t>
            </a:r>
          </a:p>
          <a:p>
            <a:pPr algn="ctr"/>
            <a:endParaRPr lang="en-GB" sz="1050" dirty="0"/>
          </a:p>
          <a:p>
            <a:pPr algn="ctr"/>
            <a:r>
              <a:rPr lang="en-GB" sz="700" dirty="0"/>
              <a:t>MIXING</a:t>
            </a:r>
          </a:p>
          <a:p>
            <a:pPr algn="ctr"/>
            <a:r>
              <a:rPr lang="en-GB" sz="700" dirty="0"/>
              <a:t>1DC</a:t>
            </a:r>
            <a:endParaRPr lang="en-GB" sz="1050" dirty="0"/>
          </a:p>
        </p:txBody>
      </p:sp>
      <p:sp>
        <p:nvSpPr>
          <p:cNvPr id="32" name="CustomShape 18">
            <a:extLst>
              <a:ext uri="{FF2B5EF4-FFF2-40B4-BE49-F238E27FC236}">
                <a16:creationId xmlns:a16="http://schemas.microsoft.com/office/drawing/2014/main" id="{02AF1DDB-35EB-780B-7805-FEC949820819}"/>
              </a:ext>
            </a:extLst>
          </p:cNvPr>
          <p:cNvSpPr/>
          <p:nvPr/>
        </p:nvSpPr>
        <p:spPr>
          <a:xfrm>
            <a:off x="1060920" y="1979386"/>
            <a:ext cx="2923442" cy="47002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2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EEEDEB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Mixing (crate 1)</a:t>
            </a:r>
            <a:endParaRPr lang="es-ES" sz="750" b="1" spc="-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EEEDEB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CustomShape 18">
            <a:extLst>
              <a:ext uri="{FF2B5EF4-FFF2-40B4-BE49-F238E27FC236}">
                <a16:creationId xmlns:a16="http://schemas.microsoft.com/office/drawing/2014/main" id="{E5EB632C-98CB-E143-DAB8-78A07E4DAC4D}"/>
              </a:ext>
            </a:extLst>
          </p:cNvPr>
          <p:cNvSpPr/>
          <p:nvPr/>
        </p:nvSpPr>
        <p:spPr>
          <a:xfrm>
            <a:off x="4467918" y="1961538"/>
            <a:ext cx="2923442" cy="47002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2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EEEDEB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 Oscillator (crate 2)</a:t>
            </a:r>
            <a:endParaRPr lang="es-ES" sz="750" b="1" spc="-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EEEDEB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CustomShape 17">
            <a:extLst>
              <a:ext uri="{FF2B5EF4-FFF2-40B4-BE49-F238E27FC236}">
                <a16:creationId xmlns:a16="http://schemas.microsoft.com/office/drawing/2014/main" id="{686A9F2A-97CE-E517-0972-283EE452C0D9}"/>
              </a:ext>
            </a:extLst>
          </p:cNvPr>
          <p:cNvSpPr/>
          <p:nvPr/>
        </p:nvSpPr>
        <p:spPr>
          <a:xfrm>
            <a:off x="4524284" y="3159492"/>
            <a:ext cx="261926" cy="111020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45" name="CustomShape 18">
            <a:extLst>
              <a:ext uri="{FF2B5EF4-FFF2-40B4-BE49-F238E27FC236}">
                <a16:creationId xmlns:a16="http://schemas.microsoft.com/office/drawing/2014/main" id="{8B6BB469-31DD-1260-891A-DB37116ADEE8}"/>
              </a:ext>
            </a:extLst>
          </p:cNvPr>
          <p:cNvSpPr/>
          <p:nvPr/>
        </p:nvSpPr>
        <p:spPr>
          <a:xfrm>
            <a:off x="4559073" y="3479581"/>
            <a:ext cx="192347" cy="4700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P</a:t>
            </a:r>
          </a:p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S</a:t>
            </a:r>
          </a:p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U</a:t>
            </a:r>
            <a:endParaRPr lang="es-ES" sz="600" spc="-1" dirty="0">
              <a:latin typeface="+mj-lt"/>
            </a:endParaRPr>
          </a:p>
        </p:txBody>
      </p:sp>
      <p:sp>
        <p:nvSpPr>
          <p:cNvPr id="46" name="CustomShape 17">
            <a:extLst>
              <a:ext uri="{FF2B5EF4-FFF2-40B4-BE49-F238E27FC236}">
                <a16:creationId xmlns:a16="http://schemas.microsoft.com/office/drawing/2014/main" id="{ACF7800D-15BC-6CE8-3BFE-656110926BE3}"/>
              </a:ext>
            </a:extLst>
          </p:cNvPr>
          <p:cNvSpPr/>
          <p:nvPr/>
        </p:nvSpPr>
        <p:spPr>
          <a:xfrm>
            <a:off x="5185628" y="3155574"/>
            <a:ext cx="261926" cy="111020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47" name="CustomShape 18">
            <a:extLst>
              <a:ext uri="{FF2B5EF4-FFF2-40B4-BE49-F238E27FC236}">
                <a16:creationId xmlns:a16="http://schemas.microsoft.com/office/drawing/2014/main" id="{ADE359C5-3307-A68A-2CDD-099F6F3CF562}"/>
              </a:ext>
            </a:extLst>
          </p:cNvPr>
          <p:cNvSpPr/>
          <p:nvPr/>
        </p:nvSpPr>
        <p:spPr>
          <a:xfrm>
            <a:off x="5220417" y="3475663"/>
            <a:ext cx="192347" cy="4700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L</a:t>
            </a:r>
          </a:p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O</a:t>
            </a:r>
          </a:p>
          <a:p>
            <a:pPr algn="ctr">
              <a:tabLst>
                <a:tab pos="0" algn="l"/>
              </a:tabLst>
            </a:pPr>
            <a:endParaRPr lang="es-ES" sz="1050" spc="-1" dirty="0">
              <a:latin typeface="+mj-lt"/>
              <a:ea typeface="Open Sans Regular"/>
            </a:endParaRPr>
          </a:p>
          <a:p>
            <a:pPr algn="ctr">
              <a:tabLst>
                <a:tab pos="0" algn="l"/>
              </a:tabLst>
            </a:pPr>
            <a:r>
              <a:rPr lang="es-ES" sz="700" spc="-1" dirty="0">
                <a:latin typeface="+mj-lt"/>
                <a:ea typeface="Open Sans Regular"/>
              </a:rPr>
              <a:t>1DC</a:t>
            </a:r>
          </a:p>
        </p:txBody>
      </p:sp>
      <p:sp>
        <p:nvSpPr>
          <p:cNvPr id="51" name="CustomShape 17">
            <a:extLst>
              <a:ext uri="{FF2B5EF4-FFF2-40B4-BE49-F238E27FC236}">
                <a16:creationId xmlns:a16="http://schemas.microsoft.com/office/drawing/2014/main" id="{B5679548-8CBA-F587-E0BB-E06C354E4DF9}"/>
              </a:ext>
            </a:extLst>
          </p:cNvPr>
          <p:cNvSpPr/>
          <p:nvPr/>
        </p:nvSpPr>
        <p:spPr>
          <a:xfrm>
            <a:off x="5510563" y="3155574"/>
            <a:ext cx="261926" cy="111020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53" name="CustomShape 18">
            <a:extLst>
              <a:ext uri="{FF2B5EF4-FFF2-40B4-BE49-F238E27FC236}">
                <a16:creationId xmlns:a16="http://schemas.microsoft.com/office/drawing/2014/main" id="{1E933BAB-1FDE-D4A5-0EB4-3C89F74F9830}"/>
              </a:ext>
            </a:extLst>
          </p:cNvPr>
          <p:cNvSpPr/>
          <p:nvPr/>
        </p:nvSpPr>
        <p:spPr>
          <a:xfrm>
            <a:off x="5545352" y="3475663"/>
            <a:ext cx="192347" cy="4700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L</a:t>
            </a:r>
          </a:p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O</a:t>
            </a:r>
          </a:p>
          <a:p>
            <a:pPr algn="ctr">
              <a:tabLst>
                <a:tab pos="0" algn="l"/>
              </a:tabLst>
            </a:pPr>
            <a:endParaRPr lang="es-ES" sz="1050" spc="-1" dirty="0">
              <a:latin typeface="+mj-lt"/>
              <a:ea typeface="Open Sans Regular"/>
            </a:endParaRPr>
          </a:p>
          <a:p>
            <a:pPr algn="ctr">
              <a:tabLst>
                <a:tab pos="0" algn="l"/>
              </a:tabLst>
            </a:pPr>
            <a:r>
              <a:rPr lang="es-ES" sz="700" spc="-1" dirty="0">
                <a:latin typeface="+mj-lt"/>
                <a:ea typeface="Open Sans Regular"/>
              </a:rPr>
              <a:t>2DC</a:t>
            </a:r>
          </a:p>
        </p:txBody>
      </p:sp>
      <p:sp>
        <p:nvSpPr>
          <p:cNvPr id="57" name="CustomShape 17">
            <a:extLst>
              <a:ext uri="{FF2B5EF4-FFF2-40B4-BE49-F238E27FC236}">
                <a16:creationId xmlns:a16="http://schemas.microsoft.com/office/drawing/2014/main" id="{EB471643-51CF-0334-6522-D9D3079FF59B}"/>
              </a:ext>
            </a:extLst>
          </p:cNvPr>
          <p:cNvSpPr/>
          <p:nvPr/>
        </p:nvSpPr>
        <p:spPr>
          <a:xfrm>
            <a:off x="5905126" y="2638612"/>
            <a:ext cx="452268" cy="37227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58" name="CustomShape 17">
            <a:extLst>
              <a:ext uri="{FF2B5EF4-FFF2-40B4-BE49-F238E27FC236}">
                <a16:creationId xmlns:a16="http://schemas.microsoft.com/office/drawing/2014/main" id="{DF1C6D41-6C83-CBF4-836B-46859171C7C0}"/>
              </a:ext>
            </a:extLst>
          </p:cNvPr>
          <p:cNvSpPr/>
          <p:nvPr/>
        </p:nvSpPr>
        <p:spPr>
          <a:xfrm>
            <a:off x="6514843" y="2638612"/>
            <a:ext cx="452268" cy="37227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59" name="CustomShape 18">
            <a:extLst>
              <a:ext uri="{FF2B5EF4-FFF2-40B4-BE49-F238E27FC236}">
                <a16:creationId xmlns:a16="http://schemas.microsoft.com/office/drawing/2014/main" id="{277FD4D9-E735-8706-6D58-3515B93BBE46}"/>
              </a:ext>
            </a:extLst>
          </p:cNvPr>
          <p:cNvSpPr/>
          <p:nvPr/>
        </p:nvSpPr>
        <p:spPr>
          <a:xfrm>
            <a:off x="6579823" y="2589736"/>
            <a:ext cx="322307" cy="47002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200" spc="-1" dirty="0">
                <a:latin typeface="+mj-lt"/>
                <a:ea typeface="Open Sans Regular"/>
              </a:rPr>
              <a:t>PLL1</a:t>
            </a:r>
          </a:p>
        </p:txBody>
      </p:sp>
      <p:sp>
        <p:nvSpPr>
          <p:cNvPr id="60" name="CustomShape 18">
            <a:extLst>
              <a:ext uri="{FF2B5EF4-FFF2-40B4-BE49-F238E27FC236}">
                <a16:creationId xmlns:a16="http://schemas.microsoft.com/office/drawing/2014/main" id="{9C22D50E-91A3-184F-3F1F-D953B342BB2A}"/>
              </a:ext>
            </a:extLst>
          </p:cNvPr>
          <p:cNvSpPr/>
          <p:nvPr/>
        </p:nvSpPr>
        <p:spPr>
          <a:xfrm>
            <a:off x="5970107" y="2589156"/>
            <a:ext cx="322307" cy="47002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200" spc="-1" dirty="0">
                <a:latin typeface="+mj-lt"/>
                <a:ea typeface="Open Sans Regular"/>
              </a:rPr>
              <a:t>PLL2</a:t>
            </a:r>
            <a:endParaRPr lang="es-ES" sz="900" spc="-1" dirty="0">
              <a:latin typeface="+mj-lt"/>
              <a:ea typeface="Open Sans Regular"/>
            </a:endParaRPr>
          </a:p>
        </p:txBody>
      </p:sp>
      <p:sp>
        <p:nvSpPr>
          <p:cNvPr id="61" name="CustomShape 17">
            <a:extLst>
              <a:ext uri="{FF2B5EF4-FFF2-40B4-BE49-F238E27FC236}">
                <a16:creationId xmlns:a16="http://schemas.microsoft.com/office/drawing/2014/main" id="{938E5FCF-6FE8-3010-9159-EFDF461A45A8}"/>
              </a:ext>
            </a:extLst>
          </p:cNvPr>
          <p:cNvSpPr/>
          <p:nvPr/>
        </p:nvSpPr>
        <p:spPr>
          <a:xfrm>
            <a:off x="6885298" y="3949603"/>
            <a:ext cx="452268" cy="37227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62" name="CustomShape 18">
            <a:extLst>
              <a:ext uri="{FF2B5EF4-FFF2-40B4-BE49-F238E27FC236}">
                <a16:creationId xmlns:a16="http://schemas.microsoft.com/office/drawing/2014/main" id="{3584CA82-5CF6-0BF6-9583-EE6A75C49000}"/>
              </a:ext>
            </a:extLst>
          </p:cNvPr>
          <p:cNvSpPr/>
          <p:nvPr/>
        </p:nvSpPr>
        <p:spPr>
          <a:xfrm>
            <a:off x="6967111" y="3900727"/>
            <a:ext cx="322307" cy="47002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l-GR" sz="1200" spc="-1" dirty="0">
                <a:latin typeface="+mj-lt"/>
                <a:ea typeface="Open Sans Regular"/>
              </a:rPr>
              <a:t>μ</a:t>
            </a:r>
            <a:r>
              <a:rPr lang="es-ES" sz="1200" spc="-1" dirty="0">
                <a:latin typeface="+mj-lt"/>
                <a:ea typeface="Open Sans Regular"/>
              </a:rPr>
              <a:t>C</a:t>
            </a:r>
          </a:p>
        </p:txBody>
      </p:sp>
      <p:sp>
        <p:nvSpPr>
          <p:cNvPr id="63" name="CustomShape 17">
            <a:extLst>
              <a:ext uri="{FF2B5EF4-FFF2-40B4-BE49-F238E27FC236}">
                <a16:creationId xmlns:a16="http://schemas.microsoft.com/office/drawing/2014/main" id="{AA798A84-D4F4-BD34-BDF3-03F7045478E9}"/>
              </a:ext>
            </a:extLst>
          </p:cNvPr>
          <p:cNvSpPr/>
          <p:nvPr/>
        </p:nvSpPr>
        <p:spPr>
          <a:xfrm>
            <a:off x="4855752" y="3155572"/>
            <a:ext cx="261926" cy="111020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1024" name="CustomShape 18">
            <a:extLst>
              <a:ext uri="{FF2B5EF4-FFF2-40B4-BE49-F238E27FC236}">
                <a16:creationId xmlns:a16="http://schemas.microsoft.com/office/drawing/2014/main" id="{8D3E4F02-2861-D6AB-2125-F41F827629E1}"/>
              </a:ext>
            </a:extLst>
          </p:cNvPr>
          <p:cNvSpPr/>
          <p:nvPr/>
        </p:nvSpPr>
        <p:spPr>
          <a:xfrm>
            <a:off x="4890990" y="3474869"/>
            <a:ext cx="192347" cy="4700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P</a:t>
            </a:r>
          </a:p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C</a:t>
            </a:r>
          </a:p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B</a:t>
            </a:r>
            <a:endParaRPr lang="es-ES" sz="900" spc="-1" dirty="0">
              <a:latin typeface="+mj-lt"/>
              <a:ea typeface="Open Sans Regular"/>
            </a:endParaRPr>
          </a:p>
        </p:txBody>
      </p:sp>
      <p:sp>
        <p:nvSpPr>
          <p:cNvPr id="1025" name="CustomShape 17">
            <a:extLst>
              <a:ext uri="{FF2B5EF4-FFF2-40B4-BE49-F238E27FC236}">
                <a16:creationId xmlns:a16="http://schemas.microsoft.com/office/drawing/2014/main" id="{82F7E3A4-0D13-3EF6-A087-609B0CA71F03}"/>
              </a:ext>
            </a:extLst>
          </p:cNvPr>
          <p:cNvSpPr/>
          <p:nvPr/>
        </p:nvSpPr>
        <p:spPr>
          <a:xfrm>
            <a:off x="5828167" y="3160285"/>
            <a:ext cx="261926" cy="111020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028" name="CustomShape 18">
            <a:extLst>
              <a:ext uri="{FF2B5EF4-FFF2-40B4-BE49-F238E27FC236}">
                <a16:creationId xmlns:a16="http://schemas.microsoft.com/office/drawing/2014/main" id="{22876B2B-52C0-4F38-CBBB-788CE9D67DA1}"/>
              </a:ext>
            </a:extLst>
          </p:cNvPr>
          <p:cNvSpPr/>
          <p:nvPr/>
        </p:nvSpPr>
        <p:spPr>
          <a:xfrm>
            <a:off x="5854302" y="3475663"/>
            <a:ext cx="192347" cy="4700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L</a:t>
            </a:r>
          </a:p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O</a:t>
            </a:r>
          </a:p>
          <a:p>
            <a:pPr algn="ctr">
              <a:tabLst>
                <a:tab pos="0" algn="l"/>
              </a:tabLst>
            </a:pPr>
            <a:endParaRPr lang="es-ES" sz="1050" spc="-1" dirty="0">
              <a:latin typeface="+mj-lt"/>
              <a:ea typeface="Open Sans Regular"/>
            </a:endParaRPr>
          </a:p>
          <a:p>
            <a:pPr algn="ctr">
              <a:tabLst>
                <a:tab pos="0" algn="l"/>
              </a:tabLst>
            </a:pPr>
            <a:r>
              <a:rPr lang="es-ES" sz="700" spc="-1" dirty="0">
                <a:latin typeface="+mj-lt"/>
                <a:ea typeface="Open Sans Regular"/>
              </a:rPr>
              <a:t>2DC</a:t>
            </a:r>
          </a:p>
        </p:txBody>
      </p:sp>
      <p:sp>
        <p:nvSpPr>
          <p:cNvPr id="1031" name="CustomShape 17">
            <a:extLst>
              <a:ext uri="{FF2B5EF4-FFF2-40B4-BE49-F238E27FC236}">
                <a16:creationId xmlns:a16="http://schemas.microsoft.com/office/drawing/2014/main" id="{9E94CB91-CC1C-3538-36ED-6974134A95A3}"/>
              </a:ext>
            </a:extLst>
          </p:cNvPr>
          <p:cNvSpPr/>
          <p:nvPr/>
        </p:nvSpPr>
        <p:spPr>
          <a:xfrm>
            <a:off x="5295409" y="2638612"/>
            <a:ext cx="452268" cy="37227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>
              <a:ln>
                <a:solidFill>
                  <a:srgbClr val="FF0000"/>
                </a:solidFill>
              </a:ln>
              <a:solidFill>
                <a:srgbClr val="231F22"/>
              </a:solidFill>
            </a:endParaRPr>
          </a:p>
        </p:txBody>
      </p:sp>
      <p:sp>
        <p:nvSpPr>
          <p:cNvPr id="1033" name="CustomShape 18">
            <a:extLst>
              <a:ext uri="{FF2B5EF4-FFF2-40B4-BE49-F238E27FC236}">
                <a16:creationId xmlns:a16="http://schemas.microsoft.com/office/drawing/2014/main" id="{8B3C48A2-DEA1-7167-E41F-87628312A093}"/>
              </a:ext>
            </a:extLst>
          </p:cNvPr>
          <p:cNvSpPr/>
          <p:nvPr/>
        </p:nvSpPr>
        <p:spPr>
          <a:xfrm>
            <a:off x="5360390" y="2589156"/>
            <a:ext cx="322307" cy="47002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200" spc="-1" dirty="0">
                <a:latin typeface="+mj-lt"/>
                <a:ea typeface="Open Sans Regular"/>
              </a:rPr>
              <a:t>PLL3</a:t>
            </a:r>
          </a:p>
        </p:txBody>
      </p:sp>
      <p:sp>
        <p:nvSpPr>
          <p:cNvPr id="5" name="CustomShape 17">
            <a:extLst>
              <a:ext uri="{FF2B5EF4-FFF2-40B4-BE49-F238E27FC236}">
                <a16:creationId xmlns:a16="http://schemas.microsoft.com/office/drawing/2014/main" id="{0D0F8D36-C348-24BB-5E03-5E1A786565F1}"/>
              </a:ext>
            </a:extLst>
          </p:cNvPr>
          <p:cNvSpPr/>
          <p:nvPr/>
        </p:nvSpPr>
        <p:spPr>
          <a:xfrm>
            <a:off x="1892288" y="2605396"/>
            <a:ext cx="540000" cy="14814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sz="1050" dirty="0"/>
              <a:t>S</a:t>
            </a:r>
          </a:p>
          <a:p>
            <a:pPr algn="ctr"/>
            <a:r>
              <a:rPr lang="en-GB" sz="1050" dirty="0"/>
              <a:t>A</a:t>
            </a:r>
          </a:p>
          <a:p>
            <a:pPr algn="ctr"/>
            <a:r>
              <a:rPr lang="en-GB" sz="1050" dirty="0"/>
              <a:t>C</a:t>
            </a:r>
          </a:p>
          <a:p>
            <a:pPr algn="ctr"/>
            <a:r>
              <a:rPr lang="en-GB" sz="1050" dirty="0"/>
              <a:t>L</a:t>
            </a:r>
          </a:p>
          <a:p>
            <a:pPr algn="ctr"/>
            <a:r>
              <a:rPr lang="en-GB" sz="1050" dirty="0"/>
              <a:t>A</a:t>
            </a:r>
          </a:p>
          <a:p>
            <a:pPr algn="ctr"/>
            <a:r>
              <a:rPr lang="en-GB" sz="1050" dirty="0"/>
              <a:t>Y</a:t>
            </a:r>
          </a:p>
          <a:p>
            <a:pPr algn="ctr"/>
            <a:endParaRPr lang="en-GB" sz="1050" dirty="0"/>
          </a:p>
          <a:p>
            <a:pPr algn="ctr"/>
            <a:r>
              <a:rPr lang="en-GB" sz="700" dirty="0"/>
              <a:t>MIXING</a:t>
            </a:r>
          </a:p>
          <a:p>
            <a:pPr algn="ctr"/>
            <a:r>
              <a:rPr lang="en-GB" sz="700" dirty="0"/>
              <a:t>2DC</a:t>
            </a:r>
            <a:endParaRPr lang="en-GB" sz="1050" dirty="0"/>
          </a:p>
        </p:txBody>
      </p:sp>
      <p:sp>
        <p:nvSpPr>
          <p:cNvPr id="8" name="CustomShape 17">
            <a:extLst>
              <a:ext uri="{FF2B5EF4-FFF2-40B4-BE49-F238E27FC236}">
                <a16:creationId xmlns:a16="http://schemas.microsoft.com/office/drawing/2014/main" id="{503F4AF7-8B83-7335-7C71-A7422EF9E40C}"/>
              </a:ext>
            </a:extLst>
          </p:cNvPr>
          <p:cNvSpPr/>
          <p:nvPr/>
        </p:nvSpPr>
        <p:spPr>
          <a:xfrm>
            <a:off x="2621716" y="2599416"/>
            <a:ext cx="540000" cy="14814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/>
              <a:t>I</a:t>
            </a:r>
          </a:p>
          <a:p>
            <a:pPr algn="ctr"/>
            <a:r>
              <a:rPr lang="en-GB" dirty="0"/>
              <a:t>F</a:t>
            </a:r>
          </a:p>
          <a:p>
            <a:pPr algn="ctr"/>
            <a:r>
              <a:rPr lang="en-GB" dirty="0"/>
              <a:t>I</a:t>
            </a:r>
          </a:p>
          <a:p>
            <a:pPr algn="ctr"/>
            <a:r>
              <a:rPr lang="en-GB" dirty="0"/>
              <a:t>C</a:t>
            </a:r>
          </a:p>
          <a:p>
            <a:pPr algn="ctr"/>
            <a:endParaRPr lang="en-GB" sz="1100" dirty="0"/>
          </a:p>
          <a:p>
            <a:pPr algn="ctr"/>
            <a:endParaRPr lang="en-GB" sz="700" dirty="0"/>
          </a:p>
          <a:p>
            <a:pPr algn="ctr"/>
            <a:r>
              <a:rPr lang="en-GB" sz="700" dirty="0"/>
              <a:t>MIXING</a:t>
            </a:r>
          </a:p>
          <a:p>
            <a:pPr algn="ctr"/>
            <a:r>
              <a:rPr lang="en-GB" sz="700" dirty="0"/>
              <a:t>1DC</a:t>
            </a:r>
          </a:p>
        </p:txBody>
      </p:sp>
      <p:sp>
        <p:nvSpPr>
          <p:cNvPr id="11" name="CustomShape 17">
            <a:extLst>
              <a:ext uri="{FF2B5EF4-FFF2-40B4-BE49-F238E27FC236}">
                <a16:creationId xmlns:a16="http://schemas.microsoft.com/office/drawing/2014/main" id="{7EF5B46D-7ABC-004F-80B2-15E68213954D}"/>
              </a:ext>
            </a:extLst>
          </p:cNvPr>
          <p:cNvSpPr/>
          <p:nvPr/>
        </p:nvSpPr>
        <p:spPr>
          <a:xfrm>
            <a:off x="3351143" y="2593436"/>
            <a:ext cx="540000" cy="14814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/>
              <a:t>I</a:t>
            </a:r>
          </a:p>
          <a:p>
            <a:pPr algn="ctr"/>
            <a:r>
              <a:rPr lang="en-GB" dirty="0"/>
              <a:t>F</a:t>
            </a:r>
          </a:p>
          <a:p>
            <a:pPr algn="ctr"/>
            <a:r>
              <a:rPr lang="en-GB" dirty="0"/>
              <a:t>I</a:t>
            </a:r>
          </a:p>
          <a:p>
            <a:pPr algn="ctr"/>
            <a:r>
              <a:rPr lang="en-GB" dirty="0"/>
              <a:t>C</a:t>
            </a:r>
          </a:p>
          <a:p>
            <a:pPr algn="ctr"/>
            <a:endParaRPr lang="en-GB" sz="800" dirty="0"/>
          </a:p>
          <a:p>
            <a:pPr algn="ctr"/>
            <a:endParaRPr lang="en-GB" sz="800" dirty="0"/>
          </a:p>
          <a:p>
            <a:pPr algn="ctr"/>
            <a:r>
              <a:rPr lang="en-GB" sz="700" dirty="0"/>
              <a:t>MIXING</a:t>
            </a:r>
          </a:p>
          <a:p>
            <a:pPr algn="ctr"/>
            <a:r>
              <a:rPr lang="en-GB" sz="700" dirty="0"/>
              <a:t>2DC</a:t>
            </a:r>
          </a:p>
        </p:txBody>
      </p:sp>
      <p:sp>
        <p:nvSpPr>
          <p:cNvPr id="13" name="CustomShape 17">
            <a:extLst>
              <a:ext uri="{FF2B5EF4-FFF2-40B4-BE49-F238E27FC236}">
                <a16:creationId xmlns:a16="http://schemas.microsoft.com/office/drawing/2014/main" id="{B70B87BA-6176-B4AF-7E37-B27D1D301289}"/>
              </a:ext>
            </a:extLst>
          </p:cNvPr>
          <p:cNvSpPr/>
          <p:nvPr/>
        </p:nvSpPr>
        <p:spPr>
          <a:xfrm>
            <a:off x="3351142" y="2605395"/>
            <a:ext cx="540000" cy="14814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/>
              <a:t>I</a:t>
            </a:r>
          </a:p>
          <a:p>
            <a:pPr algn="ctr"/>
            <a:r>
              <a:rPr lang="en-GB" dirty="0"/>
              <a:t>F</a:t>
            </a:r>
          </a:p>
          <a:p>
            <a:pPr algn="ctr"/>
            <a:r>
              <a:rPr lang="en-GB" dirty="0"/>
              <a:t>I</a:t>
            </a:r>
          </a:p>
          <a:p>
            <a:pPr algn="ctr"/>
            <a:r>
              <a:rPr lang="en-GB" dirty="0"/>
              <a:t>C</a:t>
            </a:r>
          </a:p>
          <a:p>
            <a:pPr algn="ctr"/>
            <a:endParaRPr lang="en-GB" sz="1100" dirty="0"/>
          </a:p>
          <a:p>
            <a:pPr algn="ctr"/>
            <a:endParaRPr lang="en-GB" sz="700" dirty="0"/>
          </a:p>
          <a:p>
            <a:pPr algn="ctr"/>
            <a:r>
              <a:rPr lang="en-GB" sz="700" dirty="0"/>
              <a:t>MIXING</a:t>
            </a:r>
          </a:p>
          <a:p>
            <a:pPr algn="ctr"/>
            <a:r>
              <a:rPr lang="en-GB" sz="700" dirty="0"/>
              <a:t>2DC</a:t>
            </a:r>
          </a:p>
        </p:txBody>
      </p:sp>
      <p:sp>
        <p:nvSpPr>
          <p:cNvPr id="15" name="Google Shape;237;p42">
            <a:extLst>
              <a:ext uri="{FF2B5EF4-FFF2-40B4-BE49-F238E27FC236}">
                <a16:creationId xmlns:a16="http://schemas.microsoft.com/office/drawing/2014/main" id="{38B8364C-8B55-BFDE-305E-ABBDB48DAD19}"/>
              </a:ext>
            </a:extLst>
          </p:cNvPr>
          <p:cNvSpPr/>
          <p:nvPr/>
        </p:nvSpPr>
        <p:spPr>
          <a:xfrm rot="-5400000">
            <a:off x="3754606" y="-3407083"/>
            <a:ext cx="589140" cy="746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" name="Google Shape;239;p42">
            <a:extLst>
              <a:ext uri="{FF2B5EF4-FFF2-40B4-BE49-F238E27FC236}">
                <a16:creationId xmlns:a16="http://schemas.microsoft.com/office/drawing/2014/main" id="{2CD53A8F-8DAC-6B90-36B7-B5CF7610B9EC}"/>
              </a:ext>
            </a:extLst>
          </p:cNvPr>
          <p:cNvSpPr txBox="1">
            <a:spLocks/>
          </p:cNvSpPr>
          <p:nvPr/>
        </p:nvSpPr>
        <p:spPr>
          <a:xfrm>
            <a:off x="348338" y="65999"/>
            <a:ext cx="6332790" cy="83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sz="1800" dirty="0">
                <a:solidFill>
                  <a:schemeClr val="lt1"/>
                </a:solidFill>
              </a:rPr>
              <a:t>1. Resumen esquemas utilizados</a:t>
            </a:r>
          </a:p>
          <a:p>
            <a:endParaRPr lang="es-ES" dirty="0">
              <a:solidFill>
                <a:schemeClr val="lt1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930DA30-EC18-FFCF-B604-FC3E0F3019D8}"/>
              </a:ext>
            </a:extLst>
          </p:cNvPr>
          <p:cNvSpPr txBox="1"/>
          <p:nvPr/>
        </p:nvSpPr>
        <p:spPr>
          <a:xfrm>
            <a:off x="315939" y="790097"/>
            <a:ext cx="72097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dirty="0"/>
              <a:t>2 </a:t>
            </a:r>
            <a:r>
              <a:rPr lang="es-ES_tradnl" b="1" dirty="0" err="1"/>
              <a:t>BPMs</a:t>
            </a:r>
            <a:r>
              <a:rPr lang="es-ES_tradnl" b="1" dirty="0"/>
              <a:t> a testear: IFIC y SACLAY.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dirty="0"/>
              <a:t>Crate 1: x-</a:t>
            </a:r>
            <a:r>
              <a:rPr lang="es-ES_tradnl" b="1" dirty="0" err="1"/>
              <a:t>microwave</a:t>
            </a:r>
            <a:r>
              <a:rPr lang="es-ES_tradnl" b="1" dirty="0"/>
              <a:t> y </a:t>
            </a:r>
            <a:r>
              <a:rPr lang="es-ES_tradnl" b="1" dirty="0" err="1"/>
              <a:t>minicircuits</a:t>
            </a:r>
            <a:r>
              <a:rPr lang="es-ES_tradnl" b="1" dirty="0"/>
              <a:t> </a:t>
            </a:r>
            <a:r>
              <a:rPr lang="es-ES_tradnl" b="1" dirty="0" err="1"/>
              <a:t>mixing</a:t>
            </a:r>
            <a:r>
              <a:rPr lang="es-ES_tradnl" b="1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dirty="0"/>
              <a:t>Crate 2: Generación de la señal LO + alimentación de todos los componentes de ambos </a:t>
            </a:r>
            <a:r>
              <a:rPr lang="es-ES_tradnl" b="1" dirty="0" err="1"/>
              <a:t>crates</a:t>
            </a:r>
            <a:r>
              <a:rPr lang="es-ES_tradnl" b="1" dirty="0"/>
              <a:t>.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812427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1CFF2-58B7-8B8B-8F62-3042987C8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BAB37C0-DD3D-21FE-D3A2-9021D4609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45285"/>
            <a:ext cx="4687094" cy="306663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C302CC1-C4C1-5036-CAFC-10E7F93C8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7094" y="2045285"/>
            <a:ext cx="4602688" cy="2888141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0B48E46F-A00A-5C79-998F-01E3AE29081C}"/>
              </a:ext>
            </a:extLst>
          </p:cNvPr>
          <p:cNvSpPr txBox="1"/>
          <p:nvPr/>
        </p:nvSpPr>
        <p:spPr>
          <a:xfrm>
            <a:off x="315939" y="790097"/>
            <a:ext cx="75799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/>
              <a:t>Durante los</a:t>
            </a:r>
            <a:r>
              <a:rPr lang="es-ES_tradnl" b="1" dirty="0"/>
              <a:t> </a:t>
            </a:r>
            <a:r>
              <a:rPr lang="es-ES_tradnl" b="1" u="sng" dirty="0"/>
              <a:t>2 primeros shifts </a:t>
            </a:r>
            <a:r>
              <a:rPr lang="es-ES_tradnl" dirty="0"/>
              <a:t>intentamos utilizar la electrónica parecida a </a:t>
            </a:r>
            <a:r>
              <a:rPr lang="es-ES_tradnl" b="1" dirty="0"/>
              <a:t>Diciembre, pero no daba resultados parecidos. En el 3er shift</a:t>
            </a:r>
            <a:r>
              <a:rPr lang="es-ES_tradnl" dirty="0"/>
              <a:t> se filtró la cola del monopolo en la línea de la posición:</a:t>
            </a:r>
          </a:p>
        </p:txBody>
      </p:sp>
      <p:sp>
        <p:nvSpPr>
          <p:cNvPr id="3" name="Google Shape;237;p42">
            <a:extLst>
              <a:ext uri="{FF2B5EF4-FFF2-40B4-BE49-F238E27FC236}">
                <a16:creationId xmlns:a16="http://schemas.microsoft.com/office/drawing/2014/main" id="{45CF869C-CE74-C6BC-02F8-759816E89497}"/>
              </a:ext>
            </a:extLst>
          </p:cNvPr>
          <p:cNvSpPr/>
          <p:nvPr/>
        </p:nvSpPr>
        <p:spPr>
          <a:xfrm rot="-5400000">
            <a:off x="3754606" y="-3407083"/>
            <a:ext cx="589140" cy="746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Google Shape;239;p42">
            <a:extLst>
              <a:ext uri="{FF2B5EF4-FFF2-40B4-BE49-F238E27FC236}">
                <a16:creationId xmlns:a16="http://schemas.microsoft.com/office/drawing/2014/main" id="{6CEF4458-A045-0DB8-7719-61AF0E4138B1}"/>
              </a:ext>
            </a:extLst>
          </p:cNvPr>
          <p:cNvSpPr txBox="1">
            <a:spLocks/>
          </p:cNvSpPr>
          <p:nvPr/>
        </p:nvSpPr>
        <p:spPr>
          <a:xfrm>
            <a:off x="348338" y="65999"/>
            <a:ext cx="6332790" cy="83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sz="1800" dirty="0">
                <a:solidFill>
                  <a:schemeClr val="lt1"/>
                </a:solidFill>
              </a:rPr>
              <a:t>1. Resumen esquemas utilizados</a:t>
            </a:r>
          </a:p>
          <a:p>
            <a:endParaRPr lang="es-ES" dirty="0">
              <a:solidFill>
                <a:schemeClr val="lt1"/>
              </a:solidFill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9F483B5C-E4A1-6D76-D463-DE08B4B00285}"/>
              </a:ext>
            </a:extLst>
          </p:cNvPr>
          <p:cNvSpPr/>
          <p:nvPr/>
        </p:nvSpPr>
        <p:spPr>
          <a:xfrm>
            <a:off x="1192237" y="3804763"/>
            <a:ext cx="627017" cy="5486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BD6C0D29-0005-3427-F436-DECFAB4E4665}"/>
              </a:ext>
            </a:extLst>
          </p:cNvPr>
          <p:cNvSpPr/>
          <p:nvPr/>
        </p:nvSpPr>
        <p:spPr>
          <a:xfrm>
            <a:off x="5807505" y="3804763"/>
            <a:ext cx="698843" cy="6710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4700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93EB1-4E2F-8625-E438-ABA68A95C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9C1403A-39EE-595B-CDD5-1E6B42FDB2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3" r="5134"/>
          <a:stretch>
            <a:fillRect/>
          </a:stretch>
        </p:blipFill>
        <p:spPr>
          <a:xfrm>
            <a:off x="4618721" y="1895638"/>
            <a:ext cx="4525279" cy="2427861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82B6212D-C973-5F26-715E-A72923FFA275}"/>
              </a:ext>
            </a:extLst>
          </p:cNvPr>
          <p:cNvSpPr txBox="1"/>
          <p:nvPr/>
        </p:nvSpPr>
        <p:spPr>
          <a:xfrm>
            <a:off x="315939" y="790097"/>
            <a:ext cx="75799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/>
              <a:t>Durante los</a:t>
            </a:r>
            <a:r>
              <a:rPr lang="es-ES_tradnl" b="1" dirty="0"/>
              <a:t> </a:t>
            </a:r>
            <a:r>
              <a:rPr lang="es-ES_tradnl" b="1" u="sng" dirty="0"/>
              <a:t>2 primeros shifts </a:t>
            </a:r>
            <a:r>
              <a:rPr lang="es-ES_tradnl" dirty="0"/>
              <a:t>intentamos utilizar la electrónica parecida a </a:t>
            </a:r>
            <a:r>
              <a:rPr lang="es-ES_tradnl" b="1" dirty="0"/>
              <a:t>Diciembre, pero la resolución era muy alta. En el 3er shift</a:t>
            </a:r>
            <a:r>
              <a:rPr lang="es-ES_tradnl" dirty="0"/>
              <a:t> se ajustó mejor la fase añadiendo cable extra, y se añadió un atenuador extra de 10 dB en la entrada de la referencia para no dañar componentes:</a:t>
            </a:r>
          </a:p>
        </p:txBody>
      </p:sp>
      <p:sp>
        <p:nvSpPr>
          <p:cNvPr id="3" name="Google Shape;237;p42">
            <a:extLst>
              <a:ext uri="{FF2B5EF4-FFF2-40B4-BE49-F238E27FC236}">
                <a16:creationId xmlns:a16="http://schemas.microsoft.com/office/drawing/2014/main" id="{E9A7E08C-B783-4EDE-9DA0-E1878254740F}"/>
              </a:ext>
            </a:extLst>
          </p:cNvPr>
          <p:cNvSpPr/>
          <p:nvPr/>
        </p:nvSpPr>
        <p:spPr>
          <a:xfrm rot="-5400000">
            <a:off x="3754606" y="-3407083"/>
            <a:ext cx="589140" cy="746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Google Shape;239;p42">
            <a:extLst>
              <a:ext uri="{FF2B5EF4-FFF2-40B4-BE49-F238E27FC236}">
                <a16:creationId xmlns:a16="http://schemas.microsoft.com/office/drawing/2014/main" id="{C741E63F-BCB8-8604-666F-0F518192028A}"/>
              </a:ext>
            </a:extLst>
          </p:cNvPr>
          <p:cNvSpPr txBox="1">
            <a:spLocks/>
          </p:cNvSpPr>
          <p:nvPr/>
        </p:nvSpPr>
        <p:spPr>
          <a:xfrm>
            <a:off x="348338" y="65999"/>
            <a:ext cx="6332790" cy="83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sz="1800" dirty="0">
                <a:solidFill>
                  <a:schemeClr val="lt1"/>
                </a:solidFill>
              </a:rPr>
              <a:t>1. Resumen esquemas utilizados</a:t>
            </a:r>
          </a:p>
          <a:p>
            <a:endParaRPr lang="es-ES" dirty="0">
              <a:solidFill>
                <a:schemeClr val="lt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6A8B1A7-C11F-9153-4840-7D644ECD20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593"/>
          <a:stretch>
            <a:fillRect/>
          </a:stretch>
        </p:blipFill>
        <p:spPr>
          <a:xfrm>
            <a:off x="0" y="1938452"/>
            <a:ext cx="4572000" cy="2434371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E1024782-60E5-2006-7562-E95761F63600}"/>
              </a:ext>
            </a:extLst>
          </p:cNvPr>
          <p:cNvSpPr/>
          <p:nvPr/>
        </p:nvSpPr>
        <p:spPr>
          <a:xfrm>
            <a:off x="1234440" y="3350623"/>
            <a:ext cx="627017" cy="5486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704A0FC1-5069-B99F-5DB0-6644B02BBB97}"/>
              </a:ext>
            </a:extLst>
          </p:cNvPr>
          <p:cNvSpPr/>
          <p:nvPr/>
        </p:nvSpPr>
        <p:spPr>
          <a:xfrm>
            <a:off x="5853161" y="3267892"/>
            <a:ext cx="428065" cy="5486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6391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98FC88CD-DFFB-6B79-4896-88EED930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9D8B7787-9833-1FED-4B98-39E4275172B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021021" y="2892829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B82F6E82-AE01-56D0-69C6-0764EC1784D4}"/>
              </a:ext>
            </a:extLst>
          </p:cNvPr>
          <p:cNvGrpSpPr/>
          <p:nvPr/>
        </p:nvGrpSpPr>
        <p:grpSpPr>
          <a:xfrm>
            <a:off x="530609" y="2728562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492BCF07-0A2A-8562-E95B-109586D6E0C1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9F0FD15F-8EE4-1A96-EB85-E1DF2EBBEED2}"/>
                </a:ext>
              </a:extLst>
            </p:cNvPr>
            <p:cNvSpPr/>
            <p:nvPr/>
          </p:nvSpPr>
          <p:spPr>
            <a:xfrm>
              <a:off x="385423" y="3016016"/>
              <a:ext cx="28482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b="1" spc="-1" dirty="0">
                  <a:latin typeface="+mj-lt"/>
                  <a:ea typeface="Open Sans Regular"/>
                </a:rPr>
                <a:t>cBPM</a:t>
              </a:r>
              <a:endParaRPr lang="es-ES" dirty="0"/>
            </a:p>
          </p:txBody>
        </p:sp>
      </p:grpSp>
      <p:sp>
        <p:nvSpPr>
          <p:cNvPr id="31" name="CustomShape 22">
            <a:extLst>
              <a:ext uri="{FF2B5EF4-FFF2-40B4-BE49-F238E27FC236}">
                <a16:creationId xmlns:a16="http://schemas.microsoft.com/office/drawing/2014/main" id="{69C014AE-1E50-A46F-3060-81A9EBB62A66}"/>
              </a:ext>
            </a:extLst>
          </p:cNvPr>
          <p:cNvSpPr/>
          <p:nvPr/>
        </p:nvSpPr>
        <p:spPr>
          <a:xfrm>
            <a:off x="3012760" y="788617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1</a:t>
            </a:r>
            <a:r>
              <a:rPr lang="es-ES" sz="1100" spc="-1" dirty="0">
                <a:latin typeface="+mj-lt"/>
                <a:ea typeface="Open Sans Regular"/>
              </a:rPr>
              <a:t> = 1.428 GHz</a:t>
            </a:r>
            <a:endParaRPr lang="es-ES" sz="1100" spc="-1" dirty="0">
              <a:latin typeface="+mj-lt"/>
            </a:endParaRPr>
          </a:p>
        </p:txBody>
      </p:sp>
      <p:sp>
        <p:nvSpPr>
          <p:cNvPr id="56" name="CustomShape 55">
            <a:extLst>
              <a:ext uri="{FF2B5EF4-FFF2-40B4-BE49-F238E27FC236}">
                <a16:creationId xmlns:a16="http://schemas.microsoft.com/office/drawing/2014/main" id="{F7EF13B4-7FE4-D5EB-1006-6108840264F9}"/>
              </a:ext>
            </a:extLst>
          </p:cNvPr>
          <p:cNvSpPr/>
          <p:nvPr/>
        </p:nvSpPr>
        <p:spPr>
          <a:xfrm>
            <a:off x="5555437" y="3550152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 = 303 MHz</a:t>
            </a:r>
            <a:endParaRPr lang="es-ES" sz="800" b="1" spc="-1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39BE762-E149-5498-B7F8-EF9324DC9DDF}"/>
              </a:ext>
            </a:extLst>
          </p:cNvPr>
          <p:cNvGrpSpPr/>
          <p:nvPr/>
        </p:nvGrpSpPr>
        <p:grpSpPr>
          <a:xfrm>
            <a:off x="1837409" y="2817122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9E15E3B5-F863-E71A-655D-49831FF2DA16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47023CA5-5F9C-71B5-BFB1-D5C2CD06C766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180 </a:t>
              </a:r>
              <a:endParaRPr lang="es-ES" sz="800" spc="-1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Hybrid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76705DB0-66D7-61B7-CBB8-B65993BBEADD}"/>
              </a:ext>
            </a:extLst>
          </p:cNvPr>
          <p:cNvSpPr/>
          <p:nvPr/>
        </p:nvSpPr>
        <p:spPr>
          <a:xfrm>
            <a:off x="1640129" y="3041762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A2A6A766-2FD2-5900-1EF8-EA64750300D9}"/>
              </a:ext>
            </a:extLst>
          </p:cNvPr>
          <p:cNvSpPr/>
          <p:nvPr/>
        </p:nvSpPr>
        <p:spPr>
          <a:xfrm flipV="1">
            <a:off x="2062409" y="3262442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2D82DCB3-831D-764D-4593-2AAF41EF9D3E}"/>
              </a:ext>
            </a:extLst>
          </p:cNvPr>
          <p:cNvSpPr/>
          <p:nvPr/>
        </p:nvSpPr>
        <p:spPr>
          <a:xfrm>
            <a:off x="1686039" y="2902444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3A9D9CC5-091A-F753-9531-EE0D8FB01502}"/>
              </a:ext>
            </a:extLst>
          </p:cNvPr>
          <p:cNvSpPr/>
          <p:nvPr/>
        </p:nvSpPr>
        <p:spPr>
          <a:xfrm>
            <a:off x="2329459" y="2902444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96BF171F-5CF4-AF87-9B4F-D9D964230A4A}"/>
              </a:ext>
            </a:extLst>
          </p:cNvPr>
          <p:cNvGrpSpPr/>
          <p:nvPr/>
        </p:nvGrpSpPr>
        <p:grpSpPr>
          <a:xfrm>
            <a:off x="3234071" y="2826625"/>
            <a:ext cx="2568683" cy="542293"/>
            <a:chOff x="2775960" y="2868065"/>
            <a:chExt cx="2568683" cy="542293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38B7CCD4-728E-B862-64CC-8AD651297157}"/>
                </a:ext>
              </a:extLst>
            </p:cNvPr>
            <p:cNvSpPr/>
            <p:nvPr/>
          </p:nvSpPr>
          <p:spPr>
            <a:xfrm rot="5400000">
              <a:off x="4251279" y="2915367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7EDB39B9-A69F-1255-BFEA-BC22001B2DDD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AB7EFBAB-263A-6A49-E1D0-60087A7F3C07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60E83739-9108-D2A0-A545-F5DC3264B824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7EC891CC-5458-8698-725D-D0B8C945D85A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7FE2164E-58A4-3C4C-C18E-E007F0636E28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B28583FF-FF8E-5EE2-797A-C431D29AE069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537A4C78-7C61-71F4-FC52-47CCC0D735DD}"/>
                </a:ext>
              </a:extLst>
            </p:cNvPr>
            <p:cNvGrpSpPr/>
            <p:nvPr/>
          </p:nvGrpSpPr>
          <p:grpSpPr>
            <a:xfrm>
              <a:off x="4931723" y="2868065"/>
              <a:ext cx="412920" cy="412920"/>
              <a:chOff x="4931723" y="2868065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EF9ED436-D712-AE81-BAB6-5AFE3D2F253C}"/>
                  </a:ext>
                </a:extLst>
              </p:cNvPr>
              <p:cNvSpPr/>
              <p:nvPr/>
            </p:nvSpPr>
            <p:spPr>
              <a:xfrm>
                <a:off x="4931723" y="2868065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A931A903-5C5A-3732-135A-B95C75798C5D}"/>
                  </a:ext>
                </a:extLst>
              </p:cNvPr>
              <p:cNvSpPr/>
              <p:nvPr/>
            </p:nvSpPr>
            <p:spPr>
              <a:xfrm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C72D98A0-B470-2FB2-8A6A-601070EDF92F}"/>
                  </a:ext>
                </a:extLst>
              </p:cNvPr>
              <p:cNvSpPr/>
              <p:nvPr/>
            </p:nvSpPr>
            <p:spPr>
              <a:xfrm flipH="1"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</p:grp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2F6D7223-5A13-C819-AEF5-E2B2D267BD8D}"/>
                </a:ext>
              </a:extLst>
            </p:cNvPr>
            <p:cNvSpPr/>
            <p:nvPr/>
          </p:nvSpPr>
          <p:spPr>
            <a:xfrm>
              <a:off x="2858287" y="3287247"/>
              <a:ext cx="19678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DSA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C310039B-6F59-9FAE-A748-129409368D59}"/>
                </a:ext>
              </a:extLst>
            </p:cNvPr>
            <p:cNvSpPr/>
            <p:nvPr/>
          </p:nvSpPr>
          <p:spPr>
            <a:xfrm>
              <a:off x="3370891" y="3280444"/>
              <a:ext cx="38486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BPF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33B5FC5F-62F1-530F-A63C-9932F4BEF01F}"/>
                </a:ext>
              </a:extLst>
            </p:cNvPr>
            <p:cNvSpPr/>
            <p:nvPr/>
          </p:nvSpPr>
          <p:spPr>
            <a:xfrm>
              <a:off x="4284317" y="3267677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Amp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1E77A1CC-A955-5F4C-7196-28AAE0FC812F}"/>
                </a:ext>
              </a:extLst>
            </p:cNvPr>
            <p:cNvSpPr/>
            <p:nvPr/>
          </p:nvSpPr>
          <p:spPr>
            <a:xfrm>
              <a:off x="4980936" y="3276469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Mixer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668DFC22-ECE4-797C-0DF3-FA55D55D8502}"/>
              </a:ext>
            </a:extLst>
          </p:cNvPr>
          <p:cNvSpPr/>
          <p:nvPr/>
        </p:nvSpPr>
        <p:spPr>
          <a:xfrm flipV="1">
            <a:off x="2055929" y="2586362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7" name="Line 97">
            <a:extLst>
              <a:ext uri="{FF2B5EF4-FFF2-40B4-BE49-F238E27FC236}">
                <a16:creationId xmlns:a16="http://schemas.microsoft.com/office/drawing/2014/main" id="{0A88C8F3-99A9-ADFF-34D3-4DAF984AAF7E}"/>
              </a:ext>
            </a:extLst>
          </p:cNvPr>
          <p:cNvSpPr/>
          <p:nvPr/>
        </p:nvSpPr>
        <p:spPr>
          <a:xfrm>
            <a:off x="849569" y="2587442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55F329E4-708A-C444-DD72-AAE10C186D64}"/>
              </a:ext>
            </a:extLst>
          </p:cNvPr>
          <p:cNvSpPr/>
          <p:nvPr/>
        </p:nvSpPr>
        <p:spPr>
          <a:xfrm flipV="1">
            <a:off x="849929" y="2576282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09BBADED-9278-8C7C-8AFA-A79B71AC1722}"/>
              </a:ext>
            </a:extLst>
          </p:cNvPr>
          <p:cNvSpPr/>
          <p:nvPr/>
        </p:nvSpPr>
        <p:spPr>
          <a:xfrm>
            <a:off x="849569" y="3493202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5ED5AAE0-AE03-0AA0-91A1-65D89D688242}"/>
              </a:ext>
            </a:extLst>
          </p:cNvPr>
          <p:cNvSpPr/>
          <p:nvPr/>
        </p:nvSpPr>
        <p:spPr>
          <a:xfrm flipV="1">
            <a:off x="849929" y="3368642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92F2DA42-B97C-B44C-81E8-BEBEE8F3C92F}"/>
              </a:ext>
            </a:extLst>
          </p:cNvPr>
          <p:cNvSpPr/>
          <p:nvPr/>
        </p:nvSpPr>
        <p:spPr>
          <a:xfrm>
            <a:off x="3053833" y="3544455"/>
            <a:ext cx="75148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1.125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 dirty="0">
              <a:solidFill>
                <a:srgbClr val="7C92C4"/>
              </a:solidFill>
              <a:latin typeface="Arial"/>
            </a:endParaRPr>
          </a:p>
        </p:txBody>
      </p:sp>
      <p:grpSp>
        <p:nvGrpSpPr>
          <p:cNvPr id="304" name="Group 16">
            <a:extLst>
              <a:ext uri="{FF2B5EF4-FFF2-40B4-BE49-F238E27FC236}">
                <a16:creationId xmlns:a16="http://schemas.microsoft.com/office/drawing/2014/main" id="{4484D6D3-EAA1-8329-64E1-68B8C547FF2A}"/>
              </a:ext>
            </a:extLst>
          </p:cNvPr>
          <p:cNvGrpSpPr/>
          <p:nvPr/>
        </p:nvGrpSpPr>
        <p:grpSpPr>
          <a:xfrm>
            <a:off x="6601633" y="2166124"/>
            <a:ext cx="835920" cy="1708216"/>
            <a:chOff x="8043840" y="1744920"/>
            <a:chExt cx="835920" cy="2659680"/>
          </a:xfrm>
        </p:grpSpPr>
        <p:sp>
          <p:nvSpPr>
            <p:cNvPr id="305" name="CustomShape 17">
              <a:extLst>
                <a:ext uri="{FF2B5EF4-FFF2-40B4-BE49-F238E27FC236}">
                  <a16:creationId xmlns:a16="http://schemas.microsoft.com/office/drawing/2014/main" id="{A5C00E3A-ED11-6E8A-9238-5FFC1BF1B4B4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306" name="CustomShape 18">
              <a:extLst>
                <a:ext uri="{FF2B5EF4-FFF2-40B4-BE49-F238E27FC236}">
                  <a16:creationId xmlns:a16="http://schemas.microsoft.com/office/drawing/2014/main" id="{509B0804-4958-3BC2-5D3B-BAF9AD4F4A16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b="1" spc="-1" dirty="0">
                  <a:latin typeface="Open Sans Regular"/>
                  <a:ea typeface="Open Sans Regular"/>
                </a:rPr>
                <a:t>Oscilloscope</a:t>
              </a:r>
            </a:p>
          </p:txBody>
        </p:sp>
      </p:grpSp>
      <p:sp>
        <p:nvSpPr>
          <p:cNvPr id="311" name="Line 45">
            <a:extLst>
              <a:ext uri="{FF2B5EF4-FFF2-40B4-BE49-F238E27FC236}">
                <a16:creationId xmlns:a16="http://schemas.microsoft.com/office/drawing/2014/main" id="{028A2EBC-597D-6410-873B-7A0B88A1B0DF}"/>
              </a:ext>
            </a:extLst>
          </p:cNvPr>
          <p:cNvSpPr/>
          <p:nvPr/>
        </p:nvSpPr>
        <p:spPr>
          <a:xfrm>
            <a:off x="6434172" y="3027714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FA9F6010-E2DC-291E-DF81-16666A8764B6}"/>
              </a:ext>
            </a:extLst>
          </p:cNvPr>
          <p:cNvSpPr/>
          <p:nvPr/>
        </p:nvSpPr>
        <p:spPr>
          <a:xfrm>
            <a:off x="5976381" y="2844949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FFC81268-2469-F6AB-0BB3-B4EDF291D64E}"/>
              </a:ext>
            </a:extLst>
          </p:cNvPr>
          <p:cNvSpPr/>
          <p:nvPr/>
        </p:nvSpPr>
        <p:spPr>
          <a:xfrm>
            <a:off x="6001277" y="3236777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E438389B-D5EA-02C7-3517-5166D3370355}"/>
              </a:ext>
            </a:extLst>
          </p:cNvPr>
          <p:cNvSpPr/>
          <p:nvPr/>
        </p:nvSpPr>
        <p:spPr>
          <a:xfrm>
            <a:off x="6328801" y="3030143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5281F4C6-BCED-CCD5-390F-954B8D26F1DB}"/>
              </a:ext>
            </a:extLst>
          </p:cNvPr>
          <p:cNvSpPr/>
          <p:nvPr/>
        </p:nvSpPr>
        <p:spPr>
          <a:xfrm>
            <a:off x="5790619" y="3002700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0C2F071B-C9F2-A7F7-F921-0735A86136E3}"/>
              </a:ext>
            </a:extLst>
          </p:cNvPr>
          <p:cNvCxnSpPr>
            <a:cxnSpLocks/>
          </p:cNvCxnSpPr>
          <p:nvPr/>
        </p:nvCxnSpPr>
        <p:spPr>
          <a:xfrm>
            <a:off x="1595116" y="834665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6" name="CustomShape 32">
            <a:extLst>
              <a:ext uri="{FF2B5EF4-FFF2-40B4-BE49-F238E27FC236}">
                <a16:creationId xmlns:a16="http://schemas.microsoft.com/office/drawing/2014/main" id="{3C7431B7-1679-D706-E865-08A030B0CDFF}"/>
              </a:ext>
            </a:extLst>
          </p:cNvPr>
          <p:cNvSpPr/>
          <p:nvPr/>
        </p:nvSpPr>
        <p:spPr>
          <a:xfrm>
            <a:off x="5375" y="1411359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ATF S.G = 714 MHz</a:t>
            </a:r>
            <a:endParaRPr lang="es-ES" sz="800" b="1" spc="-1" dirty="0">
              <a:latin typeface="+mj-lt"/>
            </a:endParaRPr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CA1A7665-573F-6420-C40A-A6744DAB7D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s-ES" smtClean="0"/>
              <a:t>12</a:t>
            </a:fld>
            <a:endParaRPr lang="es-ES" dirty="0"/>
          </a:p>
        </p:txBody>
      </p:sp>
      <p:sp>
        <p:nvSpPr>
          <p:cNvPr id="577" name="CustomShape 20">
            <a:extLst>
              <a:ext uri="{FF2B5EF4-FFF2-40B4-BE49-F238E27FC236}">
                <a16:creationId xmlns:a16="http://schemas.microsoft.com/office/drawing/2014/main" id="{80AB5012-216C-611F-1887-6EF70AE5D4F4}"/>
              </a:ext>
            </a:extLst>
          </p:cNvPr>
          <p:cNvSpPr/>
          <p:nvPr/>
        </p:nvSpPr>
        <p:spPr>
          <a:xfrm>
            <a:off x="3564226" y="4852783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5" name="CustomShape 55">
            <a:extLst>
              <a:ext uri="{FF2B5EF4-FFF2-40B4-BE49-F238E27FC236}">
                <a16:creationId xmlns:a16="http://schemas.microsoft.com/office/drawing/2014/main" id="{B0A68418-072F-C862-8186-7F0DEEA28637}"/>
              </a:ext>
            </a:extLst>
          </p:cNvPr>
          <p:cNvSpPr/>
          <p:nvPr/>
        </p:nvSpPr>
        <p:spPr>
          <a:xfrm>
            <a:off x="3858659" y="3823896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X-MICROWAVE TECHNOLOGY</a:t>
            </a:r>
            <a:endParaRPr lang="es-ES" sz="900" b="1" spc="-1" dirty="0">
              <a:solidFill>
                <a:srgbClr val="7C92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28" name="CustomShape 55">
            <a:extLst>
              <a:ext uri="{FF2B5EF4-FFF2-40B4-BE49-F238E27FC236}">
                <a16:creationId xmlns:a16="http://schemas.microsoft.com/office/drawing/2014/main" id="{8B84541A-E1C7-7ADB-EE02-4192C0D82CF5}"/>
              </a:ext>
            </a:extLst>
          </p:cNvPr>
          <p:cNvSpPr/>
          <p:nvPr/>
        </p:nvSpPr>
        <p:spPr>
          <a:xfrm>
            <a:off x="4999031" y="540571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AA6A452F-196F-9DDA-7374-F6BE48EF77FC}"/>
              </a:ext>
            </a:extLst>
          </p:cNvPr>
          <p:cNvSpPr/>
          <p:nvPr/>
        </p:nvSpPr>
        <p:spPr>
          <a:xfrm>
            <a:off x="3592846" y="3025849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6F5A9502-FA8D-039F-19E7-80AB9678C5A5}"/>
              </a:ext>
            </a:extLst>
          </p:cNvPr>
          <p:cNvSpPr/>
          <p:nvPr/>
        </p:nvSpPr>
        <p:spPr>
          <a:xfrm>
            <a:off x="4211920" y="3025849"/>
            <a:ext cx="51629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E246F270-204E-59EB-FFC4-72238DA0C9A8}"/>
              </a:ext>
            </a:extLst>
          </p:cNvPr>
          <p:cNvSpPr/>
          <p:nvPr/>
        </p:nvSpPr>
        <p:spPr>
          <a:xfrm>
            <a:off x="4999031" y="3013087"/>
            <a:ext cx="383582" cy="146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8A9070B-DBCB-3662-9E36-B20B700ACCD6}"/>
              </a:ext>
            </a:extLst>
          </p:cNvPr>
          <p:cNvSpPr txBox="1"/>
          <p:nvPr/>
        </p:nvSpPr>
        <p:spPr>
          <a:xfrm>
            <a:off x="5615812" y="1744297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i="1" dirty="0"/>
              <a:t>+17 dBm</a:t>
            </a:r>
            <a:endParaRPr lang="en-GB" sz="700" b="1" i="1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9F8598D7-84FF-BFF9-FFD2-4A6065618118}"/>
              </a:ext>
            </a:extLst>
          </p:cNvPr>
          <p:cNvSpPr txBox="1"/>
          <p:nvPr/>
        </p:nvSpPr>
        <p:spPr>
          <a:xfrm>
            <a:off x="3780093" y="-213"/>
            <a:ext cx="510531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u="sng" dirty="0"/>
              <a:t>READOUT IFIC - REFERENCE LINE</a:t>
            </a:r>
            <a:endParaRPr lang="en-GB" b="1" u="sng" dirty="0"/>
          </a:p>
        </p:txBody>
      </p:sp>
      <p:sp>
        <p:nvSpPr>
          <p:cNvPr id="521" name="CuadroTexto 520">
            <a:extLst>
              <a:ext uri="{FF2B5EF4-FFF2-40B4-BE49-F238E27FC236}">
                <a16:creationId xmlns:a16="http://schemas.microsoft.com/office/drawing/2014/main" id="{F8C936AB-85B8-0DEB-A815-89D3CDEAD3D2}"/>
              </a:ext>
            </a:extLst>
          </p:cNvPr>
          <p:cNvSpPr txBox="1"/>
          <p:nvPr/>
        </p:nvSpPr>
        <p:spPr>
          <a:xfrm>
            <a:off x="3393225" y="1107625"/>
            <a:ext cx="11621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solidFill>
                  <a:srgbClr val="FF0000"/>
                </a:solidFill>
              </a:rPr>
              <a:t>Pout 1dB= +27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523" name="CuadroTexto 522">
            <a:extLst>
              <a:ext uri="{FF2B5EF4-FFF2-40B4-BE49-F238E27FC236}">
                <a16:creationId xmlns:a16="http://schemas.microsoft.com/office/drawing/2014/main" id="{6BF7F53B-783B-7733-C57E-7A5F5C279110}"/>
              </a:ext>
            </a:extLst>
          </p:cNvPr>
          <p:cNvSpPr txBox="1"/>
          <p:nvPr/>
        </p:nvSpPr>
        <p:spPr>
          <a:xfrm>
            <a:off x="4667243" y="2724839"/>
            <a:ext cx="11798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solidFill>
                  <a:srgbClr val="FF0000"/>
                </a:solidFill>
              </a:rPr>
              <a:t>Pout 1dB =  +23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576" name="CuadroTexto 575">
            <a:extLst>
              <a:ext uri="{FF2B5EF4-FFF2-40B4-BE49-F238E27FC236}">
                <a16:creationId xmlns:a16="http://schemas.microsoft.com/office/drawing/2014/main" id="{3A31D169-F535-227D-6E56-8D522F3B389C}"/>
              </a:ext>
            </a:extLst>
          </p:cNvPr>
          <p:cNvSpPr txBox="1"/>
          <p:nvPr/>
        </p:nvSpPr>
        <p:spPr>
          <a:xfrm>
            <a:off x="5598743" y="1597492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LO</a:t>
            </a:r>
            <a:r>
              <a:rPr lang="es-ES" sz="400" b="1" dirty="0"/>
              <a:t>1</a:t>
            </a:r>
            <a:r>
              <a:rPr lang="es-ES" sz="800" b="1" dirty="0"/>
              <a:t>=1.428 GHz</a:t>
            </a:r>
            <a:endParaRPr lang="en-GB" sz="700" b="1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CEAE2B8-40DF-C007-93FF-EE89CDAC1356}"/>
              </a:ext>
            </a:extLst>
          </p:cNvPr>
          <p:cNvSpPr txBox="1"/>
          <p:nvPr/>
        </p:nvSpPr>
        <p:spPr>
          <a:xfrm>
            <a:off x="5268778" y="3291091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SIM-43H+</a:t>
            </a:r>
            <a:endParaRPr lang="en-GB" sz="800" b="1" dirty="0"/>
          </a:p>
        </p:txBody>
      </p:sp>
      <p:sp>
        <p:nvSpPr>
          <p:cNvPr id="562" name="CustomShape 55">
            <a:extLst>
              <a:ext uri="{FF2B5EF4-FFF2-40B4-BE49-F238E27FC236}">
                <a16:creationId xmlns:a16="http://schemas.microsoft.com/office/drawing/2014/main" id="{47727F80-FD02-462B-A677-B0F384756537}"/>
              </a:ext>
            </a:extLst>
          </p:cNvPr>
          <p:cNvSpPr/>
          <p:nvPr/>
        </p:nvSpPr>
        <p:spPr>
          <a:xfrm>
            <a:off x="5452221" y="3818581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D9F3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MINICIRCUITS TECHNOLOGY</a:t>
            </a:r>
            <a:endParaRPr lang="es-ES" sz="900" b="1" spc="-1" dirty="0">
              <a:solidFill>
                <a:srgbClr val="D9F3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63" name="CuadroTexto 562">
            <a:extLst>
              <a:ext uri="{FF2B5EF4-FFF2-40B4-BE49-F238E27FC236}">
                <a16:creationId xmlns:a16="http://schemas.microsoft.com/office/drawing/2014/main" id="{5ADB36CD-375E-8D4D-751F-B3F9C7CD63B4}"/>
              </a:ext>
            </a:extLst>
          </p:cNvPr>
          <p:cNvSpPr txBox="1"/>
          <p:nvPr/>
        </p:nvSpPr>
        <p:spPr>
          <a:xfrm>
            <a:off x="1714829" y="3473779"/>
            <a:ext cx="761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JSO-465/3S</a:t>
            </a:r>
            <a:endParaRPr lang="en-GB" sz="800" b="1" dirty="0"/>
          </a:p>
        </p:txBody>
      </p:sp>
      <p:sp>
        <p:nvSpPr>
          <p:cNvPr id="574" name="CuadroTexto 573">
            <a:extLst>
              <a:ext uri="{FF2B5EF4-FFF2-40B4-BE49-F238E27FC236}">
                <a16:creationId xmlns:a16="http://schemas.microsoft.com/office/drawing/2014/main" id="{DAB6F25C-C41F-9943-35DE-3CC3DA28C342}"/>
              </a:ext>
            </a:extLst>
          </p:cNvPr>
          <p:cNvSpPr txBox="1"/>
          <p:nvPr/>
        </p:nvSpPr>
        <p:spPr>
          <a:xfrm>
            <a:off x="3104476" y="3288780"/>
            <a:ext cx="726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PE43705A </a:t>
            </a:r>
          </a:p>
        </p:txBody>
      </p:sp>
      <p:sp>
        <p:nvSpPr>
          <p:cNvPr id="580" name="CuadroTexto 579">
            <a:extLst>
              <a:ext uri="{FF2B5EF4-FFF2-40B4-BE49-F238E27FC236}">
                <a16:creationId xmlns:a16="http://schemas.microsoft.com/office/drawing/2014/main" id="{A5E57D55-A988-E966-C566-6EE8737DFF1E}"/>
              </a:ext>
            </a:extLst>
          </p:cNvPr>
          <p:cNvSpPr txBox="1"/>
          <p:nvPr/>
        </p:nvSpPr>
        <p:spPr>
          <a:xfrm>
            <a:off x="3671263" y="3303143"/>
            <a:ext cx="852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BFCN-1690+</a:t>
            </a:r>
          </a:p>
        </p:txBody>
      </p:sp>
      <p:sp>
        <p:nvSpPr>
          <p:cNvPr id="587" name="CuadroTexto 586">
            <a:extLst>
              <a:ext uri="{FF2B5EF4-FFF2-40B4-BE49-F238E27FC236}">
                <a16:creationId xmlns:a16="http://schemas.microsoft.com/office/drawing/2014/main" id="{33B6B392-F479-8419-1846-904C3BF172A9}"/>
              </a:ext>
            </a:extLst>
          </p:cNvPr>
          <p:cNvSpPr txBox="1"/>
          <p:nvPr/>
        </p:nvSpPr>
        <p:spPr>
          <a:xfrm>
            <a:off x="4447347" y="3297477"/>
            <a:ext cx="10258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HMC639ST89E</a:t>
            </a:r>
          </a:p>
        </p:txBody>
      </p:sp>
      <p:sp>
        <p:nvSpPr>
          <p:cNvPr id="592" name="CuadroTexto 591">
            <a:extLst>
              <a:ext uri="{FF2B5EF4-FFF2-40B4-BE49-F238E27FC236}">
                <a16:creationId xmlns:a16="http://schemas.microsoft.com/office/drawing/2014/main" id="{9D960871-BC00-6E10-4461-22D5ACF9C7EF}"/>
              </a:ext>
            </a:extLst>
          </p:cNvPr>
          <p:cNvSpPr txBox="1"/>
          <p:nvPr/>
        </p:nvSpPr>
        <p:spPr>
          <a:xfrm>
            <a:off x="2998321" y="2064255"/>
            <a:ext cx="10650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ZX75BP-1500-S+</a:t>
            </a:r>
          </a:p>
        </p:txBody>
      </p:sp>
      <p:sp>
        <p:nvSpPr>
          <p:cNvPr id="2" name="CustomShape 93">
            <a:extLst>
              <a:ext uri="{FF2B5EF4-FFF2-40B4-BE49-F238E27FC236}">
                <a16:creationId xmlns:a16="http://schemas.microsoft.com/office/drawing/2014/main" id="{093A7449-A522-85E2-CF01-F1AEC9EF3BBB}"/>
              </a:ext>
            </a:extLst>
          </p:cNvPr>
          <p:cNvSpPr/>
          <p:nvPr/>
        </p:nvSpPr>
        <p:spPr>
          <a:xfrm>
            <a:off x="5873243" y="2693637"/>
            <a:ext cx="571614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dirty="0"/>
          </a:p>
        </p:txBody>
      </p:sp>
      <p:sp>
        <p:nvSpPr>
          <p:cNvPr id="3" name="CuadroTexto 35">
            <a:extLst>
              <a:ext uri="{FF2B5EF4-FFF2-40B4-BE49-F238E27FC236}">
                <a16:creationId xmlns:a16="http://schemas.microsoft.com/office/drawing/2014/main" id="{C9944F34-6B8E-8C87-222C-A8CE8D0226C0}"/>
              </a:ext>
            </a:extLst>
          </p:cNvPr>
          <p:cNvSpPr txBox="1"/>
          <p:nvPr/>
        </p:nvSpPr>
        <p:spPr>
          <a:xfrm>
            <a:off x="5856957" y="3286568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800" b="1" dirty="0"/>
              <a:t>VLF-225+</a:t>
            </a:r>
            <a:endParaRPr lang="en-GB" sz="800" b="1" dirty="0"/>
          </a:p>
        </p:txBody>
      </p:sp>
      <p:sp>
        <p:nvSpPr>
          <p:cNvPr id="4" name="Line 42">
            <a:extLst>
              <a:ext uri="{FF2B5EF4-FFF2-40B4-BE49-F238E27FC236}">
                <a16:creationId xmlns:a16="http://schemas.microsoft.com/office/drawing/2014/main" id="{A11CAB8B-4518-9F2B-0F42-A75E79F0669C}"/>
              </a:ext>
            </a:extLst>
          </p:cNvPr>
          <p:cNvSpPr/>
          <p:nvPr/>
        </p:nvSpPr>
        <p:spPr>
          <a:xfrm>
            <a:off x="2973720" y="3025849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FDCC2A72-C452-1456-6E6D-C2939770CB36}"/>
              </a:ext>
            </a:extLst>
          </p:cNvPr>
          <p:cNvSpPr/>
          <p:nvPr/>
        </p:nvSpPr>
        <p:spPr>
          <a:xfrm>
            <a:off x="2293901" y="3013087"/>
            <a:ext cx="72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6" name="CustomShape 93">
            <a:extLst>
              <a:ext uri="{FF2B5EF4-FFF2-40B4-BE49-F238E27FC236}">
                <a16:creationId xmlns:a16="http://schemas.microsoft.com/office/drawing/2014/main" id="{60495BD2-BA4B-3D74-A7BF-F1A2E1AB8FD6}"/>
              </a:ext>
            </a:extLst>
          </p:cNvPr>
          <p:cNvSpPr/>
          <p:nvPr/>
        </p:nvSpPr>
        <p:spPr>
          <a:xfrm>
            <a:off x="2993107" y="2699511"/>
            <a:ext cx="2861686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dirty="0"/>
          </a:p>
        </p:txBody>
      </p:sp>
      <p:sp>
        <p:nvSpPr>
          <p:cNvPr id="22" name="CustomShape 41">
            <a:extLst>
              <a:ext uri="{FF2B5EF4-FFF2-40B4-BE49-F238E27FC236}">
                <a16:creationId xmlns:a16="http://schemas.microsoft.com/office/drawing/2014/main" id="{2A4DE789-36D0-E957-1A57-B04D0E56AE23}"/>
              </a:ext>
            </a:extLst>
          </p:cNvPr>
          <p:cNvSpPr/>
          <p:nvPr/>
        </p:nvSpPr>
        <p:spPr>
          <a:xfrm>
            <a:off x="1183382" y="518814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24" name="CustomShape 42">
            <a:extLst>
              <a:ext uri="{FF2B5EF4-FFF2-40B4-BE49-F238E27FC236}">
                <a16:creationId xmlns:a16="http://schemas.microsoft.com/office/drawing/2014/main" id="{748222C3-3E4F-EAB4-6276-814B018D6224}"/>
              </a:ext>
            </a:extLst>
          </p:cNvPr>
          <p:cNvSpPr/>
          <p:nvPr/>
        </p:nvSpPr>
        <p:spPr>
          <a:xfrm>
            <a:off x="1204156" y="552213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6" name="Line 59">
            <a:extLst>
              <a:ext uri="{FF2B5EF4-FFF2-40B4-BE49-F238E27FC236}">
                <a16:creationId xmlns:a16="http://schemas.microsoft.com/office/drawing/2014/main" id="{3F925393-2271-E42A-2BC1-57EAEF6C320F}"/>
              </a:ext>
            </a:extLst>
          </p:cNvPr>
          <p:cNvSpPr/>
          <p:nvPr/>
        </p:nvSpPr>
        <p:spPr>
          <a:xfrm flipH="1" flipV="1">
            <a:off x="1640129" y="3041762"/>
            <a:ext cx="0" cy="3600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" name="Line 59">
            <a:extLst>
              <a:ext uri="{FF2B5EF4-FFF2-40B4-BE49-F238E27FC236}">
                <a16:creationId xmlns:a16="http://schemas.microsoft.com/office/drawing/2014/main" id="{F5EEE9F3-7C53-D1DB-30C6-56EB3610DA5E}"/>
              </a:ext>
            </a:extLst>
          </p:cNvPr>
          <p:cNvSpPr/>
          <p:nvPr/>
        </p:nvSpPr>
        <p:spPr>
          <a:xfrm flipH="1" flipV="1">
            <a:off x="1648225" y="3395982"/>
            <a:ext cx="828000" cy="1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6" name="Line 59">
            <a:extLst>
              <a:ext uri="{FF2B5EF4-FFF2-40B4-BE49-F238E27FC236}">
                <a16:creationId xmlns:a16="http://schemas.microsoft.com/office/drawing/2014/main" id="{675BD979-AFDD-9ADC-C91D-710141E9ABC4}"/>
              </a:ext>
            </a:extLst>
          </p:cNvPr>
          <p:cNvSpPr/>
          <p:nvPr/>
        </p:nvSpPr>
        <p:spPr>
          <a:xfrm flipH="1" flipV="1">
            <a:off x="2476479" y="3025555"/>
            <a:ext cx="0" cy="3780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7" name="Line 59">
            <a:extLst>
              <a:ext uri="{FF2B5EF4-FFF2-40B4-BE49-F238E27FC236}">
                <a16:creationId xmlns:a16="http://schemas.microsoft.com/office/drawing/2014/main" id="{83EF9EBC-4CB9-BF02-B4D6-787090A24C99}"/>
              </a:ext>
            </a:extLst>
          </p:cNvPr>
          <p:cNvSpPr/>
          <p:nvPr/>
        </p:nvSpPr>
        <p:spPr>
          <a:xfrm>
            <a:off x="2476479" y="3026202"/>
            <a:ext cx="50400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8" name="Line 104">
            <a:extLst>
              <a:ext uri="{FF2B5EF4-FFF2-40B4-BE49-F238E27FC236}">
                <a16:creationId xmlns:a16="http://schemas.microsoft.com/office/drawing/2014/main" id="{7DEA3BAD-DD13-F603-6240-F7D6592800C0}"/>
              </a:ext>
            </a:extLst>
          </p:cNvPr>
          <p:cNvSpPr/>
          <p:nvPr/>
        </p:nvSpPr>
        <p:spPr>
          <a:xfrm flipH="1" flipV="1">
            <a:off x="5598743" y="1652139"/>
            <a:ext cx="0" cy="118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5" name="CustomShape 3">
            <a:extLst>
              <a:ext uri="{FF2B5EF4-FFF2-40B4-BE49-F238E27FC236}">
                <a16:creationId xmlns:a16="http://schemas.microsoft.com/office/drawing/2014/main" id="{D52DC90A-5B17-2E26-C366-9AE620F0455C}"/>
              </a:ext>
            </a:extLst>
          </p:cNvPr>
          <p:cNvSpPr/>
          <p:nvPr/>
        </p:nvSpPr>
        <p:spPr>
          <a:xfrm rot="5400000">
            <a:off x="2582018" y="1491322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grpSp>
        <p:nvGrpSpPr>
          <p:cNvPr id="46" name="Group 10">
            <a:extLst>
              <a:ext uri="{FF2B5EF4-FFF2-40B4-BE49-F238E27FC236}">
                <a16:creationId xmlns:a16="http://schemas.microsoft.com/office/drawing/2014/main" id="{CCF44139-B01C-7700-ED60-FE48693B96F6}"/>
              </a:ext>
            </a:extLst>
          </p:cNvPr>
          <p:cNvGrpSpPr/>
          <p:nvPr/>
        </p:nvGrpSpPr>
        <p:grpSpPr>
          <a:xfrm>
            <a:off x="3289418" y="1450642"/>
            <a:ext cx="361440" cy="361440"/>
            <a:chOff x="5440680" y="1726200"/>
            <a:chExt cx="361440" cy="361440"/>
          </a:xfrm>
        </p:grpSpPr>
        <p:sp>
          <p:nvSpPr>
            <p:cNvPr id="47" name="CustomShape 11">
              <a:extLst>
                <a:ext uri="{FF2B5EF4-FFF2-40B4-BE49-F238E27FC236}">
                  <a16:creationId xmlns:a16="http://schemas.microsoft.com/office/drawing/2014/main" id="{27C767C4-ACC5-1762-E43B-9B022D8A7520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48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881D6F9E-7918-BE47-361E-CB792D0692DD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49" name="Line 13">
            <a:extLst>
              <a:ext uri="{FF2B5EF4-FFF2-40B4-BE49-F238E27FC236}">
                <a16:creationId xmlns:a16="http://schemas.microsoft.com/office/drawing/2014/main" id="{79F38C93-1496-610B-8B7D-FEDC78A7C534}"/>
              </a:ext>
            </a:extLst>
          </p:cNvPr>
          <p:cNvSpPr/>
          <p:nvPr/>
        </p:nvSpPr>
        <p:spPr>
          <a:xfrm>
            <a:off x="1002047" y="1633665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1" name="Line 15">
            <a:extLst>
              <a:ext uri="{FF2B5EF4-FFF2-40B4-BE49-F238E27FC236}">
                <a16:creationId xmlns:a16="http://schemas.microsoft.com/office/drawing/2014/main" id="{EC67BEB7-842F-1C8C-C72A-1B3AE130AE08}"/>
              </a:ext>
            </a:extLst>
          </p:cNvPr>
          <p:cNvSpPr/>
          <p:nvPr/>
        </p:nvSpPr>
        <p:spPr>
          <a:xfrm>
            <a:off x="2873978" y="1631362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2" name="Line 16">
            <a:extLst>
              <a:ext uri="{FF2B5EF4-FFF2-40B4-BE49-F238E27FC236}">
                <a16:creationId xmlns:a16="http://schemas.microsoft.com/office/drawing/2014/main" id="{64BD5384-95B6-71BE-B0BF-B70BE7E6EC40}"/>
              </a:ext>
            </a:extLst>
          </p:cNvPr>
          <p:cNvSpPr/>
          <p:nvPr/>
        </p:nvSpPr>
        <p:spPr>
          <a:xfrm>
            <a:off x="3653378" y="163136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" name="CustomShape 20">
            <a:extLst>
              <a:ext uri="{FF2B5EF4-FFF2-40B4-BE49-F238E27FC236}">
                <a16:creationId xmlns:a16="http://schemas.microsoft.com/office/drawing/2014/main" id="{1A5A4403-1690-A8C2-4998-1364B4D736E5}"/>
              </a:ext>
            </a:extLst>
          </p:cNvPr>
          <p:cNvSpPr/>
          <p:nvPr/>
        </p:nvSpPr>
        <p:spPr>
          <a:xfrm>
            <a:off x="2754818" y="1843042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4" name="CustomShape 21">
            <a:extLst>
              <a:ext uri="{FF2B5EF4-FFF2-40B4-BE49-F238E27FC236}">
                <a16:creationId xmlns:a16="http://schemas.microsoft.com/office/drawing/2014/main" id="{B630A476-A502-CEEA-C216-DAC4FA51CC5A}"/>
              </a:ext>
            </a:extLst>
          </p:cNvPr>
          <p:cNvSpPr/>
          <p:nvPr/>
        </p:nvSpPr>
        <p:spPr>
          <a:xfrm>
            <a:off x="3356918" y="1845421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BPF</a:t>
            </a:r>
            <a:endParaRPr lang="es-ES" sz="800" spc="-1" dirty="0">
              <a:latin typeface="Arial"/>
            </a:endParaRPr>
          </a:p>
        </p:txBody>
      </p:sp>
      <p:sp>
        <p:nvSpPr>
          <p:cNvPr id="55" name="CustomShape 22">
            <a:extLst>
              <a:ext uri="{FF2B5EF4-FFF2-40B4-BE49-F238E27FC236}">
                <a16:creationId xmlns:a16="http://schemas.microsoft.com/office/drawing/2014/main" id="{B2139868-377F-66A9-1C9B-853B5C519EEC}"/>
              </a:ext>
            </a:extLst>
          </p:cNvPr>
          <p:cNvSpPr/>
          <p:nvPr/>
        </p:nvSpPr>
        <p:spPr>
          <a:xfrm>
            <a:off x="2626298" y="184304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grpSp>
        <p:nvGrpSpPr>
          <p:cNvPr id="512" name="Group 28">
            <a:extLst>
              <a:ext uri="{FF2B5EF4-FFF2-40B4-BE49-F238E27FC236}">
                <a16:creationId xmlns:a16="http://schemas.microsoft.com/office/drawing/2014/main" id="{5F237623-40A5-D101-A63F-E34150ED5A13}"/>
              </a:ext>
            </a:extLst>
          </p:cNvPr>
          <p:cNvGrpSpPr/>
          <p:nvPr/>
        </p:nvGrpSpPr>
        <p:grpSpPr>
          <a:xfrm>
            <a:off x="1409927" y="1454745"/>
            <a:ext cx="361440" cy="361440"/>
            <a:chOff x="4030200" y="1728000"/>
            <a:chExt cx="361440" cy="361440"/>
          </a:xfrm>
        </p:grpSpPr>
        <p:sp>
          <p:nvSpPr>
            <p:cNvPr id="513" name="CustomShape 29">
              <a:extLst>
                <a:ext uri="{FF2B5EF4-FFF2-40B4-BE49-F238E27FC236}">
                  <a16:creationId xmlns:a16="http://schemas.microsoft.com/office/drawing/2014/main" id="{2ADBB63B-31B9-2C04-F5FA-C6D9D7CE2BAC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14" name="CustomShape 30">
            <a:extLst>
              <a:ext uri="{FF2B5EF4-FFF2-40B4-BE49-F238E27FC236}">
                <a16:creationId xmlns:a16="http://schemas.microsoft.com/office/drawing/2014/main" id="{D09394BD-E67D-6848-861C-F4CC42AEB819}"/>
              </a:ext>
            </a:extLst>
          </p:cNvPr>
          <p:cNvSpPr/>
          <p:nvPr/>
        </p:nvSpPr>
        <p:spPr>
          <a:xfrm>
            <a:off x="1514327" y="1836707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15" name="CustomShape 33">
            <a:extLst>
              <a:ext uri="{FF2B5EF4-FFF2-40B4-BE49-F238E27FC236}">
                <a16:creationId xmlns:a16="http://schemas.microsoft.com/office/drawing/2014/main" id="{DE6276D0-EE26-D566-280C-7C999CE25F35}"/>
              </a:ext>
            </a:extLst>
          </p:cNvPr>
          <p:cNvSpPr/>
          <p:nvPr/>
        </p:nvSpPr>
        <p:spPr>
          <a:xfrm>
            <a:off x="2393116" y="1302499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latin typeface="Open Sans Regular"/>
                <a:ea typeface="Open Sans Regular"/>
              </a:rPr>
              <a:t>LO</a:t>
            </a:r>
            <a:r>
              <a:rPr lang="es-ES" sz="600" b="1" spc="-1" dirty="0">
                <a:latin typeface="Open Sans Regular"/>
                <a:ea typeface="Open Sans Regular"/>
              </a:rPr>
              <a:t>1</a:t>
            </a:r>
            <a:r>
              <a:rPr lang="es-ES" sz="900" b="1" spc="-1" dirty="0">
                <a:latin typeface="Open Sans Regular"/>
                <a:ea typeface="Open Sans Regular"/>
              </a:rPr>
              <a:t> =</a:t>
            </a:r>
            <a:r>
              <a:rPr lang="es-ES" sz="900" b="1" dirty="0"/>
              <a:t> 1.428 </a:t>
            </a:r>
            <a:r>
              <a:rPr lang="es-ES" sz="900" b="1" spc="-1" dirty="0">
                <a:latin typeface="Open Sans Regular"/>
                <a:ea typeface="Open Sans Regular"/>
              </a:rPr>
              <a:t>GHz</a:t>
            </a:r>
            <a:endParaRPr lang="es-ES" sz="900" b="1" spc="-1" dirty="0">
              <a:latin typeface="Arial"/>
            </a:endParaRPr>
          </a:p>
        </p:txBody>
      </p:sp>
      <p:cxnSp>
        <p:nvCxnSpPr>
          <p:cNvPr id="516" name="Conector recto 515">
            <a:extLst>
              <a:ext uri="{FF2B5EF4-FFF2-40B4-BE49-F238E27FC236}">
                <a16:creationId xmlns:a16="http://schemas.microsoft.com/office/drawing/2014/main" id="{1BC7D80F-DE0B-B567-6585-90003233E7D8}"/>
              </a:ext>
            </a:extLst>
          </p:cNvPr>
          <p:cNvCxnSpPr>
            <a:cxnSpLocks/>
          </p:cNvCxnSpPr>
          <p:nvPr/>
        </p:nvCxnSpPr>
        <p:spPr>
          <a:xfrm>
            <a:off x="1596655" y="955066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43" name="Group 36">
            <a:extLst>
              <a:ext uri="{FF2B5EF4-FFF2-40B4-BE49-F238E27FC236}">
                <a16:creationId xmlns:a16="http://schemas.microsoft.com/office/drawing/2014/main" id="{2B185873-EBD1-3B21-600F-FA4471E5AF35}"/>
              </a:ext>
            </a:extLst>
          </p:cNvPr>
          <p:cNvGrpSpPr/>
          <p:nvPr/>
        </p:nvGrpSpPr>
        <p:grpSpPr>
          <a:xfrm>
            <a:off x="4988121" y="1480766"/>
            <a:ext cx="361440" cy="361440"/>
            <a:chOff x="6262200" y="1728000"/>
            <a:chExt cx="361440" cy="361440"/>
          </a:xfrm>
        </p:grpSpPr>
        <p:sp>
          <p:nvSpPr>
            <p:cNvPr id="545" name="CustomShape 37">
              <a:extLst>
                <a:ext uri="{FF2B5EF4-FFF2-40B4-BE49-F238E27FC236}">
                  <a16:creationId xmlns:a16="http://schemas.microsoft.com/office/drawing/2014/main" id="{5E114C98-3D7E-7A53-3962-4945FC5816E0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47" name="Line 16">
            <a:extLst>
              <a:ext uri="{FF2B5EF4-FFF2-40B4-BE49-F238E27FC236}">
                <a16:creationId xmlns:a16="http://schemas.microsoft.com/office/drawing/2014/main" id="{A45C0E1C-A535-B832-6C9B-4B710BA5E724}"/>
              </a:ext>
            </a:extLst>
          </p:cNvPr>
          <p:cNvSpPr/>
          <p:nvPr/>
        </p:nvSpPr>
        <p:spPr>
          <a:xfrm>
            <a:off x="4546609" y="163118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49" name="CustomShape 39">
            <a:extLst>
              <a:ext uri="{FF2B5EF4-FFF2-40B4-BE49-F238E27FC236}">
                <a16:creationId xmlns:a16="http://schemas.microsoft.com/office/drawing/2014/main" id="{F3FA7DFC-200F-D25F-59D3-BD2D4B832FD8}"/>
              </a:ext>
            </a:extLst>
          </p:cNvPr>
          <p:cNvSpPr/>
          <p:nvPr/>
        </p:nvSpPr>
        <p:spPr>
          <a:xfrm>
            <a:off x="4901472" y="1895959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551" name="Line 16">
            <a:extLst>
              <a:ext uri="{FF2B5EF4-FFF2-40B4-BE49-F238E27FC236}">
                <a16:creationId xmlns:a16="http://schemas.microsoft.com/office/drawing/2014/main" id="{F7FE546D-4D08-795E-2402-4B9009F2BAB3}"/>
              </a:ext>
            </a:extLst>
          </p:cNvPr>
          <p:cNvSpPr/>
          <p:nvPr/>
        </p:nvSpPr>
        <p:spPr>
          <a:xfrm>
            <a:off x="5355631" y="1662243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71" name="Line 14">
            <a:extLst>
              <a:ext uri="{FF2B5EF4-FFF2-40B4-BE49-F238E27FC236}">
                <a16:creationId xmlns:a16="http://schemas.microsoft.com/office/drawing/2014/main" id="{63E0D766-BB65-644A-C132-CE015DBCD097}"/>
              </a:ext>
            </a:extLst>
          </p:cNvPr>
          <p:cNvSpPr/>
          <p:nvPr/>
        </p:nvSpPr>
        <p:spPr>
          <a:xfrm>
            <a:off x="1770076" y="1631362"/>
            <a:ext cx="72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73" name="CuadroTexto 572">
            <a:extLst>
              <a:ext uri="{FF2B5EF4-FFF2-40B4-BE49-F238E27FC236}">
                <a16:creationId xmlns:a16="http://schemas.microsoft.com/office/drawing/2014/main" id="{7D7F35FA-3BB0-DA52-B6B6-0C44C98CAB7E}"/>
              </a:ext>
            </a:extLst>
          </p:cNvPr>
          <p:cNvSpPr txBox="1"/>
          <p:nvPr/>
        </p:nvSpPr>
        <p:spPr>
          <a:xfrm>
            <a:off x="2329459" y="2233309"/>
            <a:ext cx="916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ZX60-83MP-S+</a:t>
            </a:r>
            <a:endParaRPr lang="en-GB" sz="800" b="1" dirty="0"/>
          </a:p>
        </p:txBody>
      </p:sp>
      <p:sp>
        <p:nvSpPr>
          <p:cNvPr id="575" name="CuadroTexto 574">
            <a:extLst>
              <a:ext uri="{FF2B5EF4-FFF2-40B4-BE49-F238E27FC236}">
                <a16:creationId xmlns:a16="http://schemas.microsoft.com/office/drawing/2014/main" id="{D1E15D98-3B3F-BD99-D215-4B668FF2953E}"/>
              </a:ext>
            </a:extLst>
          </p:cNvPr>
          <p:cNvSpPr txBox="1"/>
          <p:nvPr/>
        </p:nvSpPr>
        <p:spPr>
          <a:xfrm>
            <a:off x="4795780" y="2064069"/>
            <a:ext cx="78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ZBPD-2400+</a:t>
            </a:r>
            <a:endParaRPr lang="en-GB" sz="800" b="1" dirty="0"/>
          </a:p>
        </p:txBody>
      </p:sp>
      <p:sp>
        <p:nvSpPr>
          <p:cNvPr id="594" name="CuadroTexto 593">
            <a:extLst>
              <a:ext uri="{FF2B5EF4-FFF2-40B4-BE49-F238E27FC236}">
                <a16:creationId xmlns:a16="http://schemas.microsoft.com/office/drawing/2014/main" id="{71B3090B-92AA-CD2E-7B6E-7EA483F0F088}"/>
              </a:ext>
            </a:extLst>
          </p:cNvPr>
          <p:cNvSpPr txBox="1"/>
          <p:nvPr/>
        </p:nvSpPr>
        <p:spPr>
          <a:xfrm>
            <a:off x="3974301" y="2071144"/>
            <a:ext cx="7403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Extra cable</a:t>
            </a:r>
          </a:p>
        </p:txBody>
      </p:sp>
      <p:sp>
        <p:nvSpPr>
          <p:cNvPr id="595" name="CuadroTexto 594">
            <a:extLst>
              <a:ext uri="{FF2B5EF4-FFF2-40B4-BE49-F238E27FC236}">
                <a16:creationId xmlns:a16="http://schemas.microsoft.com/office/drawing/2014/main" id="{E157A666-1183-C292-385A-1716E3170536}"/>
              </a:ext>
            </a:extLst>
          </p:cNvPr>
          <p:cNvSpPr txBox="1"/>
          <p:nvPr/>
        </p:nvSpPr>
        <p:spPr>
          <a:xfrm>
            <a:off x="2564062" y="3301735"/>
            <a:ext cx="375199" cy="200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6dB</a:t>
            </a:r>
            <a:endParaRPr lang="en-GB" sz="700" b="1" dirty="0"/>
          </a:p>
        </p:txBody>
      </p:sp>
      <p:pic>
        <p:nvPicPr>
          <p:cNvPr id="596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9068EB6F-AED0-5863-F713-132F8A657A8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648605" y="2919298"/>
            <a:ext cx="215640" cy="222986"/>
          </a:xfrm>
          <a:prstGeom prst="rect">
            <a:avLst/>
          </a:prstGeom>
          <a:ln w="12600">
            <a:noFill/>
          </a:ln>
        </p:spPr>
      </p:pic>
      <p:sp>
        <p:nvSpPr>
          <p:cNvPr id="597" name="CustomShape 67">
            <a:extLst>
              <a:ext uri="{FF2B5EF4-FFF2-40B4-BE49-F238E27FC236}">
                <a16:creationId xmlns:a16="http://schemas.microsoft.com/office/drawing/2014/main" id="{6D49B007-21EB-E144-5956-8C7B244C4909}"/>
              </a:ext>
            </a:extLst>
          </p:cNvPr>
          <p:cNvSpPr/>
          <p:nvPr/>
        </p:nvSpPr>
        <p:spPr>
          <a:xfrm>
            <a:off x="2575525" y="2904552"/>
            <a:ext cx="361800" cy="252837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98" name="CustomShape 86">
            <a:extLst>
              <a:ext uri="{FF2B5EF4-FFF2-40B4-BE49-F238E27FC236}">
                <a16:creationId xmlns:a16="http://schemas.microsoft.com/office/drawing/2014/main" id="{88668733-0ED5-B03D-5D45-CF8314790599}"/>
              </a:ext>
            </a:extLst>
          </p:cNvPr>
          <p:cNvSpPr/>
          <p:nvPr/>
        </p:nvSpPr>
        <p:spPr>
          <a:xfrm>
            <a:off x="2690407" y="3229768"/>
            <a:ext cx="139077" cy="12299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Att</a:t>
            </a:r>
            <a:endParaRPr lang="es-ES" sz="800" spc="-1" dirty="0">
              <a:latin typeface="Arial"/>
            </a:endParaRPr>
          </a:p>
        </p:txBody>
      </p:sp>
      <p:sp>
        <p:nvSpPr>
          <p:cNvPr id="5" name="CustomShape 93">
            <a:extLst>
              <a:ext uri="{FF2B5EF4-FFF2-40B4-BE49-F238E27FC236}">
                <a16:creationId xmlns:a16="http://schemas.microsoft.com/office/drawing/2014/main" id="{C7252B6E-9FD1-335C-C3B2-50695EAFC2B7}"/>
              </a:ext>
            </a:extLst>
          </p:cNvPr>
          <p:cNvSpPr/>
          <p:nvPr/>
        </p:nvSpPr>
        <p:spPr>
          <a:xfrm>
            <a:off x="2511125" y="2717062"/>
            <a:ext cx="474530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dirty="0"/>
          </a:p>
        </p:txBody>
      </p:sp>
      <p:grpSp>
        <p:nvGrpSpPr>
          <p:cNvPr id="7" name="Group 36">
            <a:extLst>
              <a:ext uri="{FF2B5EF4-FFF2-40B4-BE49-F238E27FC236}">
                <a16:creationId xmlns:a16="http://schemas.microsoft.com/office/drawing/2014/main" id="{ACF7382F-793A-D774-2613-74A4BE94A54B}"/>
              </a:ext>
            </a:extLst>
          </p:cNvPr>
          <p:cNvGrpSpPr/>
          <p:nvPr/>
        </p:nvGrpSpPr>
        <p:grpSpPr>
          <a:xfrm>
            <a:off x="4133372" y="1472242"/>
            <a:ext cx="361440" cy="361440"/>
            <a:chOff x="6262200" y="1728000"/>
            <a:chExt cx="361440" cy="361440"/>
          </a:xfrm>
        </p:grpSpPr>
        <p:sp>
          <p:nvSpPr>
            <p:cNvPr id="13" name="CustomShape 37">
              <a:extLst>
                <a:ext uri="{FF2B5EF4-FFF2-40B4-BE49-F238E27FC236}">
                  <a16:creationId xmlns:a16="http://schemas.microsoft.com/office/drawing/2014/main" id="{E8EC2C65-C73B-B8DE-09CB-CD1D36A762C5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14" name="Line 16">
            <a:extLst>
              <a:ext uri="{FF2B5EF4-FFF2-40B4-BE49-F238E27FC236}">
                <a16:creationId xmlns:a16="http://schemas.microsoft.com/office/drawing/2014/main" id="{F933506B-BF43-33BE-D345-8949985065B9}"/>
              </a:ext>
            </a:extLst>
          </p:cNvPr>
          <p:cNvSpPr/>
          <p:nvPr/>
        </p:nvSpPr>
        <p:spPr>
          <a:xfrm>
            <a:off x="4103955" y="163118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15" name="CustomShape 93">
            <a:extLst>
              <a:ext uri="{FF2B5EF4-FFF2-40B4-BE49-F238E27FC236}">
                <a16:creationId xmlns:a16="http://schemas.microsoft.com/office/drawing/2014/main" id="{AE385E9D-26EC-85AD-FF69-24C7FB70C718}"/>
              </a:ext>
            </a:extLst>
          </p:cNvPr>
          <p:cNvSpPr/>
          <p:nvPr/>
        </p:nvSpPr>
        <p:spPr>
          <a:xfrm>
            <a:off x="2104935" y="1260850"/>
            <a:ext cx="3566648" cy="770063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7087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E780EE66-3440-1BA8-69E2-4BD3CBAA0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FA7C7F94-FE1B-A464-BFFF-6CD8F176C18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021021" y="2892829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24B302BC-9EAF-4545-F119-79247469D045}"/>
              </a:ext>
            </a:extLst>
          </p:cNvPr>
          <p:cNvGrpSpPr/>
          <p:nvPr/>
        </p:nvGrpSpPr>
        <p:grpSpPr>
          <a:xfrm>
            <a:off x="530609" y="2728562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6DBB9B0C-D238-3B87-2B82-88B422065CD1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23C6C43B-E50A-898D-7997-E5D5A996DEF7}"/>
                </a:ext>
              </a:extLst>
            </p:cNvPr>
            <p:cNvSpPr/>
            <p:nvPr/>
          </p:nvSpPr>
          <p:spPr>
            <a:xfrm>
              <a:off x="385423" y="3016016"/>
              <a:ext cx="28482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b="1" spc="-1" dirty="0">
                  <a:latin typeface="+mj-lt"/>
                  <a:ea typeface="Open Sans Regular"/>
                </a:rPr>
                <a:t>cBPM</a:t>
              </a:r>
              <a:endParaRPr lang="es-ES" dirty="0"/>
            </a:p>
          </p:txBody>
        </p:sp>
      </p:grpSp>
      <p:sp>
        <p:nvSpPr>
          <p:cNvPr id="56" name="CustomShape 55">
            <a:extLst>
              <a:ext uri="{FF2B5EF4-FFF2-40B4-BE49-F238E27FC236}">
                <a16:creationId xmlns:a16="http://schemas.microsoft.com/office/drawing/2014/main" id="{88343609-C3CF-0467-6D50-B275DDF94DDE}"/>
              </a:ext>
            </a:extLst>
          </p:cNvPr>
          <p:cNvSpPr/>
          <p:nvPr/>
        </p:nvSpPr>
        <p:spPr>
          <a:xfrm>
            <a:off x="5555437" y="3550152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 = 203 MHz</a:t>
            </a:r>
            <a:endParaRPr lang="es-ES" sz="800" b="1" spc="-1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D17B95F-3D8C-CC90-2EDF-FC8885CB09D1}"/>
              </a:ext>
            </a:extLst>
          </p:cNvPr>
          <p:cNvGrpSpPr/>
          <p:nvPr/>
        </p:nvGrpSpPr>
        <p:grpSpPr>
          <a:xfrm>
            <a:off x="1837409" y="2817122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5924C567-10B4-89B9-53DF-EFCEF97637C5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CA1CBD58-DBDE-4A55-8093-6322CBE6ED24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180 </a:t>
              </a:r>
              <a:endParaRPr lang="es-ES" sz="800" spc="-1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Hybrid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2CF351BF-5BAF-F696-E15E-80F817DBFAC7}"/>
              </a:ext>
            </a:extLst>
          </p:cNvPr>
          <p:cNvSpPr/>
          <p:nvPr/>
        </p:nvSpPr>
        <p:spPr>
          <a:xfrm>
            <a:off x="1640129" y="3041762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E5475400-2B2B-2359-AC70-2CE6D39A26F9}"/>
              </a:ext>
            </a:extLst>
          </p:cNvPr>
          <p:cNvSpPr/>
          <p:nvPr/>
        </p:nvSpPr>
        <p:spPr>
          <a:xfrm flipV="1">
            <a:off x="2062409" y="3262442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056C4569-4053-69C1-A424-5D7CA33FF975}"/>
              </a:ext>
            </a:extLst>
          </p:cNvPr>
          <p:cNvSpPr/>
          <p:nvPr/>
        </p:nvSpPr>
        <p:spPr>
          <a:xfrm>
            <a:off x="1686039" y="2902444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2E9F7F2E-7E8C-04D8-9559-68403ECD6EB7}"/>
              </a:ext>
            </a:extLst>
          </p:cNvPr>
          <p:cNvSpPr/>
          <p:nvPr/>
        </p:nvSpPr>
        <p:spPr>
          <a:xfrm>
            <a:off x="2329459" y="2902444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104F75D8-FB27-1BC5-7F38-5E9AC32FCBA9}"/>
              </a:ext>
            </a:extLst>
          </p:cNvPr>
          <p:cNvGrpSpPr/>
          <p:nvPr/>
        </p:nvGrpSpPr>
        <p:grpSpPr>
          <a:xfrm>
            <a:off x="3234071" y="2826625"/>
            <a:ext cx="2568683" cy="542293"/>
            <a:chOff x="2775960" y="2868065"/>
            <a:chExt cx="2568683" cy="542293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41A0D8D1-8973-99C8-5ACA-B2DCBAB1F441}"/>
                </a:ext>
              </a:extLst>
            </p:cNvPr>
            <p:cNvSpPr/>
            <p:nvPr/>
          </p:nvSpPr>
          <p:spPr>
            <a:xfrm rot="5400000">
              <a:off x="4251279" y="2915367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D033B821-4165-06F7-0601-AD7ED32A5649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B4C7DF6C-2567-3363-CD2E-02DC7E4397B1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A3886977-3690-FB7D-F596-830D8C9ACD5E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F71ABE50-C60A-FE5D-3C22-4B8779BEA335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0051E784-A1B6-033C-DF1B-9712957A6AA8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9531EC97-9391-E61E-4BAE-B6F458C91F15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ED0DC1BB-488E-BD4A-61B2-FEE6BC2F72CF}"/>
                </a:ext>
              </a:extLst>
            </p:cNvPr>
            <p:cNvGrpSpPr/>
            <p:nvPr/>
          </p:nvGrpSpPr>
          <p:grpSpPr>
            <a:xfrm>
              <a:off x="4931723" y="2868065"/>
              <a:ext cx="412920" cy="412920"/>
              <a:chOff x="4931723" y="2868065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2D89F5BF-5C1D-2D57-9050-ECC730C6B048}"/>
                  </a:ext>
                </a:extLst>
              </p:cNvPr>
              <p:cNvSpPr/>
              <p:nvPr/>
            </p:nvSpPr>
            <p:spPr>
              <a:xfrm>
                <a:off x="4931723" y="2868065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E8E67121-31BA-B466-83D2-DEC7BD8E0AB6}"/>
                  </a:ext>
                </a:extLst>
              </p:cNvPr>
              <p:cNvSpPr/>
              <p:nvPr/>
            </p:nvSpPr>
            <p:spPr>
              <a:xfrm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26ECCC37-B76E-ABA3-F90C-FBE9821EB066}"/>
                  </a:ext>
                </a:extLst>
              </p:cNvPr>
              <p:cNvSpPr/>
              <p:nvPr/>
            </p:nvSpPr>
            <p:spPr>
              <a:xfrm flipH="1"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</p:grp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3599F674-4BCC-1C56-74E4-0107CECF5649}"/>
                </a:ext>
              </a:extLst>
            </p:cNvPr>
            <p:cNvSpPr/>
            <p:nvPr/>
          </p:nvSpPr>
          <p:spPr>
            <a:xfrm>
              <a:off x="2858287" y="3287247"/>
              <a:ext cx="19678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DSA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A63BA8D7-BF35-D378-EBF9-0DDDCF155287}"/>
                </a:ext>
              </a:extLst>
            </p:cNvPr>
            <p:cNvSpPr/>
            <p:nvPr/>
          </p:nvSpPr>
          <p:spPr>
            <a:xfrm>
              <a:off x="3370891" y="3280444"/>
              <a:ext cx="38486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BPF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D45BD3E1-78C9-2AF4-12F1-F1454C7F60A7}"/>
                </a:ext>
              </a:extLst>
            </p:cNvPr>
            <p:cNvSpPr/>
            <p:nvPr/>
          </p:nvSpPr>
          <p:spPr>
            <a:xfrm>
              <a:off x="4284317" y="3267677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Amp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82570D7C-0B06-2C44-DECD-256B65BFA3C7}"/>
                </a:ext>
              </a:extLst>
            </p:cNvPr>
            <p:cNvSpPr/>
            <p:nvPr/>
          </p:nvSpPr>
          <p:spPr>
            <a:xfrm>
              <a:off x="4980936" y="3276469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Mixer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B6AF3E45-AFE1-5CED-16B8-89533CAF0E72}"/>
              </a:ext>
            </a:extLst>
          </p:cNvPr>
          <p:cNvSpPr/>
          <p:nvPr/>
        </p:nvSpPr>
        <p:spPr>
          <a:xfrm flipV="1">
            <a:off x="2055929" y="2586362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7" name="Line 97">
            <a:extLst>
              <a:ext uri="{FF2B5EF4-FFF2-40B4-BE49-F238E27FC236}">
                <a16:creationId xmlns:a16="http://schemas.microsoft.com/office/drawing/2014/main" id="{289FACE7-A1A7-501E-E8E9-FB7D8FF90BFA}"/>
              </a:ext>
            </a:extLst>
          </p:cNvPr>
          <p:cNvSpPr/>
          <p:nvPr/>
        </p:nvSpPr>
        <p:spPr>
          <a:xfrm>
            <a:off x="849569" y="2587442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2C112AD3-E4A8-9690-39F0-18D89563D119}"/>
              </a:ext>
            </a:extLst>
          </p:cNvPr>
          <p:cNvSpPr/>
          <p:nvPr/>
        </p:nvSpPr>
        <p:spPr>
          <a:xfrm flipV="1">
            <a:off x="849929" y="2576282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B5F0296C-8372-872D-75A3-50A4252231BF}"/>
              </a:ext>
            </a:extLst>
          </p:cNvPr>
          <p:cNvSpPr/>
          <p:nvPr/>
        </p:nvSpPr>
        <p:spPr>
          <a:xfrm>
            <a:off x="849569" y="3493202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4AD19369-5F09-0FA6-A988-66763F87F504}"/>
              </a:ext>
            </a:extLst>
          </p:cNvPr>
          <p:cNvSpPr/>
          <p:nvPr/>
        </p:nvSpPr>
        <p:spPr>
          <a:xfrm flipV="1">
            <a:off x="849929" y="3368642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4" name="Line 104">
            <a:extLst>
              <a:ext uri="{FF2B5EF4-FFF2-40B4-BE49-F238E27FC236}">
                <a16:creationId xmlns:a16="http://schemas.microsoft.com/office/drawing/2014/main" id="{009A5376-B78C-6595-7911-149BB552C912}"/>
              </a:ext>
            </a:extLst>
          </p:cNvPr>
          <p:cNvSpPr/>
          <p:nvPr/>
        </p:nvSpPr>
        <p:spPr>
          <a:xfrm flipV="1">
            <a:off x="5598853" y="1655856"/>
            <a:ext cx="1539" cy="1163985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05832A40-595E-2F05-587A-2E850EE3561B}"/>
              </a:ext>
            </a:extLst>
          </p:cNvPr>
          <p:cNvSpPr/>
          <p:nvPr/>
        </p:nvSpPr>
        <p:spPr>
          <a:xfrm>
            <a:off x="2927122" y="3555988"/>
            <a:ext cx="75148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1.631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 dirty="0">
              <a:solidFill>
                <a:srgbClr val="7C92C4"/>
              </a:solidFill>
              <a:latin typeface="Arial"/>
            </a:endParaRPr>
          </a:p>
        </p:txBody>
      </p:sp>
      <p:grpSp>
        <p:nvGrpSpPr>
          <p:cNvPr id="304" name="Group 16">
            <a:extLst>
              <a:ext uri="{FF2B5EF4-FFF2-40B4-BE49-F238E27FC236}">
                <a16:creationId xmlns:a16="http://schemas.microsoft.com/office/drawing/2014/main" id="{11591D11-8D7D-DA51-118D-4A7129890E2D}"/>
              </a:ext>
            </a:extLst>
          </p:cNvPr>
          <p:cNvGrpSpPr/>
          <p:nvPr/>
        </p:nvGrpSpPr>
        <p:grpSpPr>
          <a:xfrm>
            <a:off x="6601633" y="2166124"/>
            <a:ext cx="835920" cy="1708216"/>
            <a:chOff x="8043840" y="1744920"/>
            <a:chExt cx="835920" cy="2659680"/>
          </a:xfrm>
        </p:grpSpPr>
        <p:sp>
          <p:nvSpPr>
            <p:cNvPr id="305" name="CustomShape 17">
              <a:extLst>
                <a:ext uri="{FF2B5EF4-FFF2-40B4-BE49-F238E27FC236}">
                  <a16:creationId xmlns:a16="http://schemas.microsoft.com/office/drawing/2014/main" id="{D4929644-9256-2081-C7A1-6B82216C1933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306" name="CustomShape 18">
              <a:extLst>
                <a:ext uri="{FF2B5EF4-FFF2-40B4-BE49-F238E27FC236}">
                  <a16:creationId xmlns:a16="http://schemas.microsoft.com/office/drawing/2014/main" id="{85866A83-85C1-F095-CEC3-9FA52BF32E21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b="1" spc="-1" dirty="0">
                  <a:latin typeface="Open Sans Regular"/>
                  <a:ea typeface="Open Sans Regular"/>
                </a:rPr>
                <a:t>Oscilloscope</a:t>
              </a:r>
            </a:p>
          </p:txBody>
        </p:sp>
      </p:grpSp>
      <p:sp>
        <p:nvSpPr>
          <p:cNvPr id="311" name="Line 45">
            <a:extLst>
              <a:ext uri="{FF2B5EF4-FFF2-40B4-BE49-F238E27FC236}">
                <a16:creationId xmlns:a16="http://schemas.microsoft.com/office/drawing/2014/main" id="{F1A35459-2905-C306-5612-AF50EC614BFE}"/>
              </a:ext>
            </a:extLst>
          </p:cNvPr>
          <p:cNvSpPr/>
          <p:nvPr/>
        </p:nvSpPr>
        <p:spPr>
          <a:xfrm>
            <a:off x="6434172" y="3027714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01F2F8AD-FB2D-4D25-8B4E-82215D1901A1}"/>
              </a:ext>
            </a:extLst>
          </p:cNvPr>
          <p:cNvSpPr/>
          <p:nvPr/>
        </p:nvSpPr>
        <p:spPr>
          <a:xfrm>
            <a:off x="5976381" y="2844949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D008AB61-571E-E8BC-1569-9600DB000999}"/>
              </a:ext>
            </a:extLst>
          </p:cNvPr>
          <p:cNvSpPr/>
          <p:nvPr/>
        </p:nvSpPr>
        <p:spPr>
          <a:xfrm>
            <a:off x="6001277" y="3236777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B915F06B-D141-07A0-6EFA-A652369D8537}"/>
              </a:ext>
            </a:extLst>
          </p:cNvPr>
          <p:cNvSpPr/>
          <p:nvPr/>
        </p:nvSpPr>
        <p:spPr>
          <a:xfrm>
            <a:off x="6328801" y="3030143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93E9283A-B9ED-9E95-2B3E-004374146959}"/>
              </a:ext>
            </a:extLst>
          </p:cNvPr>
          <p:cNvSpPr/>
          <p:nvPr/>
        </p:nvSpPr>
        <p:spPr>
          <a:xfrm>
            <a:off x="5790619" y="3002700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DDB7F2E9-197A-CE70-1C1D-FF3313BA7A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s-ES" smtClean="0"/>
              <a:t>13</a:t>
            </a:fld>
            <a:endParaRPr lang="es-ES" dirty="0"/>
          </a:p>
        </p:txBody>
      </p:sp>
      <p:sp>
        <p:nvSpPr>
          <p:cNvPr id="625" name="CustomShape 55">
            <a:extLst>
              <a:ext uri="{FF2B5EF4-FFF2-40B4-BE49-F238E27FC236}">
                <a16:creationId xmlns:a16="http://schemas.microsoft.com/office/drawing/2014/main" id="{F8B6B6A9-241D-1AEF-49C1-99E399EA15B8}"/>
              </a:ext>
            </a:extLst>
          </p:cNvPr>
          <p:cNvSpPr/>
          <p:nvPr/>
        </p:nvSpPr>
        <p:spPr>
          <a:xfrm>
            <a:off x="3858659" y="3823896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X-MICROWAVE TECHNOLOGY</a:t>
            </a:r>
            <a:endParaRPr lang="es-ES" sz="900" b="1" spc="-1" dirty="0">
              <a:solidFill>
                <a:srgbClr val="7C92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28" name="CustomShape 55">
            <a:extLst>
              <a:ext uri="{FF2B5EF4-FFF2-40B4-BE49-F238E27FC236}">
                <a16:creationId xmlns:a16="http://schemas.microsoft.com/office/drawing/2014/main" id="{36CCAFDF-74E9-3048-5B9C-3E954476A908}"/>
              </a:ext>
            </a:extLst>
          </p:cNvPr>
          <p:cNvSpPr/>
          <p:nvPr/>
        </p:nvSpPr>
        <p:spPr>
          <a:xfrm>
            <a:off x="4999031" y="540571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A74EB0DC-B6AE-E816-DD35-EEBF277BDDFC}"/>
              </a:ext>
            </a:extLst>
          </p:cNvPr>
          <p:cNvSpPr/>
          <p:nvPr/>
        </p:nvSpPr>
        <p:spPr>
          <a:xfrm>
            <a:off x="3592846" y="3025849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961E63EF-BD2B-7D59-DD1A-D67778ED276F}"/>
              </a:ext>
            </a:extLst>
          </p:cNvPr>
          <p:cNvSpPr/>
          <p:nvPr/>
        </p:nvSpPr>
        <p:spPr>
          <a:xfrm>
            <a:off x="4211920" y="3025849"/>
            <a:ext cx="51629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7C2B40AB-A51F-A82B-AF84-3BD7F02153C3}"/>
              </a:ext>
            </a:extLst>
          </p:cNvPr>
          <p:cNvSpPr/>
          <p:nvPr/>
        </p:nvSpPr>
        <p:spPr>
          <a:xfrm>
            <a:off x="4999031" y="3013087"/>
            <a:ext cx="383582" cy="146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8534068-42B0-8D5F-D9B2-59169BED1FA3}"/>
              </a:ext>
            </a:extLst>
          </p:cNvPr>
          <p:cNvSpPr txBox="1"/>
          <p:nvPr/>
        </p:nvSpPr>
        <p:spPr>
          <a:xfrm>
            <a:off x="3969562" y="19977"/>
            <a:ext cx="515776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u="sng" dirty="0"/>
              <a:t>READOUT IFIC – X, Y POSITION LINE</a:t>
            </a:r>
            <a:endParaRPr lang="en-GB" b="1" u="sng" dirty="0"/>
          </a:p>
        </p:txBody>
      </p:sp>
      <p:sp>
        <p:nvSpPr>
          <p:cNvPr id="523" name="CuadroTexto 522">
            <a:extLst>
              <a:ext uri="{FF2B5EF4-FFF2-40B4-BE49-F238E27FC236}">
                <a16:creationId xmlns:a16="http://schemas.microsoft.com/office/drawing/2014/main" id="{935CF947-13BE-BBD1-DF63-93C8362409F4}"/>
              </a:ext>
            </a:extLst>
          </p:cNvPr>
          <p:cNvSpPr txBox="1"/>
          <p:nvPr/>
        </p:nvSpPr>
        <p:spPr>
          <a:xfrm>
            <a:off x="4669474" y="2695052"/>
            <a:ext cx="11798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solidFill>
                  <a:srgbClr val="FF0000"/>
                </a:solidFill>
              </a:rPr>
              <a:t>Pout 1dB =  +23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576" name="CuadroTexto 575">
            <a:extLst>
              <a:ext uri="{FF2B5EF4-FFF2-40B4-BE49-F238E27FC236}">
                <a16:creationId xmlns:a16="http://schemas.microsoft.com/office/drawing/2014/main" id="{D186F5F8-59BD-B39A-B8C8-7CD678A3CC07}"/>
              </a:ext>
            </a:extLst>
          </p:cNvPr>
          <p:cNvSpPr txBox="1"/>
          <p:nvPr/>
        </p:nvSpPr>
        <p:spPr>
          <a:xfrm>
            <a:off x="5587426" y="1587203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LO</a:t>
            </a:r>
            <a:r>
              <a:rPr lang="es-ES" sz="400" b="1" dirty="0"/>
              <a:t>1</a:t>
            </a:r>
            <a:r>
              <a:rPr lang="es-ES" sz="800" b="1" dirty="0"/>
              <a:t>=1.428 GHz</a:t>
            </a:r>
            <a:endParaRPr lang="en-GB" sz="700" b="1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7E9383DE-EA45-08AF-5E2D-C972587D84F5}"/>
              </a:ext>
            </a:extLst>
          </p:cNvPr>
          <p:cNvSpPr txBox="1"/>
          <p:nvPr/>
        </p:nvSpPr>
        <p:spPr>
          <a:xfrm>
            <a:off x="5268778" y="3291091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SIM-43H+</a:t>
            </a:r>
            <a:endParaRPr lang="en-GB" sz="800" b="1" dirty="0"/>
          </a:p>
        </p:txBody>
      </p:sp>
      <p:sp>
        <p:nvSpPr>
          <p:cNvPr id="562" name="CustomShape 55">
            <a:extLst>
              <a:ext uri="{FF2B5EF4-FFF2-40B4-BE49-F238E27FC236}">
                <a16:creationId xmlns:a16="http://schemas.microsoft.com/office/drawing/2014/main" id="{7DC5B2AE-6C8A-A3B8-235C-4C84D4D8BB47}"/>
              </a:ext>
            </a:extLst>
          </p:cNvPr>
          <p:cNvSpPr/>
          <p:nvPr/>
        </p:nvSpPr>
        <p:spPr>
          <a:xfrm>
            <a:off x="5452221" y="3818581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D9F3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MINICIRCUITS TECHNOLOGY</a:t>
            </a:r>
            <a:endParaRPr lang="es-ES" sz="900" b="1" spc="-1" dirty="0">
              <a:solidFill>
                <a:srgbClr val="D9F3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63" name="CuadroTexto 562">
            <a:extLst>
              <a:ext uri="{FF2B5EF4-FFF2-40B4-BE49-F238E27FC236}">
                <a16:creationId xmlns:a16="http://schemas.microsoft.com/office/drawing/2014/main" id="{5B01E072-44FC-A568-6960-F28F4EAAE838}"/>
              </a:ext>
            </a:extLst>
          </p:cNvPr>
          <p:cNvSpPr txBox="1"/>
          <p:nvPr/>
        </p:nvSpPr>
        <p:spPr>
          <a:xfrm>
            <a:off x="1714829" y="3473779"/>
            <a:ext cx="761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JSO-465/3S</a:t>
            </a:r>
            <a:endParaRPr lang="en-GB" sz="800" b="1" dirty="0"/>
          </a:p>
        </p:txBody>
      </p:sp>
      <p:sp>
        <p:nvSpPr>
          <p:cNvPr id="574" name="CuadroTexto 573">
            <a:extLst>
              <a:ext uri="{FF2B5EF4-FFF2-40B4-BE49-F238E27FC236}">
                <a16:creationId xmlns:a16="http://schemas.microsoft.com/office/drawing/2014/main" id="{CE4F620C-B625-C34D-8DA8-D622F35B1511}"/>
              </a:ext>
            </a:extLst>
          </p:cNvPr>
          <p:cNvSpPr txBox="1"/>
          <p:nvPr/>
        </p:nvSpPr>
        <p:spPr>
          <a:xfrm>
            <a:off x="3104476" y="3288780"/>
            <a:ext cx="726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PE43705A </a:t>
            </a:r>
          </a:p>
        </p:txBody>
      </p:sp>
      <p:sp>
        <p:nvSpPr>
          <p:cNvPr id="580" name="CuadroTexto 579">
            <a:extLst>
              <a:ext uri="{FF2B5EF4-FFF2-40B4-BE49-F238E27FC236}">
                <a16:creationId xmlns:a16="http://schemas.microsoft.com/office/drawing/2014/main" id="{923ADD15-F073-4D84-C366-1684A38D0421}"/>
              </a:ext>
            </a:extLst>
          </p:cNvPr>
          <p:cNvSpPr txBox="1"/>
          <p:nvPr/>
        </p:nvSpPr>
        <p:spPr>
          <a:xfrm>
            <a:off x="3671263" y="3303143"/>
            <a:ext cx="852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BFCN-1690+</a:t>
            </a:r>
          </a:p>
        </p:txBody>
      </p:sp>
      <p:sp>
        <p:nvSpPr>
          <p:cNvPr id="587" name="CuadroTexto 586">
            <a:extLst>
              <a:ext uri="{FF2B5EF4-FFF2-40B4-BE49-F238E27FC236}">
                <a16:creationId xmlns:a16="http://schemas.microsoft.com/office/drawing/2014/main" id="{C85BAE97-6CC7-AD0F-C347-25D5DE2BC1CB}"/>
              </a:ext>
            </a:extLst>
          </p:cNvPr>
          <p:cNvSpPr txBox="1"/>
          <p:nvPr/>
        </p:nvSpPr>
        <p:spPr>
          <a:xfrm>
            <a:off x="4447347" y="3297477"/>
            <a:ext cx="10258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HMC639ST89E</a:t>
            </a:r>
          </a:p>
        </p:txBody>
      </p:sp>
      <p:sp>
        <p:nvSpPr>
          <p:cNvPr id="2" name="CustomShape 93">
            <a:extLst>
              <a:ext uri="{FF2B5EF4-FFF2-40B4-BE49-F238E27FC236}">
                <a16:creationId xmlns:a16="http://schemas.microsoft.com/office/drawing/2014/main" id="{0A0F60C5-4931-7E73-2F15-AF61641EA817}"/>
              </a:ext>
            </a:extLst>
          </p:cNvPr>
          <p:cNvSpPr/>
          <p:nvPr/>
        </p:nvSpPr>
        <p:spPr>
          <a:xfrm>
            <a:off x="5873243" y="2693637"/>
            <a:ext cx="571614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dirty="0"/>
          </a:p>
        </p:txBody>
      </p:sp>
      <p:sp>
        <p:nvSpPr>
          <p:cNvPr id="20" name="CustomShape 86">
            <a:extLst>
              <a:ext uri="{FF2B5EF4-FFF2-40B4-BE49-F238E27FC236}">
                <a16:creationId xmlns:a16="http://schemas.microsoft.com/office/drawing/2014/main" id="{A272A40D-7ABC-DB11-C671-7C6FDB12CDA9}"/>
              </a:ext>
            </a:extLst>
          </p:cNvPr>
          <p:cNvSpPr/>
          <p:nvPr/>
        </p:nvSpPr>
        <p:spPr>
          <a:xfrm>
            <a:off x="2788830" y="3239003"/>
            <a:ext cx="6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spAutoFit/>
          </a:bodyPr>
          <a:lstStyle/>
          <a:p>
            <a:pPr algn="ctr">
              <a:tabLst>
                <a:tab pos="0" algn="l"/>
              </a:tabLst>
            </a:pPr>
            <a:endParaRPr lang="es-ES" sz="800" spc="-1" dirty="0">
              <a:latin typeface="Open Sans Regular"/>
              <a:ea typeface="Open Sans Regular"/>
              <a:cs typeface="Open Sans Regular"/>
            </a:endParaRPr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EC63EBB8-7B4F-E670-836E-CFCE2233143C}"/>
              </a:ext>
            </a:extLst>
          </p:cNvPr>
          <p:cNvSpPr/>
          <p:nvPr/>
        </p:nvSpPr>
        <p:spPr>
          <a:xfrm flipV="1">
            <a:off x="2327381" y="3012242"/>
            <a:ext cx="870288" cy="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" name="CustomShape 93">
            <a:extLst>
              <a:ext uri="{FF2B5EF4-FFF2-40B4-BE49-F238E27FC236}">
                <a16:creationId xmlns:a16="http://schemas.microsoft.com/office/drawing/2014/main" id="{4A10DC83-6541-A343-0B21-91DBA6DCFABF}"/>
              </a:ext>
            </a:extLst>
          </p:cNvPr>
          <p:cNvSpPr/>
          <p:nvPr/>
        </p:nvSpPr>
        <p:spPr>
          <a:xfrm>
            <a:off x="3055705" y="2699511"/>
            <a:ext cx="2801252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dirty="0"/>
          </a:p>
        </p:txBody>
      </p:sp>
      <p:sp>
        <p:nvSpPr>
          <p:cNvPr id="16" name="CustomShape 22">
            <a:extLst>
              <a:ext uri="{FF2B5EF4-FFF2-40B4-BE49-F238E27FC236}">
                <a16:creationId xmlns:a16="http://schemas.microsoft.com/office/drawing/2014/main" id="{D2D10377-97E6-1D26-7569-F005F6926C7E}"/>
              </a:ext>
            </a:extLst>
          </p:cNvPr>
          <p:cNvSpPr/>
          <p:nvPr/>
        </p:nvSpPr>
        <p:spPr>
          <a:xfrm>
            <a:off x="3012760" y="788617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1</a:t>
            </a:r>
            <a:r>
              <a:rPr lang="es-ES" sz="1100" spc="-1" dirty="0">
                <a:latin typeface="+mj-lt"/>
                <a:ea typeface="Open Sans Regular"/>
              </a:rPr>
              <a:t> = 1.428 GHz</a:t>
            </a:r>
            <a:endParaRPr lang="es-ES" sz="1100" spc="-1" dirty="0">
              <a:latin typeface="+mj-lt"/>
            </a:endParaRP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8E50D2F6-6AB4-B936-840F-2F0A333F257B}"/>
              </a:ext>
            </a:extLst>
          </p:cNvPr>
          <p:cNvCxnSpPr>
            <a:cxnSpLocks/>
          </p:cNvCxnSpPr>
          <p:nvPr/>
        </p:nvCxnSpPr>
        <p:spPr>
          <a:xfrm>
            <a:off x="1595116" y="834665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CustomShape 32">
            <a:extLst>
              <a:ext uri="{FF2B5EF4-FFF2-40B4-BE49-F238E27FC236}">
                <a16:creationId xmlns:a16="http://schemas.microsoft.com/office/drawing/2014/main" id="{06E2C08F-FC4C-5941-B7A0-119076E60A90}"/>
              </a:ext>
            </a:extLst>
          </p:cNvPr>
          <p:cNvSpPr/>
          <p:nvPr/>
        </p:nvSpPr>
        <p:spPr>
          <a:xfrm>
            <a:off x="5375" y="1411359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ATF S.G = 714 MHz</a:t>
            </a:r>
            <a:endParaRPr lang="es-ES" sz="800" b="1" spc="-1" dirty="0">
              <a:latin typeface="+mj-lt"/>
            </a:endParaRPr>
          </a:p>
        </p:txBody>
      </p:sp>
      <p:sp>
        <p:nvSpPr>
          <p:cNvPr id="24" name="CustomShape 55">
            <a:extLst>
              <a:ext uri="{FF2B5EF4-FFF2-40B4-BE49-F238E27FC236}">
                <a16:creationId xmlns:a16="http://schemas.microsoft.com/office/drawing/2014/main" id="{61D7BC0C-9652-0C81-BF6D-83DD33A041F7}"/>
              </a:ext>
            </a:extLst>
          </p:cNvPr>
          <p:cNvSpPr/>
          <p:nvPr/>
        </p:nvSpPr>
        <p:spPr>
          <a:xfrm>
            <a:off x="4999031" y="540571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241BA160-BF85-5F54-2C2A-3551EC866845}"/>
              </a:ext>
            </a:extLst>
          </p:cNvPr>
          <p:cNvSpPr txBox="1"/>
          <p:nvPr/>
        </p:nvSpPr>
        <p:spPr>
          <a:xfrm>
            <a:off x="5615812" y="1744297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i="1" dirty="0"/>
              <a:t>+17 dBm</a:t>
            </a:r>
            <a:endParaRPr lang="en-GB" sz="700" b="1" i="1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B4EC1F05-0667-0E8A-B3B4-06985E464D3A}"/>
              </a:ext>
            </a:extLst>
          </p:cNvPr>
          <p:cNvSpPr txBox="1"/>
          <p:nvPr/>
        </p:nvSpPr>
        <p:spPr>
          <a:xfrm>
            <a:off x="3393225" y="1107625"/>
            <a:ext cx="11621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solidFill>
                  <a:srgbClr val="FF0000"/>
                </a:solidFill>
              </a:rPr>
              <a:t>Pout 1dB= +27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38" name="CustomShape 41">
            <a:extLst>
              <a:ext uri="{FF2B5EF4-FFF2-40B4-BE49-F238E27FC236}">
                <a16:creationId xmlns:a16="http://schemas.microsoft.com/office/drawing/2014/main" id="{872394BE-C8CC-67B5-081A-36A2BF9AC0FF}"/>
              </a:ext>
            </a:extLst>
          </p:cNvPr>
          <p:cNvSpPr/>
          <p:nvPr/>
        </p:nvSpPr>
        <p:spPr>
          <a:xfrm>
            <a:off x="1183382" y="518814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39" name="CustomShape 42">
            <a:extLst>
              <a:ext uri="{FF2B5EF4-FFF2-40B4-BE49-F238E27FC236}">
                <a16:creationId xmlns:a16="http://schemas.microsoft.com/office/drawing/2014/main" id="{B5F6F31D-E3D6-B57F-EA99-74181AB95A42}"/>
              </a:ext>
            </a:extLst>
          </p:cNvPr>
          <p:cNvSpPr/>
          <p:nvPr/>
        </p:nvSpPr>
        <p:spPr>
          <a:xfrm>
            <a:off x="1204156" y="552213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40" name="CustomShape 3">
            <a:extLst>
              <a:ext uri="{FF2B5EF4-FFF2-40B4-BE49-F238E27FC236}">
                <a16:creationId xmlns:a16="http://schemas.microsoft.com/office/drawing/2014/main" id="{E8C35111-DF9C-5D52-1D85-556F996EC7C1}"/>
              </a:ext>
            </a:extLst>
          </p:cNvPr>
          <p:cNvSpPr/>
          <p:nvPr/>
        </p:nvSpPr>
        <p:spPr>
          <a:xfrm rot="5400000">
            <a:off x="2582018" y="1491322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grpSp>
        <p:nvGrpSpPr>
          <p:cNvPr id="41" name="Group 10">
            <a:extLst>
              <a:ext uri="{FF2B5EF4-FFF2-40B4-BE49-F238E27FC236}">
                <a16:creationId xmlns:a16="http://schemas.microsoft.com/office/drawing/2014/main" id="{D3BB1831-706D-17D3-28C6-7FCA87738C72}"/>
              </a:ext>
            </a:extLst>
          </p:cNvPr>
          <p:cNvGrpSpPr/>
          <p:nvPr/>
        </p:nvGrpSpPr>
        <p:grpSpPr>
          <a:xfrm>
            <a:off x="3289418" y="1450642"/>
            <a:ext cx="361440" cy="361440"/>
            <a:chOff x="5440680" y="1726200"/>
            <a:chExt cx="361440" cy="361440"/>
          </a:xfrm>
        </p:grpSpPr>
        <p:sp>
          <p:nvSpPr>
            <p:cNvPr id="42" name="CustomShape 11">
              <a:extLst>
                <a:ext uri="{FF2B5EF4-FFF2-40B4-BE49-F238E27FC236}">
                  <a16:creationId xmlns:a16="http://schemas.microsoft.com/office/drawing/2014/main" id="{08461D1E-C163-C22A-F045-C7290ED7520C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43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CB69FDCD-5D5C-A359-DDEE-49D54F6EBE47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44" name="Line 13">
            <a:extLst>
              <a:ext uri="{FF2B5EF4-FFF2-40B4-BE49-F238E27FC236}">
                <a16:creationId xmlns:a16="http://schemas.microsoft.com/office/drawing/2014/main" id="{90255D20-0381-8B8D-3E65-78F0B6BF5E9C}"/>
              </a:ext>
            </a:extLst>
          </p:cNvPr>
          <p:cNvSpPr/>
          <p:nvPr/>
        </p:nvSpPr>
        <p:spPr>
          <a:xfrm>
            <a:off x="1002047" y="1633665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5" name="Line 15">
            <a:extLst>
              <a:ext uri="{FF2B5EF4-FFF2-40B4-BE49-F238E27FC236}">
                <a16:creationId xmlns:a16="http://schemas.microsoft.com/office/drawing/2014/main" id="{E81C72E6-9328-6ABE-29A4-2FA05477B932}"/>
              </a:ext>
            </a:extLst>
          </p:cNvPr>
          <p:cNvSpPr/>
          <p:nvPr/>
        </p:nvSpPr>
        <p:spPr>
          <a:xfrm>
            <a:off x="2873978" y="1631362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6" name="Line 16">
            <a:extLst>
              <a:ext uri="{FF2B5EF4-FFF2-40B4-BE49-F238E27FC236}">
                <a16:creationId xmlns:a16="http://schemas.microsoft.com/office/drawing/2014/main" id="{CC617C88-DEE4-FCEB-21A6-75600C184BF5}"/>
              </a:ext>
            </a:extLst>
          </p:cNvPr>
          <p:cNvSpPr/>
          <p:nvPr/>
        </p:nvSpPr>
        <p:spPr>
          <a:xfrm>
            <a:off x="3653378" y="163136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7" name="CustomShape 20">
            <a:extLst>
              <a:ext uri="{FF2B5EF4-FFF2-40B4-BE49-F238E27FC236}">
                <a16:creationId xmlns:a16="http://schemas.microsoft.com/office/drawing/2014/main" id="{665A1C31-7831-2AC0-56DE-B5DDA41BA975}"/>
              </a:ext>
            </a:extLst>
          </p:cNvPr>
          <p:cNvSpPr/>
          <p:nvPr/>
        </p:nvSpPr>
        <p:spPr>
          <a:xfrm>
            <a:off x="2754818" y="1843042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8" name="CustomShape 21">
            <a:extLst>
              <a:ext uri="{FF2B5EF4-FFF2-40B4-BE49-F238E27FC236}">
                <a16:creationId xmlns:a16="http://schemas.microsoft.com/office/drawing/2014/main" id="{EC8948C1-9CB2-4469-53FD-8D0FA4C8EF2B}"/>
              </a:ext>
            </a:extLst>
          </p:cNvPr>
          <p:cNvSpPr/>
          <p:nvPr/>
        </p:nvSpPr>
        <p:spPr>
          <a:xfrm>
            <a:off x="3356918" y="1845421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BPF</a:t>
            </a:r>
            <a:endParaRPr lang="es-ES" sz="800" spc="-1" dirty="0">
              <a:latin typeface="Arial"/>
            </a:endParaRPr>
          </a:p>
        </p:txBody>
      </p:sp>
      <p:sp>
        <p:nvSpPr>
          <p:cNvPr id="49" name="CustomShape 22">
            <a:extLst>
              <a:ext uri="{FF2B5EF4-FFF2-40B4-BE49-F238E27FC236}">
                <a16:creationId xmlns:a16="http://schemas.microsoft.com/office/drawing/2014/main" id="{0F4EB691-032A-F2F7-FD32-297BFF9473A5}"/>
              </a:ext>
            </a:extLst>
          </p:cNvPr>
          <p:cNvSpPr/>
          <p:nvPr/>
        </p:nvSpPr>
        <p:spPr>
          <a:xfrm>
            <a:off x="2626298" y="184304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grpSp>
        <p:nvGrpSpPr>
          <p:cNvPr id="50" name="Group 28">
            <a:extLst>
              <a:ext uri="{FF2B5EF4-FFF2-40B4-BE49-F238E27FC236}">
                <a16:creationId xmlns:a16="http://schemas.microsoft.com/office/drawing/2014/main" id="{FD54A979-ACAC-8095-8FDD-0BCCBAFEAD7D}"/>
              </a:ext>
            </a:extLst>
          </p:cNvPr>
          <p:cNvGrpSpPr/>
          <p:nvPr/>
        </p:nvGrpSpPr>
        <p:grpSpPr>
          <a:xfrm>
            <a:off x="1409927" y="1454745"/>
            <a:ext cx="361440" cy="361440"/>
            <a:chOff x="4030200" y="1728000"/>
            <a:chExt cx="361440" cy="361440"/>
          </a:xfrm>
        </p:grpSpPr>
        <p:sp>
          <p:nvSpPr>
            <p:cNvPr id="51" name="CustomShape 29">
              <a:extLst>
                <a:ext uri="{FF2B5EF4-FFF2-40B4-BE49-F238E27FC236}">
                  <a16:creationId xmlns:a16="http://schemas.microsoft.com/office/drawing/2014/main" id="{9F920C2E-1E63-5106-F86D-EEFDCDD6F754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2" name="CustomShape 30">
            <a:extLst>
              <a:ext uri="{FF2B5EF4-FFF2-40B4-BE49-F238E27FC236}">
                <a16:creationId xmlns:a16="http://schemas.microsoft.com/office/drawing/2014/main" id="{875F7E67-3C52-4BF0-F65C-85C17396EA58}"/>
              </a:ext>
            </a:extLst>
          </p:cNvPr>
          <p:cNvSpPr/>
          <p:nvPr/>
        </p:nvSpPr>
        <p:spPr>
          <a:xfrm>
            <a:off x="1514327" y="1836707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3" name="CustomShape 33">
            <a:extLst>
              <a:ext uri="{FF2B5EF4-FFF2-40B4-BE49-F238E27FC236}">
                <a16:creationId xmlns:a16="http://schemas.microsoft.com/office/drawing/2014/main" id="{20BA413F-7631-A62D-D827-2D2289398871}"/>
              </a:ext>
            </a:extLst>
          </p:cNvPr>
          <p:cNvSpPr/>
          <p:nvPr/>
        </p:nvSpPr>
        <p:spPr>
          <a:xfrm>
            <a:off x="2393116" y="1302499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latin typeface="Open Sans Regular"/>
                <a:ea typeface="Open Sans Regular"/>
              </a:rPr>
              <a:t>LO</a:t>
            </a:r>
            <a:r>
              <a:rPr lang="es-ES" sz="600" b="1" spc="-1" dirty="0">
                <a:latin typeface="Open Sans Regular"/>
                <a:ea typeface="Open Sans Regular"/>
              </a:rPr>
              <a:t>1</a:t>
            </a:r>
            <a:r>
              <a:rPr lang="es-ES" sz="900" b="1" spc="-1" dirty="0">
                <a:latin typeface="Open Sans Regular"/>
                <a:ea typeface="Open Sans Regular"/>
              </a:rPr>
              <a:t> =</a:t>
            </a:r>
            <a:r>
              <a:rPr lang="es-ES" sz="900" b="1" dirty="0"/>
              <a:t> 1.428 </a:t>
            </a:r>
            <a:r>
              <a:rPr lang="es-ES" sz="900" b="1" spc="-1" dirty="0">
                <a:latin typeface="Open Sans Regular"/>
                <a:ea typeface="Open Sans Regular"/>
              </a:rPr>
              <a:t>GHz</a:t>
            </a:r>
            <a:endParaRPr lang="es-ES" sz="900" b="1" spc="-1" dirty="0">
              <a:latin typeface="Arial"/>
            </a:endParaRPr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88DCDF65-52D9-2690-9D56-1A61EE2C9144}"/>
              </a:ext>
            </a:extLst>
          </p:cNvPr>
          <p:cNvCxnSpPr>
            <a:cxnSpLocks/>
          </p:cNvCxnSpPr>
          <p:nvPr/>
        </p:nvCxnSpPr>
        <p:spPr>
          <a:xfrm>
            <a:off x="1596655" y="955066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14" name="Group 36">
            <a:extLst>
              <a:ext uri="{FF2B5EF4-FFF2-40B4-BE49-F238E27FC236}">
                <a16:creationId xmlns:a16="http://schemas.microsoft.com/office/drawing/2014/main" id="{E5783FF9-D3CB-8F07-5BC8-12C08D72F8ED}"/>
              </a:ext>
            </a:extLst>
          </p:cNvPr>
          <p:cNvGrpSpPr/>
          <p:nvPr/>
        </p:nvGrpSpPr>
        <p:grpSpPr>
          <a:xfrm>
            <a:off x="4988121" y="1480766"/>
            <a:ext cx="361440" cy="361440"/>
            <a:chOff x="6262200" y="1728000"/>
            <a:chExt cx="361440" cy="361440"/>
          </a:xfrm>
        </p:grpSpPr>
        <p:sp>
          <p:nvSpPr>
            <p:cNvPr id="515" name="CustomShape 37">
              <a:extLst>
                <a:ext uri="{FF2B5EF4-FFF2-40B4-BE49-F238E27FC236}">
                  <a16:creationId xmlns:a16="http://schemas.microsoft.com/office/drawing/2014/main" id="{F02B39C3-0352-49A8-9D37-D38A70D72760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16" name="Line 16">
            <a:extLst>
              <a:ext uri="{FF2B5EF4-FFF2-40B4-BE49-F238E27FC236}">
                <a16:creationId xmlns:a16="http://schemas.microsoft.com/office/drawing/2014/main" id="{2BA7D030-74E6-2086-CDBF-38B5DA45647C}"/>
              </a:ext>
            </a:extLst>
          </p:cNvPr>
          <p:cNvSpPr/>
          <p:nvPr/>
        </p:nvSpPr>
        <p:spPr>
          <a:xfrm>
            <a:off x="4547665" y="1664186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22" name="CustomShape 39">
            <a:extLst>
              <a:ext uri="{FF2B5EF4-FFF2-40B4-BE49-F238E27FC236}">
                <a16:creationId xmlns:a16="http://schemas.microsoft.com/office/drawing/2014/main" id="{129F6B62-E170-C5D4-E682-49889F7ED4F3}"/>
              </a:ext>
            </a:extLst>
          </p:cNvPr>
          <p:cNvSpPr/>
          <p:nvPr/>
        </p:nvSpPr>
        <p:spPr>
          <a:xfrm>
            <a:off x="4901472" y="1895959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525" name="Line 16">
            <a:extLst>
              <a:ext uri="{FF2B5EF4-FFF2-40B4-BE49-F238E27FC236}">
                <a16:creationId xmlns:a16="http://schemas.microsoft.com/office/drawing/2014/main" id="{DC92975A-1B17-739F-EFC5-1EBC1CBC23AA}"/>
              </a:ext>
            </a:extLst>
          </p:cNvPr>
          <p:cNvSpPr/>
          <p:nvPr/>
        </p:nvSpPr>
        <p:spPr>
          <a:xfrm>
            <a:off x="5355631" y="1662243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54" name="Line 14">
            <a:extLst>
              <a:ext uri="{FF2B5EF4-FFF2-40B4-BE49-F238E27FC236}">
                <a16:creationId xmlns:a16="http://schemas.microsoft.com/office/drawing/2014/main" id="{20D8A9E8-F016-D1BF-55CE-63C3EA612AFA}"/>
              </a:ext>
            </a:extLst>
          </p:cNvPr>
          <p:cNvSpPr/>
          <p:nvPr/>
        </p:nvSpPr>
        <p:spPr>
          <a:xfrm>
            <a:off x="1770076" y="1631362"/>
            <a:ext cx="72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58" name="CuadroTexto 557">
            <a:extLst>
              <a:ext uri="{FF2B5EF4-FFF2-40B4-BE49-F238E27FC236}">
                <a16:creationId xmlns:a16="http://schemas.microsoft.com/office/drawing/2014/main" id="{F26637CC-0A46-ABB8-2960-9337ECE3861B}"/>
              </a:ext>
            </a:extLst>
          </p:cNvPr>
          <p:cNvSpPr txBox="1"/>
          <p:nvPr/>
        </p:nvSpPr>
        <p:spPr>
          <a:xfrm>
            <a:off x="4795780" y="2064069"/>
            <a:ext cx="78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ZBPD-2400+</a:t>
            </a:r>
            <a:endParaRPr lang="en-GB" sz="800" b="1" dirty="0"/>
          </a:p>
        </p:txBody>
      </p:sp>
      <p:sp>
        <p:nvSpPr>
          <p:cNvPr id="579" name="CuadroTexto 578">
            <a:extLst>
              <a:ext uri="{FF2B5EF4-FFF2-40B4-BE49-F238E27FC236}">
                <a16:creationId xmlns:a16="http://schemas.microsoft.com/office/drawing/2014/main" id="{8AD8C409-E799-D5CB-BCFD-5F9267DF32CE}"/>
              </a:ext>
            </a:extLst>
          </p:cNvPr>
          <p:cNvSpPr txBox="1"/>
          <p:nvPr/>
        </p:nvSpPr>
        <p:spPr>
          <a:xfrm>
            <a:off x="2998321" y="2064255"/>
            <a:ext cx="10650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ZX75BP-1500-S+</a:t>
            </a:r>
          </a:p>
        </p:txBody>
      </p:sp>
      <p:sp>
        <p:nvSpPr>
          <p:cNvPr id="581" name="CuadroTexto 580">
            <a:extLst>
              <a:ext uri="{FF2B5EF4-FFF2-40B4-BE49-F238E27FC236}">
                <a16:creationId xmlns:a16="http://schemas.microsoft.com/office/drawing/2014/main" id="{00621841-9D78-67B7-9551-0673F60FADCD}"/>
              </a:ext>
            </a:extLst>
          </p:cNvPr>
          <p:cNvSpPr txBox="1"/>
          <p:nvPr/>
        </p:nvSpPr>
        <p:spPr>
          <a:xfrm>
            <a:off x="2329459" y="2233309"/>
            <a:ext cx="916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ZX60-83MP-S+</a:t>
            </a:r>
            <a:endParaRPr lang="en-GB" sz="800" b="1" dirty="0"/>
          </a:p>
        </p:txBody>
      </p:sp>
      <p:sp>
        <p:nvSpPr>
          <p:cNvPr id="5" name="CustomShape 93">
            <a:extLst>
              <a:ext uri="{FF2B5EF4-FFF2-40B4-BE49-F238E27FC236}">
                <a16:creationId xmlns:a16="http://schemas.microsoft.com/office/drawing/2014/main" id="{395AC077-A314-8E00-5466-5B2BC4A8B526}"/>
              </a:ext>
            </a:extLst>
          </p:cNvPr>
          <p:cNvSpPr/>
          <p:nvPr/>
        </p:nvSpPr>
        <p:spPr>
          <a:xfrm>
            <a:off x="2104935" y="1260850"/>
            <a:ext cx="3566648" cy="756515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grpSp>
        <p:nvGrpSpPr>
          <p:cNvPr id="7" name="Group 36">
            <a:extLst>
              <a:ext uri="{FF2B5EF4-FFF2-40B4-BE49-F238E27FC236}">
                <a16:creationId xmlns:a16="http://schemas.microsoft.com/office/drawing/2014/main" id="{53084450-9CF6-5A09-98B5-2CF92015546B}"/>
              </a:ext>
            </a:extLst>
          </p:cNvPr>
          <p:cNvGrpSpPr/>
          <p:nvPr/>
        </p:nvGrpSpPr>
        <p:grpSpPr>
          <a:xfrm>
            <a:off x="4133372" y="1472242"/>
            <a:ext cx="361440" cy="361440"/>
            <a:chOff x="6262200" y="1728000"/>
            <a:chExt cx="361440" cy="361440"/>
          </a:xfrm>
        </p:grpSpPr>
        <p:sp>
          <p:nvSpPr>
            <p:cNvPr id="14" name="CustomShape 37">
              <a:extLst>
                <a:ext uri="{FF2B5EF4-FFF2-40B4-BE49-F238E27FC236}">
                  <a16:creationId xmlns:a16="http://schemas.microsoft.com/office/drawing/2014/main" id="{CFB11A03-299F-2179-C635-A00C520574CC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15" name="Line 16">
            <a:extLst>
              <a:ext uri="{FF2B5EF4-FFF2-40B4-BE49-F238E27FC236}">
                <a16:creationId xmlns:a16="http://schemas.microsoft.com/office/drawing/2014/main" id="{F32F4CF7-272D-E3DF-CFF5-6536E47398DA}"/>
              </a:ext>
            </a:extLst>
          </p:cNvPr>
          <p:cNvSpPr/>
          <p:nvPr/>
        </p:nvSpPr>
        <p:spPr>
          <a:xfrm>
            <a:off x="4103955" y="163118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8A07627-87C8-5327-1D39-68F8AAD65C47}"/>
              </a:ext>
            </a:extLst>
          </p:cNvPr>
          <p:cNvSpPr txBox="1"/>
          <p:nvPr/>
        </p:nvSpPr>
        <p:spPr>
          <a:xfrm>
            <a:off x="3974301" y="2071144"/>
            <a:ext cx="7403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Extra cable</a:t>
            </a:r>
          </a:p>
        </p:txBody>
      </p:sp>
      <p:sp>
        <p:nvSpPr>
          <p:cNvPr id="26" name="CuadroTexto 35">
            <a:extLst>
              <a:ext uri="{FF2B5EF4-FFF2-40B4-BE49-F238E27FC236}">
                <a16:creationId xmlns:a16="http://schemas.microsoft.com/office/drawing/2014/main" id="{9D1AC5D8-5218-62A4-CD70-110C57289AD6}"/>
              </a:ext>
            </a:extLst>
          </p:cNvPr>
          <p:cNvSpPr txBox="1"/>
          <p:nvPr/>
        </p:nvSpPr>
        <p:spPr>
          <a:xfrm>
            <a:off x="5856957" y="3286568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800" b="1" dirty="0"/>
              <a:t>VLF-225+</a:t>
            </a:r>
            <a:endParaRPr lang="en-GB" sz="800" b="1" dirty="0"/>
          </a:p>
        </p:txBody>
      </p:sp>
      <p:grpSp>
        <p:nvGrpSpPr>
          <p:cNvPr id="3" name="Group 28">
            <a:extLst>
              <a:ext uri="{FF2B5EF4-FFF2-40B4-BE49-F238E27FC236}">
                <a16:creationId xmlns:a16="http://schemas.microsoft.com/office/drawing/2014/main" id="{3314DCAB-885D-F407-BC2B-5AF0464895C4}"/>
              </a:ext>
            </a:extLst>
          </p:cNvPr>
          <p:cNvGrpSpPr/>
          <p:nvPr/>
        </p:nvGrpSpPr>
        <p:grpSpPr>
          <a:xfrm>
            <a:off x="2569330" y="2844835"/>
            <a:ext cx="361440" cy="361440"/>
            <a:chOff x="4030200" y="1728000"/>
            <a:chExt cx="361440" cy="361440"/>
          </a:xfrm>
        </p:grpSpPr>
        <p:sp>
          <p:nvSpPr>
            <p:cNvPr id="6" name="CustomShape 29">
              <a:extLst>
                <a:ext uri="{FF2B5EF4-FFF2-40B4-BE49-F238E27FC236}">
                  <a16:creationId xmlns:a16="http://schemas.microsoft.com/office/drawing/2014/main" id="{3C59E0D0-5FCC-0374-3C2F-D6EF2157A857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5628001-FC3D-4F32-356B-B7CDFE8D152F}"/>
              </a:ext>
            </a:extLst>
          </p:cNvPr>
          <p:cNvSpPr txBox="1"/>
          <p:nvPr/>
        </p:nvSpPr>
        <p:spPr>
          <a:xfrm>
            <a:off x="2370268" y="3281615"/>
            <a:ext cx="8249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Extra adapt.</a:t>
            </a:r>
          </a:p>
        </p:txBody>
      </p:sp>
    </p:spTree>
    <p:extLst>
      <p:ext uri="{BB962C8B-B14F-4D97-AF65-F5344CB8AC3E}">
        <p14:creationId xmlns:p14="http://schemas.microsoft.com/office/powerpoint/2010/main" val="535237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FE66C744-7817-A00F-253A-0743B1BCB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B2E642DE-4862-BFB7-1A21-0C022C106B8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021021" y="2892829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73983F11-ACAB-7CAD-7BD5-136CC2A80F57}"/>
              </a:ext>
            </a:extLst>
          </p:cNvPr>
          <p:cNvGrpSpPr/>
          <p:nvPr/>
        </p:nvGrpSpPr>
        <p:grpSpPr>
          <a:xfrm>
            <a:off x="530609" y="2728562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10574378-C05D-98D5-A914-A95AB8C984A6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5D74FCCD-C3B7-0232-9054-C9298379CB37}"/>
                </a:ext>
              </a:extLst>
            </p:cNvPr>
            <p:cNvSpPr/>
            <p:nvPr/>
          </p:nvSpPr>
          <p:spPr>
            <a:xfrm>
              <a:off x="385423" y="3016016"/>
              <a:ext cx="28482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b="1" spc="-1" dirty="0">
                  <a:latin typeface="+mj-lt"/>
                  <a:ea typeface="Open Sans Regular"/>
                </a:rPr>
                <a:t>cBPM</a:t>
              </a:r>
              <a:endParaRPr lang="es-ES" dirty="0"/>
            </a:p>
          </p:txBody>
        </p:sp>
      </p:grpSp>
      <p:sp>
        <p:nvSpPr>
          <p:cNvPr id="31" name="CustomShape 22">
            <a:extLst>
              <a:ext uri="{FF2B5EF4-FFF2-40B4-BE49-F238E27FC236}">
                <a16:creationId xmlns:a16="http://schemas.microsoft.com/office/drawing/2014/main" id="{7D6543CE-1883-0BFF-3441-F9825B43BB39}"/>
              </a:ext>
            </a:extLst>
          </p:cNvPr>
          <p:cNvSpPr/>
          <p:nvPr/>
        </p:nvSpPr>
        <p:spPr>
          <a:xfrm>
            <a:off x="3012760" y="788617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1</a:t>
            </a:r>
            <a:r>
              <a:rPr lang="es-ES" sz="1100" spc="-1" dirty="0">
                <a:latin typeface="+mj-lt"/>
                <a:ea typeface="Open Sans Regular"/>
              </a:rPr>
              <a:t> = 1.428 GHz</a:t>
            </a:r>
            <a:endParaRPr lang="es-ES" sz="1100" spc="-1" dirty="0">
              <a:latin typeface="+mj-lt"/>
            </a:endParaRPr>
          </a:p>
        </p:txBody>
      </p:sp>
      <p:sp>
        <p:nvSpPr>
          <p:cNvPr id="56" name="CustomShape 55">
            <a:extLst>
              <a:ext uri="{FF2B5EF4-FFF2-40B4-BE49-F238E27FC236}">
                <a16:creationId xmlns:a16="http://schemas.microsoft.com/office/drawing/2014/main" id="{330F9BA6-F77E-1AC3-894D-3B778779AE89}"/>
              </a:ext>
            </a:extLst>
          </p:cNvPr>
          <p:cNvSpPr/>
          <p:nvPr/>
        </p:nvSpPr>
        <p:spPr>
          <a:xfrm>
            <a:off x="5555437" y="3550152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 = 303 MHz</a:t>
            </a:r>
            <a:endParaRPr lang="es-ES" sz="800" b="1" spc="-1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641B60E-39AF-C9FA-C387-21D433C9D807}"/>
              </a:ext>
            </a:extLst>
          </p:cNvPr>
          <p:cNvGrpSpPr/>
          <p:nvPr/>
        </p:nvGrpSpPr>
        <p:grpSpPr>
          <a:xfrm>
            <a:off x="1837409" y="2817122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1B073639-2B7B-5BD5-F645-020E549C5AA2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30F38333-B066-D3EB-3830-B5313BB4201D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180 </a:t>
              </a:r>
              <a:endParaRPr lang="es-ES" sz="800" spc="-1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Hybrid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748BBFC9-A5BF-816B-2EDD-4FB16D741B6B}"/>
              </a:ext>
            </a:extLst>
          </p:cNvPr>
          <p:cNvSpPr/>
          <p:nvPr/>
        </p:nvSpPr>
        <p:spPr>
          <a:xfrm>
            <a:off x="1640129" y="3041762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99261A2B-D7ED-E373-C2E8-50E90DDF7A01}"/>
              </a:ext>
            </a:extLst>
          </p:cNvPr>
          <p:cNvSpPr/>
          <p:nvPr/>
        </p:nvSpPr>
        <p:spPr>
          <a:xfrm flipV="1">
            <a:off x="2062409" y="3262442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79ABA9C7-577F-A101-C553-D1FC698A6F30}"/>
              </a:ext>
            </a:extLst>
          </p:cNvPr>
          <p:cNvSpPr/>
          <p:nvPr/>
        </p:nvSpPr>
        <p:spPr>
          <a:xfrm>
            <a:off x="1686039" y="2902444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BEEB1D94-3D44-B98D-5259-98E3FBE1302E}"/>
              </a:ext>
            </a:extLst>
          </p:cNvPr>
          <p:cNvSpPr/>
          <p:nvPr/>
        </p:nvSpPr>
        <p:spPr>
          <a:xfrm>
            <a:off x="2329459" y="2902444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B03E9FD0-85E1-AB3C-0C2B-984E2F5FA76A}"/>
              </a:ext>
            </a:extLst>
          </p:cNvPr>
          <p:cNvGrpSpPr/>
          <p:nvPr/>
        </p:nvGrpSpPr>
        <p:grpSpPr>
          <a:xfrm>
            <a:off x="3234071" y="2826625"/>
            <a:ext cx="2568683" cy="542293"/>
            <a:chOff x="2775960" y="2868065"/>
            <a:chExt cx="2568683" cy="542293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EC15D94A-649B-39EC-990C-65A0DA258EBB}"/>
                </a:ext>
              </a:extLst>
            </p:cNvPr>
            <p:cNvSpPr/>
            <p:nvPr/>
          </p:nvSpPr>
          <p:spPr>
            <a:xfrm rot="5400000">
              <a:off x="4251279" y="2915367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FF2A426B-F103-BE3E-6C6F-8ABD81908216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56C20E14-DDB8-F433-53D8-700FF0754A7D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015363FE-C0D4-5CDF-D420-238A39B2573B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3320D9DF-489D-ED4F-5825-4F4ACEFC6109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240AAC7D-0B9F-20F2-1A1C-26791A5D9030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D35B1FDA-2110-4AA5-A742-ABEBAD5D5D38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8182E2E4-D6ED-809C-51E0-B488CF61D214}"/>
                </a:ext>
              </a:extLst>
            </p:cNvPr>
            <p:cNvGrpSpPr/>
            <p:nvPr/>
          </p:nvGrpSpPr>
          <p:grpSpPr>
            <a:xfrm>
              <a:off x="4931723" y="2868065"/>
              <a:ext cx="412920" cy="412920"/>
              <a:chOff x="4931723" y="2868065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CFEA2980-EBF0-623D-73CF-62F44FDC8BE0}"/>
                  </a:ext>
                </a:extLst>
              </p:cNvPr>
              <p:cNvSpPr/>
              <p:nvPr/>
            </p:nvSpPr>
            <p:spPr>
              <a:xfrm>
                <a:off x="4931723" y="2868065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8E59AADF-D501-F3DE-D98E-665EFE14726A}"/>
                  </a:ext>
                </a:extLst>
              </p:cNvPr>
              <p:cNvSpPr/>
              <p:nvPr/>
            </p:nvSpPr>
            <p:spPr>
              <a:xfrm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2732B24F-5AD0-33D3-207E-62692D625C9F}"/>
                  </a:ext>
                </a:extLst>
              </p:cNvPr>
              <p:cNvSpPr/>
              <p:nvPr/>
            </p:nvSpPr>
            <p:spPr>
              <a:xfrm flipH="1"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</p:grp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AEBB51AE-DDCC-C8E0-8B0F-83AEDB443621}"/>
                </a:ext>
              </a:extLst>
            </p:cNvPr>
            <p:cNvSpPr/>
            <p:nvPr/>
          </p:nvSpPr>
          <p:spPr>
            <a:xfrm>
              <a:off x="2858287" y="3287247"/>
              <a:ext cx="19678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DSA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BAF18926-5F10-16CB-A7AB-BE9C7C9EB2FC}"/>
                </a:ext>
              </a:extLst>
            </p:cNvPr>
            <p:cNvSpPr/>
            <p:nvPr/>
          </p:nvSpPr>
          <p:spPr>
            <a:xfrm>
              <a:off x="3370891" y="3280444"/>
              <a:ext cx="38486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BPF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E5B2EA82-ECEF-83A8-A04B-8771DB1CCE6E}"/>
                </a:ext>
              </a:extLst>
            </p:cNvPr>
            <p:cNvSpPr/>
            <p:nvPr/>
          </p:nvSpPr>
          <p:spPr>
            <a:xfrm>
              <a:off x="4284317" y="3267677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Amp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378C83DF-1EF3-5237-F4CE-7F0D4531322B}"/>
                </a:ext>
              </a:extLst>
            </p:cNvPr>
            <p:cNvSpPr/>
            <p:nvPr/>
          </p:nvSpPr>
          <p:spPr>
            <a:xfrm>
              <a:off x="4980936" y="3276469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Mixer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B7C29EDA-5AA7-C3EE-C225-FF7DC5C07E3C}"/>
              </a:ext>
            </a:extLst>
          </p:cNvPr>
          <p:cNvSpPr/>
          <p:nvPr/>
        </p:nvSpPr>
        <p:spPr>
          <a:xfrm flipV="1">
            <a:off x="2055929" y="2586362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7" name="Line 97">
            <a:extLst>
              <a:ext uri="{FF2B5EF4-FFF2-40B4-BE49-F238E27FC236}">
                <a16:creationId xmlns:a16="http://schemas.microsoft.com/office/drawing/2014/main" id="{A866983B-DB14-2C0B-775D-CD392B9F117C}"/>
              </a:ext>
            </a:extLst>
          </p:cNvPr>
          <p:cNvSpPr/>
          <p:nvPr/>
        </p:nvSpPr>
        <p:spPr>
          <a:xfrm>
            <a:off x="849569" y="2587442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06709060-08CE-BD14-7EEC-89A9759A06BB}"/>
              </a:ext>
            </a:extLst>
          </p:cNvPr>
          <p:cNvSpPr/>
          <p:nvPr/>
        </p:nvSpPr>
        <p:spPr>
          <a:xfrm flipV="1">
            <a:off x="849929" y="2576282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C0898C0C-C4EF-F0D5-4B30-5CC08D97DCFB}"/>
              </a:ext>
            </a:extLst>
          </p:cNvPr>
          <p:cNvSpPr/>
          <p:nvPr/>
        </p:nvSpPr>
        <p:spPr>
          <a:xfrm>
            <a:off x="849569" y="3493202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5A03FE7B-6C5B-BAE0-A257-318A91038B63}"/>
              </a:ext>
            </a:extLst>
          </p:cNvPr>
          <p:cNvSpPr/>
          <p:nvPr/>
        </p:nvSpPr>
        <p:spPr>
          <a:xfrm flipV="1">
            <a:off x="849929" y="3368642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648E433D-0AFB-DE14-1E76-F3C56F49F28A}"/>
              </a:ext>
            </a:extLst>
          </p:cNvPr>
          <p:cNvSpPr/>
          <p:nvPr/>
        </p:nvSpPr>
        <p:spPr>
          <a:xfrm>
            <a:off x="3053833" y="3544455"/>
            <a:ext cx="75148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1.125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 dirty="0">
              <a:solidFill>
                <a:srgbClr val="7C92C4"/>
              </a:solidFill>
              <a:latin typeface="Arial"/>
            </a:endParaRPr>
          </a:p>
        </p:txBody>
      </p:sp>
      <p:grpSp>
        <p:nvGrpSpPr>
          <p:cNvPr id="304" name="Group 16">
            <a:extLst>
              <a:ext uri="{FF2B5EF4-FFF2-40B4-BE49-F238E27FC236}">
                <a16:creationId xmlns:a16="http://schemas.microsoft.com/office/drawing/2014/main" id="{4F429D6E-3D32-DE03-6C6E-8DF619D9D046}"/>
              </a:ext>
            </a:extLst>
          </p:cNvPr>
          <p:cNvGrpSpPr/>
          <p:nvPr/>
        </p:nvGrpSpPr>
        <p:grpSpPr>
          <a:xfrm>
            <a:off x="6601633" y="2166124"/>
            <a:ext cx="835920" cy="1708216"/>
            <a:chOff x="8043840" y="1744920"/>
            <a:chExt cx="835920" cy="2659680"/>
          </a:xfrm>
        </p:grpSpPr>
        <p:sp>
          <p:nvSpPr>
            <p:cNvPr id="305" name="CustomShape 17">
              <a:extLst>
                <a:ext uri="{FF2B5EF4-FFF2-40B4-BE49-F238E27FC236}">
                  <a16:creationId xmlns:a16="http://schemas.microsoft.com/office/drawing/2014/main" id="{7CD49E1E-CBEA-79C9-5042-32E58A8BFA5D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306" name="CustomShape 18">
              <a:extLst>
                <a:ext uri="{FF2B5EF4-FFF2-40B4-BE49-F238E27FC236}">
                  <a16:creationId xmlns:a16="http://schemas.microsoft.com/office/drawing/2014/main" id="{E7309595-A26D-3A26-AEF7-8A5B3B1BBF36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b="1" spc="-1" dirty="0">
                  <a:latin typeface="Open Sans Regular"/>
                  <a:ea typeface="Open Sans Regular"/>
                </a:rPr>
                <a:t>Oscilloscope</a:t>
              </a:r>
            </a:p>
          </p:txBody>
        </p:sp>
      </p:grpSp>
      <p:sp>
        <p:nvSpPr>
          <p:cNvPr id="311" name="Line 45">
            <a:extLst>
              <a:ext uri="{FF2B5EF4-FFF2-40B4-BE49-F238E27FC236}">
                <a16:creationId xmlns:a16="http://schemas.microsoft.com/office/drawing/2014/main" id="{BAE2EB58-C75E-D6C7-2D2E-C6D8A2B4697C}"/>
              </a:ext>
            </a:extLst>
          </p:cNvPr>
          <p:cNvSpPr/>
          <p:nvPr/>
        </p:nvSpPr>
        <p:spPr>
          <a:xfrm>
            <a:off x="6434172" y="3027714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9DBA9D8E-3C70-170A-2C73-1C34007B4D48}"/>
              </a:ext>
            </a:extLst>
          </p:cNvPr>
          <p:cNvSpPr/>
          <p:nvPr/>
        </p:nvSpPr>
        <p:spPr>
          <a:xfrm>
            <a:off x="5976381" y="2844949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554CFC0E-51C8-A693-6286-D9A4360CC3B9}"/>
              </a:ext>
            </a:extLst>
          </p:cNvPr>
          <p:cNvSpPr/>
          <p:nvPr/>
        </p:nvSpPr>
        <p:spPr>
          <a:xfrm>
            <a:off x="6001277" y="3236777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0B3832E8-EDBB-1C4A-D01B-8ECB2AD9B276}"/>
              </a:ext>
            </a:extLst>
          </p:cNvPr>
          <p:cNvSpPr/>
          <p:nvPr/>
        </p:nvSpPr>
        <p:spPr>
          <a:xfrm>
            <a:off x="6328801" y="3030143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BB94C883-0312-2BFC-23C0-065405D0D361}"/>
              </a:ext>
            </a:extLst>
          </p:cNvPr>
          <p:cNvSpPr/>
          <p:nvPr/>
        </p:nvSpPr>
        <p:spPr>
          <a:xfrm>
            <a:off x="5790619" y="3002700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D56FEF2A-B844-5111-8B1D-6B0963C052A1}"/>
              </a:ext>
            </a:extLst>
          </p:cNvPr>
          <p:cNvCxnSpPr>
            <a:cxnSpLocks/>
          </p:cNvCxnSpPr>
          <p:nvPr/>
        </p:nvCxnSpPr>
        <p:spPr>
          <a:xfrm>
            <a:off x="1595116" y="834665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6" name="CustomShape 32">
            <a:extLst>
              <a:ext uri="{FF2B5EF4-FFF2-40B4-BE49-F238E27FC236}">
                <a16:creationId xmlns:a16="http://schemas.microsoft.com/office/drawing/2014/main" id="{CCB75E1C-9800-ABB3-81B8-AB030A9D642A}"/>
              </a:ext>
            </a:extLst>
          </p:cNvPr>
          <p:cNvSpPr/>
          <p:nvPr/>
        </p:nvSpPr>
        <p:spPr>
          <a:xfrm>
            <a:off x="5375" y="1411359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ATF S.G = 714 MHz</a:t>
            </a:r>
            <a:endParaRPr lang="es-ES" sz="800" b="1" spc="-1" dirty="0">
              <a:latin typeface="+mj-lt"/>
            </a:endParaRPr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F3EC50F8-A167-C15B-2D19-CAEEE5155B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s-ES" smtClean="0"/>
              <a:t>14</a:t>
            </a:fld>
            <a:endParaRPr lang="es-ES" dirty="0"/>
          </a:p>
        </p:txBody>
      </p:sp>
      <p:sp>
        <p:nvSpPr>
          <p:cNvPr id="577" name="CustomShape 20">
            <a:extLst>
              <a:ext uri="{FF2B5EF4-FFF2-40B4-BE49-F238E27FC236}">
                <a16:creationId xmlns:a16="http://schemas.microsoft.com/office/drawing/2014/main" id="{946CD56C-A367-8FD7-69D0-D54B06C54AB4}"/>
              </a:ext>
            </a:extLst>
          </p:cNvPr>
          <p:cNvSpPr/>
          <p:nvPr/>
        </p:nvSpPr>
        <p:spPr>
          <a:xfrm>
            <a:off x="3564226" y="4852783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5" name="CustomShape 55">
            <a:extLst>
              <a:ext uri="{FF2B5EF4-FFF2-40B4-BE49-F238E27FC236}">
                <a16:creationId xmlns:a16="http://schemas.microsoft.com/office/drawing/2014/main" id="{955A52E2-7678-938D-712B-4E1F4E74CF6F}"/>
              </a:ext>
            </a:extLst>
          </p:cNvPr>
          <p:cNvSpPr/>
          <p:nvPr/>
        </p:nvSpPr>
        <p:spPr>
          <a:xfrm>
            <a:off x="3858659" y="3823896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X-MICROWAVE TECHNOLOGY</a:t>
            </a:r>
            <a:endParaRPr lang="es-ES" sz="900" b="1" spc="-1" dirty="0">
              <a:solidFill>
                <a:srgbClr val="7C92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28" name="CustomShape 55">
            <a:extLst>
              <a:ext uri="{FF2B5EF4-FFF2-40B4-BE49-F238E27FC236}">
                <a16:creationId xmlns:a16="http://schemas.microsoft.com/office/drawing/2014/main" id="{05155EE0-616E-8731-1F35-BE22470F05BF}"/>
              </a:ext>
            </a:extLst>
          </p:cNvPr>
          <p:cNvSpPr/>
          <p:nvPr/>
        </p:nvSpPr>
        <p:spPr>
          <a:xfrm>
            <a:off x="4999031" y="540571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5F9F981E-F3A1-EC2B-6E89-CEE17243D06C}"/>
              </a:ext>
            </a:extLst>
          </p:cNvPr>
          <p:cNvSpPr/>
          <p:nvPr/>
        </p:nvSpPr>
        <p:spPr>
          <a:xfrm>
            <a:off x="3592846" y="3025849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82F87073-B022-9FCD-E9B5-3917A4F1E41F}"/>
              </a:ext>
            </a:extLst>
          </p:cNvPr>
          <p:cNvSpPr/>
          <p:nvPr/>
        </p:nvSpPr>
        <p:spPr>
          <a:xfrm>
            <a:off x="4211920" y="3025849"/>
            <a:ext cx="51629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FB21541C-BAB5-EB3E-B07B-9B77C51CE6F5}"/>
              </a:ext>
            </a:extLst>
          </p:cNvPr>
          <p:cNvSpPr/>
          <p:nvPr/>
        </p:nvSpPr>
        <p:spPr>
          <a:xfrm>
            <a:off x="4999031" y="3013087"/>
            <a:ext cx="383582" cy="146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BB1ED0-4C79-86AB-1DA2-562431D37A6D}"/>
              </a:ext>
            </a:extLst>
          </p:cNvPr>
          <p:cNvSpPr txBox="1"/>
          <p:nvPr/>
        </p:nvSpPr>
        <p:spPr>
          <a:xfrm>
            <a:off x="5615812" y="1744297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i="1" dirty="0"/>
              <a:t>+17 dBm</a:t>
            </a:r>
            <a:endParaRPr lang="en-GB" sz="700" b="1" i="1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C9C6E25-71F0-6164-6B65-8908AAB520AF}"/>
              </a:ext>
            </a:extLst>
          </p:cNvPr>
          <p:cNvSpPr txBox="1"/>
          <p:nvPr/>
        </p:nvSpPr>
        <p:spPr>
          <a:xfrm>
            <a:off x="3780093" y="-213"/>
            <a:ext cx="510531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u="sng" dirty="0"/>
              <a:t>READOUT IFIC - REFERENCE LINE</a:t>
            </a:r>
            <a:endParaRPr lang="en-GB" b="1" u="sng" dirty="0"/>
          </a:p>
        </p:txBody>
      </p:sp>
      <p:sp>
        <p:nvSpPr>
          <p:cNvPr id="521" name="CuadroTexto 520">
            <a:extLst>
              <a:ext uri="{FF2B5EF4-FFF2-40B4-BE49-F238E27FC236}">
                <a16:creationId xmlns:a16="http://schemas.microsoft.com/office/drawing/2014/main" id="{58F1A67C-B156-EFA1-16C8-7FB22836636E}"/>
              </a:ext>
            </a:extLst>
          </p:cNvPr>
          <p:cNvSpPr txBox="1"/>
          <p:nvPr/>
        </p:nvSpPr>
        <p:spPr>
          <a:xfrm>
            <a:off x="3393225" y="1107625"/>
            <a:ext cx="11621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solidFill>
                  <a:srgbClr val="FF0000"/>
                </a:solidFill>
              </a:rPr>
              <a:t>Pout 1dB= +27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523" name="CuadroTexto 522">
            <a:extLst>
              <a:ext uri="{FF2B5EF4-FFF2-40B4-BE49-F238E27FC236}">
                <a16:creationId xmlns:a16="http://schemas.microsoft.com/office/drawing/2014/main" id="{A972B573-1053-D62D-71F3-EA0532C0EF4D}"/>
              </a:ext>
            </a:extLst>
          </p:cNvPr>
          <p:cNvSpPr txBox="1"/>
          <p:nvPr/>
        </p:nvSpPr>
        <p:spPr>
          <a:xfrm>
            <a:off x="4667243" y="2724839"/>
            <a:ext cx="11798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solidFill>
                  <a:srgbClr val="FF0000"/>
                </a:solidFill>
              </a:rPr>
              <a:t>Pout 1dB =  +23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576" name="CuadroTexto 575">
            <a:extLst>
              <a:ext uri="{FF2B5EF4-FFF2-40B4-BE49-F238E27FC236}">
                <a16:creationId xmlns:a16="http://schemas.microsoft.com/office/drawing/2014/main" id="{B1238CD4-F693-C1A3-5D6D-4CB509B1457F}"/>
              </a:ext>
            </a:extLst>
          </p:cNvPr>
          <p:cNvSpPr txBox="1"/>
          <p:nvPr/>
        </p:nvSpPr>
        <p:spPr>
          <a:xfrm>
            <a:off x="5598743" y="1597492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LO</a:t>
            </a:r>
            <a:r>
              <a:rPr lang="es-ES" sz="400" b="1" dirty="0"/>
              <a:t>1</a:t>
            </a:r>
            <a:r>
              <a:rPr lang="es-ES" sz="800" b="1" dirty="0"/>
              <a:t>=1.428 GHz</a:t>
            </a:r>
            <a:endParaRPr lang="en-GB" sz="700" b="1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05367C44-7CD6-D6A5-1A15-B2015CAE3E89}"/>
              </a:ext>
            </a:extLst>
          </p:cNvPr>
          <p:cNvSpPr txBox="1"/>
          <p:nvPr/>
        </p:nvSpPr>
        <p:spPr>
          <a:xfrm>
            <a:off x="5268778" y="3291091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SIM-43H+</a:t>
            </a:r>
            <a:endParaRPr lang="en-GB" sz="800" b="1" dirty="0"/>
          </a:p>
        </p:txBody>
      </p:sp>
      <p:sp>
        <p:nvSpPr>
          <p:cNvPr id="562" name="CustomShape 55">
            <a:extLst>
              <a:ext uri="{FF2B5EF4-FFF2-40B4-BE49-F238E27FC236}">
                <a16:creationId xmlns:a16="http://schemas.microsoft.com/office/drawing/2014/main" id="{55FE0DEA-6FC7-29D2-6E5A-3FBA8A7D09F1}"/>
              </a:ext>
            </a:extLst>
          </p:cNvPr>
          <p:cNvSpPr/>
          <p:nvPr/>
        </p:nvSpPr>
        <p:spPr>
          <a:xfrm>
            <a:off x="5452221" y="3818581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D9F3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MINICIRCUITS TECHNOLOGY</a:t>
            </a:r>
            <a:endParaRPr lang="es-ES" sz="900" b="1" spc="-1" dirty="0">
              <a:solidFill>
                <a:srgbClr val="D9F3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63" name="CuadroTexto 562">
            <a:extLst>
              <a:ext uri="{FF2B5EF4-FFF2-40B4-BE49-F238E27FC236}">
                <a16:creationId xmlns:a16="http://schemas.microsoft.com/office/drawing/2014/main" id="{8A947DAA-58C7-FB74-90E2-901053FB294F}"/>
              </a:ext>
            </a:extLst>
          </p:cNvPr>
          <p:cNvSpPr txBox="1"/>
          <p:nvPr/>
        </p:nvSpPr>
        <p:spPr>
          <a:xfrm>
            <a:off x="1714829" y="3473779"/>
            <a:ext cx="761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JSO-465/3S</a:t>
            </a:r>
            <a:endParaRPr lang="en-GB" sz="800" b="1" dirty="0"/>
          </a:p>
        </p:txBody>
      </p:sp>
      <p:sp>
        <p:nvSpPr>
          <p:cNvPr id="574" name="CuadroTexto 573">
            <a:extLst>
              <a:ext uri="{FF2B5EF4-FFF2-40B4-BE49-F238E27FC236}">
                <a16:creationId xmlns:a16="http://schemas.microsoft.com/office/drawing/2014/main" id="{15BC6DD4-082D-85C1-A139-740928C9E1BD}"/>
              </a:ext>
            </a:extLst>
          </p:cNvPr>
          <p:cNvSpPr txBox="1"/>
          <p:nvPr/>
        </p:nvSpPr>
        <p:spPr>
          <a:xfrm>
            <a:off x="3104476" y="3288780"/>
            <a:ext cx="726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PE43705A </a:t>
            </a:r>
          </a:p>
        </p:txBody>
      </p:sp>
      <p:sp>
        <p:nvSpPr>
          <p:cNvPr id="580" name="CuadroTexto 579">
            <a:extLst>
              <a:ext uri="{FF2B5EF4-FFF2-40B4-BE49-F238E27FC236}">
                <a16:creationId xmlns:a16="http://schemas.microsoft.com/office/drawing/2014/main" id="{E38E1037-751D-AD45-93D0-5839370D19E1}"/>
              </a:ext>
            </a:extLst>
          </p:cNvPr>
          <p:cNvSpPr txBox="1"/>
          <p:nvPr/>
        </p:nvSpPr>
        <p:spPr>
          <a:xfrm>
            <a:off x="3671263" y="3303143"/>
            <a:ext cx="852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BFCN-1690+</a:t>
            </a:r>
          </a:p>
        </p:txBody>
      </p:sp>
      <p:sp>
        <p:nvSpPr>
          <p:cNvPr id="587" name="CuadroTexto 586">
            <a:extLst>
              <a:ext uri="{FF2B5EF4-FFF2-40B4-BE49-F238E27FC236}">
                <a16:creationId xmlns:a16="http://schemas.microsoft.com/office/drawing/2014/main" id="{BF97BDB3-290F-9B95-980F-6AC3C9BB5E85}"/>
              </a:ext>
            </a:extLst>
          </p:cNvPr>
          <p:cNvSpPr txBox="1"/>
          <p:nvPr/>
        </p:nvSpPr>
        <p:spPr>
          <a:xfrm>
            <a:off x="4447347" y="3297477"/>
            <a:ext cx="10258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HMC639ST89E</a:t>
            </a:r>
          </a:p>
        </p:txBody>
      </p:sp>
      <p:sp>
        <p:nvSpPr>
          <p:cNvPr id="592" name="CuadroTexto 591">
            <a:extLst>
              <a:ext uri="{FF2B5EF4-FFF2-40B4-BE49-F238E27FC236}">
                <a16:creationId xmlns:a16="http://schemas.microsoft.com/office/drawing/2014/main" id="{8592EAA3-01BE-FD9A-3282-CBF479FCEDBA}"/>
              </a:ext>
            </a:extLst>
          </p:cNvPr>
          <p:cNvSpPr txBox="1"/>
          <p:nvPr/>
        </p:nvSpPr>
        <p:spPr>
          <a:xfrm>
            <a:off x="2998321" y="2064255"/>
            <a:ext cx="10650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ZX75BP-1500-S+</a:t>
            </a:r>
          </a:p>
        </p:txBody>
      </p:sp>
      <p:sp>
        <p:nvSpPr>
          <p:cNvPr id="2" name="CustomShape 93">
            <a:extLst>
              <a:ext uri="{FF2B5EF4-FFF2-40B4-BE49-F238E27FC236}">
                <a16:creationId xmlns:a16="http://schemas.microsoft.com/office/drawing/2014/main" id="{52AD5416-0F0F-1A0E-9093-E4E46B5307D5}"/>
              </a:ext>
            </a:extLst>
          </p:cNvPr>
          <p:cNvSpPr/>
          <p:nvPr/>
        </p:nvSpPr>
        <p:spPr>
          <a:xfrm>
            <a:off x="5873243" y="2693637"/>
            <a:ext cx="571614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dirty="0"/>
          </a:p>
        </p:txBody>
      </p:sp>
      <p:sp>
        <p:nvSpPr>
          <p:cNvPr id="3" name="CuadroTexto 35">
            <a:extLst>
              <a:ext uri="{FF2B5EF4-FFF2-40B4-BE49-F238E27FC236}">
                <a16:creationId xmlns:a16="http://schemas.microsoft.com/office/drawing/2014/main" id="{0A8FDF05-2AF6-8BCA-3204-CAFED11206C0}"/>
              </a:ext>
            </a:extLst>
          </p:cNvPr>
          <p:cNvSpPr txBox="1"/>
          <p:nvPr/>
        </p:nvSpPr>
        <p:spPr>
          <a:xfrm>
            <a:off x="5856957" y="3286568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800" b="1" dirty="0"/>
              <a:t>VLF-225+</a:t>
            </a:r>
            <a:endParaRPr lang="en-GB" sz="800" b="1" dirty="0"/>
          </a:p>
        </p:txBody>
      </p:sp>
      <p:sp>
        <p:nvSpPr>
          <p:cNvPr id="4" name="Line 42">
            <a:extLst>
              <a:ext uri="{FF2B5EF4-FFF2-40B4-BE49-F238E27FC236}">
                <a16:creationId xmlns:a16="http://schemas.microsoft.com/office/drawing/2014/main" id="{1DE8E466-4788-BBAE-7840-665484E8149B}"/>
              </a:ext>
            </a:extLst>
          </p:cNvPr>
          <p:cNvSpPr/>
          <p:nvPr/>
        </p:nvSpPr>
        <p:spPr>
          <a:xfrm>
            <a:off x="2973720" y="3025849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DB5A4103-C6B7-B562-76D0-4F6418C73E4D}"/>
              </a:ext>
            </a:extLst>
          </p:cNvPr>
          <p:cNvSpPr/>
          <p:nvPr/>
        </p:nvSpPr>
        <p:spPr>
          <a:xfrm>
            <a:off x="2293901" y="3013087"/>
            <a:ext cx="72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6" name="CustomShape 93">
            <a:extLst>
              <a:ext uri="{FF2B5EF4-FFF2-40B4-BE49-F238E27FC236}">
                <a16:creationId xmlns:a16="http://schemas.microsoft.com/office/drawing/2014/main" id="{CCD6BC54-1095-F9FC-3B88-F3432D9C172A}"/>
              </a:ext>
            </a:extLst>
          </p:cNvPr>
          <p:cNvSpPr/>
          <p:nvPr/>
        </p:nvSpPr>
        <p:spPr>
          <a:xfrm>
            <a:off x="2993107" y="2699511"/>
            <a:ext cx="2861686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dirty="0"/>
          </a:p>
        </p:txBody>
      </p:sp>
      <p:sp>
        <p:nvSpPr>
          <p:cNvPr id="22" name="CustomShape 41">
            <a:extLst>
              <a:ext uri="{FF2B5EF4-FFF2-40B4-BE49-F238E27FC236}">
                <a16:creationId xmlns:a16="http://schemas.microsoft.com/office/drawing/2014/main" id="{53AF5E0B-DF7C-A30E-52E9-7AD0253EF8A9}"/>
              </a:ext>
            </a:extLst>
          </p:cNvPr>
          <p:cNvSpPr/>
          <p:nvPr/>
        </p:nvSpPr>
        <p:spPr>
          <a:xfrm>
            <a:off x="1183382" y="518814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24" name="CustomShape 42">
            <a:extLst>
              <a:ext uri="{FF2B5EF4-FFF2-40B4-BE49-F238E27FC236}">
                <a16:creationId xmlns:a16="http://schemas.microsoft.com/office/drawing/2014/main" id="{7B9734A8-B545-7C25-6E4A-51053A2A86D4}"/>
              </a:ext>
            </a:extLst>
          </p:cNvPr>
          <p:cNvSpPr/>
          <p:nvPr/>
        </p:nvSpPr>
        <p:spPr>
          <a:xfrm>
            <a:off x="1204156" y="552213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6" name="Line 59">
            <a:extLst>
              <a:ext uri="{FF2B5EF4-FFF2-40B4-BE49-F238E27FC236}">
                <a16:creationId xmlns:a16="http://schemas.microsoft.com/office/drawing/2014/main" id="{15467232-3DC5-8D1D-7284-BC82C1D6D5BB}"/>
              </a:ext>
            </a:extLst>
          </p:cNvPr>
          <p:cNvSpPr/>
          <p:nvPr/>
        </p:nvSpPr>
        <p:spPr>
          <a:xfrm flipH="1" flipV="1">
            <a:off x="1640129" y="3041762"/>
            <a:ext cx="0" cy="3600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" name="Line 59">
            <a:extLst>
              <a:ext uri="{FF2B5EF4-FFF2-40B4-BE49-F238E27FC236}">
                <a16:creationId xmlns:a16="http://schemas.microsoft.com/office/drawing/2014/main" id="{21AFEAEB-3305-C0D1-EBC3-2ADF1BB27865}"/>
              </a:ext>
            </a:extLst>
          </p:cNvPr>
          <p:cNvSpPr/>
          <p:nvPr/>
        </p:nvSpPr>
        <p:spPr>
          <a:xfrm flipH="1" flipV="1">
            <a:off x="1648225" y="3395982"/>
            <a:ext cx="828000" cy="1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6" name="Line 59">
            <a:extLst>
              <a:ext uri="{FF2B5EF4-FFF2-40B4-BE49-F238E27FC236}">
                <a16:creationId xmlns:a16="http://schemas.microsoft.com/office/drawing/2014/main" id="{1EEC75A1-F2AA-76C8-C742-987C5E8D9E3D}"/>
              </a:ext>
            </a:extLst>
          </p:cNvPr>
          <p:cNvSpPr/>
          <p:nvPr/>
        </p:nvSpPr>
        <p:spPr>
          <a:xfrm flipH="1" flipV="1">
            <a:off x="2476479" y="3025555"/>
            <a:ext cx="0" cy="3780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7" name="Line 59">
            <a:extLst>
              <a:ext uri="{FF2B5EF4-FFF2-40B4-BE49-F238E27FC236}">
                <a16:creationId xmlns:a16="http://schemas.microsoft.com/office/drawing/2014/main" id="{32409290-9656-BD88-8EDE-5B54F90E76E5}"/>
              </a:ext>
            </a:extLst>
          </p:cNvPr>
          <p:cNvSpPr/>
          <p:nvPr/>
        </p:nvSpPr>
        <p:spPr>
          <a:xfrm>
            <a:off x="2476479" y="3026202"/>
            <a:ext cx="50400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8" name="Line 104">
            <a:extLst>
              <a:ext uri="{FF2B5EF4-FFF2-40B4-BE49-F238E27FC236}">
                <a16:creationId xmlns:a16="http://schemas.microsoft.com/office/drawing/2014/main" id="{27768EFD-DED0-875B-BF0D-AF58453A0DDB}"/>
              </a:ext>
            </a:extLst>
          </p:cNvPr>
          <p:cNvSpPr/>
          <p:nvPr/>
        </p:nvSpPr>
        <p:spPr>
          <a:xfrm flipH="1" flipV="1">
            <a:off x="5598743" y="1652139"/>
            <a:ext cx="0" cy="118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5" name="CustomShape 3">
            <a:extLst>
              <a:ext uri="{FF2B5EF4-FFF2-40B4-BE49-F238E27FC236}">
                <a16:creationId xmlns:a16="http://schemas.microsoft.com/office/drawing/2014/main" id="{1A31A226-530B-5923-792E-C0BF5EF28E02}"/>
              </a:ext>
            </a:extLst>
          </p:cNvPr>
          <p:cNvSpPr/>
          <p:nvPr/>
        </p:nvSpPr>
        <p:spPr>
          <a:xfrm rot="5400000">
            <a:off x="2582018" y="1491322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grpSp>
        <p:nvGrpSpPr>
          <p:cNvPr id="46" name="Group 10">
            <a:extLst>
              <a:ext uri="{FF2B5EF4-FFF2-40B4-BE49-F238E27FC236}">
                <a16:creationId xmlns:a16="http://schemas.microsoft.com/office/drawing/2014/main" id="{288C5F1F-A729-A94C-BACF-F71A9CC15039}"/>
              </a:ext>
            </a:extLst>
          </p:cNvPr>
          <p:cNvGrpSpPr/>
          <p:nvPr/>
        </p:nvGrpSpPr>
        <p:grpSpPr>
          <a:xfrm>
            <a:off x="3289418" y="1450642"/>
            <a:ext cx="361440" cy="361440"/>
            <a:chOff x="5440680" y="1726200"/>
            <a:chExt cx="361440" cy="361440"/>
          </a:xfrm>
        </p:grpSpPr>
        <p:sp>
          <p:nvSpPr>
            <p:cNvPr id="47" name="CustomShape 11">
              <a:extLst>
                <a:ext uri="{FF2B5EF4-FFF2-40B4-BE49-F238E27FC236}">
                  <a16:creationId xmlns:a16="http://schemas.microsoft.com/office/drawing/2014/main" id="{ACE2379E-FA10-D2E6-32E0-03B704FC7942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48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7D7753C9-407F-3007-280E-8D1689EFEB9F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49" name="Line 13">
            <a:extLst>
              <a:ext uri="{FF2B5EF4-FFF2-40B4-BE49-F238E27FC236}">
                <a16:creationId xmlns:a16="http://schemas.microsoft.com/office/drawing/2014/main" id="{0C31129A-9A07-C3A1-A88E-42271B18204C}"/>
              </a:ext>
            </a:extLst>
          </p:cNvPr>
          <p:cNvSpPr/>
          <p:nvPr/>
        </p:nvSpPr>
        <p:spPr>
          <a:xfrm>
            <a:off x="1002047" y="1633665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1" name="Line 15">
            <a:extLst>
              <a:ext uri="{FF2B5EF4-FFF2-40B4-BE49-F238E27FC236}">
                <a16:creationId xmlns:a16="http://schemas.microsoft.com/office/drawing/2014/main" id="{FADC19A2-9586-4E8B-0DC7-24C99440A27A}"/>
              </a:ext>
            </a:extLst>
          </p:cNvPr>
          <p:cNvSpPr/>
          <p:nvPr/>
        </p:nvSpPr>
        <p:spPr>
          <a:xfrm>
            <a:off x="2873978" y="1631362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2" name="Line 16">
            <a:extLst>
              <a:ext uri="{FF2B5EF4-FFF2-40B4-BE49-F238E27FC236}">
                <a16:creationId xmlns:a16="http://schemas.microsoft.com/office/drawing/2014/main" id="{609A7BD8-6829-28AC-A4EE-C813D3CA9F4E}"/>
              </a:ext>
            </a:extLst>
          </p:cNvPr>
          <p:cNvSpPr/>
          <p:nvPr/>
        </p:nvSpPr>
        <p:spPr>
          <a:xfrm>
            <a:off x="3653378" y="163136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" name="CustomShape 20">
            <a:extLst>
              <a:ext uri="{FF2B5EF4-FFF2-40B4-BE49-F238E27FC236}">
                <a16:creationId xmlns:a16="http://schemas.microsoft.com/office/drawing/2014/main" id="{0C2764C1-D60D-3442-B738-2C9CE2CAC91C}"/>
              </a:ext>
            </a:extLst>
          </p:cNvPr>
          <p:cNvSpPr/>
          <p:nvPr/>
        </p:nvSpPr>
        <p:spPr>
          <a:xfrm>
            <a:off x="2754818" y="1843042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4" name="CustomShape 21">
            <a:extLst>
              <a:ext uri="{FF2B5EF4-FFF2-40B4-BE49-F238E27FC236}">
                <a16:creationId xmlns:a16="http://schemas.microsoft.com/office/drawing/2014/main" id="{E929612B-B695-8A7C-3ADD-2C106D9756ED}"/>
              </a:ext>
            </a:extLst>
          </p:cNvPr>
          <p:cNvSpPr/>
          <p:nvPr/>
        </p:nvSpPr>
        <p:spPr>
          <a:xfrm>
            <a:off x="3356918" y="1845421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BPF</a:t>
            </a:r>
            <a:endParaRPr lang="es-ES" sz="800" spc="-1" dirty="0">
              <a:latin typeface="Arial"/>
            </a:endParaRPr>
          </a:p>
        </p:txBody>
      </p:sp>
      <p:sp>
        <p:nvSpPr>
          <p:cNvPr id="55" name="CustomShape 22">
            <a:extLst>
              <a:ext uri="{FF2B5EF4-FFF2-40B4-BE49-F238E27FC236}">
                <a16:creationId xmlns:a16="http://schemas.microsoft.com/office/drawing/2014/main" id="{4779DA2D-02C2-50CD-9323-92592AFC84BE}"/>
              </a:ext>
            </a:extLst>
          </p:cNvPr>
          <p:cNvSpPr/>
          <p:nvPr/>
        </p:nvSpPr>
        <p:spPr>
          <a:xfrm>
            <a:off x="2626298" y="184304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grpSp>
        <p:nvGrpSpPr>
          <p:cNvPr id="512" name="Group 28">
            <a:extLst>
              <a:ext uri="{FF2B5EF4-FFF2-40B4-BE49-F238E27FC236}">
                <a16:creationId xmlns:a16="http://schemas.microsoft.com/office/drawing/2014/main" id="{33FFFF94-D7E6-119D-4424-936168239795}"/>
              </a:ext>
            </a:extLst>
          </p:cNvPr>
          <p:cNvGrpSpPr/>
          <p:nvPr/>
        </p:nvGrpSpPr>
        <p:grpSpPr>
          <a:xfrm>
            <a:off x="1409927" y="1454745"/>
            <a:ext cx="361440" cy="361440"/>
            <a:chOff x="4030200" y="1728000"/>
            <a:chExt cx="361440" cy="361440"/>
          </a:xfrm>
        </p:grpSpPr>
        <p:sp>
          <p:nvSpPr>
            <p:cNvPr id="513" name="CustomShape 29">
              <a:extLst>
                <a:ext uri="{FF2B5EF4-FFF2-40B4-BE49-F238E27FC236}">
                  <a16:creationId xmlns:a16="http://schemas.microsoft.com/office/drawing/2014/main" id="{663F276F-79B8-6F58-F7F1-E5A25B8CDF62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14" name="CustomShape 30">
            <a:extLst>
              <a:ext uri="{FF2B5EF4-FFF2-40B4-BE49-F238E27FC236}">
                <a16:creationId xmlns:a16="http://schemas.microsoft.com/office/drawing/2014/main" id="{31FF057A-017C-A829-8848-1298264FEF49}"/>
              </a:ext>
            </a:extLst>
          </p:cNvPr>
          <p:cNvSpPr/>
          <p:nvPr/>
        </p:nvSpPr>
        <p:spPr>
          <a:xfrm>
            <a:off x="1514327" y="1836707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15" name="CustomShape 33">
            <a:extLst>
              <a:ext uri="{FF2B5EF4-FFF2-40B4-BE49-F238E27FC236}">
                <a16:creationId xmlns:a16="http://schemas.microsoft.com/office/drawing/2014/main" id="{F8CC7F2D-C589-E15E-1492-D80C56BCFCE8}"/>
              </a:ext>
            </a:extLst>
          </p:cNvPr>
          <p:cNvSpPr/>
          <p:nvPr/>
        </p:nvSpPr>
        <p:spPr>
          <a:xfrm>
            <a:off x="2393116" y="1302499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latin typeface="Open Sans Regular"/>
                <a:ea typeface="Open Sans Regular"/>
              </a:rPr>
              <a:t>LO</a:t>
            </a:r>
            <a:r>
              <a:rPr lang="es-ES" sz="600" b="1" spc="-1" dirty="0">
                <a:latin typeface="Open Sans Regular"/>
                <a:ea typeface="Open Sans Regular"/>
              </a:rPr>
              <a:t>1</a:t>
            </a:r>
            <a:r>
              <a:rPr lang="es-ES" sz="900" b="1" spc="-1" dirty="0">
                <a:latin typeface="Open Sans Regular"/>
                <a:ea typeface="Open Sans Regular"/>
              </a:rPr>
              <a:t> =</a:t>
            </a:r>
            <a:r>
              <a:rPr lang="es-ES" sz="900" b="1" dirty="0"/>
              <a:t> 1.428 </a:t>
            </a:r>
            <a:r>
              <a:rPr lang="es-ES" sz="900" b="1" spc="-1" dirty="0">
                <a:latin typeface="Open Sans Regular"/>
                <a:ea typeface="Open Sans Regular"/>
              </a:rPr>
              <a:t>GHz</a:t>
            </a:r>
            <a:endParaRPr lang="es-ES" sz="900" b="1" spc="-1" dirty="0">
              <a:latin typeface="Arial"/>
            </a:endParaRPr>
          </a:p>
        </p:txBody>
      </p:sp>
      <p:cxnSp>
        <p:nvCxnSpPr>
          <p:cNvPr id="516" name="Conector recto 515">
            <a:extLst>
              <a:ext uri="{FF2B5EF4-FFF2-40B4-BE49-F238E27FC236}">
                <a16:creationId xmlns:a16="http://schemas.microsoft.com/office/drawing/2014/main" id="{ABD23D81-3E55-26D2-7890-7523A3672C5B}"/>
              </a:ext>
            </a:extLst>
          </p:cNvPr>
          <p:cNvCxnSpPr>
            <a:cxnSpLocks/>
          </p:cNvCxnSpPr>
          <p:nvPr/>
        </p:nvCxnSpPr>
        <p:spPr>
          <a:xfrm>
            <a:off x="1596655" y="955066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43" name="Group 36">
            <a:extLst>
              <a:ext uri="{FF2B5EF4-FFF2-40B4-BE49-F238E27FC236}">
                <a16:creationId xmlns:a16="http://schemas.microsoft.com/office/drawing/2014/main" id="{F8F38AAB-A5C3-05A1-0051-5524068CCD9E}"/>
              </a:ext>
            </a:extLst>
          </p:cNvPr>
          <p:cNvGrpSpPr/>
          <p:nvPr/>
        </p:nvGrpSpPr>
        <p:grpSpPr>
          <a:xfrm>
            <a:off x="4988121" y="1480766"/>
            <a:ext cx="361440" cy="361440"/>
            <a:chOff x="6262200" y="1728000"/>
            <a:chExt cx="361440" cy="361440"/>
          </a:xfrm>
        </p:grpSpPr>
        <p:sp>
          <p:nvSpPr>
            <p:cNvPr id="545" name="CustomShape 37">
              <a:extLst>
                <a:ext uri="{FF2B5EF4-FFF2-40B4-BE49-F238E27FC236}">
                  <a16:creationId xmlns:a16="http://schemas.microsoft.com/office/drawing/2014/main" id="{15D26354-6656-92AE-DA51-989C0A5F9897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47" name="Line 16">
            <a:extLst>
              <a:ext uri="{FF2B5EF4-FFF2-40B4-BE49-F238E27FC236}">
                <a16:creationId xmlns:a16="http://schemas.microsoft.com/office/drawing/2014/main" id="{2165AE3E-3933-DC64-D729-D3288B9F6684}"/>
              </a:ext>
            </a:extLst>
          </p:cNvPr>
          <p:cNvSpPr/>
          <p:nvPr/>
        </p:nvSpPr>
        <p:spPr>
          <a:xfrm>
            <a:off x="4546609" y="163118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49" name="CustomShape 39">
            <a:extLst>
              <a:ext uri="{FF2B5EF4-FFF2-40B4-BE49-F238E27FC236}">
                <a16:creationId xmlns:a16="http://schemas.microsoft.com/office/drawing/2014/main" id="{CC9CBE39-855B-B7FF-88F5-3D06C3CD862C}"/>
              </a:ext>
            </a:extLst>
          </p:cNvPr>
          <p:cNvSpPr/>
          <p:nvPr/>
        </p:nvSpPr>
        <p:spPr>
          <a:xfrm>
            <a:off x="4901472" y="1895959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551" name="Line 16">
            <a:extLst>
              <a:ext uri="{FF2B5EF4-FFF2-40B4-BE49-F238E27FC236}">
                <a16:creationId xmlns:a16="http://schemas.microsoft.com/office/drawing/2014/main" id="{AEA557BB-1706-FA8E-E362-3CFED96D9552}"/>
              </a:ext>
            </a:extLst>
          </p:cNvPr>
          <p:cNvSpPr/>
          <p:nvPr/>
        </p:nvSpPr>
        <p:spPr>
          <a:xfrm>
            <a:off x="5355631" y="1662243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71" name="Line 14">
            <a:extLst>
              <a:ext uri="{FF2B5EF4-FFF2-40B4-BE49-F238E27FC236}">
                <a16:creationId xmlns:a16="http://schemas.microsoft.com/office/drawing/2014/main" id="{AE3C3BE9-BCA8-6396-AA9C-7660C96C0248}"/>
              </a:ext>
            </a:extLst>
          </p:cNvPr>
          <p:cNvSpPr/>
          <p:nvPr/>
        </p:nvSpPr>
        <p:spPr>
          <a:xfrm>
            <a:off x="1770076" y="1631362"/>
            <a:ext cx="72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73" name="CuadroTexto 572">
            <a:extLst>
              <a:ext uri="{FF2B5EF4-FFF2-40B4-BE49-F238E27FC236}">
                <a16:creationId xmlns:a16="http://schemas.microsoft.com/office/drawing/2014/main" id="{11443982-286E-1F35-8B2E-6C2DDE44E7E6}"/>
              </a:ext>
            </a:extLst>
          </p:cNvPr>
          <p:cNvSpPr txBox="1"/>
          <p:nvPr/>
        </p:nvSpPr>
        <p:spPr>
          <a:xfrm>
            <a:off x="2329459" y="2233309"/>
            <a:ext cx="916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ZX60-83MP-S+</a:t>
            </a:r>
            <a:endParaRPr lang="en-GB" sz="800" b="1" dirty="0"/>
          </a:p>
        </p:txBody>
      </p:sp>
      <p:sp>
        <p:nvSpPr>
          <p:cNvPr id="575" name="CuadroTexto 574">
            <a:extLst>
              <a:ext uri="{FF2B5EF4-FFF2-40B4-BE49-F238E27FC236}">
                <a16:creationId xmlns:a16="http://schemas.microsoft.com/office/drawing/2014/main" id="{1DFBA344-E281-98C7-C075-CC0C055CDEAE}"/>
              </a:ext>
            </a:extLst>
          </p:cNvPr>
          <p:cNvSpPr txBox="1"/>
          <p:nvPr/>
        </p:nvSpPr>
        <p:spPr>
          <a:xfrm>
            <a:off x="4795780" y="2064069"/>
            <a:ext cx="78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ZBPD-2400+</a:t>
            </a:r>
            <a:endParaRPr lang="en-GB" sz="800" b="1" dirty="0"/>
          </a:p>
        </p:txBody>
      </p:sp>
      <p:sp>
        <p:nvSpPr>
          <p:cNvPr id="594" name="CuadroTexto 593">
            <a:extLst>
              <a:ext uri="{FF2B5EF4-FFF2-40B4-BE49-F238E27FC236}">
                <a16:creationId xmlns:a16="http://schemas.microsoft.com/office/drawing/2014/main" id="{DDE8820E-773A-680F-4203-576C81D20EAA}"/>
              </a:ext>
            </a:extLst>
          </p:cNvPr>
          <p:cNvSpPr txBox="1"/>
          <p:nvPr/>
        </p:nvSpPr>
        <p:spPr>
          <a:xfrm>
            <a:off x="3974301" y="2071144"/>
            <a:ext cx="7403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Extra cable</a:t>
            </a:r>
          </a:p>
        </p:txBody>
      </p:sp>
      <p:sp>
        <p:nvSpPr>
          <p:cNvPr id="595" name="CuadroTexto 594">
            <a:extLst>
              <a:ext uri="{FF2B5EF4-FFF2-40B4-BE49-F238E27FC236}">
                <a16:creationId xmlns:a16="http://schemas.microsoft.com/office/drawing/2014/main" id="{9C066779-9098-EE59-96B1-11191241401E}"/>
              </a:ext>
            </a:extLst>
          </p:cNvPr>
          <p:cNvSpPr txBox="1"/>
          <p:nvPr/>
        </p:nvSpPr>
        <p:spPr>
          <a:xfrm>
            <a:off x="2564062" y="3301735"/>
            <a:ext cx="375199" cy="200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6dB</a:t>
            </a:r>
            <a:endParaRPr lang="en-GB" sz="700" b="1" dirty="0"/>
          </a:p>
        </p:txBody>
      </p:sp>
      <p:pic>
        <p:nvPicPr>
          <p:cNvPr id="596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AFD7B57B-5668-C1A3-D85B-7A5DB19ABD4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648605" y="2919298"/>
            <a:ext cx="215640" cy="222986"/>
          </a:xfrm>
          <a:prstGeom prst="rect">
            <a:avLst/>
          </a:prstGeom>
          <a:ln w="12600">
            <a:noFill/>
          </a:ln>
        </p:spPr>
      </p:pic>
      <p:sp>
        <p:nvSpPr>
          <p:cNvPr id="597" name="CustomShape 67">
            <a:extLst>
              <a:ext uri="{FF2B5EF4-FFF2-40B4-BE49-F238E27FC236}">
                <a16:creationId xmlns:a16="http://schemas.microsoft.com/office/drawing/2014/main" id="{F083EF72-BBAF-0AD6-6042-07B98984733C}"/>
              </a:ext>
            </a:extLst>
          </p:cNvPr>
          <p:cNvSpPr/>
          <p:nvPr/>
        </p:nvSpPr>
        <p:spPr>
          <a:xfrm>
            <a:off x="2575525" y="2904552"/>
            <a:ext cx="361800" cy="252837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98" name="CustomShape 86">
            <a:extLst>
              <a:ext uri="{FF2B5EF4-FFF2-40B4-BE49-F238E27FC236}">
                <a16:creationId xmlns:a16="http://schemas.microsoft.com/office/drawing/2014/main" id="{ACBF0317-26CF-6D95-F91D-974D45AB4B2A}"/>
              </a:ext>
            </a:extLst>
          </p:cNvPr>
          <p:cNvSpPr/>
          <p:nvPr/>
        </p:nvSpPr>
        <p:spPr>
          <a:xfrm>
            <a:off x="2690407" y="3229768"/>
            <a:ext cx="139077" cy="12299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Att</a:t>
            </a:r>
            <a:endParaRPr lang="es-ES" sz="800" spc="-1" dirty="0">
              <a:latin typeface="Arial"/>
            </a:endParaRPr>
          </a:p>
        </p:txBody>
      </p:sp>
      <p:sp>
        <p:nvSpPr>
          <p:cNvPr id="5" name="CustomShape 93">
            <a:extLst>
              <a:ext uri="{FF2B5EF4-FFF2-40B4-BE49-F238E27FC236}">
                <a16:creationId xmlns:a16="http://schemas.microsoft.com/office/drawing/2014/main" id="{47E33433-497B-F35F-32DB-464567FB7AEE}"/>
              </a:ext>
            </a:extLst>
          </p:cNvPr>
          <p:cNvSpPr/>
          <p:nvPr/>
        </p:nvSpPr>
        <p:spPr>
          <a:xfrm>
            <a:off x="2511125" y="2717062"/>
            <a:ext cx="474530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dirty="0"/>
          </a:p>
        </p:txBody>
      </p:sp>
      <p:grpSp>
        <p:nvGrpSpPr>
          <p:cNvPr id="7" name="Group 36">
            <a:extLst>
              <a:ext uri="{FF2B5EF4-FFF2-40B4-BE49-F238E27FC236}">
                <a16:creationId xmlns:a16="http://schemas.microsoft.com/office/drawing/2014/main" id="{DD1B9DD5-BDF1-E427-7A70-58E7B9E12D76}"/>
              </a:ext>
            </a:extLst>
          </p:cNvPr>
          <p:cNvGrpSpPr/>
          <p:nvPr/>
        </p:nvGrpSpPr>
        <p:grpSpPr>
          <a:xfrm>
            <a:off x="4133372" y="1472242"/>
            <a:ext cx="361440" cy="361440"/>
            <a:chOff x="6262200" y="1728000"/>
            <a:chExt cx="361440" cy="361440"/>
          </a:xfrm>
        </p:grpSpPr>
        <p:sp>
          <p:nvSpPr>
            <p:cNvPr id="13" name="CustomShape 37">
              <a:extLst>
                <a:ext uri="{FF2B5EF4-FFF2-40B4-BE49-F238E27FC236}">
                  <a16:creationId xmlns:a16="http://schemas.microsoft.com/office/drawing/2014/main" id="{D59388F2-9E41-3861-5666-125770E3CCA5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14" name="Line 16">
            <a:extLst>
              <a:ext uri="{FF2B5EF4-FFF2-40B4-BE49-F238E27FC236}">
                <a16:creationId xmlns:a16="http://schemas.microsoft.com/office/drawing/2014/main" id="{EF18BD87-07E1-2D5A-983D-1CF0BF7249BD}"/>
              </a:ext>
            </a:extLst>
          </p:cNvPr>
          <p:cNvSpPr/>
          <p:nvPr/>
        </p:nvSpPr>
        <p:spPr>
          <a:xfrm>
            <a:off x="4103955" y="163118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15" name="CustomShape 93">
            <a:extLst>
              <a:ext uri="{FF2B5EF4-FFF2-40B4-BE49-F238E27FC236}">
                <a16:creationId xmlns:a16="http://schemas.microsoft.com/office/drawing/2014/main" id="{D60DF6FD-5BC5-D97F-DD8B-86971E374B85}"/>
              </a:ext>
            </a:extLst>
          </p:cNvPr>
          <p:cNvSpPr/>
          <p:nvPr/>
        </p:nvSpPr>
        <p:spPr>
          <a:xfrm>
            <a:off x="2104935" y="1260850"/>
            <a:ext cx="3566648" cy="770063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9C5E2F26-53D7-1F06-D779-0D26D83A4420}"/>
              </a:ext>
            </a:extLst>
          </p:cNvPr>
          <p:cNvGrpSpPr/>
          <p:nvPr/>
        </p:nvGrpSpPr>
        <p:grpSpPr>
          <a:xfrm rot="5400000">
            <a:off x="1182308" y="2376130"/>
            <a:ext cx="497160" cy="459350"/>
            <a:chOff x="5952760" y="1579971"/>
            <a:chExt cx="497160" cy="459350"/>
          </a:xfrm>
        </p:grpSpPr>
        <p:sp>
          <p:nvSpPr>
            <p:cNvPr id="21" name="Triángulo isósceles 20">
              <a:extLst>
                <a:ext uri="{FF2B5EF4-FFF2-40B4-BE49-F238E27FC236}">
                  <a16:creationId xmlns:a16="http://schemas.microsoft.com/office/drawing/2014/main" id="{9D1FC16B-79E6-A289-5E9F-8949DCD69A34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CustomShape 7">
              <a:extLst>
                <a:ext uri="{FF2B5EF4-FFF2-40B4-BE49-F238E27FC236}">
                  <a16:creationId xmlns:a16="http://schemas.microsoft.com/office/drawing/2014/main" id="{6059722A-17DB-A993-DBB9-2F2205CA16CE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25" name="CustomShape 21">
            <a:extLst>
              <a:ext uri="{FF2B5EF4-FFF2-40B4-BE49-F238E27FC236}">
                <a16:creationId xmlns:a16="http://schemas.microsoft.com/office/drawing/2014/main" id="{77609E5F-1B9A-E0CA-7179-E18DE99F3620}"/>
              </a:ext>
            </a:extLst>
          </p:cNvPr>
          <p:cNvSpPr/>
          <p:nvPr/>
        </p:nvSpPr>
        <p:spPr>
          <a:xfrm>
            <a:off x="1278650" y="2818009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P.S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4A16F166-4D4C-D46F-C3C0-AF1CFDC3964B}"/>
              </a:ext>
            </a:extLst>
          </p:cNvPr>
          <p:cNvGrpSpPr/>
          <p:nvPr/>
        </p:nvGrpSpPr>
        <p:grpSpPr>
          <a:xfrm rot="5400000">
            <a:off x="1178848" y="3262263"/>
            <a:ext cx="497160" cy="459350"/>
            <a:chOff x="5952760" y="1579971"/>
            <a:chExt cx="497160" cy="459350"/>
          </a:xfrm>
        </p:grpSpPr>
        <p:sp>
          <p:nvSpPr>
            <p:cNvPr id="27" name="Triángulo isósceles 26">
              <a:extLst>
                <a:ext uri="{FF2B5EF4-FFF2-40B4-BE49-F238E27FC236}">
                  <a16:creationId xmlns:a16="http://schemas.microsoft.com/office/drawing/2014/main" id="{0CC2FE87-D34D-245A-2252-01177D1D0941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8" name="CustomShape 7">
              <a:extLst>
                <a:ext uri="{FF2B5EF4-FFF2-40B4-BE49-F238E27FC236}">
                  <a16:creationId xmlns:a16="http://schemas.microsoft.com/office/drawing/2014/main" id="{9D2E0682-6A32-F07B-53F9-A90577E9473E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29" name="CustomShape 21">
            <a:extLst>
              <a:ext uri="{FF2B5EF4-FFF2-40B4-BE49-F238E27FC236}">
                <a16:creationId xmlns:a16="http://schemas.microsoft.com/office/drawing/2014/main" id="{37988CF2-3F3B-B501-8FC7-36C056F43989}"/>
              </a:ext>
            </a:extLst>
          </p:cNvPr>
          <p:cNvSpPr/>
          <p:nvPr/>
        </p:nvSpPr>
        <p:spPr>
          <a:xfrm>
            <a:off x="1301331" y="3689441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P.S</a:t>
            </a:r>
            <a:endParaRPr lang="en-GB" sz="800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6109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595059E2-0B2F-259A-A0BA-F8DD7CC94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C065FDD0-20B5-302B-034D-5CF28ABC2BE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021021" y="2892829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8351F3A5-F15C-FE48-E76A-B6EA80DA34F2}"/>
              </a:ext>
            </a:extLst>
          </p:cNvPr>
          <p:cNvGrpSpPr/>
          <p:nvPr/>
        </p:nvGrpSpPr>
        <p:grpSpPr>
          <a:xfrm>
            <a:off x="530609" y="2728562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E9815E72-92DB-FAC0-6EEF-ECFB124F6338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549C9D11-19F4-C08A-8BF9-3270F59607AD}"/>
                </a:ext>
              </a:extLst>
            </p:cNvPr>
            <p:cNvSpPr/>
            <p:nvPr/>
          </p:nvSpPr>
          <p:spPr>
            <a:xfrm>
              <a:off x="385423" y="3016016"/>
              <a:ext cx="28482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b="1" spc="-1" dirty="0">
                  <a:latin typeface="+mj-lt"/>
                  <a:ea typeface="Open Sans Regular"/>
                </a:rPr>
                <a:t>cBPM</a:t>
              </a:r>
              <a:endParaRPr lang="es-ES" dirty="0"/>
            </a:p>
          </p:txBody>
        </p:sp>
      </p:grpSp>
      <p:sp>
        <p:nvSpPr>
          <p:cNvPr id="56" name="CustomShape 55">
            <a:extLst>
              <a:ext uri="{FF2B5EF4-FFF2-40B4-BE49-F238E27FC236}">
                <a16:creationId xmlns:a16="http://schemas.microsoft.com/office/drawing/2014/main" id="{8AC9EA24-3E71-59C5-E484-6A5BD5888FDA}"/>
              </a:ext>
            </a:extLst>
          </p:cNvPr>
          <p:cNvSpPr/>
          <p:nvPr/>
        </p:nvSpPr>
        <p:spPr>
          <a:xfrm>
            <a:off x="5555437" y="3550152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 = 203 MHz</a:t>
            </a:r>
            <a:endParaRPr lang="es-ES" sz="800" b="1" spc="-1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73473BF-FD5D-56A5-C6E9-AF2E8A27B918}"/>
              </a:ext>
            </a:extLst>
          </p:cNvPr>
          <p:cNvGrpSpPr/>
          <p:nvPr/>
        </p:nvGrpSpPr>
        <p:grpSpPr>
          <a:xfrm>
            <a:off x="1837409" y="2817122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D7D58188-47DC-B376-6E5B-5DE0635BEFF5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E0FDD5AD-6585-1C2C-EEF7-7515BA142CF5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180 </a:t>
              </a:r>
              <a:endParaRPr lang="es-ES" sz="800" spc="-1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Hybrid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C2BEE219-5EFC-05D0-784A-CE702766F8F2}"/>
              </a:ext>
            </a:extLst>
          </p:cNvPr>
          <p:cNvSpPr/>
          <p:nvPr/>
        </p:nvSpPr>
        <p:spPr>
          <a:xfrm>
            <a:off x="1640129" y="3041762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6A1CA8CE-C6C4-7909-59BA-7D0425003515}"/>
              </a:ext>
            </a:extLst>
          </p:cNvPr>
          <p:cNvSpPr/>
          <p:nvPr/>
        </p:nvSpPr>
        <p:spPr>
          <a:xfrm flipV="1">
            <a:off x="2062409" y="3262442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63AA635A-6D59-CF31-F95F-1336DFED3D5B}"/>
              </a:ext>
            </a:extLst>
          </p:cNvPr>
          <p:cNvSpPr/>
          <p:nvPr/>
        </p:nvSpPr>
        <p:spPr>
          <a:xfrm>
            <a:off x="1686039" y="2902444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5CF43851-ECCB-6BB5-F36D-D9E0AB91BB8A}"/>
              </a:ext>
            </a:extLst>
          </p:cNvPr>
          <p:cNvSpPr/>
          <p:nvPr/>
        </p:nvSpPr>
        <p:spPr>
          <a:xfrm>
            <a:off x="2329459" y="2902444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73821AE8-1E96-CD0E-0D9A-D9F5158D3198}"/>
              </a:ext>
            </a:extLst>
          </p:cNvPr>
          <p:cNvGrpSpPr/>
          <p:nvPr/>
        </p:nvGrpSpPr>
        <p:grpSpPr>
          <a:xfrm>
            <a:off x="3234071" y="2826625"/>
            <a:ext cx="2568683" cy="542293"/>
            <a:chOff x="2775960" y="2868065"/>
            <a:chExt cx="2568683" cy="542293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474900B7-178D-82FC-A045-FCE4121C536A}"/>
                </a:ext>
              </a:extLst>
            </p:cNvPr>
            <p:cNvSpPr/>
            <p:nvPr/>
          </p:nvSpPr>
          <p:spPr>
            <a:xfrm rot="5400000">
              <a:off x="4251279" y="2915367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543433C4-E062-0583-2A60-4DAB75BD34ED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81407EE8-BC74-60AD-BDEF-713C8E6BF8BC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A15ED352-0CA5-87FC-965E-3CFFDBF3CD9A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58779E98-1302-232A-4C3B-D6E3716B33AE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6FA81990-66C2-97DC-FCD4-0C7BAFE6FEE7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1214C3F6-4329-006E-F137-64287235D765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08C358B6-9DFE-C7E6-71BC-771DA3E63BCC}"/>
                </a:ext>
              </a:extLst>
            </p:cNvPr>
            <p:cNvGrpSpPr/>
            <p:nvPr/>
          </p:nvGrpSpPr>
          <p:grpSpPr>
            <a:xfrm>
              <a:off x="4931723" y="2868065"/>
              <a:ext cx="412920" cy="412920"/>
              <a:chOff x="4931723" y="2868065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4391FB7F-141A-BC87-A51F-B53514F71C8A}"/>
                  </a:ext>
                </a:extLst>
              </p:cNvPr>
              <p:cNvSpPr/>
              <p:nvPr/>
            </p:nvSpPr>
            <p:spPr>
              <a:xfrm>
                <a:off x="4931723" y="2868065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CA9FD9C2-24F5-942F-64BA-21A9565BB46A}"/>
                  </a:ext>
                </a:extLst>
              </p:cNvPr>
              <p:cNvSpPr/>
              <p:nvPr/>
            </p:nvSpPr>
            <p:spPr>
              <a:xfrm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6A6387AE-ED44-2706-8C9D-9CA22E931043}"/>
                  </a:ext>
                </a:extLst>
              </p:cNvPr>
              <p:cNvSpPr/>
              <p:nvPr/>
            </p:nvSpPr>
            <p:spPr>
              <a:xfrm flipH="1"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</p:grp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5CD3C5EF-82C9-9CDA-0C28-C01624C95ACE}"/>
                </a:ext>
              </a:extLst>
            </p:cNvPr>
            <p:cNvSpPr/>
            <p:nvPr/>
          </p:nvSpPr>
          <p:spPr>
            <a:xfrm>
              <a:off x="2858287" y="3287247"/>
              <a:ext cx="19678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DSA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55866F77-0C6A-916B-0518-3C7A17BE0302}"/>
                </a:ext>
              </a:extLst>
            </p:cNvPr>
            <p:cNvSpPr/>
            <p:nvPr/>
          </p:nvSpPr>
          <p:spPr>
            <a:xfrm>
              <a:off x="3370891" y="3280444"/>
              <a:ext cx="38486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BPF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39F4E9C8-A0A6-8909-C90E-7FA92FD66B61}"/>
                </a:ext>
              </a:extLst>
            </p:cNvPr>
            <p:cNvSpPr/>
            <p:nvPr/>
          </p:nvSpPr>
          <p:spPr>
            <a:xfrm>
              <a:off x="4284317" y="3267677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Amp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C16ECF4B-BCFC-39BE-C958-92FB13823C86}"/>
                </a:ext>
              </a:extLst>
            </p:cNvPr>
            <p:cNvSpPr/>
            <p:nvPr/>
          </p:nvSpPr>
          <p:spPr>
            <a:xfrm>
              <a:off x="4980936" y="3276469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Mixer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234DC0C0-CD08-31D1-D9E6-EE4C7EE1F411}"/>
              </a:ext>
            </a:extLst>
          </p:cNvPr>
          <p:cNvSpPr/>
          <p:nvPr/>
        </p:nvSpPr>
        <p:spPr>
          <a:xfrm flipV="1">
            <a:off x="2055929" y="2586362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7" name="Line 97">
            <a:extLst>
              <a:ext uri="{FF2B5EF4-FFF2-40B4-BE49-F238E27FC236}">
                <a16:creationId xmlns:a16="http://schemas.microsoft.com/office/drawing/2014/main" id="{4247B8F8-D589-57D7-7D2A-63665FA65A20}"/>
              </a:ext>
            </a:extLst>
          </p:cNvPr>
          <p:cNvSpPr/>
          <p:nvPr/>
        </p:nvSpPr>
        <p:spPr>
          <a:xfrm>
            <a:off x="849569" y="2587442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245236F9-4877-A2B7-C16F-8500F96F8D3C}"/>
              </a:ext>
            </a:extLst>
          </p:cNvPr>
          <p:cNvSpPr/>
          <p:nvPr/>
        </p:nvSpPr>
        <p:spPr>
          <a:xfrm flipV="1">
            <a:off x="849929" y="2576282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5ED6749E-C718-B3FC-595E-7496305264FF}"/>
              </a:ext>
            </a:extLst>
          </p:cNvPr>
          <p:cNvSpPr/>
          <p:nvPr/>
        </p:nvSpPr>
        <p:spPr>
          <a:xfrm>
            <a:off x="849569" y="3493202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FEA7BE0F-C268-F9A7-7F81-86D1F7EC2AFF}"/>
              </a:ext>
            </a:extLst>
          </p:cNvPr>
          <p:cNvSpPr/>
          <p:nvPr/>
        </p:nvSpPr>
        <p:spPr>
          <a:xfrm flipV="1">
            <a:off x="849929" y="3368642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4" name="Line 104">
            <a:extLst>
              <a:ext uri="{FF2B5EF4-FFF2-40B4-BE49-F238E27FC236}">
                <a16:creationId xmlns:a16="http://schemas.microsoft.com/office/drawing/2014/main" id="{32156990-8D07-C0EB-82DC-CF14D0BBD3BD}"/>
              </a:ext>
            </a:extLst>
          </p:cNvPr>
          <p:cNvSpPr/>
          <p:nvPr/>
        </p:nvSpPr>
        <p:spPr>
          <a:xfrm flipV="1">
            <a:off x="5598853" y="1655856"/>
            <a:ext cx="1539" cy="1163985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057B3C1D-2EF7-C88F-4042-16DC217785BB}"/>
              </a:ext>
            </a:extLst>
          </p:cNvPr>
          <p:cNvSpPr/>
          <p:nvPr/>
        </p:nvSpPr>
        <p:spPr>
          <a:xfrm>
            <a:off x="2927122" y="3555988"/>
            <a:ext cx="75148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1.631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 dirty="0">
              <a:solidFill>
                <a:srgbClr val="7C92C4"/>
              </a:solidFill>
              <a:latin typeface="Arial"/>
            </a:endParaRPr>
          </a:p>
        </p:txBody>
      </p:sp>
      <p:grpSp>
        <p:nvGrpSpPr>
          <p:cNvPr id="304" name="Group 16">
            <a:extLst>
              <a:ext uri="{FF2B5EF4-FFF2-40B4-BE49-F238E27FC236}">
                <a16:creationId xmlns:a16="http://schemas.microsoft.com/office/drawing/2014/main" id="{407FDF62-500E-9B70-D22D-52BB10EDF2F8}"/>
              </a:ext>
            </a:extLst>
          </p:cNvPr>
          <p:cNvGrpSpPr/>
          <p:nvPr/>
        </p:nvGrpSpPr>
        <p:grpSpPr>
          <a:xfrm>
            <a:off x="6601633" y="2166124"/>
            <a:ext cx="835920" cy="1708216"/>
            <a:chOff x="8043840" y="1744920"/>
            <a:chExt cx="835920" cy="2659680"/>
          </a:xfrm>
        </p:grpSpPr>
        <p:sp>
          <p:nvSpPr>
            <p:cNvPr id="305" name="CustomShape 17">
              <a:extLst>
                <a:ext uri="{FF2B5EF4-FFF2-40B4-BE49-F238E27FC236}">
                  <a16:creationId xmlns:a16="http://schemas.microsoft.com/office/drawing/2014/main" id="{8E39FB34-A9BB-1C56-0A57-E9910E10959B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306" name="CustomShape 18">
              <a:extLst>
                <a:ext uri="{FF2B5EF4-FFF2-40B4-BE49-F238E27FC236}">
                  <a16:creationId xmlns:a16="http://schemas.microsoft.com/office/drawing/2014/main" id="{3A4EF5E7-2578-EB32-FBC8-6916419C34B7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b="1" spc="-1" dirty="0">
                  <a:latin typeface="Open Sans Regular"/>
                  <a:ea typeface="Open Sans Regular"/>
                </a:rPr>
                <a:t>Oscilloscope</a:t>
              </a:r>
            </a:p>
          </p:txBody>
        </p:sp>
      </p:grpSp>
      <p:sp>
        <p:nvSpPr>
          <p:cNvPr id="311" name="Line 45">
            <a:extLst>
              <a:ext uri="{FF2B5EF4-FFF2-40B4-BE49-F238E27FC236}">
                <a16:creationId xmlns:a16="http://schemas.microsoft.com/office/drawing/2014/main" id="{E6221222-9D17-1D58-F5DA-7811C5C1DA3F}"/>
              </a:ext>
            </a:extLst>
          </p:cNvPr>
          <p:cNvSpPr/>
          <p:nvPr/>
        </p:nvSpPr>
        <p:spPr>
          <a:xfrm>
            <a:off x="6434172" y="3027714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FA88319A-C73C-8E5D-D633-736340667F61}"/>
              </a:ext>
            </a:extLst>
          </p:cNvPr>
          <p:cNvSpPr/>
          <p:nvPr/>
        </p:nvSpPr>
        <p:spPr>
          <a:xfrm>
            <a:off x="5976381" y="2844949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C5E65C52-5809-35CE-2874-4256CDD65E13}"/>
              </a:ext>
            </a:extLst>
          </p:cNvPr>
          <p:cNvSpPr/>
          <p:nvPr/>
        </p:nvSpPr>
        <p:spPr>
          <a:xfrm>
            <a:off x="6001277" y="3236777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B2085B30-17C9-0083-8612-C403FCA24BBD}"/>
              </a:ext>
            </a:extLst>
          </p:cNvPr>
          <p:cNvSpPr/>
          <p:nvPr/>
        </p:nvSpPr>
        <p:spPr>
          <a:xfrm>
            <a:off x="6328801" y="3030143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65538828-0F72-A517-5555-6083DCD430C4}"/>
              </a:ext>
            </a:extLst>
          </p:cNvPr>
          <p:cNvSpPr/>
          <p:nvPr/>
        </p:nvSpPr>
        <p:spPr>
          <a:xfrm>
            <a:off x="5790619" y="3002700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3A8E3ECA-FB51-4667-64C8-807A428E5F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s-ES" smtClean="0"/>
              <a:t>15</a:t>
            </a:fld>
            <a:endParaRPr lang="es-ES" dirty="0"/>
          </a:p>
        </p:txBody>
      </p:sp>
      <p:sp>
        <p:nvSpPr>
          <p:cNvPr id="625" name="CustomShape 55">
            <a:extLst>
              <a:ext uri="{FF2B5EF4-FFF2-40B4-BE49-F238E27FC236}">
                <a16:creationId xmlns:a16="http://schemas.microsoft.com/office/drawing/2014/main" id="{6BDB3384-F504-F4D4-E834-0C8F2D97B787}"/>
              </a:ext>
            </a:extLst>
          </p:cNvPr>
          <p:cNvSpPr/>
          <p:nvPr/>
        </p:nvSpPr>
        <p:spPr>
          <a:xfrm>
            <a:off x="3858659" y="3823896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X-MICROWAVE TECHNOLOGY</a:t>
            </a:r>
            <a:endParaRPr lang="es-ES" sz="900" b="1" spc="-1" dirty="0">
              <a:solidFill>
                <a:srgbClr val="7C92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28" name="CustomShape 55">
            <a:extLst>
              <a:ext uri="{FF2B5EF4-FFF2-40B4-BE49-F238E27FC236}">
                <a16:creationId xmlns:a16="http://schemas.microsoft.com/office/drawing/2014/main" id="{6CEFDBE2-39D8-837A-8F19-94E8890D5350}"/>
              </a:ext>
            </a:extLst>
          </p:cNvPr>
          <p:cNvSpPr/>
          <p:nvPr/>
        </p:nvSpPr>
        <p:spPr>
          <a:xfrm>
            <a:off x="4999031" y="540571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F87B084B-4CFA-78C0-0690-8CEBFA6BA3FE}"/>
              </a:ext>
            </a:extLst>
          </p:cNvPr>
          <p:cNvSpPr/>
          <p:nvPr/>
        </p:nvSpPr>
        <p:spPr>
          <a:xfrm>
            <a:off x="3592846" y="3025849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3D7B84B6-9CEE-9EE9-FA1E-28EDB5E667A2}"/>
              </a:ext>
            </a:extLst>
          </p:cNvPr>
          <p:cNvSpPr/>
          <p:nvPr/>
        </p:nvSpPr>
        <p:spPr>
          <a:xfrm>
            <a:off x="4211920" y="3025849"/>
            <a:ext cx="51629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E1348FF5-85ED-2123-6DCC-E5154BD1EADF}"/>
              </a:ext>
            </a:extLst>
          </p:cNvPr>
          <p:cNvSpPr/>
          <p:nvPr/>
        </p:nvSpPr>
        <p:spPr>
          <a:xfrm>
            <a:off x="4999031" y="3013087"/>
            <a:ext cx="383582" cy="146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B2ED92A3-0764-B393-4EAB-67988007A1A3}"/>
              </a:ext>
            </a:extLst>
          </p:cNvPr>
          <p:cNvSpPr txBox="1"/>
          <p:nvPr/>
        </p:nvSpPr>
        <p:spPr>
          <a:xfrm>
            <a:off x="3969562" y="19977"/>
            <a:ext cx="515776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u="sng" dirty="0"/>
              <a:t>READOUT IFIC – X, Y POSITION LINE</a:t>
            </a:r>
            <a:endParaRPr lang="en-GB" b="1" u="sng" dirty="0"/>
          </a:p>
        </p:txBody>
      </p:sp>
      <p:sp>
        <p:nvSpPr>
          <p:cNvPr id="523" name="CuadroTexto 522">
            <a:extLst>
              <a:ext uri="{FF2B5EF4-FFF2-40B4-BE49-F238E27FC236}">
                <a16:creationId xmlns:a16="http://schemas.microsoft.com/office/drawing/2014/main" id="{2124385D-2E13-4112-95E3-673552733241}"/>
              </a:ext>
            </a:extLst>
          </p:cNvPr>
          <p:cNvSpPr txBox="1"/>
          <p:nvPr/>
        </p:nvSpPr>
        <p:spPr>
          <a:xfrm>
            <a:off x="4669474" y="2695052"/>
            <a:ext cx="11798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solidFill>
                  <a:srgbClr val="FF0000"/>
                </a:solidFill>
              </a:rPr>
              <a:t>Pout 1dB =  +23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576" name="CuadroTexto 575">
            <a:extLst>
              <a:ext uri="{FF2B5EF4-FFF2-40B4-BE49-F238E27FC236}">
                <a16:creationId xmlns:a16="http://schemas.microsoft.com/office/drawing/2014/main" id="{DCDB9D1C-55B0-1415-3496-549773F918CC}"/>
              </a:ext>
            </a:extLst>
          </p:cNvPr>
          <p:cNvSpPr txBox="1"/>
          <p:nvPr/>
        </p:nvSpPr>
        <p:spPr>
          <a:xfrm>
            <a:off x="5587426" y="1587203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LO</a:t>
            </a:r>
            <a:r>
              <a:rPr lang="es-ES" sz="400" b="1" dirty="0"/>
              <a:t>1</a:t>
            </a:r>
            <a:r>
              <a:rPr lang="es-ES" sz="800" b="1" dirty="0"/>
              <a:t>=1.428 GHz</a:t>
            </a:r>
            <a:endParaRPr lang="en-GB" sz="700" b="1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5505D72D-CB6D-242A-2AA9-3B256508534E}"/>
              </a:ext>
            </a:extLst>
          </p:cNvPr>
          <p:cNvSpPr txBox="1"/>
          <p:nvPr/>
        </p:nvSpPr>
        <p:spPr>
          <a:xfrm>
            <a:off x="5268778" y="3291091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SIM-43H+</a:t>
            </a:r>
            <a:endParaRPr lang="en-GB" sz="800" b="1" dirty="0"/>
          </a:p>
        </p:txBody>
      </p:sp>
      <p:sp>
        <p:nvSpPr>
          <p:cNvPr id="562" name="CustomShape 55">
            <a:extLst>
              <a:ext uri="{FF2B5EF4-FFF2-40B4-BE49-F238E27FC236}">
                <a16:creationId xmlns:a16="http://schemas.microsoft.com/office/drawing/2014/main" id="{04963D3E-0D3B-7150-E3CB-2F51C9FC6FBA}"/>
              </a:ext>
            </a:extLst>
          </p:cNvPr>
          <p:cNvSpPr/>
          <p:nvPr/>
        </p:nvSpPr>
        <p:spPr>
          <a:xfrm>
            <a:off x="5452221" y="3818581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D9F3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MINICIRCUITS TECHNOLOGY</a:t>
            </a:r>
            <a:endParaRPr lang="es-ES" sz="900" b="1" spc="-1" dirty="0">
              <a:solidFill>
                <a:srgbClr val="D9F3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63" name="CuadroTexto 562">
            <a:extLst>
              <a:ext uri="{FF2B5EF4-FFF2-40B4-BE49-F238E27FC236}">
                <a16:creationId xmlns:a16="http://schemas.microsoft.com/office/drawing/2014/main" id="{3A1CE6AC-C91C-D68F-433F-B54AC2E57B00}"/>
              </a:ext>
            </a:extLst>
          </p:cNvPr>
          <p:cNvSpPr txBox="1"/>
          <p:nvPr/>
        </p:nvSpPr>
        <p:spPr>
          <a:xfrm>
            <a:off x="1714829" y="3473779"/>
            <a:ext cx="761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JSO-465/3S</a:t>
            </a:r>
            <a:endParaRPr lang="en-GB" sz="800" b="1" dirty="0"/>
          </a:p>
        </p:txBody>
      </p:sp>
      <p:sp>
        <p:nvSpPr>
          <p:cNvPr id="574" name="CuadroTexto 573">
            <a:extLst>
              <a:ext uri="{FF2B5EF4-FFF2-40B4-BE49-F238E27FC236}">
                <a16:creationId xmlns:a16="http://schemas.microsoft.com/office/drawing/2014/main" id="{0EC05A71-82CE-EF28-1E53-544EBAAF2F29}"/>
              </a:ext>
            </a:extLst>
          </p:cNvPr>
          <p:cNvSpPr txBox="1"/>
          <p:nvPr/>
        </p:nvSpPr>
        <p:spPr>
          <a:xfrm>
            <a:off x="3104476" y="3288780"/>
            <a:ext cx="726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PE43705A </a:t>
            </a:r>
          </a:p>
        </p:txBody>
      </p:sp>
      <p:sp>
        <p:nvSpPr>
          <p:cNvPr id="580" name="CuadroTexto 579">
            <a:extLst>
              <a:ext uri="{FF2B5EF4-FFF2-40B4-BE49-F238E27FC236}">
                <a16:creationId xmlns:a16="http://schemas.microsoft.com/office/drawing/2014/main" id="{A62A53A5-7F30-71B7-02B1-3F840E88D07D}"/>
              </a:ext>
            </a:extLst>
          </p:cNvPr>
          <p:cNvSpPr txBox="1"/>
          <p:nvPr/>
        </p:nvSpPr>
        <p:spPr>
          <a:xfrm>
            <a:off x="3671263" y="3303143"/>
            <a:ext cx="852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BFCN-1690+</a:t>
            </a:r>
          </a:p>
        </p:txBody>
      </p:sp>
      <p:sp>
        <p:nvSpPr>
          <p:cNvPr id="587" name="CuadroTexto 586">
            <a:extLst>
              <a:ext uri="{FF2B5EF4-FFF2-40B4-BE49-F238E27FC236}">
                <a16:creationId xmlns:a16="http://schemas.microsoft.com/office/drawing/2014/main" id="{05CD962D-CCBF-62E3-FFAE-1C624C5D401D}"/>
              </a:ext>
            </a:extLst>
          </p:cNvPr>
          <p:cNvSpPr txBox="1"/>
          <p:nvPr/>
        </p:nvSpPr>
        <p:spPr>
          <a:xfrm>
            <a:off x="4447347" y="3297477"/>
            <a:ext cx="10258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HMC639ST89E</a:t>
            </a:r>
          </a:p>
        </p:txBody>
      </p:sp>
      <p:sp>
        <p:nvSpPr>
          <p:cNvPr id="2" name="CustomShape 93">
            <a:extLst>
              <a:ext uri="{FF2B5EF4-FFF2-40B4-BE49-F238E27FC236}">
                <a16:creationId xmlns:a16="http://schemas.microsoft.com/office/drawing/2014/main" id="{618BBEA6-A3A4-C2B4-21CF-CE4A2762816E}"/>
              </a:ext>
            </a:extLst>
          </p:cNvPr>
          <p:cNvSpPr/>
          <p:nvPr/>
        </p:nvSpPr>
        <p:spPr>
          <a:xfrm>
            <a:off x="5873243" y="2693637"/>
            <a:ext cx="571614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dirty="0"/>
          </a:p>
        </p:txBody>
      </p:sp>
      <p:sp>
        <p:nvSpPr>
          <p:cNvPr id="20" name="CustomShape 86">
            <a:extLst>
              <a:ext uri="{FF2B5EF4-FFF2-40B4-BE49-F238E27FC236}">
                <a16:creationId xmlns:a16="http://schemas.microsoft.com/office/drawing/2014/main" id="{1C74A6B1-604F-D224-A0AF-2A918A961DD9}"/>
              </a:ext>
            </a:extLst>
          </p:cNvPr>
          <p:cNvSpPr/>
          <p:nvPr/>
        </p:nvSpPr>
        <p:spPr>
          <a:xfrm>
            <a:off x="2788830" y="3239003"/>
            <a:ext cx="6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spAutoFit/>
          </a:bodyPr>
          <a:lstStyle/>
          <a:p>
            <a:pPr algn="ctr">
              <a:tabLst>
                <a:tab pos="0" algn="l"/>
              </a:tabLst>
            </a:pPr>
            <a:endParaRPr lang="es-ES" sz="800" spc="-1" dirty="0">
              <a:latin typeface="Open Sans Regular"/>
              <a:ea typeface="Open Sans Regular"/>
              <a:cs typeface="Open Sans Regular"/>
            </a:endParaRPr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FC1B0D1E-AA87-763B-C6D7-970B6DC12A3D}"/>
              </a:ext>
            </a:extLst>
          </p:cNvPr>
          <p:cNvSpPr/>
          <p:nvPr/>
        </p:nvSpPr>
        <p:spPr>
          <a:xfrm flipV="1">
            <a:off x="2327381" y="3012242"/>
            <a:ext cx="870288" cy="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" name="CustomShape 93">
            <a:extLst>
              <a:ext uri="{FF2B5EF4-FFF2-40B4-BE49-F238E27FC236}">
                <a16:creationId xmlns:a16="http://schemas.microsoft.com/office/drawing/2014/main" id="{ED3CEA53-B8D4-FF39-3BF7-89380903AB68}"/>
              </a:ext>
            </a:extLst>
          </p:cNvPr>
          <p:cNvSpPr/>
          <p:nvPr/>
        </p:nvSpPr>
        <p:spPr>
          <a:xfrm>
            <a:off x="3055705" y="2699511"/>
            <a:ext cx="2801252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dirty="0"/>
          </a:p>
        </p:txBody>
      </p:sp>
      <p:sp>
        <p:nvSpPr>
          <p:cNvPr id="16" name="CustomShape 22">
            <a:extLst>
              <a:ext uri="{FF2B5EF4-FFF2-40B4-BE49-F238E27FC236}">
                <a16:creationId xmlns:a16="http://schemas.microsoft.com/office/drawing/2014/main" id="{D680CBCD-05FF-683B-4857-604D2AB67CCC}"/>
              </a:ext>
            </a:extLst>
          </p:cNvPr>
          <p:cNvSpPr/>
          <p:nvPr/>
        </p:nvSpPr>
        <p:spPr>
          <a:xfrm>
            <a:off x="3012760" y="788617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1</a:t>
            </a:r>
            <a:r>
              <a:rPr lang="es-ES" sz="1100" spc="-1" dirty="0">
                <a:latin typeface="+mj-lt"/>
                <a:ea typeface="Open Sans Regular"/>
              </a:rPr>
              <a:t> = 1.428 GHz</a:t>
            </a:r>
            <a:endParaRPr lang="es-ES" sz="1100" spc="-1" dirty="0">
              <a:latin typeface="+mj-lt"/>
            </a:endParaRP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2E52252F-AFCF-BCED-6AAD-47FCDFF0E963}"/>
              </a:ext>
            </a:extLst>
          </p:cNvPr>
          <p:cNvCxnSpPr>
            <a:cxnSpLocks/>
          </p:cNvCxnSpPr>
          <p:nvPr/>
        </p:nvCxnSpPr>
        <p:spPr>
          <a:xfrm>
            <a:off x="1595116" y="834665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CustomShape 32">
            <a:extLst>
              <a:ext uri="{FF2B5EF4-FFF2-40B4-BE49-F238E27FC236}">
                <a16:creationId xmlns:a16="http://schemas.microsoft.com/office/drawing/2014/main" id="{88C190B6-1CA4-9275-AF23-37BBAFD310E3}"/>
              </a:ext>
            </a:extLst>
          </p:cNvPr>
          <p:cNvSpPr/>
          <p:nvPr/>
        </p:nvSpPr>
        <p:spPr>
          <a:xfrm>
            <a:off x="5375" y="1411359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ATF S.G = 714 MHz</a:t>
            </a:r>
            <a:endParaRPr lang="es-ES" sz="800" b="1" spc="-1" dirty="0">
              <a:latin typeface="+mj-lt"/>
            </a:endParaRPr>
          </a:p>
        </p:txBody>
      </p:sp>
      <p:sp>
        <p:nvSpPr>
          <p:cNvPr id="24" name="CustomShape 55">
            <a:extLst>
              <a:ext uri="{FF2B5EF4-FFF2-40B4-BE49-F238E27FC236}">
                <a16:creationId xmlns:a16="http://schemas.microsoft.com/office/drawing/2014/main" id="{CDB54143-0C0E-42D5-E9CD-AB0542565769}"/>
              </a:ext>
            </a:extLst>
          </p:cNvPr>
          <p:cNvSpPr/>
          <p:nvPr/>
        </p:nvSpPr>
        <p:spPr>
          <a:xfrm>
            <a:off x="4999031" y="540571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5F76D2E0-375E-FF08-0B6D-2656FB42381D}"/>
              </a:ext>
            </a:extLst>
          </p:cNvPr>
          <p:cNvSpPr txBox="1"/>
          <p:nvPr/>
        </p:nvSpPr>
        <p:spPr>
          <a:xfrm>
            <a:off x="5615812" y="1744297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i="1" dirty="0"/>
              <a:t>+17 dBm</a:t>
            </a:r>
            <a:endParaRPr lang="en-GB" sz="700" b="1" i="1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FE851634-BFF8-D014-B3A4-49E55D7175B0}"/>
              </a:ext>
            </a:extLst>
          </p:cNvPr>
          <p:cNvSpPr txBox="1"/>
          <p:nvPr/>
        </p:nvSpPr>
        <p:spPr>
          <a:xfrm>
            <a:off x="3393225" y="1107625"/>
            <a:ext cx="11621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solidFill>
                  <a:srgbClr val="FF0000"/>
                </a:solidFill>
              </a:rPr>
              <a:t>Pout 1dB= +27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38" name="CustomShape 41">
            <a:extLst>
              <a:ext uri="{FF2B5EF4-FFF2-40B4-BE49-F238E27FC236}">
                <a16:creationId xmlns:a16="http://schemas.microsoft.com/office/drawing/2014/main" id="{6F30EA6E-EF95-31AD-2BFB-4AD474B9569E}"/>
              </a:ext>
            </a:extLst>
          </p:cNvPr>
          <p:cNvSpPr/>
          <p:nvPr/>
        </p:nvSpPr>
        <p:spPr>
          <a:xfrm>
            <a:off x="1183382" y="518814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39" name="CustomShape 42">
            <a:extLst>
              <a:ext uri="{FF2B5EF4-FFF2-40B4-BE49-F238E27FC236}">
                <a16:creationId xmlns:a16="http://schemas.microsoft.com/office/drawing/2014/main" id="{F6EBF306-AFE6-9380-FA61-E2C1FC20BFAD}"/>
              </a:ext>
            </a:extLst>
          </p:cNvPr>
          <p:cNvSpPr/>
          <p:nvPr/>
        </p:nvSpPr>
        <p:spPr>
          <a:xfrm>
            <a:off x="1204156" y="552213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40" name="CustomShape 3">
            <a:extLst>
              <a:ext uri="{FF2B5EF4-FFF2-40B4-BE49-F238E27FC236}">
                <a16:creationId xmlns:a16="http://schemas.microsoft.com/office/drawing/2014/main" id="{48C117AD-7103-ED0F-E55F-455A823E2CC7}"/>
              </a:ext>
            </a:extLst>
          </p:cNvPr>
          <p:cNvSpPr/>
          <p:nvPr/>
        </p:nvSpPr>
        <p:spPr>
          <a:xfrm rot="5400000">
            <a:off x="2582018" y="1491322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grpSp>
        <p:nvGrpSpPr>
          <p:cNvPr id="41" name="Group 10">
            <a:extLst>
              <a:ext uri="{FF2B5EF4-FFF2-40B4-BE49-F238E27FC236}">
                <a16:creationId xmlns:a16="http://schemas.microsoft.com/office/drawing/2014/main" id="{BB82D96D-DD76-FB75-B0FD-274A47105989}"/>
              </a:ext>
            </a:extLst>
          </p:cNvPr>
          <p:cNvGrpSpPr/>
          <p:nvPr/>
        </p:nvGrpSpPr>
        <p:grpSpPr>
          <a:xfrm>
            <a:off x="3289418" y="1450642"/>
            <a:ext cx="361440" cy="361440"/>
            <a:chOff x="5440680" y="1726200"/>
            <a:chExt cx="361440" cy="361440"/>
          </a:xfrm>
        </p:grpSpPr>
        <p:sp>
          <p:nvSpPr>
            <p:cNvPr id="42" name="CustomShape 11">
              <a:extLst>
                <a:ext uri="{FF2B5EF4-FFF2-40B4-BE49-F238E27FC236}">
                  <a16:creationId xmlns:a16="http://schemas.microsoft.com/office/drawing/2014/main" id="{544A9CF6-A856-8726-432F-B5EB4530888F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43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8D442C54-0245-495A-AA56-3E2834FEFD5D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44" name="Line 13">
            <a:extLst>
              <a:ext uri="{FF2B5EF4-FFF2-40B4-BE49-F238E27FC236}">
                <a16:creationId xmlns:a16="http://schemas.microsoft.com/office/drawing/2014/main" id="{D6A60EBE-A27D-638D-0CB0-E90BCADA225B}"/>
              </a:ext>
            </a:extLst>
          </p:cNvPr>
          <p:cNvSpPr/>
          <p:nvPr/>
        </p:nvSpPr>
        <p:spPr>
          <a:xfrm>
            <a:off x="1002047" y="1633665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5" name="Line 15">
            <a:extLst>
              <a:ext uri="{FF2B5EF4-FFF2-40B4-BE49-F238E27FC236}">
                <a16:creationId xmlns:a16="http://schemas.microsoft.com/office/drawing/2014/main" id="{583167B5-FC47-3FDE-BE26-EE541A0639D7}"/>
              </a:ext>
            </a:extLst>
          </p:cNvPr>
          <p:cNvSpPr/>
          <p:nvPr/>
        </p:nvSpPr>
        <p:spPr>
          <a:xfrm>
            <a:off x="2873978" y="1631362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6" name="Line 16">
            <a:extLst>
              <a:ext uri="{FF2B5EF4-FFF2-40B4-BE49-F238E27FC236}">
                <a16:creationId xmlns:a16="http://schemas.microsoft.com/office/drawing/2014/main" id="{A9939AA5-FEA2-15CA-E012-0C21C29734A6}"/>
              </a:ext>
            </a:extLst>
          </p:cNvPr>
          <p:cNvSpPr/>
          <p:nvPr/>
        </p:nvSpPr>
        <p:spPr>
          <a:xfrm>
            <a:off x="3653378" y="163136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7" name="CustomShape 20">
            <a:extLst>
              <a:ext uri="{FF2B5EF4-FFF2-40B4-BE49-F238E27FC236}">
                <a16:creationId xmlns:a16="http://schemas.microsoft.com/office/drawing/2014/main" id="{FDC767BE-DB42-2516-CDE3-043B460F78C9}"/>
              </a:ext>
            </a:extLst>
          </p:cNvPr>
          <p:cNvSpPr/>
          <p:nvPr/>
        </p:nvSpPr>
        <p:spPr>
          <a:xfrm>
            <a:off x="2754818" y="1843042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8" name="CustomShape 21">
            <a:extLst>
              <a:ext uri="{FF2B5EF4-FFF2-40B4-BE49-F238E27FC236}">
                <a16:creationId xmlns:a16="http://schemas.microsoft.com/office/drawing/2014/main" id="{67B69550-74AE-0B07-0301-2FECE1A432FF}"/>
              </a:ext>
            </a:extLst>
          </p:cNvPr>
          <p:cNvSpPr/>
          <p:nvPr/>
        </p:nvSpPr>
        <p:spPr>
          <a:xfrm>
            <a:off x="3356918" y="1845421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BPF</a:t>
            </a:r>
            <a:endParaRPr lang="es-ES" sz="800" spc="-1" dirty="0">
              <a:latin typeface="Arial"/>
            </a:endParaRPr>
          </a:p>
        </p:txBody>
      </p:sp>
      <p:sp>
        <p:nvSpPr>
          <p:cNvPr id="49" name="CustomShape 22">
            <a:extLst>
              <a:ext uri="{FF2B5EF4-FFF2-40B4-BE49-F238E27FC236}">
                <a16:creationId xmlns:a16="http://schemas.microsoft.com/office/drawing/2014/main" id="{59FEF366-A677-E6B0-C820-DD68926779EE}"/>
              </a:ext>
            </a:extLst>
          </p:cNvPr>
          <p:cNvSpPr/>
          <p:nvPr/>
        </p:nvSpPr>
        <p:spPr>
          <a:xfrm>
            <a:off x="2626298" y="184304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grpSp>
        <p:nvGrpSpPr>
          <p:cNvPr id="50" name="Group 28">
            <a:extLst>
              <a:ext uri="{FF2B5EF4-FFF2-40B4-BE49-F238E27FC236}">
                <a16:creationId xmlns:a16="http://schemas.microsoft.com/office/drawing/2014/main" id="{A6A50192-9945-7C11-35D8-76727D9982E7}"/>
              </a:ext>
            </a:extLst>
          </p:cNvPr>
          <p:cNvGrpSpPr/>
          <p:nvPr/>
        </p:nvGrpSpPr>
        <p:grpSpPr>
          <a:xfrm>
            <a:off x="1409927" y="1454745"/>
            <a:ext cx="361440" cy="361440"/>
            <a:chOff x="4030200" y="1728000"/>
            <a:chExt cx="361440" cy="361440"/>
          </a:xfrm>
        </p:grpSpPr>
        <p:sp>
          <p:nvSpPr>
            <p:cNvPr id="51" name="CustomShape 29">
              <a:extLst>
                <a:ext uri="{FF2B5EF4-FFF2-40B4-BE49-F238E27FC236}">
                  <a16:creationId xmlns:a16="http://schemas.microsoft.com/office/drawing/2014/main" id="{1193EB29-02A7-6517-340F-1AC5A74F123D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2" name="CustomShape 30">
            <a:extLst>
              <a:ext uri="{FF2B5EF4-FFF2-40B4-BE49-F238E27FC236}">
                <a16:creationId xmlns:a16="http://schemas.microsoft.com/office/drawing/2014/main" id="{3CE128E2-5CFF-A3EF-BB26-F974F1E93BEE}"/>
              </a:ext>
            </a:extLst>
          </p:cNvPr>
          <p:cNvSpPr/>
          <p:nvPr/>
        </p:nvSpPr>
        <p:spPr>
          <a:xfrm>
            <a:off x="1514327" y="1836707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3" name="CustomShape 33">
            <a:extLst>
              <a:ext uri="{FF2B5EF4-FFF2-40B4-BE49-F238E27FC236}">
                <a16:creationId xmlns:a16="http://schemas.microsoft.com/office/drawing/2014/main" id="{C9A035D8-EB00-EE16-FD11-CEFCA09E294A}"/>
              </a:ext>
            </a:extLst>
          </p:cNvPr>
          <p:cNvSpPr/>
          <p:nvPr/>
        </p:nvSpPr>
        <p:spPr>
          <a:xfrm>
            <a:off x="2393116" y="1302499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latin typeface="Open Sans Regular"/>
                <a:ea typeface="Open Sans Regular"/>
              </a:rPr>
              <a:t>LO</a:t>
            </a:r>
            <a:r>
              <a:rPr lang="es-ES" sz="600" b="1" spc="-1" dirty="0">
                <a:latin typeface="Open Sans Regular"/>
                <a:ea typeface="Open Sans Regular"/>
              </a:rPr>
              <a:t>1</a:t>
            </a:r>
            <a:r>
              <a:rPr lang="es-ES" sz="900" b="1" spc="-1" dirty="0">
                <a:latin typeface="Open Sans Regular"/>
                <a:ea typeface="Open Sans Regular"/>
              </a:rPr>
              <a:t> =</a:t>
            </a:r>
            <a:r>
              <a:rPr lang="es-ES" sz="900" b="1" dirty="0"/>
              <a:t> 1.428 </a:t>
            </a:r>
            <a:r>
              <a:rPr lang="es-ES" sz="900" b="1" spc="-1" dirty="0">
                <a:latin typeface="Open Sans Regular"/>
                <a:ea typeface="Open Sans Regular"/>
              </a:rPr>
              <a:t>GHz</a:t>
            </a:r>
            <a:endParaRPr lang="es-ES" sz="900" b="1" spc="-1" dirty="0">
              <a:latin typeface="Arial"/>
            </a:endParaRPr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C46BD0E2-8843-2680-EF40-E360672390A2}"/>
              </a:ext>
            </a:extLst>
          </p:cNvPr>
          <p:cNvCxnSpPr>
            <a:cxnSpLocks/>
          </p:cNvCxnSpPr>
          <p:nvPr/>
        </p:nvCxnSpPr>
        <p:spPr>
          <a:xfrm>
            <a:off x="1596655" y="955066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14" name="Group 36">
            <a:extLst>
              <a:ext uri="{FF2B5EF4-FFF2-40B4-BE49-F238E27FC236}">
                <a16:creationId xmlns:a16="http://schemas.microsoft.com/office/drawing/2014/main" id="{635AE1D7-1BB3-4EB3-E05D-A84E2E32E70E}"/>
              </a:ext>
            </a:extLst>
          </p:cNvPr>
          <p:cNvGrpSpPr/>
          <p:nvPr/>
        </p:nvGrpSpPr>
        <p:grpSpPr>
          <a:xfrm>
            <a:off x="4988121" y="1480766"/>
            <a:ext cx="361440" cy="361440"/>
            <a:chOff x="6262200" y="1728000"/>
            <a:chExt cx="361440" cy="361440"/>
          </a:xfrm>
        </p:grpSpPr>
        <p:sp>
          <p:nvSpPr>
            <p:cNvPr id="515" name="CustomShape 37">
              <a:extLst>
                <a:ext uri="{FF2B5EF4-FFF2-40B4-BE49-F238E27FC236}">
                  <a16:creationId xmlns:a16="http://schemas.microsoft.com/office/drawing/2014/main" id="{31B6F409-0733-8CA8-3C88-F5C27012E1CB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16" name="Line 16">
            <a:extLst>
              <a:ext uri="{FF2B5EF4-FFF2-40B4-BE49-F238E27FC236}">
                <a16:creationId xmlns:a16="http://schemas.microsoft.com/office/drawing/2014/main" id="{75C2F9C8-1929-2524-B32B-3111C560C1A6}"/>
              </a:ext>
            </a:extLst>
          </p:cNvPr>
          <p:cNvSpPr/>
          <p:nvPr/>
        </p:nvSpPr>
        <p:spPr>
          <a:xfrm>
            <a:off x="4547665" y="1664186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22" name="CustomShape 39">
            <a:extLst>
              <a:ext uri="{FF2B5EF4-FFF2-40B4-BE49-F238E27FC236}">
                <a16:creationId xmlns:a16="http://schemas.microsoft.com/office/drawing/2014/main" id="{625A8E74-EB57-A2F7-706D-4D450F13B8F7}"/>
              </a:ext>
            </a:extLst>
          </p:cNvPr>
          <p:cNvSpPr/>
          <p:nvPr/>
        </p:nvSpPr>
        <p:spPr>
          <a:xfrm>
            <a:off x="4901472" y="1895959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525" name="Line 16">
            <a:extLst>
              <a:ext uri="{FF2B5EF4-FFF2-40B4-BE49-F238E27FC236}">
                <a16:creationId xmlns:a16="http://schemas.microsoft.com/office/drawing/2014/main" id="{A8287162-5E1E-A908-068B-F95684D9E126}"/>
              </a:ext>
            </a:extLst>
          </p:cNvPr>
          <p:cNvSpPr/>
          <p:nvPr/>
        </p:nvSpPr>
        <p:spPr>
          <a:xfrm>
            <a:off x="5355631" y="1662243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54" name="Line 14">
            <a:extLst>
              <a:ext uri="{FF2B5EF4-FFF2-40B4-BE49-F238E27FC236}">
                <a16:creationId xmlns:a16="http://schemas.microsoft.com/office/drawing/2014/main" id="{B9C58B98-68FA-7304-F534-14EFDCAFA6C2}"/>
              </a:ext>
            </a:extLst>
          </p:cNvPr>
          <p:cNvSpPr/>
          <p:nvPr/>
        </p:nvSpPr>
        <p:spPr>
          <a:xfrm>
            <a:off x="1770076" y="1631362"/>
            <a:ext cx="72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58" name="CuadroTexto 557">
            <a:extLst>
              <a:ext uri="{FF2B5EF4-FFF2-40B4-BE49-F238E27FC236}">
                <a16:creationId xmlns:a16="http://schemas.microsoft.com/office/drawing/2014/main" id="{28BC5167-9841-41EF-8C28-003AC243996C}"/>
              </a:ext>
            </a:extLst>
          </p:cNvPr>
          <p:cNvSpPr txBox="1"/>
          <p:nvPr/>
        </p:nvSpPr>
        <p:spPr>
          <a:xfrm>
            <a:off x="4795780" y="2064069"/>
            <a:ext cx="78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ZBPD-2400+</a:t>
            </a:r>
            <a:endParaRPr lang="en-GB" sz="800" b="1" dirty="0"/>
          </a:p>
        </p:txBody>
      </p:sp>
      <p:sp>
        <p:nvSpPr>
          <p:cNvPr id="579" name="CuadroTexto 578">
            <a:extLst>
              <a:ext uri="{FF2B5EF4-FFF2-40B4-BE49-F238E27FC236}">
                <a16:creationId xmlns:a16="http://schemas.microsoft.com/office/drawing/2014/main" id="{38DD2122-7826-870D-09E5-35BD85543FA7}"/>
              </a:ext>
            </a:extLst>
          </p:cNvPr>
          <p:cNvSpPr txBox="1"/>
          <p:nvPr/>
        </p:nvSpPr>
        <p:spPr>
          <a:xfrm>
            <a:off x="2998321" y="2064255"/>
            <a:ext cx="10650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ZX75BP-1500-S+</a:t>
            </a:r>
          </a:p>
        </p:txBody>
      </p:sp>
      <p:sp>
        <p:nvSpPr>
          <p:cNvPr id="581" name="CuadroTexto 580">
            <a:extLst>
              <a:ext uri="{FF2B5EF4-FFF2-40B4-BE49-F238E27FC236}">
                <a16:creationId xmlns:a16="http://schemas.microsoft.com/office/drawing/2014/main" id="{7C9EBF9B-4DB6-9ABA-F6B8-EB26F19B0F7A}"/>
              </a:ext>
            </a:extLst>
          </p:cNvPr>
          <p:cNvSpPr txBox="1"/>
          <p:nvPr/>
        </p:nvSpPr>
        <p:spPr>
          <a:xfrm>
            <a:off x="2329459" y="2233309"/>
            <a:ext cx="916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ZX60-83MP-S+</a:t>
            </a:r>
            <a:endParaRPr lang="en-GB" sz="800" b="1" dirty="0"/>
          </a:p>
        </p:txBody>
      </p:sp>
      <p:sp>
        <p:nvSpPr>
          <p:cNvPr id="5" name="CustomShape 93">
            <a:extLst>
              <a:ext uri="{FF2B5EF4-FFF2-40B4-BE49-F238E27FC236}">
                <a16:creationId xmlns:a16="http://schemas.microsoft.com/office/drawing/2014/main" id="{E948C2A5-F6AA-0415-93D2-D9CD64F75CF4}"/>
              </a:ext>
            </a:extLst>
          </p:cNvPr>
          <p:cNvSpPr/>
          <p:nvPr/>
        </p:nvSpPr>
        <p:spPr>
          <a:xfrm>
            <a:off x="2104935" y="1260850"/>
            <a:ext cx="3566648" cy="756515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grpSp>
        <p:nvGrpSpPr>
          <p:cNvPr id="7" name="Group 36">
            <a:extLst>
              <a:ext uri="{FF2B5EF4-FFF2-40B4-BE49-F238E27FC236}">
                <a16:creationId xmlns:a16="http://schemas.microsoft.com/office/drawing/2014/main" id="{68FB80B0-009F-5632-61D5-C5F02048B45A}"/>
              </a:ext>
            </a:extLst>
          </p:cNvPr>
          <p:cNvGrpSpPr/>
          <p:nvPr/>
        </p:nvGrpSpPr>
        <p:grpSpPr>
          <a:xfrm>
            <a:off x="4133372" y="1472242"/>
            <a:ext cx="361440" cy="361440"/>
            <a:chOff x="6262200" y="1728000"/>
            <a:chExt cx="361440" cy="361440"/>
          </a:xfrm>
        </p:grpSpPr>
        <p:sp>
          <p:nvSpPr>
            <p:cNvPr id="14" name="CustomShape 37">
              <a:extLst>
                <a:ext uri="{FF2B5EF4-FFF2-40B4-BE49-F238E27FC236}">
                  <a16:creationId xmlns:a16="http://schemas.microsoft.com/office/drawing/2014/main" id="{BDCF756A-4F60-F413-5AE1-C645C8522E4A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15" name="Line 16">
            <a:extLst>
              <a:ext uri="{FF2B5EF4-FFF2-40B4-BE49-F238E27FC236}">
                <a16:creationId xmlns:a16="http://schemas.microsoft.com/office/drawing/2014/main" id="{AF65CFBD-C118-A074-056D-73D080538D49}"/>
              </a:ext>
            </a:extLst>
          </p:cNvPr>
          <p:cNvSpPr/>
          <p:nvPr/>
        </p:nvSpPr>
        <p:spPr>
          <a:xfrm>
            <a:off x="4103955" y="163118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2B03B01-C2B5-F244-4FFD-9D6EF7AA7937}"/>
              </a:ext>
            </a:extLst>
          </p:cNvPr>
          <p:cNvSpPr txBox="1"/>
          <p:nvPr/>
        </p:nvSpPr>
        <p:spPr>
          <a:xfrm>
            <a:off x="3974301" y="2071144"/>
            <a:ext cx="7403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Extra cable</a:t>
            </a:r>
          </a:p>
        </p:txBody>
      </p:sp>
      <p:sp>
        <p:nvSpPr>
          <p:cNvPr id="26" name="CuadroTexto 35">
            <a:extLst>
              <a:ext uri="{FF2B5EF4-FFF2-40B4-BE49-F238E27FC236}">
                <a16:creationId xmlns:a16="http://schemas.microsoft.com/office/drawing/2014/main" id="{E692AC19-761A-FE62-E4CF-CCF53F81B8C4}"/>
              </a:ext>
            </a:extLst>
          </p:cNvPr>
          <p:cNvSpPr txBox="1"/>
          <p:nvPr/>
        </p:nvSpPr>
        <p:spPr>
          <a:xfrm>
            <a:off x="5856957" y="3286568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ES" sz="800" b="1" dirty="0"/>
              <a:t>VLF-225+</a:t>
            </a:r>
            <a:endParaRPr lang="en-GB" sz="800" b="1" dirty="0"/>
          </a:p>
        </p:txBody>
      </p:sp>
      <p:grpSp>
        <p:nvGrpSpPr>
          <p:cNvPr id="3" name="Group 28">
            <a:extLst>
              <a:ext uri="{FF2B5EF4-FFF2-40B4-BE49-F238E27FC236}">
                <a16:creationId xmlns:a16="http://schemas.microsoft.com/office/drawing/2014/main" id="{3792EF4D-D013-BA3C-EB10-F653E6095F05}"/>
              </a:ext>
            </a:extLst>
          </p:cNvPr>
          <p:cNvGrpSpPr/>
          <p:nvPr/>
        </p:nvGrpSpPr>
        <p:grpSpPr>
          <a:xfrm>
            <a:off x="2569330" y="2844835"/>
            <a:ext cx="361440" cy="361440"/>
            <a:chOff x="4030200" y="1728000"/>
            <a:chExt cx="361440" cy="361440"/>
          </a:xfrm>
        </p:grpSpPr>
        <p:sp>
          <p:nvSpPr>
            <p:cNvPr id="6" name="CustomShape 29">
              <a:extLst>
                <a:ext uri="{FF2B5EF4-FFF2-40B4-BE49-F238E27FC236}">
                  <a16:creationId xmlns:a16="http://schemas.microsoft.com/office/drawing/2014/main" id="{FDCC03E5-27EB-67C2-D3FB-4C4ADCD098DB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25" name="CuadroTexto 24">
            <a:extLst>
              <a:ext uri="{FF2B5EF4-FFF2-40B4-BE49-F238E27FC236}">
                <a16:creationId xmlns:a16="http://schemas.microsoft.com/office/drawing/2014/main" id="{AB89BCAB-5B07-768C-F85A-F8E5E34DC8AA}"/>
              </a:ext>
            </a:extLst>
          </p:cNvPr>
          <p:cNvSpPr txBox="1"/>
          <p:nvPr/>
        </p:nvSpPr>
        <p:spPr>
          <a:xfrm>
            <a:off x="2370268" y="3281615"/>
            <a:ext cx="8249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dirty="0"/>
              <a:t>Extra adapt.</a:t>
            </a:r>
          </a:p>
        </p:txBody>
      </p:sp>
      <p:grpSp>
        <p:nvGrpSpPr>
          <p:cNvPr id="55" name="Grupo 54">
            <a:extLst>
              <a:ext uri="{FF2B5EF4-FFF2-40B4-BE49-F238E27FC236}">
                <a16:creationId xmlns:a16="http://schemas.microsoft.com/office/drawing/2014/main" id="{D0A7425E-C5D1-40F5-6591-E76D4BAE4533}"/>
              </a:ext>
            </a:extLst>
          </p:cNvPr>
          <p:cNvGrpSpPr/>
          <p:nvPr/>
        </p:nvGrpSpPr>
        <p:grpSpPr>
          <a:xfrm rot="5400000">
            <a:off x="1182308" y="2376130"/>
            <a:ext cx="497160" cy="459350"/>
            <a:chOff x="5952760" y="1579971"/>
            <a:chExt cx="497160" cy="459350"/>
          </a:xfrm>
        </p:grpSpPr>
        <p:sp>
          <p:nvSpPr>
            <p:cNvPr id="512" name="Triángulo isósceles 511">
              <a:extLst>
                <a:ext uri="{FF2B5EF4-FFF2-40B4-BE49-F238E27FC236}">
                  <a16:creationId xmlns:a16="http://schemas.microsoft.com/office/drawing/2014/main" id="{C462B818-5D7A-3551-C43B-076EC658E534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13" name="CustomShape 7">
              <a:extLst>
                <a:ext uri="{FF2B5EF4-FFF2-40B4-BE49-F238E27FC236}">
                  <a16:creationId xmlns:a16="http://schemas.microsoft.com/office/drawing/2014/main" id="{F2ACBAEA-C4AE-8792-C9FB-771ACD391910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17" name="CustomShape 21">
            <a:extLst>
              <a:ext uri="{FF2B5EF4-FFF2-40B4-BE49-F238E27FC236}">
                <a16:creationId xmlns:a16="http://schemas.microsoft.com/office/drawing/2014/main" id="{E36F8DB2-FF8E-0506-3B8E-8BF1C3661964}"/>
              </a:ext>
            </a:extLst>
          </p:cNvPr>
          <p:cNvSpPr/>
          <p:nvPr/>
        </p:nvSpPr>
        <p:spPr>
          <a:xfrm>
            <a:off x="1278650" y="2818009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P.S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518" name="Grupo 517">
            <a:extLst>
              <a:ext uri="{FF2B5EF4-FFF2-40B4-BE49-F238E27FC236}">
                <a16:creationId xmlns:a16="http://schemas.microsoft.com/office/drawing/2014/main" id="{ACDA81D8-61CC-43F1-C71A-FF6C38CFFD53}"/>
              </a:ext>
            </a:extLst>
          </p:cNvPr>
          <p:cNvGrpSpPr/>
          <p:nvPr/>
        </p:nvGrpSpPr>
        <p:grpSpPr>
          <a:xfrm rot="5400000">
            <a:off x="1178848" y="3262263"/>
            <a:ext cx="497160" cy="459350"/>
            <a:chOff x="5952760" y="1579971"/>
            <a:chExt cx="497160" cy="459350"/>
          </a:xfrm>
        </p:grpSpPr>
        <p:sp>
          <p:nvSpPr>
            <p:cNvPr id="519" name="Triángulo isósceles 518">
              <a:extLst>
                <a:ext uri="{FF2B5EF4-FFF2-40B4-BE49-F238E27FC236}">
                  <a16:creationId xmlns:a16="http://schemas.microsoft.com/office/drawing/2014/main" id="{BB6015AE-D491-6493-8C1A-FEFB4E6F74C2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20" name="CustomShape 7">
              <a:extLst>
                <a:ext uri="{FF2B5EF4-FFF2-40B4-BE49-F238E27FC236}">
                  <a16:creationId xmlns:a16="http://schemas.microsoft.com/office/drawing/2014/main" id="{8017D87B-371C-F9DD-7689-E10E95313290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21" name="CustomShape 21">
            <a:extLst>
              <a:ext uri="{FF2B5EF4-FFF2-40B4-BE49-F238E27FC236}">
                <a16:creationId xmlns:a16="http://schemas.microsoft.com/office/drawing/2014/main" id="{9D0E19FC-AAE7-7C29-5F7B-9F011B3C3640}"/>
              </a:ext>
            </a:extLst>
          </p:cNvPr>
          <p:cNvSpPr/>
          <p:nvPr/>
        </p:nvSpPr>
        <p:spPr>
          <a:xfrm>
            <a:off x="1301331" y="3689441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P.S</a:t>
            </a:r>
            <a:endParaRPr lang="en-GB" sz="800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5467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6CC59359-F53C-7DB3-C30B-9856B8408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21262631-5093-7DF6-DC51-B2DB1F8F1EB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121318" y="2899781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EA4D7810-DAAA-099C-AC0E-D1583F599E85}"/>
              </a:ext>
            </a:extLst>
          </p:cNvPr>
          <p:cNvGrpSpPr/>
          <p:nvPr/>
        </p:nvGrpSpPr>
        <p:grpSpPr>
          <a:xfrm>
            <a:off x="32760" y="2728134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4D3AE4A1-A0B3-139B-7D97-395C425B9AAA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D66252F3-F3BF-D0B8-82A9-826BC4933E5C}"/>
                </a:ext>
              </a:extLst>
            </p:cNvPr>
            <p:cNvSpPr/>
            <p:nvPr/>
          </p:nvSpPr>
          <p:spPr>
            <a:xfrm>
              <a:off x="385423" y="3016016"/>
              <a:ext cx="28482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b="1" spc="-1" dirty="0">
                  <a:latin typeface="+mj-lt"/>
                  <a:ea typeface="Open Sans Regular"/>
                </a:rPr>
                <a:t>cBPM</a:t>
              </a:r>
              <a:endParaRPr lang="es-ES" dirty="0"/>
            </a:p>
          </p:txBody>
        </p:sp>
      </p:grpSp>
      <p:sp>
        <p:nvSpPr>
          <p:cNvPr id="31" name="CustomShape 22">
            <a:extLst>
              <a:ext uri="{FF2B5EF4-FFF2-40B4-BE49-F238E27FC236}">
                <a16:creationId xmlns:a16="http://schemas.microsoft.com/office/drawing/2014/main" id="{6B1BFA79-5AAC-0F03-0D05-065FB14433B9}"/>
              </a:ext>
            </a:extLst>
          </p:cNvPr>
          <p:cNvSpPr/>
          <p:nvPr/>
        </p:nvSpPr>
        <p:spPr>
          <a:xfrm>
            <a:off x="2494600" y="788675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1</a:t>
            </a:r>
            <a:r>
              <a:rPr lang="es-ES" sz="1100" spc="-1" dirty="0">
                <a:latin typeface="+mj-lt"/>
                <a:ea typeface="Open Sans Regular"/>
              </a:rPr>
              <a:t> = 1.428 GHz</a:t>
            </a:r>
            <a:endParaRPr lang="es-ES" sz="1100" spc="-1" dirty="0">
              <a:latin typeface="+mj-lt"/>
            </a:endParaRPr>
          </a:p>
        </p:txBody>
      </p:sp>
      <p:sp>
        <p:nvSpPr>
          <p:cNvPr id="578" name="CustomShape 93">
            <a:extLst>
              <a:ext uri="{FF2B5EF4-FFF2-40B4-BE49-F238E27FC236}">
                <a16:creationId xmlns:a16="http://schemas.microsoft.com/office/drawing/2014/main" id="{D3434614-0EDB-3817-F4A4-2BD8D7CC3F66}"/>
              </a:ext>
            </a:extLst>
          </p:cNvPr>
          <p:cNvSpPr/>
          <p:nvPr/>
        </p:nvSpPr>
        <p:spPr>
          <a:xfrm>
            <a:off x="1302568" y="1138063"/>
            <a:ext cx="3169364" cy="947869"/>
          </a:xfrm>
          <a:prstGeom prst="rect">
            <a:avLst/>
          </a:prstGeom>
          <a:solidFill>
            <a:srgbClr val="E2E7F2"/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6" name="CustomShape 55">
            <a:extLst>
              <a:ext uri="{FF2B5EF4-FFF2-40B4-BE49-F238E27FC236}">
                <a16:creationId xmlns:a16="http://schemas.microsoft.com/office/drawing/2014/main" id="{FBF8F034-5AD5-60D9-56A8-82E7461D1636}"/>
              </a:ext>
            </a:extLst>
          </p:cNvPr>
          <p:cNvSpPr/>
          <p:nvPr/>
        </p:nvSpPr>
        <p:spPr>
          <a:xfrm>
            <a:off x="4655735" y="3557104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 = 178 MHz</a:t>
            </a:r>
            <a:endParaRPr lang="es-ES" sz="800" b="1" spc="-1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862D829-80A4-3C51-162F-F833A893B7A8}"/>
              </a:ext>
            </a:extLst>
          </p:cNvPr>
          <p:cNvGrpSpPr/>
          <p:nvPr/>
        </p:nvGrpSpPr>
        <p:grpSpPr>
          <a:xfrm>
            <a:off x="937706" y="2824074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B5BC6CD2-88ED-85C6-B5DF-2477DFB0DFD1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F0566798-80B7-32BF-5801-C7C2EE1AED20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180 </a:t>
              </a:r>
              <a:endParaRPr lang="es-ES" sz="800" spc="-1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Hybrid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2FD01156-55E6-66FD-AE2C-8EAA6D4DDF1B}"/>
              </a:ext>
            </a:extLst>
          </p:cNvPr>
          <p:cNvSpPr/>
          <p:nvPr/>
        </p:nvSpPr>
        <p:spPr>
          <a:xfrm>
            <a:off x="740426" y="3048714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82FEAA6E-3D78-8B71-5327-596A1FC25786}"/>
              </a:ext>
            </a:extLst>
          </p:cNvPr>
          <p:cNvSpPr/>
          <p:nvPr/>
        </p:nvSpPr>
        <p:spPr>
          <a:xfrm flipV="1">
            <a:off x="1162706" y="3269394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393FE543-DE73-FDB0-F258-AFCC26535A89}"/>
              </a:ext>
            </a:extLst>
          </p:cNvPr>
          <p:cNvSpPr/>
          <p:nvPr/>
        </p:nvSpPr>
        <p:spPr>
          <a:xfrm>
            <a:off x="786336" y="2909396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57278B05-BA8B-7E6D-4349-1D9222B4B527}"/>
              </a:ext>
            </a:extLst>
          </p:cNvPr>
          <p:cNvSpPr/>
          <p:nvPr/>
        </p:nvSpPr>
        <p:spPr>
          <a:xfrm>
            <a:off x="1429756" y="2909396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76DB5265-4B0B-5FA0-614C-EE6258EBD212}"/>
              </a:ext>
            </a:extLst>
          </p:cNvPr>
          <p:cNvGrpSpPr/>
          <p:nvPr/>
        </p:nvGrpSpPr>
        <p:grpSpPr>
          <a:xfrm>
            <a:off x="2334368" y="2833577"/>
            <a:ext cx="2568683" cy="542293"/>
            <a:chOff x="2775960" y="2868065"/>
            <a:chExt cx="2568683" cy="542293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6145A7EB-34F6-7FDC-BFC8-4F6C9798556F}"/>
                </a:ext>
              </a:extLst>
            </p:cNvPr>
            <p:cNvSpPr/>
            <p:nvPr/>
          </p:nvSpPr>
          <p:spPr>
            <a:xfrm rot="5400000">
              <a:off x="4251279" y="2915367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E1060862-53E6-2ECC-E391-B01018B6FE73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A2C0B79B-75EB-37F0-0975-8F381ABAAADE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E48C4DDD-3585-E18C-E9DC-81631DE35C42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8ED13D18-89E1-F22C-F623-46AF78AD5A55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DEF8407F-4FE3-7E02-03E1-33EE24B7263B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4FD55435-1E26-36A7-86A2-DB52C28D49D9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BDA0DA71-DBB1-3FCB-9F3B-48938F35B6D6}"/>
                </a:ext>
              </a:extLst>
            </p:cNvPr>
            <p:cNvGrpSpPr/>
            <p:nvPr/>
          </p:nvGrpSpPr>
          <p:grpSpPr>
            <a:xfrm>
              <a:off x="4931723" y="2868065"/>
              <a:ext cx="412920" cy="412920"/>
              <a:chOff x="4931723" y="2868065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450ECAEE-6725-12B6-DF33-1B269FA5B412}"/>
                  </a:ext>
                </a:extLst>
              </p:cNvPr>
              <p:cNvSpPr/>
              <p:nvPr/>
            </p:nvSpPr>
            <p:spPr>
              <a:xfrm>
                <a:off x="4931723" y="2868065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5F8A3A96-44C6-A86C-195F-E35B6B3709B1}"/>
                  </a:ext>
                </a:extLst>
              </p:cNvPr>
              <p:cNvSpPr/>
              <p:nvPr/>
            </p:nvSpPr>
            <p:spPr>
              <a:xfrm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3B982DD7-AE6A-09F5-B1C4-8038DC653963}"/>
                  </a:ext>
                </a:extLst>
              </p:cNvPr>
              <p:cNvSpPr/>
              <p:nvPr/>
            </p:nvSpPr>
            <p:spPr>
              <a:xfrm flipH="1"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</p:grp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A41CAE0A-87B8-D177-CA56-84C97A6DE0D9}"/>
                </a:ext>
              </a:extLst>
            </p:cNvPr>
            <p:cNvSpPr/>
            <p:nvPr/>
          </p:nvSpPr>
          <p:spPr>
            <a:xfrm>
              <a:off x="2858287" y="3287247"/>
              <a:ext cx="19678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DSA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55449A33-34D7-0AB6-4103-D1AFD65E893D}"/>
                </a:ext>
              </a:extLst>
            </p:cNvPr>
            <p:cNvSpPr/>
            <p:nvPr/>
          </p:nvSpPr>
          <p:spPr>
            <a:xfrm>
              <a:off x="3370891" y="3280444"/>
              <a:ext cx="38486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BPF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CC27E655-5E90-A982-B838-8881570308C0}"/>
                </a:ext>
              </a:extLst>
            </p:cNvPr>
            <p:cNvSpPr/>
            <p:nvPr/>
          </p:nvSpPr>
          <p:spPr>
            <a:xfrm>
              <a:off x="4284317" y="3267677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Amp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7A5E8327-5780-A336-7935-E0EB89D65D65}"/>
                </a:ext>
              </a:extLst>
            </p:cNvPr>
            <p:cNvSpPr/>
            <p:nvPr/>
          </p:nvSpPr>
          <p:spPr>
            <a:xfrm>
              <a:off x="4980936" y="3276469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Mixer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7309F218-B39B-2518-2E32-7FB870B3FA6D}"/>
              </a:ext>
            </a:extLst>
          </p:cNvPr>
          <p:cNvSpPr/>
          <p:nvPr/>
        </p:nvSpPr>
        <p:spPr>
          <a:xfrm flipV="1">
            <a:off x="1156226" y="2593314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4A1D3AB5-0406-D409-9207-51650D1D93D3}"/>
              </a:ext>
            </a:extLst>
          </p:cNvPr>
          <p:cNvSpPr/>
          <p:nvPr/>
        </p:nvSpPr>
        <p:spPr>
          <a:xfrm flipV="1">
            <a:off x="349006" y="2579871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3E936E70-ABC9-D9DC-549E-4B382DBDB9E4}"/>
              </a:ext>
            </a:extLst>
          </p:cNvPr>
          <p:cNvSpPr/>
          <p:nvPr/>
        </p:nvSpPr>
        <p:spPr>
          <a:xfrm>
            <a:off x="349006" y="3493334"/>
            <a:ext cx="81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726BEAB2-4FE8-00CD-0E72-7B3261F8D70D}"/>
              </a:ext>
            </a:extLst>
          </p:cNvPr>
          <p:cNvSpPr/>
          <p:nvPr/>
        </p:nvSpPr>
        <p:spPr>
          <a:xfrm flipV="1">
            <a:off x="349006" y="3360331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B7479E8A-56E0-D093-CFE2-D513547B63E3}"/>
              </a:ext>
            </a:extLst>
          </p:cNvPr>
          <p:cNvSpPr/>
          <p:nvPr/>
        </p:nvSpPr>
        <p:spPr>
          <a:xfrm>
            <a:off x="2182920" y="3551407"/>
            <a:ext cx="69390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1.25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 dirty="0">
              <a:solidFill>
                <a:srgbClr val="7C92C4"/>
              </a:solidFill>
              <a:latin typeface="Arial"/>
            </a:endParaRPr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B4720CB9-E7B4-9867-9867-CB7A584D5253}"/>
              </a:ext>
            </a:extLst>
          </p:cNvPr>
          <p:cNvSpPr/>
          <p:nvPr/>
        </p:nvSpPr>
        <p:spPr>
          <a:xfrm>
            <a:off x="5076678" y="2851901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7FDFC157-DDCA-F99A-7840-F1A1FC42E123}"/>
              </a:ext>
            </a:extLst>
          </p:cNvPr>
          <p:cNvSpPr/>
          <p:nvPr/>
        </p:nvSpPr>
        <p:spPr>
          <a:xfrm>
            <a:off x="5101574" y="3243729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0E936728-A7EA-9F03-47A0-94B139A8ECC4}"/>
              </a:ext>
            </a:extLst>
          </p:cNvPr>
          <p:cNvSpPr/>
          <p:nvPr/>
        </p:nvSpPr>
        <p:spPr>
          <a:xfrm>
            <a:off x="5448675" y="3009652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2AD7208B-E444-31B5-8009-2BAD44C2363F}"/>
              </a:ext>
            </a:extLst>
          </p:cNvPr>
          <p:cNvSpPr/>
          <p:nvPr/>
        </p:nvSpPr>
        <p:spPr>
          <a:xfrm>
            <a:off x="4890916" y="3009652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87779154-5A70-C295-B0A8-88C3A7E1EBC5}"/>
              </a:ext>
            </a:extLst>
          </p:cNvPr>
          <p:cNvCxnSpPr>
            <a:cxnSpLocks/>
          </p:cNvCxnSpPr>
          <p:nvPr/>
        </p:nvCxnSpPr>
        <p:spPr>
          <a:xfrm>
            <a:off x="1076956" y="834723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6" name="CustomShape 32">
            <a:extLst>
              <a:ext uri="{FF2B5EF4-FFF2-40B4-BE49-F238E27FC236}">
                <a16:creationId xmlns:a16="http://schemas.microsoft.com/office/drawing/2014/main" id="{AE459B96-8FFB-19CA-932F-960C77A887A3}"/>
              </a:ext>
            </a:extLst>
          </p:cNvPr>
          <p:cNvSpPr/>
          <p:nvPr/>
        </p:nvSpPr>
        <p:spPr>
          <a:xfrm>
            <a:off x="-286362" y="1356212"/>
            <a:ext cx="1085214" cy="24622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ATF S.G = </a:t>
            </a:r>
          </a:p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714 MHz</a:t>
            </a:r>
            <a:endParaRPr lang="es-ES" sz="800" b="1" spc="-1" dirty="0">
              <a:latin typeface="+mj-lt"/>
            </a:endParaRPr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3B171A04-BB6E-99FC-9C9B-D93E10615B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s-ES" smtClean="0"/>
              <a:t>16</a:t>
            </a:fld>
            <a:endParaRPr lang="es-ES" dirty="0"/>
          </a:p>
        </p:txBody>
      </p:sp>
      <p:sp>
        <p:nvSpPr>
          <p:cNvPr id="577" name="CustomShape 20">
            <a:extLst>
              <a:ext uri="{FF2B5EF4-FFF2-40B4-BE49-F238E27FC236}">
                <a16:creationId xmlns:a16="http://schemas.microsoft.com/office/drawing/2014/main" id="{37033FDB-9ECD-49F2-AE73-FEE40FDC3825}"/>
              </a:ext>
            </a:extLst>
          </p:cNvPr>
          <p:cNvSpPr/>
          <p:nvPr/>
        </p:nvSpPr>
        <p:spPr>
          <a:xfrm>
            <a:off x="3564226" y="4852783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4ABDAFAA-A501-AED3-D342-9AB7D32C5411}"/>
              </a:ext>
            </a:extLst>
          </p:cNvPr>
          <p:cNvSpPr/>
          <p:nvPr/>
        </p:nvSpPr>
        <p:spPr>
          <a:xfrm>
            <a:off x="2693143" y="3032801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50803EED-E633-3959-F699-EB7266FEB1C4}"/>
              </a:ext>
            </a:extLst>
          </p:cNvPr>
          <p:cNvSpPr/>
          <p:nvPr/>
        </p:nvSpPr>
        <p:spPr>
          <a:xfrm>
            <a:off x="3312217" y="3032801"/>
            <a:ext cx="51629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45729185-225E-1F44-2DD3-0412518977DA}"/>
              </a:ext>
            </a:extLst>
          </p:cNvPr>
          <p:cNvSpPr/>
          <p:nvPr/>
        </p:nvSpPr>
        <p:spPr>
          <a:xfrm>
            <a:off x="4099328" y="3020039"/>
            <a:ext cx="383582" cy="146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16052A52-DC1A-8C20-AC49-6A2FECDA7E5A}"/>
              </a:ext>
            </a:extLst>
          </p:cNvPr>
          <p:cNvSpPr txBox="1"/>
          <p:nvPr/>
        </p:nvSpPr>
        <p:spPr>
          <a:xfrm>
            <a:off x="4641211" y="1964780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i="1" dirty="0"/>
              <a:t>+7 dBm</a:t>
            </a:r>
            <a:endParaRPr lang="en-GB" sz="700" b="1" i="1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D9CC672-8E06-6E28-DD25-8F33554A08E5}"/>
              </a:ext>
            </a:extLst>
          </p:cNvPr>
          <p:cNvSpPr txBox="1"/>
          <p:nvPr/>
        </p:nvSpPr>
        <p:spPr>
          <a:xfrm>
            <a:off x="3780093" y="-213"/>
            <a:ext cx="510531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u="sng" dirty="0"/>
              <a:t>READOUT SACLAY - REFERENCE LINE</a:t>
            </a:r>
            <a:endParaRPr lang="en-GB" b="1" u="sng" dirty="0"/>
          </a:p>
        </p:txBody>
      </p:sp>
      <p:sp>
        <p:nvSpPr>
          <p:cNvPr id="521" name="CuadroTexto 520">
            <a:extLst>
              <a:ext uri="{FF2B5EF4-FFF2-40B4-BE49-F238E27FC236}">
                <a16:creationId xmlns:a16="http://schemas.microsoft.com/office/drawing/2014/main" id="{5BBA56E3-A493-F49B-CA5C-1A9ED659D1EA}"/>
              </a:ext>
            </a:extLst>
          </p:cNvPr>
          <p:cNvSpPr txBox="1"/>
          <p:nvPr/>
        </p:nvSpPr>
        <p:spPr>
          <a:xfrm>
            <a:off x="2875065" y="1107683"/>
            <a:ext cx="11621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solidFill>
                  <a:srgbClr val="FF0000"/>
                </a:solidFill>
              </a:rPr>
              <a:t>Pout 1dB= +27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523" name="CuadroTexto 522">
            <a:extLst>
              <a:ext uri="{FF2B5EF4-FFF2-40B4-BE49-F238E27FC236}">
                <a16:creationId xmlns:a16="http://schemas.microsoft.com/office/drawing/2014/main" id="{54B7D51F-8010-12DA-71EA-DA4FF79883C7}"/>
              </a:ext>
            </a:extLst>
          </p:cNvPr>
          <p:cNvSpPr txBox="1"/>
          <p:nvPr/>
        </p:nvSpPr>
        <p:spPr>
          <a:xfrm>
            <a:off x="3767540" y="2731791"/>
            <a:ext cx="11798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solidFill>
                  <a:srgbClr val="FF0000"/>
                </a:solidFill>
              </a:rPr>
              <a:t>Pout 1dB =  +23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576" name="CuadroTexto 575">
            <a:extLst>
              <a:ext uri="{FF2B5EF4-FFF2-40B4-BE49-F238E27FC236}">
                <a16:creationId xmlns:a16="http://schemas.microsoft.com/office/drawing/2014/main" id="{7C3AE17E-9501-0E56-D9FA-3AFDB2ED9C53}"/>
              </a:ext>
            </a:extLst>
          </p:cNvPr>
          <p:cNvSpPr txBox="1"/>
          <p:nvPr/>
        </p:nvSpPr>
        <p:spPr>
          <a:xfrm>
            <a:off x="4624142" y="1817975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LO</a:t>
            </a:r>
            <a:r>
              <a:rPr lang="es-ES" sz="400" b="1" dirty="0"/>
              <a:t>1</a:t>
            </a:r>
            <a:r>
              <a:rPr lang="es-ES" sz="800" b="1" dirty="0"/>
              <a:t>=1.428 GHz</a:t>
            </a:r>
            <a:endParaRPr lang="en-GB" sz="700" b="1" dirty="0"/>
          </a:p>
        </p:txBody>
      </p:sp>
      <p:sp>
        <p:nvSpPr>
          <p:cNvPr id="562" name="CustomShape 55">
            <a:extLst>
              <a:ext uri="{FF2B5EF4-FFF2-40B4-BE49-F238E27FC236}">
                <a16:creationId xmlns:a16="http://schemas.microsoft.com/office/drawing/2014/main" id="{8B10373C-0FD3-4C59-5613-0D7D31578E8E}"/>
              </a:ext>
            </a:extLst>
          </p:cNvPr>
          <p:cNvSpPr/>
          <p:nvPr/>
        </p:nvSpPr>
        <p:spPr>
          <a:xfrm>
            <a:off x="3944791" y="4245240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E2E7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MINICIRCUITS TECHNOLOGY</a:t>
            </a:r>
            <a:endParaRPr lang="es-ES" sz="900" b="1" spc="-1" dirty="0">
              <a:solidFill>
                <a:srgbClr val="E2E7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63" name="CuadroTexto 562">
            <a:extLst>
              <a:ext uri="{FF2B5EF4-FFF2-40B4-BE49-F238E27FC236}">
                <a16:creationId xmlns:a16="http://schemas.microsoft.com/office/drawing/2014/main" id="{1485A393-A76D-1009-5246-8B9D9BAFBB12}"/>
              </a:ext>
            </a:extLst>
          </p:cNvPr>
          <p:cNvSpPr txBox="1"/>
          <p:nvPr/>
        </p:nvSpPr>
        <p:spPr>
          <a:xfrm>
            <a:off x="815126" y="3480731"/>
            <a:ext cx="761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JSO-465/3S</a:t>
            </a:r>
            <a:endParaRPr lang="en-GB" sz="800" b="1" dirty="0"/>
          </a:p>
        </p:txBody>
      </p:sp>
      <p:sp>
        <p:nvSpPr>
          <p:cNvPr id="592" name="CuadroTexto 591">
            <a:extLst>
              <a:ext uri="{FF2B5EF4-FFF2-40B4-BE49-F238E27FC236}">
                <a16:creationId xmlns:a16="http://schemas.microsoft.com/office/drawing/2014/main" id="{61F2D9B7-BF19-7E40-497F-D7CEE4F7BCC2}"/>
              </a:ext>
            </a:extLst>
          </p:cNvPr>
          <p:cNvSpPr txBox="1"/>
          <p:nvPr/>
        </p:nvSpPr>
        <p:spPr>
          <a:xfrm>
            <a:off x="2540592" y="2064127"/>
            <a:ext cx="10650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ZX75BP-1500-S+</a:t>
            </a:r>
          </a:p>
        </p:txBody>
      </p:sp>
      <p:sp>
        <p:nvSpPr>
          <p:cNvPr id="4" name="Line 42">
            <a:extLst>
              <a:ext uri="{FF2B5EF4-FFF2-40B4-BE49-F238E27FC236}">
                <a16:creationId xmlns:a16="http://schemas.microsoft.com/office/drawing/2014/main" id="{E01AF8F6-AEDF-6A8A-6AB8-43D4B7A64573}"/>
              </a:ext>
            </a:extLst>
          </p:cNvPr>
          <p:cNvSpPr/>
          <p:nvPr/>
        </p:nvSpPr>
        <p:spPr>
          <a:xfrm>
            <a:off x="2074017" y="3032801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651D1F12-3BE0-C963-1049-CC3B441AEC1F}"/>
              </a:ext>
            </a:extLst>
          </p:cNvPr>
          <p:cNvSpPr/>
          <p:nvPr/>
        </p:nvSpPr>
        <p:spPr>
          <a:xfrm>
            <a:off x="1394198" y="3020039"/>
            <a:ext cx="72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" name="CustomShape 41">
            <a:extLst>
              <a:ext uri="{FF2B5EF4-FFF2-40B4-BE49-F238E27FC236}">
                <a16:creationId xmlns:a16="http://schemas.microsoft.com/office/drawing/2014/main" id="{71962858-7222-649A-8D12-E3EA1B9225B2}"/>
              </a:ext>
            </a:extLst>
          </p:cNvPr>
          <p:cNvSpPr/>
          <p:nvPr/>
        </p:nvSpPr>
        <p:spPr>
          <a:xfrm>
            <a:off x="665222" y="518872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24" name="CustomShape 42">
            <a:extLst>
              <a:ext uri="{FF2B5EF4-FFF2-40B4-BE49-F238E27FC236}">
                <a16:creationId xmlns:a16="http://schemas.microsoft.com/office/drawing/2014/main" id="{9F3C983B-1F4C-90A5-25D0-157252E668AE}"/>
              </a:ext>
            </a:extLst>
          </p:cNvPr>
          <p:cNvSpPr/>
          <p:nvPr/>
        </p:nvSpPr>
        <p:spPr>
          <a:xfrm>
            <a:off x="685996" y="552271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6" name="Line 59">
            <a:extLst>
              <a:ext uri="{FF2B5EF4-FFF2-40B4-BE49-F238E27FC236}">
                <a16:creationId xmlns:a16="http://schemas.microsoft.com/office/drawing/2014/main" id="{A7712C78-5BC4-D29A-544C-A3AA29272545}"/>
              </a:ext>
            </a:extLst>
          </p:cNvPr>
          <p:cNvSpPr/>
          <p:nvPr/>
        </p:nvSpPr>
        <p:spPr>
          <a:xfrm flipH="1" flipV="1">
            <a:off x="740426" y="3048714"/>
            <a:ext cx="0" cy="3600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" name="Line 59">
            <a:extLst>
              <a:ext uri="{FF2B5EF4-FFF2-40B4-BE49-F238E27FC236}">
                <a16:creationId xmlns:a16="http://schemas.microsoft.com/office/drawing/2014/main" id="{18EF692B-3218-1EE8-4B10-922FF29B3D65}"/>
              </a:ext>
            </a:extLst>
          </p:cNvPr>
          <p:cNvSpPr/>
          <p:nvPr/>
        </p:nvSpPr>
        <p:spPr>
          <a:xfrm flipH="1" flipV="1">
            <a:off x="748522" y="3402934"/>
            <a:ext cx="828000" cy="1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6" name="Line 59">
            <a:extLst>
              <a:ext uri="{FF2B5EF4-FFF2-40B4-BE49-F238E27FC236}">
                <a16:creationId xmlns:a16="http://schemas.microsoft.com/office/drawing/2014/main" id="{502B42A2-58C6-1BA0-B408-E5EEAEAA1DAC}"/>
              </a:ext>
            </a:extLst>
          </p:cNvPr>
          <p:cNvSpPr/>
          <p:nvPr/>
        </p:nvSpPr>
        <p:spPr>
          <a:xfrm flipH="1" flipV="1">
            <a:off x="1576776" y="3032507"/>
            <a:ext cx="0" cy="3780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7" name="Line 59">
            <a:extLst>
              <a:ext uri="{FF2B5EF4-FFF2-40B4-BE49-F238E27FC236}">
                <a16:creationId xmlns:a16="http://schemas.microsoft.com/office/drawing/2014/main" id="{BD7D0B12-D903-CD6D-D0ED-12131DBA0D10}"/>
              </a:ext>
            </a:extLst>
          </p:cNvPr>
          <p:cNvSpPr/>
          <p:nvPr/>
        </p:nvSpPr>
        <p:spPr>
          <a:xfrm>
            <a:off x="1576776" y="3033154"/>
            <a:ext cx="50400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8" name="Line 104">
            <a:extLst>
              <a:ext uri="{FF2B5EF4-FFF2-40B4-BE49-F238E27FC236}">
                <a16:creationId xmlns:a16="http://schemas.microsoft.com/office/drawing/2014/main" id="{B0BBED28-3BBC-D579-05D4-12022F8A740E}"/>
              </a:ext>
            </a:extLst>
          </p:cNvPr>
          <p:cNvSpPr/>
          <p:nvPr/>
        </p:nvSpPr>
        <p:spPr>
          <a:xfrm flipH="1" flipV="1">
            <a:off x="4674815" y="1633554"/>
            <a:ext cx="0" cy="118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5" name="CustomShape 3">
            <a:extLst>
              <a:ext uri="{FF2B5EF4-FFF2-40B4-BE49-F238E27FC236}">
                <a16:creationId xmlns:a16="http://schemas.microsoft.com/office/drawing/2014/main" id="{0258135A-22E4-D538-B46C-9498058E8C03}"/>
              </a:ext>
            </a:extLst>
          </p:cNvPr>
          <p:cNvSpPr/>
          <p:nvPr/>
        </p:nvSpPr>
        <p:spPr>
          <a:xfrm rot="5400000">
            <a:off x="2063858" y="1491380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grpSp>
        <p:nvGrpSpPr>
          <p:cNvPr id="46" name="Group 10">
            <a:extLst>
              <a:ext uri="{FF2B5EF4-FFF2-40B4-BE49-F238E27FC236}">
                <a16:creationId xmlns:a16="http://schemas.microsoft.com/office/drawing/2014/main" id="{CE3555A3-0362-FD74-D3A8-1A7A3141FC9E}"/>
              </a:ext>
            </a:extLst>
          </p:cNvPr>
          <p:cNvGrpSpPr/>
          <p:nvPr/>
        </p:nvGrpSpPr>
        <p:grpSpPr>
          <a:xfrm>
            <a:off x="2771258" y="1450700"/>
            <a:ext cx="361440" cy="361440"/>
            <a:chOff x="5440680" y="1726200"/>
            <a:chExt cx="361440" cy="361440"/>
          </a:xfrm>
        </p:grpSpPr>
        <p:sp>
          <p:nvSpPr>
            <p:cNvPr id="47" name="CustomShape 11">
              <a:extLst>
                <a:ext uri="{FF2B5EF4-FFF2-40B4-BE49-F238E27FC236}">
                  <a16:creationId xmlns:a16="http://schemas.microsoft.com/office/drawing/2014/main" id="{99EC082A-0EF5-1E16-4304-D4F241C8C503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48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6D3B94D6-FFB5-C566-94F2-38ED2376E266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49" name="Line 13">
            <a:extLst>
              <a:ext uri="{FF2B5EF4-FFF2-40B4-BE49-F238E27FC236}">
                <a16:creationId xmlns:a16="http://schemas.microsoft.com/office/drawing/2014/main" id="{DBB595D8-38C3-5376-9749-AC2F5C54A6D8}"/>
              </a:ext>
            </a:extLst>
          </p:cNvPr>
          <p:cNvSpPr/>
          <p:nvPr/>
        </p:nvSpPr>
        <p:spPr>
          <a:xfrm>
            <a:off x="483887" y="1633723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1" name="Line 15">
            <a:extLst>
              <a:ext uri="{FF2B5EF4-FFF2-40B4-BE49-F238E27FC236}">
                <a16:creationId xmlns:a16="http://schemas.microsoft.com/office/drawing/2014/main" id="{E73C44F6-4437-1F9C-FB68-629085F10667}"/>
              </a:ext>
            </a:extLst>
          </p:cNvPr>
          <p:cNvSpPr/>
          <p:nvPr/>
        </p:nvSpPr>
        <p:spPr>
          <a:xfrm>
            <a:off x="2355818" y="1631420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2" name="Line 16">
            <a:extLst>
              <a:ext uri="{FF2B5EF4-FFF2-40B4-BE49-F238E27FC236}">
                <a16:creationId xmlns:a16="http://schemas.microsoft.com/office/drawing/2014/main" id="{DD861923-02EC-5044-390B-20C7A09C9D4C}"/>
              </a:ext>
            </a:extLst>
          </p:cNvPr>
          <p:cNvSpPr/>
          <p:nvPr/>
        </p:nvSpPr>
        <p:spPr>
          <a:xfrm>
            <a:off x="3135218" y="1631420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" name="CustomShape 20">
            <a:extLst>
              <a:ext uri="{FF2B5EF4-FFF2-40B4-BE49-F238E27FC236}">
                <a16:creationId xmlns:a16="http://schemas.microsoft.com/office/drawing/2014/main" id="{0349E5C6-5111-8745-6090-7107267915A4}"/>
              </a:ext>
            </a:extLst>
          </p:cNvPr>
          <p:cNvSpPr/>
          <p:nvPr/>
        </p:nvSpPr>
        <p:spPr>
          <a:xfrm>
            <a:off x="2236658" y="1843100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4" name="CustomShape 21">
            <a:extLst>
              <a:ext uri="{FF2B5EF4-FFF2-40B4-BE49-F238E27FC236}">
                <a16:creationId xmlns:a16="http://schemas.microsoft.com/office/drawing/2014/main" id="{443CC5EA-4B05-A194-3742-91D163C45C32}"/>
              </a:ext>
            </a:extLst>
          </p:cNvPr>
          <p:cNvSpPr/>
          <p:nvPr/>
        </p:nvSpPr>
        <p:spPr>
          <a:xfrm>
            <a:off x="2838758" y="1845479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BPF</a:t>
            </a:r>
            <a:endParaRPr lang="es-ES" sz="800" spc="-1" dirty="0">
              <a:latin typeface="Arial"/>
            </a:endParaRPr>
          </a:p>
        </p:txBody>
      </p:sp>
      <p:sp>
        <p:nvSpPr>
          <p:cNvPr id="55" name="CustomShape 22">
            <a:extLst>
              <a:ext uri="{FF2B5EF4-FFF2-40B4-BE49-F238E27FC236}">
                <a16:creationId xmlns:a16="http://schemas.microsoft.com/office/drawing/2014/main" id="{1BB858D5-4E4E-6B07-4D09-D8B53446FE7E}"/>
              </a:ext>
            </a:extLst>
          </p:cNvPr>
          <p:cNvSpPr/>
          <p:nvPr/>
        </p:nvSpPr>
        <p:spPr>
          <a:xfrm>
            <a:off x="2108138" y="184310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grpSp>
        <p:nvGrpSpPr>
          <p:cNvPr id="512" name="Group 28">
            <a:extLst>
              <a:ext uri="{FF2B5EF4-FFF2-40B4-BE49-F238E27FC236}">
                <a16:creationId xmlns:a16="http://schemas.microsoft.com/office/drawing/2014/main" id="{9064EB93-5EF0-C166-7C98-838DD1FDEAF9}"/>
              </a:ext>
            </a:extLst>
          </p:cNvPr>
          <p:cNvGrpSpPr/>
          <p:nvPr/>
        </p:nvGrpSpPr>
        <p:grpSpPr>
          <a:xfrm>
            <a:off x="891767" y="1454803"/>
            <a:ext cx="361440" cy="361440"/>
            <a:chOff x="4030200" y="1728000"/>
            <a:chExt cx="361440" cy="361440"/>
          </a:xfrm>
        </p:grpSpPr>
        <p:sp>
          <p:nvSpPr>
            <p:cNvPr id="513" name="CustomShape 29">
              <a:extLst>
                <a:ext uri="{FF2B5EF4-FFF2-40B4-BE49-F238E27FC236}">
                  <a16:creationId xmlns:a16="http://schemas.microsoft.com/office/drawing/2014/main" id="{67166F2A-B206-177B-D66A-2C42627E63A3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14" name="CustomShape 30">
            <a:extLst>
              <a:ext uri="{FF2B5EF4-FFF2-40B4-BE49-F238E27FC236}">
                <a16:creationId xmlns:a16="http://schemas.microsoft.com/office/drawing/2014/main" id="{6A36F3B8-BDBC-E05E-E749-EC0B4A46F77C}"/>
              </a:ext>
            </a:extLst>
          </p:cNvPr>
          <p:cNvSpPr/>
          <p:nvPr/>
        </p:nvSpPr>
        <p:spPr>
          <a:xfrm>
            <a:off x="996167" y="1836765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15" name="CustomShape 33">
            <a:extLst>
              <a:ext uri="{FF2B5EF4-FFF2-40B4-BE49-F238E27FC236}">
                <a16:creationId xmlns:a16="http://schemas.microsoft.com/office/drawing/2014/main" id="{9351DA0C-5EA1-D2A3-228F-0351909DAD2B}"/>
              </a:ext>
            </a:extLst>
          </p:cNvPr>
          <p:cNvSpPr/>
          <p:nvPr/>
        </p:nvSpPr>
        <p:spPr>
          <a:xfrm>
            <a:off x="1874956" y="1302557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latin typeface="Open Sans Regular"/>
                <a:ea typeface="Open Sans Regular"/>
              </a:rPr>
              <a:t>LO</a:t>
            </a:r>
            <a:r>
              <a:rPr lang="es-ES" sz="600" b="1" spc="-1" dirty="0">
                <a:latin typeface="Open Sans Regular"/>
                <a:ea typeface="Open Sans Regular"/>
              </a:rPr>
              <a:t>1</a:t>
            </a:r>
            <a:r>
              <a:rPr lang="es-ES" sz="900" b="1" spc="-1" dirty="0">
                <a:latin typeface="Open Sans Regular"/>
                <a:ea typeface="Open Sans Regular"/>
              </a:rPr>
              <a:t> =</a:t>
            </a:r>
            <a:r>
              <a:rPr lang="es-ES" sz="900" b="1" dirty="0"/>
              <a:t> 1.428 </a:t>
            </a:r>
            <a:r>
              <a:rPr lang="es-ES" sz="900" b="1" spc="-1" dirty="0">
                <a:latin typeface="Open Sans Regular"/>
                <a:ea typeface="Open Sans Regular"/>
              </a:rPr>
              <a:t>GHz</a:t>
            </a:r>
            <a:endParaRPr lang="es-ES" sz="900" b="1" spc="-1" dirty="0">
              <a:latin typeface="Arial"/>
            </a:endParaRPr>
          </a:p>
        </p:txBody>
      </p:sp>
      <p:cxnSp>
        <p:nvCxnSpPr>
          <p:cNvPr id="516" name="Conector recto 515">
            <a:extLst>
              <a:ext uri="{FF2B5EF4-FFF2-40B4-BE49-F238E27FC236}">
                <a16:creationId xmlns:a16="http://schemas.microsoft.com/office/drawing/2014/main" id="{19BDBE87-FCA9-94F8-B6A2-645F36EED301}"/>
              </a:ext>
            </a:extLst>
          </p:cNvPr>
          <p:cNvCxnSpPr>
            <a:cxnSpLocks/>
          </p:cNvCxnSpPr>
          <p:nvPr/>
        </p:nvCxnSpPr>
        <p:spPr>
          <a:xfrm>
            <a:off x="1078495" y="955124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43" name="Group 36">
            <a:extLst>
              <a:ext uri="{FF2B5EF4-FFF2-40B4-BE49-F238E27FC236}">
                <a16:creationId xmlns:a16="http://schemas.microsoft.com/office/drawing/2014/main" id="{4E67CD96-6D1B-9859-A8D6-8166FBBBDE25}"/>
              </a:ext>
            </a:extLst>
          </p:cNvPr>
          <p:cNvGrpSpPr/>
          <p:nvPr/>
        </p:nvGrpSpPr>
        <p:grpSpPr>
          <a:xfrm>
            <a:off x="3577282" y="1467509"/>
            <a:ext cx="361440" cy="361440"/>
            <a:chOff x="6262200" y="1728000"/>
            <a:chExt cx="361440" cy="361440"/>
          </a:xfrm>
        </p:grpSpPr>
        <p:sp>
          <p:nvSpPr>
            <p:cNvPr id="545" name="CustomShape 37">
              <a:extLst>
                <a:ext uri="{FF2B5EF4-FFF2-40B4-BE49-F238E27FC236}">
                  <a16:creationId xmlns:a16="http://schemas.microsoft.com/office/drawing/2014/main" id="{C257AE06-312A-BB06-89E8-4EF4AE5A08D0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49" name="CustomShape 39">
            <a:extLst>
              <a:ext uri="{FF2B5EF4-FFF2-40B4-BE49-F238E27FC236}">
                <a16:creationId xmlns:a16="http://schemas.microsoft.com/office/drawing/2014/main" id="{B7E3FB5D-899C-5A3F-B0BD-3BBDB5678C1C}"/>
              </a:ext>
            </a:extLst>
          </p:cNvPr>
          <p:cNvSpPr/>
          <p:nvPr/>
        </p:nvSpPr>
        <p:spPr>
          <a:xfrm>
            <a:off x="3490633" y="1882702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551" name="Line 16">
            <a:extLst>
              <a:ext uri="{FF2B5EF4-FFF2-40B4-BE49-F238E27FC236}">
                <a16:creationId xmlns:a16="http://schemas.microsoft.com/office/drawing/2014/main" id="{AAB7B0E6-8FC2-680B-BFC3-A4A2705A15D0}"/>
              </a:ext>
            </a:extLst>
          </p:cNvPr>
          <p:cNvSpPr/>
          <p:nvPr/>
        </p:nvSpPr>
        <p:spPr>
          <a:xfrm flipV="1">
            <a:off x="3944791" y="1641002"/>
            <a:ext cx="728627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54" name="CustomShape 67">
            <a:extLst>
              <a:ext uri="{FF2B5EF4-FFF2-40B4-BE49-F238E27FC236}">
                <a16:creationId xmlns:a16="http://schemas.microsoft.com/office/drawing/2014/main" id="{B3D0D610-7531-A092-E870-6BB7495C0B3E}"/>
              </a:ext>
            </a:extLst>
          </p:cNvPr>
          <p:cNvSpPr/>
          <p:nvPr/>
        </p:nvSpPr>
        <p:spPr>
          <a:xfrm>
            <a:off x="1499683" y="1494054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565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029033E9-56B8-4ACB-403C-9A726A2DE63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572763" y="1508814"/>
            <a:ext cx="215640" cy="223200"/>
          </a:xfrm>
          <a:prstGeom prst="rect">
            <a:avLst/>
          </a:prstGeom>
          <a:ln w="12600">
            <a:noFill/>
          </a:ln>
        </p:spPr>
      </p:pic>
      <p:sp>
        <p:nvSpPr>
          <p:cNvPr id="567" name="CustomShape 86">
            <a:extLst>
              <a:ext uri="{FF2B5EF4-FFF2-40B4-BE49-F238E27FC236}">
                <a16:creationId xmlns:a16="http://schemas.microsoft.com/office/drawing/2014/main" id="{E048C208-7E00-2353-D31D-A9BB10E7B882}"/>
              </a:ext>
            </a:extLst>
          </p:cNvPr>
          <p:cNvSpPr/>
          <p:nvPr/>
        </p:nvSpPr>
        <p:spPr>
          <a:xfrm>
            <a:off x="1610864" y="1832454"/>
            <a:ext cx="13907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Att</a:t>
            </a:r>
            <a:endParaRPr lang="es-ES" sz="800" spc="-1" dirty="0">
              <a:latin typeface="Arial"/>
            </a:endParaRPr>
          </a:p>
        </p:txBody>
      </p:sp>
      <p:sp>
        <p:nvSpPr>
          <p:cNvPr id="569" name="CuadroTexto 568">
            <a:extLst>
              <a:ext uri="{FF2B5EF4-FFF2-40B4-BE49-F238E27FC236}">
                <a16:creationId xmlns:a16="http://schemas.microsoft.com/office/drawing/2014/main" id="{E16B8154-3C49-E5B7-A102-BD7954B601C2}"/>
              </a:ext>
            </a:extLst>
          </p:cNvPr>
          <p:cNvSpPr txBox="1"/>
          <p:nvPr/>
        </p:nvSpPr>
        <p:spPr>
          <a:xfrm>
            <a:off x="1427382" y="2043681"/>
            <a:ext cx="5781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VAT-8+</a:t>
            </a:r>
            <a:endParaRPr lang="en-GB" sz="800" b="1" dirty="0"/>
          </a:p>
        </p:txBody>
      </p:sp>
      <p:sp>
        <p:nvSpPr>
          <p:cNvPr id="570" name="Line 14">
            <a:extLst>
              <a:ext uri="{FF2B5EF4-FFF2-40B4-BE49-F238E27FC236}">
                <a16:creationId xmlns:a16="http://schemas.microsoft.com/office/drawing/2014/main" id="{3F3514AA-1871-480B-0A25-09FE53117CA1}"/>
              </a:ext>
            </a:extLst>
          </p:cNvPr>
          <p:cNvSpPr/>
          <p:nvPr/>
        </p:nvSpPr>
        <p:spPr>
          <a:xfrm>
            <a:off x="1866938" y="1634704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71" name="Line 14">
            <a:extLst>
              <a:ext uri="{FF2B5EF4-FFF2-40B4-BE49-F238E27FC236}">
                <a16:creationId xmlns:a16="http://schemas.microsoft.com/office/drawing/2014/main" id="{F9FEF568-A071-78A2-3D92-800030F44C4C}"/>
              </a:ext>
            </a:extLst>
          </p:cNvPr>
          <p:cNvSpPr/>
          <p:nvPr/>
        </p:nvSpPr>
        <p:spPr>
          <a:xfrm>
            <a:off x="1251916" y="1631420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73" name="CuadroTexto 572">
            <a:extLst>
              <a:ext uri="{FF2B5EF4-FFF2-40B4-BE49-F238E27FC236}">
                <a16:creationId xmlns:a16="http://schemas.microsoft.com/office/drawing/2014/main" id="{CB73DF14-6ED3-ED9B-16C9-EF7D064DA795}"/>
              </a:ext>
            </a:extLst>
          </p:cNvPr>
          <p:cNvSpPr txBox="1"/>
          <p:nvPr/>
        </p:nvSpPr>
        <p:spPr>
          <a:xfrm>
            <a:off x="1840869" y="2066360"/>
            <a:ext cx="916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ZX60-V83-S+</a:t>
            </a:r>
            <a:endParaRPr lang="en-GB" sz="800" b="1" dirty="0"/>
          </a:p>
        </p:txBody>
      </p:sp>
      <p:sp>
        <p:nvSpPr>
          <p:cNvPr id="575" name="CuadroTexto 574">
            <a:extLst>
              <a:ext uri="{FF2B5EF4-FFF2-40B4-BE49-F238E27FC236}">
                <a16:creationId xmlns:a16="http://schemas.microsoft.com/office/drawing/2014/main" id="{83D109C1-15B5-4738-413F-52FCE6EE3CF9}"/>
              </a:ext>
            </a:extLst>
          </p:cNvPr>
          <p:cNvSpPr txBox="1"/>
          <p:nvPr/>
        </p:nvSpPr>
        <p:spPr>
          <a:xfrm>
            <a:off x="3384941" y="2050812"/>
            <a:ext cx="78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ZBPD-2400+</a:t>
            </a:r>
            <a:endParaRPr lang="en-GB" sz="800" b="1" dirty="0"/>
          </a:p>
        </p:txBody>
      </p:sp>
      <p:sp>
        <p:nvSpPr>
          <p:cNvPr id="15" name="CustomShape 69">
            <a:extLst>
              <a:ext uri="{FF2B5EF4-FFF2-40B4-BE49-F238E27FC236}">
                <a16:creationId xmlns:a16="http://schemas.microsoft.com/office/drawing/2014/main" id="{279CE32D-8A50-B4CB-A13F-4802EC5845D2}"/>
              </a:ext>
            </a:extLst>
          </p:cNvPr>
          <p:cNvSpPr/>
          <p:nvPr/>
        </p:nvSpPr>
        <p:spPr>
          <a:xfrm>
            <a:off x="1669173" y="2862698"/>
            <a:ext cx="361800" cy="361452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0" name="CustomShape 87">
            <a:extLst>
              <a:ext uri="{FF2B5EF4-FFF2-40B4-BE49-F238E27FC236}">
                <a16:creationId xmlns:a16="http://schemas.microsoft.com/office/drawing/2014/main" id="{D588E60E-AF9B-99BF-80F1-42A3DC86A4D9}"/>
              </a:ext>
            </a:extLst>
          </p:cNvPr>
          <p:cNvSpPr/>
          <p:nvPr/>
        </p:nvSpPr>
        <p:spPr>
          <a:xfrm>
            <a:off x="1671125" y="3237220"/>
            <a:ext cx="36843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Att</a:t>
            </a:r>
            <a:endParaRPr lang="es-ES" sz="800" spc="-1" dirty="0">
              <a:latin typeface="Arial"/>
            </a:endParaRPr>
          </a:p>
        </p:txBody>
      </p:sp>
      <p:pic>
        <p:nvPicPr>
          <p:cNvPr id="25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0F10B0A4-201B-D89B-D297-D1C83116F405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47295" y="2920907"/>
            <a:ext cx="215640" cy="223200"/>
          </a:xfrm>
          <a:prstGeom prst="rect">
            <a:avLst/>
          </a:prstGeom>
          <a:ln w="12600">
            <a:noFill/>
          </a:ln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CA2852CD-CC2C-0EB2-D4CF-7B97E5772FD5}"/>
              </a:ext>
            </a:extLst>
          </p:cNvPr>
          <p:cNvSpPr txBox="1"/>
          <p:nvPr/>
        </p:nvSpPr>
        <p:spPr>
          <a:xfrm>
            <a:off x="1664359" y="3319818"/>
            <a:ext cx="3751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b="1" dirty="0"/>
              <a:t>6dB</a:t>
            </a:r>
            <a:endParaRPr lang="en-GB" sz="700" b="1" dirty="0"/>
          </a:p>
        </p:txBody>
      </p:sp>
      <p:grpSp>
        <p:nvGrpSpPr>
          <p:cNvPr id="364" name="Group 36">
            <a:extLst>
              <a:ext uri="{FF2B5EF4-FFF2-40B4-BE49-F238E27FC236}">
                <a16:creationId xmlns:a16="http://schemas.microsoft.com/office/drawing/2014/main" id="{5C15FE1F-BEF7-2560-7CEA-31F53D6FFA7F}"/>
              </a:ext>
            </a:extLst>
          </p:cNvPr>
          <p:cNvGrpSpPr/>
          <p:nvPr/>
        </p:nvGrpSpPr>
        <p:grpSpPr>
          <a:xfrm>
            <a:off x="5567227" y="2846605"/>
            <a:ext cx="361440" cy="361440"/>
            <a:chOff x="6262200" y="1728000"/>
            <a:chExt cx="361440" cy="361440"/>
          </a:xfrm>
        </p:grpSpPr>
        <p:sp>
          <p:nvSpPr>
            <p:cNvPr id="365" name="CustomShape 37">
              <a:extLst>
                <a:ext uri="{FF2B5EF4-FFF2-40B4-BE49-F238E27FC236}">
                  <a16:creationId xmlns:a16="http://schemas.microsoft.com/office/drawing/2014/main" id="{0B8B1BB6-BE8A-6748-000A-43680AAC94D4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366" name="Line 42">
            <a:extLst>
              <a:ext uri="{FF2B5EF4-FFF2-40B4-BE49-F238E27FC236}">
                <a16:creationId xmlns:a16="http://schemas.microsoft.com/office/drawing/2014/main" id="{0C0939D3-5E9A-C74F-1AD7-B92E463DB289}"/>
              </a:ext>
            </a:extLst>
          </p:cNvPr>
          <p:cNvSpPr/>
          <p:nvPr/>
        </p:nvSpPr>
        <p:spPr>
          <a:xfrm>
            <a:off x="5903579" y="3018457"/>
            <a:ext cx="5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73" name="CustomShape 55">
            <a:extLst>
              <a:ext uri="{FF2B5EF4-FFF2-40B4-BE49-F238E27FC236}">
                <a16:creationId xmlns:a16="http://schemas.microsoft.com/office/drawing/2014/main" id="{8957A8F4-104B-9E50-9AE9-731C49E785D4}"/>
              </a:ext>
            </a:extLst>
          </p:cNvPr>
          <p:cNvSpPr/>
          <p:nvPr/>
        </p:nvSpPr>
        <p:spPr>
          <a:xfrm>
            <a:off x="2708050" y="2507956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E2E7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First down-conversion</a:t>
            </a:r>
            <a:endParaRPr lang="es-ES" sz="900" b="1" spc="-1" dirty="0">
              <a:solidFill>
                <a:srgbClr val="E2E7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74" name="Line 99">
            <a:extLst>
              <a:ext uri="{FF2B5EF4-FFF2-40B4-BE49-F238E27FC236}">
                <a16:creationId xmlns:a16="http://schemas.microsoft.com/office/drawing/2014/main" id="{51FBA9F7-36A7-B33B-BC3C-9495ED986C43}"/>
              </a:ext>
            </a:extLst>
          </p:cNvPr>
          <p:cNvSpPr/>
          <p:nvPr/>
        </p:nvSpPr>
        <p:spPr>
          <a:xfrm>
            <a:off x="352706" y="2593314"/>
            <a:ext cx="81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75" name="CustomShape 39">
            <a:extLst>
              <a:ext uri="{FF2B5EF4-FFF2-40B4-BE49-F238E27FC236}">
                <a16:creationId xmlns:a16="http://schemas.microsoft.com/office/drawing/2014/main" id="{D8C4C9EF-6DD9-0BDC-D787-DE0EFB6B9B59}"/>
              </a:ext>
            </a:extLst>
          </p:cNvPr>
          <p:cNvSpPr/>
          <p:nvPr/>
        </p:nvSpPr>
        <p:spPr>
          <a:xfrm>
            <a:off x="5584080" y="2919600"/>
            <a:ext cx="324866" cy="230832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700" spc="-1" dirty="0">
                <a:latin typeface="Open Sans Regular"/>
                <a:ea typeface="Open Sans Regular"/>
              </a:rPr>
              <a:t>Splitter </a:t>
            </a:r>
          </a:p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1:2</a:t>
            </a:r>
            <a:endParaRPr lang="es-ES" sz="800" spc="-1" dirty="0">
              <a:latin typeface="Arial"/>
            </a:endParaRPr>
          </a:p>
        </p:txBody>
      </p:sp>
      <p:sp>
        <p:nvSpPr>
          <p:cNvPr id="7" name="CustomShape 93">
            <a:extLst>
              <a:ext uri="{FF2B5EF4-FFF2-40B4-BE49-F238E27FC236}">
                <a16:creationId xmlns:a16="http://schemas.microsoft.com/office/drawing/2014/main" id="{80E893A6-BA89-C0F1-AA4E-F4D68AB9E856}"/>
              </a:ext>
            </a:extLst>
          </p:cNvPr>
          <p:cNvSpPr/>
          <p:nvPr/>
        </p:nvSpPr>
        <p:spPr>
          <a:xfrm>
            <a:off x="1600052" y="2701461"/>
            <a:ext cx="4340164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37" name="Line 42">
            <a:extLst>
              <a:ext uri="{FF2B5EF4-FFF2-40B4-BE49-F238E27FC236}">
                <a16:creationId xmlns:a16="http://schemas.microsoft.com/office/drawing/2014/main" id="{5FF237C7-85DB-8E2F-58ED-B2E474C51192}"/>
              </a:ext>
            </a:extLst>
          </p:cNvPr>
          <p:cNvSpPr/>
          <p:nvPr/>
        </p:nvSpPr>
        <p:spPr>
          <a:xfrm>
            <a:off x="5920462" y="3017856"/>
            <a:ext cx="5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grpSp>
        <p:nvGrpSpPr>
          <p:cNvPr id="215" name="Group 16">
            <a:extLst>
              <a:ext uri="{FF2B5EF4-FFF2-40B4-BE49-F238E27FC236}">
                <a16:creationId xmlns:a16="http://schemas.microsoft.com/office/drawing/2014/main" id="{7C73C26F-2CD6-8EFB-C83E-0FC352863874}"/>
              </a:ext>
            </a:extLst>
          </p:cNvPr>
          <p:cNvGrpSpPr/>
          <p:nvPr/>
        </p:nvGrpSpPr>
        <p:grpSpPr>
          <a:xfrm>
            <a:off x="6086676" y="2171849"/>
            <a:ext cx="835920" cy="1708216"/>
            <a:chOff x="8043840" y="1744920"/>
            <a:chExt cx="835920" cy="2659680"/>
          </a:xfrm>
        </p:grpSpPr>
        <p:sp>
          <p:nvSpPr>
            <p:cNvPr id="217" name="CustomShape 17">
              <a:extLst>
                <a:ext uri="{FF2B5EF4-FFF2-40B4-BE49-F238E27FC236}">
                  <a16:creationId xmlns:a16="http://schemas.microsoft.com/office/drawing/2014/main" id="{25669E9A-73EA-2F70-E516-0BED3B896696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221" name="CustomShape 18">
              <a:extLst>
                <a:ext uri="{FF2B5EF4-FFF2-40B4-BE49-F238E27FC236}">
                  <a16:creationId xmlns:a16="http://schemas.microsoft.com/office/drawing/2014/main" id="{62D33858-E6AA-021F-CE37-763E735CEC58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b="1" spc="-1" dirty="0">
                  <a:latin typeface="Open Sans Regular"/>
                  <a:ea typeface="Open Sans Regular"/>
                </a:rPr>
                <a:t>Oscilloscope</a:t>
              </a:r>
            </a:p>
          </p:txBody>
        </p:sp>
      </p:grpSp>
      <p:sp>
        <p:nvSpPr>
          <p:cNvPr id="222" name="Line 45">
            <a:extLst>
              <a:ext uri="{FF2B5EF4-FFF2-40B4-BE49-F238E27FC236}">
                <a16:creationId xmlns:a16="http://schemas.microsoft.com/office/drawing/2014/main" id="{B7EC6E27-6FAF-C8C4-F5C6-6963D358C9DF}"/>
              </a:ext>
            </a:extLst>
          </p:cNvPr>
          <p:cNvSpPr/>
          <p:nvPr/>
        </p:nvSpPr>
        <p:spPr>
          <a:xfrm>
            <a:off x="5936409" y="3017999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3" name="Line 45">
            <a:extLst>
              <a:ext uri="{FF2B5EF4-FFF2-40B4-BE49-F238E27FC236}">
                <a16:creationId xmlns:a16="http://schemas.microsoft.com/office/drawing/2014/main" id="{6737B073-5F50-A646-060F-85A2E0FE05D0}"/>
              </a:ext>
            </a:extLst>
          </p:cNvPr>
          <p:cNvSpPr/>
          <p:nvPr/>
        </p:nvSpPr>
        <p:spPr>
          <a:xfrm flipH="1" flipV="1">
            <a:off x="5749713" y="3213701"/>
            <a:ext cx="0" cy="360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4" name="CustomShape 17">
            <a:extLst>
              <a:ext uri="{FF2B5EF4-FFF2-40B4-BE49-F238E27FC236}">
                <a16:creationId xmlns:a16="http://schemas.microsoft.com/office/drawing/2014/main" id="{AEE5A51B-777F-506F-4DA8-C1BAB967F4DB}"/>
              </a:ext>
            </a:extLst>
          </p:cNvPr>
          <p:cNvSpPr/>
          <p:nvPr/>
        </p:nvSpPr>
        <p:spPr>
          <a:xfrm>
            <a:off x="5513267" y="3574189"/>
            <a:ext cx="461195" cy="391566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/>
            <a:r>
              <a:rPr lang="es-ES_tradnl" sz="600" dirty="0">
                <a:solidFill>
                  <a:srgbClr val="FF0000"/>
                </a:solidFill>
              </a:rPr>
              <a:t>2DC Not used</a:t>
            </a:r>
            <a:endParaRPr lang="en-GB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474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451A8A8C-82BE-BAD1-9BBA-5B93EB6AA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93">
            <a:extLst>
              <a:ext uri="{FF2B5EF4-FFF2-40B4-BE49-F238E27FC236}">
                <a16:creationId xmlns:a16="http://schemas.microsoft.com/office/drawing/2014/main" id="{F2B67A64-115B-C5A5-62F6-675ED5B743A2}"/>
              </a:ext>
            </a:extLst>
          </p:cNvPr>
          <p:cNvSpPr/>
          <p:nvPr/>
        </p:nvSpPr>
        <p:spPr>
          <a:xfrm>
            <a:off x="1302568" y="1138063"/>
            <a:ext cx="3169364" cy="947869"/>
          </a:xfrm>
          <a:prstGeom prst="rect">
            <a:avLst/>
          </a:prstGeom>
          <a:solidFill>
            <a:srgbClr val="E2E7F2"/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72E650E1-68EC-8379-83C9-37CBFCC0DB7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121318" y="2899781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5DBB91CD-D8AD-492E-0848-F8E197D08CE9}"/>
              </a:ext>
            </a:extLst>
          </p:cNvPr>
          <p:cNvGrpSpPr/>
          <p:nvPr/>
        </p:nvGrpSpPr>
        <p:grpSpPr>
          <a:xfrm>
            <a:off x="32760" y="2728134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77E94775-4821-0902-7B5A-BCCCA21264E2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EF458099-B522-0867-1CBC-B98D1C794A96}"/>
                </a:ext>
              </a:extLst>
            </p:cNvPr>
            <p:cNvSpPr/>
            <p:nvPr/>
          </p:nvSpPr>
          <p:spPr>
            <a:xfrm>
              <a:off x="385423" y="3016016"/>
              <a:ext cx="28482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b="1" spc="-1" dirty="0">
                  <a:latin typeface="+mj-lt"/>
                  <a:ea typeface="Open Sans Regular"/>
                </a:rPr>
                <a:t>cBPM</a:t>
              </a:r>
              <a:endParaRPr lang="es-ES" dirty="0"/>
            </a:p>
          </p:txBody>
        </p:sp>
      </p:grpSp>
      <p:sp>
        <p:nvSpPr>
          <p:cNvPr id="31" name="CustomShape 22">
            <a:extLst>
              <a:ext uri="{FF2B5EF4-FFF2-40B4-BE49-F238E27FC236}">
                <a16:creationId xmlns:a16="http://schemas.microsoft.com/office/drawing/2014/main" id="{BD5CAE0B-F920-609B-D179-F5B66A9B8B3F}"/>
              </a:ext>
            </a:extLst>
          </p:cNvPr>
          <p:cNvSpPr/>
          <p:nvPr/>
        </p:nvSpPr>
        <p:spPr>
          <a:xfrm>
            <a:off x="2494600" y="788675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1</a:t>
            </a:r>
            <a:r>
              <a:rPr lang="es-ES" sz="1100" spc="-1" dirty="0">
                <a:latin typeface="+mj-lt"/>
                <a:ea typeface="Open Sans Regular"/>
              </a:rPr>
              <a:t> = 1.428 GHz</a:t>
            </a:r>
            <a:endParaRPr lang="es-ES" sz="1100" spc="-1" dirty="0">
              <a:latin typeface="+mj-lt"/>
            </a:endParaRPr>
          </a:p>
        </p:txBody>
      </p:sp>
      <p:sp>
        <p:nvSpPr>
          <p:cNvPr id="56" name="CustomShape 55">
            <a:extLst>
              <a:ext uri="{FF2B5EF4-FFF2-40B4-BE49-F238E27FC236}">
                <a16:creationId xmlns:a16="http://schemas.microsoft.com/office/drawing/2014/main" id="{51D7D8F8-1D2A-A779-A0E5-3189537A1924}"/>
              </a:ext>
            </a:extLst>
          </p:cNvPr>
          <p:cNvSpPr/>
          <p:nvPr/>
        </p:nvSpPr>
        <p:spPr>
          <a:xfrm>
            <a:off x="4655735" y="3557104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 = 297 MHz</a:t>
            </a:r>
            <a:endParaRPr lang="es-ES" sz="800" b="1" spc="-1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FBBE5AF-AA90-30BE-8F3D-77A83D14D72E}"/>
              </a:ext>
            </a:extLst>
          </p:cNvPr>
          <p:cNvGrpSpPr/>
          <p:nvPr/>
        </p:nvGrpSpPr>
        <p:grpSpPr>
          <a:xfrm>
            <a:off x="937706" y="2824074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C3854E13-9A00-0E64-FC99-5E560F3BEC19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504B616E-E976-BC89-D38C-C24E6A68CC22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180 </a:t>
              </a:r>
              <a:endParaRPr lang="es-ES" sz="800" spc="-1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Hybrid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783CF4F2-5D58-FA4F-A902-6E1B8220C249}"/>
              </a:ext>
            </a:extLst>
          </p:cNvPr>
          <p:cNvSpPr/>
          <p:nvPr/>
        </p:nvSpPr>
        <p:spPr>
          <a:xfrm>
            <a:off x="740426" y="3048714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F4035EE7-FB75-DCFC-0CAA-AD8AB967247B}"/>
              </a:ext>
            </a:extLst>
          </p:cNvPr>
          <p:cNvSpPr/>
          <p:nvPr/>
        </p:nvSpPr>
        <p:spPr>
          <a:xfrm flipV="1">
            <a:off x="1162706" y="3269394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E0866F47-6C23-85CF-E24B-701CDE8C9944}"/>
              </a:ext>
            </a:extLst>
          </p:cNvPr>
          <p:cNvSpPr/>
          <p:nvPr/>
        </p:nvSpPr>
        <p:spPr>
          <a:xfrm>
            <a:off x="786336" y="2909396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C8792BDA-A73D-BE2A-0A15-3D85D0189F11}"/>
              </a:ext>
            </a:extLst>
          </p:cNvPr>
          <p:cNvSpPr/>
          <p:nvPr/>
        </p:nvSpPr>
        <p:spPr>
          <a:xfrm>
            <a:off x="1429756" y="2909396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F5C20427-A246-AEE5-2604-D48CC167D560}"/>
              </a:ext>
            </a:extLst>
          </p:cNvPr>
          <p:cNvGrpSpPr/>
          <p:nvPr/>
        </p:nvGrpSpPr>
        <p:grpSpPr>
          <a:xfrm>
            <a:off x="2334368" y="2833577"/>
            <a:ext cx="2568683" cy="542293"/>
            <a:chOff x="2775960" y="2868065"/>
            <a:chExt cx="2568683" cy="542293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3C98667C-88D7-D51A-7C0F-BC98D5CFCEE5}"/>
                </a:ext>
              </a:extLst>
            </p:cNvPr>
            <p:cNvSpPr/>
            <p:nvPr/>
          </p:nvSpPr>
          <p:spPr>
            <a:xfrm rot="5400000">
              <a:off x="4251279" y="2915367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58E1A90E-8B51-2732-2EB9-14D3E5FA99B0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1287EBC8-1446-9FE6-7C60-1E59C22C0C92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79C03120-99BB-EE49-23A3-947E494C4E4D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820B13BA-E05C-42D9-8763-E1840A8B3B80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F0C34B24-578E-F1BE-B579-285DCD7862F6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9D6439BA-2619-0A79-A997-3F3378BEF41D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2BD60457-DCCC-3E2D-642D-07D014A61B3A}"/>
                </a:ext>
              </a:extLst>
            </p:cNvPr>
            <p:cNvGrpSpPr/>
            <p:nvPr/>
          </p:nvGrpSpPr>
          <p:grpSpPr>
            <a:xfrm>
              <a:off x="4931723" y="2868065"/>
              <a:ext cx="412920" cy="412920"/>
              <a:chOff x="4931723" y="2868065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14B602B9-504F-FAFC-DBBC-B48962F93224}"/>
                  </a:ext>
                </a:extLst>
              </p:cNvPr>
              <p:cNvSpPr/>
              <p:nvPr/>
            </p:nvSpPr>
            <p:spPr>
              <a:xfrm>
                <a:off x="4931723" y="2868065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93F9E9E2-8676-6C03-E735-1E2B6E7902C5}"/>
                  </a:ext>
                </a:extLst>
              </p:cNvPr>
              <p:cNvSpPr/>
              <p:nvPr/>
            </p:nvSpPr>
            <p:spPr>
              <a:xfrm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A14516F1-A4DD-C101-E012-9B560917173F}"/>
                  </a:ext>
                </a:extLst>
              </p:cNvPr>
              <p:cNvSpPr/>
              <p:nvPr/>
            </p:nvSpPr>
            <p:spPr>
              <a:xfrm flipH="1"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</p:grp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B2F758F7-891F-7385-249E-278EE59B3724}"/>
                </a:ext>
              </a:extLst>
            </p:cNvPr>
            <p:cNvSpPr/>
            <p:nvPr/>
          </p:nvSpPr>
          <p:spPr>
            <a:xfrm>
              <a:off x="2858287" y="3287247"/>
              <a:ext cx="19678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DSA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1E718B71-5498-B72B-1E94-53DCB9BE278D}"/>
                </a:ext>
              </a:extLst>
            </p:cNvPr>
            <p:cNvSpPr/>
            <p:nvPr/>
          </p:nvSpPr>
          <p:spPr>
            <a:xfrm>
              <a:off x="3370891" y="3280444"/>
              <a:ext cx="38486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BPF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1F6CEAA6-2B4C-9C49-3B07-439485A4D271}"/>
                </a:ext>
              </a:extLst>
            </p:cNvPr>
            <p:cNvSpPr/>
            <p:nvPr/>
          </p:nvSpPr>
          <p:spPr>
            <a:xfrm>
              <a:off x="4284317" y="3267677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Amp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3473FA3E-9A7E-2F29-5039-6A5DFDFE50C6}"/>
                </a:ext>
              </a:extLst>
            </p:cNvPr>
            <p:cNvSpPr/>
            <p:nvPr/>
          </p:nvSpPr>
          <p:spPr>
            <a:xfrm>
              <a:off x="4980936" y="3276469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Mixer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3CEEAB58-0D2F-4E6E-6BB9-A5A5A943F025}"/>
              </a:ext>
            </a:extLst>
          </p:cNvPr>
          <p:cNvSpPr/>
          <p:nvPr/>
        </p:nvSpPr>
        <p:spPr>
          <a:xfrm flipV="1">
            <a:off x="1156226" y="2593314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ED6B6D9F-32A9-5413-15D5-3FD7FA054349}"/>
              </a:ext>
            </a:extLst>
          </p:cNvPr>
          <p:cNvSpPr/>
          <p:nvPr/>
        </p:nvSpPr>
        <p:spPr>
          <a:xfrm flipV="1">
            <a:off x="349006" y="2579871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3350AA78-98B8-67F8-9242-ED4523A5FDEC}"/>
              </a:ext>
            </a:extLst>
          </p:cNvPr>
          <p:cNvSpPr/>
          <p:nvPr/>
        </p:nvSpPr>
        <p:spPr>
          <a:xfrm>
            <a:off x="349006" y="3493334"/>
            <a:ext cx="81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954ECEF5-F0D7-C429-FD3E-651DD399C28A}"/>
              </a:ext>
            </a:extLst>
          </p:cNvPr>
          <p:cNvSpPr/>
          <p:nvPr/>
        </p:nvSpPr>
        <p:spPr>
          <a:xfrm flipV="1">
            <a:off x="349006" y="3360331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217DC600-2F95-8D55-04AD-7454BE861E62}"/>
              </a:ext>
            </a:extLst>
          </p:cNvPr>
          <p:cNvSpPr/>
          <p:nvPr/>
        </p:nvSpPr>
        <p:spPr>
          <a:xfrm>
            <a:off x="2154130" y="3551407"/>
            <a:ext cx="75148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1.725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 dirty="0">
              <a:solidFill>
                <a:srgbClr val="7C92C4"/>
              </a:solidFill>
              <a:latin typeface="Arial"/>
            </a:endParaRPr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37B375E9-23F9-22A6-4066-72CF8BD79197}"/>
              </a:ext>
            </a:extLst>
          </p:cNvPr>
          <p:cNvSpPr/>
          <p:nvPr/>
        </p:nvSpPr>
        <p:spPr>
          <a:xfrm>
            <a:off x="5076678" y="2851901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19876F48-9D9D-506A-62AD-1B8EAA8F7384}"/>
              </a:ext>
            </a:extLst>
          </p:cNvPr>
          <p:cNvSpPr/>
          <p:nvPr/>
        </p:nvSpPr>
        <p:spPr>
          <a:xfrm>
            <a:off x="5101574" y="3243729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73FA0AF4-B8BA-539E-6C76-0DD2007DE30A}"/>
              </a:ext>
            </a:extLst>
          </p:cNvPr>
          <p:cNvSpPr/>
          <p:nvPr/>
        </p:nvSpPr>
        <p:spPr>
          <a:xfrm>
            <a:off x="5448675" y="3009652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5CEB0060-D9ED-51CF-1794-67DA90112031}"/>
              </a:ext>
            </a:extLst>
          </p:cNvPr>
          <p:cNvSpPr/>
          <p:nvPr/>
        </p:nvSpPr>
        <p:spPr>
          <a:xfrm>
            <a:off x="4890916" y="3009652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60E82509-E190-6E99-C841-2EDC47A90085}"/>
              </a:ext>
            </a:extLst>
          </p:cNvPr>
          <p:cNvCxnSpPr>
            <a:cxnSpLocks/>
          </p:cNvCxnSpPr>
          <p:nvPr/>
        </p:nvCxnSpPr>
        <p:spPr>
          <a:xfrm>
            <a:off x="1076956" y="834723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6" name="CustomShape 32">
            <a:extLst>
              <a:ext uri="{FF2B5EF4-FFF2-40B4-BE49-F238E27FC236}">
                <a16:creationId xmlns:a16="http://schemas.microsoft.com/office/drawing/2014/main" id="{414FC68B-AED6-A21B-E377-E5C01924BCAE}"/>
              </a:ext>
            </a:extLst>
          </p:cNvPr>
          <p:cNvSpPr/>
          <p:nvPr/>
        </p:nvSpPr>
        <p:spPr>
          <a:xfrm>
            <a:off x="-286362" y="1356212"/>
            <a:ext cx="1085214" cy="24622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ATF S.G = </a:t>
            </a:r>
          </a:p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714 MHz</a:t>
            </a:r>
            <a:endParaRPr lang="es-ES" sz="800" b="1" spc="-1" dirty="0">
              <a:latin typeface="+mj-lt"/>
            </a:endParaRPr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436B88F3-42E3-BA07-BC18-C9F6E6B925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s-ES" smtClean="0"/>
              <a:t>17</a:t>
            </a:fld>
            <a:endParaRPr lang="es-ES" dirty="0"/>
          </a:p>
        </p:txBody>
      </p:sp>
      <p:sp>
        <p:nvSpPr>
          <p:cNvPr id="577" name="CustomShape 20">
            <a:extLst>
              <a:ext uri="{FF2B5EF4-FFF2-40B4-BE49-F238E27FC236}">
                <a16:creationId xmlns:a16="http://schemas.microsoft.com/office/drawing/2014/main" id="{6C46672E-0B0F-2AB7-F9D9-85A850A218CD}"/>
              </a:ext>
            </a:extLst>
          </p:cNvPr>
          <p:cNvSpPr/>
          <p:nvPr/>
        </p:nvSpPr>
        <p:spPr>
          <a:xfrm>
            <a:off x="3564226" y="4852783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862C7112-D506-77F9-FD87-EC66C8CAC918}"/>
              </a:ext>
            </a:extLst>
          </p:cNvPr>
          <p:cNvSpPr/>
          <p:nvPr/>
        </p:nvSpPr>
        <p:spPr>
          <a:xfrm>
            <a:off x="2693143" y="3032801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84886648-577F-E4F3-AB85-D19F694C623F}"/>
              </a:ext>
            </a:extLst>
          </p:cNvPr>
          <p:cNvSpPr/>
          <p:nvPr/>
        </p:nvSpPr>
        <p:spPr>
          <a:xfrm>
            <a:off x="3312217" y="3032801"/>
            <a:ext cx="51629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69F3B9BD-F1CC-F852-20D0-F67B54DECFBB}"/>
              </a:ext>
            </a:extLst>
          </p:cNvPr>
          <p:cNvSpPr/>
          <p:nvPr/>
        </p:nvSpPr>
        <p:spPr>
          <a:xfrm>
            <a:off x="4099328" y="3020039"/>
            <a:ext cx="383582" cy="146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1BDC2847-A68D-7640-24BC-85A359566F36}"/>
              </a:ext>
            </a:extLst>
          </p:cNvPr>
          <p:cNvSpPr txBox="1"/>
          <p:nvPr/>
        </p:nvSpPr>
        <p:spPr>
          <a:xfrm>
            <a:off x="4603616" y="2051111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i="1" dirty="0"/>
              <a:t>+7 dBm</a:t>
            </a:r>
            <a:endParaRPr lang="en-GB" sz="700" b="1" i="1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E9380B4-8D26-E430-BBD6-A0E7F121A0C5}"/>
              </a:ext>
            </a:extLst>
          </p:cNvPr>
          <p:cNvSpPr txBox="1"/>
          <p:nvPr/>
        </p:nvSpPr>
        <p:spPr>
          <a:xfrm>
            <a:off x="3780093" y="-213"/>
            <a:ext cx="510531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u="sng" dirty="0"/>
              <a:t>READOUT SACLAY– X,Y LINE</a:t>
            </a:r>
            <a:endParaRPr lang="en-GB" b="1" u="sng" dirty="0"/>
          </a:p>
        </p:txBody>
      </p:sp>
      <p:sp>
        <p:nvSpPr>
          <p:cNvPr id="521" name="CuadroTexto 520">
            <a:extLst>
              <a:ext uri="{FF2B5EF4-FFF2-40B4-BE49-F238E27FC236}">
                <a16:creationId xmlns:a16="http://schemas.microsoft.com/office/drawing/2014/main" id="{9E77BEDC-9876-E814-B9AE-75DB5F97C1D5}"/>
              </a:ext>
            </a:extLst>
          </p:cNvPr>
          <p:cNvSpPr txBox="1"/>
          <p:nvPr/>
        </p:nvSpPr>
        <p:spPr>
          <a:xfrm>
            <a:off x="2875065" y="1107683"/>
            <a:ext cx="11621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solidFill>
                  <a:srgbClr val="FF0000"/>
                </a:solidFill>
              </a:rPr>
              <a:t>Pout 1dB= +27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523" name="CuadroTexto 522">
            <a:extLst>
              <a:ext uri="{FF2B5EF4-FFF2-40B4-BE49-F238E27FC236}">
                <a16:creationId xmlns:a16="http://schemas.microsoft.com/office/drawing/2014/main" id="{D47185BB-F276-219E-4937-9A52D21D6D8B}"/>
              </a:ext>
            </a:extLst>
          </p:cNvPr>
          <p:cNvSpPr txBox="1"/>
          <p:nvPr/>
        </p:nvSpPr>
        <p:spPr>
          <a:xfrm>
            <a:off x="3767540" y="2731791"/>
            <a:ext cx="11798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>
                <a:solidFill>
                  <a:srgbClr val="FF0000"/>
                </a:solidFill>
              </a:rPr>
              <a:t>Pout 1dB =  +23 dBm</a:t>
            </a:r>
            <a:endParaRPr lang="en-GB" sz="600" dirty="0">
              <a:solidFill>
                <a:srgbClr val="FF0000"/>
              </a:solidFill>
            </a:endParaRPr>
          </a:p>
        </p:txBody>
      </p:sp>
      <p:sp>
        <p:nvSpPr>
          <p:cNvPr id="576" name="CuadroTexto 575">
            <a:extLst>
              <a:ext uri="{FF2B5EF4-FFF2-40B4-BE49-F238E27FC236}">
                <a16:creationId xmlns:a16="http://schemas.microsoft.com/office/drawing/2014/main" id="{43DF95FD-3053-9EE4-ADB7-94DB2107D678}"/>
              </a:ext>
            </a:extLst>
          </p:cNvPr>
          <p:cNvSpPr txBox="1"/>
          <p:nvPr/>
        </p:nvSpPr>
        <p:spPr>
          <a:xfrm>
            <a:off x="4614844" y="1864021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LO</a:t>
            </a:r>
            <a:r>
              <a:rPr lang="es-ES" sz="400" b="1" dirty="0"/>
              <a:t>1</a:t>
            </a:r>
            <a:r>
              <a:rPr lang="es-ES" sz="800" b="1" dirty="0"/>
              <a:t>=1.428 GHz</a:t>
            </a:r>
            <a:endParaRPr lang="en-GB" sz="700" b="1" dirty="0"/>
          </a:p>
        </p:txBody>
      </p:sp>
      <p:sp>
        <p:nvSpPr>
          <p:cNvPr id="562" name="CustomShape 55">
            <a:extLst>
              <a:ext uri="{FF2B5EF4-FFF2-40B4-BE49-F238E27FC236}">
                <a16:creationId xmlns:a16="http://schemas.microsoft.com/office/drawing/2014/main" id="{632F42F7-7C14-580C-BA75-91E3DE95937C}"/>
              </a:ext>
            </a:extLst>
          </p:cNvPr>
          <p:cNvSpPr/>
          <p:nvPr/>
        </p:nvSpPr>
        <p:spPr>
          <a:xfrm>
            <a:off x="4461806" y="4424014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E2E7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MINICIRCUITS TECHNOLOGY</a:t>
            </a:r>
            <a:endParaRPr lang="es-ES" sz="900" b="1" spc="-1" dirty="0">
              <a:solidFill>
                <a:srgbClr val="E2E7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63" name="CuadroTexto 562">
            <a:extLst>
              <a:ext uri="{FF2B5EF4-FFF2-40B4-BE49-F238E27FC236}">
                <a16:creationId xmlns:a16="http://schemas.microsoft.com/office/drawing/2014/main" id="{5D34F832-2C94-A5B5-A794-196D9976A1E2}"/>
              </a:ext>
            </a:extLst>
          </p:cNvPr>
          <p:cNvSpPr txBox="1"/>
          <p:nvPr/>
        </p:nvSpPr>
        <p:spPr>
          <a:xfrm>
            <a:off x="815126" y="3480731"/>
            <a:ext cx="761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JSO-465/3S</a:t>
            </a:r>
            <a:endParaRPr lang="en-GB" sz="800" b="1" dirty="0"/>
          </a:p>
        </p:txBody>
      </p:sp>
      <p:sp>
        <p:nvSpPr>
          <p:cNvPr id="592" name="CuadroTexto 591">
            <a:extLst>
              <a:ext uri="{FF2B5EF4-FFF2-40B4-BE49-F238E27FC236}">
                <a16:creationId xmlns:a16="http://schemas.microsoft.com/office/drawing/2014/main" id="{B1E2111B-608E-864F-F903-AE24621239D0}"/>
              </a:ext>
            </a:extLst>
          </p:cNvPr>
          <p:cNvSpPr txBox="1"/>
          <p:nvPr/>
        </p:nvSpPr>
        <p:spPr>
          <a:xfrm>
            <a:off x="2540592" y="2064127"/>
            <a:ext cx="10650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ZX75BP-1500-S+</a:t>
            </a:r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085AE4E3-81BA-9A25-A9DF-C5C7D56F228A}"/>
              </a:ext>
            </a:extLst>
          </p:cNvPr>
          <p:cNvSpPr/>
          <p:nvPr/>
        </p:nvSpPr>
        <p:spPr>
          <a:xfrm>
            <a:off x="1394198" y="3020039"/>
            <a:ext cx="90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" name="CustomShape 41">
            <a:extLst>
              <a:ext uri="{FF2B5EF4-FFF2-40B4-BE49-F238E27FC236}">
                <a16:creationId xmlns:a16="http://schemas.microsoft.com/office/drawing/2014/main" id="{91599309-BC52-F895-593B-DF212E0099F9}"/>
              </a:ext>
            </a:extLst>
          </p:cNvPr>
          <p:cNvSpPr/>
          <p:nvPr/>
        </p:nvSpPr>
        <p:spPr>
          <a:xfrm>
            <a:off x="665222" y="518872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24" name="CustomShape 42">
            <a:extLst>
              <a:ext uri="{FF2B5EF4-FFF2-40B4-BE49-F238E27FC236}">
                <a16:creationId xmlns:a16="http://schemas.microsoft.com/office/drawing/2014/main" id="{AE1F1E6B-815B-5828-8AFD-044159DEE8DC}"/>
              </a:ext>
            </a:extLst>
          </p:cNvPr>
          <p:cNvSpPr/>
          <p:nvPr/>
        </p:nvSpPr>
        <p:spPr>
          <a:xfrm>
            <a:off x="685996" y="552271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38" name="Line 104">
            <a:extLst>
              <a:ext uri="{FF2B5EF4-FFF2-40B4-BE49-F238E27FC236}">
                <a16:creationId xmlns:a16="http://schemas.microsoft.com/office/drawing/2014/main" id="{762C032C-5169-9580-A3CD-5E870C072909}"/>
              </a:ext>
            </a:extLst>
          </p:cNvPr>
          <p:cNvSpPr/>
          <p:nvPr/>
        </p:nvSpPr>
        <p:spPr>
          <a:xfrm flipH="1" flipV="1">
            <a:off x="4674815" y="1633554"/>
            <a:ext cx="0" cy="118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5" name="CustomShape 3">
            <a:extLst>
              <a:ext uri="{FF2B5EF4-FFF2-40B4-BE49-F238E27FC236}">
                <a16:creationId xmlns:a16="http://schemas.microsoft.com/office/drawing/2014/main" id="{53B61CF2-45E7-E69C-30D8-7DEAA64A8EAA}"/>
              </a:ext>
            </a:extLst>
          </p:cNvPr>
          <p:cNvSpPr/>
          <p:nvPr/>
        </p:nvSpPr>
        <p:spPr>
          <a:xfrm rot="5400000">
            <a:off x="2063858" y="1491380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grpSp>
        <p:nvGrpSpPr>
          <p:cNvPr id="46" name="Group 10">
            <a:extLst>
              <a:ext uri="{FF2B5EF4-FFF2-40B4-BE49-F238E27FC236}">
                <a16:creationId xmlns:a16="http://schemas.microsoft.com/office/drawing/2014/main" id="{71AFE27B-BE88-2356-7F5F-8747AE1D6F2A}"/>
              </a:ext>
            </a:extLst>
          </p:cNvPr>
          <p:cNvGrpSpPr/>
          <p:nvPr/>
        </p:nvGrpSpPr>
        <p:grpSpPr>
          <a:xfrm>
            <a:off x="2771258" y="1450700"/>
            <a:ext cx="361440" cy="361440"/>
            <a:chOff x="5440680" y="1726200"/>
            <a:chExt cx="361440" cy="361440"/>
          </a:xfrm>
        </p:grpSpPr>
        <p:sp>
          <p:nvSpPr>
            <p:cNvPr id="47" name="CustomShape 11">
              <a:extLst>
                <a:ext uri="{FF2B5EF4-FFF2-40B4-BE49-F238E27FC236}">
                  <a16:creationId xmlns:a16="http://schemas.microsoft.com/office/drawing/2014/main" id="{DD1F1E97-92F0-DA0A-0A9B-AEE7B04B9978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48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667AD15C-50DF-A305-59EF-561BBB23B300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49" name="Line 13">
            <a:extLst>
              <a:ext uri="{FF2B5EF4-FFF2-40B4-BE49-F238E27FC236}">
                <a16:creationId xmlns:a16="http://schemas.microsoft.com/office/drawing/2014/main" id="{6B79C2FF-0144-3194-8950-B8811FB83B10}"/>
              </a:ext>
            </a:extLst>
          </p:cNvPr>
          <p:cNvSpPr/>
          <p:nvPr/>
        </p:nvSpPr>
        <p:spPr>
          <a:xfrm>
            <a:off x="483887" y="1633723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1" name="Line 15">
            <a:extLst>
              <a:ext uri="{FF2B5EF4-FFF2-40B4-BE49-F238E27FC236}">
                <a16:creationId xmlns:a16="http://schemas.microsoft.com/office/drawing/2014/main" id="{3C3C3CF6-1CD3-D4E9-741E-7810656EA9B5}"/>
              </a:ext>
            </a:extLst>
          </p:cNvPr>
          <p:cNvSpPr/>
          <p:nvPr/>
        </p:nvSpPr>
        <p:spPr>
          <a:xfrm>
            <a:off x="2355818" y="1631420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2" name="Line 16">
            <a:extLst>
              <a:ext uri="{FF2B5EF4-FFF2-40B4-BE49-F238E27FC236}">
                <a16:creationId xmlns:a16="http://schemas.microsoft.com/office/drawing/2014/main" id="{3CEA642D-D0A1-8836-1B91-3BF1B4178393}"/>
              </a:ext>
            </a:extLst>
          </p:cNvPr>
          <p:cNvSpPr/>
          <p:nvPr/>
        </p:nvSpPr>
        <p:spPr>
          <a:xfrm>
            <a:off x="3135218" y="1631420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" name="CustomShape 20">
            <a:extLst>
              <a:ext uri="{FF2B5EF4-FFF2-40B4-BE49-F238E27FC236}">
                <a16:creationId xmlns:a16="http://schemas.microsoft.com/office/drawing/2014/main" id="{E26E3D32-D902-8C03-F46A-78C8C7B637A1}"/>
              </a:ext>
            </a:extLst>
          </p:cNvPr>
          <p:cNvSpPr/>
          <p:nvPr/>
        </p:nvSpPr>
        <p:spPr>
          <a:xfrm>
            <a:off x="2236658" y="1843100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4" name="CustomShape 21">
            <a:extLst>
              <a:ext uri="{FF2B5EF4-FFF2-40B4-BE49-F238E27FC236}">
                <a16:creationId xmlns:a16="http://schemas.microsoft.com/office/drawing/2014/main" id="{9CFBD1D7-6737-7A94-982C-DC188CD6F3CE}"/>
              </a:ext>
            </a:extLst>
          </p:cNvPr>
          <p:cNvSpPr/>
          <p:nvPr/>
        </p:nvSpPr>
        <p:spPr>
          <a:xfrm>
            <a:off x="2838758" y="1845479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BPF</a:t>
            </a:r>
            <a:endParaRPr lang="es-ES" sz="800" spc="-1" dirty="0">
              <a:latin typeface="Arial"/>
            </a:endParaRPr>
          </a:p>
        </p:txBody>
      </p:sp>
      <p:sp>
        <p:nvSpPr>
          <p:cNvPr id="55" name="CustomShape 22">
            <a:extLst>
              <a:ext uri="{FF2B5EF4-FFF2-40B4-BE49-F238E27FC236}">
                <a16:creationId xmlns:a16="http://schemas.microsoft.com/office/drawing/2014/main" id="{966B1B11-A028-6730-ABEB-C3DAB90B7380}"/>
              </a:ext>
            </a:extLst>
          </p:cNvPr>
          <p:cNvSpPr/>
          <p:nvPr/>
        </p:nvSpPr>
        <p:spPr>
          <a:xfrm>
            <a:off x="2108138" y="184310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grpSp>
        <p:nvGrpSpPr>
          <p:cNvPr id="512" name="Group 28">
            <a:extLst>
              <a:ext uri="{FF2B5EF4-FFF2-40B4-BE49-F238E27FC236}">
                <a16:creationId xmlns:a16="http://schemas.microsoft.com/office/drawing/2014/main" id="{E29BDBA3-0007-8468-047B-1EBEA375E2F5}"/>
              </a:ext>
            </a:extLst>
          </p:cNvPr>
          <p:cNvGrpSpPr/>
          <p:nvPr/>
        </p:nvGrpSpPr>
        <p:grpSpPr>
          <a:xfrm>
            <a:off x="891767" y="1454803"/>
            <a:ext cx="361440" cy="361440"/>
            <a:chOff x="4030200" y="1728000"/>
            <a:chExt cx="361440" cy="361440"/>
          </a:xfrm>
        </p:grpSpPr>
        <p:sp>
          <p:nvSpPr>
            <p:cNvPr id="513" name="CustomShape 29">
              <a:extLst>
                <a:ext uri="{FF2B5EF4-FFF2-40B4-BE49-F238E27FC236}">
                  <a16:creationId xmlns:a16="http://schemas.microsoft.com/office/drawing/2014/main" id="{201A4D1E-6B66-F108-901B-556E09119549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14" name="CustomShape 30">
            <a:extLst>
              <a:ext uri="{FF2B5EF4-FFF2-40B4-BE49-F238E27FC236}">
                <a16:creationId xmlns:a16="http://schemas.microsoft.com/office/drawing/2014/main" id="{CD2603A1-0503-9DA6-3A64-4BADEA850A55}"/>
              </a:ext>
            </a:extLst>
          </p:cNvPr>
          <p:cNvSpPr/>
          <p:nvPr/>
        </p:nvSpPr>
        <p:spPr>
          <a:xfrm>
            <a:off x="996167" y="1836765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15" name="CustomShape 33">
            <a:extLst>
              <a:ext uri="{FF2B5EF4-FFF2-40B4-BE49-F238E27FC236}">
                <a16:creationId xmlns:a16="http://schemas.microsoft.com/office/drawing/2014/main" id="{34545BA8-03EB-BD5E-7BC2-17EEBFA6B2E8}"/>
              </a:ext>
            </a:extLst>
          </p:cNvPr>
          <p:cNvSpPr/>
          <p:nvPr/>
        </p:nvSpPr>
        <p:spPr>
          <a:xfrm>
            <a:off x="1874956" y="1302557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latin typeface="Open Sans Regular"/>
                <a:ea typeface="Open Sans Regular"/>
              </a:rPr>
              <a:t>LO</a:t>
            </a:r>
            <a:r>
              <a:rPr lang="es-ES" sz="600" b="1" spc="-1" dirty="0">
                <a:latin typeface="Open Sans Regular"/>
                <a:ea typeface="Open Sans Regular"/>
              </a:rPr>
              <a:t>1</a:t>
            </a:r>
            <a:r>
              <a:rPr lang="es-ES" sz="900" b="1" spc="-1" dirty="0">
                <a:latin typeface="Open Sans Regular"/>
                <a:ea typeface="Open Sans Regular"/>
              </a:rPr>
              <a:t> =</a:t>
            </a:r>
            <a:r>
              <a:rPr lang="es-ES" sz="900" b="1" dirty="0"/>
              <a:t> 1.428 </a:t>
            </a:r>
            <a:r>
              <a:rPr lang="es-ES" sz="900" b="1" spc="-1" dirty="0">
                <a:latin typeface="Open Sans Regular"/>
                <a:ea typeface="Open Sans Regular"/>
              </a:rPr>
              <a:t>GHz</a:t>
            </a:r>
            <a:endParaRPr lang="es-ES" sz="900" b="1" spc="-1" dirty="0">
              <a:latin typeface="Arial"/>
            </a:endParaRPr>
          </a:p>
        </p:txBody>
      </p:sp>
      <p:cxnSp>
        <p:nvCxnSpPr>
          <p:cNvPr id="516" name="Conector recto 515">
            <a:extLst>
              <a:ext uri="{FF2B5EF4-FFF2-40B4-BE49-F238E27FC236}">
                <a16:creationId xmlns:a16="http://schemas.microsoft.com/office/drawing/2014/main" id="{07573C1A-B267-12EA-A99A-3F1C2ACAB7ED}"/>
              </a:ext>
            </a:extLst>
          </p:cNvPr>
          <p:cNvCxnSpPr>
            <a:cxnSpLocks/>
          </p:cNvCxnSpPr>
          <p:nvPr/>
        </p:nvCxnSpPr>
        <p:spPr>
          <a:xfrm>
            <a:off x="1078495" y="955124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43" name="Group 36">
            <a:extLst>
              <a:ext uri="{FF2B5EF4-FFF2-40B4-BE49-F238E27FC236}">
                <a16:creationId xmlns:a16="http://schemas.microsoft.com/office/drawing/2014/main" id="{D11283D6-6C1E-829E-B196-BC75F3148A71}"/>
              </a:ext>
            </a:extLst>
          </p:cNvPr>
          <p:cNvGrpSpPr/>
          <p:nvPr/>
        </p:nvGrpSpPr>
        <p:grpSpPr>
          <a:xfrm>
            <a:off x="3577282" y="1467509"/>
            <a:ext cx="361440" cy="361440"/>
            <a:chOff x="6262200" y="1728000"/>
            <a:chExt cx="361440" cy="361440"/>
          </a:xfrm>
        </p:grpSpPr>
        <p:sp>
          <p:nvSpPr>
            <p:cNvPr id="545" name="CustomShape 37">
              <a:extLst>
                <a:ext uri="{FF2B5EF4-FFF2-40B4-BE49-F238E27FC236}">
                  <a16:creationId xmlns:a16="http://schemas.microsoft.com/office/drawing/2014/main" id="{1D173569-BA23-517F-1134-7B95F63C218D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49" name="CustomShape 39">
            <a:extLst>
              <a:ext uri="{FF2B5EF4-FFF2-40B4-BE49-F238E27FC236}">
                <a16:creationId xmlns:a16="http://schemas.microsoft.com/office/drawing/2014/main" id="{8C4C2168-DE66-F0D4-ABC2-FA8F05EC67A4}"/>
              </a:ext>
            </a:extLst>
          </p:cNvPr>
          <p:cNvSpPr/>
          <p:nvPr/>
        </p:nvSpPr>
        <p:spPr>
          <a:xfrm>
            <a:off x="3490633" y="1882702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551" name="Line 16">
            <a:extLst>
              <a:ext uri="{FF2B5EF4-FFF2-40B4-BE49-F238E27FC236}">
                <a16:creationId xmlns:a16="http://schemas.microsoft.com/office/drawing/2014/main" id="{54EC4BAC-F9DA-6270-4328-87EF9EB100C2}"/>
              </a:ext>
            </a:extLst>
          </p:cNvPr>
          <p:cNvSpPr/>
          <p:nvPr/>
        </p:nvSpPr>
        <p:spPr>
          <a:xfrm flipV="1">
            <a:off x="3944791" y="1641002"/>
            <a:ext cx="728627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54" name="CustomShape 67">
            <a:extLst>
              <a:ext uri="{FF2B5EF4-FFF2-40B4-BE49-F238E27FC236}">
                <a16:creationId xmlns:a16="http://schemas.microsoft.com/office/drawing/2014/main" id="{05DD8C18-8968-D278-9C06-A2763EB7E81E}"/>
              </a:ext>
            </a:extLst>
          </p:cNvPr>
          <p:cNvSpPr/>
          <p:nvPr/>
        </p:nvSpPr>
        <p:spPr>
          <a:xfrm>
            <a:off x="1499683" y="1494054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565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DC4EF7FB-E9B5-6BBB-267B-98811DB0C34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572763" y="1508814"/>
            <a:ext cx="215640" cy="223200"/>
          </a:xfrm>
          <a:prstGeom prst="rect">
            <a:avLst/>
          </a:prstGeom>
          <a:ln w="12600">
            <a:noFill/>
          </a:ln>
        </p:spPr>
      </p:pic>
      <p:sp>
        <p:nvSpPr>
          <p:cNvPr id="567" name="CustomShape 86">
            <a:extLst>
              <a:ext uri="{FF2B5EF4-FFF2-40B4-BE49-F238E27FC236}">
                <a16:creationId xmlns:a16="http://schemas.microsoft.com/office/drawing/2014/main" id="{B81E69C7-3644-CA6A-EC55-5A9C320F256C}"/>
              </a:ext>
            </a:extLst>
          </p:cNvPr>
          <p:cNvSpPr/>
          <p:nvPr/>
        </p:nvSpPr>
        <p:spPr>
          <a:xfrm>
            <a:off x="1610864" y="1832454"/>
            <a:ext cx="13907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Att</a:t>
            </a:r>
            <a:endParaRPr lang="es-ES" sz="800" spc="-1" dirty="0">
              <a:latin typeface="Arial"/>
            </a:endParaRPr>
          </a:p>
        </p:txBody>
      </p:sp>
      <p:sp>
        <p:nvSpPr>
          <p:cNvPr id="569" name="CuadroTexto 568">
            <a:extLst>
              <a:ext uri="{FF2B5EF4-FFF2-40B4-BE49-F238E27FC236}">
                <a16:creationId xmlns:a16="http://schemas.microsoft.com/office/drawing/2014/main" id="{FC384161-73EA-156B-2EC8-66F4B36420BB}"/>
              </a:ext>
            </a:extLst>
          </p:cNvPr>
          <p:cNvSpPr txBox="1"/>
          <p:nvPr/>
        </p:nvSpPr>
        <p:spPr>
          <a:xfrm>
            <a:off x="1427382" y="2043681"/>
            <a:ext cx="5781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VAT-8+</a:t>
            </a:r>
            <a:endParaRPr lang="en-GB" sz="800" b="1" dirty="0"/>
          </a:p>
        </p:txBody>
      </p:sp>
      <p:sp>
        <p:nvSpPr>
          <p:cNvPr id="570" name="Line 14">
            <a:extLst>
              <a:ext uri="{FF2B5EF4-FFF2-40B4-BE49-F238E27FC236}">
                <a16:creationId xmlns:a16="http://schemas.microsoft.com/office/drawing/2014/main" id="{F25544E5-2BA6-9BBB-0E6F-4D84F11331FF}"/>
              </a:ext>
            </a:extLst>
          </p:cNvPr>
          <p:cNvSpPr/>
          <p:nvPr/>
        </p:nvSpPr>
        <p:spPr>
          <a:xfrm>
            <a:off x="1866938" y="1634704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71" name="Line 14">
            <a:extLst>
              <a:ext uri="{FF2B5EF4-FFF2-40B4-BE49-F238E27FC236}">
                <a16:creationId xmlns:a16="http://schemas.microsoft.com/office/drawing/2014/main" id="{A89372EE-89BF-0400-F0BF-B61A0476AD3D}"/>
              </a:ext>
            </a:extLst>
          </p:cNvPr>
          <p:cNvSpPr/>
          <p:nvPr/>
        </p:nvSpPr>
        <p:spPr>
          <a:xfrm>
            <a:off x="1251916" y="1631420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73" name="CuadroTexto 572">
            <a:extLst>
              <a:ext uri="{FF2B5EF4-FFF2-40B4-BE49-F238E27FC236}">
                <a16:creationId xmlns:a16="http://schemas.microsoft.com/office/drawing/2014/main" id="{8AA1BE5B-90A9-2452-4660-B9579092A4B6}"/>
              </a:ext>
            </a:extLst>
          </p:cNvPr>
          <p:cNvSpPr txBox="1"/>
          <p:nvPr/>
        </p:nvSpPr>
        <p:spPr>
          <a:xfrm>
            <a:off x="1840869" y="2066360"/>
            <a:ext cx="916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ZX60-V83-S+</a:t>
            </a:r>
            <a:endParaRPr lang="en-GB" sz="800" b="1" dirty="0"/>
          </a:p>
        </p:txBody>
      </p:sp>
      <p:sp>
        <p:nvSpPr>
          <p:cNvPr id="575" name="CuadroTexto 574">
            <a:extLst>
              <a:ext uri="{FF2B5EF4-FFF2-40B4-BE49-F238E27FC236}">
                <a16:creationId xmlns:a16="http://schemas.microsoft.com/office/drawing/2014/main" id="{9441E92E-C424-9540-4CF4-7944F551B231}"/>
              </a:ext>
            </a:extLst>
          </p:cNvPr>
          <p:cNvSpPr txBox="1"/>
          <p:nvPr/>
        </p:nvSpPr>
        <p:spPr>
          <a:xfrm>
            <a:off x="3384941" y="2050812"/>
            <a:ext cx="78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ZBPD-2400+</a:t>
            </a:r>
            <a:endParaRPr lang="en-GB" sz="800" b="1" dirty="0"/>
          </a:p>
        </p:txBody>
      </p:sp>
      <p:grpSp>
        <p:nvGrpSpPr>
          <p:cNvPr id="364" name="Group 36">
            <a:extLst>
              <a:ext uri="{FF2B5EF4-FFF2-40B4-BE49-F238E27FC236}">
                <a16:creationId xmlns:a16="http://schemas.microsoft.com/office/drawing/2014/main" id="{2B8D4AF6-881B-C4FF-C465-84D63F626E23}"/>
              </a:ext>
            </a:extLst>
          </p:cNvPr>
          <p:cNvGrpSpPr/>
          <p:nvPr/>
        </p:nvGrpSpPr>
        <p:grpSpPr>
          <a:xfrm>
            <a:off x="5567227" y="2846605"/>
            <a:ext cx="361440" cy="361440"/>
            <a:chOff x="6262200" y="1728000"/>
            <a:chExt cx="361440" cy="361440"/>
          </a:xfrm>
        </p:grpSpPr>
        <p:sp>
          <p:nvSpPr>
            <p:cNvPr id="365" name="CustomShape 37">
              <a:extLst>
                <a:ext uri="{FF2B5EF4-FFF2-40B4-BE49-F238E27FC236}">
                  <a16:creationId xmlns:a16="http://schemas.microsoft.com/office/drawing/2014/main" id="{797A161E-2F50-FFB7-0641-69A9B1C8DBB8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373" name="CustomShape 55">
            <a:extLst>
              <a:ext uri="{FF2B5EF4-FFF2-40B4-BE49-F238E27FC236}">
                <a16:creationId xmlns:a16="http://schemas.microsoft.com/office/drawing/2014/main" id="{B6621F52-DF6F-AA9F-2D3A-3F4872261DC2}"/>
              </a:ext>
            </a:extLst>
          </p:cNvPr>
          <p:cNvSpPr/>
          <p:nvPr/>
        </p:nvSpPr>
        <p:spPr>
          <a:xfrm>
            <a:off x="2708050" y="2507956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E2E7F2"/>
                </a:solidFill>
                <a:latin typeface="+mj-lt"/>
                <a:ea typeface="Open Sans Regular"/>
              </a:rPr>
              <a:t>First down-conversion</a:t>
            </a:r>
            <a:endParaRPr lang="es-ES" sz="900" b="1" spc="-1" dirty="0">
              <a:solidFill>
                <a:srgbClr val="E2E7F2"/>
              </a:solidFill>
              <a:latin typeface="+mj-lt"/>
            </a:endParaRPr>
          </a:p>
        </p:txBody>
      </p:sp>
      <p:sp>
        <p:nvSpPr>
          <p:cNvPr id="374" name="Line 99">
            <a:extLst>
              <a:ext uri="{FF2B5EF4-FFF2-40B4-BE49-F238E27FC236}">
                <a16:creationId xmlns:a16="http://schemas.microsoft.com/office/drawing/2014/main" id="{9480CF8A-0961-52CA-29E8-D18141D11F68}"/>
              </a:ext>
            </a:extLst>
          </p:cNvPr>
          <p:cNvSpPr/>
          <p:nvPr/>
        </p:nvSpPr>
        <p:spPr>
          <a:xfrm>
            <a:off x="352706" y="2593314"/>
            <a:ext cx="81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75" name="CustomShape 39">
            <a:extLst>
              <a:ext uri="{FF2B5EF4-FFF2-40B4-BE49-F238E27FC236}">
                <a16:creationId xmlns:a16="http://schemas.microsoft.com/office/drawing/2014/main" id="{E16CCD0C-5040-5E5A-7E2C-73F33AF3E89C}"/>
              </a:ext>
            </a:extLst>
          </p:cNvPr>
          <p:cNvSpPr/>
          <p:nvPr/>
        </p:nvSpPr>
        <p:spPr>
          <a:xfrm>
            <a:off x="5584080" y="2919600"/>
            <a:ext cx="324866" cy="230832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700" spc="-1" dirty="0">
                <a:latin typeface="Open Sans Regular"/>
                <a:ea typeface="Open Sans Regular"/>
              </a:rPr>
              <a:t>Splitter </a:t>
            </a:r>
          </a:p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1:2</a:t>
            </a:r>
            <a:endParaRPr lang="es-ES" sz="800" spc="-1" dirty="0">
              <a:latin typeface="Arial"/>
            </a:endParaRPr>
          </a:p>
        </p:txBody>
      </p:sp>
      <p:grpSp>
        <p:nvGrpSpPr>
          <p:cNvPr id="561" name="Group 16">
            <a:extLst>
              <a:ext uri="{FF2B5EF4-FFF2-40B4-BE49-F238E27FC236}">
                <a16:creationId xmlns:a16="http://schemas.microsoft.com/office/drawing/2014/main" id="{7F8D9C9D-3FC8-518D-2EB2-F3F64433EE5D}"/>
              </a:ext>
            </a:extLst>
          </p:cNvPr>
          <p:cNvGrpSpPr/>
          <p:nvPr/>
        </p:nvGrpSpPr>
        <p:grpSpPr>
          <a:xfrm>
            <a:off x="6086676" y="2171849"/>
            <a:ext cx="835920" cy="1708216"/>
            <a:chOff x="8043840" y="1744920"/>
            <a:chExt cx="835920" cy="2659680"/>
          </a:xfrm>
        </p:grpSpPr>
        <p:sp>
          <p:nvSpPr>
            <p:cNvPr id="564" name="CustomShape 17">
              <a:extLst>
                <a:ext uri="{FF2B5EF4-FFF2-40B4-BE49-F238E27FC236}">
                  <a16:creationId xmlns:a16="http://schemas.microsoft.com/office/drawing/2014/main" id="{0E630ADF-148B-F9FA-F09D-2E483E5640C8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566" name="CustomShape 18">
              <a:extLst>
                <a:ext uri="{FF2B5EF4-FFF2-40B4-BE49-F238E27FC236}">
                  <a16:creationId xmlns:a16="http://schemas.microsoft.com/office/drawing/2014/main" id="{22423052-299A-C6BB-B779-82761E555617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b="1" spc="-1" dirty="0">
                  <a:latin typeface="Open Sans Regular"/>
                  <a:ea typeface="Open Sans Regular"/>
                </a:rPr>
                <a:t>Oscilloscope</a:t>
              </a:r>
            </a:p>
          </p:txBody>
        </p:sp>
      </p:grpSp>
      <p:sp>
        <p:nvSpPr>
          <p:cNvPr id="572" name="Line 45">
            <a:extLst>
              <a:ext uri="{FF2B5EF4-FFF2-40B4-BE49-F238E27FC236}">
                <a16:creationId xmlns:a16="http://schemas.microsoft.com/office/drawing/2014/main" id="{5005FB6F-A494-555A-42F8-9898804FA13F}"/>
              </a:ext>
            </a:extLst>
          </p:cNvPr>
          <p:cNvSpPr/>
          <p:nvPr/>
        </p:nvSpPr>
        <p:spPr>
          <a:xfrm>
            <a:off x="5946525" y="3027429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74" name="Line 45">
            <a:extLst>
              <a:ext uri="{FF2B5EF4-FFF2-40B4-BE49-F238E27FC236}">
                <a16:creationId xmlns:a16="http://schemas.microsoft.com/office/drawing/2014/main" id="{CCDA04F0-94A6-6660-2127-FD23594B7010}"/>
              </a:ext>
            </a:extLst>
          </p:cNvPr>
          <p:cNvSpPr/>
          <p:nvPr/>
        </p:nvSpPr>
        <p:spPr>
          <a:xfrm flipH="1" flipV="1">
            <a:off x="5759829" y="3223131"/>
            <a:ext cx="0" cy="360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79" name="CustomShape 17">
            <a:extLst>
              <a:ext uri="{FF2B5EF4-FFF2-40B4-BE49-F238E27FC236}">
                <a16:creationId xmlns:a16="http://schemas.microsoft.com/office/drawing/2014/main" id="{587D4586-ED49-C377-44D1-BD48007EBA94}"/>
              </a:ext>
            </a:extLst>
          </p:cNvPr>
          <p:cNvSpPr/>
          <p:nvPr/>
        </p:nvSpPr>
        <p:spPr>
          <a:xfrm>
            <a:off x="5523383" y="3583619"/>
            <a:ext cx="461195" cy="391566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/>
            <a:r>
              <a:rPr lang="es-ES_tradnl" sz="600" dirty="0">
                <a:solidFill>
                  <a:srgbClr val="FF0000"/>
                </a:solidFill>
              </a:rPr>
              <a:t>2DC Not used</a:t>
            </a:r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2" name="CustomShape 93">
            <a:extLst>
              <a:ext uri="{FF2B5EF4-FFF2-40B4-BE49-F238E27FC236}">
                <a16:creationId xmlns:a16="http://schemas.microsoft.com/office/drawing/2014/main" id="{6D4A7341-333D-D148-063B-B4975B33CB86}"/>
              </a:ext>
            </a:extLst>
          </p:cNvPr>
          <p:cNvSpPr/>
          <p:nvPr/>
        </p:nvSpPr>
        <p:spPr>
          <a:xfrm>
            <a:off x="1600052" y="2701461"/>
            <a:ext cx="4340164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7482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49054-53FF-C326-FCF7-D3879F051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D87AE539-8769-C92C-71AD-048F8249D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959" y="1655264"/>
            <a:ext cx="4601951" cy="2592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0C227E1-8061-DE6C-B75A-27CDD506D7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45" y="1655264"/>
            <a:ext cx="4581014" cy="259200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90019484-9383-72CE-30A8-BA9FEC683100}"/>
              </a:ext>
            </a:extLst>
          </p:cNvPr>
          <p:cNvSpPr txBox="1"/>
          <p:nvPr/>
        </p:nvSpPr>
        <p:spPr>
          <a:xfrm>
            <a:off x="315938" y="790097"/>
            <a:ext cx="7593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dirty="0"/>
              <a:t>Durante los </a:t>
            </a:r>
            <a:r>
              <a:rPr lang="es-ES_tradnl" b="1" u="sng" dirty="0"/>
              <a:t>shifts 4 y 5</a:t>
            </a:r>
            <a:r>
              <a:rPr lang="es-ES_tradnl" b="1" dirty="0"/>
              <a:t> se obtuvieron mejores resultados debido a que el haz estuvo más plano y más centrado en el BPM:</a:t>
            </a:r>
          </a:p>
        </p:txBody>
      </p:sp>
      <p:sp>
        <p:nvSpPr>
          <p:cNvPr id="3" name="Google Shape;237;p42">
            <a:extLst>
              <a:ext uri="{FF2B5EF4-FFF2-40B4-BE49-F238E27FC236}">
                <a16:creationId xmlns:a16="http://schemas.microsoft.com/office/drawing/2014/main" id="{35C5B908-4B1D-FBAA-6B7C-F0AE4D4249EF}"/>
              </a:ext>
            </a:extLst>
          </p:cNvPr>
          <p:cNvSpPr/>
          <p:nvPr/>
        </p:nvSpPr>
        <p:spPr>
          <a:xfrm rot="-5400000">
            <a:off x="3754606" y="-3407083"/>
            <a:ext cx="589140" cy="746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Google Shape;239;p42">
            <a:extLst>
              <a:ext uri="{FF2B5EF4-FFF2-40B4-BE49-F238E27FC236}">
                <a16:creationId xmlns:a16="http://schemas.microsoft.com/office/drawing/2014/main" id="{6084B03A-5083-67DB-3FCE-39D85EABC707}"/>
              </a:ext>
            </a:extLst>
          </p:cNvPr>
          <p:cNvSpPr txBox="1">
            <a:spLocks/>
          </p:cNvSpPr>
          <p:nvPr/>
        </p:nvSpPr>
        <p:spPr>
          <a:xfrm>
            <a:off x="348338" y="65999"/>
            <a:ext cx="6332790" cy="83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sz="1800" dirty="0">
                <a:solidFill>
                  <a:schemeClr val="lt1"/>
                </a:solidFill>
              </a:rPr>
              <a:t>1. Resumen esquemas utilizados</a:t>
            </a:r>
          </a:p>
          <a:p>
            <a:endParaRPr lang="es-ES" dirty="0">
              <a:solidFill>
                <a:schemeClr val="lt1"/>
              </a:solidFill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1172377B-0A97-CEC4-D753-DF06E58E4A40}"/>
              </a:ext>
            </a:extLst>
          </p:cNvPr>
          <p:cNvSpPr/>
          <p:nvPr/>
        </p:nvSpPr>
        <p:spPr>
          <a:xfrm>
            <a:off x="1436413" y="3167743"/>
            <a:ext cx="469760" cy="8229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94E73C90-402B-EB81-4392-C1B02F6DAF52}"/>
              </a:ext>
            </a:extLst>
          </p:cNvPr>
          <p:cNvSpPr/>
          <p:nvPr/>
        </p:nvSpPr>
        <p:spPr>
          <a:xfrm>
            <a:off x="5957668" y="3167743"/>
            <a:ext cx="513470" cy="8229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196CD6F-EA34-4404-C4F2-DD9AF7DCF018}"/>
              </a:ext>
            </a:extLst>
          </p:cNvPr>
          <p:cNvSpPr txBox="1"/>
          <p:nvPr/>
        </p:nvSpPr>
        <p:spPr>
          <a:xfrm>
            <a:off x="348338" y="4460846"/>
            <a:ext cx="871556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_tradnl" sz="1100" dirty="0"/>
              <a:t>Se hizo barrido en el shift 5 de carga y posición del haz, como resultado hay una carga del </a:t>
            </a:r>
            <a:r>
              <a:rPr lang="es-ES_tradnl" sz="1100" dirty="0" err="1"/>
              <a:t>bunch</a:t>
            </a:r>
            <a:r>
              <a:rPr lang="es-ES_tradnl" sz="1100" dirty="0"/>
              <a:t> óptima en torno a 0.7-0.8 </a:t>
            </a:r>
            <a:r>
              <a:rPr lang="es-ES_tradnl" sz="1100" dirty="0" err="1"/>
              <a:t>nC</a:t>
            </a:r>
            <a:r>
              <a:rPr lang="es-ES_tradnl" sz="1100" dirty="0"/>
              <a:t>/</a:t>
            </a:r>
            <a:r>
              <a:rPr lang="es-ES_tradnl" sz="1100" dirty="0" err="1"/>
              <a:t>bunch</a:t>
            </a:r>
            <a:r>
              <a:rPr lang="es-ES_tradnl" sz="1100" dirty="0"/>
              <a:t>, y cuanto más cercano está el haz del centro del BPM también se consiguen mejores resoluciones</a:t>
            </a:r>
          </a:p>
        </p:txBody>
      </p:sp>
    </p:spTree>
    <p:extLst>
      <p:ext uri="{BB962C8B-B14F-4D97-AF65-F5344CB8AC3E}">
        <p14:creationId xmlns:p14="http://schemas.microsoft.com/office/powerpoint/2010/main" val="4066892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D01B1-8BAD-E646-3656-5DBAE2676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uadroTexto 22">
            <a:extLst>
              <a:ext uri="{FF2B5EF4-FFF2-40B4-BE49-F238E27FC236}">
                <a16:creationId xmlns:a16="http://schemas.microsoft.com/office/drawing/2014/main" id="{C15C29AF-90B5-AFCD-AAFE-DF5A81ED3F47}"/>
              </a:ext>
            </a:extLst>
          </p:cNvPr>
          <p:cNvSpPr txBox="1"/>
          <p:nvPr/>
        </p:nvSpPr>
        <p:spPr>
          <a:xfrm>
            <a:off x="315938" y="790097"/>
            <a:ext cx="7593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dirty="0"/>
              <a:t>Una vez nos daban resultados no tan malos, durante los </a:t>
            </a:r>
            <a:r>
              <a:rPr lang="es-ES_tradnl" b="1" u="sng" dirty="0"/>
              <a:t>shifts 4 y 5 </a:t>
            </a:r>
            <a:r>
              <a:rPr lang="es-ES_tradnl" b="1" dirty="0"/>
              <a:t>se probaron ambos BPMs con ambos osciloscopios: </a:t>
            </a:r>
            <a:endParaRPr lang="es-ES_tradnl" dirty="0"/>
          </a:p>
        </p:txBody>
      </p:sp>
      <p:sp>
        <p:nvSpPr>
          <p:cNvPr id="3" name="Google Shape;237;p42">
            <a:extLst>
              <a:ext uri="{FF2B5EF4-FFF2-40B4-BE49-F238E27FC236}">
                <a16:creationId xmlns:a16="http://schemas.microsoft.com/office/drawing/2014/main" id="{0F6C3BAE-2C2F-6EC9-8A53-72CCD93E47FF}"/>
              </a:ext>
            </a:extLst>
          </p:cNvPr>
          <p:cNvSpPr/>
          <p:nvPr/>
        </p:nvSpPr>
        <p:spPr>
          <a:xfrm rot="-5400000">
            <a:off x="3754606" y="-3407083"/>
            <a:ext cx="589140" cy="746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Google Shape;239;p42">
            <a:extLst>
              <a:ext uri="{FF2B5EF4-FFF2-40B4-BE49-F238E27FC236}">
                <a16:creationId xmlns:a16="http://schemas.microsoft.com/office/drawing/2014/main" id="{50FA4D12-F11F-535A-9692-2E7C4C8E9385}"/>
              </a:ext>
            </a:extLst>
          </p:cNvPr>
          <p:cNvSpPr txBox="1">
            <a:spLocks/>
          </p:cNvSpPr>
          <p:nvPr/>
        </p:nvSpPr>
        <p:spPr>
          <a:xfrm>
            <a:off x="348338" y="65999"/>
            <a:ext cx="6332790" cy="83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sz="1800" dirty="0">
                <a:solidFill>
                  <a:schemeClr val="lt1"/>
                </a:solidFill>
              </a:rPr>
              <a:t>1. Resumen esquemas utilizados</a:t>
            </a:r>
          </a:p>
          <a:p>
            <a:endParaRPr lang="es-ES" dirty="0">
              <a:solidFill>
                <a:schemeClr val="lt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E517C5C-EA1B-52F9-33C2-32D37E9139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482689"/>
            <a:ext cx="4867779" cy="29376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40515E7-4921-1F12-B5A0-72434F092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3029" y="1497052"/>
            <a:ext cx="4394413" cy="2939174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D932FA2A-7514-DD85-205A-D5B7EEE4E4B2}"/>
              </a:ext>
            </a:extLst>
          </p:cNvPr>
          <p:cNvSpPr/>
          <p:nvPr/>
        </p:nvSpPr>
        <p:spPr>
          <a:xfrm>
            <a:off x="894807" y="3072147"/>
            <a:ext cx="582302" cy="8229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C19760E3-BD6C-B021-488E-F762D6B1E27D}"/>
              </a:ext>
            </a:extLst>
          </p:cNvPr>
          <p:cNvSpPr/>
          <p:nvPr/>
        </p:nvSpPr>
        <p:spPr>
          <a:xfrm>
            <a:off x="5762586" y="2972029"/>
            <a:ext cx="507283" cy="8229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1835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98FC88CD-DFFB-6B79-4896-88EED9309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9D8B7787-9833-1FED-4B98-39E4275172B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021021" y="2892829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B82F6E82-AE01-56D0-69C6-0764EC1784D4}"/>
              </a:ext>
            </a:extLst>
          </p:cNvPr>
          <p:cNvGrpSpPr/>
          <p:nvPr/>
        </p:nvGrpSpPr>
        <p:grpSpPr>
          <a:xfrm>
            <a:off x="13509" y="2730638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492BCF07-0A2A-8562-E95B-109586D6E0C1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9F0FD15F-8EE4-1A96-EB85-E1DF2EBBEED2}"/>
                </a:ext>
              </a:extLst>
            </p:cNvPr>
            <p:cNvSpPr/>
            <p:nvPr/>
          </p:nvSpPr>
          <p:spPr>
            <a:xfrm>
              <a:off x="385423" y="3016016"/>
              <a:ext cx="28482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b="1" spc="-1" noProof="0" dirty="0">
                  <a:latin typeface="+mj-lt"/>
                  <a:ea typeface="Open Sans Regular"/>
                </a:rPr>
                <a:t>cBPM</a:t>
              </a:r>
              <a:endParaRPr lang="en-GB" noProof="0" dirty="0"/>
            </a:p>
          </p:txBody>
        </p:sp>
      </p:grpSp>
      <p:sp>
        <p:nvSpPr>
          <p:cNvPr id="31" name="CustomShape 22">
            <a:extLst>
              <a:ext uri="{FF2B5EF4-FFF2-40B4-BE49-F238E27FC236}">
                <a16:creationId xmlns:a16="http://schemas.microsoft.com/office/drawing/2014/main" id="{69C014AE-1E50-A46F-3060-81A9EBB62A66}"/>
              </a:ext>
            </a:extLst>
          </p:cNvPr>
          <p:cNvSpPr/>
          <p:nvPr/>
        </p:nvSpPr>
        <p:spPr>
          <a:xfrm>
            <a:off x="3012760" y="788617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1100" spc="-1" noProof="0" dirty="0">
                <a:latin typeface="+mj-lt"/>
                <a:ea typeface="Open Sans Regular"/>
              </a:rPr>
              <a:t>LO</a:t>
            </a:r>
            <a:r>
              <a:rPr lang="en-GB" sz="700" spc="-1" noProof="0" dirty="0">
                <a:latin typeface="+mj-lt"/>
                <a:ea typeface="Open Sans Regular"/>
              </a:rPr>
              <a:t>1</a:t>
            </a:r>
            <a:r>
              <a:rPr lang="en-GB" sz="1100" spc="-1" noProof="0" dirty="0">
                <a:latin typeface="+mj-lt"/>
                <a:ea typeface="Open Sans Regular"/>
              </a:rPr>
              <a:t> = 1.428 GHz</a:t>
            </a:r>
            <a:endParaRPr lang="en-GB" sz="1100" spc="-1" noProof="0" dirty="0">
              <a:latin typeface="+mj-lt"/>
            </a:endParaRPr>
          </a:p>
        </p:txBody>
      </p:sp>
      <p:sp>
        <p:nvSpPr>
          <p:cNvPr id="56" name="CustomShape 55">
            <a:extLst>
              <a:ext uri="{FF2B5EF4-FFF2-40B4-BE49-F238E27FC236}">
                <a16:creationId xmlns:a16="http://schemas.microsoft.com/office/drawing/2014/main" id="{F7EF13B4-7FE4-D5EB-1006-6108840264F9}"/>
              </a:ext>
            </a:extLst>
          </p:cNvPr>
          <p:cNvSpPr/>
          <p:nvPr/>
        </p:nvSpPr>
        <p:spPr>
          <a:xfrm>
            <a:off x="5555437" y="3550152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n-GB" sz="5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 = 303 MHz</a:t>
            </a:r>
            <a:endParaRPr lang="en-GB" sz="800" b="1" spc="-1" noProof="0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39BE762-E149-5498-B7F8-EF9324DC9DDF}"/>
              </a:ext>
            </a:extLst>
          </p:cNvPr>
          <p:cNvGrpSpPr/>
          <p:nvPr/>
        </p:nvGrpSpPr>
        <p:grpSpPr>
          <a:xfrm>
            <a:off x="1320309" y="2819198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9E15E3B5-F863-E71A-655D-49831FF2DA16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47023CA5-5F9C-71B5-BFB1-D5C2CD06C766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180 </a:t>
              </a:r>
              <a:endParaRPr lang="en-GB" sz="800" spc="-1" noProof="0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Hybrid</a:t>
              </a:r>
              <a:endParaRPr lang="en-GB" sz="800" spc="-1" noProof="0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76705DB0-66D7-61B7-CBB8-B65993BBEADD}"/>
              </a:ext>
            </a:extLst>
          </p:cNvPr>
          <p:cNvSpPr/>
          <p:nvPr/>
        </p:nvSpPr>
        <p:spPr>
          <a:xfrm>
            <a:off x="1123029" y="3043838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A2A6A766-2FD2-5900-1EF8-EA64750300D9}"/>
              </a:ext>
            </a:extLst>
          </p:cNvPr>
          <p:cNvSpPr/>
          <p:nvPr/>
        </p:nvSpPr>
        <p:spPr>
          <a:xfrm flipV="1">
            <a:off x="1545309" y="3264518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2D82DCB3-831D-764D-4593-2AAF41EF9D3E}"/>
              </a:ext>
            </a:extLst>
          </p:cNvPr>
          <p:cNvSpPr/>
          <p:nvPr/>
        </p:nvSpPr>
        <p:spPr>
          <a:xfrm>
            <a:off x="1168939" y="2904520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3A9D9CC5-091A-F753-9531-EE0D8FB01502}"/>
              </a:ext>
            </a:extLst>
          </p:cNvPr>
          <p:cNvSpPr/>
          <p:nvPr/>
        </p:nvSpPr>
        <p:spPr>
          <a:xfrm>
            <a:off x="1812359" y="2904520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96BF171F-5CF4-AF87-9B4F-D9D964230A4A}"/>
              </a:ext>
            </a:extLst>
          </p:cNvPr>
          <p:cNvGrpSpPr/>
          <p:nvPr/>
        </p:nvGrpSpPr>
        <p:grpSpPr>
          <a:xfrm>
            <a:off x="3234071" y="2826625"/>
            <a:ext cx="2568683" cy="542293"/>
            <a:chOff x="2775960" y="2868065"/>
            <a:chExt cx="2568683" cy="542293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38B7CCD4-728E-B862-64CC-8AD651297157}"/>
                </a:ext>
              </a:extLst>
            </p:cNvPr>
            <p:cNvSpPr/>
            <p:nvPr/>
          </p:nvSpPr>
          <p:spPr>
            <a:xfrm rot="5400000">
              <a:off x="4251279" y="2915367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7EDB39B9-A69F-1255-BFEA-BC22001B2DDD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AB7EFBAB-263A-6A49-E1D0-60087A7F3C07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60E83739-9108-D2A0-A545-F5DC3264B824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7EC891CC-5458-8698-725D-D0B8C945D85A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7FE2164E-58A4-3C4C-C18E-E007F0636E28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B28583FF-FF8E-5EE2-797A-C431D29AE069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537A4C78-7C61-71F4-FC52-47CCC0D735DD}"/>
                </a:ext>
              </a:extLst>
            </p:cNvPr>
            <p:cNvGrpSpPr/>
            <p:nvPr/>
          </p:nvGrpSpPr>
          <p:grpSpPr>
            <a:xfrm>
              <a:off x="4931723" y="2868065"/>
              <a:ext cx="412920" cy="412920"/>
              <a:chOff x="4931723" y="2868065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EF9ED436-D712-AE81-BAB6-5AFE3D2F253C}"/>
                  </a:ext>
                </a:extLst>
              </p:cNvPr>
              <p:cNvSpPr/>
              <p:nvPr/>
            </p:nvSpPr>
            <p:spPr>
              <a:xfrm>
                <a:off x="4931723" y="2868065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A931A903-5C5A-3732-135A-B95C75798C5D}"/>
                  </a:ext>
                </a:extLst>
              </p:cNvPr>
              <p:cNvSpPr/>
              <p:nvPr/>
            </p:nvSpPr>
            <p:spPr>
              <a:xfrm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C72D98A0-B470-2FB2-8A6A-601070EDF92F}"/>
                  </a:ext>
                </a:extLst>
              </p:cNvPr>
              <p:cNvSpPr/>
              <p:nvPr/>
            </p:nvSpPr>
            <p:spPr>
              <a:xfrm flipH="1"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</p:grp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2F6D7223-5A13-C819-AEF5-E2B2D267BD8D}"/>
                </a:ext>
              </a:extLst>
            </p:cNvPr>
            <p:cNvSpPr/>
            <p:nvPr/>
          </p:nvSpPr>
          <p:spPr>
            <a:xfrm>
              <a:off x="2858287" y="3287247"/>
              <a:ext cx="19678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DSA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C310039B-6F59-9FAE-A748-129409368D59}"/>
                </a:ext>
              </a:extLst>
            </p:cNvPr>
            <p:cNvSpPr/>
            <p:nvPr/>
          </p:nvSpPr>
          <p:spPr>
            <a:xfrm>
              <a:off x="3370891" y="3280444"/>
              <a:ext cx="38486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BPF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33B5FC5F-62F1-530F-A63C-9932F4BEF01F}"/>
                </a:ext>
              </a:extLst>
            </p:cNvPr>
            <p:cNvSpPr/>
            <p:nvPr/>
          </p:nvSpPr>
          <p:spPr>
            <a:xfrm>
              <a:off x="4284317" y="3267677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Amp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1E77A1CC-A955-5F4C-7196-28AAE0FC812F}"/>
                </a:ext>
              </a:extLst>
            </p:cNvPr>
            <p:cNvSpPr/>
            <p:nvPr/>
          </p:nvSpPr>
          <p:spPr>
            <a:xfrm>
              <a:off x="4980936" y="3276469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Mixer</a:t>
              </a:r>
              <a:endParaRPr lang="en-GB" sz="800" spc="-1" noProof="0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668DFC22-ECE4-797C-0DF3-FA55D55D8502}"/>
              </a:ext>
            </a:extLst>
          </p:cNvPr>
          <p:cNvSpPr/>
          <p:nvPr/>
        </p:nvSpPr>
        <p:spPr>
          <a:xfrm flipV="1">
            <a:off x="1538829" y="2588438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17" name="Line 97">
            <a:extLst>
              <a:ext uri="{FF2B5EF4-FFF2-40B4-BE49-F238E27FC236}">
                <a16:creationId xmlns:a16="http://schemas.microsoft.com/office/drawing/2014/main" id="{0A88C8F3-99A9-ADFF-34D3-4DAF984AAF7E}"/>
              </a:ext>
            </a:extLst>
          </p:cNvPr>
          <p:cNvSpPr/>
          <p:nvPr/>
        </p:nvSpPr>
        <p:spPr>
          <a:xfrm>
            <a:off x="332469" y="2589518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55F329E4-708A-C444-DD72-AAE10C186D64}"/>
              </a:ext>
            </a:extLst>
          </p:cNvPr>
          <p:cNvSpPr/>
          <p:nvPr/>
        </p:nvSpPr>
        <p:spPr>
          <a:xfrm flipV="1">
            <a:off x="332829" y="2578358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09BBADED-9278-8C7C-8AFA-A79B71AC1722}"/>
              </a:ext>
            </a:extLst>
          </p:cNvPr>
          <p:cNvSpPr/>
          <p:nvPr/>
        </p:nvSpPr>
        <p:spPr>
          <a:xfrm>
            <a:off x="332469" y="3495278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5ED5AAE0-AE03-0AA0-91A1-65D89D688242}"/>
              </a:ext>
            </a:extLst>
          </p:cNvPr>
          <p:cNvSpPr/>
          <p:nvPr/>
        </p:nvSpPr>
        <p:spPr>
          <a:xfrm flipV="1">
            <a:off x="332829" y="3370718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92F2DA42-B97C-B44C-81E8-BEBEE8F3C92F}"/>
              </a:ext>
            </a:extLst>
          </p:cNvPr>
          <p:cNvSpPr/>
          <p:nvPr/>
        </p:nvSpPr>
        <p:spPr>
          <a:xfrm>
            <a:off x="3053833" y="3544455"/>
            <a:ext cx="75148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n-GB" sz="5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1.125</a:t>
            </a: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n-GB" sz="800" b="1" spc="-1" noProof="0" dirty="0">
              <a:solidFill>
                <a:srgbClr val="7C92C4"/>
              </a:solidFill>
              <a:latin typeface="Arial"/>
            </a:endParaRPr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FA9F6010-E2DC-291E-DF81-16666A8764B6}"/>
              </a:ext>
            </a:extLst>
          </p:cNvPr>
          <p:cNvSpPr/>
          <p:nvPr/>
        </p:nvSpPr>
        <p:spPr>
          <a:xfrm>
            <a:off x="5976381" y="2844949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FFC81268-2469-F6AB-0BB3-B4EDF291D64E}"/>
              </a:ext>
            </a:extLst>
          </p:cNvPr>
          <p:cNvSpPr/>
          <p:nvPr/>
        </p:nvSpPr>
        <p:spPr>
          <a:xfrm>
            <a:off x="6001277" y="3236777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LPF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5281F4C6-BCED-CCD5-390F-954B8D26F1DB}"/>
              </a:ext>
            </a:extLst>
          </p:cNvPr>
          <p:cNvSpPr/>
          <p:nvPr/>
        </p:nvSpPr>
        <p:spPr>
          <a:xfrm>
            <a:off x="5790619" y="3002700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0C2F071B-C9F2-A7F7-F921-0735A86136E3}"/>
              </a:ext>
            </a:extLst>
          </p:cNvPr>
          <p:cNvCxnSpPr>
            <a:cxnSpLocks/>
          </p:cNvCxnSpPr>
          <p:nvPr/>
        </p:nvCxnSpPr>
        <p:spPr>
          <a:xfrm>
            <a:off x="1595116" y="834665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6" name="CustomShape 32">
            <a:extLst>
              <a:ext uri="{FF2B5EF4-FFF2-40B4-BE49-F238E27FC236}">
                <a16:creationId xmlns:a16="http://schemas.microsoft.com/office/drawing/2014/main" id="{3C7431B7-1679-D706-E865-08A030B0CDFF}"/>
              </a:ext>
            </a:extLst>
          </p:cNvPr>
          <p:cNvSpPr/>
          <p:nvPr/>
        </p:nvSpPr>
        <p:spPr>
          <a:xfrm>
            <a:off x="5375" y="1411359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latin typeface="+mj-lt"/>
                <a:ea typeface="Open Sans Regular"/>
              </a:rPr>
              <a:t>ATF S.G = 714 MHz</a:t>
            </a:r>
            <a:endParaRPr lang="en-GB" sz="800" b="1" spc="-1" noProof="0" dirty="0">
              <a:latin typeface="+mj-lt"/>
            </a:endParaRPr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CA1A7665-573F-6420-C40A-A6744DAB7D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n-GB" noProof="0" smtClean="0"/>
              <a:t>20</a:t>
            </a:fld>
            <a:endParaRPr lang="en-GB" noProof="0" dirty="0"/>
          </a:p>
        </p:txBody>
      </p:sp>
      <p:sp>
        <p:nvSpPr>
          <p:cNvPr id="577" name="CustomShape 20">
            <a:extLst>
              <a:ext uri="{FF2B5EF4-FFF2-40B4-BE49-F238E27FC236}">
                <a16:creationId xmlns:a16="http://schemas.microsoft.com/office/drawing/2014/main" id="{80AB5012-216C-611F-1887-6EF70AE5D4F4}"/>
              </a:ext>
            </a:extLst>
          </p:cNvPr>
          <p:cNvSpPr/>
          <p:nvPr/>
        </p:nvSpPr>
        <p:spPr>
          <a:xfrm>
            <a:off x="3564226" y="4852783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625" name="CustomShape 55">
            <a:extLst>
              <a:ext uri="{FF2B5EF4-FFF2-40B4-BE49-F238E27FC236}">
                <a16:creationId xmlns:a16="http://schemas.microsoft.com/office/drawing/2014/main" id="{B0A68418-072F-C862-8186-7F0DEEA28637}"/>
              </a:ext>
            </a:extLst>
          </p:cNvPr>
          <p:cNvSpPr/>
          <p:nvPr/>
        </p:nvSpPr>
        <p:spPr>
          <a:xfrm>
            <a:off x="3858659" y="3823896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solidFill>
                  <a:srgbClr val="7C9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X-MICROWAVE TECHNOLOGY</a:t>
            </a:r>
            <a:endParaRPr lang="en-GB" sz="900" b="1" spc="-1" noProof="0" dirty="0">
              <a:solidFill>
                <a:srgbClr val="7C92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28" name="CustomShape 55">
            <a:extLst>
              <a:ext uri="{FF2B5EF4-FFF2-40B4-BE49-F238E27FC236}">
                <a16:creationId xmlns:a16="http://schemas.microsoft.com/office/drawing/2014/main" id="{8B84541A-E1C7-7ADB-EE02-4192C0D82CF5}"/>
              </a:ext>
            </a:extLst>
          </p:cNvPr>
          <p:cNvSpPr/>
          <p:nvPr/>
        </p:nvSpPr>
        <p:spPr>
          <a:xfrm>
            <a:off x="4999031" y="540571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1000" b="1" spc="-1" noProof="0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AA6A452F-196F-9DDA-7374-F6BE48EF77FC}"/>
              </a:ext>
            </a:extLst>
          </p:cNvPr>
          <p:cNvSpPr/>
          <p:nvPr/>
        </p:nvSpPr>
        <p:spPr>
          <a:xfrm>
            <a:off x="3592846" y="3025849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6F5A9502-FA8D-039F-19E7-80AB9678C5A5}"/>
              </a:ext>
            </a:extLst>
          </p:cNvPr>
          <p:cNvSpPr/>
          <p:nvPr/>
        </p:nvSpPr>
        <p:spPr>
          <a:xfrm>
            <a:off x="4211920" y="3025849"/>
            <a:ext cx="51629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E246F270-204E-59EB-FFC4-72238DA0C9A8}"/>
              </a:ext>
            </a:extLst>
          </p:cNvPr>
          <p:cNvSpPr/>
          <p:nvPr/>
        </p:nvSpPr>
        <p:spPr>
          <a:xfrm>
            <a:off x="4999031" y="3013087"/>
            <a:ext cx="383582" cy="146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8A9070B-DBCB-3662-9E36-B20B700ACCD6}"/>
              </a:ext>
            </a:extLst>
          </p:cNvPr>
          <p:cNvSpPr txBox="1"/>
          <p:nvPr/>
        </p:nvSpPr>
        <p:spPr>
          <a:xfrm>
            <a:off x="5615812" y="1744297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b="1" i="1" noProof="0" dirty="0"/>
              <a:t>+17 dBm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9F8598D7-84FF-BFF9-FFD2-4A6065618118}"/>
              </a:ext>
            </a:extLst>
          </p:cNvPr>
          <p:cNvSpPr txBox="1"/>
          <p:nvPr/>
        </p:nvSpPr>
        <p:spPr>
          <a:xfrm>
            <a:off x="5391556" y="51325"/>
            <a:ext cx="510531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u="sng" noProof="0" dirty="0"/>
              <a:t>READOUT IFIC - REFERENCE LINE</a:t>
            </a:r>
          </a:p>
        </p:txBody>
      </p:sp>
      <p:sp>
        <p:nvSpPr>
          <p:cNvPr id="521" name="CuadroTexto 520">
            <a:extLst>
              <a:ext uri="{FF2B5EF4-FFF2-40B4-BE49-F238E27FC236}">
                <a16:creationId xmlns:a16="http://schemas.microsoft.com/office/drawing/2014/main" id="{F8C936AB-85B8-0DEB-A815-89D3CDEAD3D2}"/>
              </a:ext>
            </a:extLst>
          </p:cNvPr>
          <p:cNvSpPr txBox="1"/>
          <p:nvPr/>
        </p:nvSpPr>
        <p:spPr>
          <a:xfrm>
            <a:off x="3393225" y="1107625"/>
            <a:ext cx="11621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rgbClr val="FF0000"/>
                </a:solidFill>
              </a:rPr>
              <a:t>Pout 1dB= +27 dBm</a:t>
            </a:r>
          </a:p>
        </p:txBody>
      </p:sp>
      <p:sp>
        <p:nvSpPr>
          <p:cNvPr id="523" name="CuadroTexto 522">
            <a:extLst>
              <a:ext uri="{FF2B5EF4-FFF2-40B4-BE49-F238E27FC236}">
                <a16:creationId xmlns:a16="http://schemas.microsoft.com/office/drawing/2014/main" id="{6BF7F53B-783B-7733-C57E-7A5F5C279110}"/>
              </a:ext>
            </a:extLst>
          </p:cNvPr>
          <p:cNvSpPr txBox="1"/>
          <p:nvPr/>
        </p:nvSpPr>
        <p:spPr>
          <a:xfrm>
            <a:off x="4667243" y="2724839"/>
            <a:ext cx="11798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rgbClr val="FF0000"/>
                </a:solidFill>
              </a:rPr>
              <a:t>Pout 1dB =  +23 dBm</a:t>
            </a:r>
          </a:p>
        </p:txBody>
      </p:sp>
      <p:sp>
        <p:nvSpPr>
          <p:cNvPr id="576" name="CuadroTexto 575">
            <a:extLst>
              <a:ext uri="{FF2B5EF4-FFF2-40B4-BE49-F238E27FC236}">
                <a16:creationId xmlns:a16="http://schemas.microsoft.com/office/drawing/2014/main" id="{3A31D169-F535-227D-6E56-8D522F3B389C}"/>
              </a:ext>
            </a:extLst>
          </p:cNvPr>
          <p:cNvSpPr txBox="1"/>
          <p:nvPr/>
        </p:nvSpPr>
        <p:spPr>
          <a:xfrm>
            <a:off x="5598743" y="1597492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b="1" noProof="0" dirty="0"/>
              <a:t>LO</a:t>
            </a:r>
            <a:r>
              <a:rPr lang="en-GB" sz="400" b="1" noProof="0" dirty="0"/>
              <a:t>1</a:t>
            </a:r>
            <a:r>
              <a:rPr lang="en-GB" sz="800" b="1" noProof="0" dirty="0"/>
              <a:t>=1.428 GHz</a:t>
            </a:r>
            <a:endParaRPr lang="en-GB" sz="700" b="1" noProof="0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ECEAE2B8-40DF-C007-93FF-EE89CDAC1356}"/>
              </a:ext>
            </a:extLst>
          </p:cNvPr>
          <p:cNvSpPr txBox="1"/>
          <p:nvPr/>
        </p:nvSpPr>
        <p:spPr>
          <a:xfrm>
            <a:off x="5268778" y="3291091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SIM-43H+</a:t>
            </a:r>
          </a:p>
        </p:txBody>
      </p:sp>
      <p:sp>
        <p:nvSpPr>
          <p:cNvPr id="562" name="CustomShape 55">
            <a:extLst>
              <a:ext uri="{FF2B5EF4-FFF2-40B4-BE49-F238E27FC236}">
                <a16:creationId xmlns:a16="http://schemas.microsoft.com/office/drawing/2014/main" id="{47727F80-FD02-462B-A677-B0F384756537}"/>
              </a:ext>
            </a:extLst>
          </p:cNvPr>
          <p:cNvSpPr/>
          <p:nvPr/>
        </p:nvSpPr>
        <p:spPr>
          <a:xfrm>
            <a:off x="5452221" y="3818581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solidFill>
                  <a:srgbClr val="D9F3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MINICIRCUITS TECHNOLOGY</a:t>
            </a:r>
            <a:endParaRPr lang="en-GB" sz="900" b="1" spc="-1" noProof="0" dirty="0">
              <a:solidFill>
                <a:srgbClr val="D9F3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63" name="CuadroTexto 562">
            <a:extLst>
              <a:ext uri="{FF2B5EF4-FFF2-40B4-BE49-F238E27FC236}">
                <a16:creationId xmlns:a16="http://schemas.microsoft.com/office/drawing/2014/main" id="{5ADB36CD-375E-8D4D-751F-B3F9C7CD63B4}"/>
              </a:ext>
            </a:extLst>
          </p:cNvPr>
          <p:cNvSpPr txBox="1"/>
          <p:nvPr/>
        </p:nvSpPr>
        <p:spPr>
          <a:xfrm>
            <a:off x="1197729" y="3475855"/>
            <a:ext cx="761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JSO-465/3S</a:t>
            </a:r>
          </a:p>
        </p:txBody>
      </p:sp>
      <p:sp>
        <p:nvSpPr>
          <p:cNvPr id="574" name="CuadroTexto 573">
            <a:extLst>
              <a:ext uri="{FF2B5EF4-FFF2-40B4-BE49-F238E27FC236}">
                <a16:creationId xmlns:a16="http://schemas.microsoft.com/office/drawing/2014/main" id="{DAB6F25C-C41F-9943-35DE-3CC3DA28C342}"/>
              </a:ext>
            </a:extLst>
          </p:cNvPr>
          <p:cNvSpPr txBox="1"/>
          <p:nvPr/>
        </p:nvSpPr>
        <p:spPr>
          <a:xfrm>
            <a:off x="3104476" y="3288780"/>
            <a:ext cx="726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noProof="0" dirty="0"/>
              <a:t>PE43705A </a:t>
            </a:r>
          </a:p>
        </p:txBody>
      </p:sp>
      <p:sp>
        <p:nvSpPr>
          <p:cNvPr id="580" name="CuadroTexto 579">
            <a:extLst>
              <a:ext uri="{FF2B5EF4-FFF2-40B4-BE49-F238E27FC236}">
                <a16:creationId xmlns:a16="http://schemas.microsoft.com/office/drawing/2014/main" id="{A5E57D55-A988-E966-C566-6EE8737DFF1E}"/>
              </a:ext>
            </a:extLst>
          </p:cNvPr>
          <p:cNvSpPr txBox="1"/>
          <p:nvPr/>
        </p:nvSpPr>
        <p:spPr>
          <a:xfrm>
            <a:off x="3671263" y="3303143"/>
            <a:ext cx="852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noProof="0" dirty="0"/>
              <a:t>BFCN-1690+</a:t>
            </a:r>
          </a:p>
        </p:txBody>
      </p:sp>
      <p:sp>
        <p:nvSpPr>
          <p:cNvPr id="587" name="CuadroTexto 586">
            <a:extLst>
              <a:ext uri="{FF2B5EF4-FFF2-40B4-BE49-F238E27FC236}">
                <a16:creationId xmlns:a16="http://schemas.microsoft.com/office/drawing/2014/main" id="{33B6B392-F479-8419-1846-904C3BF172A9}"/>
              </a:ext>
            </a:extLst>
          </p:cNvPr>
          <p:cNvSpPr txBox="1"/>
          <p:nvPr/>
        </p:nvSpPr>
        <p:spPr>
          <a:xfrm>
            <a:off x="4447347" y="3297477"/>
            <a:ext cx="10258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noProof="0" dirty="0"/>
              <a:t>HMC639ST89E</a:t>
            </a:r>
          </a:p>
        </p:txBody>
      </p:sp>
      <p:sp>
        <p:nvSpPr>
          <p:cNvPr id="592" name="CuadroTexto 591">
            <a:extLst>
              <a:ext uri="{FF2B5EF4-FFF2-40B4-BE49-F238E27FC236}">
                <a16:creationId xmlns:a16="http://schemas.microsoft.com/office/drawing/2014/main" id="{9D960871-BC00-6E10-4461-22D5ACF9C7EF}"/>
              </a:ext>
            </a:extLst>
          </p:cNvPr>
          <p:cNvSpPr txBox="1"/>
          <p:nvPr/>
        </p:nvSpPr>
        <p:spPr>
          <a:xfrm>
            <a:off x="2998321" y="2064255"/>
            <a:ext cx="10650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ZX75BP-1500-S+</a:t>
            </a:r>
          </a:p>
        </p:txBody>
      </p:sp>
      <p:sp>
        <p:nvSpPr>
          <p:cNvPr id="2" name="CustomShape 93">
            <a:extLst>
              <a:ext uri="{FF2B5EF4-FFF2-40B4-BE49-F238E27FC236}">
                <a16:creationId xmlns:a16="http://schemas.microsoft.com/office/drawing/2014/main" id="{093A7449-A522-85E2-CF01-F1AEC9EF3BBB}"/>
              </a:ext>
            </a:extLst>
          </p:cNvPr>
          <p:cNvSpPr/>
          <p:nvPr/>
        </p:nvSpPr>
        <p:spPr>
          <a:xfrm>
            <a:off x="5873243" y="2693637"/>
            <a:ext cx="1509250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noProof="0" dirty="0"/>
          </a:p>
        </p:txBody>
      </p:sp>
      <p:sp>
        <p:nvSpPr>
          <p:cNvPr id="3" name="CuadroTexto 35">
            <a:extLst>
              <a:ext uri="{FF2B5EF4-FFF2-40B4-BE49-F238E27FC236}">
                <a16:creationId xmlns:a16="http://schemas.microsoft.com/office/drawing/2014/main" id="{C9944F34-6B8E-8C87-222C-A8CE8D0226C0}"/>
              </a:ext>
            </a:extLst>
          </p:cNvPr>
          <p:cNvSpPr txBox="1"/>
          <p:nvPr/>
        </p:nvSpPr>
        <p:spPr>
          <a:xfrm>
            <a:off x="5856957" y="3286568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800" b="1" noProof="0" dirty="0"/>
              <a:t>VLF-225+</a:t>
            </a:r>
          </a:p>
        </p:txBody>
      </p:sp>
      <p:sp>
        <p:nvSpPr>
          <p:cNvPr id="4" name="Line 42">
            <a:extLst>
              <a:ext uri="{FF2B5EF4-FFF2-40B4-BE49-F238E27FC236}">
                <a16:creationId xmlns:a16="http://schemas.microsoft.com/office/drawing/2014/main" id="{A11CAB8B-4518-9F2B-0F42-A75E79F0669C}"/>
              </a:ext>
            </a:extLst>
          </p:cNvPr>
          <p:cNvSpPr/>
          <p:nvPr/>
        </p:nvSpPr>
        <p:spPr>
          <a:xfrm>
            <a:off x="2973720" y="3025849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FDCC2A72-C452-1456-6E6D-C2939770CB36}"/>
              </a:ext>
            </a:extLst>
          </p:cNvPr>
          <p:cNvSpPr/>
          <p:nvPr/>
        </p:nvSpPr>
        <p:spPr>
          <a:xfrm>
            <a:off x="1776801" y="3015163"/>
            <a:ext cx="72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16" name="CustomShape 93">
            <a:extLst>
              <a:ext uri="{FF2B5EF4-FFF2-40B4-BE49-F238E27FC236}">
                <a16:creationId xmlns:a16="http://schemas.microsoft.com/office/drawing/2014/main" id="{60495BD2-BA4B-3D74-A7BF-F1A2E1AB8FD6}"/>
              </a:ext>
            </a:extLst>
          </p:cNvPr>
          <p:cNvSpPr/>
          <p:nvPr/>
        </p:nvSpPr>
        <p:spPr>
          <a:xfrm>
            <a:off x="2993107" y="2699511"/>
            <a:ext cx="2861686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noProof="0" dirty="0"/>
          </a:p>
        </p:txBody>
      </p:sp>
      <p:sp>
        <p:nvSpPr>
          <p:cNvPr id="22" name="CustomShape 41">
            <a:extLst>
              <a:ext uri="{FF2B5EF4-FFF2-40B4-BE49-F238E27FC236}">
                <a16:creationId xmlns:a16="http://schemas.microsoft.com/office/drawing/2014/main" id="{2A4DE789-36D0-E957-1A57-B04D0E56AE23}"/>
              </a:ext>
            </a:extLst>
          </p:cNvPr>
          <p:cNvSpPr/>
          <p:nvPr/>
        </p:nvSpPr>
        <p:spPr>
          <a:xfrm>
            <a:off x="1183382" y="518814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4" name="CustomShape 42">
            <a:extLst>
              <a:ext uri="{FF2B5EF4-FFF2-40B4-BE49-F238E27FC236}">
                <a16:creationId xmlns:a16="http://schemas.microsoft.com/office/drawing/2014/main" id="{748222C3-3E4F-EAB4-6276-814B018D6224}"/>
              </a:ext>
            </a:extLst>
          </p:cNvPr>
          <p:cNvSpPr/>
          <p:nvPr/>
        </p:nvSpPr>
        <p:spPr>
          <a:xfrm>
            <a:off x="1204156" y="552213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n-GB" b="1" noProof="0" dirty="0"/>
              <a:t>µC</a:t>
            </a:r>
            <a:endParaRPr lang="en-GB" sz="1800" spc="-1" noProof="0" dirty="0">
              <a:latin typeface="Arial"/>
            </a:endParaRPr>
          </a:p>
        </p:txBody>
      </p:sp>
      <p:sp>
        <p:nvSpPr>
          <p:cNvPr id="6" name="Line 59">
            <a:extLst>
              <a:ext uri="{FF2B5EF4-FFF2-40B4-BE49-F238E27FC236}">
                <a16:creationId xmlns:a16="http://schemas.microsoft.com/office/drawing/2014/main" id="{3F925393-2271-E42A-2BC1-57EAEF6C320F}"/>
              </a:ext>
            </a:extLst>
          </p:cNvPr>
          <p:cNvSpPr/>
          <p:nvPr/>
        </p:nvSpPr>
        <p:spPr>
          <a:xfrm flipH="1" flipV="1">
            <a:off x="1123029" y="3043838"/>
            <a:ext cx="0" cy="3600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2" name="Line 59">
            <a:extLst>
              <a:ext uri="{FF2B5EF4-FFF2-40B4-BE49-F238E27FC236}">
                <a16:creationId xmlns:a16="http://schemas.microsoft.com/office/drawing/2014/main" id="{F5EEE9F3-7C53-D1DB-30C6-56EB3610DA5E}"/>
              </a:ext>
            </a:extLst>
          </p:cNvPr>
          <p:cNvSpPr/>
          <p:nvPr/>
        </p:nvSpPr>
        <p:spPr>
          <a:xfrm flipH="1" flipV="1">
            <a:off x="1131125" y="3398058"/>
            <a:ext cx="828000" cy="1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6" name="Line 59">
            <a:extLst>
              <a:ext uri="{FF2B5EF4-FFF2-40B4-BE49-F238E27FC236}">
                <a16:creationId xmlns:a16="http://schemas.microsoft.com/office/drawing/2014/main" id="{675BD979-AFDD-9ADC-C91D-710141E9ABC4}"/>
              </a:ext>
            </a:extLst>
          </p:cNvPr>
          <p:cNvSpPr/>
          <p:nvPr/>
        </p:nvSpPr>
        <p:spPr>
          <a:xfrm flipH="1" flipV="1">
            <a:off x="1959379" y="3027631"/>
            <a:ext cx="0" cy="3780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7" name="Line 59">
            <a:extLst>
              <a:ext uri="{FF2B5EF4-FFF2-40B4-BE49-F238E27FC236}">
                <a16:creationId xmlns:a16="http://schemas.microsoft.com/office/drawing/2014/main" id="{83EF9EBC-4CB9-BF02-B4D6-787090A24C99}"/>
              </a:ext>
            </a:extLst>
          </p:cNvPr>
          <p:cNvSpPr/>
          <p:nvPr/>
        </p:nvSpPr>
        <p:spPr>
          <a:xfrm>
            <a:off x="1952449" y="3024675"/>
            <a:ext cx="50400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8" name="Line 104">
            <a:extLst>
              <a:ext uri="{FF2B5EF4-FFF2-40B4-BE49-F238E27FC236}">
                <a16:creationId xmlns:a16="http://schemas.microsoft.com/office/drawing/2014/main" id="{7DEA3BAD-DD13-F603-6240-F7D6592800C0}"/>
              </a:ext>
            </a:extLst>
          </p:cNvPr>
          <p:cNvSpPr/>
          <p:nvPr/>
        </p:nvSpPr>
        <p:spPr>
          <a:xfrm flipH="1" flipV="1">
            <a:off x="5598743" y="1652139"/>
            <a:ext cx="0" cy="118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45" name="CustomShape 3">
            <a:extLst>
              <a:ext uri="{FF2B5EF4-FFF2-40B4-BE49-F238E27FC236}">
                <a16:creationId xmlns:a16="http://schemas.microsoft.com/office/drawing/2014/main" id="{D52DC90A-5B17-2E26-C366-9AE620F0455C}"/>
              </a:ext>
            </a:extLst>
          </p:cNvPr>
          <p:cNvSpPr/>
          <p:nvPr/>
        </p:nvSpPr>
        <p:spPr>
          <a:xfrm rot="5400000">
            <a:off x="2582018" y="1491322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grpSp>
        <p:nvGrpSpPr>
          <p:cNvPr id="46" name="Group 10">
            <a:extLst>
              <a:ext uri="{FF2B5EF4-FFF2-40B4-BE49-F238E27FC236}">
                <a16:creationId xmlns:a16="http://schemas.microsoft.com/office/drawing/2014/main" id="{CCF44139-B01C-7700-ED60-FE48693B96F6}"/>
              </a:ext>
            </a:extLst>
          </p:cNvPr>
          <p:cNvGrpSpPr/>
          <p:nvPr/>
        </p:nvGrpSpPr>
        <p:grpSpPr>
          <a:xfrm>
            <a:off x="3289418" y="1450642"/>
            <a:ext cx="361440" cy="361440"/>
            <a:chOff x="5440680" y="1726200"/>
            <a:chExt cx="361440" cy="361440"/>
          </a:xfrm>
        </p:grpSpPr>
        <p:sp>
          <p:nvSpPr>
            <p:cNvPr id="47" name="CustomShape 11">
              <a:extLst>
                <a:ext uri="{FF2B5EF4-FFF2-40B4-BE49-F238E27FC236}">
                  <a16:creationId xmlns:a16="http://schemas.microsoft.com/office/drawing/2014/main" id="{27C767C4-ACC5-1762-E43B-9B022D8A7520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pic>
          <p:nvPicPr>
            <p:cNvPr id="48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881D6F9E-7918-BE47-361E-CB792D0692DD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49" name="Line 13">
            <a:extLst>
              <a:ext uri="{FF2B5EF4-FFF2-40B4-BE49-F238E27FC236}">
                <a16:creationId xmlns:a16="http://schemas.microsoft.com/office/drawing/2014/main" id="{79F38C93-1496-610B-8B7D-FEDC78A7C534}"/>
              </a:ext>
            </a:extLst>
          </p:cNvPr>
          <p:cNvSpPr/>
          <p:nvPr/>
        </p:nvSpPr>
        <p:spPr>
          <a:xfrm>
            <a:off x="1002047" y="1633665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1" name="Line 15">
            <a:extLst>
              <a:ext uri="{FF2B5EF4-FFF2-40B4-BE49-F238E27FC236}">
                <a16:creationId xmlns:a16="http://schemas.microsoft.com/office/drawing/2014/main" id="{EC67BEB7-842F-1C8C-C72A-1B3AE130AE08}"/>
              </a:ext>
            </a:extLst>
          </p:cNvPr>
          <p:cNvSpPr/>
          <p:nvPr/>
        </p:nvSpPr>
        <p:spPr>
          <a:xfrm>
            <a:off x="2873978" y="1631362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2" name="Line 16">
            <a:extLst>
              <a:ext uri="{FF2B5EF4-FFF2-40B4-BE49-F238E27FC236}">
                <a16:creationId xmlns:a16="http://schemas.microsoft.com/office/drawing/2014/main" id="{64BD5384-95B6-71BE-B0BF-B70BE7E6EC40}"/>
              </a:ext>
            </a:extLst>
          </p:cNvPr>
          <p:cNvSpPr/>
          <p:nvPr/>
        </p:nvSpPr>
        <p:spPr>
          <a:xfrm>
            <a:off x="3653378" y="163136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3" name="CustomShape 20">
            <a:extLst>
              <a:ext uri="{FF2B5EF4-FFF2-40B4-BE49-F238E27FC236}">
                <a16:creationId xmlns:a16="http://schemas.microsoft.com/office/drawing/2014/main" id="{1A5A4403-1690-A8C2-4998-1364B4D736E5}"/>
              </a:ext>
            </a:extLst>
          </p:cNvPr>
          <p:cNvSpPr/>
          <p:nvPr/>
        </p:nvSpPr>
        <p:spPr>
          <a:xfrm>
            <a:off x="2754818" y="1843042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4" name="CustomShape 21">
            <a:extLst>
              <a:ext uri="{FF2B5EF4-FFF2-40B4-BE49-F238E27FC236}">
                <a16:creationId xmlns:a16="http://schemas.microsoft.com/office/drawing/2014/main" id="{B630A476-A502-CEEA-C216-DAC4FA51CC5A}"/>
              </a:ext>
            </a:extLst>
          </p:cNvPr>
          <p:cNvSpPr/>
          <p:nvPr/>
        </p:nvSpPr>
        <p:spPr>
          <a:xfrm>
            <a:off x="3356918" y="1845421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BPF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5" name="CustomShape 22">
            <a:extLst>
              <a:ext uri="{FF2B5EF4-FFF2-40B4-BE49-F238E27FC236}">
                <a16:creationId xmlns:a16="http://schemas.microsoft.com/office/drawing/2014/main" id="{B2139868-377F-66A9-1C9B-853B5C519EEC}"/>
              </a:ext>
            </a:extLst>
          </p:cNvPr>
          <p:cNvSpPr/>
          <p:nvPr/>
        </p:nvSpPr>
        <p:spPr>
          <a:xfrm>
            <a:off x="2626298" y="184304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Amp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512" name="Group 28">
            <a:extLst>
              <a:ext uri="{FF2B5EF4-FFF2-40B4-BE49-F238E27FC236}">
                <a16:creationId xmlns:a16="http://schemas.microsoft.com/office/drawing/2014/main" id="{5F237623-40A5-D101-A63F-E34150ED5A13}"/>
              </a:ext>
            </a:extLst>
          </p:cNvPr>
          <p:cNvGrpSpPr/>
          <p:nvPr/>
        </p:nvGrpSpPr>
        <p:grpSpPr>
          <a:xfrm>
            <a:off x="1409927" y="1454745"/>
            <a:ext cx="361440" cy="361440"/>
            <a:chOff x="4030200" y="1728000"/>
            <a:chExt cx="361440" cy="361440"/>
          </a:xfrm>
        </p:grpSpPr>
        <p:sp>
          <p:nvSpPr>
            <p:cNvPr id="513" name="CustomShape 29">
              <a:extLst>
                <a:ext uri="{FF2B5EF4-FFF2-40B4-BE49-F238E27FC236}">
                  <a16:creationId xmlns:a16="http://schemas.microsoft.com/office/drawing/2014/main" id="{2ADBB63B-31B9-2C04-F5FA-C6D9D7CE2BAC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14" name="CustomShape 30">
            <a:extLst>
              <a:ext uri="{FF2B5EF4-FFF2-40B4-BE49-F238E27FC236}">
                <a16:creationId xmlns:a16="http://schemas.microsoft.com/office/drawing/2014/main" id="{D09394BD-E67D-6848-861C-F4CC42AEB819}"/>
              </a:ext>
            </a:extLst>
          </p:cNvPr>
          <p:cNvSpPr/>
          <p:nvPr/>
        </p:nvSpPr>
        <p:spPr>
          <a:xfrm>
            <a:off x="1514327" y="1836707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PLL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15" name="CustomShape 33">
            <a:extLst>
              <a:ext uri="{FF2B5EF4-FFF2-40B4-BE49-F238E27FC236}">
                <a16:creationId xmlns:a16="http://schemas.microsoft.com/office/drawing/2014/main" id="{DE6276D0-EE26-D566-280C-7C999CE25F35}"/>
              </a:ext>
            </a:extLst>
          </p:cNvPr>
          <p:cNvSpPr/>
          <p:nvPr/>
        </p:nvSpPr>
        <p:spPr>
          <a:xfrm>
            <a:off x="2393116" y="1302499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latin typeface="Open Sans Regular"/>
                <a:ea typeface="Open Sans Regular"/>
              </a:rPr>
              <a:t>LO</a:t>
            </a:r>
            <a:r>
              <a:rPr lang="en-GB" sz="600" b="1" spc="-1" noProof="0" dirty="0">
                <a:latin typeface="Open Sans Regular"/>
                <a:ea typeface="Open Sans Regular"/>
              </a:rPr>
              <a:t>1</a:t>
            </a:r>
            <a:r>
              <a:rPr lang="en-GB" sz="900" b="1" spc="-1" noProof="0" dirty="0">
                <a:latin typeface="Open Sans Regular"/>
                <a:ea typeface="Open Sans Regular"/>
              </a:rPr>
              <a:t> =</a:t>
            </a:r>
            <a:r>
              <a:rPr lang="en-GB" sz="900" b="1" noProof="0" dirty="0"/>
              <a:t> 1.428 </a:t>
            </a:r>
            <a:r>
              <a:rPr lang="en-GB" sz="900" b="1" spc="-1" noProof="0" dirty="0">
                <a:latin typeface="Open Sans Regular"/>
                <a:ea typeface="Open Sans Regular"/>
              </a:rPr>
              <a:t>GHz</a:t>
            </a:r>
            <a:endParaRPr lang="en-GB" sz="900" b="1" spc="-1" noProof="0" dirty="0">
              <a:latin typeface="Arial"/>
            </a:endParaRPr>
          </a:p>
        </p:txBody>
      </p:sp>
      <p:cxnSp>
        <p:nvCxnSpPr>
          <p:cNvPr id="516" name="Conector recto 515">
            <a:extLst>
              <a:ext uri="{FF2B5EF4-FFF2-40B4-BE49-F238E27FC236}">
                <a16:creationId xmlns:a16="http://schemas.microsoft.com/office/drawing/2014/main" id="{1BC7D80F-DE0B-B567-6585-90003233E7D8}"/>
              </a:ext>
            </a:extLst>
          </p:cNvPr>
          <p:cNvCxnSpPr>
            <a:cxnSpLocks/>
          </p:cNvCxnSpPr>
          <p:nvPr/>
        </p:nvCxnSpPr>
        <p:spPr>
          <a:xfrm>
            <a:off x="1596655" y="955066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43" name="Group 36">
            <a:extLst>
              <a:ext uri="{FF2B5EF4-FFF2-40B4-BE49-F238E27FC236}">
                <a16:creationId xmlns:a16="http://schemas.microsoft.com/office/drawing/2014/main" id="{2B185873-EBD1-3B21-600F-FA4471E5AF35}"/>
              </a:ext>
            </a:extLst>
          </p:cNvPr>
          <p:cNvGrpSpPr/>
          <p:nvPr/>
        </p:nvGrpSpPr>
        <p:grpSpPr>
          <a:xfrm>
            <a:off x="4988121" y="1480766"/>
            <a:ext cx="361440" cy="361440"/>
            <a:chOff x="6262200" y="1728000"/>
            <a:chExt cx="361440" cy="361440"/>
          </a:xfrm>
        </p:grpSpPr>
        <p:sp>
          <p:nvSpPr>
            <p:cNvPr id="545" name="CustomShape 37">
              <a:extLst>
                <a:ext uri="{FF2B5EF4-FFF2-40B4-BE49-F238E27FC236}">
                  <a16:creationId xmlns:a16="http://schemas.microsoft.com/office/drawing/2014/main" id="{5E114C98-3D7E-7A53-3962-4945FC5816E0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47" name="Line 16">
            <a:extLst>
              <a:ext uri="{FF2B5EF4-FFF2-40B4-BE49-F238E27FC236}">
                <a16:creationId xmlns:a16="http://schemas.microsoft.com/office/drawing/2014/main" id="{A45C0E1C-A535-B832-6C9B-4B710BA5E724}"/>
              </a:ext>
            </a:extLst>
          </p:cNvPr>
          <p:cNvSpPr/>
          <p:nvPr/>
        </p:nvSpPr>
        <p:spPr>
          <a:xfrm>
            <a:off x="4546609" y="163118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49" name="CustomShape 39">
            <a:extLst>
              <a:ext uri="{FF2B5EF4-FFF2-40B4-BE49-F238E27FC236}">
                <a16:creationId xmlns:a16="http://schemas.microsoft.com/office/drawing/2014/main" id="{F3FA7DFC-200F-D25F-59D3-BD2D4B832FD8}"/>
              </a:ext>
            </a:extLst>
          </p:cNvPr>
          <p:cNvSpPr/>
          <p:nvPr/>
        </p:nvSpPr>
        <p:spPr>
          <a:xfrm>
            <a:off x="4901472" y="1895959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Splitter 1:3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51" name="Line 16">
            <a:extLst>
              <a:ext uri="{FF2B5EF4-FFF2-40B4-BE49-F238E27FC236}">
                <a16:creationId xmlns:a16="http://schemas.microsoft.com/office/drawing/2014/main" id="{F7FE546D-4D08-795E-2402-4B9009F2BAB3}"/>
              </a:ext>
            </a:extLst>
          </p:cNvPr>
          <p:cNvSpPr/>
          <p:nvPr/>
        </p:nvSpPr>
        <p:spPr>
          <a:xfrm>
            <a:off x="5355631" y="1662243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71" name="Line 14">
            <a:extLst>
              <a:ext uri="{FF2B5EF4-FFF2-40B4-BE49-F238E27FC236}">
                <a16:creationId xmlns:a16="http://schemas.microsoft.com/office/drawing/2014/main" id="{63E0D766-BB65-644A-C132-CE015DBCD097}"/>
              </a:ext>
            </a:extLst>
          </p:cNvPr>
          <p:cNvSpPr/>
          <p:nvPr/>
        </p:nvSpPr>
        <p:spPr>
          <a:xfrm>
            <a:off x="1770076" y="1631362"/>
            <a:ext cx="72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73" name="CuadroTexto 572">
            <a:extLst>
              <a:ext uri="{FF2B5EF4-FFF2-40B4-BE49-F238E27FC236}">
                <a16:creationId xmlns:a16="http://schemas.microsoft.com/office/drawing/2014/main" id="{7D7F35FA-3BB0-DA52-B6B6-0C44C98CAB7E}"/>
              </a:ext>
            </a:extLst>
          </p:cNvPr>
          <p:cNvSpPr txBox="1"/>
          <p:nvPr/>
        </p:nvSpPr>
        <p:spPr>
          <a:xfrm>
            <a:off x="2329459" y="2233309"/>
            <a:ext cx="916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ZX60-83MP-S+</a:t>
            </a:r>
          </a:p>
        </p:txBody>
      </p:sp>
      <p:sp>
        <p:nvSpPr>
          <p:cNvPr id="575" name="CuadroTexto 574">
            <a:extLst>
              <a:ext uri="{FF2B5EF4-FFF2-40B4-BE49-F238E27FC236}">
                <a16:creationId xmlns:a16="http://schemas.microsoft.com/office/drawing/2014/main" id="{D1E15D98-3B3F-BD99-D215-4B668FF2953E}"/>
              </a:ext>
            </a:extLst>
          </p:cNvPr>
          <p:cNvSpPr txBox="1"/>
          <p:nvPr/>
        </p:nvSpPr>
        <p:spPr>
          <a:xfrm>
            <a:off x="4795780" y="2064069"/>
            <a:ext cx="78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ZBPD-2400+</a:t>
            </a:r>
          </a:p>
        </p:txBody>
      </p:sp>
      <p:sp>
        <p:nvSpPr>
          <p:cNvPr id="594" name="CuadroTexto 593">
            <a:extLst>
              <a:ext uri="{FF2B5EF4-FFF2-40B4-BE49-F238E27FC236}">
                <a16:creationId xmlns:a16="http://schemas.microsoft.com/office/drawing/2014/main" id="{71B3090B-92AA-CD2E-7B6E-7EA483F0F088}"/>
              </a:ext>
            </a:extLst>
          </p:cNvPr>
          <p:cNvSpPr txBox="1"/>
          <p:nvPr/>
        </p:nvSpPr>
        <p:spPr>
          <a:xfrm>
            <a:off x="3974301" y="2071144"/>
            <a:ext cx="7403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noProof="0" dirty="0"/>
              <a:t>Extra cable</a:t>
            </a:r>
          </a:p>
        </p:txBody>
      </p:sp>
      <p:sp>
        <p:nvSpPr>
          <p:cNvPr id="595" name="CuadroTexto 594">
            <a:extLst>
              <a:ext uri="{FF2B5EF4-FFF2-40B4-BE49-F238E27FC236}">
                <a16:creationId xmlns:a16="http://schemas.microsoft.com/office/drawing/2014/main" id="{E157A666-1183-C292-385A-1716E3170536}"/>
              </a:ext>
            </a:extLst>
          </p:cNvPr>
          <p:cNvSpPr txBox="1"/>
          <p:nvPr/>
        </p:nvSpPr>
        <p:spPr>
          <a:xfrm>
            <a:off x="2040032" y="3300208"/>
            <a:ext cx="375199" cy="200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b="1" noProof="0" dirty="0"/>
              <a:t>6dB</a:t>
            </a:r>
          </a:p>
        </p:txBody>
      </p:sp>
      <p:pic>
        <p:nvPicPr>
          <p:cNvPr id="596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9068EB6F-AED0-5863-F713-132F8A657A8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124575" y="2917771"/>
            <a:ext cx="215640" cy="222986"/>
          </a:xfrm>
          <a:prstGeom prst="rect">
            <a:avLst/>
          </a:prstGeom>
          <a:ln w="12600">
            <a:noFill/>
          </a:ln>
        </p:spPr>
      </p:pic>
      <p:sp>
        <p:nvSpPr>
          <p:cNvPr id="597" name="CustomShape 67">
            <a:extLst>
              <a:ext uri="{FF2B5EF4-FFF2-40B4-BE49-F238E27FC236}">
                <a16:creationId xmlns:a16="http://schemas.microsoft.com/office/drawing/2014/main" id="{6D49B007-21EB-E144-5956-8C7B244C4909}"/>
              </a:ext>
            </a:extLst>
          </p:cNvPr>
          <p:cNvSpPr/>
          <p:nvPr/>
        </p:nvSpPr>
        <p:spPr>
          <a:xfrm>
            <a:off x="2051495" y="2903025"/>
            <a:ext cx="361800" cy="252837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98" name="CustomShape 86">
            <a:extLst>
              <a:ext uri="{FF2B5EF4-FFF2-40B4-BE49-F238E27FC236}">
                <a16:creationId xmlns:a16="http://schemas.microsoft.com/office/drawing/2014/main" id="{88668733-0ED5-B03D-5D45-CF8314790599}"/>
              </a:ext>
            </a:extLst>
          </p:cNvPr>
          <p:cNvSpPr/>
          <p:nvPr/>
        </p:nvSpPr>
        <p:spPr>
          <a:xfrm>
            <a:off x="2166377" y="3228241"/>
            <a:ext cx="139077" cy="12299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Att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7" name="Group 36">
            <a:extLst>
              <a:ext uri="{FF2B5EF4-FFF2-40B4-BE49-F238E27FC236}">
                <a16:creationId xmlns:a16="http://schemas.microsoft.com/office/drawing/2014/main" id="{ACF7382F-793A-D774-2613-74A4BE94A54B}"/>
              </a:ext>
            </a:extLst>
          </p:cNvPr>
          <p:cNvGrpSpPr/>
          <p:nvPr/>
        </p:nvGrpSpPr>
        <p:grpSpPr>
          <a:xfrm>
            <a:off x="4133372" y="1472242"/>
            <a:ext cx="361440" cy="361440"/>
            <a:chOff x="6262200" y="1728000"/>
            <a:chExt cx="361440" cy="361440"/>
          </a:xfrm>
        </p:grpSpPr>
        <p:sp>
          <p:nvSpPr>
            <p:cNvPr id="13" name="CustomShape 37">
              <a:extLst>
                <a:ext uri="{FF2B5EF4-FFF2-40B4-BE49-F238E27FC236}">
                  <a16:creationId xmlns:a16="http://schemas.microsoft.com/office/drawing/2014/main" id="{E8EC2C65-C73B-B8DE-09CB-CD1D36A762C5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14" name="Line 16">
            <a:extLst>
              <a:ext uri="{FF2B5EF4-FFF2-40B4-BE49-F238E27FC236}">
                <a16:creationId xmlns:a16="http://schemas.microsoft.com/office/drawing/2014/main" id="{F933506B-BF43-33BE-D345-8949985065B9}"/>
              </a:ext>
            </a:extLst>
          </p:cNvPr>
          <p:cNvSpPr/>
          <p:nvPr/>
        </p:nvSpPr>
        <p:spPr>
          <a:xfrm>
            <a:off x="4103955" y="163118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15" name="CustomShape 93">
            <a:extLst>
              <a:ext uri="{FF2B5EF4-FFF2-40B4-BE49-F238E27FC236}">
                <a16:creationId xmlns:a16="http://schemas.microsoft.com/office/drawing/2014/main" id="{AE385E9D-26EC-85AD-FF69-24C7FB70C718}"/>
              </a:ext>
            </a:extLst>
          </p:cNvPr>
          <p:cNvSpPr/>
          <p:nvPr/>
        </p:nvSpPr>
        <p:spPr>
          <a:xfrm>
            <a:off x="2104935" y="1260850"/>
            <a:ext cx="3566648" cy="770063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grpSp>
        <p:nvGrpSpPr>
          <p:cNvPr id="534" name="Grupo 533">
            <a:extLst>
              <a:ext uri="{FF2B5EF4-FFF2-40B4-BE49-F238E27FC236}">
                <a16:creationId xmlns:a16="http://schemas.microsoft.com/office/drawing/2014/main" id="{C91EC4F4-023F-D031-5C46-BC826F968319}"/>
              </a:ext>
            </a:extLst>
          </p:cNvPr>
          <p:cNvGrpSpPr/>
          <p:nvPr/>
        </p:nvGrpSpPr>
        <p:grpSpPr>
          <a:xfrm>
            <a:off x="2281659" y="2838974"/>
            <a:ext cx="822817" cy="1275184"/>
            <a:chOff x="2281659" y="2838974"/>
            <a:chExt cx="822817" cy="1275184"/>
          </a:xfrm>
        </p:grpSpPr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2FB3A2AF-B38B-5B22-02CE-59F21240D0A1}"/>
                </a:ext>
              </a:extLst>
            </p:cNvPr>
            <p:cNvGrpSpPr/>
            <p:nvPr/>
          </p:nvGrpSpPr>
          <p:grpSpPr>
            <a:xfrm>
              <a:off x="2281659" y="2838974"/>
              <a:ext cx="822817" cy="1275184"/>
              <a:chOff x="2281659" y="2838974"/>
              <a:chExt cx="822817" cy="1275184"/>
            </a:xfrm>
          </p:grpSpPr>
          <p:grpSp>
            <p:nvGrpSpPr>
              <p:cNvPr id="29" name="Grupo 28">
                <a:extLst>
                  <a:ext uri="{FF2B5EF4-FFF2-40B4-BE49-F238E27FC236}">
                    <a16:creationId xmlns:a16="http://schemas.microsoft.com/office/drawing/2014/main" id="{708362AD-0943-B5FE-A09A-D5272B3E7258}"/>
                  </a:ext>
                </a:extLst>
              </p:cNvPr>
              <p:cNvGrpSpPr/>
              <p:nvPr/>
            </p:nvGrpSpPr>
            <p:grpSpPr>
              <a:xfrm>
                <a:off x="2511243" y="2838974"/>
                <a:ext cx="404984" cy="880023"/>
                <a:chOff x="2511243" y="2838974"/>
                <a:chExt cx="404984" cy="880023"/>
              </a:xfrm>
            </p:grpSpPr>
            <p:pic>
              <p:nvPicPr>
                <p:cNvPr id="27" name="Captura de pantalla 2025-01-31 a la(s) 13.24.00.png" descr="Captura de pantalla 2025-01-31 a la(s) 13.24.00.png">
                  <a:extLst>
                    <a:ext uri="{FF2B5EF4-FFF2-40B4-BE49-F238E27FC236}">
                      <a16:creationId xmlns:a16="http://schemas.microsoft.com/office/drawing/2014/main" id="{F627D10E-1885-68E1-8AA9-7CFA7A973165}"/>
                    </a:ext>
                  </a:extLst>
                </p:cNvPr>
                <p:cNvPicPr/>
                <p:nvPr/>
              </p:nvPicPr>
              <p:blipFill>
                <a:blip r:embed="rId4"/>
                <a:stretch/>
              </p:blipFill>
              <p:spPr>
                <a:xfrm>
                  <a:off x="2585565" y="3388769"/>
                  <a:ext cx="215640" cy="222986"/>
                </a:xfrm>
                <a:prstGeom prst="rect">
                  <a:avLst/>
                </a:prstGeom>
                <a:ln w="12600">
                  <a:noFill/>
                </a:ln>
              </p:spPr>
            </p:pic>
            <p:sp>
              <p:nvSpPr>
                <p:cNvPr id="25" name="Elipse 24">
                  <a:extLst>
                    <a:ext uri="{FF2B5EF4-FFF2-40B4-BE49-F238E27FC236}">
                      <a16:creationId xmlns:a16="http://schemas.microsoft.com/office/drawing/2014/main" id="{207CCEC0-D4C5-2F1C-C266-2D3EA5422CF6}"/>
                    </a:ext>
                  </a:extLst>
                </p:cNvPr>
                <p:cNvSpPr/>
                <p:nvPr/>
              </p:nvSpPr>
              <p:spPr>
                <a:xfrm>
                  <a:off x="2511243" y="2838974"/>
                  <a:ext cx="404984" cy="397803"/>
                </a:xfrm>
                <a:prstGeom prst="ellipse">
                  <a:avLst/>
                </a:prstGeom>
                <a:noFill/>
                <a:ln>
                  <a:solidFill>
                    <a:srgbClr val="231F2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26" name="Line 59">
                  <a:extLst>
                    <a:ext uri="{FF2B5EF4-FFF2-40B4-BE49-F238E27FC236}">
                      <a16:creationId xmlns:a16="http://schemas.microsoft.com/office/drawing/2014/main" id="{9D69CDFE-BEC5-E817-EA4F-6DED11246039}"/>
                    </a:ext>
                  </a:extLst>
                </p:cNvPr>
                <p:cNvSpPr/>
                <p:nvPr/>
              </p:nvSpPr>
              <p:spPr>
                <a:xfrm flipH="1" flipV="1">
                  <a:off x="2704054" y="3251207"/>
                  <a:ext cx="2" cy="154424"/>
                </a:xfrm>
                <a:prstGeom prst="line">
                  <a:avLst/>
                </a:prstGeom>
                <a:ln w="12600">
                  <a:solidFill>
                    <a:schemeClr val="tx1"/>
                  </a:solidFill>
                  <a:miter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en-GB" noProof="0" dirty="0"/>
                </a:p>
              </p:txBody>
            </p:sp>
            <p:sp>
              <p:nvSpPr>
                <p:cNvPr id="28" name="Triángulo isósceles 27">
                  <a:extLst>
                    <a:ext uri="{FF2B5EF4-FFF2-40B4-BE49-F238E27FC236}">
                      <a16:creationId xmlns:a16="http://schemas.microsoft.com/office/drawing/2014/main" id="{0425BACA-1B05-9E6D-F163-EA9D00446E95}"/>
                    </a:ext>
                  </a:extLst>
                </p:cNvPr>
                <p:cNvSpPr/>
                <p:nvPr/>
              </p:nvSpPr>
              <p:spPr>
                <a:xfrm rot="10800000">
                  <a:off x="2626298" y="3616134"/>
                  <a:ext cx="146345" cy="102863"/>
                </a:xfrm>
                <a:prstGeom prst="triangle">
                  <a:avLst/>
                </a:prstGeom>
                <a:noFill/>
                <a:ln w="12700">
                  <a:solidFill>
                    <a:srgbClr val="231F2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</p:grpSp>
          <p:sp>
            <p:nvSpPr>
              <p:cNvPr id="34" name="CuadroTexto 33">
                <a:extLst>
                  <a:ext uri="{FF2B5EF4-FFF2-40B4-BE49-F238E27FC236}">
                    <a16:creationId xmlns:a16="http://schemas.microsoft.com/office/drawing/2014/main" id="{FF44CCDC-F72D-650D-BCCF-50803F3C7E7C}"/>
                  </a:ext>
                </a:extLst>
              </p:cNvPr>
              <p:cNvSpPr txBox="1"/>
              <p:nvPr/>
            </p:nvSpPr>
            <p:spPr>
              <a:xfrm>
                <a:off x="2281659" y="3914103"/>
                <a:ext cx="82281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00" b="1" noProof="0" dirty="0"/>
                  <a:t>PE83CR003</a:t>
                </a:r>
              </a:p>
            </p:txBody>
          </p:sp>
          <p:sp>
            <p:nvSpPr>
              <p:cNvPr id="39" name="CustomShape 86">
                <a:extLst>
                  <a:ext uri="{FF2B5EF4-FFF2-40B4-BE49-F238E27FC236}">
                    <a16:creationId xmlns:a16="http://schemas.microsoft.com/office/drawing/2014/main" id="{9C67A9F4-4671-AEFA-6F2C-A828702F97A3}"/>
                  </a:ext>
                </a:extLst>
              </p:cNvPr>
              <p:cNvSpPr/>
              <p:nvPr/>
            </p:nvSpPr>
            <p:spPr>
              <a:xfrm>
                <a:off x="2513609" y="3821153"/>
                <a:ext cx="364459" cy="123111"/>
              </a:xfrm>
              <a:prstGeom prst="rect">
                <a:avLst/>
              </a:prstGeom>
              <a:noFill/>
              <a:ln w="1260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>
                <a:spAutoFit/>
              </a:bodyPr>
              <a:lstStyle/>
              <a:p>
                <a:pPr algn="ctr">
                  <a:tabLst>
                    <a:tab pos="0" algn="l"/>
                  </a:tabLst>
                </a:pPr>
                <a:r>
                  <a:rPr lang="en-GB" sz="800" spc="-1" noProof="0" dirty="0">
                    <a:latin typeface="Open Sans Regular"/>
                    <a:ea typeface="Open Sans Regular"/>
                  </a:rPr>
                  <a:t>Isolator</a:t>
                </a:r>
                <a:endParaRPr lang="en-GB" sz="800" spc="-1" noProof="0" dirty="0">
                  <a:latin typeface="Arial"/>
                </a:endParaRPr>
              </a:p>
            </p:txBody>
          </p:sp>
        </p:grpSp>
        <p:cxnSp>
          <p:nvCxnSpPr>
            <p:cNvPr id="42" name="Conector: curvado 41">
              <a:extLst>
                <a:ext uri="{FF2B5EF4-FFF2-40B4-BE49-F238E27FC236}">
                  <a16:creationId xmlns:a16="http://schemas.microsoft.com/office/drawing/2014/main" id="{6797D74D-9625-E904-3FC0-261808E7CE4A}"/>
                </a:ext>
              </a:extLst>
            </p:cNvPr>
            <p:cNvCxnSpPr>
              <a:cxnSpLocks/>
              <a:stCxn id="25" idx="2"/>
              <a:endCxn id="25" idx="6"/>
            </p:cNvCxnSpPr>
            <p:nvPr/>
          </p:nvCxnSpPr>
          <p:spPr>
            <a:xfrm rot="10800000" flipH="1">
              <a:off x="2511243" y="3037876"/>
              <a:ext cx="404984" cy="12700"/>
            </a:xfrm>
            <a:prstGeom prst="curvedConnector5">
              <a:avLst>
                <a:gd name="adj1" fmla="val 11917"/>
                <a:gd name="adj2" fmla="val 1406150"/>
                <a:gd name="adj3" fmla="val 86202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" name="CustomShape 93">
            <a:extLst>
              <a:ext uri="{FF2B5EF4-FFF2-40B4-BE49-F238E27FC236}">
                <a16:creationId xmlns:a16="http://schemas.microsoft.com/office/drawing/2014/main" id="{C7252B6E-9FD1-335C-C3B2-50695EAFC2B7}"/>
              </a:ext>
            </a:extLst>
          </p:cNvPr>
          <p:cNvSpPr/>
          <p:nvPr/>
        </p:nvSpPr>
        <p:spPr>
          <a:xfrm>
            <a:off x="1924027" y="2692868"/>
            <a:ext cx="1031244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noProof="0" dirty="0"/>
          </a:p>
        </p:txBody>
      </p:sp>
      <p:grpSp>
        <p:nvGrpSpPr>
          <p:cNvPr id="535" name="Grupo 534">
            <a:extLst>
              <a:ext uri="{FF2B5EF4-FFF2-40B4-BE49-F238E27FC236}">
                <a16:creationId xmlns:a16="http://schemas.microsoft.com/office/drawing/2014/main" id="{1E1C1CBC-0493-8C82-0A11-E2C8697B1F7D}"/>
              </a:ext>
            </a:extLst>
          </p:cNvPr>
          <p:cNvGrpSpPr/>
          <p:nvPr/>
        </p:nvGrpSpPr>
        <p:grpSpPr>
          <a:xfrm rot="5400000">
            <a:off x="712645" y="2358763"/>
            <a:ext cx="497160" cy="459350"/>
            <a:chOff x="5952760" y="1579971"/>
            <a:chExt cx="497160" cy="459350"/>
          </a:xfrm>
        </p:grpSpPr>
        <p:sp>
          <p:nvSpPr>
            <p:cNvPr id="536" name="Triángulo isósceles 535">
              <a:extLst>
                <a:ext uri="{FF2B5EF4-FFF2-40B4-BE49-F238E27FC236}">
                  <a16:creationId xmlns:a16="http://schemas.microsoft.com/office/drawing/2014/main" id="{9FE44CFA-04FA-B820-AE14-3DD6C830BE3C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37" name="CustomShape 7">
              <a:extLst>
                <a:ext uri="{FF2B5EF4-FFF2-40B4-BE49-F238E27FC236}">
                  <a16:creationId xmlns:a16="http://schemas.microsoft.com/office/drawing/2014/main" id="{AA1D1789-5811-272B-5F01-8F6285B7A4E7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38" name="CustomShape 21">
            <a:extLst>
              <a:ext uri="{FF2B5EF4-FFF2-40B4-BE49-F238E27FC236}">
                <a16:creationId xmlns:a16="http://schemas.microsoft.com/office/drawing/2014/main" id="{9D4EA2BD-C4E1-4CB3-DF3B-D671D6E26D7C}"/>
              </a:ext>
            </a:extLst>
          </p:cNvPr>
          <p:cNvSpPr/>
          <p:nvPr/>
        </p:nvSpPr>
        <p:spPr>
          <a:xfrm>
            <a:off x="808987" y="280064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P.S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539" name="Grupo 538">
            <a:extLst>
              <a:ext uri="{FF2B5EF4-FFF2-40B4-BE49-F238E27FC236}">
                <a16:creationId xmlns:a16="http://schemas.microsoft.com/office/drawing/2014/main" id="{D42F368D-BFF2-15F7-CE3C-A694B1A73B79}"/>
              </a:ext>
            </a:extLst>
          </p:cNvPr>
          <p:cNvGrpSpPr/>
          <p:nvPr/>
        </p:nvGrpSpPr>
        <p:grpSpPr>
          <a:xfrm rot="5400000">
            <a:off x="709185" y="3244896"/>
            <a:ext cx="497160" cy="459350"/>
            <a:chOff x="5952760" y="1579971"/>
            <a:chExt cx="497160" cy="459350"/>
          </a:xfrm>
        </p:grpSpPr>
        <p:sp>
          <p:nvSpPr>
            <p:cNvPr id="540" name="Triángulo isósceles 539">
              <a:extLst>
                <a:ext uri="{FF2B5EF4-FFF2-40B4-BE49-F238E27FC236}">
                  <a16:creationId xmlns:a16="http://schemas.microsoft.com/office/drawing/2014/main" id="{206C0EA2-38D7-2516-FE85-8BE3A5A75C7B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41" name="CustomShape 7">
              <a:extLst>
                <a:ext uri="{FF2B5EF4-FFF2-40B4-BE49-F238E27FC236}">
                  <a16:creationId xmlns:a16="http://schemas.microsoft.com/office/drawing/2014/main" id="{011C4DCC-CDBC-4F6D-E284-72B3017FFDB9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42" name="CustomShape 21">
            <a:extLst>
              <a:ext uri="{FF2B5EF4-FFF2-40B4-BE49-F238E27FC236}">
                <a16:creationId xmlns:a16="http://schemas.microsoft.com/office/drawing/2014/main" id="{ED53ADD4-8D1A-B316-8BF6-4F61B8DE687D}"/>
              </a:ext>
            </a:extLst>
          </p:cNvPr>
          <p:cNvSpPr/>
          <p:nvPr/>
        </p:nvSpPr>
        <p:spPr>
          <a:xfrm>
            <a:off x="831668" y="367207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P.S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548" name="Group 16">
            <a:extLst>
              <a:ext uri="{FF2B5EF4-FFF2-40B4-BE49-F238E27FC236}">
                <a16:creationId xmlns:a16="http://schemas.microsoft.com/office/drawing/2014/main" id="{0480C434-1560-6A62-0864-0B4654833B32}"/>
              </a:ext>
            </a:extLst>
          </p:cNvPr>
          <p:cNvGrpSpPr/>
          <p:nvPr/>
        </p:nvGrpSpPr>
        <p:grpSpPr>
          <a:xfrm>
            <a:off x="7864532" y="2158134"/>
            <a:ext cx="835920" cy="1708216"/>
            <a:chOff x="8043840" y="1744920"/>
            <a:chExt cx="835920" cy="2659680"/>
          </a:xfrm>
        </p:grpSpPr>
        <p:sp>
          <p:nvSpPr>
            <p:cNvPr id="550" name="CustomShape 17">
              <a:extLst>
                <a:ext uri="{FF2B5EF4-FFF2-40B4-BE49-F238E27FC236}">
                  <a16:creationId xmlns:a16="http://schemas.microsoft.com/office/drawing/2014/main" id="{305B1711-3E42-2398-5032-AE712BA17EAE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552" name="CustomShape 18">
              <a:extLst>
                <a:ext uri="{FF2B5EF4-FFF2-40B4-BE49-F238E27FC236}">
                  <a16:creationId xmlns:a16="http://schemas.microsoft.com/office/drawing/2014/main" id="{44B5D2BD-7FAB-8AD9-4359-17567E7A13B9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b="1" spc="-1" noProof="0" dirty="0">
                  <a:latin typeface="Open Sans Regular"/>
                  <a:ea typeface="Open Sans Regular"/>
                </a:rPr>
                <a:t>Oscilloscope</a:t>
              </a:r>
            </a:p>
          </p:txBody>
        </p:sp>
      </p:grpSp>
      <p:sp>
        <p:nvSpPr>
          <p:cNvPr id="553" name="Line 45">
            <a:extLst>
              <a:ext uri="{FF2B5EF4-FFF2-40B4-BE49-F238E27FC236}">
                <a16:creationId xmlns:a16="http://schemas.microsoft.com/office/drawing/2014/main" id="{E957D7C9-D99F-527C-ACBF-73F7EDD4E97A}"/>
              </a:ext>
            </a:extLst>
          </p:cNvPr>
          <p:cNvSpPr/>
          <p:nvPr/>
        </p:nvSpPr>
        <p:spPr>
          <a:xfrm flipV="1">
            <a:off x="6366509" y="3027714"/>
            <a:ext cx="429463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grpSp>
        <p:nvGrpSpPr>
          <p:cNvPr id="554" name="Group 36">
            <a:extLst>
              <a:ext uri="{FF2B5EF4-FFF2-40B4-BE49-F238E27FC236}">
                <a16:creationId xmlns:a16="http://schemas.microsoft.com/office/drawing/2014/main" id="{86A548E1-7235-0730-8103-2EAAC3ECC98E}"/>
              </a:ext>
            </a:extLst>
          </p:cNvPr>
          <p:cNvGrpSpPr/>
          <p:nvPr/>
        </p:nvGrpSpPr>
        <p:grpSpPr>
          <a:xfrm>
            <a:off x="6803621" y="2882867"/>
            <a:ext cx="361440" cy="361440"/>
            <a:chOff x="6262200" y="1728000"/>
            <a:chExt cx="361440" cy="361440"/>
          </a:xfrm>
        </p:grpSpPr>
        <p:sp>
          <p:nvSpPr>
            <p:cNvPr id="555" name="CustomShape 37">
              <a:extLst>
                <a:ext uri="{FF2B5EF4-FFF2-40B4-BE49-F238E27FC236}">
                  <a16:creationId xmlns:a16="http://schemas.microsoft.com/office/drawing/2014/main" id="{F0C58459-3F82-24B9-FDA0-E56EFBD5EFA2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56" name="CustomShape 39">
            <a:extLst>
              <a:ext uri="{FF2B5EF4-FFF2-40B4-BE49-F238E27FC236}">
                <a16:creationId xmlns:a16="http://schemas.microsoft.com/office/drawing/2014/main" id="{5693F0ED-3F87-7359-E674-B0ED52F42C58}"/>
              </a:ext>
            </a:extLst>
          </p:cNvPr>
          <p:cNvSpPr/>
          <p:nvPr/>
        </p:nvSpPr>
        <p:spPr>
          <a:xfrm>
            <a:off x="6820474" y="2955862"/>
            <a:ext cx="324866" cy="230832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700" spc="-1" noProof="0" dirty="0">
                <a:latin typeface="Open Sans Regular"/>
                <a:ea typeface="Open Sans Regular"/>
              </a:rPr>
              <a:t>Splitter </a:t>
            </a:r>
          </a:p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1:2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57" name="Line 45">
            <a:extLst>
              <a:ext uri="{FF2B5EF4-FFF2-40B4-BE49-F238E27FC236}">
                <a16:creationId xmlns:a16="http://schemas.microsoft.com/office/drawing/2014/main" id="{663E5D0E-FF19-45D4-6D17-810324AB615A}"/>
              </a:ext>
            </a:extLst>
          </p:cNvPr>
          <p:cNvSpPr/>
          <p:nvPr/>
        </p:nvSpPr>
        <p:spPr>
          <a:xfrm flipH="1" flipV="1">
            <a:off x="6996223" y="3259393"/>
            <a:ext cx="0" cy="360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58" name="CustomShape 17">
            <a:extLst>
              <a:ext uri="{FF2B5EF4-FFF2-40B4-BE49-F238E27FC236}">
                <a16:creationId xmlns:a16="http://schemas.microsoft.com/office/drawing/2014/main" id="{BE24F3AC-CA0C-08CA-F5D2-D630F8F8A8CB}"/>
              </a:ext>
            </a:extLst>
          </p:cNvPr>
          <p:cNvSpPr/>
          <p:nvPr/>
        </p:nvSpPr>
        <p:spPr>
          <a:xfrm>
            <a:off x="6759777" y="3619881"/>
            <a:ext cx="461195" cy="391566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/>
            <a:r>
              <a:rPr lang="en-GB" sz="600" noProof="0" dirty="0">
                <a:solidFill>
                  <a:srgbClr val="FF0000"/>
                </a:solidFill>
              </a:rPr>
              <a:t>2DC Not used</a:t>
            </a:r>
            <a:endParaRPr lang="en-GB" sz="1600" noProof="0" dirty="0">
              <a:solidFill>
                <a:srgbClr val="FF0000"/>
              </a:solidFill>
            </a:endParaRPr>
          </a:p>
        </p:txBody>
      </p:sp>
      <p:sp>
        <p:nvSpPr>
          <p:cNvPr id="559" name="Line 45">
            <a:extLst>
              <a:ext uri="{FF2B5EF4-FFF2-40B4-BE49-F238E27FC236}">
                <a16:creationId xmlns:a16="http://schemas.microsoft.com/office/drawing/2014/main" id="{C3B04854-8894-2FAC-52AF-89AA7C676E7F}"/>
              </a:ext>
            </a:extLst>
          </p:cNvPr>
          <p:cNvSpPr/>
          <p:nvPr/>
        </p:nvSpPr>
        <p:spPr>
          <a:xfrm>
            <a:off x="7145340" y="3023557"/>
            <a:ext cx="72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348993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3D0A04CC-6C88-A39C-5847-B227BF6F6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32982A24-B0BC-8E3E-2017-92593A89016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021021" y="2892829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AF6883C4-2AFA-E613-D321-CCB199B32EAA}"/>
              </a:ext>
            </a:extLst>
          </p:cNvPr>
          <p:cNvGrpSpPr/>
          <p:nvPr/>
        </p:nvGrpSpPr>
        <p:grpSpPr>
          <a:xfrm>
            <a:off x="16851" y="2737372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DC77E24A-AD69-E596-3849-35F97A01E272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1EF29C69-0D4A-44A4-489E-7A1656530F0F}"/>
                </a:ext>
              </a:extLst>
            </p:cNvPr>
            <p:cNvSpPr/>
            <p:nvPr/>
          </p:nvSpPr>
          <p:spPr>
            <a:xfrm>
              <a:off x="385423" y="3016016"/>
              <a:ext cx="28482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b="1" spc="-1" noProof="0" dirty="0">
                  <a:latin typeface="+mj-lt"/>
                  <a:ea typeface="Open Sans Regular"/>
                </a:rPr>
                <a:t>cBPM</a:t>
              </a:r>
              <a:endParaRPr lang="en-GB" noProof="0" dirty="0"/>
            </a:p>
          </p:txBody>
        </p:sp>
      </p:grpSp>
      <p:sp>
        <p:nvSpPr>
          <p:cNvPr id="56" name="CustomShape 55">
            <a:extLst>
              <a:ext uri="{FF2B5EF4-FFF2-40B4-BE49-F238E27FC236}">
                <a16:creationId xmlns:a16="http://schemas.microsoft.com/office/drawing/2014/main" id="{CC9128FB-2B45-56E7-A078-B12BE56DFC95}"/>
              </a:ext>
            </a:extLst>
          </p:cNvPr>
          <p:cNvSpPr/>
          <p:nvPr/>
        </p:nvSpPr>
        <p:spPr>
          <a:xfrm>
            <a:off x="5555437" y="3550152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n-GB" sz="5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 = 203 MHz</a:t>
            </a:r>
            <a:endParaRPr lang="en-GB" sz="800" b="1" spc="-1" noProof="0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C773872-7388-B460-39F2-3171634FDC83}"/>
              </a:ext>
            </a:extLst>
          </p:cNvPr>
          <p:cNvGrpSpPr/>
          <p:nvPr/>
        </p:nvGrpSpPr>
        <p:grpSpPr>
          <a:xfrm>
            <a:off x="1323651" y="2825932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C28F6CAE-D568-AFCD-03D7-F5DB834E3CD4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71D6F878-BD6B-E865-0581-A0AE68A83E95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180 </a:t>
              </a:r>
              <a:endParaRPr lang="en-GB" sz="800" spc="-1" noProof="0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Hybrid</a:t>
              </a:r>
              <a:endParaRPr lang="en-GB" sz="800" spc="-1" noProof="0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52D5A739-2DF2-BB5E-88CF-3C2C96A68C17}"/>
              </a:ext>
            </a:extLst>
          </p:cNvPr>
          <p:cNvSpPr/>
          <p:nvPr/>
        </p:nvSpPr>
        <p:spPr>
          <a:xfrm>
            <a:off x="1126371" y="3050572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7D75ADD0-C0A2-64A9-BD59-CD744A4577BB}"/>
              </a:ext>
            </a:extLst>
          </p:cNvPr>
          <p:cNvSpPr/>
          <p:nvPr/>
        </p:nvSpPr>
        <p:spPr>
          <a:xfrm flipV="1">
            <a:off x="1548651" y="3271252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0523DFB8-0931-D9BB-8B3D-35548967343F}"/>
              </a:ext>
            </a:extLst>
          </p:cNvPr>
          <p:cNvSpPr/>
          <p:nvPr/>
        </p:nvSpPr>
        <p:spPr>
          <a:xfrm>
            <a:off x="1172281" y="2911254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8DCD8853-4B4A-F25D-1DAD-1C6E16456A1E}"/>
              </a:ext>
            </a:extLst>
          </p:cNvPr>
          <p:cNvSpPr/>
          <p:nvPr/>
        </p:nvSpPr>
        <p:spPr>
          <a:xfrm>
            <a:off x="1815701" y="2911254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FE3D340D-8CB6-CD2E-70D6-1243FD124ECE}"/>
              </a:ext>
            </a:extLst>
          </p:cNvPr>
          <p:cNvGrpSpPr/>
          <p:nvPr/>
        </p:nvGrpSpPr>
        <p:grpSpPr>
          <a:xfrm>
            <a:off x="3234071" y="2826625"/>
            <a:ext cx="2568683" cy="542293"/>
            <a:chOff x="2775960" y="2868065"/>
            <a:chExt cx="2568683" cy="542293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278305C6-7244-83F2-4AB8-664F7358DCC6}"/>
                </a:ext>
              </a:extLst>
            </p:cNvPr>
            <p:cNvSpPr/>
            <p:nvPr/>
          </p:nvSpPr>
          <p:spPr>
            <a:xfrm rot="5400000">
              <a:off x="4251279" y="2915367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A6153AB0-D5EC-CF60-7543-D2FC9BF73297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B014246C-ADC3-41BA-FBA5-692DC3A7CC73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F43CD398-1459-A057-ADF7-F6C2DB972DA7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C4F5F4AC-AE2D-0F76-7E73-0A1F0AC2D491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3CBC84C1-0DE6-0BCC-CA59-63D3601B4AF3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A17F103E-0CEB-94BD-38D9-9B0F3B26328A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F93B829F-3229-9960-D183-2FB6DCF2968D}"/>
                </a:ext>
              </a:extLst>
            </p:cNvPr>
            <p:cNvGrpSpPr/>
            <p:nvPr/>
          </p:nvGrpSpPr>
          <p:grpSpPr>
            <a:xfrm>
              <a:off x="4931723" y="2868065"/>
              <a:ext cx="412920" cy="412920"/>
              <a:chOff x="4931723" y="2868065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75D0E3C6-33B2-8D85-418C-A6BE07AD30BC}"/>
                  </a:ext>
                </a:extLst>
              </p:cNvPr>
              <p:cNvSpPr/>
              <p:nvPr/>
            </p:nvSpPr>
            <p:spPr>
              <a:xfrm>
                <a:off x="4931723" y="2868065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BC5E7277-2A38-7165-810E-4CC377C65CCF}"/>
                  </a:ext>
                </a:extLst>
              </p:cNvPr>
              <p:cNvSpPr/>
              <p:nvPr/>
            </p:nvSpPr>
            <p:spPr>
              <a:xfrm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3F460C8F-F9DD-21A1-E7A2-02CBF089B13E}"/>
                  </a:ext>
                </a:extLst>
              </p:cNvPr>
              <p:cNvSpPr/>
              <p:nvPr/>
            </p:nvSpPr>
            <p:spPr>
              <a:xfrm flipH="1"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</p:grp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CDEAE3CA-E062-9782-096F-A09F8D2B3868}"/>
                </a:ext>
              </a:extLst>
            </p:cNvPr>
            <p:cNvSpPr/>
            <p:nvPr/>
          </p:nvSpPr>
          <p:spPr>
            <a:xfrm>
              <a:off x="2858287" y="3287247"/>
              <a:ext cx="19678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DSA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C2763D54-2821-0748-E287-3443588229B5}"/>
                </a:ext>
              </a:extLst>
            </p:cNvPr>
            <p:cNvSpPr/>
            <p:nvPr/>
          </p:nvSpPr>
          <p:spPr>
            <a:xfrm>
              <a:off x="3370891" y="3280444"/>
              <a:ext cx="38486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BPF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B6B7B986-E82D-B273-C579-5EDEB7932B3C}"/>
                </a:ext>
              </a:extLst>
            </p:cNvPr>
            <p:cNvSpPr/>
            <p:nvPr/>
          </p:nvSpPr>
          <p:spPr>
            <a:xfrm>
              <a:off x="4284317" y="3267677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Amp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B0A44D08-80DF-6B91-EE83-854E54CC3F31}"/>
                </a:ext>
              </a:extLst>
            </p:cNvPr>
            <p:cNvSpPr/>
            <p:nvPr/>
          </p:nvSpPr>
          <p:spPr>
            <a:xfrm>
              <a:off x="4980936" y="3276469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Mixer</a:t>
              </a:r>
              <a:endParaRPr lang="en-GB" sz="800" spc="-1" noProof="0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73771414-D423-E9E0-C964-AD0A6FC9D09C}"/>
              </a:ext>
            </a:extLst>
          </p:cNvPr>
          <p:cNvSpPr/>
          <p:nvPr/>
        </p:nvSpPr>
        <p:spPr>
          <a:xfrm flipV="1">
            <a:off x="1542171" y="2595172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17" name="Line 97">
            <a:extLst>
              <a:ext uri="{FF2B5EF4-FFF2-40B4-BE49-F238E27FC236}">
                <a16:creationId xmlns:a16="http://schemas.microsoft.com/office/drawing/2014/main" id="{A445A5FC-7923-4CD1-3D41-F4F623CACE85}"/>
              </a:ext>
            </a:extLst>
          </p:cNvPr>
          <p:cNvSpPr/>
          <p:nvPr/>
        </p:nvSpPr>
        <p:spPr>
          <a:xfrm>
            <a:off x="335811" y="2596252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A86B2D22-379D-E92C-65DE-C93E087D5426}"/>
              </a:ext>
            </a:extLst>
          </p:cNvPr>
          <p:cNvSpPr/>
          <p:nvPr/>
        </p:nvSpPr>
        <p:spPr>
          <a:xfrm flipV="1">
            <a:off x="336171" y="2585092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9D8A173D-E8D7-CFA7-A6C1-E06B9ABBBC6D}"/>
              </a:ext>
            </a:extLst>
          </p:cNvPr>
          <p:cNvSpPr/>
          <p:nvPr/>
        </p:nvSpPr>
        <p:spPr>
          <a:xfrm>
            <a:off x="335811" y="3502012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AEEA1244-B9B9-CB0A-EA06-9CCA502310D3}"/>
              </a:ext>
            </a:extLst>
          </p:cNvPr>
          <p:cNvSpPr/>
          <p:nvPr/>
        </p:nvSpPr>
        <p:spPr>
          <a:xfrm flipV="1">
            <a:off x="336171" y="3377452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24" name="Line 104">
            <a:extLst>
              <a:ext uri="{FF2B5EF4-FFF2-40B4-BE49-F238E27FC236}">
                <a16:creationId xmlns:a16="http://schemas.microsoft.com/office/drawing/2014/main" id="{6810C263-A3AA-D2A8-4B74-A29F69DED599}"/>
              </a:ext>
            </a:extLst>
          </p:cNvPr>
          <p:cNvSpPr/>
          <p:nvPr/>
        </p:nvSpPr>
        <p:spPr>
          <a:xfrm flipV="1">
            <a:off x="5598853" y="1655856"/>
            <a:ext cx="1539" cy="1163985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13697AA6-0AA3-8EB4-2741-027183F2FFDF}"/>
              </a:ext>
            </a:extLst>
          </p:cNvPr>
          <p:cNvSpPr/>
          <p:nvPr/>
        </p:nvSpPr>
        <p:spPr>
          <a:xfrm>
            <a:off x="2927122" y="3555988"/>
            <a:ext cx="75148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n-GB" sz="5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1.631</a:t>
            </a: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n-GB" sz="800" b="1" spc="-1" noProof="0" dirty="0">
              <a:solidFill>
                <a:srgbClr val="7C92C4"/>
              </a:solidFill>
              <a:latin typeface="Arial"/>
            </a:endParaRPr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633D4DAD-8DFA-CBB1-AF89-29454B4AE166}"/>
              </a:ext>
            </a:extLst>
          </p:cNvPr>
          <p:cNvSpPr/>
          <p:nvPr/>
        </p:nvSpPr>
        <p:spPr>
          <a:xfrm>
            <a:off x="5976381" y="2844949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0B063A9B-55CE-CE22-EE10-F4BE5F380253}"/>
              </a:ext>
            </a:extLst>
          </p:cNvPr>
          <p:cNvSpPr/>
          <p:nvPr/>
        </p:nvSpPr>
        <p:spPr>
          <a:xfrm>
            <a:off x="6001277" y="3236777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LPF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4F325A10-E913-ACBF-2BD2-2517241C0382}"/>
              </a:ext>
            </a:extLst>
          </p:cNvPr>
          <p:cNvSpPr/>
          <p:nvPr/>
        </p:nvSpPr>
        <p:spPr>
          <a:xfrm>
            <a:off x="5790619" y="3002700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46E39F9F-AEDC-C6BD-2333-2460E153EB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n-GB" noProof="0" smtClean="0"/>
              <a:t>21</a:t>
            </a:fld>
            <a:endParaRPr lang="en-GB" noProof="0" dirty="0"/>
          </a:p>
        </p:txBody>
      </p:sp>
      <p:sp>
        <p:nvSpPr>
          <p:cNvPr id="625" name="CustomShape 55">
            <a:extLst>
              <a:ext uri="{FF2B5EF4-FFF2-40B4-BE49-F238E27FC236}">
                <a16:creationId xmlns:a16="http://schemas.microsoft.com/office/drawing/2014/main" id="{240F5109-B234-CAB9-5EDB-A65B5223ED9B}"/>
              </a:ext>
            </a:extLst>
          </p:cNvPr>
          <p:cNvSpPr/>
          <p:nvPr/>
        </p:nvSpPr>
        <p:spPr>
          <a:xfrm>
            <a:off x="3858659" y="3823896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solidFill>
                  <a:srgbClr val="7C92C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X-MICROWAVE TECHNOLOGY</a:t>
            </a:r>
            <a:endParaRPr lang="en-GB" sz="900" b="1" spc="-1" noProof="0" dirty="0">
              <a:solidFill>
                <a:srgbClr val="7C92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28" name="CustomShape 55">
            <a:extLst>
              <a:ext uri="{FF2B5EF4-FFF2-40B4-BE49-F238E27FC236}">
                <a16:creationId xmlns:a16="http://schemas.microsoft.com/office/drawing/2014/main" id="{390CE13E-289F-1BB2-966F-A5CB03B53ABE}"/>
              </a:ext>
            </a:extLst>
          </p:cNvPr>
          <p:cNvSpPr/>
          <p:nvPr/>
        </p:nvSpPr>
        <p:spPr>
          <a:xfrm>
            <a:off x="4999031" y="540571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1000" b="1" spc="-1" noProof="0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CCD70105-65B5-7A48-C44E-54EF57B947A5}"/>
              </a:ext>
            </a:extLst>
          </p:cNvPr>
          <p:cNvSpPr/>
          <p:nvPr/>
        </p:nvSpPr>
        <p:spPr>
          <a:xfrm>
            <a:off x="3592846" y="3025849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93A6C7D5-6E5C-A9B8-8553-3506FF388267}"/>
              </a:ext>
            </a:extLst>
          </p:cNvPr>
          <p:cNvSpPr/>
          <p:nvPr/>
        </p:nvSpPr>
        <p:spPr>
          <a:xfrm>
            <a:off x="4211920" y="3025849"/>
            <a:ext cx="51629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00A5DE62-1211-E3EA-7E8E-80136CAC295A}"/>
              </a:ext>
            </a:extLst>
          </p:cNvPr>
          <p:cNvSpPr/>
          <p:nvPr/>
        </p:nvSpPr>
        <p:spPr>
          <a:xfrm>
            <a:off x="4999031" y="3013087"/>
            <a:ext cx="383582" cy="146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E801E8C6-225D-091C-3E8C-E4E1463AAF6B}"/>
              </a:ext>
            </a:extLst>
          </p:cNvPr>
          <p:cNvSpPr txBox="1"/>
          <p:nvPr/>
        </p:nvSpPr>
        <p:spPr>
          <a:xfrm>
            <a:off x="4960249" y="91455"/>
            <a:ext cx="515776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u="sng" noProof="0" dirty="0"/>
              <a:t>READOUT IFIC – X,Y POSITION LINE</a:t>
            </a:r>
          </a:p>
        </p:txBody>
      </p:sp>
      <p:sp>
        <p:nvSpPr>
          <p:cNvPr id="523" name="CuadroTexto 522">
            <a:extLst>
              <a:ext uri="{FF2B5EF4-FFF2-40B4-BE49-F238E27FC236}">
                <a16:creationId xmlns:a16="http://schemas.microsoft.com/office/drawing/2014/main" id="{F5D338AA-6C64-EC5D-8C16-3FFC555D9FB7}"/>
              </a:ext>
            </a:extLst>
          </p:cNvPr>
          <p:cNvSpPr txBox="1"/>
          <p:nvPr/>
        </p:nvSpPr>
        <p:spPr>
          <a:xfrm>
            <a:off x="4669474" y="2695052"/>
            <a:ext cx="11798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rgbClr val="FF0000"/>
                </a:solidFill>
              </a:rPr>
              <a:t>Pout 1dB =  +23 dBm</a:t>
            </a:r>
          </a:p>
        </p:txBody>
      </p:sp>
      <p:sp>
        <p:nvSpPr>
          <p:cNvPr id="576" name="CuadroTexto 575">
            <a:extLst>
              <a:ext uri="{FF2B5EF4-FFF2-40B4-BE49-F238E27FC236}">
                <a16:creationId xmlns:a16="http://schemas.microsoft.com/office/drawing/2014/main" id="{D0515F47-3E9D-8688-595C-3A1F5261260C}"/>
              </a:ext>
            </a:extLst>
          </p:cNvPr>
          <p:cNvSpPr txBox="1"/>
          <p:nvPr/>
        </p:nvSpPr>
        <p:spPr>
          <a:xfrm>
            <a:off x="5587426" y="1587203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b="1" noProof="0" dirty="0"/>
              <a:t>LO</a:t>
            </a:r>
            <a:r>
              <a:rPr lang="en-GB" sz="400" b="1" noProof="0" dirty="0"/>
              <a:t>1</a:t>
            </a:r>
            <a:r>
              <a:rPr lang="en-GB" sz="800" b="1" noProof="0" dirty="0"/>
              <a:t>=1.428 GHz</a:t>
            </a:r>
            <a:endParaRPr lang="en-GB" sz="700" b="1" noProof="0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2DE940C7-683B-B7C3-B6A6-C6413B1AB273}"/>
              </a:ext>
            </a:extLst>
          </p:cNvPr>
          <p:cNvSpPr txBox="1"/>
          <p:nvPr/>
        </p:nvSpPr>
        <p:spPr>
          <a:xfrm>
            <a:off x="5268778" y="3291091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SIM-43H+</a:t>
            </a:r>
          </a:p>
        </p:txBody>
      </p:sp>
      <p:sp>
        <p:nvSpPr>
          <p:cNvPr id="562" name="CustomShape 55">
            <a:extLst>
              <a:ext uri="{FF2B5EF4-FFF2-40B4-BE49-F238E27FC236}">
                <a16:creationId xmlns:a16="http://schemas.microsoft.com/office/drawing/2014/main" id="{2A415FB8-387D-9615-BF7D-424F45B5B554}"/>
              </a:ext>
            </a:extLst>
          </p:cNvPr>
          <p:cNvSpPr/>
          <p:nvPr/>
        </p:nvSpPr>
        <p:spPr>
          <a:xfrm>
            <a:off x="5452221" y="3818581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solidFill>
                  <a:srgbClr val="D9F3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MINICIRCUITS TECHNOLOGY</a:t>
            </a:r>
            <a:endParaRPr lang="en-GB" sz="900" b="1" spc="-1" noProof="0" dirty="0">
              <a:solidFill>
                <a:srgbClr val="D9F3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63" name="CuadroTexto 562">
            <a:extLst>
              <a:ext uri="{FF2B5EF4-FFF2-40B4-BE49-F238E27FC236}">
                <a16:creationId xmlns:a16="http://schemas.microsoft.com/office/drawing/2014/main" id="{8D86DF3C-433E-3385-30EC-FB69BC945F2F}"/>
              </a:ext>
            </a:extLst>
          </p:cNvPr>
          <p:cNvSpPr txBox="1"/>
          <p:nvPr/>
        </p:nvSpPr>
        <p:spPr>
          <a:xfrm>
            <a:off x="1201071" y="3482589"/>
            <a:ext cx="761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JSO-465/3S</a:t>
            </a:r>
          </a:p>
        </p:txBody>
      </p:sp>
      <p:sp>
        <p:nvSpPr>
          <p:cNvPr id="574" name="CuadroTexto 573">
            <a:extLst>
              <a:ext uri="{FF2B5EF4-FFF2-40B4-BE49-F238E27FC236}">
                <a16:creationId xmlns:a16="http://schemas.microsoft.com/office/drawing/2014/main" id="{4F9F6D7B-BADC-0D35-7F44-C9D7BA443D95}"/>
              </a:ext>
            </a:extLst>
          </p:cNvPr>
          <p:cNvSpPr txBox="1"/>
          <p:nvPr/>
        </p:nvSpPr>
        <p:spPr>
          <a:xfrm>
            <a:off x="3104476" y="3288780"/>
            <a:ext cx="7267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noProof="0" dirty="0"/>
              <a:t>PE43705A </a:t>
            </a:r>
          </a:p>
        </p:txBody>
      </p:sp>
      <p:sp>
        <p:nvSpPr>
          <p:cNvPr id="580" name="CuadroTexto 579">
            <a:extLst>
              <a:ext uri="{FF2B5EF4-FFF2-40B4-BE49-F238E27FC236}">
                <a16:creationId xmlns:a16="http://schemas.microsoft.com/office/drawing/2014/main" id="{F22F56A4-5165-D7F5-B910-EC528F1F03C1}"/>
              </a:ext>
            </a:extLst>
          </p:cNvPr>
          <p:cNvSpPr txBox="1"/>
          <p:nvPr/>
        </p:nvSpPr>
        <p:spPr>
          <a:xfrm>
            <a:off x="3671263" y="3303143"/>
            <a:ext cx="8525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noProof="0" dirty="0"/>
              <a:t>BFCN-1690+</a:t>
            </a:r>
          </a:p>
        </p:txBody>
      </p:sp>
      <p:sp>
        <p:nvSpPr>
          <p:cNvPr id="587" name="CuadroTexto 586">
            <a:extLst>
              <a:ext uri="{FF2B5EF4-FFF2-40B4-BE49-F238E27FC236}">
                <a16:creationId xmlns:a16="http://schemas.microsoft.com/office/drawing/2014/main" id="{8450943C-685F-4983-32E8-F7A3D9795B47}"/>
              </a:ext>
            </a:extLst>
          </p:cNvPr>
          <p:cNvSpPr txBox="1"/>
          <p:nvPr/>
        </p:nvSpPr>
        <p:spPr>
          <a:xfrm>
            <a:off x="4447347" y="3297477"/>
            <a:ext cx="10258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noProof="0" dirty="0"/>
              <a:t>HMC639ST89E</a:t>
            </a:r>
          </a:p>
        </p:txBody>
      </p:sp>
      <p:sp>
        <p:nvSpPr>
          <p:cNvPr id="2" name="CustomShape 93">
            <a:extLst>
              <a:ext uri="{FF2B5EF4-FFF2-40B4-BE49-F238E27FC236}">
                <a16:creationId xmlns:a16="http://schemas.microsoft.com/office/drawing/2014/main" id="{5FAA16F5-AED6-52F9-8B27-8E8FB5B44BA3}"/>
              </a:ext>
            </a:extLst>
          </p:cNvPr>
          <p:cNvSpPr/>
          <p:nvPr/>
        </p:nvSpPr>
        <p:spPr>
          <a:xfrm>
            <a:off x="5873242" y="2693637"/>
            <a:ext cx="1451911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noProof="0" dirty="0"/>
          </a:p>
        </p:txBody>
      </p:sp>
      <p:sp>
        <p:nvSpPr>
          <p:cNvPr id="20" name="CustomShape 86">
            <a:extLst>
              <a:ext uri="{FF2B5EF4-FFF2-40B4-BE49-F238E27FC236}">
                <a16:creationId xmlns:a16="http://schemas.microsoft.com/office/drawing/2014/main" id="{4104B39F-06FC-EC01-7BAD-F76C3084695A}"/>
              </a:ext>
            </a:extLst>
          </p:cNvPr>
          <p:cNvSpPr/>
          <p:nvPr/>
        </p:nvSpPr>
        <p:spPr>
          <a:xfrm>
            <a:off x="2788830" y="3239003"/>
            <a:ext cx="6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spAutoFit/>
          </a:bodyPr>
          <a:lstStyle/>
          <a:p>
            <a:pPr algn="ctr">
              <a:tabLst>
                <a:tab pos="0" algn="l"/>
              </a:tabLst>
            </a:pPr>
            <a:endParaRPr lang="en-GB" sz="800" spc="-1" noProof="0" dirty="0">
              <a:latin typeface="Open Sans Regular"/>
              <a:ea typeface="Open Sans Regular"/>
              <a:cs typeface="Open Sans Regular"/>
            </a:endParaRPr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515BD786-0663-4908-B7ED-288D33D8BD46}"/>
              </a:ext>
            </a:extLst>
          </p:cNvPr>
          <p:cNvSpPr/>
          <p:nvPr/>
        </p:nvSpPr>
        <p:spPr>
          <a:xfrm flipV="1">
            <a:off x="2419677" y="3012241"/>
            <a:ext cx="777991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4" name="CustomShape 93">
            <a:extLst>
              <a:ext uri="{FF2B5EF4-FFF2-40B4-BE49-F238E27FC236}">
                <a16:creationId xmlns:a16="http://schemas.microsoft.com/office/drawing/2014/main" id="{2AAE7090-D43F-0B07-6BB8-9754440FC2A4}"/>
              </a:ext>
            </a:extLst>
          </p:cNvPr>
          <p:cNvSpPr/>
          <p:nvPr/>
        </p:nvSpPr>
        <p:spPr>
          <a:xfrm>
            <a:off x="3121099" y="2699511"/>
            <a:ext cx="2735858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GB" noProof="0" dirty="0"/>
          </a:p>
        </p:txBody>
      </p:sp>
      <p:sp>
        <p:nvSpPr>
          <p:cNvPr id="16" name="CustomShape 22">
            <a:extLst>
              <a:ext uri="{FF2B5EF4-FFF2-40B4-BE49-F238E27FC236}">
                <a16:creationId xmlns:a16="http://schemas.microsoft.com/office/drawing/2014/main" id="{8A3289B9-3F76-C3E5-F2B1-3CA9671A7D99}"/>
              </a:ext>
            </a:extLst>
          </p:cNvPr>
          <p:cNvSpPr/>
          <p:nvPr/>
        </p:nvSpPr>
        <p:spPr>
          <a:xfrm>
            <a:off x="3012760" y="788617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1100" spc="-1" noProof="0" dirty="0">
                <a:latin typeface="+mj-lt"/>
                <a:ea typeface="Open Sans Regular"/>
              </a:rPr>
              <a:t>LO</a:t>
            </a:r>
            <a:r>
              <a:rPr lang="en-GB" sz="700" spc="-1" noProof="0" dirty="0">
                <a:latin typeface="+mj-lt"/>
                <a:ea typeface="Open Sans Regular"/>
              </a:rPr>
              <a:t>1</a:t>
            </a:r>
            <a:r>
              <a:rPr lang="en-GB" sz="1100" spc="-1" noProof="0" dirty="0">
                <a:latin typeface="+mj-lt"/>
                <a:ea typeface="Open Sans Regular"/>
              </a:rPr>
              <a:t> = 1.428 GHz</a:t>
            </a:r>
            <a:endParaRPr lang="en-GB" sz="1100" spc="-1" noProof="0" dirty="0">
              <a:latin typeface="+mj-lt"/>
            </a:endParaRP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C03A0D59-5615-88E4-3F96-64AADF4B3216}"/>
              </a:ext>
            </a:extLst>
          </p:cNvPr>
          <p:cNvCxnSpPr>
            <a:cxnSpLocks/>
          </p:cNvCxnSpPr>
          <p:nvPr/>
        </p:nvCxnSpPr>
        <p:spPr>
          <a:xfrm>
            <a:off x="1595116" y="834665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CustomShape 32">
            <a:extLst>
              <a:ext uri="{FF2B5EF4-FFF2-40B4-BE49-F238E27FC236}">
                <a16:creationId xmlns:a16="http://schemas.microsoft.com/office/drawing/2014/main" id="{140CC919-4AE5-D7F7-3730-DF7BCA178AE5}"/>
              </a:ext>
            </a:extLst>
          </p:cNvPr>
          <p:cNvSpPr/>
          <p:nvPr/>
        </p:nvSpPr>
        <p:spPr>
          <a:xfrm>
            <a:off x="5375" y="1411359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latin typeface="+mj-lt"/>
                <a:ea typeface="Open Sans Regular"/>
              </a:rPr>
              <a:t>ATF S.G = 714 MHz</a:t>
            </a:r>
            <a:endParaRPr lang="en-GB" sz="800" b="1" spc="-1" noProof="0" dirty="0">
              <a:latin typeface="+mj-lt"/>
            </a:endParaRPr>
          </a:p>
        </p:txBody>
      </p:sp>
      <p:sp>
        <p:nvSpPr>
          <p:cNvPr id="24" name="CustomShape 55">
            <a:extLst>
              <a:ext uri="{FF2B5EF4-FFF2-40B4-BE49-F238E27FC236}">
                <a16:creationId xmlns:a16="http://schemas.microsoft.com/office/drawing/2014/main" id="{A647F61D-B1BE-7068-43C7-11D486C74A46}"/>
              </a:ext>
            </a:extLst>
          </p:cNvPr>
          <p:cNvSpPr/>
          <p:nvPr/>
        </p:nvSpPr>
        <p:spPr>
          <a:xfrm>
            <a:off x="4999031" y="540571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1000" b="1" spc="-1" noProof="0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67A25BBC-126B-293B-B5B8-6464695C127E}"/>
              </a:ext>
            </a:extLst>
          </p:cNvPr>
          <p:cNvSpPr txBox="1"/>
          <p:nvPr/>
        </p:nvSpPr>
        <p:spPr>
          <a:xfrm>
            <a:off x="5615812" y="1744297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b="1" i="1" noProof="0" dirty="0"/>
              <a:t>+17 dBm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0F023F17-E15D-6EA9-F5FB-0C0A78A7AC40}"/>
              </a:ext>
            </a:extLst>
          </p:cNvPr>
          <p:cNvSpPr txBox="1"/>
          <p:nvPr/>
        </p:nvSpPr>
        <p:spPr>
          <a:xfrm>
            <a:off x="3393225" y="1107625"/>
            <a:ext cx="11621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rgbClr val="FF0000"/>
                </a:solidFill>
              </a:rPr>
              <a:t>Pout 1dB= +27 dBm</a:t>
            </a:r>
          </a:p>
        </p:txBody>
      </p:sp>
      <p:sp>
        <p:nvSpPr>
          <p:cNvPr id="38" name="CustomShape 41">
            <a:extLst>
              <a:ext uri="{FF2B5EF4-FFF2-40B4-BE49-F238E27FC236}">
                <a16:creationId xmlns:a16="http://schemas.microsoft.com/office/drawing/2014/main" id="{5240B86B-1FFE-C83F-F551-48F3BCDF49F7}"/>
              </a:ext>
            </a:extLst>
          </p:cNvPr>
          <p:cNvSpPr/>
          <p:nvPr/>
        </p:nvSpPr>
        <p:spPr>
          <a:xfrm>
            <a:off x="1183382" y="518814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9" name="CustomShape 42">
            <a:extLst>
              <a:ext uri="{FF2B5EF4-FFF2-40B4-BE49-F238E27FC236}">
                <a16:creationId xmlns:a16="http://schemas.microsoft.com/office/drawing/2014/main" id="{70709141-C620-DBB3-118A-74A135D40055}"/>
              </a:ext>
            </a:extLst>
          </p:cNvPr>
          <p:cNvSpPr/>
          <p:nvPr/>
        </p:nvSpPr>
        <p:spPr>
          <a:xfrm>
            <a:off x="1204156" y="552213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n-GB" b="1" noProof="0" dirty="0"/>
              <a:t>µC</a:t>
            </a:r>
            <a:endParaRPr lang="en-GB" sz="1800" spc="-1" noProof="0" dirty="0">
              <a:latin typeface="Arial"/>
            </a:endParaRPr>
          </a:p>
        </p:txBody>
      </p:sp>
      <p:sp>
        <p:nvSpPr>
          <p:cNvPr id="40" name="CustomShape 3">
            <a:extLst>
              <a:ext uri="{FF2B5EF4-FFF2-40B4-BE49-F238E27FC236}">
                <a16:creationId xmlns:a16="http://schemas.microsoft.com/office/drawing/2014/main" id="{2C219D7A-002C-7AEC-C01A-1E7B4A23A52E}"/>
              </a:ext>
            </a:extLst>
          </p:cNvPr>
          <p:cNvSpPr/>
          <p:nvPr/>
        </p:nvSpPr>
        <p:spPr>
          <a:xfrm rot="5400000">
            <a:off x="2582018" y="1491322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grpSp>
        <p:nvGrpSpPr>
          <p:cNvPr id="41" name="Group 10">
            <a:extLst>
              <a:ext uri="{FF2B5EF4-FFF2-40B4-BE49-F238E27FC236}">
                <a16:creationId xmlns:a16="http://schemas.microsoft.com/office/drawing/2014/main" id="{C85AD6F6-AED1-F444-BB46-BF40734902BF}"/>
              </a:ext>
            </a:extLst>
          </p:cNvPr>
          <p:cNvGrpSpPr/>
          <p:nvPr/>
        </p:nvGrpSpPr>
        <p:grpSpPr>
          <a:xfrm>
            <a:off x="3289418" y="1450642"/>
            <a:ext cx="361440" cy="361440"/>
            <a:chOff x="5440680" y="1726200"/>
            <a:chExt cx="361440" cy="361440"/>
          </a:xfrm>
        </p:grpSpPr>
        <p:sp>
          <p:nvSpPr>
            <p:cNvPr id="42" name="CustomShape 11">
              <a:extLst>
                <a:ext uri="{FF2B5EF4-FFF2-40B4-BE49-F238E27FC236}">
                  <a16:creationId xmlns:a16="http://schemas.microsoft.com/office/drawing/2014/main" id="{11965051-DB9A-80FD-21B6-80E5D843407D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pic>
          <p:nvPicPr>
            <p:cNvPr id="43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ACCB1DE2-69C6-4ADC-17A0-FCB0A508CBB6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44" name="Line 13">
            <a:extLst>
              <a:ext uri="{FF2B5EF4-FFF2-40B4-BE49-F238E27FC236}">
                <a16:creationId xmlns:a16="http://schemas.microsoft.com/office/drawing/2014/main" id="{2A242569-12A4-4E79-4E38-83823C817873}"/>
              </a:ext>
            </a:extLst>
          </p:cNvPr>
          <p:cNvSpPr/>
          <p:nvPr/>
        </p:nvSpPr>
        <p:spPr>
          <a:xfrm>
            <a:off x="1002047" y="1633665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45" name="Line 15">
            <a:extLst>
              <a:ext uri="{FF2B5EF4-FFF2-40B4-BE49-F238E27FC236}">
                <a16:creationId xmlns:a16="http://schemas.microsoft.com/office/drawing/2014/main" id="{D2E1BF2C-B5EB-9CEF-A2BF-96D498313EBA}"/>
              </a:ext>
            </a:extLst>
          </p:cNvPr>
          <p:cNvSpPr/>
          <p:nvPr/>
        </p:nvSpPr>
        <p:spPr>
          <a:xfrm>
            <a:off x="2873978" y="1631362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46" name="Line 16">
            <a:extLst>
              <a:ext uri="{FF2B5EF4-FFF2-40B4-BE49-F238E27FC236}">
                <a16:creationId xmlns:a16="http://schemas.microsoft.com/office/drawing/2014/main" id="{0EEBA2DC-3FC8-10D9-0C5A-436360AAF802}"/>
              </a:ext>
            </a:extLst>
          </p:cNvPr>
          <p:cNvSpPr/>
          <p:nvPr/>
        </p:nvSpPr>
        <p:spPr>
          <a:xfrm>
            <a:off x="3653378" y="163136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47" name="CustomShape 20">
            <a:extLst>
              <a:ext uri="{FF2B5EF4-FFF2-40B4-BE49-F238E27FC236}">
                <a16:creationId xmlns:a16="http://schemas.microsoft.com/office/drawing/2014/main" id="{86BC0F27-1F3C-3A11-98FF-18C90771F91E}"/>
              </a:ext>
            </a:extLst>
          </p:cNvPr>
          <p:cNvSpPr/>
          <p:nvPr/>
        </p:nvSpPr>
        <p:spPr>
          <a:xfrm>
            <a:off x="2754818" y="1843042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48" name="CustomShape 21">
            <a:extLst>
              <a:ext uri="{FF2B5EF4-FFF2-40B4-BE49-F238E27FC236}">
                <a16:creationId xmlns:a16="http://schemas.microsoft.com/office/drawing/2014/main" id="{A5CC7846-920B-868F-7C76-3EE7E3C6D936}"/>
              </a:ext>
            </a:extLst>
          </p:cNvPr>
          <p:cNvSpPr/>
          <p:nvPr/>
        </p:nvSpPr>
        <p:spPr>
          <a:xfrm>
            <a:off x="3356918" y="1845421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BPF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49" name="CustomShape 22">
            <a:extLst>
              <a:ext uri="{FF2B5EF4-FFF2-40B4-BE49-F238E27FC236}">
                <a16:creationId xmlns:a16="http://schemas.microsoft.com/office/drawing/2014/main" id="{624B7CC5-64C3-B2F2-EFA4-EB794A736190}"/>
              </a:ext>
            </a:extLst>
          </p:cNvPr>
          <p:cNvSpPr/>
          <p:nvPr/>
        </p:nvSpPr>
        <p:spPr>
          <a:xfrm>
            <a:off x="2626298" y="184304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Amp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50" name="Group 28">
            <a:extLst>
              <a:ext uri="{FF2B5EF4-FFF2-40B4-BE49-F238E27FC236}">
                <a16:creationId xmlns:a16="http://schemas.microsoft.com/office/drawing/2014/main" id="{D40E4A65-9F1B-C524-7F25-351C3B51D18A}"/>
              </a:ext>
            </a:extLst>
          </p:cNvPr>
          <p:cNvGrpSpPr/>
          <p:nvPr/>
        </p:nvGrpSpPr>
        <p:grpSpPr>
          <a:xfrm>
            <a:off x="1409927" y="1454745"/>
            <a:ext cx="361440" cy="361440"/>
            <a:chOff x="4030200" y="1728000"/>
            <a:chExt cx="361440" cy="361440"/>
          </a:xfrm>
        </p:grpSpPr>
        <p:sp>
          <p:nvSpPr>
            <p:cNvPr id="51" name="CustomShape 29">
              <a:extLst>
                <a:ext uri="{FF2B5EF4-FFF2-40B4-BE49-F238E27FC236}">
                  <a16:creationId xmlns:a16="http://schemas.microsoft.com/office/drawing/2014/main" id="{8FA5D154-EC18-D0B7-1725-40E9203A230F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2" name="CustomShape 30">
            <a:extLst>
              <a:ext uri="{FF2B5EF4-FFF2-40B4-BE49-F238E27FC236}">
                <a16:creationId xmlns:a16="http://schemas.microsoft.com/office/drawing/2014/main" id="{026E2008-5AE7-23DF-017A-598CC7F62665}"/>
              </a:ext>
            </a:extLst>
          </p:cNvPr>
          <p:cNvSpPr/>
          <p:nvPr/>
        </p:nvSpPr>
        <p:spPr>
          <a:xfrm>
            <a:off x="1514327" y="1836707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PLL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3" name="CustomShape 33">
            <a:extLst>
              <a:ext uri="{FF2B5EF4-FFF2-40B4-BE49-F238E27FC236}">
                <a16:creationId xmlns:a16="http://schemas.microsoft.com/office/drawing/2014/main" id="{C8EEE899-333C-5D50-B212-92B1F99B4C35}"/>
              </a:ext>
            </a:extLst>
          </p:cNvPr>
          <p:cNvSpPr/>
          <p:nvPr/>
        </p:nvSpPr>
        <p:spPr>
          <a:xfrm>
            <a:off x="2393116" y="1302499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latin typeface="Open Sans Regular"/>
                <a:ea typeface="Open Sans Regular"/>
              </a:rPr>
              <a:t>LO</a:t>
            </a:r>
            <a:r>
              <a:rPr lang="en-GB" sz="600" b="1" spc="-1" noProof="0" dirty="0">
                <a:latin typeface="Open Sans Regular"/>
                <a:ea typeface="Open Sans Regular"/>
              </a:rPr>
              <a:t>1</a:t>
            </a:r>
            <a:r>
              <a:rPr lang="en-GB" sz="900" b="1" spc="-1" noProof="0" dirty="0">
                <a:latin typeface="Open Sans Regular"/>
                <a:ea typeface="Open Sans Regular"/>
              </a:rPr>
              <a:t> =</a:t>
            </a:r>
            <a:r>
              <a:rPr lang="en-GB" sz="900" b="1" noProof="0" dirty="0"/>
              <a:t> 1.428 </a:t>
            </a:r>
            <a:r>
              <a:rPr lang="en-GB" sz="900" b="1" spc="-1" noProof="0" dirty="0">
                <a:latin typeface="Open Sans Regular"/>
                <a:ea typeface="Open Sans Regular"/>
              </a:rPr>
              <a:t>GHz</a:t>
            </a:r>
            <a:endParaRPr lang="en-GB" sz="900" b="1" spc="-1" noProof="0" dirty="0">
              <a:latin typeface="Arial"/>
            </a:endParaRPr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EDDE697E-1B13-C448-B8A2-3249A93F9AC4}"/>
              </a:ext>
            </a:extLst>
          </p:cNvPr>
          <p:cNvCxnSpPr>
            <a:cxnSpLocks/>
          </p:cNvCxnSpPr>
          <p:nvPr/>
        </p:nvCxnSpPr>
        <p:spPr>
          <a:xfrm>
            <a:off x="1596655" y="955066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14" name="Group 36">
            <a:extLst>
              <a:ext uri="{FF2B5EF4-FFF2-40B4-BE49-F238E27FC236}">
                <a16:creationId xmlns:a16="http://schemas.microsoft.com/office/drawing/2014/main" id="{A25F3AE6-0B23-FB62-FD88-177F7C5358C8}"/>
              </a:ext>
            </a:extLst>
          </p:cNvPr>
          <p:cNvGrpSpPr/>
          <p:nvPr/>
        </p:nvGrpSpPr>
        <p:grpSpPr>
          <a:xfrm>
            <a:off x="4988121" y="1480766"/>
            <a:ext cx="361440" cy="361440"/>
            <a:chOff x="6262200" y="1728000"/>
            <a:chExt cx="361440" cy="361440"/>
          </a:xfrm>
        </p:grpSpPr>
        <p:sp>
          <p:nvSpPr>
            <p:cNvPr id="515" name="CustomShape 37">
              <a:extLst>
                <a:ext uri="{FF2B5EF4-FFF2-40B4-BE49-F238E27FC236}">
                  <a16:creationId xmlns:a16="http://schemas.microsoft.com/office/drawing/2014/main" id="{15907698-D777-A5BD-3DE2-A89E171F8075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16" name="Line 16">
            <a:extLst>
              <a:ext uri="{FF2B5EF4-FFF2-40B4-BE49-F238E27FC236}">
                <a16:creationId xmlns:a16="http://schemas.microsoft.com/office/drawing/2014/main" id="{C5E2C23C-E3B2-5C31-2C62-2D4750A21EF8}"/>
              </a:ext>
            </a:extLst>
          </p:cNvPr>
          <p:cNvSpPr/>
          <p:nvPr/>
        </p:nvSpPr>
        <p:spPr>
          <a:xfrm>
            <a:off x="4547665" y="1664186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22" name="CustomShape 39">
            <a:extLst>
              <a:ext uri="{FF2B5EF4-FFF2-40B4-BE49-F238E27FC236}">
                <a16:creationId xmlns:a16="http://schemas.microsoft.com/office/drawing/2014/main" id="{75D37CFB-9201-B7CC-01EE-7F9FC7821349}"/>
              </a:ext>
            </a:extLst>
          </p:cNvPr>
          <p:cNvSpPr/>
          <p:nvPr/>
        </p:nvSpPr>
        <p:spPr>
          <a:xfrm>
            <a:off x="4901472" y="1895959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Splitter 1:3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25" name="Line 16">
            <a:extLst>
              <a:ext uri="{FF2B5EF4-FFF2-40B4-BE49-F238E27FC236}">
                <a16:creationId xmlns:a16="http://schemas.microsoft.com/office/drawing/2014/main" id="{33EFC69C-2D30-8AD1-B2CA-882C96A43905}"/>
              </a:ext>
            </a:extLst>
          </p:cNvPr>
          <p:cNvSpPr/>
          <p:nvPr/>
        </p:nvSpPr>
        <p:spPr>
          <a:xfrm>
            <a:off x="5355631" y="1662243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54" name="Line 14">
            <a:extLst>
              <a:ext uri="{FF2B5EF4-FFF2-40B4-BE49-F238E27FC236}">
                <a16:creationId xmlns:a16="http://schemas.microsoft.com/office/drawing/2014/main" id="{B25C2DF8-FCD1-BB37-CADD-EB8C4967E2B8}"/>
              </a:ext>
            </a:extLst>
          </p:cNvPr>
          <p:cNvSpPr/>
          <p:nvPr/>
        </p:nvSpPr>
        <p:spPr>
          <a:xfrm>
            <a:off x="1770076" y="1631362"/>
            <a:ext cx="72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58" name="CuadroTexto 557">
            <a:extLst>
              <a:ext uri="{FF2B5EF4-FFF2-40B4-BE49-F238E27FC236}">
                <a16:creationId xmlns:a16="http://schemas.microsoft.com/office/drawing/2014/main" id="{2C5AF677-E0D3-48FC-BAF8-88A7029F5138}"/>
              </a:ext>
            </a:extLst>
          </p:cNvPr>
          <p:cNvSpPr txBox="1"/>
          <p:nvPr/>
        </p:nvSpPr>
        <p:spPr>
          <a:xfrm>
            <a:off x="4795780" y="2064069"/>
            <a:ext cx="78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ZBPD-2400+</a:t>
            </a:r>
          </a:p>
        </p:txBody>
      </p:sp>
      <p:sp>
        <p:nvSpPr>
          <p:cNvPr id="579" name="CuadroTexto 578">
            <a:extLst>
              <a:ext uri="{FF2B5EF4-FFF2-40B4-BE49-F238E27FC236}">
                <a16:creationId xmlns:a16="http://schemas.microsoft.com/office/drawing/2014/main" id="{0E3CA72E-3AEB-1F62-D162-F5C8043AD469}"/>
              </a:ext>
            </a:extLst>
          </p:cNvPr>
          <p:cNvSpPr txBox="1"/>
          <p:nvPr/>
        </p:nvSpPr>
        <p:spPr>
          <a:xfrm>
            <a:off x="2998321" y="2064255"/>
            <a:ext cx="10650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ZX75BP-1500-S+</a:t>
            </a:r>
          </a:p>
        </p:txBody>
      </p:sp>
      <p:sp>
        <p:nvSpPr>
          <p:cNvPr id="581" name="CuadroTexto 580">
            <a:extLst>
              <a:ext uri="{FF2B5EF4-FFF2-40B4-BE49-F238E27FC236}">
                <a16:creationId xmlns:a16="http://schemas.microsoft.com/office/drawing/2014/main" id="{38505290-A82B-855D-864E-CDC8E5D7BE4E}"/>
              </a:ext>
            </a:extLst>
          </p:cNvPr>
          <p:cNvSpPr txBox="1"/>
          <p:nvPr/>
        </p:nvSpPr>
        <p:spPr>
          <a:xfrm>
            <a:off x="2329459" y="2233309"/>
            <a:ext cx="916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ZX60-83MP-S+</a:t>
            </a:r>
          </a:p>
        </p:txBody>
      </p:sp>
      <p:sp>
        <p:nvSpPr>
          <p:cNvPr id="5" name="CustomShape 93">
            <a:extLst>
              <a:ext uri="{FF2B5EF4-FFF2-40B4-BE49-F238E27FC236}">
                <a16:creationId xmlns:a16="http://schemas.microsoft.com/office/drawing/2014/main" id="{A97BD9EE-7CB1-63E1-611D-CD56DDDE9BA8}"/>
              </a:ext>
            </a:extLst>
          </p:cNvPr>
          <p:cNvSpPr/>
          <p:nvPr/>
        </p:nvSpPr>
        <p:spPr>
          <a:xfrm>
            <a:off x="2104935" y="1260850"/>
            <a:ext cx="3566648" cy="756515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grpSp>
        <p:nvGrpSpPr>
          <p:cNvPr id="7" name="Group 36">
            <a:extLst>
              <a:ext uri="{FF2B5EF4-FFF2-40B4-BE49-F238E27FC236}">
                <a16:creationId xmlns:a16="http://schemas.microsoft.com/office/drawing/2014/main" id="{E4F445C1-FC76-D20D-1199-61C367575055}"/>
              </a:ext>
            </a:extLst>
          </p:cNvPr>
          <p:cNvGrpSpPr/>
          <p:nvPr/>
        </p:nvGrpSpPr>
        <p:grpSpPr>
          <a:xfrm>
            <a:off x="4133372" y="1472242"/>
            <a:ext cx="361440" cy="361440"/>
            <a:chOff x="6262200" y="1728000"/>
            <a:chExt cx="361440" cy="361440"/>
          </a:xfrm>
        </p:grpSpPr>
        <p:sp>
          <p:nvSpPr>
            <p:cNvPr id="14" name="CustomShape 37">
              <a:extLst>
                <a:ext uri="{FF2B5EF4-FFF2-40B4-BE49-F238E27FC236}">
                  <a16:creationId xmlns:a16="http://schemas.microsoft.com/office/drawing/2014/main" id="{380E010E-0A0A-E162-312F-BFCAB8C59A5C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15" name="Line 16">
            <a:extLst>
              <a:ext uri="{FF2B5EF4-FFF2-40B4-BE49-F238E27FC236}">
                <a16:creationId xmlns:a16="http://schemas.microsoft.com/office/drawing/2014/main" id="{3B3F5238-4BE8-4739-19CA-B53E09F32159}"/>
              </a:ext>
            </a:extLst>
          </p:cNvPr>
          <p:cNvSpPr/>
          <p:nvPr/>
        </p:nvSpPr>
        <p:spPr>
          <a:xfrm>
            <a:off x="4103955" y="1631182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7A602633-7236-1AE9-2BAF-B28E35F0A640}"/>
              </a:ext>
            </a:extLst>
          </p:cNvPr>
          <p:cNvSpPr txBox="1"/>
          <p:nvPr/>
        </p:nvSpPr>
        <p:spPr>
          <a:xfrm>
            <a:off x="3974301" y="2071144"/>
            <a:ext cx="7403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noProof="0" dirty="0"/>
              <a:t>Extra cable</a:t>
            </a:r>
          </a:p>
        </p:txBody>
      </p:sp>
      <p:sp>
        <p:nvSpPr>
          <p:cNvPr id="26" name="CuadroTexto 35">
            <a:extLst>
              <a:ext uri="{FF2B5EF4-FFF2-40B4-BE49-F238E27FC236}">
                <a16:creationId xmlns:a16="http://schemas.microsoft.com/office/drawing/2014/main" id="{54287CAF-56D3-A100-9401-7BCFE1F018ED}"/>
              </a:ext>
            </a:extLst>
          </p:cNvPr>
          <p:cNvSpPr txBox="1"/>
          <p:nvPr/>
        </p:nvSpPr>
        <p:spPr>
          <a:xfrm>
            <a:off x="5856957" y="3286568"/>
            <a:ext cx="6786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800" b="1" noProof="0" dirty="0"/>
              <a:t>VLF-225+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97EAC93F-3E55-A53F-4D3E-EEF85B861720}"/>
              </a:ext>
            </a:extLst>
          </p:cNvPr>
          <p:cNvGrpSpPr/>
          <p:nvPr/>
        </p:nvGrpSpPr>
        <p:grpSpPr>
          <a:xfrm>
            <a:off x="2281659" y="2838974"/>
            <a:ext cx="822817" cy="1275184"/>
            <a:chOff x="2281659" y="2838974"/>
            <a:chExt cx="822817" cy="1275184"/>
          </a:xfrm>
        </p:grpSpPr>
        <p:grpSp>
          <p:nvGrpSpPr>
            <p:cNvPr id="29" name="Grupo 28">
              <a:extLst>
                <a:ext uri="{FF2B5EF4-FFF2-40B4-BE49-F238E27FC236}">
                  <a16:creationId xmlns:a16="http://schemas.microsoft.com/office/drawing/2014/main" id="{5A2AFC7D-F646-409E-DBB9-CA76E2960DB8}"/>
                </a:ext>
              </a:extLst>
            </p:cNvPr>
            <p:cNvGrpSpPr/>
            <p:nvPr/>
          </p:nvGrpSpPr>
          <p:grpSpPr>
            <a:xfrm>
              <a:off x="2281659" y="2838974"/>
              <a:ext cx="822817" cy="1275184"/>
              <a:chOff x="2281659" y="2838974"/>
              <a:chExt cx="822817" cy="1275184"/>
            </a:xfrm>
          </p:grpSpPr>
          <p:grpSp>
            <p:nvGrpSpPr>
              <p:cNvPr id="31" name="Grupo 30">
                <a:extLst>
                  <a:ext uri="{FF2B5EF4-FFF2-40B4-BE49-F238E27FC236}">
                    <a16:creationId xmlns:a16="http://schemas.microsoft.com/office/drawing/2014/main" id="{602D97ED-63A1-A730-290E-6B4DC0CD180B}"/>
                  </a:ext>
                </a:extLst>
              </p:cNvPr>
              <p:cNvGrpSpPr/>
              <p:nvPr/>
            </p:nvGrpSpPr>
            <p:grpSpPr>
              <a:xfrm>
                <a:off x="2511243" y="2838974"/>
                <a:ext cx="404984" cy="880023"/>
                <a:chOff x="2511243" y="2838974"/>
                <a:chExt cx="404984" cy="880023"/>
              </a:xfrm>
            </p:grpSpPr>
            <p:pic>
              <p:nvPicPr>
                <p:cNvPr id="55" name="Captura de pantalla 2025-01-31 a la(s) 13.24.00.png" descr="Captura de pantalla 2025-01-31 a la(s) 13.24.00.png">
                  <a:extLst>
                    <a:ext uri="{FF2B5EF4-FFF2-40B4-BE49-F238E27FC236}">
                      <a16:creationId xmlns:a16="http://schemas.microsoft.com/office/drawing/2014/main" id="{74E10A0E-70AA-0E81-F3EE-50E1F673527B}"/>
                    </a:ext>
                  </a:extLst>
                </p:cNvPr>
                <p:cNvPicPr/>
                <p:nvPr/>
              </p:nvPicPr>
              <p:blipFill>
                <a:blip r:embed="rId4"/>
                <a:stretch/>
              </p:blipFill>
              <p:spPr>
                <a:xfrm>
                  <a:off x="2585565" y="3388769"/>
                  <a:ext cx="215640" cy="222986"/>
                </a:xfrm>
                <a:prstGeom prst="rect">
                  <a:avLst/>
                </a:prstGeom>
                <a:ln w="12600">
                  <a:noFill/>
                </a:ln>
              </p:spPr>
            </p:pic>
            <p:sp>
              <p:nvSpPr>
                <p:cNvPr id="512" name="Elipse 511">
                  <a:extLst>
                    <a:ext uri="{FF2B5EF4-FFF2-40B4-BE49-F238E27FC236}">
                      <a16:creationId xmlns:a16="http://schemas.microsoft.com/office/drawing/2014/main" id="{78EF3A07-E1EC-5971-D3C3-C764B5583339}"/>
                    </a:ext>
                  </a:extLst>
                </p:cNvPr>
                <p:cNvSpPr/>
                <p:nvPr/>
              </p:nvSpPr>
              <p:spPr>
                <a:xfrm>
                  <a:off x="2511243" y="2838974"/>
                  <a:ext cx="404984" cy="397803"/>
                </a:xfrm>
                <a:prstGeom prst="ellipse">
                  <a:avLst/>
                </a:prstGeom>
                <a:noFill/>
                <a:ln>
                  <a:solidFill>
                    <a:srgbClr val="231F2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513" name="Line 59">
                  <a:extLst>
                    <a:ext uri="{FF2B5EF4-FFF2-40B4-BE49-F238E27FC236}">
                      <a16:creationId xmlns:a16="http://schemas.microsoft.com/office/drawing/2014/main" id="{075285A0-8F08-B9A1-69A9-3873E9831C98}"/>
                    </a:ext>
                  </a:extLst>
                </p:cNvPr>
                <p:cNvSpPr/>
                <p:nvPr/>
              </p:nvSpPr>
              <p:spPr>
                <a:xfrm flipH="1" flipV="1">
                  <a:off x="2704054" y="3251207"/>
                  <a:ext cx="2" cy="154424"/>
                </a:xfrm>
                <a:prstGeom prst="line">
                  <a:avLst/>
                </a:prstGeom>
                <a:ln w="12600">
                  <a:solidFill>
                    <a:schemeClr val="tx1"/>
                  </a:solidFill>
                  <a:miter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en-GB" noProof="0" dirty="0"/>
                </a:p>
              </p:txBody>
            </p:sp>
            <p:sp>
              <p:nvSpPr>
                <p:cNvPr id="517" name="Triángulo isósceles 516">
                  <a:extLst>
                    <a:ext uri="{FF2B5EF4-FFF2-40B4-BE49-F238E27FC236}">
                      <a16:creationId xmlns:a16="http://schemas.microsoft.com/office/drawing/2014/main" id="{EA23D34B-9B0A-107C-188C-889D15B8317A}"/>
                    </a:ext>
                  </a:extLst>
                </p:cNvPr>
                <p:cNvSpPr/>
                <p:nvPr/>
              </p:nvSpPr>
              <p:spPr>
                <a:xfrm rot="10800000">
                  <a:off x="2626298" y="3616134"/>
                  <a:ext cx="146345" cy="102863"/>
                </a:xfrm>
                <a:prstGeom prst="triangle">
                  <a:avLst/>
                </a:prstGeom>
                <a:noFill/>
                <a:ln w="12700">
                  <a:solidFill>
                    <a:srgbClr val="231F2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</p:grpSp>
          <p:sp>
            <p:nvSpPr>
              <p:cNvPr id="34" name="CuadroTexto 33">
                <a:extLst>
                  <a:ext uri="{FF2B5EF4-FFF2-40B4-BE49-F238E27FC236}">
                    <a16:creationId xmlns:a16="http://schemas.microsoft.com/office/drawing/2014/main" id="{FAD26CEC-CA1B-DB04-C908-597878455E8F}"/>
                  </a:ext>
                </a:extLst>
              </p:cNvPr>
              <p:cNvSpPr txBox="1"/>
              <p:nvPr/>
            </p:nvSpPr>
            <p:spPr>
              <a:xfrm>
                <a:off x="2281659" y="3914103"/>
                <a:ext cx="82281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00" b="1" noProof="0" dirty="0"/>
                  <a:t>D3I0118</a:t>
                </a:r>
              </a:p>
            </p:txBody>
          </p:sp>
          <p:sp>
            <p:nvSpPr>
              <p:cNvPr id="37" name="CustomShape 86">
                <a:extLst>
                  <a:ext uri="{FF2B5EF4-FFF2-40B4-BE49-F238E27FC236}">
                    <a16:creationId xmlns:a16="http://schemas.microsoft.com/office/drawing/2014/main" id="{E1D65005-844C-0DC9-3CA5-2E74A9D1871C}"/>
                  </a:ext>
                </a:extLst>
              </p:cNvPr>
              <p:cNvSpPr/>
              <p:nvPr/>
            </p:nvSpPr>
            <p:spPr>
              <a:xfrm>
                <a:off x="2443270" y="3821153"/>
                <a:ext cx="505139" cy="123111"/>
              </a:xfrm>
              <a:prstGeom prst="rect">
                <a:avLst/>
              </a:prstGeom>
              <a:noFill/>
              <a:ln w="1260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>
                <a:spAutoFit/>
              </a:bodyPr>
              <a:lstStyle/>
              <a:p>
                <a:pPr algn="ctr">
                  <a:tabLst>
                    <a:tab pos="0" algn="l"/>
                  </a:tabLst>
                </a:pPr>
                <a:r>
                  <a:rPr lang="en-GB" sz="800" spc="-1" noProof="0" dirty="0">
                    <a:latin typeface="Open Sans Regular"/>
                    <a:ea typeface="Open Sans Regular"/>
                  </a:rPr>
                  <a:t>Isolator x3</a:t>
                </a:r>
                <a:endParaRPr lang="en-GB" sz="800" spc="-1" noProof="0" dirty="0">
                  <a:latin typeface="Arial"/>
                </a:endParaRPr>
              </a:p>
            </p:txBody>
          </p:sp>
        </p:grpSp>
        <p:cxnSp>
          <p:nvCxnSpPr>
            <p:cNvPr id="30" name="Conector: curvado 29">
              <a:extLst>
                <a:ext uri="{FF2B5EF4-FFF2-40B4-BE49-F238E27FC236}">
                  <a16:creationId xmlns:a16="http://schemas.microsoft.com/office/drawing/2014/main" id="{22E865B7-565E-DD36-356E-E21F6C125C2F}"/>
                </a:ext>
              </a:extLst>
            </p:cNvPr>
            <p:cNvCxnSpPr>
              <a:cxnSpLocks/>
              <a:stCxn id="512" idx="2"/>
              <a:endCxn id="512" idx="6"/>
            </p:cNvCxnSpPr>
            <p:nvPr/>
          </p:nvCxnSpPr>
          <p:spPr>
            <a:xfrm rot="10800000" flipH="1">
              <a:off x="2511243" y="3037876"/>
              <a:ext cx="404984" cy="12700"/>
            </a:xfrm>
            <a:prstGeom prst="curvedConnector5">
              <a:avLst>
                <a:gd name="adj1" fmla="val 11917"/>
                <a:gd name="adj2" fmla="val 1406150"/>
                <a:gd name="adj3" fmla="val 86202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18" name="Line 42">
            <a:extLst>
              <a:ext uri="{FF2B5EF4-FFF2-40B4-BE49-F238E27FC236}">
                <a16:creationId xmlns:a16="http://schemas.microsoft.com/office/drawing/2014/main" id="{E3C07B94-42FB-8060-8B5B-139D446E161C}"/>
              </a:ext>
            </a:extLst>
          </p:cNvPr>
          <p:cNvSpPr/>
          <p:nvPr/>
        </p:nvSpPr>
        <p:spPr>
          <a:xfrm>
            <a:off x="1807384" y="3020974"/>
            <a:ext cx="20008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19" name="CustomShape 69">
            <a:extLst>
              <a:ext uri="{FF2B5EF4-FFF2-40B4-BE49-F238E27FC236}">
                <a16:creationId xmlns:a16="http://schemas.microsoft.com/office/drawing/2014/main" id="{D1B8C285-79B2-E19E-A542-622364F4430C}"/>
              </a:ext>
            </a:extLst>
          </p:cNvPr>
          <p:cNvSpPr/>
          <p:nvPr/>
        </p:nvSpPr>
        <p:spPr>
          <a:xfrm>
            <a:off x="2009820" y="2831838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pic>
        <p:nvPicPr>
          <p:cNvPr id="520" name="Captura de pantalla 2025-01-31 a la(s) 13.28.39.png" descr="Captura de pantalla 2025-01-31 a la(s) 13.28.39.png">
            <a:extLst>
              <a:ext uri="{FF2B5EF4-FFF2-40B4-BE49-F238E27FC236}">
                <a16:creationId xmlns:a16="http://schemas.microsoft.com/office/drawing/2014/main" id="{AA6DD378-4937-31D3-47E9-492B2CAD53E8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2064900" y="2879718"/>
            <a:ext cx="251640" cy="266040"/>
          </a:xfrm>
          <a:prstGeom prst="rect">
            <a:avLst/>
          </a:prstGeom>
          <a:ln w="12600">
            <a:noFill/>
          </a:ln>
        </p:spPr>
      </p:pic>
      <p:sp>
        <p:nvSpPr>
          <p:cNvPr id="521" name="CustomShape 87">
            <a:extLst>
              <a:ext uri="{FF2B5EF4-FFF2-40B4-BE49-F238E27FC236}">
                <a16:creationId xmlns:a16="http://schemas.microsoft.com/office/drawing/2014/main" id="{C279DC64-442E-8145-8D20-00B661ABAACE}"/>
              </a:ext>
            </a:extLst>
          </p:cNvPr>
          <p:cNvSpPr/>
          <p:nvPr/>
        </p:nvSpPr>
        <p:spPr>
          <a:xfrm>
            <a:off x="1991305" y="3217795"/>
            <a:ext cx="3848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BPF x2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24" name="CuadroTexto 523">
            <a:extLst>
              <a:ext uri="{FF2B5EF4-FFF2-40B4-BE49-F238E27FC236}">
                <a16:creationId xmlns:a16="http://schemas.microsoft.com/office/drawing/2014/main" id="{96D0449F-835A-D0CD-F8EA-E7630A1939BA}"/>
              </a:ext>
            </a:extLst>
          </p:cNvPr>
          <p:cNvSpPr txBox="1"/>
          <p:nvPr/>
        </p:nvSpPr>
        <p:spPr>
          <a:xfrm>
            <a:off x="1752912" y="3303143"/>
            <a:ext cx="9455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noProof="0" dirty="0"/>
              <a:t>VBFZ-1690-S+</a:t>
            </a:r>
          </a:p>
        </p:txBody>
      </p:sp>
      <p:grpSp>
        <p:nvGrpSpPr>
          <p:cNvPr id="527" name="Grupo 526">
            <a:extLst>
              <a:ext uri="{FF2B5EF4-FFF2-40B4-BE49-F238E27FC236}">
                <a16:creationId xmlns:a16="http://schemas.microsoft.com/office/drawing/2014/main" id="{85DC374F-3C0A-8771-A2DA-DF3E1CE41B40}"/>
              </a:ext>
            </a:extLst>
          </p:cNvPr>
          <p:cNvGrpSpPr/>
          <p:nvPr/>
        </p:nvGrpSpPr>
        <p:grpSpPr>
          <a:xfrm rot="5400000">
            <a:off x="689856" y="2382159"/>
            <a:ext cx="497160" cy="459350"/>
            <a:chOff x="5952760" y="1579971"/>
            <a:chExt cx="497160" cy="459350"/>
          </a:xfrm>
        </p:grpSpPr>
        <p:sp>
          <p:nvSpPr>
            <p:cNvPr id="528" name="Triángulo isósceles 527">
              <a:extLst>
                <a:ext uri="{FF2B5EF4-FFF2-40B4-BE49-F238E27FC236}">
                  <a16:creationId xmlns:a16="http://schemas.microsoft.com/office/drawing/2014/main" id="{9B86A590-1715-FB33-66F7-057CE28E0FF3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29" name="CustomShape 7">
              <a:extLst>
                <a:ext uri="{FF2B5EF4-FFF2-40B4-BE49-F238E27FC236}">
                  <a16:creationId xmlns:a16="http://schemas.microsoft.com/office/drawing/2014/main" id="{DBC8861E-E545-0DF3-1CE5-8D408152D5C1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30" name="CustomShape 21">
            <a:extLst>
              <a:ext uri="{FF2B5EF4-FFF2-40B4-BE49-F238E27FC236}">
                <a16:creationId xmlns:a16="http://schemas.microsoft.com/office/drawing/2014/main" id="{3750F5F4-5030-46E8-4E5E-3560961C8D7E}"/>
              </a:ext>
            </a:extLst>
          </p:cNvPr>
          <p:cNvSpPr/>
          <p:nvPr/>
        </p:nvSpPr>
        <p:spPr>
          <a:xfrm>
            <a:off x="786198" y="2824038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P.S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531" name="Grupo 530">
            <a:extLst>
              <a:ext uri="{FF2B5EF4-FFF2-40B4-BE49-F238E27FC236}">
                <a16:creationId xmlns:a16="http://schemas.microsoft.com/office/drawing/2014/main" id="{49855354-C711-DDBF-4850-89B22D7BE42E}"/>
              </a:ext>
            </a:extLst>
          </p:cNvPr>
          <p:cNvGrpSpPr/>
          <p:nvPr/>
        </p:nvGrpSpPr>
        <p:grpSpPr>
          <a:xfrm rot="5400000">
            <a:off x="686396" y="3268292"/>
            <a:ext cx="497160" cy="459350"/>
            <a:chOff x="5952760" y="1579971"/>
            <a:chExt cx="497160" cy="459350"/>
          </a:xfrm>
        </p:grpSpPr>
        <p:sp>
          <p:nvSpPr>
            <p:cNvPr id="532" name="Triángulo isósceles 531">
              <a:extLst>
                <a:ext uri="{FF2B5EF4-FFF2-40B4-BE49-F238E27FC236}">
                  <a16:creationId xmlns:a16="http://schemas.microsoft.com/office/drawing/2014/main" id="{C0E42496-2C23-2EAF-0DA6-8D0DBB776CB8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33" name="CustomShape 7">
              <a:extLst>
                <a:ext uri="{FF2B5EF4-FFF2-40B4-BE49-F238E27FC236}">
                  <a16:creationId xmlns:a16="http://schemas.microsoft.com/office/drawing/2014/main" id="{2E60A07C-5EB1-CE16-A6C4-DC87EFBE9C14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34" name="CustomShape 21">
            <a:extLst>
              <a:ext uri="{FF2B5EF4-FFF2-40B4-BE49-F238E27FC236}">
                <a16:creationId xmlns:a16="http://schemas.microsoft.com/office/drawing/2014/main" id="{89E3439F-8596-C000-7788-99F9403A8135}"/>
              </a:ext>
            </a:extLst>
          </p:cNvPr>
          <p:cNvSpPr/>
          <p:nvPr/>
        </p:nvSpPr>
        <p:spPr>
          <a:xfrm>
            <a:off x="808879" y="3695470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P.S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535" name="Group 16">
            <a:extLst>
              <a:ext uri="{FF2B5EF4-FFF2-40B4-BE49-F238E27FC236}">
                <a16:creationId xmlns:a16="http://schemas.microsoft.com/office/drawing/2014/main" id="{A7730960-D37F-23AC-84BD-8B951E2A664D}"/>
              </a:ext>
            </a:extLst>
          </p:cNvPr>
          <p:cNvGrpSpPr/>
          <p:nvPr/>
        </p:nvGrpSpPr>
        <p:grpSpPr>
          <a:xfrm>
            <a:off x="7864532" y="2158134"/>
            <a:ext cx="835920" cy="1708216"/>
            <a:chOff x="8043840" y="1744920"/>
            <a:chExt cx="835920" cy="2659680"/>
          </a:xfrm>
        </p:grpSpPr>
        <p:sp>
          <p:nvSpPr>
            <p:cNvPr id="536" name="CustomShape 17">
              <a:extLst>
                <a:ext uri="{FF2B5EF4-FFF2-40B4-BE49-F238E27FC236}">
                  <a16:creationId xmlns:a16="http://schemas.microsoft.com/office/drawing/2014/main" id="{295975A3-7C0A-1802-780A-461417D8AEDB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537" name="CustomShape 18">
              <a:extLst>
                <a:ext uri="{FF2B5EF4-FFF2-40B4-BE49-F238E27FC236}">
                  <a16:creationId xmlns:a16="http://schemas.microsoft.com/office/drawing/2014/main" id="{BBC11B31-BFA8-AA37-2E96-B1CA50F47124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b="1" spc="-1" noProof="0" dirty="0">
                  <a:latin typeface="Open Sans Regular"/>
                  <a:ea typeface="Open Sans Regular"/>
                </a:rPr>
                <a:t>Oscilloscope</a:t>
              </a:r>
            </a:p>
          </p:txBody>
        </p:sp>
      </p:grpSp>
      <p:sp>
        <p:nvSpPr>
          <p:cNvPr id="538" name="Line 45">
            <a:extLst>
              <a:ext uri="{FF2B5EF4-FFF2-40B4-BE49-F238E27FC236}">
                <a16:creationId xmlns:a16="http://schemas.microsoft.com/office/drawing/2014/main" id="{EF7A8F57-AFCC-FF28-D174-0431084D8621}"/>
              </a:ext>
            </a:extLst>
          </p:cNvPr>
          <p:cNvSpPr/>
          <p:nvPr/>
        </p:nvSpPr>
        <p:spPr>
          <a:xfrm>
            <a:off x="6338181" y="3034365"/>
            <a:ext cx="457791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grpSp>
        <p:nvGrpSpPr>
          <p:cNvPr id="539" name="Group 36">
            <a:extLst>
              <a:ext uri="{FF2B5EF4-FFF2-40B4-BE49-F238E27FC236}">
                <a16:creationId xmlns:a16="http://schemas.microsoft.com/office/drawing/2014/main" id="{D4E80693-003B-044E-F710-2C5E533EAB67}"/>
              </a:ext>
            </a:extLst>
          </p:cNvPr>
          <p:cNvGrpSpPr/>
          <p:nvPr/>
        </p:nvGrpSpPr>
        <p:grpSpPr>
          <a:xfrm>
            <a:off x="6803621" y="2882867"/>
            <a:ext cx="361440" cy="361440"/>
            <a:chOff x="6262200" y="1728000"/>
            <a:chExt cx="361440" cy="361440"/>
          </a:xfrm>
        </p:grpSpPr>
        <p:sp>
          <p:nvSpPr>
            <p:cNvPr id="540" name="CustomShape 37">
              <a:extLst>
                <a:ext uri="{FF2B5EF4-FFF2-40B4-BE49-F238E27FC236}">
                  <a16:creationId xmlns:a16="http://schemas.microsoft.com/office/drawing/2014/main" id="{7C472054-3DCB-FAB6-EA05-2AD9F2D60836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41" name="CustomShape 39">
            <a:extLst>
              <a:ext uri="{FF2B5EF4-FFF2-40B4-BE49-F238E27FC236}">
                <a16:creationId xmlns:a16="http://schemas.microsoft.com/office/drawing/2014/main" id="{2EB820C8-9FEE-0BDC-AB8D-A70EB46D4457}"/>
              </a:ext>
            </a:extLst>
          </p:cNvPr>
          <p:cNvSpPr/>
          <p:nvPr/>
        </p:nvSpPr>
        <p:spPr>
          <a:xfrm>
            <a:off x="6820474" y="2955862"/>
            <a:ext cx="324866" cy="230832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700" spc="-1" noProof="0" dirty="0">
                <a:latin typeface="Open Sans Regular"/>
                <a:ea typeface="Open Sans Regular"/>
              </a:rPr>
              <a:t>Splitter </a:t>
            </a:r>
          </a:p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1:2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42" name="Line 45">
            <a:extLst>
              <a:ext uri="{FF2B5EF4-FFF2-40B4-BE49-F238E27FC236}">
                <a16:creationId xmlns:a16="http://schemas.microsoft.com/office/drawing/2014/main" id="{B51C11FB-0386-1A46-A8A2-C1AA3548DECE}"/>
              </a:ext>
            </a:extLst>
          </p:cNvPr>
          <p:cNvSpPr/>
          <p:nvPr/>
        </p:nvSpPr>
        <p:spPr>
          <a:xfrm flipH="1" flipV="1">
            <a:off x="6996223" y="3259393"/>
            <a:ext cx="0" cy="360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43" name="CustomShape 17">
            <a:extLst>
              <a:ext uri="{FF2B5EF4-FFF2-40B4-BE49-F238E27FC236}">
                <a16:creationId xmlns:a16="http://schemas.microsoft.com/office/drawing/2014/main" id="{6A0FE399-CF8F-9684-1AB7-124A36744699}"/>
              </a:ext>
            </a:extLst>
          </p:cNvPr>
          <p:cNvSpPr/>
          <p:nvPr/>
        </p:nvSpPr>
        <p:spPr>
          <a:xfrm>
            <a:off x="6759777" y="3619881"/>
            <a:ext cx="461195" cy="391566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/>
            <a:r>
              <a:rPr lang="en-GB" sz="600" noProof="0" dirty="0">
                <a:solidFill>
                  <a:srgbClr val="FF0000"/>
                </a:solidFill>
              </a:rPr>
              <a:t>2DC Not used</a:t>
            </a:r>
            <a:endParaRPr lang="en-GB" sz="1600" noProof="0" dirty="0">
              <a:solidFill>
                <a:srgbClr val="FF0000"/>
              </a:solidFill>
            </a:endParaRPr>
          </a:p>
        </p:txBody>
      </p:sp>
      <p:sp>
        <p:nvSpPr>
          <p:cNvPr id="544" name="Line 45">
            <a:extLst>
              <a:ext uri="{FF2B5EF4-FFF2-40B4-BE49-F238E27FC236}">
                <a16:creationId xmlns:a16="http://schemas.microsoft.com/office/drawing/2014/main" id="{F191F9A1-B0CE-04FE-D76E-ADE5E0763FA0}"/>
              </a:ext>
            </a:extLst>
          </p:cNvPr>
          <p:cNvSpPr/>
          <p:nvPr/>
        </p:nvSpPr>
        <p:spPr>
          <a:xfrm>
            <a:off x="7145340" y="3023557"/>
            <a:ext cx="72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32958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D08F177E-EF8C-6D5D-3AFD-F9B5986CB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5">
            <a:extLst>
              <a:ext uri="{FF2B5EF4-FFF2-40B4-BE49-F238E27FC236}">
                <a16:creationId xmlns:a16="http://schemas.microsoft.com/office/drawing/2014/main" id="{A9F2294A-3872-5997-4766-61C178BA0E23}"/>
              </a:ext>
            </a:extLst>
          </p:cNvPr>
          <p:cNvGrpSpPr/>
          <p:nvPr/>
        </p:nvGrpSpPr>
        <p:grpSpPr>
          <a:xfrm>
            <a:off x="32760" y="2728134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EB4EB31C-4656-BE65-A5EB-CD99932C11E3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696445C6-2AA2-31E6-4651-A31CF5EEC935}"/>
                </a:ext>
              </a:extLst>
            </p:cNvPr>
            <p:cNvSpPr/>
            <p:nvPr/>
          </p:nvSpPr>
          <p:spPr>
            <a:xfrm>
              <a:off x="385423" y="3016016"/>
              <a:ext cx="28482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b="1" spc="-1" noProof="0" dirty="0">
                  <a:latin typeface="+mj-lt"/>
                  <a:ea typeface="Open Sans Regular"/>
                </a:rPr>
                <a:t>cBPM</a:t>
              </a:r>
              <a:endParaRPr lang="en-GB" noProof="0" dirty="0"/>
            </a:p>
          </p:txBody>
        </p:sp>
      </p:grpSp>
      <p:sp>
        <p:nvSpPr>
          <p:cNvPr id="31" name="CustomShape 22">
            <a:extLst>
              <a:ext uri="{FF2B5EF4-FFF2-40B4-BE49-F238E27FC236}">
                <a16:creationId xmlns:a16="http://schemas.microsoft.com/office/drawing/2014/main" id="{D198D6CA-36DD-5F7B-D8DB-63F7571B07F9}"/>
              </a:ext>
            </a:extLst>
          </p:cNvPr>
          <p:cNvSpPr/>
          <p:nvPr/>
        </p:nvSpPr>
        <p:spPr>
          <a:xfrm>
            <a:off x="2494600" y="788675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1100" spc="-1" noProof="0" dirty="0">
                <a:latin typeface="+mj-lt"/>
                <a:ea typeface="Open Sans Regular"/>
              </a:rPr>
              <a:t>LO</a:t>
            </a:r>
            <a:r>
              <a:rPr lang="en-GB" sz="700" spc="-1" noProof="0" dirty="0">
                <a:latin typeface="+mj-lt"/>
                <a:ea typeface="Open Sans Regular"/>
              </a:rPr>
              <a:t>1</a:t>
            </a:r>
            <a:r>
              <a:rPr lang="en-GB" sz="1100" spc="-1" noProof="0" dirty="0">
                <a:latin typeface="+mj-lt"/>
                <a:ea typeface="Open Sans Regular"/>
              </a:rPr>
              <a:t> = 1.428 GHz</a:t>
            </a:r>
            <a:endParaRPr lang="en-GB" sz="1100" spc="-1" noProof="0" dirty="0">
              <a:latin typeface="+mj-lt"/>
            </a:endParaRPr>
          </a:p>
        </p:txBody>
      </p:sp>
      <p:sp>
        <p:nvSpPr>
          <p:cNvPr id="578" name="CustomShape 93">
            <a:extLst>
              <a:ext uri="{FF2B5EF4-FFF2-40B4-BE49-F238E27FC236}">
                <a16:creationId xmlns:a16="http://schemas.microsoft.com/office/drawing/2014/main" id="{4D3D0CD2-AF07-223F-F29D-A1BCD20804F9}"/>
              </a:ext>
            </a:extLst>
          </p:cNvPr>
          <p:cNvSpPr/>
          <p:nvPr/>
        </p:nvSpPr>
        <p:spPr>
          <a:xfrm>
            <a:off x="1302568" y="1138063"/>
            <a:ext cx="3169364" cy="947869"/>
          </a:xfrm>
          <a:prstGeom prst="rect">
            <a:avLst/>
          </a:prstGeom>
          <a:solidFill>
            <a:srgbClr val="E2E7F2"/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B21AA74-7369-D6D4-7076-735677B672B0}"/>
              </a:ext>
            </a:extLst>
          </p:cNvPr>
          <p:cNvGrpSpPr/>
          <p:nvPr/>
        </p:nvGrpSpPr>
        <p:grpSpPr>
          <a:xfrm>
            <a:off x="937706" y="2824074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48A15A5E-66EB-CE62-EAC6-BD8ADAB696BA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BE6E0E90-4758-7A38-B51F-DA7A427B1EE1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180 </a:t>
              </a:r>
              <a:endParaRPr lang="en-GB" sz="800" spc="-1" noProof="0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Hybrid</a:t>
              </a:r>
              <a:endParaRPr lang="en-GB" sz="800" spc="-1" noProof="0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7978E856-B0D5-23A6-C553-E570B6414FA1}"/>
              </a:ext>
            </a:extLst>
          </p:cNvPr>
          <p:cNvSpPr/>
          <p:nvPr/>
        </p:nvSpPr>
        <p:spPr>
          <a:xfrm>
            <a:off x="909446" y="3048714"/>
            <a:ext cx="2286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9D616DCE-EAFF-0F7F-C24A-935FE512F66A}"/>
              </a:ext>
            </a:extLst>
          </p:cNvPr>
          <p:cNvSpPr/>
          <p:nvPr/>
        </p:nvSpPr>
        <p:spPr>
          <a:xfrm flipV="1">
            <a:off x="1162706" y="3269394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2E17F393-5883-5523-7482-E764EAD41CA6}"/>
              </a:ext>
            </a:extLst>
          </p:cNvPr>
          <p:cNvSpPr/>
          <p:nvPr/>
        </p:nvSpPr>
        <p:spPr>
          <a:xfrm>
            <a:off x="786336" y="2909396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45C9DCD2-3AA5-4A59-AA52-1A0A9048EC38}"/>
              </a:ext>
            </a:extLst>
          </p:cNvPr>
          <p:cNvSpPr/>
          <p:nvPr/>
        </p:nvSpPr>
        <p:spPr>
          <a:xfrm>
            <a:off x="1429756" y="2909396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216" name="Line 96">
            <a:extLst>
              <a:ext uri="{FF2B5EF4-FFF2-40B4-BE49-F238E27FC236}">
                <a16:creationId xmlns:a16="http://schemas.microsoft.com/office/drawing/2014/main" id="{1E0793DF-5CB3-C90C-5943-F470BCE87757}"/>
              </a:ext>
            </a:extLst>
          </p:cNvPr>
          <p:cNvSpPr/>
          <p:nvPr/>
        </p:nvSpPr>
        <p:spPr>
          <a:xfrm flipV="1">
            <a:off x="1156226" y="2593314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5194B9FD-A3A9-E5DC-3636-21311A001A5A}"/>
              </a:ext>
            </a:extLst>
          </p:cNvPr>
          <p:cNvSpPr/>
          <p:nvPr/>
        </p:nvSpPr>
        <p:spPr>
          <a:xfrm flipV="1">
            <a:off x="349006" y="2579871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90C7D418-E876-C803-9D33-92B268203875}"/>
              </a:ext>
            </a:extLst>
          </p:cNvPr>
          <p:cNvSpPr/>
          <p:nvPr/>
        </p:nvSpPr>
        <p:spPr>
          <a:xfrm>
            <a:off x="349006" y="3493334"/>
            <a:ext cx="81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84B09722-EBB5-988E-92A5-0292C090D8D0}"/>
              </a:ext>
            </a:extLst>
          </p:cNvPr>
          <p:cNvSpPr/>
          <p:nvPr/>
        </p:nvSpPr>
        <p:spPr>
          <a:xfrm flipV="1">
            <a:off x="349006" y="3360331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B2AA7694-3608-824A-D69D-344D96B1C48D}"/>
              </a:ext>
            </a:extLst>
          </p:cNvPr>
          <p:cNvCxnSpPr>
            <a:cxnSpLocks/>
          </p:cNvCxnSpPr>
          <p:nvPr/>
        </p:nvCxnSpPr>
        <p:spPr>
          <a:xfrm>
            <a:off x="1076956" y="834723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6" name="CustomShape 32">
            <a:extLst>
              <a:ext uri="{FF2B5EF4-FFF2-40B4-BE49-F238E27FC236}">
                <a16:creationId xmlns:a16="http://schemas.microsoft.com/office/drawing/2014/main" id="{02CAECC6-7D80-15FD-96C0-766E8C4B6241}"/>
              </a:ext>
            </a:extLst>
          </p:cNvPr>
          <p:cNvSpPr/>
          <p:nvPr/>
        </p:nvSpPr>
        <p:spPr>
          <a:xfrm>
            <a:off x="-286362" y="1356212"/>
            <a:ext cx="1085214" cy="24622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latin typeface="+mj-lt"/>
                <a:ea typeface="Open Sans Regular"/>
              </a:rPr>
              <a:t>ATF S.G = </a:t>
            </a:r>
          </a:p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latin typeface="+mj-lt"/>
                <a:ea typeface="Open Sans Regular"/>
              </a:rPr>
              <a:t>714 MHz</a:t>
            </a:r>
            <a:endParaRPr lang="en-GB" sz="800" b="1" spc="-1" noProof="0" dirty="0">
              <a:latin typeface="+mj-lt"/>
            </a:endParaRPr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A8B4D3A6-D4E2-89FF-55BE-B53B623014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n-GB" noProof="0" smtClean="0"/>
              <a:t>22</a:t>
            </a:fld>
            <a:endParaRPr lang="en-GB" noProof="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1A629BA-0A08-FA53-7772-5F5BEAF9B73F}"/>
              </a:ext>
            </a:extLst>
          </p:cNvPr>
          <p:cNvSpPr txBox="1"/>
          <p:nvPr/>
        </p:nvSpPr>
        <p:spPr>
          <a:xfrm>
            <a:off x="5277502" y="1995041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b="1" i="1" noProof="0" dirty="0"/>
              <a:t>+7 dBm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6DD5D76-5FE2-9598-AEE0-47848D47173F}"/>
              </a:ext>
            </a:extLst>
          </p:cNvPr>
          <p:cNvSpPr txBox="1"/>
          <p:nvPr/>
        </p:nvSpPr>
        <p:spPr>
          <a:xfrm>
            <a:off x="5140896" y="0"/>
            <a:ext cx="510531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u="sng" noProof="0" dirty="0"/>
              <a:t>READOUT SACLAY - REFERENCE LINE</a:t>
            </a:r>
          </a:p>
        </p:txBody>
      </p:sp>
      <p:sp>
        <p:nvSpPr>
          <p:cNvPr id="521" name="CuadroTexto 520">
            <a:extLst>
              <a:ext uri="{FF2B5EF4-FFF2-40B4-BE49-F238E27FC236}">
                <a16:creationId xmlns:a16="http://schemas.microsoft.com/office/drawing/2014/main" id="{3E09E8E9-920A-31E9-20E6-8608456CBADA}"/>
              </a:ext>
            </a:extLst>
          </p:cNvPr>
          <p:cNvSpPr txBox="1"/>
          <p:nvPr/>
        </p:nvSpPr>
        <p:spPr>
          <a:xfrm>
            <a:off x="2875065" y="1107683"/>
            <a:ext cx="11621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rgbClr val="FF0000"/>
                </a:solidFill>
              </a:rPr>
              <a:t>Pout 1dB= +27 dBm</a:t>
            </a:r>
          </a:p>
        </p:txBody>
      </p:sp>
      <p:sp>
        <p:nvSpPr>
          <p:cNvPr id="576" name="CuadroTexto 575">
            <a:extLst>
              <a:ext uri="{FF2B5EF4-FFF2-40B4-BE49-F238E27FC236}">
                <a16:creationId xmlns:a16="http://schemas.microsoft.com/office/drawing/2014/main" id="{2F2D4431-5A93-720C-F53F-4B1870577BBA}"/>
              </a:ext>
            </a:extLst>
          </p:cNvPr>
          <p:cNvSpPr txBox="1"/>
          <p:nvPr/>
        </p:nvSpPr>
        <p:spPr>
          <a:xfrm>
            <a:off x="5260433" y="1848236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b="1" noProof="0" dirty="0"/>
              <a:t>LO</a:t>
            </a:r>
            <a:r>
              <a:rPr lang="en-GB" sz="400" b="1" noProof="0" dirty="0"/>
              <a:t>1</a:t>
            </a:r>
            <a:r>
              <a:rPr lang="en-GB" sz="800" b="1" noProof="0" dirty="0"/>
              <a:t>=1.428 GHz</a:t>
            </a:r>
            <a:endParaRPr lang="en-GB" sz="700" b="1" noProof="0" dirty="0"/>
          </a:p>
        </p:txBody>
      </p:sp>
      <p:sp>
        <p:nvSpPr>
          <p:cNvPr id="563" name="CuadroTexto 562">
            <a:extLst>
              <a:ext uri="{FF2B5EF4-FFF2-40B4-BE49-F238E27FC236}">
                <a16:creationId xmlns:a16="http://schemas.microsoft.com/office/drawing/2014/main" id="{FF21CCD6-46A7-5158-6EA9-F7D0BD6C6F91}"/>
              </a:ext>
            </a:extLst>
          </p:cNvPr>
          <p:cNvSpPr txBox="1"/>
          <p:nvPr/>
        </p:nvSpPr>
        <p:spPr>
          <a:xfrm>
            <a:off x="815126" y="3795457"/>
            <a:ext cx="761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JSO-465/3S</a:t>
            </a:r>
          </a:p>
        </p:txBody>
      </p:sp>
      <p:sp>
        <p:nvSpPr>
          <p:cNvPr id="592" name="CuadroTexto 591">
            <a:extLst>
              <a:ext uri="{FF2B5EF4-FFF2-40B4-BE49-F238E27FC236}">
                <a16:creationId xmlns:a16="http://schemas.microsoft.com/office/drawing/2014/main" id="{2E57864A-EE6D-FFF1-1928-D74F2DD4BCEA}"/>
              </a:ext>
            </a:extLst>
          </p:cNvPr>
          <p:cNvSpPr txBox="1"/>
          <p:nvPr/>
        </p:nvSpPr>
        <p:spPr>
          <a:xfrm>
            <a:off x="2540592" y="2064127"/>
            <a:ext cx="10650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ZX75BP-1500-S+</a:t>
            </a:r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B8E82A31-DB64-8C12-8DA2-EA22430B0D38}"/>
              </a:ext>
            </a:extLst>
          </p:cNvPr>
          <p:cNvSpPr/>
          <p:nvPr/>
        </p:nvSpPr>
        <p:spPr>
          <a:xfrm>
            <a:off x="1394198" y="3020039"/>
            <a:ext cx="72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2" name="CustomShape 41">
            <a:extLst>
              <a:ext uri="{FF2B5EF4-FFF2-40B4-BE49-F238E27FC236}">
                <a16:creationId xmlns:a16="http://schemas.microsoft.com/office/drawing/2014/main" id="{22DA5837-B8CA-2B57-CCFC-8D6A59B2E93B}"/>
              </a:ext>
            </a:extLst>
          </p:cNvPr>
          <p:cNvSpPr/>
          <p:nvPr/>
        </p:nvSpPr>
        <p:spPr>
          <a:xfrm>
            <a:off x="665222" y="518872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4" name="CustomShape 42">
            <a:extLst>
              <a:ext uri="{FF2B5EF4-FFF2-40B4-BE49-F238E27FC236}">
                <a16:creationId xmlns:a16="http://schemas.microsoft.com/office/drawing/2014/main" id="{A34224F4-2C99-DCA0-7C49-66941410E851}"/>
              </a:ext>
            </a:extLst>
          </p:cNvPr>
          <p:cNvSpPr/>
          <p:nvPr/>
        </p:nvSpPr>
        <p:spPr>
          <a:xfrm>
            <a:off x="685996" y="552271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n-GB" b="1" noProof="0" dirty="0"/>
              <a:t>µC</a:t>
            </a:r>
            <a:endParaRPr lang="en-GB" sz="1800" spc="-1" noProof="0" dirty="0">
              <a:latin typeface="Arial"/>
            </a:endParaRPr>
          </a:p>
        </p:txBody>
      </p:sp>
      <p:sp>
        <p:nvSpPr>
          <p:cNvPr id="6" name="Line 59">
            <a:extLst>
              <a:ext uri="{FF2B5EF4-FFF2-40B4-BE49-F238E27FC236}">
                <a16:creationId xmlns:a16="http://schemas.microsoft.com/office/drawing/2014/main" id="{A5BF3AC2-EE8A-8763-7744-163B1A7BAA78}"/>
              </a:ext>
            </a:extLst>
          </p:cNvPr>
          <p:cNvSpPr/>
          <p:nvPr/>
        </p:nvSpPr>
        <p:spPr>
          <a:xfrm flipH="1" flipV="1">
            <a:off x="909446" y="3049767"/>
            <a:ext cx="0" cy="3600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2" name="Line 59">
            <a:extLst>
              <a:ext uri="{FF2B5EF4-FFF2-40B4-BE49-F238E27FC236}">
                <a16:creationId xmlns:a16="http://schemas.microsoft.com/office/drawing/2014/main" id="{A1CDB9E9-0E8F-1401-CB08-1472F5FD61DB}"/>
              </a:ext>
            </a:extLst>
          </p:cNvPr>
          <p:cNvSpPr/>
          <p:nvPr/>
        </p:nvSpPr>
        <p:spPr>
          <a:xfrm flipH="1" flipV="1">
            <a:off x="909446" y="3395449"/>
            <a:ext cx="613076" cy="7485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8" name="Line 104">
            <a:extLst>
              <a:ext uri="{FF2B5EF4-FFF2-40B4-BE49-F238E27FC236}">
                <a16:creationId xmlns:a16="http://schemas.microsoft.com/office/drawing/2014/main" id="{3FC1BD2D-B09A-6A29-F68E-0B6D31DEEB44}"/>
              </a:ext>
            </a:extLst>
          </p:cNvPr>
          <p:cNvSpPr/>
          <p:nvPr/>
        </p:nvSpPr>
        <p:spPr>
          <a:xfrm flipH="1" flipV="1">
            <a:off x="5191031" y="1641002"/>
            <a:ext cx="0" cy="118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45" name="CustomShape 3">
            <a:extLst>
              <a:ext uri="{FF2B5EF4-FFF2-40B4-BE49-F238E27FC236}">
                <a16:creationId xmlns:a16="http://schemas.microsoft.com/office/drawing/2014/main" id="{CE71F088-E52B-9998-5958-EE53F5AC50F5}"/>
              </a:ext>
            </a:extLst>
          </p:cNvPr>
          <p:cNvSpPr/>
          <p:nvPr/>
        </p:nvSpPr>
        <p:spPr>
          <a:xfrm rot="5400000">
            <a:off x="2063858" y="1491380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grpSp>
        <p:nvGrpSpPr>
          <p:cNvPr id="46" name="Group 10">
            <a:extLst>
              <a:ext uri="{FF2B5EF4-FFF2-40B4-BE49-F238E27FC236}">
                <a16:creationId xmlns:a16="http://schemas.microsoft.com/office/drawing/2014/main" id="{98D32D7E-1DE3-5F12-61C4-7158A082026E}"/>
              </a:ext>
            </a:extLst>
          </p:cNvPr>
          <p:cNvGrpSpPr/>
          <p:nvPr/>
        </p:nvGrpSpPr>
        <p:grpSpPr>
          <a:xfrm>
            <a:off x="2771258" y="1450700"/>
            <a:ext cx="361440" cy="361440"/>
            <a:chOff x="5440680" y="1726200"/>
            <a:chExt cx="361440" cy="361440"/>
          </a:xfrm>
        </p:grpSpPr>
        <p:sp>
          <p:nvSpPr>
            <p:cNvPr id="47" name="CustomShape 11">
              <a:extLst>
                <a:ext uri="{FF2B5EF4-FFF2-40B4-BE49-F238E27FC236}">
                  <a16:creationId xmlns:a16="http://schemas.microsoft.com/office/drawing/2014/main" id="{5F463E3F-ACE5-18CD-458C-1E438C6DF872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pic>
          <p:nvPicPr>
            <p:cNvPr id="48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5E8E9D3A-9377-D368-9BB2-2833ED04B167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49" name="Line 13">
            <a:extLst>
              <a:ext uri="{FF2B5EF4-FFF2-40B4-BE49-F238E27FC236}">
                <a16:creationId xmlns:a16="http://schemas.microsoft.com/office/drawing/2014/main" id="{789BA7F7-E639-DBE9-879D-2278997B79F4}"/>
              </a:ext>
            </a:extLst>
          </p:cNvPr>
          <p:cNvSpPr/>
          <p:nvPr/>
        </p:nvSpPr>
        <p:spPr>
          <a:xfrm>
            <a:off x="483887" y="1633723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1" name="Line 15">
            <a:extLst>
              <a:ext uri="{FF2B5EF4-FFF2-40B4-BE49-F238E27FC236}">
                <a16:creationId xmlns:a16="http://schemas.microsoft.com/office/drawing/2014/main" id="{EE8DFC29-4218-8D35-0E7E-0CBB3C3E321C}"/>
              </a:ext>
            </a:extLst>
          </p:cNvPr>
          <p:cNvSpPr/>
          <p:nvPr/>
        </p:nvSpPr>
        <p:spPr>
          <a:xfrm>
            <a:off x="2355818" y="1631420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2" name="Line 16">
            <a:extLst>
              <a:ext uri="{FF2B5EF4-FFF2-40B4-BE49-F238E27FC236}">
                <a16:creationId xmlns:a16="http://schemas.microsoft.com/office/drawing/2014/main" id="{3E6174F0-6455-537A-5021-0393DBB985A5}"/>
              </a:ext>
            </a:extLst>
          </p:cNvPr>
          <p:cNvSpPr/>
          <p:nvPr/>
        </p:nvSpPr>
        <p:spPr>
          <a:xfrm>
            <a:off x="3135218" y="1631420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3" name="CustomShape 20">
            <a:extLst>
              <a:ext uri="{FF2B5EF4-FFF2-40B4-BE49-F238E27FC236}">
                <a16:creationId xmlns:a16="http://schemas.microsoft.com/office/drawing/2014/main" id="{4BA99699-98E9-BC20-3A16-06322C59B1EB}"/>
              </a:ext>
            </a:extLst>
          </p:cNvPr>
          <p:cNvSpPr/>
          <p:nvPr/>
        </p:nvSpPr>
        <p:spPr>
          <a:xfrm>
            <a:off x="2236658" y="1843100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4" name="CustomShape 21">
            <a:extLst>
              <a:ext uri="{FF2B5EF4-FFF2-40B4-BE49-F238E27FC236}">
                <a16:creationId xmlns:a16="http://schemas.microsoft.com/office/drawing/2014/main" id="{94E0C87B-3F6F-13F5-7CF9-FA3494CCA4D9}"/>
              </a:ext>
            </a:extLst>
          </p:cNvPr>
          <p:cNvSpPr/>
          <p:nvPr/>
        </p:nvSpPr>
        <p:spPr>
          <a:xfrm>
            <a:off x="2838758" y="1845479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BPF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5" name="CustomShape 22">
            <a:extLst>
              <a:ext uri="{FF2B5EF4-FFF2-40B4-BE49-F238E27FC236}">
                <a16:creationId xmlns:a16="http://schemas.microsoft.com/office/drawing/2014/main" id="{9BDE99F6-7962-A976-CAB5-61EF58ADF789}"/>
              </a:ext>
            </a:extLst>
          </p:cNvPr>
          <p:cNvSpPr/>
          <p:nvPr/>
        </p:nvSpPr>
        <p:spPr>
          <a:xfrm>
            <a:off x="2108138" y="184310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Amp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512" name="Group 28">
            <a:extLst>
              <a:ext uri="{FF2B5EF4-FFF2-40B4-BE49-F238E27FC236}">
                <a16:creationId xmlns:a16="http://schemas.microsoft.com/office/drawing/2014/main" id="{EC5CF4DD-3C75-1909-6E91-D174E8E48FFF}"/>
              </a:ext>
            </a:extLst>
          </p:cNvPr>
          <p:cNvGrpSpPr/>
          <p:nvPr/>
        </p:nvGrpSpPr>
        <p:grpSpPr>
          <a:xfrm>
            <a:off x="891767" y="1454803"/>
            <a:ext cx="361440" cy="361440"/>
            <a:chOff x="4030200" y="1728000"/>
            <a:chExt cx="361440" cy="361440"/>
          </a:xfrm>
        </p:grpSpPr>
        <p:sp>
          <p:nvSpPr>
            <p:cNvPr id="513" name="CustomShape 29">
              <a:extLst>
                <a:ext uri="{FF2B5EF4-FFF2-40B4-BE49-F238E27FC236}">
                  <a16:creationId xmlns:a16="http://schemas.microsoft.com/office/drawing/2014/main" id="{A0C5FD63-61DF-A29D-6DA5-0338B48E58CC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14" name="CustomShape 30">
            <a:extLst>
              <a:ext uri="{FF2B5EF4-FFF2-40B4-BE49-F238E27FC236}">
                <a16:creationId xmlns:a16="http://schemas.microsoft.com/office/drawing/2014/main" id="{336EB3BA-7101-24B9-E794-CD562B4D609F}"/>
              </a:ext>
            </a:extLst>
          </p:cNvPr>
          <p:cNvSpPr/>
          <p:nvPr/>
        </p:nvSpPr>
        <p:spPr>
          <a:xfrm>
            <a:off x="996167" y="1836765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PLL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15" name="CustomShape 33">
            <a:extLst>
              <a:ext uri="{FF2B5EF4-FFF2-40B4-BE49-F238E27FC236}">
                <a16:creationId xmlns:a16="http://schemas.microsoft.com/office/drawing/2014/main" id="{1F6FD682-3A3D-6080-4F1E-363DAEAF3CB9}"/>
              </a:ext>
            </a:extLst>
          </p:cNvPr>
          <p:cNvSpPr/>
          <p:nvPr/>
        </p:nvSpPr>
        <p:spPr>
          <a:xfrm>
            <a:off x="1874956" y="1302557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latin typeface="Open Sans Regular"/>
                <a:ea typeface="Open Sans Regular"/>
              </a:rPr>
              <a:t>LO</a:t>
            </a:r>
            <a:r>
              <a:rPr lang="en-GB" sz="600" b="1" spc="-1" noProof="0" dirty="0">
                <a:latin typeface="Open Sans Regular"/>
                <a:ea typeface="Open Sans Regular"/>
              </a:rPr>
              <a:t>1</a:t>
            </a:r>
            <a:r>
              <a:rPr lang="en-GB" sz="900" b="1" spc="-1" noProof="0" dirty="0">
                <a:latin typeface="Open Sans Regular"/>
                <a:ea typeface="Open Sans Regular"/>
              </a:rPr>
              <a:t> =</a:t>
            </a:r>
            <a:r>
              <a:rPr lang="en-GB" sz="900" b="1" noProof="0" dirty="0"/>
              <a:t> 1.428 </a:t>
            </a:r>
            <a:r>
              <a:rPr lang="en-GB" sz="900" b="1" spc="-1" noProof="0" dirty="0">
                <a:latin typeface="Open Sans Regular"/>
                <a:ea typeface="Open Sans Regular"/>
              </a:rPr>
              <a:t>GHz</a:t>
            </a:r>
            <a:endParaRPr lang="en-GB" sz="900" b="1" spc="-1" noProof="0" dirty="0">
              <a:latin typeface="Arial"/>
            </a:endParaRPr>
          </a:p>
        </p:txBody>
      </p:sp>
      <p:cxnSp>
        <p:nvCxnSpPr>
          <p:cNvPr id="516" name="Conector recto 515">
            <a:extLst>
              <a:ext uri="{FF2B5EF4-FFF2-40B4-BE49-F238E27FC236}">
                <a16:creationId xmlns:a16="http://schemas.microsoft.com/office/drawing/2014/main" id="{445D8241-A29E-4E01-5647-FEF175B2494E}"/>
              </a:ext>
            </a:extLst>
          </p:cNvPr>
          <p:cNvCxnSpPr>
            <a:cxnSpLocks/>
          </p:cNvCxnSpPr>
          <p:nvPr/>
        </p:nvCxnSpPr>
        <p:spPr>
          <a:xfrm>
            <a:off x="1078495" y="955124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43" name="Group 36">
            <a:extLst>
              <a:ext uri="{FF2B5EF4-FFF2-40B4-BE49-F238E27FC236}">
                <a16:creationId xmlns:a16="http://schemas.microsoft.com/office/drawing/2014/main" id="{457132F1-A9D3-F20B-A309-6E553F39819E}"/>
              </a:ext>
            </a:extLst>
          </p:cNvPr>
          <p:cNvGrpSpPr/>
          <p:nvPr/>
        </p:nvGrpSpPr>
        <p:grpSpPr>
          <a:xfrm>
            <a:off x="3577282" y="1467509"/>
            <a:ext cx="361440" cy="361440"/>
            <a:chOff x="6262200" y="1728000"/>
            <a:chExt cx="361440" cy="361440"/>
          </a:xfrm>
        </p:grpSpPr>
        <p:sp>
          <p:nvSpPr>
            <p:cNvPr id="545" name="CustomShape 37">
              <a:extLst>
                <a:ext uri="{FF2B5EF4-FFF2-40B4-BE49-F238E27FC236}">
                  <a16:creationId xmlns:a16="http://schemas.microsoft.com/office/drawing/2014/main" id="{AAB8142E-9E0A-1D6E-0C1B-D91005BEDFF6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49" name="CustomShape 39">
            <a:extLst>
              <a:ext uri="{FF2B5EF4-FFF2-40B4-BE49-F238E27FC236}">
                <a16:creationId xmlns:a16="http://schemas.microsoft.com/office/drawing/2014/main" id="{B86BF20A-CC50-B712-8F5A-DA3E7EDA3303}"/>
              </a:ext>
            </a:extLst>
          </p:cNvPr>
          <p:cNvSpPr/>
          <p:nvPr/>
        </p:nvSpPr>
        <p:spPr>
          <a:xfrm>
            <a:off x="3490633" y="1882702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Splitter 1:3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51" name="Line 16">
            <a:extLst>
              <a:ext uri="{FF2B5EF4-FFF2-40B4-BE49-F238E27FC236}">
                <a16:creationId xmlns:a16="http://schemas.microsoft.com/office/drawing/2014/main" id="{A6FD9C87-7602-9516-5D20-B59E88B3D436}"/>
              </a:ext>
            </a:extLst>
          </p:cNvPr>
          <p:cNvSpPr/>
          <p:nvPr/>
        </p:nvSpPr>
        <p:spPr>
          <a:xfrm flipV="1">
            <a:off x="3944790" y="1641002"/>
            <a:ext cx="1234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54" name="CustomShape 67">
            <a:extLst>
              <a:ext uri="{FF2B5EF4-FFF2-40B4-BE49-F238E27FC236}">
                <a16:creationId xmlns:a16="http://schemas.microsoft.com/office/drawing/2014/main" id="{90DD0D91-043C-2C79-F4B2-724F665165E6}"/>
              </a:ext>
            </a:extLst>
          </p:cNvPr>
          <p:cNvSpPr/>
          <p:nvPr/>
        </p:nvSpPr>
        <p:spPr>
          <a:xfrm>
            <a:off x="1499683" y="1494054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pic>
        <p:nvPicPr>
          <p:cNvPr id="565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760D4734-CEDB-9822-51DD-A4E6E783021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572763" y="1508814"/>
            <a:ext cx="215640" cy="223200"/>
          </a:xfrm>
          <a:prstGeom prst="rect">
            <a:avLst/>
          </a:prstGeom>
          <a:ln w="12600">
            <a:noFill/>
          </a:ln>
        </p:spPr>
      </p:pic>
      <p:sp>
        <p:nvSpPr>
          <p:cNvPr id="567" name="CustomShape 86">
            <a:extLst>
              <a:ext uri="{FF2B5EF4-FFF2-40B4-BE49-F238E27FC236}">
                <a16:creationId xmlns:a16="http://schemas.microsoft.com/office/drawing/2014/main" id="{CDC86D39-15E3-C6A2-5BFF-CE58C9880889}"/>
              </a:ext>
            </a:extLst>
          </p:cNvPr>
          <p:cNvSpPr/>
          <p:nvPr/>
        </p:nvSpPr>
        <p:spPr>
          <a:xfrm>
            <a:off x="1610864" y="1832454"/>
            <a:ext cx="13907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Att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69" name="CuadroTexto 568">
            <a:extLst>
              <a:ext uri="{FF2B5EF4-FFF2-40B4-BE49-F238E27FC236}">
                <a16:creationId xmlns:a16="http://schemas.microsoft.com/office/drawing/2014/main" id="{3566B284-0505-2A6F-C4FD-64479ACD364D}"/>
              </a:ext>
            </a:extLst>
          </p:cNvPr>
          <p:cNvSpPr txBox="1"/>
          <p:nvPr/>
        </p:nvSpPr>
        <p:spPr>
          <a:xfrm>
            <a:off x="1427382" y="2043681"/>
            <a:ext cx="5781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VAT-8+</a:t>
            </a:r>
          </a:p>
        </p:txBody>
      </p:sp>
      <p:sp>
        <p:nvSpPr>
          <p:cNvPr id="570" name="Line 14">
            <a:extLst>
              <a:ext uri="{FF2B5EF4-FFF2-40B4-BE49-F238E27FC236}">
                <a16:creationId xmlns:a16="http://schemas.microsoft.com/office/drawing/2014/main" id="{35961766-3F7E-2C3F-A22C-EDA2D0A96D74}"/>
              </a:ext>
            </a:extLst>
          </p:cNvPr>
          <p:cNvSpPr/>
          <p:nvPr/>
        </p:nvSpPr>
        <p:spPr>
          <a:xfrm>
            <a:off x="1866938" y="1634704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71" name="Line 14">
            <a:extLst>
              <a:ext uri="{FF2B5EF4-FFF2-40B4-BE49-F238E27FC236}">
                <a16:creationId xmlns:a16="http://schemas.microsoft.com/office/drawing/2014/main" id="{0DE49B3C-D9C6-958D-8066-5B283FFCF1FD}"/>
              </a:ext>
            </a:extLst>
          </p:cNvPr>
          <p:cNvSpPr/>
          <p:nvPr/>
        </p:nvSpPr>
        <p:spPr>
          <a:xfrm>
            <a:off x="1251916" y="1631420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73" name="CuadroTexto 572">
            <a:extLst>
              <a:ext uri="{FF2B5EF4-FFF2-40B4-BE49-F238E27FC236}">
                <a16:creationId xmlns:a16="http://schemas.microsoft.com/office/drawing/2014/main" id="{E0C1467D-415A-7358-9098-1431BF4D65F4}"/>
              </a:ext>
            </a:extLst>
          </p:cNvPr>
          <p:cNvSpPr txBox="1"/>
          <p:nvPr/>
        </p:nvSpPr>
        <p:spPr>
          <a:xfrm>
            <a:off x="1840869" y="2066360"/>
            <a:ext cx="916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ZX60-V83-S+</a:t>
            </a:r>
          </a:p>
        </p:txBody>
      </p:sp>
      <p:sp>
        <p:nvSpPr>
          <p:cNvPr id="575" name="CuadroTexto 574">
            <a:extLst>
              <a:ext uri="{FF2B5EF4-FFF2-40B4-BE49-F238E27FC236}">
                <a16:creationId xmlns:a16="http://schemas.microsoft.com/office/drawing/2014/main" id="{A7BC5447-51D9-CEEA-E9E8-632619F42106}"/>
              </a:ext>
            </a:extLst>
          </p:cNvPr>
          <p:cNvSpPr txBox="1"/>
          <p:nvPr/>
        </p:nvSpPr>
        <p:spPr>
          <a:xfrm>
            <a:off x="3384941" y="2050812"/>
            <a:ext cx="78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ZBPD-2400+</a:t>
            </a:r>
          </a:p>
        </p:txBody>
      </p:sp>
      <p:sp>
        <p:nvSpPr>
          <p:cNvPr id="374" name="Line 99">
            <a:extLst>
              <a:ext uri="{FF2B5EF4-FFF2-40B4-BE49-F238E27FC236}">
                <a16:creationId xmlns:a16="http://schemas.microsoft.com/office/drawing/2014/main" id="{5C3BA9A8-10E0-CDDC-19AC-4525851AFFA5}"/>
              </a:ext>
            </a:extLst>
          </p:cNvPr>
          <p:cNvSpPr/>
          <p:nvPr/>
        </p:nvSpPr>
        <p:spPr>
          <a:xfrm>
            <a:off x="352706" y="2593314"/>
            <a:ext cx="81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pic>
        <p:nvPicPr>
          <p:cNvPr id="15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ACF7316B-B424-D39C-17F7-D1AE43D358C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599046" y="2855674"/>
            <a:ext cx="272880" cy="266040"/>
          </a:xfrm>
          <a:prstGeom prst="rect">
            <a:avLst/>
          </a:prstGeom>
          <a:ln w="12600">
            <a:noFill/>
          </a:ln>
        </p:spPr>
      </p:pic>
      <p:sp>
        <p:nvSpPr>
          <p:cNvPr id="20" name="CustomShape 55">
            <a:extLst>
              <a:ext uri="{FF2B5EF4-FFF2-40B4-BE49-F238E27FC236}">
                <a16:creationId xmlns:a16="http://schemas.microsoft.com/office/drawing/2014/main" id="{39B16E38-40E4-B7C4-4656-22773E8C8C1E}"/>
              </a:ext>
            </a:extLst>
          </p:cNvPr>
          <p:cNvSpPr/>
          <p:nvPr/>
        </p:nvSpPr>
        <p:spPr>
          <a:xfrm>
            <a:off x="5133463" y="3512997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n-GB" sz="5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 = 297 MHz</a:t>
            </a:r>
            <a:endParaRPr lang="en-GB" sz="800" b="1" spc="-1" noProof="0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25" name="Group 63">
            <a:extLst>
              <a:ext uri="{FF2B5EF4-FFF2-40B4-BE49-F238E27FC236}">
                <a16:creationId xmlns:a16="http://schemas.microsoft.com/office/drawing/2014/main" id="{7BCECC23-4CC2-92C0-7C69-71EC37BB73D8}"/>
              </a:ext>
            </a:extLst>
          </p:cNvPr>
          <p:cNvGrpSpPr/>
          <p:nvPr/>
        </p:nvGrpSpPr>
        <p:grpSpPr>
          <a:xfrm>
            <a:off x="2812096" y="2789470"/>
            <a:ext cx="2568683" cy="542293"/>
            <a:chOff x="2775960" y="2868065"/>
            <a:chExt cx="2568683" cy="542293"/>
          </a:xfrm>
        </p:grpSpPr>
        <p:sp>
          <p:nvSpPr>
            <p:cNvPr id="26" name="CustomShape 64">
              <a:extLst>
                <a:ext uri="{FF2B5EF4-FFF2-40B4-BE49-F238E27FC236}">
                  <a16:creationId xmlns:a16="http://schemas.microsoft.com/office/drawing/2014/main" id="{7A199921-C87C-60CF-09D3-56EA143C1B44}"/>
                </a:ext>
              </a:extLst>
            </p:cNvPr>
            <p:cNvSpPr/>
            <p:nvPr/>
          </p:nvSpPr>
          <p:spPr>
            <a:xfrm rot="5400000">
              <a:off x="4251279" y="2915367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grpSp>
          <p:nvGrpSpPr>
            <p:cNvPr id="36" name="Group 66">
              <a:extLst>
                <a:ext uri="{FF2B5EF4-FFF2-40B4-BE49-F238E27FC236}">
                  <a16:creationId xmlns:a16="http://schemas.microsoft.com/office/drawing/2014/main" id="{097FDEB8-B7D5-F187-FF6B-6F865BBCAC8C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527" name="CustomShape 67">
                <a:extLst>
                  <a:ext uri="{FF2B5EF4-FFF2-40B4-BE49-F238E27FC236}">
                    <a16:creationId xmlns:a16="http://schemas.microsoft.com/office/drawing/2014/main" id="{6F2F7295-648B-7116-4262-A6928F3DAB58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pic>
            <p:nvPicPr>
              <p:cNvPr id="528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9A01472D-5574-3C2A-22F6-8D2553DC4634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37" name="Group 68">
              <a:extLst>
                <a:ext uri="{FF2B5EF4-FFF2-40B4-BE49-F238E27FC236}">
                  <a16:creationId xmlns:a16="http://schemas.microsoft.com/office/drawing/2014/main" id="{9139D042-CC81-EA44-611B-AA09CAAADBE7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525" name="CustomShape 69">
                <a:extLst>
                  <a:ext uri="{FF2B5EF4-FFF2-40B4-BE49-F238E27FC236}">
                    <a16:creationId xmlns:a16="http://schemas.microsoft.com/office/drawing/2014/main" id="{93949B0C-DF38-2541-302F-EF22E5E55242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pic>
            <p:nvPicPr>
              <p:cNvPr id="526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5ADD2C3D-F7D1-0AE1-A029-DA1F06EDA8F2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44" name="Group 70">
              <a:extLst>
                <a:ext uri="{FF2B5EF4-FFF2-40B4-BE49-F238E27FC236}">
                  <a16:creationId xmlns:a16="http://schemas.microsoft.com/office/drawing/2014/main" id="{79EF3AE1-81AD-FBF4-46BA-45AFC3B6449D}"/>
                </a:ext>
              </a:extLst>
            </p:cNvPr>
            <p:cNvGrpSpPr/>
            <p:nvPr/>
          </p:nvGrpSpPr>
          <p:grpSpPr>
            <a:xfrm>
              <a:off x="4931723" y="2868065"/>
              <a:ext cx="412920" cy="412920"/>
              <a:chOff x="4931723" y="2868065"/>
              <a:chExt cx="412920" cy="412920"/>
            </a:xfrm>
          </p:grpSpPr>
          <p:sp>
            <p:nvSpPr>
              <p:cNvPr id="520" name="CustomShape 71">
                <a:extLst>
                  <a:ext uri="{FF2B5EF4-FFF2-40B4-BE49-F238E27FC236}">
                    <a16:creationId xmlns:a16="http://schemas.microsoft.com/office/drawing/2014/main" id="{CF61BD71-98AF-0F9B-1D98-E9A218587FF0}"/>
                  </a:ext>
                </a:extLst>
              </p:cNvPr>
              <p:cNvSpPr/>
              <p:nvPr/>
            </p:nvSpPr>
            <p:spPr>
              <a:xfrm>
                <a:off x="4931723" y="2868065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522" name="Line 72">
                <a:extLst>
                  <a:ext uri="{FF2B5EF4-FFF2-40B4-BE49-F238E27FC236}">
                    <a16:creationId xmlns:a16="http://schemas.microsoft.com/office/drawing/2014/main" id="{B499B5F3-DD50-09E6-D550-DB299F841B76}"/>
                  </a:ext>
                </a:extLst>
              </p:cNvPr>
              <p:cNvSpPr/>
              <p:nvPr/>
            </p:nvSpPr>
            <p:spPr>
              <a:xfrm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524" name="Line 73">
                <a:extLst>
                  <a:ext uri="{FF2B5EF4-FFF2-40B4-BE49-F238E27FC236}">
                    <a16:creationId xmlns:a16="http://schemas.microsoft.com/office/drawing/2014/main" id="{69B12760-F0CC-D1F9-8742-654D76E04B13}"/>
                  </a:ext>
                </a:extLst>
              </p:cNvPr>
              <p:cNvSpPr/>
              <p:nvPr/>
            </p:nvSpPr>
            <p:spPr>
              <a:xfrm flipH="1"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</p:grpSp>
        <p:sp>
          <p:nvSpPr>
            <p:cNvPr id="50" name="CustomShape 86">
              <a:extLst>
                <a:ext uri="{FF2B5EF4-FFF2-40B4-BE49-F238E27FC236}">
                  <a16:creationId xmlns:a16="http://schemas.microsoft.com/office/drawing/2014/main" id="{A5FC2829-B8EC-B3F1-9532-0D1CD957DD39}"/>
                </a:ext>
              </a:extLst>
            </p:cNvPr>
            <p:cNvSpPr/>
            <p:nvPr/>
          </p:nvSpPr>
          <p:spPr>
            <a:xfrm>
              <a:off x="2858287" y="3287247"/>
              <a:ext cx="19678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DSA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517" name="CustomShape 87">
              <a:extLst>
                <a:ext uri="{FF2B5EF4-FFF2-40B4-BE49-F238E27FC236}">
                  <a16:creationId xmlns:a16="http://schemas.microsoft.com/office/drawing/2014/main" id="{214D1907-D83E-D085-98E7-3421D71BDF0F}"/>
                </a:ext>
              </a:extLst>
            </p:cNvPr>
            <p:cNvSpPr/>
            <p:nvPr/>
          </p:nvSpPr>
          <p:spPr>
            <a:xfrm>
              <a:off x="3370891" y="3280444"/>
              <a:ext cx="38486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BPF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518" name="CustomShape 88">
              <a:extLst>
                <a:ext uri="{FF2B5EF4-FFF2-40B4-BE49-F238E27FC236}">
                  <a16:creationId xmlns:a16="http://schemas.microsoft.com/office/drawing/2014/main" id="{894BA915-90C9-E996-96F5-9553E0233444}"/>
                </a:ext>
              </a:extLst>
            </p:cNvPr>
            <p:cNvSpPr/>
            <p:nvPr/>
          </p:nvSpPr>
          <p:spPr>
            <a:xfrm>
              <a:off x="4284317" y="3267677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Amp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519" name="CustomShape 89">
              <a:extLst>
                <a:ext uri="{FF2B5EF4-FFF2-40B4-BE49-F238E27FC236}">
                  <a16:creationId xmlns:a16="http://schemas.microsoft.com/office/drawing/2014/main" id="{C4919B13-F436-EFF4-DFD8-A80B19D85763}"/>
                </a:ext>
              </a:extLst>
            </p:cNvPr>
            <p:cNvSpPr/>
            <p:nvPr/>
          </p:nvSpPr>
          <p:spPr>
            <a:xfrm>
              <a:off x="4980936" y="3276469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Mixer</a:t>
              </a:r>
              <a:endParaRPr lang="en-GB" sz="800" spc="-1" noProof="0" dirty="0">
                <a:latin typeface="Arial"/>
              </a:endParaRPr>
            </a:p>
          </p:txBody>
        </p:sp>
      </p:grpSp>
      <p:sp>
        <p:nvSpPr>
          <p:cNvPr id="529" name="CustomShape 136">
            <a:extLst>
              <a:ext uri="{FF2B5EF4-FFF2-40B4-BE49-F238E27FC236}">
                <a16:creationId xmlns:a16="http://schemas.microsoft.com/office/drawing/2014/main" id="{1F955292-E945-CECD-E0A2-C9726071E3F0}"/>
              </a:ext>
            </a:extLst>
          </p:cNvPr>
          <p:cNvSpPr/>
          <p:nvPr/>
        </p:nvSpPr>
        <p:spPr>
          <a:xfrm>
            <a:off x="2631858" y="3507300"/>
            <a:ext cx="75148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n-GB" sz="5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1.725</a:t>
            </a: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n-GB" sz="800" b="1" spc="-1" noProof="0" dirty="0">
              <a:solidFill>
                <a:srgbClr val="7C92C4"/>
              </a:solidFill>
              <a:latin typeface="Arial"/>
            </a:endParaRPr>
          </a:p>
        </p:txBody>
      </p:sp>
      <p:sp>
        <p:nvSpPr>
          <p:cNvPr id="530" name="CustomShape 36">
            <a:extLst>
              <a:ext uri="{FF2B5EF4-FFF2-40B4-BE49-F238E27FC236}">
                <a16:creationId xmlns:a16="http://schemas.microsoft.com/office/drawing/2014/main" id="{6FD4284A-2030-6A4B-9BA9-8B972DBDF7AE}"/>
              </a:ext>
            </a:extLst>
          </p:cNvPr>
          <p:cNvSpPr/>
          <p:nvPr/>
        </p:nvSpPr>
        <p:spPr>
          <a:xfrm>
            <a:off x="5554406" y="2807794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31" name="CustomShape 51">
            <a:extLst>
              <a:ext uri="{FF2B5EF4-FFF2-40B4-BE49-F238E27FC236}">
                <a16:creationId xmlns:a16="http://schemas.microsoft.com/office/drawing/2014/main" id="{02D4301E-CAB8-DEF8-E139-5FB9617D7066}"/>
              </a:ext>
            </a:extLst>
          </p:cNvPr>
          <p:cNvSpPr/>
          <p:nvPr/>
        </p:nvSpPr>
        <p:spPr>
          <a:xfrm>
            <a:off x="5579302" y="3199622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LPF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32" name="Line 42">
            <a:extLst>
              <a:ext uri="{FF2B5EF4-FFF2-40B4-BE49-F238E27FC236}">
                <a16:creationId xmlns:a16="http://schemas.microsoft.com/office/drawing/2014/main" id="{BC90ADBB-90C6-0B8B-4859-073E7FAC6172}"/>
              </a:ext>
            </a:extLst>
          </p:cNvPr>
          <p:cNvSpPr/>
          <p:nvPr/>
        </p:nvSpPr>
        <p:spPr>
          <a:xfrm>
            <a:off x="5926403" y="2965545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33" name="Line 42">
            <a:extLst>
              <a:ext uri="{FF2B5EF4-FFF2-40B4-BE49-F238E27FC236}">
                <a16:creationId xmlns:a16="http://schemas.microsoft.com/office/drawing/2014/main" id="{167E2D12-934C-1EE1-F73D-87A4E357EF80}"/>
              </a:ext>
            </a:extLst>
          </p:cNvPr>
          <p:cNvSpPr/>
          <p:nvPr/>
        </p:nvSpPr>
        <p:spPr>
          <a:xfrm>
            <a:off x="5368644" y="2965545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34" name="Line 42">
            <a:extLst>
              <a:ext uri="{FF2B5EF4-FFF2-40B4-BE49-F238E27FC236}">
                <a16:creationId xmlns:a16="http://schemas.microsoft.com/office/drawing/2014/main" id="{0E3C040A-1D23-B96E-A683-EA24890723FC}"/>
              </a:ext>
            </a:extLst>
          </p:cNvPr>
          <p:cNvSpPr/>
          <p:nvPr/>
        </p:nvSpPr>
        <p:spPr>
          <a:xfrm>
            <a:off x="3170871" y="2988694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35" name="Line 42">
            <a:extLst>
              <a:ext uri="{FF2B5EF4-FFF2-40B4-BE49-F238E27FC236}">
                <a16:creationId xmlns:a16="http://schemas.microsoft.com/office/drawing/2014/main" id="{960E4429-9558-9750-AF50-BFD1312884D5}"/>
              </a:ext>
            </a:extLst>
          </p:cNvPr>
          <p:cNvSpPr/>
          <p:nvPr/>
        </p:nvSpPr>
        <p:spPr>
          <a:xfrm>
            <a:off x="4577056" y="2975932"/>
            <a:ext cx="383582" cy="146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36" name="CuadroTexto 535">
            <a:extLst>
              <a:ext uri="{FF2B5EF4-FFF2-40B4-BE49-F238E27FC236}">
                <a16:creationId xmlns:a16="http://schemas.microsoft.com/office/drawing/2014/main" id="{132937FA-3E7A-921B-53D4-2B32FACA328A}"/>
              </a:ext>
            </a:extLst>
          </p:cNvPr>
          <p:cNvSpPr txBox="1"/>
          <p:nvPr/>
        </p:nvSpPr>
        <p:spPr>
          <a:xfrm>
            <a:off x="4245268" y="2687684"/>
            <a:ext cx="11798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rgbClr val="FF0000"/>
                </a:solidFill>
              </a:rPr>
              <a:t>Pout 1dB =  +23 dBm</a:t>
            </a:r>
          </a:p>
        </p:txBody>
      </p:sp>
      <p:grpSp>
        <p:nvGrpSpPr>
          <p:cNvPr id="537" name="Group 36">
            <a:extLst>
              <a:ext uri="{FF2B5EF4-FFF2-40B4-BE49-F238E27FC236}">
                <a16:creationId xmlns:a16="http://schemas.microsoft.com/office/drawing/2014/main" id="{068296FF-09EE-97F0-092B-BC3466AC069C}"/>
              </a:ext>
            </a:extLst>
          </p:cNvPr>
          <p:cNvGrpSpPr/>
          <p:nvPr/>
        </p:nvGrpSpPr>
        <p:grpSpPr>
          <a:xfrm>
            <a:off x="6044955" y="2802498"/>
            <a:ext cx="361440" cy="361440"/>
            <a:chOff x="6262200" y="1728000"/>
            <a:chExt cx="361440" cy="361440"/>
          </a:xfrm>
        </p:grpSpPr>
        <p:sp>
          <p:nvSpPr>
            <p:cNvPr id="538" name="CustomShape 37">
              <a:extLst>
                <a:ext uri="{FF2B5EF4-FFF2-40B4-BE49-F238E27FC236}">
                  <a16:creationId xmlns:a16="http://schemas.microsoft.com/office/drawing/2014/main" id="{8F702C31-3DB0-DF86-05B6-BF1468533E70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39" name="CustomShape 55">
            <a:extLst>
              <a:ext uri="{FF2B5EF4-FFF2-40B4-BE49-F238E27FC236}">
                <a16:creationId xmlns:a16="http://schemas.microsoft.com/office/drawing/2014/main" id="{7F401E08-FE8B-5AA9-5FD8-6AFA52A1A708}"/>
              </a:ext>
            </a:extLst>
          </p:cNvPr>
          <p:cNvSpPr/>
          <p:nvPr/>
        </p:nvSpPr>
        <p:spPr>
          <a:xfrm>
            <a:off x="3185778" y="2463849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solidFill>
                  <a:srgbClr val="E2E7F2"/>
                </a:solidFill>
                <a:latin typeface="+mj-lt"/>
                <a:ea typeface="Open Sans Regular"/>
              </a:rPr>
              <a:t>First down-conversion</a:t>
            </a:r>
            <a:endParaRPr lang="en-GB" sz="900" b="1" spc="-1" noProof="0" dirty="0">
              <a:solidFill>
                <a:srgbClr val="E2E7F2"/>
              </a:solidFill>
              <a:latin typeface="+mj-lt"/>
            </a:endParaRPr>
          </a:p>
        </p:txBody>
      </p:sp>
      <p:sp>
        <p:nvSpPr>
          <p:cNvPr id="540" name="CustomShape 39">
            <a:extLst>
              <a:ext uri="{FF2B5EF4-FFF2-40B4-BE49-F238E27FC236}">
                <a16:creationId xmlns:a16="http://schemas.microsoft.com/office/drawing/2014/main" id="{4202DC5C-542F-7B5D-3E14-19D9599074D4}"/>
              </a:ext>
            </a:extLst>
          </p:cNvPr>
          <p:cNvSpPr/>
          <p:nvPr/>
        </p:nvSpPr>
        <p:spPr>
          <a:xfrm>
            <a:off x="6061808" y="2875493"/>
            <a:ext cx="324866" cy="230832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700" spc="-1" noProof="0" dirty="0">
                <a:latin typeface="Open Sans Regular"/>
                <a:ea typeface="Open Sans Regular"/>
              </a:rPr>
              <a:t>Splitter </a:t>
            </a:r>
          </a:p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1:2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541" name="Group 16">
            <a:extLst>
              <a:ext uri="{FF2B5EF4-FFF2-40B4-BE49-F238E27FC236}">
                <a16:creationId xmlns:a16="http://schemas.microsoft.com/office/drawing/2014/main" id="{5336846B-3DB6-0EB6-122C-A73F8D001DF0}"/>
              </a:ext>
            </a:extLst>
          </p:cNvPr>
          <p:cNvGrpSpPr/>
          <p:nvPr/>
        </p:nvGrpSpPr>
        <p:grpSpPr>
          <a:xfrm>
            <a:off x="7578402" y="2136801"/>
            <a:ext cx="835920" cy="1708216"/>
            <a:chOff x="8043840" y="1744920"/>
            <a:chExt cx="835920" cy="2659680"/>
          </a:xfrm>
        </p:grpSpPr>
        <p:sp>
          <p:nvSpPr>
            <p:cNvPr id="542" name="CustomShape 17">
              <a:extLst>
                <a:ext uri="{FF2B5EF4-FFF2-40B4-BE49-F238E27FC236}">
                  <a16:creationId xmlns:a16="http://schemas.microsoft.com/office/drawing/2014/main" id="{D44DE3DF-39E5-2FE5-B8A3-795205821162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547" name="CustomShape 18">
              <a:extLst>
                <a:ext uri="{FF2B5EF4-FFF2-40B4-BE49-F238E27FC236}">
                  <a16:creationId xmlns:a16="http://schemas.microsoft.com/office/drawing/2014/main" id="{66D46E12-1208-EADE-E73A-AD58C8810071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b="1" spc="-1" noProof="0" dirty="0">
                  <a:latin typeface="Open Sans Regular"/>
                  <a:ea typeface="Open Sans Regular"/>
                </a:rPr>
                <a:t>Oscilloscope</a:t>
              </a:r>
            </a:p>
          </p:txBody>
        </p:sp>
      </p:grpSp>
      <p:sp>
        <p:nvSpPr>
          <p:cNvPr id="548" name="Line 45">
            <a:extLst>
              <a:ext uri="{FF2B5EF4-FFF2-40B4-BE49-F238E27FC236}">
                <a16:creationId xmlns:a16="http://schemas.microsoft.com/office/drawing/2014/main" id="{656887A1-AA82-6A6D-03A4-C95A7A6F69ED}"/>
              </a:ext>
            </a:extLst>
          </p:cNvPr>
          <p:cNvSpPr/>
          <p:nvPr/>
        </p:nvSpPr>
        <p:spPr>
          <a:xfrm>
            <a:off x="6424253" y="2983322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50" name="Line 45">
            <a:extLst>
              <a:ext uri="{FF2B5EF4-FFF2-40B4-BE49-F238E27FC236}">
                <a16:creationId xmlns:a16="http://schemas.microsoft.com/office/drawing/2014/main" id="{F2D315B7-D503-D9E2-3897-C2120D95C001}"/>
              </a:ext>
            </a:extLst>
          </p:cNvPr>
          <p:cNvSpPr/>
          <p:nvPr/>
        </p:nvSpPr>
        <p:spPr>
          <a:xfrm flipH="1" flipV="1">
            <a:off x="6237557" y="3179024"/>
            <a:ext cx="0" cy="360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52" name="CustomShape 17">
            <a:extLst>
              <a:ext uri="{FF2B5EF4-FFF2-40B4-BE49-F238E27FC236}">
                <a16:creationId xmlns:a16="http://schemas.microsoft.com/office/drawing/2014/main" id="{B37A1F4F-8B2A-14BF-6B32-B9CC9284D8C4}"/>
              </a:ext>
            </a:extLst>
          </p:cNvPr>
          <p:cNvSpPr/>
          <p:nvPr/>
        </p:nvSpPr>
        <p:spPr>
          <a:xfrm>
            <a:off x="6001111" y="3539512"/>
            <a:ext cx="461195" cy="391566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/>
            <a:r>
              <a:rPr lang="en-GB" sz="600" noProof="0" dirty="0">
                <a:solidFill>
                  <a:srgbClr val="FF0000"/>
                </a:solidFill>
              </a:rPr>
              <a:t>2DC Not used</a:t>
            </a:r>
            <a:endParaRPr lang="en-GB" sz="1600" noProof="0" dirty="0">
              <a:solidFill>
                <a:srgbClr val="FF0000"/>
              </a:solidFill>
            </a:endParaRPr>
          </a:p>
        </p:txBody>
      </p:sp>
      <p:sp>
        <p:nvSpPr>
          <p:cNvPr id="553" name="CustomShape 86">
            <a:extLst>
              <a:ext uri="{FF2B5EF4-FFF2-40B4-BE49-F238E27FC236}">
                <a16:creationId xmlns:a16="http://schemas.microsoft.com/office/drawing/2014/main" id="{1D0D566F-BD25-0923-50B4-845B16BAFE88}"/>
              </a:ext>
            </a:extLst>
          </p:cNvPr>
          <p:cNvSpPr/>
          <p:nvPr/>
        </p:nvSpPr>
        <p:spPr>
          <a:xfrm>
            <a:off x="2390586" y="3231738"/>
            <a:ext cx="6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spAutoFit/>
          </a:bodyPr>
          <a:lstStyle/>
          <a:p>
            <a:pPr algn="ctr">
              <a:tabLst>
                <a:tab pos="0" algn="l"/>
              </a:tabLst>
            </a:pPr>
            <a:endParaRPr lang="en-GB" sz="800" spc="-1" noProof="0" dirty="0">
              <a:latin typeface="Open Sans Regular"/>
              <a:ea typeface="Open Sans Regular"/>
              <a:cs typeface="Open Sans Regular"/>
            </a:endParaRPr>
          </a:p>
        </p:txBody>
      </p:sp>
      <p:grpSp>
        <p:nvGrpSpPr>
          <p:cNvPr id="555" name="Grupo 554">
            <a:extLst>
              <a:ext uri="{FF2B5EF4-FFF2-40B4-BE49-F238E27FC236}">
                <a16:creationId xmlns:a16="http://schemas.microsoft.com/office/drawing/2014/main" id="{6089FD64-022C-37D9-DEB0-497665128BE0}"/>
              </a:ext>
            </a:extLst>
          </p:cNvPr>
          <p:cNvGrpSpPr/>
          <p:nvPr/>
        </p:nvGrpSpPr>
        <p:grpSpPr>
          <a:xfrm>
            <a:off x="1883415" y="2831709"/>
            <a:ext cx="822817" cy="1275184"/>
            <a:chOff x="2281659" y="2838974"/>
            <a:chExt cx="822817" cy="1275184"/>
          </a:xfrm>
        </p:grpSpPr>
        <p:grpSp>
          <p:nvGrpSpPr>
            <p:cNvPr id="556" name="Grupo 555">
              <a:extLst>
                <a:ext uri="{FF2B5EF4-FFF2-40B4-BE49-F238E27FC236}">
                  <a16:creationId xmlns:a16="http://schemas.microsoft.com/office/drawing/2014/main" id="{E2566FCF-B277-71CE-BD9E-2229AC2A2319}"/>
                </a:ext>
              </a:extLst>
            </p:cNvPr>
            <p:cNvGrpSpPr/>
            <p:nvPr/>
          </p:nvGrpSpPr>
          <p:grpSpPr>
            <a:xfrm>
              <a:off x="2281659" y="2838974"/>
              <a:ext cx="822817" cy="1275184"/>
              <a:chOff x="2281659" y="2838974"/>
              <a:chExt cx="822817" cy="1275184"/>
            </a:xfrm>
          </p:grpSpPr>
          <p:grpSp>
            <p:nvGrpSpPr>
              <p:cNvPr id="558" name="Grupo 557">
                <a:extLst>
                  <a:ext uri="{FF2B5EF4-FFF2-40B4-BE49-F238E27FC236}">
                    <a16:creationId xmlns:a16="http://schemas.microsoft.com/office/drawing/2014/main" id="{8822BEC1-B920-F4D8-D872-72F983E5A847}"/>
                  </a:ext>
                </a:extLst>
              </p:cNvPr>
              <p:cNvGrpSpPr/>
              <p:nvPr/>
            </p:nvGrpSpPr>
            <p:grpSpPr>
              <a:xfrm>
                <a:off x="2511243" y="2838974"/>
                <a:ext cx="404984" cy="880023"/>
                <a:chOff x="2511243" y="2838974"/>
                <a:chExt cx="404984" cy="880023"/>
              </a:xfrm>
            </p:grpSpPr>
            <p:pic>
              <p:nvPicPr>
                <p:cNvPr id="561" name="Captura de pantalla 2025-01-31 a la(s) 13.24.00.png" descr="Captura de pantalla 2025-01-31 a la(s) 13.24.00.png">
                  <a:extLst>
                    <a:ext uri="{FF2B5EF4-FFF2-40B4-BE49-F238E27FC236}">
                      <a16:creationId xmlns:a16="http://schemas.microsoft.com/office/drawing/2014/main" id="{AB293913-23E5-09DA-F243-E17AD86D838F}"/>
                    </a:ext>
                  </a:extLst>
                </p:cNvPr>
                <p:cNvPicPr/>
                <p:nvPr/>
              </p:nvPicPr>
              <p:blipFill>
                <a:blip r:embed="rId4"/>
                <a:stretch/>
              </p:blipFill>
              <p:spPr>
                <a:xfrm>
                  <a:off x="2585565" y="3388769"/>
                  <a:ext cx="215640" cy="222986"/>
                </a:xfrm>
                <a:prstGeom prst="rect">
                  <a:avLst/>
                </a:prstGeom>
                <a:ln w="12600">
                  <a:noFill/>
                </a:ln>
              </p:spPr>
            </p:pic>
            <p:sp>
              <p:nvSpPr>
                <p:cNvPr id="564" name="Elipse 563">
                  <a:extLst>
                    <a:ext uri="{FF2B5EF4-FFF2-40B4-BE49-F238E27FC236}">
                      <a16:creationId xmlns:a16="http://schemas.microsoft.com/office/drawing/2014/main" id="{B866C523-70A4-9C67-8CC3-33316F623BA0}"/>
                    </a:ext>
                  </a:extLst>
                </p:cNvPr>
                <p:cNvSpPr/>
                <p:nvPr/>
              </p:nvSpPr>
              <p:spPr>
                <a:xfrm>
                  <a:off x="2511243" y="2838974"/>
                  <a:ext cx="404984" cy="397803"/>
                </a:xfrm>
                <a:prstGeom prst="ellipse">
                  <a:avLst/>
                </a:prstGeom>
                <a:noFill/>
                <a:ln>
                  <a:solidFill>
                    <a:srgbClr val="231F2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566" name="Line 59">
                  <a:extLst>
                    <a:ext uri="{FF2B5EF4-FFF2-40B4-BE49-F238E27FC236}">
                      <a16:creationId xmlns:a16="http://schemas.microsoft.com/office/drawing/2014/main" id="{01B6B3F3-7A9E-9C7C-6558-A630B3698EE2}"/>
                    </a:ext>
                  </a:extLst>
                </p:cNvPr>
                <p:cNvSpPr/>
                <p:nvPr/>
              </p:nvSpPr>
              <p:spPr>
                <a:xfrm flipH="1" flipV="1">
                  <a:off x="2704054" y="3251207"/>
                  <a:ext cx="2" cy="154424"/>
                </a:xfrm>
                <a:prstGeom prst="line">
                  <a:avLst/>
                </a:prstGeom>
                <a:ln w="12600">
                  <a:solidFill>
                    <a:schemeClr val="tx1"/>
                  </a:solidFill>
                  <a:miter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en-GB" noProof="0" dirty="0"/>
                </a:p>
              </p:txBody>
            </p:sp>
            <p:sp>
              <p:nvSpPr>
                <p:cNvPr id="572" name="Triángulo isósceles 571">
                  <a:extLst>
                    <a:ext uri="{FF2B5EF4-FFF2-40B4-BE49-F238E27FC236}">
                      <a16:creationId xmlns:a16="http://schemas.microsoft.com/office/drawing/2014/main" id="{CA6DE452-55D4-2458-1EDC-AE7DBF5FAFC1}"/>
                    </a:ext>
                  </a:extLst>
                </p:cNvPr>
                <p:cNvSpPr/>
                <p:nvPr/>
              </p:nvSpPr>
              <p:spPr>
                <a:xfrm rot="10800000">
                  <a:off x="2626298" y="3616134"/>
                  <a:ext cx="146345" cy="102863"/>
                </a:xfrm>
                <a:prstGeom prst="triangle">
                  <a:avLst/>
                </a:prstGeom>
                <a:noFill/>
                <a:ln w="12700">
                  <a:solidFill>
                    <a:srgbClr val="231F2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</p:grpSp>
          <p:sp>
            <p:nvSpPr>
              <p:cNvPr id="559" name="CuadroTexto 558">
                <a:extLst>
                  <a:ext uri="{FF2B5EF4-FFF2-40B4-BE49-F238E27FC236}">
                    <a16:creationId xmlns:a16="http://schemas.microsoft.com/office/drawing/2014/main" id="{6F1A49EF-C253-E0E0-0B26-4F1C5888C373}"/>
                  </a:ext>
                </a:extLst>
              </p:cNvPr>
              <p:cNvSpPr txBox="1"/>
              <p:nvPr/>
            </p:nvSpPr>
            <p:spPr>
              <a:xfrm>
                <a:off x="2281659" y="3914103"/>
                <a:ext cx="82281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00" b="1" noProof="0" dirty="0"/>
                  <a:t>PE83CR003</a:t>
                </a:r>
              </a:p>
            </p:txBody>
          </p:sp>
          <p:sp>
            <p:nvSpPr>
              <p:cNvPr id="560" name="CustomShape 86">
                <a:extLst>
                  <a:ext uri="{FF2B5EF4-FFF2-40B4-BE49-F238E27FC236}">
                    <a16:creationId xmlns:a16="http://schemas.microsoft.com/office/drawing/2014/main" id="{928DC74A-8FE8-141A-20B9-C9D5DAAAC16C}"/>
                  </a:ext>
                </a:extLst>
              </p:cNvPr>
              <p:cNvSpPr/>
              <p:nvPr/>
            </p:nvSpPr>
            <p:spPr>
              <a:xfrm>
                <a:off x="2513610" y="3821153"/>
                <a:ext cx="364459" cy="123111"/>
              </a:xfrm>
              <a:prstGeom prst="rect">
                <a:avLst/>
              </a:prstGeom>
              <a:noFill/>
              <a:ln w="1260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>
                <a:spAutoFit/>
              </a:bodyPr>
              <a:lstStyle/>
              <a:p>
                <a:pPr algn="ctr">
                  <a:tabLst>
                    <a:tab pos="0" algn="l"/>
                  </a:tabLst>
                </a:pPr>
                <a:r>
                  <a:rPr lang="en-GB" sz="800" spc="-1" noProof="0" dirty="0">
                    <a:latin typeface="Open Sans Regular"/>
                    <a:ea typeface="Open Sans Regular"/>
                  </a:rPr>
                  <a:t>Isolator</a:t>
                </a:r>
                <a:endParaRPr lang="en-GB" sz="800" spc="-1" noProof="0" dirty="0">
                  <a:latin typeface="Arial"/>
                </a:endParaRPr>
              </a:p>
            </p:txBody>
          </p:sp>
        </p:grpSp>
        <p:cxnSp>
          <p:nvCxnSpPr>
            <p:cNvPr id="557" name="Conector: curvado 556">
              <a:extLst>
                <a:ext uri="{FF2B5EF4-FFF2-40B4-BE49-F238E27FC236}">
                  <a16:creationId xmlns:a16="http://schemas.microsoft.com/office/drawing/2014/main" id="{5B044508-481D-DBAB-50F5-5D49FA9E4149}"/>
                </a:ext>
              </a:extLst>
            </p:cNvPr>
            <p:cNvCxnSpPr>
              <a:cxnSpLocks/>
              <a:stCxn id="564" idx="2"/>
              <a:endCxn id="564" idx="6"/>
            </p:cNvCxnSpPr>
            <p:nvPr/>
          </p:nvCxnSpPr>
          <p:spPr>
            <a:xfrm rot="10800000" flipH="1">
              <a:off x="2511243" y="3037876"/>
              <a:ext cx="404984" cy="12700"/>
            </a:xfrm>
            <a:prstGeom prst="curvedConnector5">
              <a:avLst>
                <a:gd name="adj1" fmla="val 11917"/>
                <a:gd name="adj2" fmla="val 1406150"/>
                <a:gd name="adj3" fmla="val 86202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81" name="Line 42">
            <a:extLst>
              <a:ext uri="{FF2B5EF4-FFF2-40B4-BE49-F238E27FC236}">
                <a16:creationId xmlns:a16="http://schemas.microsoft.com/office/drawing/2014/main" id="{6293823A-C1D5-4B0C-4A48-71F99F5A80E9}"/>
              </a:ext>
            </a:extLst>
          </p:cNvPr>
          <p:cNvSpPr/>
          <p:nvPr/>
        </p:nvSpPr>
        <p:spPr>
          <a:xfrm>
            <a:off x="2540592" y="3013709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82" name="Line 42">
            <a:extLst>
              <a:ext uri="{FF2B5EF4-FFF2-40B4-BE49-F238E27FC236}">
                <a16:creationId xmlns:a16="http://schemas.microsoft.com/office/drawing/2014/main" id="{AA49014A-4B24-E090-5DA7-A3803156906F}"/>
              </a:ext>
            </a:extLst>
          </p:cNvPr>
          <p:cNvSpPr/>
          <p:nvPr/>
        </p:nvSpPr>
        <p:spPr>
          <a:xfrm>
            <a:off x="1973376" y="3013709"/>
            <a:ext cx="1095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83" name="Line 42">
            <a:extLst>
              <a:ext uri="{FF2B5EF4-FFF2-40B4-BE49-F238E27FC236}">
                <a16:creationId xmlns:a16="http://schemas.microsoft.com/office/drawing/2014/main" id="{762E4D17-6BD5-4F76-F54E-5214D5A98690}"/>
              </a:ext>
            </a:extLst>
          </p:cNvPr>
          <p:cNvSpPr/>
          <p:nvPr/>
        </p:nvSpPr>
        <p:spPr>
          <a:xfrm flipV="1">
            <a:off x="3819207" y="2965545"/>
            <a:ext cx="434377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84" name="CustomShape 93">
            <a:extLst>
              <a:ext uri="{FF2B5EF4-FFF2-40B4-BE49-F238E27FC236}">
                <a16:creationId xmlns:a16="http://schemas.microsoft.com/office/drawing/2014/main" id="{28102FB3-F027-8DA0-87B9-565B34222AD4}"/>
              </a:ext>
            </a:extLst>
          </p:cNvPr>
          <p:cNvSpPr/>
          <p:nvPr/>
        </p:nvSpPr>
        <p:spPr>
          <a:xfrm>
            <a:off x="1543947" y="2657354"/>
            <a:ext cx="5933395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85" name="CustomShape 64">
            <a:extLst>
              <a:ext uri="{FF2B5EF4-FFF2-40B4-BE49-F238E27FC236}">
                <a16:creationId xmlns:a16="http://schemas.microsoft.com/office/drawing/2014/main" id="{E33DB598-6769-1ABE-DB70-F9EBCF33847F}"/>
              </a:ext>
            </a:extLst>
          </p:cNvPr>
          <p:cNvSpPr/>
          <p:nvPr/>
        </p:nvSpPr>
        <p:spPr>
          <a:xfrm rot="5400000">
            <a:off x="6581544" y="2834063"/>
            <a:ext cx="318240" cy="280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86" name="CustomShape 88">
            <a:extLst>
              <a:ext uri="{FF2B5EF4-FFF2-40B4-BE49-F238E27FC236}">
                <a16:creationId xmlns:a16="http://schemas.microsoft.com/office/drawing/2014/main" id="{F040BFCF-5A90-EAA3-A1E6-27F79A000987}"/>
              </a:ext>
            </a:extLst>
          </p:cNvPr>
          <p:cNvSpPr/>
          <p:nvPr/>
        </p:nvSpPr>
        <p:spPr>
          <a:xfrm>
            <a:off x="6614582" y="3186373"/>
            <a:ext cx="22403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Amp</a:t>
            </a:r>
            <a:endParaRPr lang="en-GB" sz="800" spc="-1" noProof="0" dirty="0">
              <a:latin typeface="Arial"/>
            </a:endParaRPr>
          </a:p>
        </p:txBody>
      </p:sp>
      <p:pic>
        <p:nvPicPr>
          <p:cNvPr id="587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66C96E20-3B22-5338-BDC8-7ED78D5BC54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089799" y="2825646"/>
            <a:ext cx="272880" cy="266040"/>
          </a:xfrm>
          <a:prstGeom prst="rect">
            <a:avLst/>
          </a:prstGeom>
          <a:ln w="12600">
            <a:noFill/>
          </a:ln>
        </p:spPr>
      </p:pic>
      <p:sp>
        <p:nvSpPr>
          <p:cNvPr id="588" name="CustomShape 36">
            <a:extLst>
              <a:ext uri="{FF2B5EF4-FFF2-40B4-BE49-F238E27FC236}">
                <a16:creationId xmlns:a16="http://schemas.microsoft.com/office/drawing/2014/main" id="{36C1F6E2-DDE1-E792-0639-5BBFAB0581EA}"/>
              </a:ext>
            </a:extLst>
          </p:cNvPr>
          <p:cNvSpPr/>
          <p:nvPr/>
        </p:nvSpPr>
        <p:spPr>
          <a:xfrm>
            <a:off x="7045159" y="2777766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89" name="CustomShape 51">
            <a:extLst>
              <a:ext uri="{FF2B5EF4-FFF2-40B4-BE49-F238E27FC236}">
                <a16:creationId xmlns:a16="http://schemas.microsoft.com/office/drawing/2014/main" id="{DFA8E288-EA71-3469-C239-19BB1830127C}"/>
              </a:ext>
            </a:extLst>
          </p:cNvPr>
          <p:cNvSpPr/>
          <p:nvPr/>
        </p:nvSpPr>
        <p:spPr>
          <a:xfrm>
            <a:off x="7070055" y="3169594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LPF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90" name="Line 45">
            <a:extLst>
              <a:ext uri="{FF2B5EF4-FFF2-40B4-BE49-F238E27FC236}">
                <a16:creationId xmlns:a16="http://schemas.microsoft.com/office/drawing/2014/main" id="{8183AD8A-9DE3-32A9-41A6-1BEF488672EF}"/>
              </a:ext>
            </a:extLst>
          </p:cNvPr>
          <p:cNvSpPr/>
          <p:nvPr/>
        </p:nvSpPr>
        <p:spPr>
          <a:xfrm>
            <a:off x="6880704" y="2977929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91" name="Line 45">
            <a:extLst>
              <a:ext uri="{FF2B5EF4-FFF2-40B4-BE49-F238E27FC236}">
                <a16:creationId xmlns:a16="http://schemas.microsoft.com/office/drawing/2014/main" id="{46DBAC7E-7AC1-BA22-DDE8-778493C392A8}"/>
              </a:ext>
            </a:extLst>
          </p:cNvPr>
          <p:cNvSpPr/>
          <p:nvPr/>
        </p:nvSpPr>
        <p:spPr>
          <a:xfrm>
            <a:off x="7406959" y="2965545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95" name="Line 59">
            <a:extLst>
              <a:ext uri="{FF2B5EF4-FFF2-40B4-BE49-F238E27FC236}">
                <a16:creationId xmlns:a16="http://schemas.microsoft.com/office/drawing/2014/main" id="{3D7AC227-E432-7F95-C9AB-60977859C0FD}"/>
              </a:ext>
            </a:extLst>
          </p:cNvPr>
          <p:cNvSpPr/>
          <p:nvPr/>
        </p:nvSpPr>
        <p:spPr>
          <a:xfrm flipH="1" flipV="1">
            <a:off x="1517383" y="3002967"/>
            <a:ext cx="0" cy="4068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96" name="Line 59">
            <a:extLst>
              <a:ext uri="{FF2B5EF4-FFF2-40B4-BE49-F238E27FC236}">
                <a16:creationId xmlns:a16="http://schemas.microsoft.com/office/drawing/2014/main" id="{3CC3AB4D-A46D-A277-8871-5E2DB792BE65}"/>
              </a:ext>
            </a:extLst>
          </p:cNvPr>
          <p:cNvSpPr/>
          <p:nvPr/>
        </p:nvSpPr>
        <p:spPr>
          <a:xfrm>
            <a:off x="1510453" y="3000011"/>
            <a:ext cx="10800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97" name="CuadroTexto 596">
            <a:extLst>
              <a:ext uri="{FF2B5EF4-FFF2-40B4-BE49-F238E27FC236}">
                <a16:creationId xmlns:a16="http://schemas.microsoft.com/office/drawing/2014/main" id="{252A9548-C595-8966-2A49-8035513DA758}"/>
              </a:ext>
            </a:extLst>
          </p:cNvPr>
          <p:cNvSpPr txBox="1"/>
          <p:nvPr/>
        </p:nvSpPr>
        <p:spPr>
          <a:xfrm>
            <a:off x="1598036" y="3275544"/>
            <a:ext cx="375199" cy="200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b="1" noProof="0" dirty="0"/>
              <a:t>6dB</a:t>
            </a:r>
          </a:p>
        </p:txBody>
      </p:sp>
      <p:pic>
        <p:nvPicPr>
          <p:cNvPr id="598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1EC0622E-F2E1-437C-04B5-B06FD10F553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82579" y="2893107"/>
            <a:ext cx="215640" cy="222986"/>
          </a:xfrm>
          <a:prstGeom prst="rect">
            <a:avLst/>
          </a:prstGeom>
          <a:ln w="12600">
            <a:noFill/>
          </a:ln>
        </p:spPr>
      </p:pic>
      <p:sp>
        <p:nvSpPr>
          <p:cNvPr id="599" name="CustomShape 67">
            <a:extLst>
              <a:ext uri="{FF2B5EF4-FFF2-40B4-BE49-F238E27FC236}">
                <a16:creationId xmlns:a16="http://schemas.microsoft.com/office/drawing/2014/main" id="{91677597-0111-EC98-FF86-3C0532A8F308}"/>
              </a:ext>
            </a:extLst>
          </p:cNvPr>
          <p:cNvSpPr/>
          <p:nvPr/>
        </p:nvSpPr>
        <p:spPr>
          <a:xfrm>
            <a:off x="1609499" y="2878361"/>
            <a:ext cx="361800" cy="252837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600" name="CustomShape 86">
            <a:extLst>
              <a:ext uri="{FF2B5EF4-FFF2-40B4-BE49-F238E27FC236}">
                <a16:creationId xmlns:a16="http://schemas.microsoft.com/office/drawing/2014/main" id="{3DA23E93-B178-9EB3-9DA0-80F439C658CE}"/>
              </a:ext>
            </a:extLst>
          </p:cNvPr>
          <p:cNvSpPr/>
          <p:nvPr/>
        </p:nvSpPr>
        <p:spPr>
          <a:xfrm>
            <a:off x="1724381" y="3203577"/>
            <a:ext cx="139077" cy="12299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Att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601" name="CustomShape 55">
            <a:extLst>
              <a:ext uri="{FF2B5EF4-FFF2-40B4-BE49-F238E27FC236}">
                <a16:creationId xmlns:a16="http://schemas.microsoft.com/office/drawing/2014/main" id="{764144F8-CBA0-43E3-77A9-EB8E3DEA2A98}"/>
              </a:ext>
            </a:extLst>
          </p:cNvPr>
          <p:cNvSpPr/>
          <p:nvPr/>
        </p:nvSpPr>
        <p:spPr>
          <a:xfrm>
            <a:off x="4461806" y="3959942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solidFill>
                  <a:srgbClr val="E2E7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MINICIRCUITS TECHNOLOGY</a:t>
            </a:r>
            <a:endParaRPr lang="en-GB" sz="900" b="1" spc="-1" noProof="0" dirty="0">
              <a:solidFill>
                <a:srgbClr val="E2E7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9510046F-18E2-B544-89F4-56EAB82AF6A8}"/>
              </a:ext>
            </a:extLst>
          </p:cNvPr>
          <p:cNvGrpSpPr/>
          <p:nvPr/>
        </p:nvGrpSpPr>
        <p:grpSpPr>
          <a:xfrm rot="5400000">
            <a:off x="602311" y="2377419"/>
            <a:ext cx="497160" cy="459350"/>
            <a:chOff x="5952760" y="1579971"/>
            <a:chExt cx="497160" cy="459350"/>
          </a:xfrm>
        </p:grpSpPr>
        <p:sp>
          <p:nvSpPr>
            <p:cNvPr id="4" name="Triángulo isósceles 3">
              <a:extLst>
                <a:ext uri="{FF2B5EF4-FFF2-40B4-BE49-F238E27FC236}">
                  <a16:creationId xmlns:a16="http://schemas.microsoft.com/office/drawing/2014/main" id="{4AE799E7-425C-2CD5-4991-1BF13E5A89A3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" name="CustomShape 7">
              <a:extLst>
                <a:ext uri="{FF2B5EF4-FFF2-40B4-BE49-F238E27FC236}">
                  <a16:creationId xmlns:a16="http://schemas.microsoft.com/office/drawing/2014/main" id="{6D96C291-8AE2-6C14-B7F8-9EA7E4090DC8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7" name="CustomShape 21">
            <a:extLst>
              <a:ext uri="{FF2B5EF4-FFF2-40B4-BE49-F238E27FC236}">
                <a16:creationId xmlns:a16="http://schemas.microsoft.com/office/drawing/2014/main" id="{3E5AB1D4-1BE5-613E-6F77-9EA07D6D7906}"/>
              </a:ext>
            </a:extLst>
          </p:cNvPr>
          <p:cNvSpPr/>
          <p:nvPr/>
        </p:nvSpPr>
        <p:spPr>
          <a:xfrm>
            <a:off x="698653" y="2819298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P.S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DDA294B4-8B17-3F1D-9222-FE72C8275078}"/>
              </a:ext>
            </a:extLst>
          </p:cNvPr>
          <p:cNvGrpSpPr/>
          <p:nvPr/>
        </p:nvGrpSpPr>
        <p:grpSpPr>
          <a:xfrm rot="5400000">
            <a:off x="598851" y="3263552"/>
            <a:ext cx="497160" cy="459350"/>
            <a:chOff x="5952760" y="1579971"/>
            <a:chExt cx="497160" cy="459350"/>
          </a:xfrm>
        </p:grpSpPr>
        <p:sp>
          <p:nvSpPr>
            <p:cNvPr id="10" name="Triángulo isósceles 9">
              <a:extLst>
                <a:ext uri="{FF2B5EF4-FFF2-40B4-BE49-F238E27FC236}">
                  <a16:creationId xmlns:a16="http://schemas.microsoft.com/office/drawing/2014/main" id="{A1BB9DB1-6D56-1D4D-FE8D-C4395A27BB88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CustomShape 7">
              <a:extLst>
                <a:ext uri="{FF2B5EF4-FFF2-40B4-BE49-F238E27FC236}">
                  <a16:creationId xmlns:a16="http://schemas.microsoft.com/office/drawing/2014/main" id="{A822623A-FBDD-8A07-F91A-973C7360A45E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12" name="CustomShape 21">
            <a:extLst>
              <a:ext uri="{FF2B5EF4-FFF2-40B4-BE49-F238E27FC236}">
                <a16:creationId xmlns:a16="http://schemas.microsoft.com/office/drawing/2014/main" id="{6BEAD2A2-6FDC-0CCD-84DE-E60211CA3975}"/>
              </a:ext>
            </a:extLst>
          </p:cNvPr>
          <p:cNvSpPr/>
          <p:nvPr/>
        </p:nvSpPr>
        <p:spPr>
          <a:xfrm>
            <a:off x="721334" y="3690730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P.S</a:t>
            </a:r>
            <a:endParaRPr lang="en-GB" sz="800" spc="-1" noProof="0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32332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AEE3173B-F1DB-739A-6B0C-1AAFC57C8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93">
            <a:extLst>
              <a:ext uri="{FF2B5EF4-FFF2-40B4-BE49-F238E27FC236}">
                <a16:creationId xmlns:a16="http://schemas.microsoft.com/office/drawing/2014/main" id="{19500152-222B-1CB2-FBC1-FB347B2CF540}"/>
              </a:ext>
            </a:extLst>
          </p:cNvPr>
          <p:cNvSpPr/>
          <p:nvPr/>
        </p:nvSpPr>
        <p:spPr>
          <a:xfrm>
            <a:off x="1302568" y="1138063"/>
            <a:ext cx="3169364" cy="947869"/>
          </a:xfrm>
          <a:prstGeom prst="rect">
            <a:avLst/>
          </a:prstGeom>
          <a:solidFill>
            <a:srgbClr val="E2E7F2"/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47CC16FF-1972-4873-83BC-62941D59F3C1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599046" y="2855674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5A6D3E6C-6A12-D4BF-F667-06443540E8E9}"/>
              </a:ext>
            </a:extLst>
          </p:cNvPr>
          <p:cNvGrpSpPr/>
          <p:nvPr/>
        </p:nvGrpSpPr>
        <p:grpSpPr>
          <a:xfrm>
            <a:off x="32760" y="2728134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86666EA0-230E-E90C-50E7-B609CBCA801E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B6762E1A-8735-3B24-EFEB-AB6355C626DD}"/>
                </a:ext>
              </a:extLst>
            </p:cNvPr>
            <p:cNvSpPr/>
            <p:nvPr/>
          </p:nvSpPr>
          <p:spPr>
            <a:xfrm>
              <a:off x="385423" y="3016016"/>
              <a:ext cx="28482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b="1" spc="-1" noProof="0" dirty="0">
                  <a:latin typeface="+mj-lt"/>
                  <a:ea typeface="Open Sans Regular"/>
                </a:rPr>
                <a:t>cBPM</a:t>
              </a:r>
              <a:endParaRPr lang="en-GB" noProof="0" dirty="0"/>
            </a:p>
          </p:txBody>
        </p:sp>
      </p:grpSp>
      <p:sp>
        <p:nvSpPr>
          <p:cNvPr id="31" name="CustomShape 22">
            <a:extLst>
              <a:ext uri="{FF2B5EF4-FFF2-40B4-BE49-F238E27FC236}">
                <a16:creationId xmlns:a16="http://schemas.microsoft.com/office/drawing/2014/main" id="{C47259AD-6A0E-6692-6B36-3145AE4BF2F3}"/>
              </a:ext>
            </a:extLst>
          </p:cNvPr>
          <p:cNvSpPr/>
          <p:nvPr/>
        </p:nvSpPr>
        <p:spPr>
          <a:xfrm>
            <a:off x="2494600" y="788675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1100" spc="-1" noProof="0" dirty="0">
                <a:latin typeface="+mj-lt"/>
                <a:ea typeface="Open Sans Regular"/>
              </a:rPr>
              <a:t>LO</a:t>
            </a:r>
            <a:r>
              <a:rPr lang="en-GB" sz="700" spc="-1" noProof="0" dirty="0">
                <a:latin typeface="+mj-lt"/>
                <a:ea typeface="Open Sans Regular"/>
              </a:rPr>
              <a:t>1</a:t>
            </a:r>
            <a:r>
              <a:rPr lang="en-GB" sz="1100" spc="-1" noProof="0" dirty="0">
                <a:latin typeface="+mj-lt"/>
                <a:ea typeface="Open Sans Regular"/>
              </a:rPr>
              <a:t> = 1.428 GHz</a:t>
            </a:r>
            <a:endParaRPr lang="en-GB" sz="1100" spc="-1" noProof="0" dirty="0">
              <a:latin typeface="+mj-lt"/>
            </a:endParaRPr>
          </a:p>
        </p:txBody>
      </p:sp>
      <p:sp>
        <p:nvSpPr>
          <p:cNvPr id="56" name="CustomShape 55">
            <a:extLst>
              <a:ext uri="{FF2B5EF4-FFF2-40B4-BE49-F238E27FC236}">
                <a16:creationId xmlns:a16="http://schemas.microsoft.com/office/drawing/2014/main" id="{7B512B28-DA24-B450-6F40-64D278F7FAE0}"/>
              </a:ext>
            </a:extLst>
          </p:cNvPr>
          <p:cNvSpPr/>
          <p:nvPr/>
        </p:nvSpPr>
        <p:spPr>
          <a:xfrm>
            <a:off x="5133463" y="3512997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n-GB" sz="5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 = 297 MHz</a:t>
            </a:r>
            <a:endParaRPr lang="en-GB" sz="800" b="1" spc="-1" noProof="0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BD7ED75-B84E-4EB4-BCEF-1D020843A7D2}"/>
              </a:ext>
            </a:extLst>
          </p:cNvPr>
          <p:cNvGrpSpPr/>
          <p:nvPr/>
        </p:nvGrpSpPr>
        <p:grpSpPr>
          <a:xfrm>
            <a:off x="937706" y="2824074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788A33E7-AA76-3456-765C-88992ACB8096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E4B69857-AB0C-84D6-6566-078C6F3DB3A5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180 </a:t>
              </a:r>
              <a:endParaRPr lang="en-GB" sz="800" spc="-1" noProof="0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Hybrid</a:t>
              </a:r>
              <a:endParaRPr lang="en-GB" sz="800" spc="-1" noProof="0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12E4B2F8-F5C3-2383-405D-F30F8EF292C1}"/>
              </a:ext>
            </a:extLst>
          </p:cNvPr>
          <p:cNvSpPr/>
          <p:nvPr/>
        </p:nvSpPr>
        <p:spPr>
          <a:xfrm>
            <a:off x="740426" y="3048714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17C8AE32-F67D-77CF-9F74-10AEFC37C4EB}"/>
              </a:ext>
            </a:extLst>
          </p:cNvPr>
          <p:cNvSpPr/>
          <p:nvPr/>
        </p:nvSpPr>
        <p:spPr>
          <a:xfrm flipV="1">
            <a:off x="1162706" y="3269394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3417FCAF-83DF-02C1-8B1B-ED18E97D868E}"/>
              </a:ext>
            </a:extLst>
          </p:cNvPr>
          <p:cNvSpPr/>
          <p:nvPr/>
        </p:nvSpPr>
        <p:spPr>
          <a:xfrm>
            <a:off x="786336" y="2909396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7B61D5D4-6BC1-5506-97D4-FBF20FDF3E08}"/>
              </a:ext>
            </a:extLst>
          </p:cNvPr>
          <p:cNvGrpSpPr/>
          <p:nvPr/>
        </p:nvGrpSpPr>
        <p:grpSpPr>
          <a:xfrm>
            <a:off x="2812096" y="2789470"/>
            <a:ext cx="2568683" cy="542293"/>
            <a:chOff x="2775960" y="2868065"/>
            <a:chExt cx="2568683" cy="542293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7DC68CC8-7959-AC02-782A-D59EB093150A}"/>
                </a:ext>
              </a:extLst>
            </p:cNvPr>
            <p:cNvSpPr/>
            <p:nvPr/>
          </p:nvSpPr>
          <p:spPr>
            <a:xfrm rot="5400000">
              <a:off x="4251279" y="2915367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F9C083A9-A451-C770-5855-9EFACD0B0AC8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FAE2FF7C-F471-A9D7-4370-EFA282790DC7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F1097C1D-5D60-DAA4-033F-C850C36DE938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6DC5AEE2-EB27-7E47-654D-292FB9B78990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644EA5EB-FCB1-0C49-E44E-E7673247F43D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305D40BA-CEE5-BD1B-4DC7-E27380E438C5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1E04F4F7-DB7E-4A87-02A8-9B3B4F03569A}"/>
                </a:ext>
              </a:extLst>
            </p:cNvPr>
            <p:cNvGrpSpPr/>
            <p:nvPr/>
          </p:nvGrpSpPr>
          <p:grpSpPr>
            <a:xfrm>
              <a:off x="4931723" y="2868065"/>
              <a:ext cx="412920" cy="412920"/>
              <a:chOff x="4931723" y="2868065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BD431A6A-09AA-DDF2-9A72-C6AAFC74DE81}"/>
                  </a:ext>
                </a:extLst>
              </p:cNvPr>
              <p:cNvSpPr/>
              <p:nvPr/>
            </p:nvSpPr>
            <p:spPr>
              <a:xfrm>
                <a:off x="4931723" y="2868065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5A574CD5-1DA0-9FEE-A034-F03DEAEFAFAB}"/>
                  </a:ext>
                </a:extLst>
              </p:cNvPr>
              <p:cNvSpPr/>
              <p:nvPr/>
            </p:nvSpPr>
            <p:spPr>
              <a:xfrm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9768A43E-C606-0059-F31D-2E389567F524}"/>
                  </a:ext>
                </a:extLst>
              </p:cNvPr>
              <p:cNvSpPr/>
              <p:nvPr/>
            </p:nvSpPr>
            <p:spPr>
              <a:xfrm flipH="1"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</p:grp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DAB4CA95-B20C-5B45-F918-E47BE56EDA0B}"/>
                </a:ext>
              </a:extLst>
            </p:cNvPr>
            <p:cNvSpPr/>
            <p:nvPr/>
          </p:nvSpPr>
          <p:spPr>
            <a:xfrm>
              <a:off x="2858287" y="3287247"/>
              <a:ext cx="19678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DSA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95E27888-33B2-4D4D-2120-E973251FFEB3}"/>
                </a:ext>
              </a:extLst>
            </p:cNvPr>
            <p:cNvSpPr/>
            <p:nvPr/>
          </p:nvSpPr>
          <p:spPr>
            <a:xfrm>
              <a:off x="3370891" y="3280444"/>
              <a:ext cx="38486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BPF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E48FCA6A-54B4-0B7F-BEC0-134AD5DCF634}"/>
                </a:ext>
              </a:extLst>
            </p:cNvPr>
            <p:cNvSpPr/>
            <p:nvPr/>
          </p:nvSpPr>
          <p:spPr>
            <a:xfrm>
              <a:off x="4284317" y="3267677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Amp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FF817EA8-7A30-96D5-8A8C-3F784E3328E5}"/>
                </a:ext>
              </a:extLst>
            </p:cNvPr>
            <p:cNvSpPr/>
            <p:nvPr/>
          </p:nvSpPr>
          <p:spPr>
            <a:xfrm>
              <a:off x="4980936" y="3276469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Mixer</a:t>
              </a:r>
              <a:endParaRPr lang="en-GB" sz="800" spc="-1" noProof="0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F8089090-0AA2-39C5-45CB-4191A6D74842}"/>
              </a:ext>
            </a:extLst>
          </p:cNvPr>
          <p:cNvSpPr/>
          <p:nvPr/>
        </p:nvSpPr>
        <p:spPr>
          <a:xfrm flipV="1">
            <a:off x="1156226" y="2593314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DF3D3E25-1610-3CAE-93C2-FCAC69ABA303}"/>
              </a:ext>
            </a:extLst>
          </p:cNvPr>
          <p:cNvSpPr/>
          <p:nvPr/>
        </p:nvSpPr>
        <p:spPr>
          <a:xfrm flipV="1">
            <a:off x="349006" y="2579871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4082AFED-C857-F120-8DA0-C9E7EE5EACAB}"/>
              </a:ext>
            </a:extLst>
          </p:cNvPr>
          <p:cNvSpPr/>
          <p:nvPr/>
        </p:nvSpPr>
        <p:spPr>
          <a:xfrm>
            <a:off x="349006" y="3493334"/>
            <a:ext cx="81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E1D3CDE5-F5E3-B67A-BBBB-EAADA4360D0A}"/>
              </a:ext>
            </a:extLst>
          </p:cNvPr>
          <p:cNvSpPr/>
          <p:nvPr/>
        </p:nvSpPr>
        <p:spPr>
          <a:xfrm flipV="1">
            <a:off x="349006" y="3360331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26DF5065-3C35-16D4-6ECF-C01CAAD8C9CB}"/>
              </a:ext>
            </a:extLst>
          </p:cNvPr>
          <p:cNvSpPr/>
          <p:nvPr/>
        </p:nvSpPr>
        <p:spPr>
          <a:xfrm>
            <a:off x="2631858" y="3507300"/>
            <a:ext cx="75148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n-GB" sz="5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1.725</a:t>
            </a: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n-GB" sz="800" b="1" spc="-1" noProof="0" dirty="0">
              <a:solidFill>
                <a:srgbClr val="7C92C4"/>
              </a:solidFill>
              <a:latin typeface="Arial"/>
            </a:endParaRPr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C132B1DA-C056-1806-3C5A-30A457854ED4}"/>
              </a:ext>
            </a:extLst>
          </p:cNvPr>
          <p:cNvSpPr/>
          <p:nvPr/>
        </p:nvSpPr>
        <p:spPr>
          <a:xfrm>
            <a:off x="5554406" y="2807794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B8E0AD21-6212-9E15-59D6-9C640B6D8B76}"/>
              </a:ext>
            </a:extLst>
          </p:cNvPr>
          <p:cNvSpPr/>
          <p:nvPr/>
        </p:nvSpPr>
        <p:spPr>
          <a:xfrm>
            <a:off x="5579302" y="3199622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LPF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E3186BF7-AF6C-297E-4023-3866DB5E5365}"/>
              </a:ext>
            </a:extLst>
          </p:cNvPr>
          <p:cNvSpPr/>
          <p:nvPr/>
        </p:nvSpPr>
        <p:spPr>
          <a:xfrm>
            <a:off x="5926403" y="2965545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79545E74-4427-533B-D52F-55FFB39E005F}"/>
              </a:ext>
            </a:extLst>
          </p:cNvPr>
          <p:cNvSpPr/>
          <p:nvPr/>
        </p:nvSpPr>
        <p:spPr>
          <a:xfrm>
            <a:off x="5368644" y="2965545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7EC78C54-FA96-8EA8-474F-4827D39435FC}"/>
              </a:ext>
            </a:extLst>
          </p:cNvPr>
          <p:cNvCxnSpPr>
            <a:cxnSpLocks/>
          </p:cNvCxnSpPr>
          <p:nvPr/>
        </p:nvCxnSpPr>
        <p:spPr>
          <a:xfrm>
            <a:off x="1076956" y="834723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6" name="CustomShape 32">
            <a:extLst>
              <a:ext uri="{FF2B5EF4-FFF2-40B4-BE49-F238E27FC236}">
                <a16:creationId xmlns:a16="http://schemas.microsoft.com/office/drawing/2014/main" id="{E2EB86C4-4295-23F5-8EC6-CFAACDF9615A}"/>
              </a:ext>
            </a:extLst>
          </p:cNvPr>
          <p:cNvSpPr/>
          <p:nvPr/>
        </p:nvSpPr>
        <p:spPr>
          <a:xfrm>
            <a:off x="-286362" y="1356212"/>
            <a:ext cx="1085214" cy="24622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latin typeface="+mj-lt"/>
                <a:ea typeface="Open Sans Regular"/>
              </a:rPr>
              <a:t>ATF S.G = </a:t>
            </a:r>
          </a:p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latin typeface="+mj-lt"/>
                <a:ea typeface="Open Sans Regular"/>
              </a:rPr>
              <a:t>714 MHz</a:t>
            </a:r>
            <a:endParaRPr lang="en-GB" sz="800" b="1" spc="-1" noProof="0" dirty="0">
              <a:latin typeface="+mj-lt"/>
            </a:endParaRPr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E463203F-FFA9-3156-BC29-E0C4B5E84C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n-GB" noProof="0" smtClean="0"/>
              <a:t>23</a:t>
            </a:fld>
            <a:endParaRPr lang="en-GB" noProof="0" dirty="0"/>
          </a:p>
        </p:txBody>
      </p:sp>
      <p:sp>
        <p:nvSpPr>
          <p:cNvPr id="577" name="CustomShape 20">
            <a:extLst>
              <a:ext uri="{FF2B5EF4-FFF2-40B4-BE49-F238E27FC236}">
                <a16:creationId xmlns:a16="http://schemas.microsoft.com/office/drawing/2014/main" id="{54437B0E-EF7F-9BCA-7234-C00A70B4A9F2}"/>
              </a:ext>
            </a:extLst>
          </p:cNvPr>
          <p:cNvSpPr/>
          <p:nvPr/>
        </p:nvSpPr>
        <p:spPr>
          <a:xfrm>
            <a:off x="3564226" y="4852783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B69DBD36-5819-B0A0-092E-76D66E03F201}"/>
              </a:ext>
            </a:extLst>
          </p:cNvPr>
          <p:cNvSpPr/>
          <p:nvPr/>
        </p:nvSpPr>
        <p:spPr>
          <a:xfrm>
            <a:off x="3170871" y="2988694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9E8E2F97-94CA-149E-7970-D1B0B2A7F21B}"/>
              </a:ext>
            </a:extLst>
          </p:cNvPr>
          <p:cNvSpPr/>
          <p:nvPr/>
        </p:nvSpPr>
        <p:spPr>
          <a:xfrm>
            <a:off x="4577056" y="2975932"/>
            <a:ext cx="383582" cy="146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40348E8E-146A-BC66-1957-F1058B4C0D05}"/>
              </a:ext>
            </a:extLst>
          </p:cNvPr>
          <p:cNvSpPr txBox="1"/>
          <p:nvPr/>
        </p:nvSpPr>
        <p:spPr>
          <a:xfrm>
            <a:off x="5356606" y="2050557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b="1" i="1" noProof="0" dirty="0"/>
              <a:t>+7 dBm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5E62EFF3-A848-022A-DCD8-9BC425F9C013}"/>
              </a:ext>
            </a:extLst>
          </p:cNvPr>
          <p:cNvSpPr txBox="1"/>
          <p:nvPr/>
        </p:nvSpPr>
        <p:spPr>
          <a:xfrm>
            <a:off x="5425147" y="0"/>
            <a:ext cx="510531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u="sng" noProof="0" dirty="0"/>
              <a:t>READOUT SACLAY– X,Y LINE</a:t>
            </a:r>
          </a:p>
        </p:txBody>
      </p:sp>
      <p:sp>
        <p:nvSpPr>
          <p:cNvPr id="521" name="CuadroTexto 520">
            <a:extLst>
              <a:ext uri="{FF2B5EF4-FFF2-40B4-BE49-F238E27FC236}">
                <a16:creationId xmlns:a16="http://schemas.microsoft.com/office/drawing/2014/main" id="{4A887560-58F2-A927-82E0-B59CF4B0DDFE}"/>
              </a:ext>
            </a:extLst>
          </p:cNvPr>
          <p:cNvSpPr txBox="1"/>
          <p:nvPr/>
        </p:nvSpPr>
        <p:spPr>
          <a:xfrm>
            <a:off x="2875065" y="1107683"/>
            <a:ext cx="11621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rgbClr val="FF0000"/>
                </a:solidFill>
              </a:rPr>
              <a:t>Pout 1dB= +27 dBm</a:t>
            </a:r>
          </a:p>
        </p:txBody>
      </p:sp>
      <p:sp>
        <p:nvSpPr>
          <p:cNvPr id="523" name="CuadroTexto 522">
            <a:extLst>
              <a:ext uri="{FF2B5EF4-FFF2-40B4-BE49-F238E27FC236}">
                <a16:creationId xmlns:a16="http://schemas.microsoft.com/office/drawing/2014/main" id="{6805F74E-77AA-C56E-7CA1-832E95AFCD92}"/>
              </a:ext>
            </a:extLst>
          </p:cNvPr>
          <p:cNvSpPr txBox="1"/>
          <p:nvPr/>
        </p:nvSpPr>
        <p:spPr>
          <a:xfrm>
            <a:off x="4245268" y="2687684"/>
            <a:ext cx="11798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rgbClr val="FF0000"/>
                </a:solidFill>
              </a:rPr>
              <a:t>Pout 1dB =  +23 dBm</a:t>
            </a:r>
          </a:p>
        </p:txBody>
      </p:sp>
      <p:sp>
        <p:nvSpPr>
          <p:cNvPr id="576" name="CuadroTexto 575">
            <a:extLst>
              <a:ext uri="{FF2B5EF4-FFF2-40B4-BE49-F238E27FC236}">
                <a16:creationId xmlns:a16="http://schemas.microsoft.com/office/drawing/2014/main" id="{6AA1AD29-7267-78A9-488B-7561FFDF266E}"/>
              </a:ext>
            </a:extLst>
          </p:cNvPr>
          <p:cNvSpPr txBox="1"/>
          <p:nvPr/>
        </p:nvSpPr>
        <p:spPr>
          <a:xfrm>
            <a:off x="5367834" y="1863467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b="1" noProof="0" dirty="0"/>
              <a:t>LO</a:t>
            </a:r>
            <a:r>
              <a:rPr lang="en-GB" sz="400" b="1" noProof="0" dirty="0"/>
              <a:t>1</a:t>
            </a:r>
            <a:r>
              <a:rPr lang="en-GB" sz="800" b="1" noProof="0" dirty="0"/>
              <a:t>=1.428 GHz</a:t>
            </a:r>
            <a:endParaRPr lang="en-GB" sz="700" b="1" noProof="0" dirty="0"/>
          </a:p>
        </p:txBody>
      </p:sp>
      <p:sp>
        <p:nvSpPr>
          <p:cNvPr id="563" name="CuadroTexto 562">
            <a:extLst>
              <a:ext uri="{FF2B5EF4-FFF2-40B4-BE49-F238E27FC236}">
                <a16:creationId xmlns:a16="http://schemas.microsoft.com/office/drawing/2014/main" id="{53FD0953-D01F-428D-BEA9-6ECFDEBBD904}"/>
              </a:ext>
            </a:extLst>
          </p:cNvPr>
          <p:cNvSpPr txBox="1"/>
          <p:nvPr/>
        </p:nvSpPr>
        <p:spPr>
          <a:xfrm>
            <a:off x="815126" y="3589629"/>
            <a:ext cx="761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JSO-465/3S</a:t>
            </a:r>
          </a:p>
        </p:txBody>
      </p:sp>
      <p:sp>
        <p:nvSpPr>
          <p:cNvPr id="592" name="CuadroTexto 591">
            <a:extLst>
              <a:ext uri="{FF2B5EF4-FFF2-40B4-BE49-F238E27FC236}">
                <a16:creationId xmlns:a16="http://schemas.microsoft.com/office/drawing/2014/main" id="{9DC7589B-0034-5BA5-F9B6-26716F73B498}"/>
              </a:ext>
            </a:extLst>
          </p:cNvPr>
          <p:cNvSpPr txBox="1"/>
          <p:nvPr/>
        </p:nvSpPr>
        <p:spPr>
          <a:xfrm>
            <a:off x="2540592" y="2064127"/>
            <a:ext cx="10650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ZX75BP-1500-S+</a:t>
            </a:r>
          </a:p>
        </p:txBody>
      </p:sp>
      <p:sp>
        <p:nvSpPr>
          <p:cNvPr id="22" name="CustomShape 41">
            <a:extLst>
              <a:ext uri="{FF2B5EF4-FFF2-40B4-BE49-F238E27FC236}">
                <a16:creationId xmlns:a16="http://schemas.microsoft.com/office/drawing/2014/main" id="{DE486765-645B-5A74-3F2A-2DC7DFB836A6}"/>
              </a:ext>
            </a:extLst>
          </p:cNvPr>
          <p:cNvSpPr/>
          <p:nvPr/>
        </p:nvSpPr>
        <p:spPr>
          <a:xfrm>
            <a:off x="665222" y="518872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4" name="CustomShape 42">
            <a:extLst>
              <a:ext uri="{FF2B5EF4-FFF2-40B4-BE49-F238E27FC236}">
                <a16:creationId xmlns:a16="http://schemas.microsoft.com/office/drawing/2014/main" id="{6298A50A-8955-1A37-23CF-3F48513CDB28}"/>
              </a:ext>
            </a:extLst>
          </p:cNvPr>
          <p:cNvSpPr/>
          <p:nvPr/>
        </p:nvSpPr>
        <p:spPr>
          <a:xfrm>
            <a:off x="685996" y="552271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n-GB" b="1" noProof="0" dirty="0"/>
              <a:t>µC</a:t>
            </a:r>
            <a:endParaRPr lang="en-GB" sz="1800" spc="-1" noProof="0" dirty="0">
              <a:latin typeface="Arial"/>
            </a:endParaRPr>
          </a:p>
        </p:txBody>
      </p:sp>
      <p:sp>
        <p:nvSpPr>
          <p:cNvPr id="38" name="Line 104">
            <a:extLst>
              <a:ext uri="{FF2B5EF4-FFF2-40B4-BE49-F238E27FC236}">
                <a16:creationId xmlns:a16="http://schemas.microsoft.com/office/drawing/2014/main" id="{C5B545D0-6B20-4B55-0B44-9DF4BB4D1F7A}"/>
              </a:ext>
            </a:extLst>
          </p:cNvPr>
          <p:cNvSpPr/>
          <p:nvPr/>
        </p:nvSpPr>
        <p:spPr>
          <a:xfrm flipH="1" flipV="1">
            <a:off x="5133463" y="1602433"/>
            <a:ext cx="0" cy="118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45" name="CustomShape 3">
            <a:extLst>
              <a:ext uri="{FF2B5EF4-FFF2-40B4-BE49-F238E27FC236}">
                <a16:creationId xmlns:a16="http://schemas.microsoft.com/office/drawing/2014/main" id="{CF77E4BD-EDAF-25F4-F316-B89CDC278850}"/>
              </a:ext>
            </a:extLst>
          </p:cNvPr>
          <p:cNvSpPr/>
          <p:nvPr/>
        </p:nvSpPr>
        <p:spPr>
          <a:xfrm rot="5400000">
            <a:off x="2063858" y="1491380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grpSp>
        <p:nvGrpSpPr>
          <p:cNvPr id="46" name="Group 10">
            <a:extLst>
              <a:ext uri="{FF2B5EF4-FFF2-40B4-BE49-F238E27FC236}">
                <a16:creationId xmlns:a16="http://schemas.microsoft.com/office/drawing/2014/main" id="{2FE17752-B008-F3DE-3B5C-59FD8B40B47A}"/>
              </a:ext>
            </a:extLst>
          </p:cNvPr>
          <p:cNvGrpSpPr/>
          <p:nvPr/>
        </p:nvGrpSpPr>
        <p:grpSpPr>
          <a:xfrm>
            <a:off x="2771258" y="1450700"/>
            <a:ext cx="361440" cy="361440"/>
            <a:chOff x="5440680" y="1726200"/>
            <a:chExt cx="361440" cy="361440"/>
          </a:xfrm>
        </p:grpSpPr>
        <p:sp>
          <p:nvSpPr>
            <p:cNvPr id="47" name="CustomShape 11">
              <a:extLst>
                <a:ext uri="{FF2B5EF4-FFF2-40B4-BE49-F238E27FC236}">
                  <a16:creationId xmlns:a16="http://schemas.microsoft.com/office/drawing/2014/main" id="{AEAD4378-CF66-F595-33D0-1358F3DBFFFE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pic>
          <p:nvPicPr>
            <p:cNvPr id="48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E3D416F7-5B02-E64B-6249-F3A88AB98BD2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49" name="Line 13">
            <a:extLst>
              <a:ext uri="{FF2B5EF4-FFF2-40B4-BE49-F238E27FC236}">
                <a16:creationId xmlns:a16="http://schemas.microsoft.com/office/drawing/2014/main" id="{FEFA0A6F-FCDB-3731-8E04-3A3D13448B21}"/>
              </a:ext>
            </a:extLst>
          </p:cNvPr>
          <p:cNvSpPr/>
          <p:nvPr/>
        </p:nvSpPr>
        <p:spPr>
          <a:xfrm>
            <a:off x="483887" y="1633723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1" name="Line 15">
            <a:extLst>
              <a:ext uri="{FF2B5EF4-FFF2-40B4-BE49-F238E27FC236}">
                <a16:creationId xmlns:a16="http://schemas.microsoft.com/office/drawing/2014/main" id="{8BA546F9-2643-13EA-A73C-DBAA1FCF8A89}"/>
              </a:ext>
            </a:extLst>
          </p:cNvPr>
          <p:cNvSpPr/>
          <p:nvPr/>
        </p:nvSpPr>
        <p:spPr>
          <a:xfrm>
            <a:off x="2355818" y="1631420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2" name="Line 16">
            <a:extLst>
              <a:ext uri="{FF2B5EF4-FFF2-40B4-BE49-F238E27FC236}">
                <a16:creationId xmlns:a16="http://schemas.microsoft.com/office/drawing/2014/main" id="{93188C27-4190-AFE3-73E1-BB45FE1A29E9}"/>
              </a:ext>
            </a:extLst>
          </p:cNvPr>
          <p:cNvSpPr/>
          <p:nvPr/>
        </p:nvSpPr>
        <p:spPr>
          <a:xfrm>
            <a:off x="3135218" y="1631420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3" name="CustomShape 20">
            <a:extLst>
              <a:ext uri="{FF2B5EF4-FFF2-40B4-BE49-F238E27FC236}">
                <a16:creationId xmlns:a16="http://schemas.microsoft.com/office/drawing/2014/main" id="{1647CE20-4158-A232-678B-5234452CB943}"/>
              </a:ext>
            </a:extLst>
          </p:cNvPr>
          <p:cNvSpPr/>
          <p:nvPr/>
        </p:nvSpPr>
        <p:spPr>
          <a:xfrm>
            <a:off x="2236658" y="1843100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4" name="CustomShape 21">
            <a:extLst>
              <a:ext uri="{FF2B5EF4-FFF2-40B4-BE49-F238E27FC236}">
                <a16:creationId xmlns:a16="http://schemas.microsoft.com/office/drawing/2014/main" id="{E04D8141-3454-A700-E18D-5F3C0D356504}"/>
              </a:ext>
            </a:extLst>
          </p:cNvPr>
          <p:cNvSpPr/>
          <p:nvPr/>
        </p:nvSpPr>
        <p:spPr>
          <a:xfrm>
            <a:off x="2838758" y="1845479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BPF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5" name="CustomShape 22">
            <a:extLst>
              <a:ext uri="{FF2B5EF4-FFF2-40B4-BE49-F238E27FC236}">
                <a16:creationId xmlns:a16="http://schemas.microsoft.com/office/drawing/2014/main" id="{0DA0542F-CBE1-8299-055D-79340B848213}"/>
              </a:ext>
            </a:extLst>
          </p:cNvPr>
          <p:cNvSpPr/>
          <p:nvPr/>
        </p:nvSpPr>
        <p:spPr>
          <a:xfrm>
            <a:off x="2108138" y="184310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Amp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512" name="Group 28">
            <a:extLst>
              <a:ext uri="{FF2B5EF4-FFF2-40B4-BE49-F238E27FC236}">
                <a16:creationId xmlns:a16="http://schemas.microsoft.com/office/drawing/2014/main" id="{D343FFB8-7262-6E7D-329E-BE1DC0BAD7D2}"/>
              </a:ext>
            </a:extLst>
          </p:cNvPr>
          <p:cNvGrpSpPr/>
          <p:nvPr/>
        </p:nvGrpSpPr>
        <p:grpSpPr>
          <a:xfrm>
            <a:off x="891767" y="1454803"/>
            <a:ext cx="361440" cy="361440"/>
            <a:chOff x="4030200" y="1728000"/>
            <a:chExt cx="361440" cy="361440"/>
          </a:xfrm>
        </p:grpSpPr>
        <p:sp>
          <p:nvSpPr>
            <p:cNvPr id="513" name="CustomShape 29">
              <a:extLst>
                <a:ext uri="{FF2B5EF4-FFF2-40B4-BE49-F238E27FC236}">
                  <a16:creationId xmlns:a16="http://schemas.microsoft.com/office/drawing/2014/main" id="{2F82CBFE-94DA-EBFE-C3A0-CC50D38CDC51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14" name="CustomShape 30">
            <a:extLst>
              <a:ext uri="{FF2B5EF4-FFF2-40B4-BE49-F238E27FC236}">
                <a16:creationId xmlns:a16="http://schemas.microsoft.com/office/drawing/2014/main" id="{54A9AEE2-E59F-703E-B547-1500A01ACCE3}"/>
              </a:ext>
            </a:extLst>
          </p:cNvPr>
          <p:cNvSpPr/>
          <p:nvPr/>
        </p:nvSpPr>
        <p:spPr>
          <a:xfrm>
            <a:off x="996167" y="1836765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PLL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15" name="CustomShape 33">
            <a:extLst>
              <a:ext uri="{FF2B5EF4-FFF2-40B4-BE49-F238E27FC236}">
                <a16:creationId xmlns:a16="http://schemas.microsoft.com/office/drawing/2014/main" id="{B7A1740E-B8AB-B2AF-A3C5-3B0DBD70AC84}"/>
              </a:ext>
            </a:extLst>
          </p:cNvPr>
          <p:cNvSpPr/>
          <p:nvPr/>
        </p:nvSpPr>
        <p:spPr>
          <a:xfrm>
            <a:off x="1874956" y="1302557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latin typeface="Open Sans Regular"/>
                <a:ea typeface="Open Sans Regular"/>
              </a:rPr>
              <a:t>LO</a:t>
            </a:r>
            <a:r>
              <a:rPr lang="en-GB" sz="600" b="1" spc="-1" noProof="0" dirty="0">
                <a:latin typeface="Open Sans Regular"/>
                <a:ea typeface="Open Sans Regular"/>
              </a:rPr>
              <a:t>1</a:t>
            </a:r>
            <a:r>
              <a:rPr lang="en-GB" sz="900" b="1" spc="-1" noProof="0" dirty="0">
                <a:latin typeface="Open Sans Regular"/>
                <a:ea typeface="Open Sans Regular"/>
              </a:rPr>
              <a:t> =</a:t>
            </a:r>
            <a:r>
              <a:rPr lang="en-GB" sz="900" b="1" noProof="0" dirty="0"/>
              <a:t> 1.428 </a:t>
            </a:r>
            <a:r>
              <a:rPr lang="en-GB" sz="900" b="1" spc="-1" noProof="0" dirty="0">
                <a:latin typeface="Open Sans Regular"/>
                <a:ea typeface="Open Sans Regular"/>
              </a:rPr>
              <a:t>GHz</a:t>
            </a:r>
            <a:endParaRPr lang="en-GB" sz="900" b="1" spc="-1" noProof="0" dirty="0">
              <a:latin typeface="Arial"/>
            </a:endParaRPr>
          </a:p>
        </p:txBody>
      </p:sp>
      <p:cxnSp>
        <p:nvCxnSpPr>
          <p:cNvPr id="516" name="Conector recto 515">
            <a:extLst>
              <a:ext uri="{FF2B5EF4-FFF2-40B4-BE49-F238E27FC236}">
                <a16:creationId xmlns:a16="http://schemas.microsoft.com/office/drawing/2014/main" id="{61AE134F-0F30-5179-3FB8-3ADF78D438BE}"/>
              </a:ext>
            </a:extLst>
          </p:cNvPr>
          <p:cNvCxnSpPr>
            <a:cxnSpLocks/>
          </p:cNvCxnSpPr>
          <p:nvPr/>
        </p:nvCxnSpPr>
        <p:spPr>
          <a:xfrm>
            <a:off x="1078495" y="955124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43" name="Group 36">
            <a:extLst>
              <a:ext uri="{FF2B5EF4-FFF2-40B4-BE49-F238E27FC236}">
                <a16:creationId xmlns:a16="http://schemas.microsoft.com/office/drawing/2014/main" id="{A1C1D9FF-D39B-9871-2AC4-877605032FCA}"/>
              </a:ext>
            </a:extLst>
          </p:cNvPr>
          <p:cNvGrpSpPr/>
          <p:nvPr/>
        </p:nvGrpSpPr>
        <p:grpSpPr>
          <a:xfrm>
            <a:off x="3577282" y="1467509"/>
            <a:ext cx="361440" cy="361440"/>
            <a:chOff x="6262200" y="1728000"/>
            <a:chExt cx="361440" cy="361440"/>
          </a:xfrm>
        </p:grpSpPr>
        <p:sp>
          <p:nvSpPr>
            <p:cNvPr id="545" name="CustomShape 37">
              <a:extLst>
                <a:ext uri="{FF2B5EF4-FFF2-40B4-BE49-F238E27FC236}">
                  <a16:creationId xmlns:a16="http://schemas.microsoft.com/office/drawing/2014/main" id="{BFB4306A-6E76-A99E-F3D1-3A76A68B27E2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49" name="CustomShape 39">
            <a:extLst>
              <a:ext uri="{FF2B5EF4-FFF2-40B4-BE49-F238E27FC236}">
                <a16:creationId xmlns:a16="http://schemas.microsoft.com/office/drawing/2014/main" id="{5A74B0A8-2762-4EBE-FC86-194B8B55B3CA}"/>
              </a:ext>
            </a:extLst>
          </p:cNvPr>
          <p:cNvSpPr/>
          <p:nvPr/>
        </p:nvSpPr>
        <p:spPr>
          <a:xfrm>
            <a:off x="3490633" y="1882702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Splitter 1:3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51" name="Line 16">
            <a:extLst>
              <a:ext uri="{FF2B5EF4-FFF2-40B4-BE49-F238E27FC236}">
                <a16:creationId xmlns:a16="http://schemas.microsoft.com/office/drawing/2014/main" id="{F17391D4-6B95-659C-146A-3E43688A606B}"/>
              </a:ext>
            </a:extLst>
          </p:cNvPr>
          <p:cNvSpPr/>
          <p:nvPr/>
        </p:nvSpPr>
        <p:spPr>
          <a:xfrm flipV="1">
            <a:off x="3944790" y="1641002"/>
            <a:ext cx="1188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54" name="CustomShape 67">
            <a:extLst>
              <a:ext uri="{FF2B5EF4-FFF2-40B4-BE49-F238E27FC236}">
                <a16:creationId xmlns:a16="http://schemas.microsoft.com/office/drawing/2014/main" id="{6BFD492D-5B57-B592-92D6-39447B99715D}"/>
              </a:ext>
            </a:extLst>
          </p:cNvPr>
          <p:cNvSpPr/>
          <p:nvPr/>
        </p:nvSpPr>
        <p:spPr>
          <a:xfrm>
            <a:off x="1499683" y="1494054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pic>
        <p:nvPicPr>
          <p:cNvPr id="565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D6422CA1-32E3-05DD-1331-8AF7D871A92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572763" y="1508814"/>
            <a:ext cx="215640" cy="223200"/>
          </a:xfrm>
          <a:prstGeom prst="rect">
            <a:avLst/>
          </a:prstGeom>
          <a:ln w="12600">
            <a:noFill/>
          </a:ln>
        </p:spPr>
      </p:pic>
      <p:sp>
        <p:nvSpPr>
          <p:cNvPr id="567" name="CustomShape 86">
            <a:extLst>
              <a:ext uri="{FF2B5EF4-FFF2-40B4-BE49-F238E27FC236}">
                <a16:creationId xmlns:a16="http://schemas.microsoft.com/office/drawing/2014/main" id="{EC614B6F-3334-4ADF-2347-2F43D58D55C3}"/>
              </a:ext>
            </a:extLst>
          </p:cNvPr>
          <p:cNvSpPr/>
          <p:nvPr/>
        </p:nvSpPr>
        <p:spPr>
          <a:xfrm>
            <a:off x="1610864" y="1832454"/>
            <a:ext cx="13907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Att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69" name="CuadroTexto 568">
            <a:extLst>
              <a:ext uri="{FF2B5EF4-FFF2-40B4-BE49-F238E27FC236}">
                <a16:creationId xmlns:a16="http://schemas.microsoft.com/office/drawing/2014/main" id="{3A1053D1-5565-E3C5-CFC4-E1BF52DC0821}"/>
              </a:ext>
            </a:extLst>
          </p:cNvPr>
          <p:cNvSpPr txBox="1"/>
          <p:nvPr/>
        </p:nvSpPr>
        <p:spPr>
          <a:xfrm>
            <a:off x="1427382" y="2043681"/>
            <a:ext cx="5781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VAT-8+</a:t>
            </a:r>
          </a:p>
        </p:txBody>
      </p:sp>
      <p:sp>
        <p:nvSpPr>
          <p:cNvPr id="570" name="Line 14">
            <a:extLst>
              <a:ext uri="{FF2B5EF4-FFF2-40B4-BE49-F238E27FC236}">
                <a16:creationId xmlns:a16="http://schemas.microsoft.com/office/drawing/2014/main" id="{52A3338A-AD80-D410-20F6-7AC91E2F52CE}"/>
              </a:ext>
            </a:extLst>
          </p:cNvPr>
          <p:cNvSpPr/>
          <p:nvPr/>
        </p:nvSpPr>
        <p:spPr>
          <a:xfrm>
            <a:off x="1866938" y="1634704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71" name="Line 14">
            <a:extLst>
              <a:ext uri="{FF2B5EF4-FFF2-40B4-BE49-F238E27FC236}">
                <a16:creationId xmlns:a16="http://schemas.microsoft.com/office/drawing/2014/main" id="{28DFB610-3DA6-91C7-76BE-697A07A8C234}"/>
              </a:ext>
            </a:extLst>
          </p:cNvPr>
          <p:cNvSpPr/>
          <p:nvPr/>
        </p:nvSpPr>
        <p:spPr>
          <a:xfrm>
            <a:off x="1251916" y="1631420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73" name="CuadroTexto 572">
            <a:extLst>
              <a:ext uri="{FF2B5EF4-FFF2-40B4-BE49-F238E27FC236}">
                <a16:creationId xmlns:a16="http://schemas.microsoft.com/office/drawing/2014/main" id="{3001926B-14C8-3DEB-AD7A-96AA4AD9256C}"/>
              </a:ext>
            </a:extLst>
          </p:cNvPr>
          <p:cNvSpPr txBox="1"/>
          <p:nvPr/>
        </p:nvSpPr>
        <p:spPr>
          <a:xfrm>
            <a:off x="1840869" y="2066360"/>
            <a:ext cx="916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ZX60-V83-S+</a:t>
            </a:r>
          </a:p>
        </p:txBody>
      </p:sp>
      <p:sp>
        <p:nvSpPr>
          <p:cNvPr id="575" name="CuadroTexto 574">
            <a:extLst>
              <a:ext uri="{FF2B5EF4-FFF2-40B4-BE49-F238E27FC236}">
                <a16:creationId xmlns:a16="http://schemas.microsoft.com/office/drawing/2014/main" id="{5AC050E8-D082-50F0-D881-65DCFB1C0181}"/>
              </a:ext>
            </a:extLst>
          </p:cNvPr>
          <p:cNvSpPr txBox="1"/>
          <p:nvPr/>
        </p:nvSpPr>
        <p:spPr>
          <a:xfrm>
            <a:off x="3384941" y="2050812"/>
            <a:ext cx="78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ZBPD-2400+</a:t>
            </a:r>
          </a:p>
        </p:txBody>
      </p:sp>
      <p:grpSp>
        <p:nvGrpSpPr>
          <p:cNvPr id="364" name="Group 36">
            <a:extLst>
              <a:ext uri="{FF2B5EF4-FFF2-40B4-BE49-F238E27FC236}">
                <a16:creationId xmlns:a16="http://schemas.microsoft.com/office/drawing/2014/main" id="{979F094E-E28C-A7A1-6C6A-7F1259813BEF}"/>
              </a:ext>
            </a:extLst>
          </p:cNvPr>
          <p:cNvGrpSpPr/>
          <p:nvPr/>
        </p:nvGrpSpPr>
        <p:grpSpPr>
          <a:xfrm>
            <a:off x="6044955" y="2802498"/>
            <a:ext cx="361440" cy="361440"/>
            <a:chOff x="6262200" y="1728000"/>
            <a:chExt cx="361440" cy="361440"/>
          </a:xfrm>
        </p:grpSpPr>
        <p:sp>
          <p:nvSpPr>
            <p:cNvPr id="365" name="CustomShape 37">
              <a:extLst>
                <a:ext uri="{FF2B5EF4-FFF2-40B4-BE49-F238E27FC236}">
                  <a16:creationId xmlns:a16="http://schemas.microsoft.com/office/drawing/2014/main" id="{7CB502A7-11C9-201F-56BC-6631AEC17881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373" name="CustomShape 55">
            <a:extLst>
              <a:ext uri="{FF2B5EF4-FFF2-40B4-BE49-F238E27FC236}">
                <a16:creationId xmlns:a16="http://schemas.microsoft.com/office/drawing/2014/main" id="{EC54B55A-2622-D654-944E-748E40716745}"/>
              </a:ext>
            </a:extLst>
          </p:cNvPr>
          <p:cNvSpPr/>
          <p:nvPr/>
        </p:nvSpPr>
        <p:spPr>
          <a:xfrm>
            <a:off x="3185778" y="2463849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solidFill>
                  <a:srgbClr val="E2E7F2"/>
                </a:solidFill>
                <a:latin typeface="+mj-lt"/>
                <a:ea typeface="Open Sans Regular"/>
              </a:rPr>
              <a:t>First down-conversion</a:t>
            </a:r>
            <a:endParaRPr lang="en-GB" sz="900" b="1" spc="-1" noProof="0" dirty="0">
              <a:solidFill>
                <a:srgbClr val="E2E7F2"/>
              </a:solidFill>
              <a:latin typeface="+mj-lt"/>
            </a:endParaRPr>
          </a:p>
        </p:txBody>
      </p:sp>
      <p:sp>
        <p:nvSpPr>
          <p:cNvPr id="374" name="Line 99">
            <a:extLst>
              <a:ext uri="{FF2B5EF4-FFF2-40B4-BE49-F238E27FC236}">
                <a16:creationId xmlns:a16="http://schemas.microsoft.com/office/drawing/2014/main" id="{6188E129-BF83-F5FA-DD41-191A5B9ED38A}"/>
              </a:ext>
            </a:extLst>
          </p:cNvPr>
          <p:cNvSpPr/>
          <p:nvPr/>
        </p:nvSpPr>
        <p:spPr>
          <a:xfrm>
            <a:off x="352706" y="2593314"/>
            <a:ext cx="81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75" name="CustomShape 39">
            <a:extLst>
              <a:ext uri="{FF2B5EF4-FFF2-40B4-BE49-F238E27FC236}">
                <a16:creationId xmlns:a16="http://schemas.microsoft.com/office/drawing/2014/main" id="{08E19793-678A-15B4-A65C-978485AF5A9B}"/>
              </a:ext>
            </a:extLst>
          </p:cNvPr>
          <p:cNvSpPr/>
          <p:nvPr/>
        </p:nvSpPr>
        <p:spPr>
          <a:xfrm>
            <a:off x="6061808" y="2875493"/>
            <a:ext cx="324866" cy="230832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700" spc="-1" noProof="0" dirty="0">
                <a:latin typeface="Open Sans Regular"/>
                <a:ea typeface="Open Sans Regular"/>
              </a:rPr>
              <a:t>Splitter </a:t>
            </a:r>
          </a:p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1:2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561" name="Group 16">
            <a:extLst>
              <a:ext uri="{FF2B5EF4-FFF2-40B4-BE49-F238E27FC236}">
                <a16:creationId xmlns:a16="http://schemas.microsoft.com/office/drawing/2014/main" id="{3941B1E8-128E-403C-D2A6-D8F2AB5E458D}"/>
              </a:ext>
            </a:extLst>
          </p:cNvPr>
          <p:cNvGrpSpPr/>
          <p:nvPr/>
        </p:nvGrpSpPr>
        <p:grpSpPr>
          <a:xfrm>
            <a:off x="7578402" y="2136801"/>
            <a:ext cx="835920" cy="1708216"/>
            <a:chOff x="8043840" y="1744920"/>
            <a:chExt cx="835920" cy="2659680"/>
          </a:xfrm>
        </p:grpSpPr>
        <p:sp>
          <p:nvSpPr>
            <p:cNvPr id="564" name="CustomShape 17">
              <a:extLst>
                <a:ext uri="{FF2B5EF4-FFF2-40B4-BE49-F238E27FC236}">
                  <a16:creationId xmlns:a16="http://schemas.microsoft.com/office/drawing/2014/main" id="{DCF8C99C-CF26-253C-B49F-9307CD2CDA30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566" name="CustomShape 18">
              <a:extLst>
                <a:ext uri="{FF2B5EF4-FFF2-40B4-BE49-F238E27FC236}">
                  <a16:creationId xmlns:a16="http://schemas.microsoft.com/office/drawing/2014/main" id="{7044394C-A43C-5573-4422-C0951231F05E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b="1" spc="-1" noProof="0" dirty="0">
                  <a:latin typeface="Open Sans Regular"/>
                  <a:ea typeface="Open Sans Regular"/>
                </a:rPr>
                <a:t>Oscilloscope</a:t>
              </a:r>
            </a:p>
          </p:txBody>
        </p:sp>
      </p:grpSp>
      <p:sp>
        <p:nvSpPr>
          <p:cNvPr id="572" name="Line 45">
            <a:extLst>
              <a:ext uri="{FF2B5EF4-FFF2-40B4-BE49-F238E27FC236}">
                <a16:creationId xmlns:a16="http://schemas.microsoft.com/office/drawing/2014/main" id="{3A04DE19-5DDF-AFBB-A7D9-92D75FB604C5}"/>
              </a:ext>
            </a:extLst>
          </p:cNvPr>
          <p:cNvSpPr/>
          <p:nvPr/>
        </p:nvSpPr>
        <p:spPr>
          <a:xfrm>
            <a:off x="6424253" y="2983322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74" name="Line 45">
            <a:extLst>
              <a:ext uri="{FF2B5EF4-FFF2-40B4-BE49-F238E27FC236}">
                <a16:creationId xmlns:a16="http://schemas.microsoft.com/office/drawing/2014/main" id="{D1D4559B-7FD1-B530-B42B-CA33788748D2}"/>
              </a:ext>
            </a:extLst>
          </p:cNvPr>
          <p:cNvSpPr/>
          <p:nvPr/>
        </p:nvSpPr>
        <p:spPr>
          <a:xfrm flipH="1" flipV="1">
            <a:off x="6237557" y="3179024"/>
            <a:ext cx="0" cy="360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79" name="CustomShape 17">
            <a:extLst>
              <a:ext uri="{FF2B5EF4-FFF2-40B4-BE49-F238E27FC236}">
                <a16:creationId xmlns:a16="http://schemas.microsoft.com/office/drawing/2014/main" id="{00681C63-E2B8-5443-EF0F-364BDC819DEF}"/>
              </a:ext>
            </a:extLst>
          </p:cNvPr>
          <p:cNvSpPr/>
          <p:nvPr/>
        </p:nvSpPr>
        <p:spPr>
          <a:xfrm>
            <a:off x="6001111" y="3539512"/>
            <a:ext cx="461195" cy="391566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/>
            <a:r>
              <a:rPr lang="en-GB" sz="600" noProof="0" dirty="0">
                <a:solidFill>
                  <a:srgbClr val="FF0000"/>
                </a:solidFill>
              </a:rPr>
              <a:t>2DC Not used</a:t>
            </a:r>
            <a:endParaRPr lang="en-GB" sz="1600" noProof="0" dirty="0">
              <a:solidFill>
                <a:srgbClr val="FF0000"/>
              </a:solidFill>
            </a:endParaRPr>
          </a:p>
        </p:txBody>
      </p:sp>
      <p:sp>
        <p:nvSpPr>
          <p:cNvPr id="5" name="CustomShape 62">
            <a:extLst>
              <a:ext uri="{FF2B5EF4-FFF2-40B4-BE49-F238E27FC236}">
                <a16:creationId xmlns:a16="http://schemas.microsoft.com/office/drawing/2014/main" id="{02864F42-4CF1-01B7-E997-571C4AB00948}"/>
              </a:ext>
            </a:extLst>
          </p:cNvPr>
          <p:cNvSpPr/>
          <p:nvPr/>
        </p:nvSpPr>
        <p:spPr>
          <a:xfrm>
            <a:off x="1417457" y="2903989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6" name="CustomShape 86">
            <a:extLst>
              <a:ext uri="{FF2B5EF4-FFF2-40B4-BE49-F238E27FC236}">
                <a16:creationId xmlns:a16="http://schemas.microsoft.com/office/drawing/2014/main" id="{43AD1323-A4BB-E5AC-0831-CD172E435A1E}"/>
              </a:ext>
            </a:extLst>
          </p:cNvPr>
          <p:cNvSpPr/>
          <p:nvPr/>
        </p:nvSpPr>
        <p:spPr>
          <a:xfrm>
            <a:off x="2390586" y="3231738"/>
            <a:ext cx="6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spAutoFit/>
          </a:bodyPr>
          <a:lstStyle/>
          <a:p>
            <a:pPr algn="ctr">
              <a:tabLst>
                <a:tab pos="0" algn="l"/>
              </a:tabLst>
            </a:pPr>
            <a:endParaRPr lang="en-GB" sz="800" spc="-1" noProof="0" dirty="0">
              <a:latin typeface="Open Sans Regular"/>
              <a:ea typeface="Open Sans Regular"/>
              <a:cs typeface="Open Sans Regular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CC0453D0-0B12-9893-F46B-4D7DEF762E92}"/>
              </a:ext>
            </a:extLst>
          </p:cNvPr>
          <p:cNvGrpSpPr/>
          <p:nvPr/>
        </p:nvGrpSpPr>
        <p:grpSpPr>
          <a:xfrm>
            <a:off x="1883415" y="2831709"/>
            <a:ext cx="822817" cy="1275184"/>
            <a:chOff x="2281659" y="2838974"/>
            <a:chExt cx="822817" cy="1275184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B57DAB9A-4C66-BA94-5F5E-EBE66198BDE8}"/>
                </a:ext>
              </a:extLst>
            </p:cNvPr>
            <p:cNvGrpSpPr/>
            <p:nvPr/>
          </p:nvGrpSpPr>
          <p:grpSpPr>
            <a:xfrm>
              <a:off x="2281659" y="2838974"/>
              <a:ext cx="822817" cy="1275184"/>
              <a:chOff x="2281659" y="2838974"/>
              <a:chExt cx="822817" cy="1275184"/>
            </a:xfrm>
          </p:grpSpPr>
          <p:grpSp>
            <p:nvGrpSpPr>
              <p:cNvPr id="15" name="Grupo 14">
                <a:extLst>
                  <a:ext uri="{FF2B5EF4-FFF2-40B4-BE49-F238E27FC236}">
                    <a16:creationId xmlns:a16="http://schemas.microsoft.com/office/drawing/2014/main" id="{6E882656-B7F6-289F-3A48-93E106F13AF6}"/>
                  </a:ext>
                </a:extLst>
              </p:cNvPr>
              <p:cNvGrpSpPr/>
              <p:nvPr/>
            </p:nvGrpSpPr>
            <p:grpSpPr>
              <a:xfrm>
                <a:off x="2511243" y="2838974"/>
                <a:ext cx="404984" cy="880023"/>
                <a:chOff x="2511243" y="2838974"/>
                <a:chExt cx="404984" cy="880023"/>
              </a:xfrm>
            </p:grpSpPr>
            <p:pic>
              <p:nvPicPr>
                <p:cNvPr id="23" name="Captura de pantalla 2025-01-31 a la(s) 13.24.00.png" descr="Captura de pantalla 2025-01-31 a la(s) 13.24.00.png">
                  <a:extLst>
                    <a:ext uri="{FF2B5EF4-FFF2-40B4-BE49-F238E27FC236}">
                      <a16:creationId xmlns:a16="http://schemas.microsoft.com/office/drawing/2014/main" id="{9D6A0DE0-C9BE-0500-5B0D-09539F9B2AD4}"/>
                    </a:ext>
                  </a:extLst>
                </p:cNvPr>
                <p:cNvPicPr/>
                <p:nvPr/>
              </p:nvPicPr>
              <p:blipFill>
                <a:blip r:embed="rId4"/>
                <a:stretch/>
              </p:blipFill>
              <p:spPr>
                <a:xfrm>
                  <a:off x="2585565" y="3388769"/>
                  <a:ext cx="215640" cy="222986"/>
                </a:xfrm>
                <a:prstGeom prst="rect">
                  <a:avLst/>
                </a:prstGeom>
                <a:ln w="12600">
                  <a:noFill/>
                </a:ln>
              </p:spPr>
            </p:pic>
            <p:sp>
              <p:nvSpPr>
                <p:cNvPr id="25" name="Elipse 24">
                  <a:extLst>
                    <a:ext uri="{FF2B5EF4-FFF2-40B4-BE49-F238E27FC236}">
                      <a16:creationId xmlns:a16="http://schemas.microsoft.com/office/drawing/2014/main" id="{86A6ACF6-BF88-3630-EBBB-4AC592D878EF}"/>
                    </a:ext>
                  </a:extLst>
                </p:cNvPr>
                <p:cNvSpPr/>
                <p:nvPr/>
              </p:nvSpPr>
              <p:spPr>
                <a:xfrm>
                  <a:off x="2511243" y="2838974"/>
                  <a:ext cx="404984" cy="397803"/>
                </a:xfrm>
                <a:prstGeom prst="ellipse">
                  <a:avLst/>
                </a:prstGeom>
                <a:noFill/>
                <a:ln>
                  <a:solidFill>
                    <a:srgbClr val="231F2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26" name="Line 59">
                  <a:extLst>
                    <a:ext uri="{FF2B5EF4-FFF2-40B4-BE49-F238E27FC236}">
                      <a16:creationId xmlns:a16="http://schemas.microsoft.com/office/drawing/2014/main" id="{F36EA109-3C5E-D18C-ECF6-2A5FB4698AB5}"/>
                    </a:ext>
                  </a:extLst>
                </p:cNvPr>
                <p:cNvSpPr/>
                <p:nvPr/>
              </p:nvSpPr>
              <p:spPr>
                <a:xfrm flipH="1" flipV="1">
                  <a:off x="2704054" y="3251207"/>
                  <a:ext cx="2" cy="154424"/>
                </a:xfrm>
                <a:prstGeom prst="line">
                  <a:avLst/>
                </a:prstGeom>
                <a:ln w="12600">
                  <a:solidFill>
                    <a:schemeClr val="tx1"/>
                  </a:solidFill>
                  <a:miter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en-GB" noProof="0" dirty="0"/>
                </a:p>
              </p:txBody>
            </p:sp>
            <p:sp>
              <p:nvSpPr>
                <p:cNvPr id="27" name="Triángulo isósceles 26">
                  <a:extLst>
                    <a:ext uri="{FF2B5EF4-FFF2-40B4-BE49-F238E27FC236}">
                      <a16:creationId xmlns:a16="http://schemas.microsoft.com/office/drawing/2014/main" id="{0F55E02D-633B-FFFC-7FB3-FBCD32B73E18}"/>
                    </a:ext>
                  </a:extLst>
                </p:cNvPr>
                <p:cNvSpPr/>
                <p:nvPr/>
              </p:nvSpPr>
              <p:spPr>
                <a:xfrm rot="10800000">
                  <a:off x="2626298" y="3616134"/>
                  <a:ext cx="146345" cy="102863"/>
                </a:xfrm>
                <a:prstGeom prst="triangle">
                  <a:avLst/>
                </a:prstGeom>
                <a:noFill/>
                <a:ln w="12700">
                  <a:solidFill>
                    <a:srgbClr val="231F2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</p:grpSp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0D446CB8-926D-B009-056E-6BB6A56B8DAC}"/>
                  </a:ext>
                </a:extLst>
              </p:cNvPr>
              <p:cNvSpPr txBox="1"/>
              <p:nvPr/>
            </p:nvSpPr>
            <p:spPr>
              <a:xfrm>
                <a:off x="2281659" y="3914103"/>
                <a:ext cx="82281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00" b="1" noProof="0" dirty="0"/>
                  <a:t>D3I0118</a:t>
                </a:r>
              </a:p>
            </p:txBody>
          </p:sp>
          <p:sp>
            <p:nvSpPr>
              <p:cNvPr id="20" name="CustomShape 86">
                <a:extLst>
                  <a:ext uri="{FF2B5EF4-FFF2-40B4-BE49-F238E27FC236}">
                    <a16:creationId xmlns:a16="http://schemas.microsoft.com/office/drawing/2014/main" id="{883A5F61-1F70-E65D-82AD-85FDBAF1356D}"/>
                  </a:ext>
                </a:extLst>
              </p:cNvPr>
              <p:cNvSpPr/>
              <p:nvPr/>
            </p:nvSpPr>
            <p:spPr>
              <a:xfrm>
                <a:off x="2443270" y="3821153"/>
                <a:ext cx="505139" cy="123111"/>
              </a:xfrm>
              <a:prstGeom prst="rect">
                <a:avLst/>
              </a:prstGeom>
              <a:noFill/>
              <a:ln w="1260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>
                <a:spAutoFit/>
              </a:bodyPr>
              <a:lstStyle/>
              <a:p>
                <a:pPr algn="ctr">
                  <a:tabLst>
                    <a:tab pos="0" algn="l"/>
                  </a:tabLst>
                </a:pPr>
                <a:r>
                  <a:rPr lang="en-GB" sz="800" spc="-1" noProof="0" dirty="0">
                    <a:latin typeface="Open Sans Regular"/>
                    <a:ea typeface="Open Sans Regular"/>
                  </a:rPr>
                  <a:t>Isolator x3</a:t>
                </a:r>
                <a:endParaRPr lang="en-GB" sz="800" spc="-1" noProof="0" dirty="0">
                  <a:latin typeface="Arial"/>
                </a:endParaRPr>
              </a:p>
            </p:txBody>
          </p:sp>
        </p:grpSp>
        <p:cxnSp>
          <p:nvCxnSpPr>
            <p:cNvPr id="14" name="Conector: curvado 13">
              <a:extLst>
                <a:ext uri="{FF2B5EF4-FFF2-40B4-BE49-F238E27FC236}">
                  <a16:creationId xmlns:a16="http://schemas.microsoft.com/office/drawing/2014/main" id="{CD41C408-0BE5-ED1A-A3AF-29548BBD1046}"/>
                </a:ext>
              </a:extLst>
            </p:cNvPr>
            <p:cNvCxnSpPr>
              <a:cxnSpLocks/>
              <a:stCxn id="25" idx="2"/>
              <a:endCxn id="25" idx="6"/>
            </p:cNvCxnSpPr>
            <p:nvPr/>
          </p:nvCxnSpPr>
          <p:spPr>
            <a:xfrm rot="10800000" flipH="1">
              <a:off x="2511243" y="3037876"/>
              <a:ext cx="404984" cy="12700"/>
            </a:xfrm>
            <a:prstGeom prst="curvedConnector5">
              <a:avLst>
                <a:gd name="adj1" fmla="val 11917"/>
                <a:gd name="adj2" fmla="val 1406150"/>
                <a:gd name="adj3" fmla="val 86202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8" name="Line 42">
            <a:extLst>
              <a:ext uri="{FF2B5EF4-FFF2-40B4-BE49-F238E27FC236}">
                <a16:creationId xmlns:a16="http://schemas.microsoft.com/office/drawing/2014/main" id="{1A121031-6C78-9580-F60A-F1CE4185D6DE}"/>
              </a:ext>
            </a:extLst>
          </p:cNvPr>
          <p:cNvSpPr/>
          <p:nvPr/>
        </p:nvSpPr>
        <p:spPr>
          <a:xfrm>
            <a:off x="1409140" y="3013709"/>
            <a:ext cx="20008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9" name="CustomShape 69">
            <a:extLst>
              <a:ext uri="{FF2B5EF4-FFF2-40B4-BE49-F238E27FC236}">
                <a16:creationId xmlns:a16="http://schemas.microsoft.com/office/drawing/2014/main" id="{97DEC997-30D4-719B-32A7-82AB5AF9D4D7}"/>
              </a:ext>
            </a:extLst>
          </p:cNvPr>
          <p:cNvSpPr/>
          <p:nvPr/>
        </p:nvSpPr>
        <p:spPr>
          <a:xfrm>
            <a:off x="1611576" y="2824573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pic>
        <p:nvPicPr>
          <p:cNvPr id="32" name="Captura de pantalla 2025-01-31 a la(s) 13.28.39.png" descr="Captura de pantalla 2025-01-31 a la(s) 13.28.39.png">
            <a:extLst>
              <a:ext uri="{FF2B5EF4-FFF2-40B4-BE49-F238E27FC236}">
                <a16:creationId xmlns:a16="http://schemas.microsoft.com/office/drawing/2014/main" id="{A168E032-8D13-1864-46A6-07DAFBC0FF4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666656" y="2872453"/>
            <a:ext cx="251640" cy="266040"/>
          </a:xfrm>
          <a:prstGeom prst="rect">
            <a:avLst/>
          </a:prstGeom>
          <a:ln w="12600">
            <a:noFill/>
          </a:ln>
        </p:spPr>
      </p:pic>
      <p:sp>
        <p:nvSpPr>
          <p:cNvPr id="34" name="CustomShape 87">
            <a:extLst>
              <a:ext uri="{FF2B5EF4-FFF2-40B4-BE49-F238E27FC236}">
                <a16:creationId xmlns:a16="http://schemas.microsoft.com/office/drawing/2014/main" id="{58A4F222-32E1-6AC3-4CB5-1DAC934AFCD5}"/>
              </a:ext>
            </a:extLst>
          </p:cNvPr>
          <p:cNvSpPr/>
          <p:nvPr/>
        </p:nvSpPr>
        <p:spPr>
          <a:xfrm>
            <a:off x="1593061" y="3210530"/>
            <a:ext cx="3848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BPF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35" name="Line 42">
            <a:extLst>
              <a:ext uri="{FF2B5EF4-FFF2-40B4-BE49-F238E27FC236}">
                <a16:creationId xmlns:a16="http://schemas.microsoft.com/office/drawing/2014/main" id="{CA815EC8-B078-8461-DB0D-8DAC4DB746C8}"/>
              </a:ext>
            </a:extLst>
          </p:cNvPr>
          <p:cNvSpPr/>
          <p:nvPr/>
        </p:nvSpPr>
        <p:spPr>
          <a:xfrm>
            <a:off x="2540592" y="3013709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6" name="Line 42">
            <a:extLst>
              <a:ext uri="{FF2B5EF4-FFF2-40B4-BE49-F238E27FC236}">
                <a16:creationId xmlns:a16="http://schemas.microsoft.com/office/drawing/2014/main" id="{F2C59169-0D08-C34F-A78F-F07C75DBFB33}"/>
              </a:ext>
            </a:extLst>
          </p:cNvPr>
          <p:cNvSpPr/>
          <p:nvPr/>
        </p:nvSpPr>
        <p:spPr>
          <a:xfrm>
            <a:off x="1973376" y="3013709"/>
            <a:ext cx="1095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7" name="Line 42">
            <a:extLst>
              <a:ext uri="{FF2B5EF4-FFF2-40B4-BE49-F238E27FC236}">
                <a16:creationId xmlns:a16="http://schemas.microsoft.com/office/drawing/2014/main" id="{61611705-3C58-D323-0B8A-81B1D9AF0AB6}"/>
              </a:ext>
            </a:extLst>
          </p:cNvPr>
          <p:cNvSpPr/>
          <p:nvPr/>
        </p:nvSpPr>
        <p:spPr>
          <a:xfrm flipV="1">
            <a:off x="3819207" y="2965545"/>
            <a:ext cx="434377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" name="CustomShape 93">
            <a:extLst>
              <a:ext uri="{FF2B5EF4-FFF2-40B4-BE49-F238E27FC236}">
                <a16:creationId xmlns:a16="http://schemas.microsoft.com/office/drawing/2014/main" id="{E5EDECA6-B2D3-D07F-517C-8FC30AD5D3C4}"/>
              </a:ext>
            </a:extLst>
          </p:cNvPr>
          <p:cNvSpPr/>
          <p:nvPr/>
        </p:nvSpPr>
        <p:spPr>
          <a:xfrm>
            <a:off x="1514219" y="2657354"/>
            <a:ext cx="5963123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B2125017-63A1-CEB3-3E98-299E0BBA46B9}"/>
              </a:ext>
            </a:extLst>
          </p:cNvPr>
          <p:cNvSpPr txBox="1"/>
          <p:nvPr/>
        </p:nvSpPr>
        <p:spPr>
          <a:xfrm>
            <a:off x="1361320" y="3403071"/>
            <a:ext cx="9455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noProof="0" dirty="0"/>
              <a:t>VBFZ-2000-S+</a:t>
            </a:r>
          </a:p>
        </p:txBody>
      </p:sp>
      <p:sp>
        <p:nvSpPr>
          <p:cNvPr id="42" name="CustomShape 64">
            <a:extLst>
              <a:ext uri="{FF2B5EF4-FFF2-40B4-BE49-F238E27FC236}">
                <a16:creationId xmlns:a16="http://schemas.microsoft.com/office/drawing/2014/main" id="{605536D1-0939-7FBB-82EB-94F925F3B563}"/>
              </a:ext>
            </a:extLst>
          </p:cNvPr>
          <p:cNvSpPr/>
          <p:nvPr/>
        </p:nvSpPr>
        <p:spPr>
          <a:xfrm rot="5400000">
            <a:off x="6581544" y="2834063"/>
            <a:ext cx="318240" cy="280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43" name="CustomShape 88">
            <a:extLst>
              <a:ext uri="{FF2B5EF4-FFF2-40B4-BE49-F238E27FC236}">
                <a16:creationId xmlns:a16="http://schemas.microsoft.com/office/drawing/2014/main" id="{04BE6C72-E78E-2549-4883-599483D0B3F1}"/>
              </a:ext>
            </a:extLst>
          </p:cNvPr>
          <p:cNvSpPr/>
          <p:nvPr/>
        </p:nvSpPr>
        <p:spPr>
          <a:xfrm>
            <a:off x="6614582" y="3186373"/>
            <a:ext cx="22403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Amp</a:t>
            </a:r>
            <a:endParaRPr lang="en-GB" sz="800" spc="-1" noProof="0" dirty="0">
              <a:latin typeface="Arial"/>
            </a:endParaRPr>
          </a:p>
        </p:txBody>
      </p:sp>
      <p:pic>
        <p:nvPicPr>
          <p:cNvPr id="44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8221A51D-D424-5313-35E9-E44BA7EC672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089799" y="2825646"/>
            <a:ext cx="272880" cy="266040"/>
          </a:xfrm>
          <a:prstGeom prst="rect">
            <a:avLst/>
          </a:prstGeom>
          <a:ln w="12600">
            <a:noFill/>
          </a:ln>
        </p:spPr>
      </p:pic>
      <p:sp>
        <p:nvSpPr>
          <p:cNvPr id="50" name="CustomShape 36">
            <a:extLst>
              <a:ext uri="{FF2B5EF4-FFF2-40B4-BE49-F238E27FC236}">
                <a16:creationId xmlns:a16="http://schemas.microsoft.com/office/drawing/2014/main" id="{B3863132-E7A1-E991-7A6A-E75E0EF4ECA6}"/>
              </a:ext>
            </a:extLst>
          </p:cNvPr>
          <p:cNvSpPr/>
          <p:nvPr/>
        </p:nvSpPr>
        <p:spPr>
          <a:xfrm>
            <a:off x="7045159" y="2777766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17" name="CustomShape 51">
            <a:extLst>
              <a:ext uri="{FF2B5EF4-FFF2-40B4-BE49-F238E27FC236}">
                <a16:creationId xmlns:a16="http://schemas.microsoft.com/office/drawing/2014/main" id="{55358512-93A0-8573-F29A-25E33B3211E8}"/>
              </a:ext>
            </a:extLst>
          </p:cNvPr>
          <p:cNvSpPr/>
          <p:nvPr/>
        </p:nvSpPr>
        <p:spPr>
          <a:xfrm>
            <a:off x="7070055" y="3169594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LPF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18" name="Line 45">
            <a:extLst>
              <a:ext uri="{FF2B5EF4-FFF2-40B4-BE49-F238E27FC236}">
                <a16:creationId xmlns:a16="http://schemas.microsoft.com/office/drawing/2014/main" id="{BF997B0A-EEEF-94A2-896E-8E691D4CB2E1}"/>
              </a:ext>
            </a:extLst>
          </p:cNvPr>
          <p:cNvSpPr/>
          <p:nvPr/>
        </p:nvSpPr>
        <p:spPr>
          <a:xfrm>
            <a:off x="6880704" y="2977929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19" name="Line 45">
            <a:extLst>
              <a:ext uri="{FF2B5EF4-FFF2-40B4-BE49-F238E27FC236}">
                <a16:creationId xmlns:a16="http://schemas.microsoft.com/office/drawing/2014/main" id="{B4089E67-431B-BBA2-8197-F7A09F340BD9}"/>
              </a:ext>
            </a:extLst>
          </p:cNvPr>
          <p:cNvSpPr/>
          <p:nvPr/>
        </p:nvSpPr>
        <p:spPr>
          <a:xfrm>
            <a:off x="7406959" y="2965545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1D3D33D9-260D-7781-C9A0-4549DE6E9787}"/>
              </a:ext>
            </a:extLst>
          </p:cNvPr>
          <p:cNvGrpSpPr/>
          <p:nvPr/>
        </p:nvGrpSpPr>
        <p:grpSpPr>
          <a:xfrm rot="5400000">
            <a:off x="577458" y="2372941"/>
            <a:ext cx="497160" cy="459350"/>
            <a:chOff x="5952760" y="1579971"/>
            <a:chExt cx="497160" cy="459350"/>
          </a:xfrm>
        </p:grpSpPr>
        <p:sp>
          <p:nvSpPr>
            <p:cNvPr id="10" name="Triángulo isósceles 9">
              <a:extLst>
                <a:ext uri="{FF2B5EF4-FFF2-40B4-BE49-F238E27FC236}">
                  <a16:creationId xmlns:a16="http://schemas.microsoft.com/office/drawing/2014/main" id="{25E9B19E-3608-3DCF-7492-170E51AFF643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39" name="CustomShape 7">
              <a:extLst>
                <a:ext uri="{FF2B5EF4-FFF2-40B4-BE49-F238E27FC236}">
                  <a16:creationId xmlns:a16="http://schemas.microsoft.com/office/drawing/2014/main" id="{C4BDBB8D-91B0-50C3-4F84-B9EF30F90CD1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40" name="CustomShape 21">
            <a:extLst>
              <a:ext uri="{FF2B5EF4-FFF2-40B4-BE49-F238E27FC236}">
                <a16:creationId xmlns:a16="http://schemas.microsoft.com/office/drawing/2014/main" id="{67947B55-DBAD-8DB4-E0E2-3763ADF4A864}"/>
              </a:ext>
            </a:extLst>
          </p:cNvPr>
          <p:cNvSpPr/>
          <p:nvPr/>
        </p:nvSpPr>
        <p:spPr>
          <a:xfrm>
            <a:off x="673800" y="2814820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P.S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63" name="Grupo 62">
            <a:extLst>
              <a:ext uri="{FF2B5EF4-FFF2-40B4-BE49-F238E27FC236}">
                <a16:creationId xmlns:a16="http://schemas.microsoft.com/office/drawing/2014/main" id="{7955F5CD-8086-C136-3AE4-6BEACB65C63A}"/>
              </a:ext>
            </a:extLst>
          </p:cNvPr>
          <p:cNvGrpSpPr/>
          <p:nvPr/>
        </p:nvGrpSpPr>
        <p:grpSpPr>
          <a:xfrm rot="5400000">
            <a:off x="573998" y="3259074"/>
            <a:ext cx="497160" cy="459350"/>
            <a:chOff x="5952760" y="1579971"/>
            <a:chExt cx="497160" cy="459350"/>
          </a:xfrm>
        </p:grpSpPr>
        <p:sp>
          <p:nvSpPr>
            <p:cNvPr id="520" name="Triángulo isósceles 519">
              <a:extLst>
                <a:ext uri="{FF2B5EF4-FFF2-40B4-BE49-F238E27FC236}">
                  <a16:creationId xmlns:a16="http://schemas.microsoft.com/office/drawing/2014/main" id="{A9A8F8B1-BD1E-B8B9-FA7F-901F011DDD20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522" name="CustomShape 7">
              <a:extLst>
                <a:ext uri="{FF2B5EF4-FFF2-40B4-BE49-F238E27FC236}">
                  <a16:creationId xmlns:a16="http://schemas.microsoft.com/office/drawing/2014/main" id="{A2C655F0-C975-A57B-B7F8-5B1714A8E1D2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24" name="CustomShape 21">
            <a:extLst>
              <a:ext uri="{FF2B5EF4-FFF2-40B4-BE49-F238E27FC236}">
                <a16:creationId xmlns:a16="http://schemas.microsoft.com/office/drawing/2014/main" id="{2EA801F4-676A-341B-2D97-A34104AD7692}"/>
              </a:ext>
            </a:extLst>
          </p:cNvPr>
          <p:cNvSpPr/>
          <p:nvPr/>
        </p:nvSpPr>
        <p:spPr>
          <a:xfrm>
            <a:off x="696481" y="368625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P.S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26" name="CustomShape 55">
            <a:extLst>
              <a:ext uri="{FF2B5EF4-FFF2-40B4-BE49-F238E27FC236}">
                <a16:creationId xmlns:a16="http://schemas.microsoft.com/office/drawing/2014/main" id="{B70E5322-81F9-FFA9-F5E0-491E927746A0}"/>
              </a:ext>
            </a:extLst>
          </p:cNvPr>
          <p:cNvSpPr/>
          <p:nvPr/>
        </p:nvSpPr>
        <p:spPr>
          <a:xfrm>
            <a:off x="4461806" y="3959942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solidFill>
                  <a:srgbClr val="E2E7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MINICIRCUITS TECHNOLOGY</a:t>
            </a:r>
            <a:endParaRPr lang="en-GB" sz="900" b="1" spc="-1" noProof="0" dirty="0">
              <a:solidFill>
                <a:srgbClr val="E2E7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79274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9AEEFB6F-5E26-E3A8-93A3-7AB471B87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5">
            <a:extLst>
              <a:ext uri="{FF2B5EF4-FFF2-40B4-BE49-F238E27FC236}">
                <a16:creationId xmlns:a16="http://schemas.microsoft.com/office/drawing/2014/main" id="{2241C249-1FEE-D631-7C07-4E4E3D4D22AD}"/>
              </a:ext>
            </a:extLst>
          </p:cNvPr>
          <p:cNvGrpSpPr/>
          <p:nvPr/>
        </p:nvGrpSpPr>
        <p:grpSpPr>
          <a:xfrm>
            <a:off x="32760" y="2728134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5D296254-5A76-6ECE-DDB3-AD72D7D181E0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2BDE70BC-D5EC-1BEF-6846-585C03F481E8}"/>
                </a:ext>
              </a:extLst>
            </p:cNvPr>
            <p:cNvSpPr/>
            <p:nvPr/>
          </p:nvSpPr>
          <p:spPr>
            <a:xfrm>
              <a:off x="385423" y="3016016"/>
              <a:ext cx="28482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b="1" spc="-1" noProof="0" dirty="0">
                  <a:latin typeface="+mj-lt"/>
                  <a:ea typeface="Open Sans Regular"/>
                </a:rPr>
                <a:t>cBPM</a:t>
              </a:r>
              <a:endParaRPr lang="en-GB" noProof="0" dirty="0"/>
            </a:p>
          </p:txBody>
        </p:sp>
      </p:grpSp>
      <p:sp>
        <p:nvSpPr>
          <p:cNvPr id="31" name="CustomShape 22">
            <a:extLst>
              <a:ext uri="{FF2B5EF4-FFF2-40B4-BE49-F238E27FC236}">
                <a16:creationId xmlns:a16="http://schemas.microsoft.com/office/drawing/2014/main" id="{1988FEDF-CEB8-4723-0B9B-37ABFA179D59}"/>
              </a:ext>
            </a:extLst>
          </p:cNvPr>
          <p:cNvSpPr/>
          <p:nvPr/>
        </p:nvSpPr>
        <p:spPr>
          <a:xfrm>
            <a:off x="2494600" y="788675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1100" spc="-1" noProof="0" dirty="0">
                <a:latin typeface="+mj-lt"/>
                <a:ea typeface="Open Sans Regular"/>
              </a:rPr>
              <a:t>LO</a:t>
            </a:r>
            <a:r>
              <a:rPr lang="en-GB" sz="700" spc="-1" noProof="0" dirty="0">
                <a:latin typeface="+mj-lt"/>
                <a:ea typeface="Open Sans Regular"/>
              </a:rPr>
              <a:t>1</a:t>
            </a:r>
            <a:r>
              <a:rPr lang="en-GB" sz="1100" spc="-1" noProof="0" dirty="0">
                <a:latin typeface="+mj-lt"/>
                <a:ea typeface="Open Sans Regular"/>
              </a:rPr>
              <a:t> = 1.428 GHz</a:t>
            </a:r>
            <a:endParaRPr lang="en-GB" sz="1100" spc="-1" noProof="0" dirty="0">
              <a:latin typeface="+mj-lt"/>
            </a:endParaRPr>
          </a:p>
        </p:txBody>
      </p:sp>
      <p:sp>
        <p:nvSpPr>
          <p:cNvPr id="578" name="CustomShape 93">
            <a:extLst>
              <a:ext uri="{FF2B5EF4-FFF2-40B4-BE49-F238E27FC236}">
                <a16:creationId xmlns:a16="http://schemas.microsoft.com/office/drawing/2014/main" id="{4D3B0275-6AE2-CA9F-CB7F-AE1A262FD0DA}"/>
              </a:ext>
            </a:extLst>
          </p:cNvPr>
          <p:cNvSpPr/>
          <p:nvPr/>
        </p:nvSpPr>
        <p:spPr>
          <a:xfrm>
            <a:off x="1302568" y="1138063"/>
            <a:ext cx="3169364" cy="947869"/>
          </a:xfrm>
          <a:prstGeom prst="rect">
            <a:avLst/>
          </a:prstGeom>
          <a:solidFill>
            <a:srgbClr val="E2E7F2"/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3F1DE6C-0A19-F65C-98DA-027285F34183}"/>
              </a:ext>
            </a:extLst>
          </p:cNvPr>
          <p:cNvGrpSpPr/>
          <p:nvPr/>
        </p:nvGrpSpPr>
        <p:grpSpPr>
          <a:xfrm>
            <a:off x="937706" y="2824074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48A79107-0D49-89A2-AF31-7385BFF1A651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C5305A69-51DD-8590-2E04-0A8DC93D8437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180 </a:t>
              </a:r>
              <a:endParaRPr lang="en-GB" sz="800" spc="-1" noProof="0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Hybrid</a:t>
              </a:r>
              <a:endParaRPr lang="en-GB" sz="800" spc="-1" noProof="0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1A5B66C9-5FC0-93C1-EA08-13A0FDFCA1E0}"/>
              </a:ext>
            </a:extLst>
          </p:cNvPr>
          <p:cNvSpPr/>
          <p:nvPr/>
        </p:nvSpPr>
        <p:spPr>
          <a:xfrm>
            <a:off x="909446" y="3048714"/>
            <a:ext cx="2286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2A7EE118-D894-27A6-44B3-8489ABCE113A}"/>
              </a:ext>
            </a:extLst>
          </p:cNvPr>
          <p:cNvSpPr/>
          <p:nvPr/>
        </p:nvSpPr>
        <p:spPr>
          <a:xfrm flipV="1">
            <a:off x="1162706" y="3269394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A5E7D18A-79E9-8775-1D15-0F8B4E8D901C}"/>
              </a:ext>
            </a:extLst>
          </p:cNvPr>
          <p:cNvSpPr/>
          <p:nvPr/>
        </p:nvSpPr>
        <p:spPr>
          <a:xfrm>
            <a:off x="786336" y="2909396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3851F857-27BA-0B02-7C10-D61B7D67D48C}"/>
              </a:ext>
            </a:extLst>
          </p:cNvPr>
          <p:cNvSpPr/>
          <p:nvPr/>
        </p:nvSpPr>
        <p:spPr>
          <a:xfrm>
            <a:off x="1429756" y="2909396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216" name="Line 96">
            <a:extLst>
              <a:ext uri="{FF2B5EF4-FFF2-40B4-BE49-F238E27FC236}">
                <a16:creationId xmlns:a16="http://schemas.microsoft.com/office/drawing/2014/main" id="{8CC52B4F-F5B6-20DA-290A-B1E60E527C6C}"/>
              </a:ext>
            </a:extLst>
          </p:cNvPr>
          <p:cNvSpPr/>
          <p:nvPr/>
        </p:nvSpPr>
        <p:spPr>
          <a:xfrm flipV="1">
            <a:off x="1156226" y="2593314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EFF6424C-8484-47F7-5D7B-B69FAD484F2D}"/>
              </a:ext>
            </a:extLst>
          </p:cNvPr>
          <p:cNvSpPr/>
          <p:nvPr/>
        </p:nvSpPr>
        <p:spPr>
          <a:xfrm flipV="1">
            <a:off x="349006" y="2579871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22C11E21-0214-230F-57B8-A095B8F6304C}"/>
              </a:ext>
            </a:extLst>
          </p:cNvPr>
          <p:cNvSpPr/>
          <p:nvPr/>
        </p:nvSpPr>
        <p:spPr>
          <a:xfrm>
            <a:off x="349006" y="3493334"/>
            <a:ext cx="81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C35D4676-E62F-B887-1066-D3FD6215A087}"/>
              </a:ext>
            </a:extLst>
          </p:cNvPr>
          <p:cNvSpPr/>
          <p:nvPr/>
        </p:nvSpPr>
        <p:spPr>
          <a:xfrm flipV="1">
            <a:off x="349006" y="3360331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B304AC21-9D76-5F9D-DC86-11FE356A1CB0}"/>
              </a:ext>
            </a:extLst>
          </p:cNvPr>
          <p:cNvCxnSpPr>
            <a:cxnSpLocks/>
          </p:cNvCxnSpPr>
          <p:nvPr/>
        </p:nvCxnSpPr>
        <p:spPr>
          <a:xfrm>
            <a:off x="1076956" y="834723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6" name="CustomShape 32">
            <a:extLst>
              <a:ext uri="{FF2B5EF4-FFF2-40B4-BE49-F238E27FC236}">
                <a16:creationId xmlns:a16="http://schemas.microsoft.com/office/drawing/2014/main" id="{D388D2EE-9CB8-1D36-5BBA-62927A7898F2}"/>
              </a:ext>
            </a:extLst>
          </p:cNvPr>
          <p:cNvSpPr/>
          <p:nvPr/>
        </p:nvSpPr>
        <p:spPr>
          <a:xfrm>
            <a:off x="-286362" y="1356212"/>
            <a:ext cx="1085214" cy="24622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latin typeface="+mj-lt"/>
                <a:ea typeface="Open Sans Regular"/>
              </a:rPr>
              <a:t>ATF S.G = </a:t>
            </a:r>
          </a:p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latin typeface="+mj-lt"/>
                <a:ea typeface="Open Sans Regular"/>
              </a:rPr>
              <a:t>714 MHz</a:t>
            </a:r>
            <a:endParaRPr lang="en-GB" sz="800" b="1" spc="-1" noProof="0" dirty="0">
              <a:latin typeface="+mj-lt"/>
            </a:endParaRPr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1CC0F252-7EE6-6DE3-01F0-49038CAFD8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n-GB" noProof="0" smtClean="0"/>
              <a:t>24</a:t>
            </a:fld>
            <a:endParaRPr lang="en-GB" noProof="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1AAAA8A-0D1A-6C19-5475-E207F2765DC6}"/>
              </a:ext>
            </a:extLst>
          </p:cNvPr>
          <p:cNvSpPr txBox="1"/>
          <p:nvPr/>
        </p:nvSpPr>
        <p:spPr>
          <a:xfrm>
            <a:off x="5277502" y="1995041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b="1" i="1" noProof="0" dirty="0"/>
              <a:t>+7 dBm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2F0920C2-5090-ACCB-D426-0C95FA4F1CC2}"/>
              </a:ext>
            </a:extLst>
          </p:cNvPr>
          <p:cNvSpPr txBox="1"/>
          <p:nvPr/>
        </p:nvSpPr>
        <p:spPr>
          <a:xfrm>
            <a:off x="5140896" y="0"/>
            <a:ext cx="510531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u="sng" noProof="0" dirty="0"/>
              <a:t>READOUT SACLAY - REFERENCE LINE</a:t>
            </a:r>
          </a:p>
        </p:txBody>
      </p:sp>
      <p:sp>
        <p:nvSpPr>
          <p:cNvPr id="521" name="CuadroTexto 520">
            <a:extLst>
              <a:ext uri="{FF2B5EF4-FFF2-40B4-BE49-F238E27FC236}">
                <a16:creationId xmlns:a16="http://schemas.microsoft.com/office/drawing/2014/main" id="{5A01EDD7-16E5-4964-C5AD-4F3D1041AFE3}"/>
              </a:ext>
            </a:extLst>
          </p:cNvPr>
          <p:cNvSpPr txBox="1"/>
          <p:nvPr/>
        </p:nvSpPr>
        <p:spPr>
          <a:xfrm>
            <a:off x="2875065" y="1107683"/>
            <a:ext cx="11621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rgbClr val="FF0000"/>
                </a:solidFill>
              </a:rPr>
              <a:t>Pout 1dB= +27 dBm</a:t>
            </a:r>
          </a:p>
        </p:txBody>
      </p:sp>
      <p:sp>
        <p:nvSpPr>
          <p:cNvPr id="576" name="CuadroTexto 575">
            <a:extLst>
              <a:ext uri="{FF2B5EF4-FFF2-40B4-BE49-F238E27FC236}">
                <a16:creationId xmlns:a16="http://schemas.microsoft.com/office/drawing/2014/main" id="{04B3B4B2-281E-9261-0CFA-03CFFCC108B1}"/>
              </a:ext>
            </a:extLst>
          </p:cNvPr>
          <p:cNvSpPr txBox="1"/>
          <p:nvPr/>
        </p:nvSpPr>
        <p:spPr>
          <a:xfrm>
            <a:off x="5260433" y="1848236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b="1" noProof="0" dirty="0"/>
              <a:t>LO</a:t>
            </a:r>
            <a:r>
              <a:rPr lang="en-GB" sz="400" b="1" noProof="0" dirty="0"/>
              <a:t>1</a:t>
            </a:r>
            <a:r>
              <a:rPr lang="en-GB" sz="800" b="1" noProof="0" dirty="0"/>
              <a:t>=1.428 GHz</a:t>
            </a:r>
            <a:endParaRPr lang="en-GB" sz="700" b="1" noProof="0" dirty="0"/>
          </a:p>
        </p:txBody>
      </p:sp>
      <p:sp>
        <p:nvSpPr>
          <p:cNvPr id="563" name="CuadroTexto 562">
            <a:extLst>
              <a:ext uri="{FF2B5EF4-FFF2-40B4-BE49-F238E27FC236}">
                <a16:creationId xmlns:a16="http://schemas.microsoft.com/office/drawing/2014/main" id="{1F7C5C8B-C5AA-E254-9B00-B5EA0D853BC2}"/>
              </a:ext>
            </a:extLst>
          </p:cNvPr>
          <p:cNvSpPr txBox="1"/>
          <p:nvPr/>
        </p:nvSpPr>
        <p:spPr>
          <a:xfrm>
            <a:off x="815126" y="3795457"/>
            <a:ext cx="761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JSO-465/3S</a:t>
            </a:r>
          </a:p>
        </p:txBody>
      </p:sp>
      <p:sp>
        <p:nvSpPr>
          <p:cNvPr id="592" name="CuadroTexto 591">
            <a:extLst>
              <a:ext uri="{FF2B5EF4-FFF2-40B4-BE49-F238E27FC236}">
                <a16:creationId xmlns:a16="http://schemas.microsoft.com/office/drawing/2014/main" id="{3FF2BD02-D187-898D-4212-9A7A3BCC8333}"/>
              </a:ext>
            </a:extLst>
          </p:cNvPr>
          <p:cNvSpPr txBox="1"/>
          <p:nvPr/>
        </p:nvSpPr>
        <p:spPr>
          <a:xfrm>
            <a:off x="2540592" y="2064127"/>
            <a:ext cx="10650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ZX75BP-1500-S+</a:t>
            </a:r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55A3E878-E39C-8BFF-4874-9E463B2C106F}"/>
              </a:ext>
            </a:extLst>
          </p:cNvPr>
          <p:cNvSpPr/>
          <p:nvPr/>
        </p:nvSpPr>
        <p:spPr>
          <a:xfrm>
            <a:off x="1394198" y="3020039"/>
            <a:ext cx="72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2" name="CustomShape 41">
            <a:extLst>
              <a:ext uri="{FF2B5EF4-FFF2-40B4-BE49-F238E27FC236}">
                <a16:creationId xmlns:a16="http://schemas.microsoft.com/office/drawing/2014/main" id="{F542FA84-29F1-44F1-5C47-96BCF9A8010D}"/>
              </a:ext>
            </a:extLst>
          </p:cNvPr>
          <p:cNvSpPr/>
          <p:nvPr/>
        </p:nvSpPr>
        <p:spPr>
          <a:xfrm>
            <a:off x="665222" y="518872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4" name="CustomShape 42">
            <a:extLst>
              <a:ext uri="{FF2B5EF4-FFF2-40B4-BE49-F238E27FC236}">
                <a16:creationId xmlns:a16="http://schemas.microsoft.com/office/drawing/2014/main" id="{CDD55061-89D9-E066-F9FD-C8551C815513}"/>
              </a:ext>
            </a:extLst>
          </p:cNvPr>
          <p:cNvSpPr/>
          <p:nvPr/>
        </p:nvSpPr>
        <p:spPr>
          <a:xfrm>
            <a:off x="685996" y="552271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n-GB" b="1" noProof="0" dirty="0"/>
              <a:t>µC</a:t>
            </a:r>
            <a:endParaRPr lang="en-GB" sz="1800" spc="-1" noProof="0" dirty="0">
              <a:latin typeface="Arial"/>
            </a:endParaRPr>
          </a:p>
        </p:txBody>
      </p:sp>
      <p:sp>
        <p:nvSpPr>
          <p:cNvPr id="6" name="Line 59">
            <a:extLst>
              <a:ext uri="{FF2B5EF4-FFF2-40B4-BE49-F238E27FC236}">
                <a16:creationId xmlns:a16="http://schemas.microsoft.com/office/drawing/2014/main" id="{5E801C0D-BD6E-DB85-F2CB-F9E1BFACCBA9}"/>
              </a:ext>
            </a:extLst>
          </p:cNvPr>
          <p:cNvSpPr/>
          <p:nvPr/>
        </p:nvSpPr>
        <p:spPr>
          <a:xfrm flipH="1" flipV="1">
            <a:off x="909446" y="3049767"/>
            <a:ext cx="0" cy="3600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2" name="Line 59">
            <a:extLst>
              <a:ext uri="{FF2B5EF4-FFF2-40B4-BE49-F238E27FC236}">
                <a16:creationId xmlns:a16="http://schemas.microsoft.com/office/drawing/2014/main" id="{01EBA072-EA4F-7224-651C-5F0EA9B82AB6}"/>
              </a:ext>
            </a:extLst>
          </p:cNvPr>
          <p:cNvSpPr/>
          <p:nvPr/>
        </p:nvSpPr>
        <p:spPr>
          <a:xfrm flipH="1" flipV="1">
            <a:off x="909446" y="3395449"/>
            <a:ext cx="613076" cy="7485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8" name="Line 104">
            <a:extLst>
              <a:ext uri="{FF2B5EF4-FFF2-40B4-BE49-F238E27FC236}">
                <a16:creationId xmlns:a16="http://schemas.microsoft.com/office/drawing/2014/main" id="{FEFD2756-2BA4-CB52-2295-D8C3DEA05136}"/>
              </a:ext>
            </a:extLst>
          </p:cNvPr>
          <p:cNvSpPr/>
          <p:nvPr/>
        </p:nvSpPr>
        <p:spPr>
          <a:xfrm flipH="1" flipV="1">
            <a:off x="5191031" y="1641002"/>
            <a:ext cx="0" cy="118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45" name="CustomShape 3">
            <a:extLst>
              <a:ext uri="{FF2B5EF4-FFF2-40B4-BE49-F238E27FC236}">
                <a16:creationId xmlns:a16="http://schemas.microsoft.com/office/drawing/2014/main" id="{E322ACE3-B0C2-AC01-1158-0A1CE27FF8BC}"/>
              </a:ext>
            </a:extLst>
          </p:cNvPr>
          <p:cNvSpPr/>
          <p:nvPr/>
        </p:nvSpPr>
        <p:spPr>
          <a:xfrm rot="5400000">
            <a:off x="2063858" y="1491380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grpSp>
        <p:nvGrpSpPr>
          <p:cNvPr id="46" name="Group 10">
            <a:extLst>
              <a:ext uri="{FF2B5EF4-FFF2-40B4-BE49-F238E27FC236}">
                <a16:creationId xmlns:a16="http://schemas.microsoft.com/office/drawing/2014/main" id="{DCE13C08-92B1-ECEB-E847-F12AE61E077C}"/>
              </a:ext>
            </a:extLst>
          </p:cNvPr>
          <p:cNvGrpSpPr/>
          <p:nvPr/>
        </p:nvGrpSpPr>
        <p:grpSpPr>
          <a:xfrm>
            <a:off x="2771258" y="1450700"/>
            <a:ext cx="361440" cy="361440"/>
            <a:chOff x="5440680" y="1726200"/>
            <a:chExt cx="361440" cy="361440"/>
          </a:xfrm>
        </p:grpSpPr>
        <p:sp>
          <p:nvSpPr>
            <p:cNvPr id="47" name="CustomShape 11">
              <a:extLst>
                <a:ext uri="{FF2B5EF4-FFF2-40B4-BE49-F238E27FC236}">
                  <a16:creationId xmlns:a16="http://schemas.microsoft.com/office/drawing/2014/main" id="{4B08CA40-8FF9-B443-C032-7C8EFF28A4B2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pic>
          <p:nvPicPr>
            <p:cNvPr id="48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EDE1231D-809F-4838-7561-58077DC68544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49" name="Line 13">
            <a:extLst>
              <a:ext uri="{FF2B5EF4-FFF2-40B4-BE49-F238E27FC236}">
                <a16:creationId xmlns:a16="http://schemas.microsoft.com/office/drawing/2014/main" id="{793AC2EE-FBC0-2E14-61E0-2C0782F5D446}"/>
              </a:ext>
            </a:extLst>
          </p:cNvPr>
          <p:cNvSpPr/>
          <p:nvPr/>
        </p:nvSpPr>
        <p:spPr>
          <a:xfrm>
            <a:off x="483887" y="1633723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1" name="Line 15">
            <a:extLst>
              <a:ext uri="{FF2B5EF4-FFF2-40B4-BE49-F238E27FC236}">
                <a16:creationId xmlns:a16="http://schemas.microsoft.com/office/drawing/2014/main" id="{11B23382-7548-4FE1-34CF-77FE8BE65C9C}"/>
              </a:ext>
            </a:extLst>
          </p:cNvPr>
          <p:cNvSpPr/>
          <p:nvPr/>
        </p:nvSpPr>
        <p:spPr>
          <a:xfrm>
            <a:off x="2355818" y="1631420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2" name="Line 16">
            <a:extLst>
              <a:ext uri="{FF2B5EF4-FFF2-40B4-BE49-F238E27FC236}">
                <a16:creationId xmlns:a16="http://schemas.microsoft.com/office/drawing/2014/main" id="{9CA21558-04DC-20B5-FC6A-A6D1F9449DCD}"/>
              </a:ext>
            </a:extLst>
          </p:cNvPr>
          <p:cNvSpPr/>
          <p:nvPr/>
        </p:nvSpPr>
        <p:spPr>
          <a:xfrm>
            <a:off x="3135218" y="1631420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3" name="CustomShape 20">
            <a:extLst>
              <a:ext uri="{FF2B5EF4-FFF2-40B4-BE49-F238E27FC236}">
                <a16:creationId xmlns:a16="http://schemas.microsoft.com/office/drawing/2014/main" id="{41C75816-C8C8-E02A-7D9B-3941B325CC4D}"/>
              </a:ext>
            </a:extLst>
          </p:cNvPr>
          <p:cNvSpPr/>
          <p:nvPr/>
        </p:nvSpPr>
        <p:spPr>
          <a:xfrm>
            <a:off x="2236658" y="1843100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4" name="CustomShape 21">
            <a:extLst>
              <a:ext uri="{FF2B5EF4-FFF2-40B4-BE49-F238E27FC236}">
                <a16:creationId xmlns:a16="http://schemas.microsoft.com/office/drawing/2014/main" id="{F47F223A-7937-5EE2-A14A-833990C47ED4}"/>
              </a:ext>
            </a:extLst>
          </p:cNvPr>
          <p:cNvSpPr/>
          <p:nvPr/>
        </p:nvSpPr>
        <p:spPr>
          <a:xfrm>
            <a:off x="2838758" y="1845479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BPF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5" name="CustomShape 22">
            <a:extLst>
              <a:ext uri="{FF2B5EF4-FFF2-40B4-BE49-F238E27FC236}">
                <a16:creationId xmlns:a16="http://schemas.microsoft.com/office/drawing/2014/main" id="{74A928A5-4B7C-7A10-D85F-B8C96B46595B}"/>
              </a:ext>
            </a:extLst>
          </p:cNvPr>
          <p:cNvSpPr/>
          <p:nvPr/>
        </p:nvSpPr>
        <p:spPr>
          <a:xfrm>
            <a:off x="2108138" y="184310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Amp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512" name="Group 28">
            <a:extLst>
              <a:ext uri="{FF2B5EF4-FFF2-40B4-BE49-F238E27FC236}">
                <a16:creationId xmlns:a16="http://schemas.microsoft.com/office/drawing/2014/main" id="{DCACD963-65F7-7B06-6053-75CE466217F3}"/>
              </a:ext>
            </a:extLst>
          </p:cNvPr>
          <p:cNvGrpSpPr/>
          <p:nvPr/>
        </p:nvGrpSpPr>
        <p:grpSpPr>
          <a:xfrm>
            <a:off x="891767" y="1454803"/>
            <a:ext cx="361440" cy="361440"/>
            <a:chOff x="4030200" y="1728000"/>
            <a:chExt cx="361440" cy="361440"/>
          </a:xfrm>
        </p:grpSpPr>
        <p:sp>
          <p:nvSpPr>
            <p:cNvPr id="513" name="CustomShape 29">
              <a:extLst>
                <a:ext uri="{FF2B5EF4-FFF2-40B4-BE49-F238E27FC236}">
                  <a16:creationId xmlns:a16="http://schemas.microsoft.com/office/drawing/2014/main" id="{BD9B780A-663B-C7F1-A006-156B2AF37791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14" name="CustomShape 30">
            <a:extLst>
              <a:ext uri="{FF2B5EF4-FFF2-40B4-BE49-F238E27FC236}">
                <a16:creationId xmlns:a16="http://schemas.microsoft.com/office/drawing/2014/main" id="{C347ED6A-AB64-88EE-4E93-D3A364F04033}"/>
              </a:ext>
            </a:extLst>
          </p:cNvPr>
          <p:cNvSpPr/>
          <p:nvPr/>
        </p:nvSpPr>
        <p:spPr>
          <a:xfrm>
            <a:off x="996167" y="1836765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PLL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15" name="CustomShape 33">
            <a:extLst>
              <a:ext uri="{FF2B5EF4-FFF2-40B4-BE49-F238E27FC236}">
                <a16:creationId xmlns:a16="http://schemas.microsoft.com/office/drawing/2014/main" id="{3D037C27-1860-DD15-7E55-38BD527CA93C}"/>
              </a:ext>
            </a:extLst>
          </p:cNvPr>
          <p:cNvSpPr/>
          <p:nvPr/>
        </p:nvSpPr>
        <p:spPr>
          <a:xfrm>
            <a:off x="1874956" y="1302557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latin typeface="Open Sans Regular"/>
                <a:ea typeface="Open Sans Regular"/>
              </a:rPr>
              <a:t>LO</a:t>
            </a:r>
            <a:r>
              <a:rPr lang="en-GB" sz="600" b="1" spc="-1" noProof="0" dirty="0">
                <a:latin typeface="Open Sans Regular"/>
                <a:ea typeface="Open Sans Regular"/>
              </a:rPr>
              <a:t>1</a:t>
            </a:r>
            <a:r>
              <a:rPr lang="en-GB" sz="900" b="1" spc="-1" noProof="0" dirty="0">
                <a:latin typeface="Open Sans Regular"/>
                <a:ea typeface="Open Sans Regular"/>
              </a:rPr>
              <a:t> =</a:t>
            </a:r>
            <a:r>
              <a:rPr lang="en-GB" sz="900" b="1" noProof="0" dirty="0"/>
              <a:t> 1.428 </a:t>
            </a:r>
            <a:r>
              <a:rPr lang="en-GB" sz="900" b="1" spc="-1" noProof="0" dirty="0">
                <a:latin typeface="Open Sans Regular"/>
                <a:ea typeface="Open Sans Regular"/>
              </a:rPr>
              <a:t>GHz</a:t>
            </a:r>
            <a:endParaRPr lang="en-GB" sz="900" b="1" spc="-1" noProof="0" dirty="0">
              <a:latin typeface="Arial"/>
            </a:endParaRPr>
          </a:p>
        </p:txBody>
      </p:sp>
      <p:cxnSp>
        <p:nvCxnSpPr>
          <p:cNvPr id="516" name="Conector recto 515">
            <a:extLst>
              <a:ext uri="{FF2B5EF4-FFF2-40B4-BE49-F238E27FC236}">
                <a16:creationId xmlns:a16="http://schemas.microsoft.com/office/drawing/2014/main" id="{3F4AE0ED-5EA1-6D1C-C7B8-C89D900CCD52}"/>
              </a:ext>
            </a:extLst>
          </p:cNvPr>
          <p:cNvCxnSpPr>
            <a:cxnSpLocks/>
          </p:cNvCxnSpPr>
          <p:nvPr/>
        </p:nvCxnSpPr>
        <p:spPr>
          <a:xfrm>
            <a:off x="1078495" y="955124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43" name="Group 36">
            <a:extLst>
              <a:ext uri="{FF2B5EF4-FFF2-40B4-BE49-F238E27FC236}">
                <a16:creationId xmlns:a16="http://schemas.microsoft.com/office/drawing/2014/main" id="{E2F8C6C2-E398-D7A1-CAE6-DD867E605C60}"/>
              </a:ext>
            </a:extLst>
          </p:cNvPr>
          <p:cNvGrpSpPr/>
          <p:nvPr/>
        </p:nvGrpSpPr>
        <p:grpSpPr>
          <a:xfrm>
            <a:off x="3577282" y="1467509"/>
            <a:ext cx="361440" cy="361440"/>
            <a:chOff x="6262200" y="1728000"/>
            <a:chExt cx="361440" cy="361440"/>
          </a:xfrm>
        </p:grpSpPr>
        <p:sp>
          <p:nvSpPr>
            <p:cNvPr id="545" name="CustomShape 37">
              <a:extLst>
                <a:ext uri="{FF2B5EF4-FFF2-40B4-BE49-F238E27FC236}">
                  <a16:creationId xmlns:a16="http://schemas.microsoft.com/office/drawing/2014/main" id="{AE0B63EE-3C8E-618E-6239-118B3CF0859C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49" name="CustomShape 39">
            <a:extLst>
              <a:ext uri="{FF2B5EF4-FFF2-40B4-BE49-F238E27FC236}">
                <a16:creationId xmlns:a16="http://schemas.microsoft.com/office/drawing/2014/main" id="{5802787B-872A-1F14-745D-7181A4B373B7}"/>
              </a:ext>
            </a:extLst>
          </p:cNvPr>
          <p:cNvSpPr/>
          <p:nvPr/>
        </p:nvSpPr>
        <p:spPr>
          <a:xfrm>
            <a:off x="3490633" y="1882702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Splitter 1:3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51" name="Line 16">
            <a:extLst>
              <a:ext uri="{FF2B5EF4-FFF2-40B4-BE49-F238E27FC236}">
                <a16:creationId xmlns:a16="http://schemas.microsoft.com/office/drawing/2014/main" id="{5802980A-92FD-BE73-CB4E-6492C3C4E181}"/>
              </a:ext>
            </a:extLst>
          </p:cNvPr>
          <p:cNvSpPr/>
          <p:nvPr/>
        </p:nvSpPr>
        <p:spPr>
          <a:xfrm flipV="1">
            <a:off x="3944790" y="1641002"/>
            <a:ext cx="1234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54" name="CustomShape 67">
            <a:extLst>
              <a:ext uri="{FF2B5EF4-FFF2-40B4-BE49-F238E27FC236}">
                <a16:creationId xmlns:a16="http://schemas.microsoft.com/office/drawing/2014/main" id="{5E331ADE-77AE-C417-9176-1ECD184CF6A9}"/>
              </a:ext>
            </a:extLst>
          </p:cNvPr>
          <p:cNvSpPr/>
          <p:nvPr/>
        </p:nvSpPr>
        <p:spPr>
          <a:xfrm>
            <a:off x="1499683" y="1494054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pic>
        <p:nvPicPr>
          <p:cNvPr id="565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508DEA4E-4661-7820-0CF8-E492577556A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572763" y="1508814"/>
            <a:ext cx="215640" cy="223200"/>
          </a:xfrm>
          <a:prstGeom prst="rect">
            <a:avLst/>
          </a:prstGeom>
          <a:ln w="12600">
            <a:noFill/>
          </a:ln>
        </p:spPr>
      </p:pic>
      <p:sp>
        <p:nvSpPr>
          <p:cNvPr id="567" name="CustomShape 86">
            <a:extLst>
              <a:ext uri="{FF2B5EF4-FFF2-40B4-BE49-F238E27FC236}">
                <a16:creationId xmlns:a16="http://schemas.microsoft.com/office/drawing/2014/main" id="{30BE87BA-2579-5FD6-B968-F2E1D55723D3}"/>
              </a:ext>
            </a:extLst>
          </p:cNvPr>
          <p:cNvSpPr/>
          <p:nvPr/>
        </p:nvSpPr>
        <p:spPr>
          <a:xfrm>
            <a:off x="1610864" y="1832454"/>
            <a:ext cx="13907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Att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69" name="CuadroTexto 568">
            <a:extLst>
              <a:ext uri="{FF2B5EF4-FFF2-40B4-BE49-F238E27FC236}">
                <a16:creationId xmlns:a16="http://schemas.microsoft.com/office/drawing/2014/main" id="{45F0B69C-BF19-2773-6DE1-8855032CBF5E}"/>
              </a:ext>
            </a:extLst>
          </p:cNvPr>
          <p:cNvSpPr txBox="1"/>
          <p:nvPr/>
        </p:nvSpPr>
        <p:spPr>
          <a:xfrm>
            <a:off x="1427382" y="2043681"/>
            <a:ext cx="5781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VAT-8+</a:t>
            </a:r>
          </a:p>
        </p:txBody>
      </p:sp>
      <p:sp>
        <p:nvSpPr>
          <p:cNvPr id="570" name="Line 14">
            <a:extLst>
              <a:ext uri="{FF2B5EF4-FFF2-40B4-BE49-F238E27FC236}">
                <a16:creationId xmlns:a16="http://schemas.microsoft.com/office/drawing/2014/main" id="{E4084FED-E73F-0E42-6306-8A3224C09A3C}"/>
              </a:ext>
            </a:extLst>
          </p:cNvPr>
          <p:cNvSpPr/>
          <p:nvPr/>
        </p:nvSpPr>
        <p:spPr>
          <a:xfrm>
            <a:off x="1866938" y="1634704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71" name="Line 14">
            <a:extLst>
              <a:ext uri="{FF2B5EF4-FFF2-40B4-BE49-F238E27FC236}">
                <a16:creationId xmlns:a16="http://schemas.microsoft.com/office/drawing/2014/main" id="{619C82D7-C064-26F3-1D29-B30F9E523776}"/>
              </a:ext>
            </a:extLst>
          </p:cNvPr>
          <p:cNvSpPr/>
          <p:nvPr/>
        </p:nvSpPr>
        <p:spPr>
          <a:xfrm>
            <a:off x="1251916" y="1631420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73" name="CuadroTexto 572">
            <a:extLst>
              <a:ext uri="{FF2B5EF4-FFF2-40B4-BE49-F238E27FC236}">
                <a16:creationId xmlns:a16="http://schemas.microsoft.com/office/drawing/2014/main" id="{E574734D-A0E3-C0E3-1C6E-8A598FE75E98}"/>
              </a:ext>
            </a:extLst>
          </p:cNvPr>
          <p:cNvSpPr txBox="1"/>
          <p:nvPr/>
        </p:nvSpPr>
        <p:spPr>
          <a:xfrm>
            <a:off x="1840869" y="2066360"/>
            <a:ext cx="916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ZX60-V83-S+</a:t>
            </a:r>
          </a:p>
        </p:txBody>
      </p:sp>
      <p:sp>
        <p:nvSpPr>
          <p:cNvPr id="575" name="CuadroTexto 574">
            <a:extLst>
              <a:ext uri="{FF2B5EF4-FFF2-40B4-BE49-F238E27FC236}">
                <a16:creationId xmlns:a16="http://schemas.microsoft.com/office/drawing/2014/main" id="{94AA5618-1579-80B9-449F-C60E9D018F40}"/>
              </a:ext>
            </a:extLst>
          </p:cNvPr>
          <p:cNvSpPr txBox="1"/>
          <p:nvPr/>
        </p:nvSpPr>
        <p:spPr>
          <a:xfrm>
            <a:off x="3384941" y="2050812"/>
            <a:ext cx="78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ZBPD-2400+</a:t>
            </a:r>
          </a:p>
        </p:txBody>
      </p:sp>
      <p:sp>
        <p:nvSpPr>
          <p:cNvPr id="374" name="Line 99">
            <a:extLst>
              <a:ext uri="{FF2B5EF4-FFF2-40B4-BE49-F238E27FC236}">
                <a16:creationId xmlns:a16="http://schemas.microsoft.com/office/drawing/2014/main" id="{5B9B5E67-0EBA-AAA6-9545-8E3A75E7CD39}"/>
              </a:ext>
            </a:extLst>
          </p:cNvPr>
          <p:cNvSpPr/>
          <p:nvPr/>
        </p:nvSpPr>
        <p:spPr>
          <a:xfrm>
            <a:off x="352706" y="2593314"/>
            <a:ext cx="81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pic>
        <p:nvPicPr>
          <p:cNvPr id="15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1D00B9C1-3301-ED01-23E0-BB6FAE74847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599046" y="2855674"/>
            <a:ext cx="272880" cy="266040"/>
          </a:xfrm>
          <a:prstGeom prst="rect">
            <a:avLst/>
          </a:prstGeom>
          <a:ln w="12600">
            <a:noFill/>
          </a:ln>
        </p:spPr>
      </p:pic>
      <p:sp>
        <p:nvSpPr>
          <p:cNvPr id="20" name="CustomShape 55">
            <a:extLst>
              <a:ext uri="{FF2B5EF4-FFF2-40B4-BE49-F238E27FC236}">
                <a16:creationId xmlns:a16="http://schemas.microsoft.com/office/drawing/2014/main" id="{10B5AA1F-909C-B419-5C43-14085FD81903}"/>
              </a:ext>
            </a:extLst>
          </p:cNvPr>
          <p:cNvSpPr/>
          <p:nvPr/>
        </p:nvSpPr>
        <p:spPr>
          <a:xfrm>
            <a:off x="5133463" y="3512997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n-GB" sz="5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 = 297 MHz</a:t>
            </a:r>
            <a:endParaRPr lang="en-GB" sz="800" b="1" spc="-1" noProof="0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25" name="Group 63">
            <a:extLst>
              <a:ext uri="{FF2B5EF4-FFF2-40B4-BE49-F238E27FC236}">
                <a16:creationId xmlns:a16="http://schemas.microsoft.com/office/drawing/2014/main" id="{F54B8CA3-24DF-EE37-0949-26E3F132DD59}"/>
              </a:ext>
            </a:extLst>
          </p:cNvPr>
          <p:cNvGrpSpPr/>
          <p:nvPr/>
        </p:nvGrpSpPr>
        <p:grpSpPr>
          <a:xfrm>
            <a:off x="2812096" y="2789470"/>
            <a:ext cx="2568683" cy="542293"/>
            <a:chOff x="2775960" y="2868065"/>
            <a:chExt cx="2568683" cy="542293"/>
          </a:xfrm>
        </p:grpSpPr>
        <p:sp>
          <p:nvSpPr>
            <p:cNvPr id="26" name="CustomShape 64">
              <a:extLst>
                <a:ext uri="{FF2B5EF4-FFF2-40B4-BE49-F238E27FC236}">
                  <a16:creationId xmlns:a16="http://schemas.microsoft.com/office/drawing/2014/main" id="{6DF18E5D-3BAA-841D-388D-C4661E37D1F0}"/>
                </a:ext>
              </a:extLst>
            </p:cNvPr>
            <p:cNvSpPr/>
            <p:nvPr/>
          </p:nvSpPr>
          <p:spPr>
            <a:xfrm rot="5400000">
              <a:off x="4251279" y="2915367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grpSp>
          <p:nvGrpSpPr>
            <p:cNvPr id="36" name="Group 66">
              <a:extLst>
                <a:ext uri="{FF2B5EF4-FFF2-40B4-BE49-F238E27FC236}">
                  <a16:creationId xmlns:a16="http://schemas.microsoft.com/office/drawing/2014/main" id="{5F1C3273-9745-4F62-F7AB-5A77EA6DE956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527" name="CustomShape 67">
                <a:extLst>
                  <a:ext uri="{FF2B5EF4-FFF2-40B4-BE49-F238E27FC236}">
                    <a16:creationId xmlns:a16="http://schemas.microsoft.com/office/drawing/2014/main" id="{E6D8E6B5-2D00-AC10-0EAE-8DB08EA40168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pic>
            <p:nvPicPr>
              <p:cNvPr id="528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C11A920C-FC5C-67FA-9BAF-D79E750F450D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37" name="Group 68">
              <a:extLst>
                <a:ext uri="{FF2B5EF4-FFF2-40B4-BE49-F238E27FC236}">
                  <a16:creationId xmlns:a16="http://schemas.microsoft.com/office/drawing/2014/main" id="{461E90FF-9281-B08B-737A-8DF2CD9B5662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525" name="CustomShape 69">
                <a:extLst>
                  <a:ext uri="{FF2B5EF4-FFF2-40B4-BE49-F238E27FC236}">
                    <a16:creationId xmlns:a16="http://schemas.microsoft.com/office/drawing/2014/main" id="{0CD8854C-C739-ECD5-1114-02E47763D075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pic>
            <p:nvPicPr>
              <p:cNvPr id="526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6C1233B1-3D53-3119-79C1-C3E294D29F0F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44" name="Group 70">
              <a:extLst>
                <a:ext uri="{FF2B5EF4-FFF2-40B4-BE49-F238E27FC236}">
                  <a16:creationId xmlns:a16="http://schemas.microsoft.com/office/drawing/2014/main" id="{51AFF592-6B56-3C4C-B871-093D9DAFC375}"/>
                </a:ext>
              </a:extLst>
            </p:cNvPr>
            <p:cNvGrpSpPr/>
            <p:nvPr/>
          </p:nvGrpSpPr>
          <p:grpSpPr>
            <a:xfrm>
              <a:off x="4931723" y="2868065"/>
              <a:ext cx="412920" cy="412920"/>
              <a:chOff x="4931723" y="2868065"/>
              <a:chExt cx="412920" cy="412920"/>
            </a:xfrm>
          </p:grpSpPr>
          <p:sp>
            <p:nvSpPr>
              <p:cNvPr id="520" name="CustomShape 71">
                <a:extLst>
                  <a:ext uri="{FF2B5EF4-FFF2-40B4-BE49-F238E27FC236}">
                    <a16:creationId xmlns:a16="http://schemas.microsoft.com/office/drawing/2014/main" id="{D0FF50C2-81E4-CF17-B2A1-AE180E2C0A78}"/>
                  </a:ext>
                </a:extLst>
              </p:cNvPr>
              <p:cNvSpPr/>
              <p:nvPr/>
            </p:nvSpPr>
            <p:spPr>
              <a:xfrm>
                <a:off x="4931723" y="2868065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522" name="Line 72">
                <a:extLst>
                  <a:ext uri="{FF2B5EF4-FFF2-40B4-BE49-F238E27FC236}">
                    <a16:creationId xmlns:a16="http://schemas.microsoft.com/office/drawing/2014/main" id="{BFC36ED2-6FFA-2B93-1A61-D831E0F014F1}"/>
                  </a:ext>
                </a:extLst>
              </p:cNvPr>
              <p:cNvSpPr/>
              <p:nvPr/>
            </p:nvSpPr>
            <p:spPr>
              <a:xfrm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524" name="Line 73">
                <a:extLst>
                  <a:ext uri="{FF2B5EF4-FFF2-40B4-BE49-F238E27FC236}">
                    <a16:creationId xmlns:a16="http://schemas.microsoft.com/office/drawing/2014/main" id="{E1CDFFBA-D7E0-5BEB-18DB-7C898F952DE4}"/>
                  </a:ext>
                </a:extLst>
              </p:cNvPr>
              <p:cNvSpPr/>
              <p:nvPr/>
            </p:nvSpPr>
            <p:spPr>
              <a:xfrm flipH="1"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</p:grpSp>
        <p:sp>
          <p:nvSpPr>
            <p:cNvPr id="50" name="CustomShape 86">
              <a:extLst>
                <a:ext uri="{FF2B5EF4-FFF2-40B4-BE49-F238E27FC236}">
                  <a16:creationId xmlns:a16="http://schemas.microsoft.com/office/drawing/2014/main" id="{8D15A856-C061-05F2-B165-F1592162363C}"/>
                </a:ext>
              </a:extLst>
            </p:cNvPr>
            <p:cNvSpPr/>
            <p:nvPr/>
          </p:nvSpPr>
          <p:spPr>
            <a:xfrm>
              <a:off x="2858287" y="3287247"/>
              <a:ext cx="19678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DSA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517" name="CustomShape 87">
              <a:extLst>
                <a:ext uri="{FF2B5EF4-FFF2-40B4-BE49-F238E27FC236}">
                  <a16:creationId xmlns:a16="http://schemas.microsoft.com/office/drawing/2014/main" id="{03F1A6EF-30ED-6E6B-8BFD-08D79706D383}"/>
                </a:ext>
              </a:extLst>
            </p:cNvPr>
            <p:cNvSpPr/>
            <p:nvPr/>
          </p:nvSpPr>
          <p:spPr>
            <a:xfrm>
              <a:off x="3370891" y="3280444"/>
              <a:ext cx="38486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BPF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518" name="CustomShape 88">
              <a:extLst>
                <a:ext uri="{FF2B5EF4-FFF2-40B4-BE49-F238E27FC236}">
                  <a16:creationId xmlns:a16="http://schemas.microsoft.com/office/drawing/2014/main" id="{7A28CA80-F623-910A-1768-53E5FC13004C}"/>
                </a:ext>
              </a:extLst>
            </p:cNvPr>
            <p:cNvSpPr/>
            <p:nvPr/>
          </p:nvSpPr>
          <p:spPr>
            <a:xfrm>
              <a:off x="4284317" y="3267677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Amp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519" name="CustomShape 89">
              <a:extLst>
                <a:ext uri="{FF2B5EF4-FFF2-40B4-BE49-F238E27FC236}">
                  <a16:creationId xmlns:a16="http://schemas.microsoft.com/office/drawing/2014/main" id="{6EFD8084-8DC7-021C-EE85-7A19C93CBE4B}"/>
                </a:ext>
              </a:extLst>
            </p:cNvPr>
            <p:cNvSpPr/>
            <p:nvPr/>
          </p:nvSpPr>
          <p:spPr>
            <a:xfrm>
              <a:off x="4980936" y="3276469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Mixer</a:t>
              </a:r>
              <a:endParaRPr lang="en-GB" sz="800" spc="-1" noProof="0" dirty="0">
                <a:latin typeface="Arial"/>
              </a:endParaRPr>
            </a:p>
          </p:txBody>
        </p:sp>
      </p:grpSp>
      <p:sp>
        <p:nvSpPr>
          <p:cNvPr id="529" name="CustomShape 136">
            <a:extLst>
              <a:ext uri="{FF2B5EF4-FFF2-40B4-BE49-F238E27FC236}">
                <a16:creationId xmlns:a16="http://schemas.microsoft.com/office/drawing/2014/main" id="{5C021367-4BC0-888E-4943-60E6BCF38DC9}"/>
              </a:ext>
            </a:extLst>
          </p:cNvPr>
          <p:cNvSpPr/>
          <p:nvPr/>
        </p:nvSpPr>
        <p:spPr>
          <a:xfrm>
            <a:off x="2631858" y="3507300"/>
            <a:ext cx="75148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n-GB" sz="5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1.725</a:t>
            </a: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n-GB" sz="800" b="1" spc="-1" noProof="0" dirty="0">
              <a:solidFill>
                <a:srgbClr val="7C92C4"/>
              </a:solidFill>
              <a:latin typeface="Arial"/>
            </a:endParaRPr>
          </a:p>
        </p:txBody>
      </p:sp>
      <p:sp>
        <p:nvSpPr>
          <p:cNvPr id="530" name="CustomShape 36">
            <a:extLst>
              <a:ext uri="{FF2B5EF4-FFF2-40B4-BE49-F238E27FC236}">
                <a16:creationId xmlns:a16="http://schemas.microsoft.com/office/drawing/2014/main" id="{0EBACA32-759F-9E2D-33F8-EBB1174CE091}"/>
              </a:ext>
            </a:extLst>
          </p:cNvPr>
          <p:cNvSpPr/>
          <p:nvPr/>
        </p:nvSpPr>
        <p:spPr>
          <a:xfrm>
            <a:off x="5554406" y="2807794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31" name="CustomShape 51">
            <a:extLst>
              <a:ext uri="{FF2B5EF4-FFF2-40B4-BE49-F238E27FC236}">
                <a16:creationId xmlns:a16="http://schemas.microsoft.com/office/drawing/2014/main" id="{3DE765AB-7528-84D8-00E7-7DF60CACF118}"/>
              </a:ext>
            </a:extLst>
          </p:cNvPr>
          <p:cNvSpPr/>
          <p:nvPr/>
        </p:nvSpPr>
        <p:spPr>
          <a:xfrm>
            <a:off x="5579302" y="3199622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LPF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32" name="Line 42">
            <a:extLst>
              <a:ext uri="{FF2B5EF4-FFF2-40B4-BE49-F238E27FC236}">
                <a16:creationId xmlns:a16="http://schemas.microsoft.com/office/drawing/2014/main" id="{42E445C2-92B6-1E8B-1EAA-CA476D2AF76D}"/>
              </a:ext>
            </a:extLst>
          </p:cNvPr>
          <p:cNvSpPr/>
          <p:nvPr/>
        </p:nvSpPr>
        <p:spPr>
          <a:xfrm>
            <a:off x="5926403" y="2965545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33" name="Line 42">
            <a:extLst>
              <a:ext uri="{FF2B5EF4-FFF2-40B4-BE49-F238E27FC236}">
                <a16:creationId xmlns:a16="http://schemas.microsoft.com/office/drawing/2014/main" id="{EDCB067D-1F9D-6D84-DFBF-64509A8407C9}"/>
              </a:ext>
            </a:extLst>
          </p:cNvPr>
          <p:cNvSpPr/>
          <p:nvPr/>
        </p:nvSpPr>
        <p:spPr>
          <a:xfrm>
            <a:off x="5368644" y="2965545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34" name="Line 42">
            <a:extLst>
              <a:ext uri="{FF2B5EF4-FFF2-40B4-BE49-F238E27FC236}">
                <a16:creationId xmlns:a16="http://schemas.microsoft.com/office/drawing/2014/main" id="{FBB98613-CCAA-EDCE-AF1C-5A2B9E7B5E9A}"/>
              </a:ext>
            </a:extLst>
          </p:cNvPr>
          <p:cNvSpPr/>
          <p:nvPr/>
        </p:nvSpPr>
        <p:spPr>
          <a:xfrm>
            <a:off x="3170871" y="2988694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35" name="Line 42">
            <a:extLst>
              <a:ext uri="{FF2B5EF4-FFF2-40B4-BE49-F238E27FC236}">
                <a16:creationId xmlns:a16="http://schemas.microsoft.com/office/drawing/2014/main" id="{7B5CA9B1-3353-08F4-2A01-6AA8802C3A8C}"/>
              </a:ext>
            </a:extLst>
          </p:cNvPr>
          <p:cNvSpPr/>
          <p:nvPr/>
        </p:nvSpPr>
        <p:spPr>
          <a:xfrm>
            <a:off x="4577056" y="2975932"/>
            <a:ext cx="383582" cy="146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36" name="CuadroTexto 535">
            <a:extLst>
              <a:ext uri="{FF2B5EF4-FFF2-40B4-BE49-F238E27FC236}">
                <a16:creationId xmlns:a16="http://schemas.microsoft.com/office/drawing/2014/main" id="{33D36BDD-53BE-2E4E-647B-498889DAFB9F}"/>
              </a:ext>
            </a:extLst>
          </p:cNvPr>
          <p:cNvSpPr txBox="1"/>
          <p:nvPr/>
        </p:nvSpPr>
        <p:spPr>
          <a:xfrm>
            <a:off x="4245268" y="2687684"/>
            <a:ext cx="11798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rgbClr val="FF0000"/>
                </a:solidFill>
              </a:rPr>
              <a:t>Pout 1dB =  +23 dBm</a:t>
            </a:r>
          </a:p>
        </p:txBody>
      </p:sp>
      <p:grpSp>
        <p:nvGrpSpPr>
          <p:cNvPr id="537" name="Group 36">
            <a:extLst>
              <a:ext uri="{FF2B5EF4-FFF2-40B4-BE49-F238E27FC236}">
                <a16:creationId xmlns:a16="http://schemas.microsoft.com/office/drawing/2014/main" id="{0FE0B4FA-C2B6-D37E-0BAF-D7935B52C370}"/>
              </a:ext>
            </a:extLst>
          </p:cNvPr>
          <p:cNvGrpSpPr/>
          <p:nvPr/>
        </p:nvGrpSpPr>
        <p:grpSpPr>
          <a:xfrm>
            <a:off x="6044955" y="2802498"/>
            <a:ext cx="361440" cy="361440"/>
            <a:chOff x="6262200" y="1728000"/>
            <a:chExt cx="361440" cy="361440"/>
          </a:xfrm>
        </p:grpSpPr>
        <p:sp>
          <p:nvSpPr>
            <p:cNvPr id="538" name="CustomShape 37">
              <a:extLst>
                <a:ext uri="{FF2B5EF4-FFF2-40B4-BE49-F238E27FC236}">
                  <a16:creationId xmlns:a16="http://schemas.microsoft.com/office/drawing/2014/main" id="{083D69E6-2506-0515-030C-5E0F52CF23D6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39" name="CustomShape 55">
            <a:extLst>
              <a:ext uri="{FF2B5EF4-FFF2-40B4-BE49-F238E27FC236}">
                <a16:creationId xmlns:a16="http://schemas.microsoft.com/office/drawing/2014/main" id="{212C268A-FC18-20B4-F60E-6C17F6CB0B68}"/>
              </a:ext>
            </a:extLst>
          </p:cNvPr>
          <p:cNvSpPr/>
          <p:nvPr/>
        </p:nvSpPr>
        <p:spPr>
          <a:xfrm>
            <a:off x="3185778" y="2463849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solidFill>
                  <a:srgbClr val="E2E7F2"/>
                </a:solidFill>
                <a:latin typeface="+mj-lt"/>
                <a:ea typeface="Open Sans Regular"/>
              </a:rPr>
              <a:t>First down-conversion</a:t>
            </a:r>
            <a:endParaRPr lang="en-GB" sz="900" b="1" spc="-1" noProof="0" dirty="0">
              <a:solidFill>
                <a:srgbClr val="E2E7F2"/>
              </a:solidFill>
              <a:latin typeface="+mj-lt"/>
            </a:endParaRPr>
          </a:p>
        </p:txBody>
      </p:sp>
      <p:sp>
        <p:nvSpPr>
          <p:cNvPr id="540" name="CustomShape 39">
            <a:extLst>
              <a:ext uri="{FF2B5EF4-FFF2-40B4-BE49-F238E27FC236}">
                <a16:creationId xmlns:a16="http://schemas.microsoft.com/office/drawing/2014/main" id="{76F14076-8154-A1C1-8ECD-7248DA846274}"/>
              </a:ext>
            </a:extLst>
          </p:cNvPr>
          <p:cNvSpPr/>
          <p:nvPr/>
        </p:nvSpPr>
        <p:spPr>
          <a:xfrm>
            <a:off x="6061808" y="2875493"/>
            <a:ext cx="324866" cy="230832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700" spc="-1" noProof="0" dirty="0">
                <a:latin typeface="Open Sans Regular"/>
                <a:ea typeface="Open Sans Regular"/>
              </a:rPr>
              <a:t>Splitter </a:t>
            </a:r>
          </a:p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1:2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541" name="Group 16">
            <a:extLst>
              <a:ext uri="{FF2B5EF4-FFF2-40B4-BE49-F238E27FC236}">
                <a16:creationId xmlns:a16="http://schemas.microsoft.com/office/drawing/2014/main" id="{16070B9F-0935-5D3B-9969-298E8D620522}"/>
              </a:ext>
            </a:extLst>
          </p:cNvPr>
          <p:cNvGrpSpPr/>
          <p:nvPr/>
        </p:nvGrpSpPr>
        <p:grpSpPr>
          <a:xfrm>
            <a:off x="7578402" y="2136801"/>
            <a:ext cx="835920" cy="1708216"/>
            <a:chOff x="8043840" y="1744920"/>
            <a:chExt cx="835920" cy="2659680"/>
          </a:xfrm>
        </p:grpSpPr>
        <p:sp>
          <p:nvSpPr>
            <p:cNvPr id="542" name="CustomShape 17">
              <a:extLst>
                <a:ext uri="{FF2B5EF4-FFF2-40B4-BE49-F238E27FC236}">
                  <a16:creationId xmlns:a16="http://schemas.microsoft.com/office/drawing/2014/main" id="{CE1EAFF5-BFAB-B01F-025D-A39585BEA3CB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547" name="CustomShape 18">
              <a:extLst>
                <a:ext uri="{FF2B5EF4-FFF2-40B4-BE49-F238E27FC236}">
                  <a16:creationId xmlns:a16="http://schemas.microsoft.com/office/drawing/2014/main" id="{A6F62386-4F38-AFD7-C04D-62DF2F54F0D8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b="1" spc="-1" noProof="0" dirty="0">
                  <a:latin typeface="Open Sans Regular"/>
                  <a:ea typeface="Open Sans Regular"/>
                </a:rPr>
                <a:t>Oscilloscope</a:t>
              </a:r>
            </a:p>
          </p:txBody>
        </p:sp>
      </p:grpSp>
      <p:sp>
        <p:nvSpPr>
          <p:cNvPr id="548" name="Line 45">
            <a:extLst>
              <a:ext uri="{FF2B5EF4-FFF2-40B4-BE49-F238E27FC236}">
                <a16:creationId xmlns:a16="http://schemas.microsoft.com/office/drawing/2014/main" id="{4CBB6D1A-6151-4669-48A4-E1366E77FEE9}"/>
              </a:ext>
            </a:extLst>
          </p:cNvPr>
          <p:cNvSpPr/>
          <p:nvPr/>
        </p:nvSpPr>
        <p:spPr>
          <a:xfrm>
            <a:off x="6424253" y="2983322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50" name="Line 45">
            <a:extLst>
              <a:ext uri="{FF2B5EF4-FFF2-40B4-BE49-F238E27FC236}">
                <a16:creationId xmlns:a16="http://schemas.microsoft.com/office/drawing/2014/main" id="{B6AAB05C-70EE-B06A-33ED-7BCD40792D1D}"/>
              </a:ext>
            </a:extLst>
          </p:cNvPr>
          <p:cNvSpPr/>
          <p:nvPr/>
        </p:nvSpPr>
        <p:spPr>
          <a:xfrm flipH="1" flipV="1">
            <a:off x="6237557" y="3179024"/>
            <a:ext cx="0" cy="360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52" name="CustomShape 17">
            <a:extLst>
              <a:ext uri="{FF2B5EF4-FFF2-40B4-BE49-F238E27FC236}">
                <a16:creationId xmlns:a16="http://schemas.microsoft.com/office/drawing/2014/main" id="{096984B1-6B87-20FB-BABF-145BD2FBC3D7}"/>
              </a:ext>
            </a:extLst>
          </p:cNvPr>
          <p:cNvSpPr/>
          <p:nvPr/>
        </p:nvSpPr>
        <p:spPr>
          <a:xfrm>
            <a:off x="6001111" y="3539512"/>
            <a:ext cx="461195" cy="391566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/>
            <a:r>
              <a:rPr lang="en-GB" sz="600" noProof="0" dirty="0">
                <a:solidFill>
                  <a:srgbClr val="FF0000"/>
                </a:solidFill>
              </a:rPr>
              <a:t>2DC Not used</a:t>
            </a:r>
            <a:endParaRPr lang="en-GB" sz="1600" noProof="0" dirty="0">
              <a:solidFill>
                <a:srgbClr val="FF0000"/>
              </a:solidFill>
            </a:endParaRPr>
          </a:p>
        </p:txBody>
      </p:sp>
      <p:sp>
        <p:nvSpPr>
          <p:cNvPr id="553" name="CustomShape 86">
            <a:extLst>
              <a:ext uri="{FF2B5EF4-FFF2-40B4-BE49-F238E27FC236}">
                <a16:creationId xmlns:a16="http://schemas.microsoft.com/office/drawing/2014/main" id="{9748DCC9-BBE3-73DE-A5AF-0BAC3A458EC0}"/>
              </a:ext>
            </a:extLst>
          </p:cNvPr>
          <p:cNvSpPr/>
          <p:nvPr/>
        </p:nvSpPr>
        <p:spPr>
          <a:xfrm>
            <a:off x="2390586" y="3231738"/>
            <a:ext cx="6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spAutoFit/>
          </a:bodyPr>
          <a:lstStyle/>
          <a:p>
            <a:pPr algn="ctr">
              <a:tabLst>
                <a:tab pos="0" algn="l"/>
              </a:tabLst>
            </a:pPr>
            <a:endParaRPr lang="en-GB" sz="800" spc="-1" noProof="0" dirty="0">
              <a:latin typeface="Open Sans Regular"/>
              <a:ea typeface="Open Sans Regular"/>
              <a:cs typeface="Open Sans Regular"/>
            </a:endParaRPr>
          </a:p>
        </p:txBody>
      </p:sp>
      <p:grpSp>
        <p:nvGrpSpPr>
          <p:cNvPr id="555" name="Grupo 554">
            <a:extLst>
              <a:ext uri="{FF2B5EF4-FFF2-40B4-BE49-F238E27FC236}">
                <a16:creationId xmlns:a16="http://schemas.microsoft.com/office/drawing/2014/main" id="{13A8A7F2-DF08-3A06-0E97-48458DD414CE}"/>
              </a:ext>
            </a:extLst>
          </p:cNvPr>
          <p:cNvGrpSpPr/>
          <p:nvPr/>
        </p:nvGrpSpPr>
        <p:grpSpPr>
          <a:xfrm>
            <a:off x="1883415" y="2831709"/>
            <a:ext cx="822817" cy="1275184"/>
            <a:chOff x="2281659" y="2838974"/>
            <a:chExt cx="822817" cy="1275184"/>
          </a:xfrm>
        </p:grpSpPr>
        <p:grpSp>
          <p:nvGrpSpPr>
            <p:cNvPr id="556" name="Grupo 555">
              <a:extLst>
                <a:ext uri="{FF2B5EF4-FFF2-40B4-BE49-F238E27FC236}">
                  <a16:creationId xmlns:a16="http://schemas.microsoft.com/office/drawing/2014/main" id="{F3B33AD9-14AB-899C-A165-900E10217A13}"/>
                </a:ext>
              </a:extLst>
            </p:cNvPr>
            <p:cNvGrpSpPr/>
            <p:nvPr/>
          </p:nvGrpSpPr>
          <p:grpSpPr>
            <a:xfrm>
              <a:off x="2281659" y="2838974"/>
              <a:ext cx="822817" cy="1275184"/>
              <a:chOff x="2281659" y="2838974"/>
              <a:chExt cx="822817" cy="1275184"/>
            </a:xfrm>
          </p:grpSpPr>
          <p:grpSp>
            <p:nvGrpSpPr>
              <p:cNvPr id="558" name="Grupo 557">
                <a:extLst>
                  <a:ext uri="{FF2B5EF4-FFF2-40B4-BE49-F238E27FC236}">
                    <a16:creationId xmlns:a16="http://schemas.microsoft.com/office/drawing/2014/main" id="{CB59B65B-3946-3BBB-C7AE-470AC9086238}"/>
                  </a:ext>
                </a:extLst>
              </p:cNvPr>
              <p:cNvGrpSpPr/>
              <p:nvPr/>
            </p:nvGrpSpPr>
            <p:grpSpPr>
              <a:xfrm>
                <a:off x="2511243" y="2838974"/>
                <a:ext cx="404984" cy="880023"/>
                <a:chOff x="2511243" y="2838974"/>
                <a:chExt cx="404984" cy="880023"/>
              </a:xfrm>
            </p:grpSpPr>
            <p:pic>
              <p:nvPicPr>
                <p:cNvPr id="561" name="Captura de pantalla 2025-01-31 a la(s) 13.24.00.png" descr="Captura de pantalla 2025-01-31 a la(s) 13.24.00.png">
                  <a:extLst>
                    <a:ext uri="{FF2B5EF4-FFF2-40B4-BE49-F238E27FC236}">
                      <a16:creationId xmlns:a16="http://schemas.microsoft.com/office/drawing/2014/main" id="{C0D78780-5CF6-48F7-7FC9-454BB03C4B53}"/>
                    </a:ext>
                  </a:extLst>
                </p:cNvPr>
                <p:cNvPicPr/>
                <p:nvPr/>
              </p:nvPicPr>
              <p:blipFill>
                <a:blip r:embed="rId4"/>
                <a:stretch/>
              </p:blipFill>
              <p:spPr>
                <a:xfrm>
                  <a:off x="2585565" y="3388769"/>
                  <a:ext cx="215640" cy="222986"/>
                </a:xfrm>
                <a:prstGeom prst="rect">
                  <a:avLst/>
                </a:prstGeom>
                <a:ln w="12600">
                  <a:noFill/>
                </a:ln>
              </p:spPr>
            </p:pic>
            <p:sp>
              <p:nvSpPr>
                <p:cNvPr id="564" name="Elipse 563">
                  <a:extLst>
                    <a:ext uri="{FF2B5EF4-FFF2-40B4-BE49-F238E27FC236}">
                      <a16:creationId xmlns:a16="http://schemas.microsoft.com/office/drawing/2014/main" id="{7481CE22-AED5-0F6B-D780-F06547F5FD30}"/>
                    </a:ext>
                  </a:extLst>
                </p:cNvPr>
                <p:cNvSpPr/>
                <p:nvPr/>
              </p:nvSpPr>
              <p:spPr>
                <a:xfrm>
                  <a:off x="2511243" y="2838974"/>
                  <a:ext cx="404984" cy="397803"/>
                </a:xfrm>
                <a:prstGeom prst="ellipse">
                  <a:avLst/>
                </a:prstGeom>
                <a:noFill/>
                <a:ln>
                  <a:solidFill>
                    <a:srgbClr val="231F2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566" name="Line 59">
                  <a:extLst>
                    <a:ext uri="{FF2B5EF4-FFF2-40B4-BE49-F238E27FC236}">
                      <a16:creationId xmlns:a16="http://schemas.microsoft.com/office/drawing/2014/main" id="{7A833834-CA74-69F9-A607-08BF24D07A09}"/>
                    </a:ext>
                  </a:extLst>
                </p:cNvPr>
                <p:cNvSpPr/>
                <p:nvPr/>
              </p:nvSpPr>
              <p:spPr>
                <a:xfrm flipH="1" flipV="1">
                  <a:off x="2704054" y="3251207"/>
                  <a:ext cx="2" cy="154424"/>
                </a:xfrm>
                <a:prstGeom prst="line">
                  <a:avLst/>
                </a:prstGeom>
                <a:ln w="12600">
                  <a:solidFill>
                    <a:schemeClr val="tx1"/>
                  </a:solidFill>
                  <a:miter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en-GB" noProof="0" dirty="0"/>
                </a:p>
              </p:txBody>
            </p:sp>
            <p:sp>
              <p:nvSpPr>
                <p:cNvPr id="572" name="Triángulo isósceles 571">
                  <a:extLst>
                    <a:ext uri="{FF2B5EF4-FFF2-40B4-BE49-F238E27FC236}">
                      <a16:creationId xmlns:a16="http://schemas.microsoft.com/office/drawing/2014/main" id="{14184C21-9375-A912-6CF8-F32CBD407C7A}"/>
                    </a:ext>
                  </a:extLst>
                </p:cNvPr>
                <p:cNvSpPr/>
                <p:nvPr/>
              </p:nvSpPr>
              <p:spPr>
                <a:xfrm rot="10800000">
                  <a:off x="2626298" y="3616134"/>
                  <a:ext cx="146345" cy="102863"/>
                </a:xfrm>
                <a:prstGeom prst="triangle">
                  <a:avLst/>
                </a:prstGeom>
                <a:noFill/>
                <a:ln w="12700">
                  <a:solidFill>
                    <a:srgbClr val="231F2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</p:grpSp>
          <p:sp>
            <p:nvSpPr>
              <p:cNvPr id="559" name="CuadroTexto 558">
                <a:extLst>
                  <a:ext uri="{FF2B5EF4-FFF2-40B4-BE49-F238E27FC236}">
                    <a16:creationId xmlns:a16="http://schemas.microsoft.com/office/drawing/2014/main" id="{025C8C1B-F7A4-F37D-C8CF-97205C744807}"/>
                  </a:ext>
                </a:extLst>
              </p:cNvPr>
              <p:cNvSpPr txBox="1"/>
              <p:nvPr/>
            </p:nvSpPr>
            <p:spPr>
              <a:xfrm>
                <a:off x="2281659" y="3914103"/>
                <a:ext cx="82281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00" b="1" noProof="0" dirty="0"/>
                  <a:t>PE83CR003</a:t>
                </a:r>
              </a:p>
            </p:txBody>
          </p:sp>
          <p:sp>
            <p:nvSpPr>
              <p:cNvPr id="560" name="CustomShape 86">
                <a:extLst>
                  <a:ext uri="{FF2B5EF4-FFF2-40B4-BE49-F238E27FC236}">
                    <a16:creationId xmlns:a16="http://schemas.microsoft.com/office/drawing/2014/main" id="{CB681A70-FE66-9A49-CC1B-6DF211AE88C9}"/>
                  </a:ext>
                </a:extLst>
              </p:cNvPr>
              <p:cNvSpPr/>
              <p:nvPr/>
            </p:nvSpPr>
            <p:spPr>
              <a:xfrm>
                <a:off x="2513610" y="3821153"/>
                <a:ext cx="364459" cy="123111"/>
              </a:xfrm>
              <a:prstGeom prst="rect">
                <a:avLst/>
              </a:prstGeom>
              <a:noFill/>
              <a:ln w="1260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>
                <a:spAutoFit/>
              </a:bodyPr>
              <a:lstStyle/>
              <a:p>
                <a:pPr algn="ctr">
                  <a:tabLst>
                    <a:tab pos="0" algn="l"/>
                  </a:tabLst>
                </a:pPr>
                <a:r>
                  <a:rPr lang="en-GB" sz="800" spc="-1" noProof="0" dirty="0">
                    <a:latin typeface="Open Sans Regular"/>
                    <a:ea typeface="Open Sans Regular"/>
                  </a:rPr>
                  <a:t>Isolator</a:t>
                </a:r>
                <a:endParaRPr lang="en-GB" sz="800" spc="-1" noProof="0" dirty="0">
                  <a:latin typeface="Arial"/>
                </a:endParaRPr>
              </a:p>
            </p:txBody>
          </p:sp>
        </p:grpSp>
        <p:cxnSp>
          <p:nvCxnSpPr>
            <p:cNvPr id="557" name="Conector: curvado 556">
              <a:extLst>
                <a:ext uri="{FF2B5EF4-FFF2-40B4-BE49-F238E27FC236}">
                  <a16:creationId xmlns:a16="http://schemas.microsoft.com/office/drawing/2014/main" id="{A33CF463-5821-F15C-EDD1-7C951E2FD86F}"/>
                </a:ext>
              </a:extLst>
            </p:cNvPr>
            <p:cNvCxnSpPr>
              <a:cxnSpLocks/>
              <a:stCxn id="564" idx="2"/>
              <a:endCxn id="564" idx="6"/>
            </p:cNvCxnSpPr>
            <p:nvPr/>
          </p:nvCxnSpPr>
          <p:spPr>
            <a:xfrm rot="10800000" flipH="1">
              <a:off x="2511243" y="3037876"/>
              <a:ext cx="404984" cy="12700"/>
            </a:xfrm>
            <a:prstGeom prst="curvedConnector5">
              <a:avLst>
                <a:gd name="adj1" fmla="val 11917"/>
                <a:gd name="adj2" fmla="val 1406150"/>
                <a:gd name="adj3" fmla="val 86202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81" name="Line 42">
            <a:extLst>
              <a:ext uri="{FF2B5EF4-FFF2-40B4-BE49-F238E27FC236}">
                <a16:creationId xmlns:a16="http://schemas.microsoft.com/office/drawing/2014/main" id="{C96CF905-5DE3-8EC6-26B7-192470061DD3}"/>
              </a:ext>
            </a:extLst>
          </p:cNvPr>
          <p:cNvSpPr/>
          <p:nvPr/>
        </p:nvSpPr>
        <p:spPr>
          <a:xfrm>
            <a:off x="2540592" y="3013709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82" name="Line 42">
            <a:extLst>
              <a:ext uri="{FF2B5EF4-FFF2-40B4-BE49-F238E27FC236}">
                <a16:creationId xmlns:a16="http://schemas.microsoft.com/office/drawing/2014/main" id="{7E23FC71-8065-4FE6-2A40-5F648B049525}"/>
              </a:ext>
            </a:extLst>
          </p:cNvPr>
          <p:cNvSpPr/>
          <p:nvPr/>
        </p:nvSpPr>
        <p:spPr>
          <a:xfrm>
            <a:off x="1973376" y="3013709"/>
            <a:ext cx="1095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83" name="Line 42">
            <a:extLst>
              <a:ext uri="{FF2B5EF4-FFF2-40B4-BE49-F238E27FC236}">
                <a16:creationId xmlns:a16="http://schemas.microsoft.com/office/drawing/2014/main" id="{5A4DB0E1-54F5-549B-EAAA-570266259B2B}"/>
              </a:ext>
            </a:extLst>
          </p:cNvPr>
          <p:cNvSpPr/>
          <p:nvPr/>
        </p:nvSpPr>
        <p:spPr>
          <a:xfrm flipV="1">
            <a:off x="3819207" y="2965545"/>
            <a:ext cx="434377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84" name="CustomShape 93">
            <a:extLst>
              <a:ext uri="{FF2B5EF4-FFF2-40B4-BE49-F238E27FC236}">
                <a16:creationId xmlns:a16="http://schemas.microsoft.com/office/drawing/2014/main" id="{7F9512C3-EAFD-9C00-6EE9-0C1FC3CD971A}"/>
              </a:ext>
            </a:extLst>
          </p:cNvPr>
          <p:cNvSpPr/>
          <p:nvPr/>
        </p:nvSpPr>
        <p:spPr>
          <a:xfrm>
            <a:off x="1543947" y="2657354"/>
            <a:ext cx="5933395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85" name="CustomShape 64">
            <a:extLst>
              <a:ext uri="{FF2B5EF4-FFF2-40B4-BE49-F238E27FC236}">
                <a16:creationId xmlns:a16="http://schemas.microsoft.com/office/drawing/2014/main" id="{D1EC5FA2-DD87-8ABA-096E-337735CE2C32}"/>
              </a:ext>
            </a:extLst>
          </p:cNvPr>
          <p:cNvSpPr/>
          <p:nvPr/>
        </p:nvSpPr>
        <p:spPr>
          <a:xfrm rot="5400000">
            <a:off x="6581544" y="2834063"/>
            <a:ext cx="318240" cy="280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86" name="CustomShape 88">
            <a:extLst>
              <a:ext uri="{FF2B5EF4-FFF2-40B4-BE49-F238E27FC236}">
                <a16:creationId xmlns:a16="http://schemas.microsoft.com/office/drawing/2014/main" id="{705E94B9-E663-7E7D-7DB2-8E954373ADB0}"/>
              </a:ext>
            </a:extLst>
          </p:cNvPr>
          <p:cNvSpPr/>
          <p:nvPr/>
        </p:nvSpPr>
        <p:spPr>
          <a:xfrm>
            <a:off x="6614582" y="3186373"/>
            <a:ext cx="22403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Amp</a:t>
            </a:r>
            <a:endParaRPr lang="en-GB" sz="800" spc="-1" noProof="0" dirty="0">
              <a:latin typeface="Arial"/>
            </a:endParaRPr>
          </a:p>
        </p:txBody>
      </p:sp>
      <p:pic>
        <p:nvPicPr>
          <p:cNvPr id="587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112F416E-B8AB-EF72-65FB-3D64CC45389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089799" y="2825646"/>
            <a:ext cx="272880" cy="266040"/>
          </a:xfrm>
          <a:prstGeom prst="rect">
            <a:avLst/>
          </a:prstGeom>
          <a:ln w="12600">
            <a:noFill/>
          </a:ln>
        </p:spPr>
      </p:pic>
      <p:sp>
        <p:nvSpPr>
          <p:cNvPr id="588" name="CustomShape 36">
            <a:extLst>
              <a:ext uri="{FF2B5EF4-FFF2-40B4-BE49-F238E27FC236}">
                <a16:creationId xmlns:a16="http://schemas.microsoft.com/office/drawing/2014/main" id="{E9352EB2-0451-09B2-006D-7D24560C11BF}"/>
              </a:ext>
            </a:extLst>
          </p:cNvPr>
          <p:cNvSpPr/>
          <p:nvPr/>
        </p:nvSpPr>
        <p:spPr>
          <a:xfrm>
            <a:off x="7045159" y="2777766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89" name="CustomShape 51">
            <a:extLst>
              <a:ext uri="{FF2B5EF4-FFF2-40B4-BE49-F238E27FC236}">
                <a16:creationId xmlns:a16="http://schemas.microsoft.com/office/drawing/2014/main" id="{3F498B01-52BC-8239-9DFA-726F4C69C862}"/>
              </a:ext>
            </a:extLst>
          </p:cNvPr>
          <p:cNvSpPr/>
          <p:nvPr/>
        </p:nvSpPr>
        <p:spPr>
          <a:xfrm>
            <a:off x="7070055" y="3169594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LPF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90" name="Line 45">
            <a:extLst>
              <a:ext uri="{FF2B5EF4-FFF2-40B4-BE49-F238E27FC236}">
                <a16:creationId xmlns:a16="http://schemas.microsoft.com/office/drawing/2014/main" id="{35B6CB96-12EA-8CE8-81C0-01458C70A35B}"/>
              </a:ext>
            </a:extLst>
          </p:cNvPr>
          <p:cNvSpPr/>
          <p:nvPr/>
        </p:nvSpPr>
        <p:spPr>
          <a:xfrm>
            <a:off x="6880704" y="2977929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91" name="Line 45">
            <a:extLst>
              <a:ext uri="{FF2B5EF4-FFF2-40B4-BE49-F238E27FC236}">
                <a16:creationId xmlns:a16="http://schemas.microsoft.com/office/drawing/2014/main" id="{501AFB6C-4E82-525A-3F8C-89A1501D05F4}"/>
              </a:ext>
            </a:extLst>
          </p:cNvPr>
          <p:cNvSpPr/>
          <p:nvPr/>
        </p:nvSpPr>
        <p:spPr>
          <a:xfrm>
            <a:off x="7406959" y="2965545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95" name="Line 59">
            <a:extLst>
              <a:ext uri="{FF2B5EF4-FFF2-40B4-BE49-F238E27FC236}">
                <a16:creationId xmlns:a16="http://schemas.microsoft.com/office/drawing/2014/main" id="{86C6C60B-0745-1CB9-DFAB-956DCC1C96A9}"/>
              </a:ext>
            </a:extLst>
          </p:cNvPr>
          <p:cNvSpPr/>
          <p:nvPr/>
        </p:nvSpPr>
        <p:spPr>
          <a:xfrm flipH="1" flipV="1">
            <a:off x="1517383" y="3002967"/>
            <a:ext cx="0" cy="4068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96" name="Line 59">
            <a:extLst>
              <a:ext uri="{FF2B5EF4-FFF2-40B4-BE49-F238E27FC236}">
                <a16:creationId xmlns:a16="http://schemas.microsoft.com/office/drawing/2014/main" id="{B8908D5F-1635-76C7-00A0-5FE861A553C0}"/>
              </a:ext>
            </a:extLst>
          </p:cNvPr>
          <p:cNvSpPr/>
          <p:nvPr/>
        </p:nvSpPr>
        <p:spPr>
          <a:xfrm>
            <a:off x="1510453" y="3000011"/>
            <a:ext cx="10800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97" name="CuadroTexto 596">
            <a:extLst>
              <a:ext uri="{FF2B5EF4-FFF2-40B4-BE49-F238E27FC236}">
                <a16:creationId xmlns:a16="http://schemas.microsoft.com/office/drawing/2014/main" id="{AAEF9499-DB57-A8EB-A19C-DF369E1FC7F7}"/>
              </a:ext>
            </a:extLst>
          </p:cNvPr>
          <p:cNvSpPr txBox="1"/>
          <p:nvPr/>
        </p:nvSpPr>
        <p:spPr>
          <a:xfrm>
            <a:off x="1598036" y="3275544"/>
            <a:ext cx="375199" cy="200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00" b="1" noProof="0" dirty="0"/>
              <a:t>6dB</a:t>
            </a:r>
          </a:p>
        </p:txBody>
      </p:sp>
      <p:pic>
        <p:nvPicPr>
          <p:cNvPr id="598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64A1BBA4-7755-A722-7BB2-8977A267FBE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682579" y="2893107"/>
            <a:ext cx="215640" cy="222986"/>
          </a:xfrm>
          <a:prstGeom prst="rect">
            <a:avLst/>
          </a:prstGeom>
          <a:ln w="12600">
            <a:noFill/>
          </a:ln>
        </p:spPr>
      </p:pic>
      <p:sp>
        <p:nvSpPr>
          <p:cNvPr id="599" name="CustomShape 67">
            <a:extLst>
              <a:ext uri="{FF2B5EF4-FFF2-40B4-BE49-F238E27FC236}">
                <a16:creationId xmlns:a16="http://schemas.microsoft.com/office/drawing/2014/main" id="{20A72226-09EE-08F3-987E-D3DD436591EB}"/>
              </a:ext>
            </a:extLst>
          </p:cNvPr>
          <p:cNvSpPr/>
          <p:nvPr/>
        </p:nvSpPr>
        <p:spPr>
          <a:xfrm>
            <a:off x="1609499" y="2878361"/>
            <a:ext cx="361800" cy="252837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600" name="CustomShape 86">
            <a:extLst>
              <a:ext uri="{FF2B5EF4-FFF2-40B4-BE49-F238E27FC236}">
                <a16:creationId xmlns:a16="http://schemas.microsoft.com/office/drawing/2014/main" id="{16D0B2F1-DC53-B8B8-FC99-105CA971D717}"/>
              </a:ext>
            </a:extLst>
          </p:cNvPr>
          <p:cNvSpPr/>
          <p:nvPr/>
        </p:nvSpPr>
        <p:spPr>
          <a:xfrm>
            <a:off x="1724381" y="3203577"/>
            <a:ext cx="139077" cy="12299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Att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601" name="CustomShape 55">
            <a:extLst>
              <a:ext uri="{FF2B5EF4-FFF2-40B4-BE49-F238E27FC236}">
                <a16:creationId xmlns:a16="http://schemas.microsoft.com/office/drawing/2014/main" id="{2692A534-BAC4-1B56-421C-5A608DFCF2EE}"/>
              </a:ext>
            </a:extLst>
          </p:cNvPr>
          <p:cNvSpPr/>
          <p:nvPr/>
        </p:nvSpPr>
        <p:spPr>
          <a:xfrm>
            <a:off x="4461806" y="3959942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solidFill>
                  <a:srgbClr val="E2E7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MINICIRCUITS TECHNOLOGY</a:t>
            </a:r>
            <a:endParaRPr lang="en-GB" sz="900" b="1" spc="-1" noProof="0" dirty="0">
              <a:solidFill>
                <a:srgbClr val="E2E7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1040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BA234F32-9D6F-6637-485E-2415EAC2B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93">
            <a:extLst>
              <a:ext uri="{FF2B5EF4-FFF2-40B4-BE49-F238E27FC236}">
                <a16:creationId xmlns:a16="http://schemas.microsoft.com/office/drawing/2014/main" id="{E5C27CDA-EA13-E31F-BBA4-2C493B4AB7B8}"/>
              </a:ext>
            </a:extLst>
          </p:cNvPr>
          <p:cNvSpPr/>
          <p:nvPr/>
        </p:nvSpPr>
        <p:spPr>
          <a:xfrm>
            <a:off x="1302568" y="1138063"/>
            <a:ext cx="3169364" cy="947869"/>
          </a:xfrm>
          <a:prstGeom prst="rect">
            <a:avLst/>
          </a:prstGeom>
          <a:solidFill>
            <a:srgbClr val="E2E7F2"/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35128138-2B55-9D99-F69A-20586C31238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599046" y="2855674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75A6E3C7-7E3D-7D32-9066-42EA2CE5DCD3}"/>
              </a:ext>
            </a:extLst>
          </p:cNvPr>
          <p:cNvGrpSpPr/>
          <p:nvPr/>
        </p:nvGrpSpPr>
        <p:grpSpPr>
          <a:xfrm>
            <a:off x="32760" y="2728134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4C53D6B4-5CC4-D36F-9E6E-1BECB08C18E8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6EC7EF6B-67A9-898A-E5E0-DB1EF97B90D7}"/>
                </a:ext>
              </a:extLst>
            </p:cNvPr>
            <p:cNvSpPr/>
            <p:nvPr/>
          </p:nvSpPr>
          <p:spPr>
            <a:xfrm>
              <a:off x="385423" y="3016016"/>
              <a:ext cx="28482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b="1" spc="-1" noProof="0" dirty="0">
                  <a:latin typeface="+mj-lt"/>
                  <a:ea typeface="Open Sans Regular"/>
                </a:rPr>
                <a:t>cBPM</a:t>
              </a:r>
              <a:endParaRPr lang="en-GB" noProof="0" dirty="0"/>
            </a:p>
          </p:txBody>
        </p:sp>
      </p:grpSp>
      <p:sp>
        <p:nvSpPr>
          <p:cNvPr id="31" name="CustomShape 22">
            <a:extLst>
              <a:ext uri="{FF2B5EF4-FFF2-40B4-BE49-F238E27FC236}">
                <a16:creationId xmlns:a16="http://schemas.microsoft.com/office/drawing/2014/main" id="{7E6CCE4C-7429-D22A-273B-EFC5DE93B662}"/>
              </a:ext>
            </a:extLst>
          </p:cNvPr>
          <p:cNvSpPr/>
          <p:nvPr/>
        </p:nvSpPr>
        <p:spPr>
          <a:xfrm>
            <a:off x="2494600" y="788675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1100" spc="-1" noProof="0" dirty="0">
                <a:latin typeface="+mj-lt"/>
                <a:ea typeface="Open Sans Regular"/>
              </a:rPr>
              <a:t>LO</a:t>
            </a:r>
            <a:r>
              <a:rPr lang="en-GB" sz="700" spc="-1" noProof="0" dirty="0">
                <a:latin typeface="+mj-lt"/>
                <a:ea typeface="Open Sans Regular"/>
              </a:rPr>
              <a:t>1</a:t>
            </a:r>
            <a:r>
              <a:rPr lang="en-GB" sz="1100" spc="-1" noProof="0" dirty="0">
                <a:latin typeface="+mj-lt"/>
                <a:ea typeface="Open Sans Regular"/>
              </a:rPr>
              <a:t> = 1.428 GHz</a:t>
            </a:r>
            <a:endParaRPr lang="en-GB" sz="1100" spc="-1" noProof="0" dirty="0">
              <a:latin typeface="+mj-lt"/>
            </a:endParaRPr>
          </a:p>
        </p:txBody>
      </p:sp>
      <p:sp>
        <p:nvSpPr>
          <p:cNvPr id="56" name="CustomShape 55">
            <a:extLst>
              <a:ext uri="{FF2B5EF4-FFF2-40B4-BE49-F238E27FC236}">
                <a16:creationId xmlns:a16="http://schemas.microsoft.com/office/drawing/2014/main" id="{78D14ED2-74E1-BEA4-BB9C-451E8EE6A46C}"/>
              </a:ext>
            </a:extLst>
          </p:cNvPr>
          <p:cNvSpPr/>
          <p:nvPr/>
        </p:nvSpPr>
        <p:spPr>
          <a:xfrm>
            <a:off x="5133463" y="3512997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n-GB" sz="5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 = 297 MHz</a:t>
            </a:r>
            <a:endParaRPr lang="en-GB" sz="800" b="1" spc="-1" noProof="0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428E4A1-FC4C-DD2C-3AD4-F51774ED1C18}"/>
              </a:ext>
            </a:extLst>
          </p:cNvPr>
          <p:cNvGrpSpPr/>
          <p:nvPr/>
        </p:nvGrpSpPr>
        <p:grpSpPr>
          <a:xfrm>
            <a:off x="937706" y="2824074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AD0ACFBE-0FAF-D286-01B2-F2A8EFDA2935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35ADDCA9-A739-2159-C469-1559C35D65A4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180 </a:t>
              </a:r>
              <a:endParaRPr lang="en-GB" sz="800" spc="-1" noProof="0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Hybrid</a:t>
              </a:r>
              <a:endParaRPr lang="en-GB" sz="800" spc="-1" noProof="0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4A2FF0AE-B425-B65E-22CD-84D53E4A23B4}"/>
              </a:ext>
            </a:extLst>
          </p:cNvPr>
          <p:cNvSpPr/>
          <p:nvPr/>
        </p:nvSpPr>
        <p:spPr>
          <a:xfrm>
            <a:off x="740426" y="3048714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3317A1C1-38C9-FE1A-D250-84756B0A9A3E}"/>
              </a:ext>
            </a:extLst>
          </p:cNvPr>
          <p:cNvSpPr/>
          <p:nvPr/>
        </p:nvSpPr>
        <p:spPr>
          <a:xfrm flipV="1">
            <a:off x="1162706" y="3269394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5BC302DE-EC14-4B83-D393-65B12DF5853C}"/>
              </a:ext>
            </a:extLst>
          </p:cNvPr>
          <p:cNvSpPr/>
          <p:nvPr/>
        </p:nvSpPr>
        <p:spPr>
          <a:xfrm>
            <a:off x="786336" y="2909396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A5EB000A-04D1-CBC3-C628-47B333A53038}"/>
              </a:ext>
            </a:extLst>
          </p:cNvPr>
          <p:cNvGrpSpPr/>
          <p:nvPr/>
        </p:nvGrpSpPr>
        <p:grpSpPr>
          <a:xfrm>
            <a:off x="2812096" y="2789470"/>
            <a:ext cx="2568683" cy="542293"/>
            <a:chOff x="2775960" y="2868065"/>
            <a:chExt cx="2568683" cy="542293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22EE3863-A61F-CAD1-EFD1-A2CF30EB21FD}"/>
                </a:ext>
              </a:extLst>
            </p:cNvPr>
            <p:cNvSpPr/>
            <p:nvPr/>
          </p:nvSpPr>
          <p:spPr>
            <a:xfrm rot="5400000">
              <a:off x="4251279" y="2915367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8BBFAFC7-257A-F7F3-7330-46C58B978D1F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BF4BC365-B2CB-A057-669B-D106833CBF1E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E219D22D-1E08-6BD9-9BF0-265DF4656098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F7A8D3EB-DCEA-B88F-2808-5F66B05C476B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C6D04713-DE2B-2CC7-D74B-CD22BA40187E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9A2E56B1-18F3-8482-33FF-96C3481C5710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F1A3FD23-0AF2-5ACA-A407-3328FBE92C72}"/>
                </a:ext>
              </a:extLst>
            </p:cNvPr>
            <p:cNvGrpSpPr/>
            <p:nvPr/>
          </p:nvGrpSpPr>
          <p:grpSpPr>
            <a:xfrm>
              <a:off x="4931723" y="2868065"/>
              <a:ext cx="412920" cy="412920"/>
              <a:chOff x="4931723" y="2868065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47765FD0-B971-2D9A-07C8-5D36B22EE114}"/>
                  </a:ext>
                </a:extLst>
              </p:cNvPr>
              <p:cNvSpPr/>
              <p:nvPr/>
            </p:nvSpPr>
            <p:spPr>
              <a:xfrm>
                <a:off x="4931723" y="2868065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8DE0C40E-5B51-9FF0-347F-F9FA55CD72EA}"/>
                  </a:ext>
                </a:extLst>
              </p:cNvPr>
              <p:cNvSpPr/>
              <p:nvPr/>
            </p:nvSpPr>
            <p:spPr>
              <a:xfrm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90125E6D-DFEA-A0CD-119E-39FA82E92BA5}"/>
                  </a:ext>
                </a:extLst>
              </p:cNvPr>
              <p:cNvSpPr/>
              <p:nvPr/>
            </p:nvSpPr>
            <p:spPr>
              <a:xfrm flipH="1" flipV="1">
                <a:off x="4995977" y="2931192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noProof="0" dirty="0"/>
              </a:p>
            </p:txBody>
          </p:sp>
        </p:grp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5FF84467-D2ED-1BE6-D262-73629DEEAC3B}"/>
                </a:ext>
              </a:extLst>
            </p:cNvPr>
            <p:cNvSpPr/>
            <p:nvPr/>
          </p:nvSpPr>
          <p:spPr>
            <a:xfrm>
              <a:off x="2858287" y="3287247"/>
              <a:ext cx="19678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 anchor="t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DSA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80C55A1A-1EAE-3F83-E20A-5D954AFE24DC}"/>
                </a:ext>
              </a:extLst>
            </p:cNvPr>
            <p:cNvSpPr/>
            <p:nvPr/>
          </p:nvSpPr>
          <p:spPr>
            <a:xfrm>
              <a:off x="3370891" y="3280444"/>
              <a:ext cx="384862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BPF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8F6B4878-201E-B9D6-77FA-767EDF758C49}"/>
                </a:ext>
              </a:extLst>
            </p:cNvPr>
            <p:cNvSpPr/>
            <p:nvPr/>
          </p:nvSpPr>
          <p:spPr>
            <a:xfrm>
              <a:off x="4284317" y="3267677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Amp</a:t>
              </a:r>
              <a:endParaRPr lang="en-GB" sz="800" spc="-1" noProof="0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1216717F-0BA7-78B2-3D0B-BA88BBC5D014}"/>
                </a:ext>
              </a:extLst>
            </p:cNvPr>
            <p:cNvSpPr/>
            <p:nvPr/>
          </p:nvSpPr>
          <p:spPr>
            <a:xfrm>
              <a:off x="4980936" y="3276469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spc="-1" noProof="0" dirty="0">
                  <a:latin typeface="Open Sans Regular"/>
                  <a:ea typeface="Open Sans Regular"/>
                </a:rPr>
                <a:t>Mixer</a:t>
              </a:r>
              <a:endParaRPr lang="en-GB" sz="800" spc="-1" noProof="0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5706A501-1A75-CB0F-914A-4544D322CA05}"/>
              </a:ext>
            </a:extLst>
          </p:cNvPr>
          <p:cNvSpPr/>
          <p:nvPr/>
        </p:nvSpPr>
        <p:spPr>
          <a:xfrm flipV="1">
            <a:off x="1156226" y="2593314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3FDFCB5C-638C-D1E6-45B4-4878069A540E}"/>
              </a:ext>
            </a:extLst>
          </p:cNvPr>
          <p:cNvSpPr/>
          <p:nvPr/>
        </p:nvSpPr>
        <p:spPr>
          <a:xfrm flipV="1">
            <a:off x="349006" y="2579871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9C6DE53B-5BF3-FB4A-08E7-6D0B70FEC2A9}"/>
              </a:ext>
            </a:extLst>
          </p:cNvPr>
          <p:cNvSpPr/>
          <p:nvPr/>
        </p:nvSpPr>
        <p:spPr>
          <a:xfrm>
            <a:off x="349006" y="3493334"/>
            <a:ext cx="81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54189468-6C43-3B23-8D72-D74003CC2516}"/>
              </a:ext>
            </a:extLst>
          </p:cNvPr>
          <p:cNvSpPr/>
          <p:nvPr/>
        </p:nvSpPr>
        <p:spPr>
          <a:xfrm flipV="1">
            <a:off x="349006" y="3360331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0D5DAAE7-ABDA-2D30-021F-7B4F6948F4ED}"/>
              </a:ext>
            </a:extLst>
          </p:cNvPr>
          <p:cNvSpPr/>
          <p:nvPr/>
        </p:nvSpPr>
        <p:spPr>
          <a:xfrm>
            <a:off x="2631858" y="3507300"/>
            <a:ext cx="75148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n-GB" sz="5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n-GB" sz="800" b="1" spc="-1" noProof="0" dirty="0">
                <a:solidFill>
                  <a:srgbClr val="7C92C4"/>
                </a:solidFill>
                <a:latin typeface="+mj-lt"/>
                <a:ea typeface="Open Sans Regular"/>
              </a:rPr>
              <a:t>1.725</a:t>
            </a:r>
            <a:r>
              <a:rPr lang="en-GB" sz="800" b="1" spc="-1" noProof="0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n-GB" sz="800" b="1" spc="-1" noProof="0" dirty="0">
              <a:solidFill>
                <a:srgbClr val="7C92C4"/>
              </a:solidFill>
              <a:latin typeface="Arial"/>
            </a:endParaRPr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A05B660B-ECD6-B461-0F94-C32180C7F406}"/>
              </a:ext>
            </a:extLst>
          </p:cNvPr>
          <p:cNvSpPr/>
          <p:nvPr/>
        </p:nvSpPr>
        <p:spPr>
          <a:xfrm>
            <a:off x="5554406" y="2807794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E5A25B53-8841-01A4-2691-A7FF032613A3}"/>
              </a:ext>
            </a:extLst>
          </p:cNvPr>
          <p:cNvSpPr/>
          <p:nvPr/>
        </p:nvSpPr>
        <p:spPr>
          <a:xfrm>
            <a:off x="5579302" y="3199622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LPF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AF735259-325B-29CE-38D7-5C719B38E138}"/>
              </a:ext>
            </a:extLst>
          </p:cNvPr>
          <p:cNvSpPr/>
          <p:nvPr/>
        </p:nvSpPr>
        <p:spPr>
          <a:xfrm>
            <a:off x="5926403" y="2965545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0E4FB1D6-1191-7CE8-67D6-5935A54FADCB}"/>
              </a:ext>
            </a:extLst>
          </p:cNvPr>
          <p:cNvSpPr/>
          <p:nvPr/>
        </p:nvSpPr>
        <p:spPr>
          <a:xfrm>
            <a:off x="5368644" y="2965545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AF54DFCC-23FE-D8C5-8F1E-DE7E57DA0609}"/>
              </a:ext>
            </a:extLst>
          </p:cNvPr>
          <p:cNvCxnSpPr>
            <a:cxnSpLocks/>
          </p:cNvCxnSpPr>
          <p:nvPr/>
        </p:nvCxnSpPr>
        <p:spPr>
          <a:xfrm>
            <a:off x="1076956" y="834723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6" name="CustomShape 32">
            <a:extLst>
              <a:ext uri="{FF2B5EF4-FFF2-40B4-BE49-F238E27FC236}">
                <a16:creationId xmlns:a16="http://schemas.microsoft.com/office/drawing/2014/main" id="{F970E604-4469-F315-3EDB-06FB6DC9A5A1}"/>
              </a:ext>
            </a:extLst>
          </p:cNvPr>
          <p:cNvSpPr/>
          <p:nvPr/>
        </p:nvSpPr>
        <p:spPr>
          <a:xfrm>
            <a:off x="-286362" y="1356212"/>
            <a:ext cx="1085214" cy="24622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latin typeface="+mj-lt"/>
                <a:ea typeface="Open Sans Regular"/>
              </a:rPr>
              <a:t>ATF S.G = </a:t>
            </a:r>
          </a:p>
          <a:p>
            <a:pPr algn="ctr">
              <a:tabLst>
                <a:tab pos="0" algn="l"/>
              </a:tabLst>
            </a:pPr>
            <a:r>
              <a:rPr lang="en-GB" sz="800" b="1" spc="-1" noProof="0" dirty="0">
                <a:latin typeface="+mj-lt"/>
                <a:ea typeface="Open Sans Regular"/>
              </a:rPr>
              <a:t>714 MHz</a:t>
            </a:r>
            <a:endParaRPr lang="en-GB" sz="800" b="1" spc="-1" noProof="0" dirty="0">
              <a:latin typeface="+mj-lt"/>
            </a:endParaRPr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7955A673-7AAD-7CEF-5FF3-D009EAD847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n-GB" noProof="0" smtClean="0"/>
              <a:t>25</a:t>
            </a:fld>
            <a:endParaRPr lang="en-GB" noProof="0" dirty="0"/>
          </a:p>
        </p:txBody>
      </p:sp>
      <p:sp>
        <p:nvSpPr>
          <p:cNvPr id="577" name="CustomShape 20">
            <a:extLst>
              <a:ext uri="{FF2B5EF4-FFF2-40B4-BE49-F238E27FC236}">
                <a16:creationId xmlns:a16="http://schemas.microsoft.com/office/drawing/2014/main" id="{75E7C9BA-57BB-700C-0795-DAD798936DD9}"/>
              </a:ext>
            </a:extLst>
          </p:cNvPr>
          <p:cNvSpPr/>
          <p:nvPr/>
        </p:nvSpPr>
        <p:spPr>
          <a:xfrm>
            <a:off x="3564226" y="4852783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048B9A41-CC6C-026E-5EEA-84F8A995F513}"/>
              </a:ext>
            </a:extLst>
          </p:cNvPr>
          <p:cNvSpPr/>
          <p:nvPr/>
        </p:nvSpPr>
        <p:spPr>
          <a:xfrm>
            <a:off x="3170871" y="2988694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74FE5072-AC6C-DB82-65FC-F5F683CA3211}"/>
              </a:ext>
            </a:extLst>
          </p:cNvPr>
          <p:cNvSpPr/>
          <p:nvPr/>
        </p:nvSpPr>
        <p:spPr>
          <a:xfrm>
            <a:off x="4577056" y="2975932"/>
            <a:ext cx="383582" cy="1461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4F53210-2B68-F2E5-5DB7-310331045C01}"/>
              </a:ext>
            </a:extLst>
          </p:cNvPr>
          <p:cNvSpPr txBox="1"/>
          <p:nvPr/>
        </p:nvSpPr>
        <p:spPr>
          <a:xfrm>
            <a:off x="5356606" y="2050557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b="1" i="1" noProof="0" dirty="0"/>
              <a:t>+7 dBm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218962D7-6148-3C5D-B769-9DDA025A15CC}"/>
              </a:ext>
            </a:extLst>
          </p:cNvPr>
          <p:cNvSpPr txBox="1"/>
          <p:nvPr/>
        </p:nvSpPr>
        <p:spPr>
          <a:xfrm>
            <a:off x="5425147" y="0"/>
            <a:ext cx="5105318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 u="sng" noProof="0" dirty="0"/>
              <a:t>READOUT SACLAY– X,Y LINE</a:t>
            </a:r>
          </a:p>
        </p:txBody>
      </p:sp>
      <p:sp>
        <p:nvSpPr>
          <p:cNvPr id="521" name="CuadroTexto 520">
            <a:extLst>
              <a:ext uri="{FF2B5EF4-FFF2-40B4-BE49-F238E27FC236}">
                <a16:creationId xmlns:a16="http://schemas.microsoft.com/office/drawing/2014/main" id="{D560716A-F3AE-1BB2-0FDB-00BBB15121A5}"/>
              </a:ext>
            </a:extLst>
          </p:cNvPr>
          <p:cNvSpPr txBox="1"/>
          <p:nvPr/>
        </p:nvSpPr>
        <p:spPr>
          <a:xfrm>
            <a:off x="2875065" y="1107683"/>
            <a:ext cx="11621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rgbClr val="FF0000"/>
                </a:solidFill>
              </a:rPr>
              <a:t>Pout 1dB= +27 dBm</a:t>
            </a:r>
          </a:p>
        </p:txBody>
      </p:sp>
      <p:sp>
        <p:nvSpPr>
          <p:cNvPr id="523" name="CuadroTexto 522">
            <a:extLst>
              <a:ext uri="{FF2B5EF4-FFF2-40B4-BE49-F238E27FC236}">
                <a16:creationId xmlns:a16="http://schemas.microsoft.com/office/drawing/2014/main" id="{85C6B1CA-3346-B5A8-B808-23426194F599}"/>
              </a:ext>
            </a:extLst>
          </p:cNvPr>
          <p:cNvSpPr txBox="1"/>
          <p:nvPr/>
        </p:nvSpPr>
        <p:spPr>
          <a:xfrm>
            <a:off x="4245268" y="2687684"/>
            <a:ext cx="117987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rgbClr val="FF0000"/>
                </a:solidFill>
              </a:rPr>
              <a:t>Pout 1dB =  +23 dBm</a:t>
            </a:r>
          </a:p>
        </p:txBody>
      </p:sp>
      <p:sp>
        <p:nvSpPr>
          <p:cNvPr id="576" name="CuadroTexto 575">
            <a:extLst>
              <a:ext uri="{FF2B5EF4-FFF2-40B4-BE49-F238E27FC236}">
                <a16:creationId xmlns:a16="http://schemas.microsoft.com/office/drawing/2014/main" id="{E28F0E6A-B621-A9D5-23F5-47CFD862A872}"/>
              </a:ext>
            </a:extLst>
          </p:cNvPr>
          <p:cNvSpPr txBox="1"/>
          <p:nvPr/>
        </p:nvSpPr>
        <p:spPr>
          <a:xfrm>
            <a:off x="5367834" y="1863467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b="1" noProof="0" dirty="0"/>
              <a:t>LO</a:t>
            </a:r>
            <a:r>
              <a:rPr lang="en-GB" sz="400" b="1" noProof="0" dirty="0"/>
              <a:t>1</a:t>
            </a:r>
            <a:r>
              <a:rPr lang="en-GB" sz="800" b="1" noProof="0" dirty="0"/>
              <a:t>=1.428 GHz</a:t>
            </a:r>
            <a:endParaRPr lang="en-GB" sz="700" b="1" noProof="0" dirty="0"/>
          </a:p>
        </p:txBody>
      </p:sp>
      <p:sp>
        <p:nvSpPr>
          <p:cNvPr id="563" name="CuadroTexto 562">
            <a:extLst>
              <a:ext uri="{FF2B5EF4-FFF2-40B4-BE49-F238E27FC236}">
                <a16:creationId xmlns:a16="http://schemas.microsoft.com/office/drawing/2014/main" id="{4F325689-1953-41F3-07D4-B869B5DF196A}"/>
              </a:ext>
            </a:extLst>
          </p:cNvPr>
          <p:cNvSpPr txBox="1"/>
          <p:nvPr/>
        </p:nvSpPr>
        <p:spPr>
          <a:xfrm>
            <a:off x="815126" y="3589629"/>
            <a:ext cx="761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JSO-465/3S</a:t>
            </a:r>
          </a:p>
        </p:txBody>
      </p:sp>
      <p:sp>
        <p:nvSpPr>
          <p:cNvPr id="592" name="CuadroTexto 591">
            <a:extLst>
              <a:ext uri="{FF2B5EF4-FFF2-40B4-BE49-F238E27FC236}">
                <a16:creationId xmlns:a16="http://schemas.microsoft.com/office/drawing/2014/main" id="{B278F535-B540-67C5-6C7F-BF5F7C84698A}"/>
              </a:ext>
            </a:extLst>
          </p:cNvPr>
          <p:cNvSpPr txBox="1"/>
          <p:nvPr/>
        </p:nvSpPr>
        <p:spPr>
          <a:xfrm>
            <a:off x="2540592" y="2064127"/>
            <a:ext cx="10650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ZX75BP-1500-S+</a:t>
            </a:r>
          </a:p>
        </p:txBody>
      </p:sp>
      <p:sp>
        <p:nvSpPr>
          <p:cNvPr id="22" name="CustomShape 41">
            <a:extLst>
              <a:ext uri="{FF2B5EF4-FFF2-40B4-BE49-F238E27FC236}">
                <a16:creationId xmlns:a16="http://schemas.microsoft.com/office/drawing/2014/main" id="{7B3CDAB9-59D1-445C-C7D1-0F9D1A5A760E}"/>
              </a:ext>
            </a:extLst>
          </p:cNvPr>
          <p:cNvSpPr/>
          <p:nvPr/>
        </p:nvSpPr>
        <p:spPr>
          <a:xfrm>
            <a:off x="665222" y="518872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4" name="CustomShape 42">
            <a:extLst>
              <a:ext uri="{FF2B5EF4-FFF2-40B4-BE49-F238E27FC236}">
                <a16:creationId xmlns:a16="http://schemas.microsoft.com/office/drawing/2014/main" id="{DC162E97-89A3-30F3-294A-68CE4DF69600}"/>
              </a:ext>
            </a:extLst>
          </p:cNvPr>
          <p:cNvSpPr/>
          <p:nvPr/>
        </p:nvSpPr>
        <p:spPr>
          <a:xfrm>
            <a:off x="685996" y="552271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n-GB" b="1" noProof="0" dirty="0"/>
              <a:t>µC</a:t>
            </a:r>
            <a:endParaRPr lang="en-GB" sz="1800" spc="-1" noProof="0" dirty="0">
              <a:latin typeface="Arial"/>
            </a:endParaRPr>
          </a:p>
        </p:txBody>
      </p:sp>
      <p:sp>
        <p:nvSpPr>
          <p:cNvPr id="38" name="Line 104">
            <a:extLst>
              <a:ext uri="{FF2B5EF4-FFF2-40B4-BE49-F238E27FC236}">
                <a16:creationId xmlns:a16="http://schemas.microsoft.com/office/drawing/2014/main" id="{FB91F73A-BF14-13BD-9AE0-EF54590A053C}"/>
              </a:ext>
            </a:extLst>
          </p:cNvPr>
          <p:cNvSpPr/>
          <p:nvPr/>
        </p:nvSpPr>
        <p:spPr>
          <a:xfrm flipH="1" flipV="1">
            <a:off x="5133463" y="1602433"/>
            <a:ext cx="0" cy="118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45" name="CustomShape 3">
            <a:extLst>
              <a:ext uri="{FF2B5EF4-FFF2-40B4-BE49-F238E27FC236}">
                <a16:creationId xmlns:a16="http://schemas.microsoft.com/office/drawing/2014/main" id="{D357B7BB-457B-CDBF-07BE-37E972AD0A5D}"/>
              </a:ext>
            </a:extLst>
          </p:cNvPr>
          <p:cNvSpPr/>
          <p:nvPr/>
        </p:nvSpPr>
        <p:spPr>
          <a:xfrm rot="5400000">
            <a:off x="2063858" y="1491380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grpSp>
        <p:nvGrpSpPr>
          <p:cNvPr id="46" name="Group 10">
            <a:extLst>
              <a:ext uri="{FF2B5EF4-FFF2-40B4-BE49-F238E27FC236}">
                <a16:creationId xmlns:a16="http://schemas.microsoft.com/office/drawing/2014/main" id="{0752058E-4DE9-5875-3B74-3B309B905189}"/>
              </a:ext>
            </a:extLst>
          </p:cNvPr>
          <p:cNvGrpSpPr/>
          <p:nvPr/>
        </p:nvGrpSpPr>
        <p:grpSpPr>
          <a:xfrm>
            <a:off x="2771258" y="1450700"/>
            <a:ext cx="361440" cy="361440"/>
            <a:chOff x="5440680" y="1726200"/>
            <a:chExt cx="361440" cy="361440"/>
          </a:xfrm>
        </p:grpSpPr>
        <p:sp>
          <p:nvSpPr>
            <p:cNvPr id="47" name="CustomShape 11">
              <a:extLst>
                <a:ext uri="{FF2B5EF4-FFF2-40B4-BE49-F238E27FC236}">
                  <a16:creationId xmlns:a16="http://schemas.microsoft.com/office/drawing/2014/main" id="{8FE776D3-4FD4-1535-BDE4-05C46BA4D44B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pic>
          <p:nvPicPr>
            <p:cNvPr id="48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A7E0B645-E19A-F3D7-A05F-92B83D6BE007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49" name="Line 13">
            <a:extLst>
              <a:ext uri="{FF2B5EF4-FFF2-40B4-BE49-F238E27FC236}">
                <a16:creationId xmlns:a16="http://schemas.microsoft.com/office/drawing/2014/main" id="{ADFB6EE9-FEDF-5796-7B74-27B2CD937959}"/>
              </a:ext>
            </a:extLst>
          </p:cNvPr>
          <p:cNvSpPr/>
          <p:nvPr/>
        </p:nvSpPr>
        <p:spPr>
          <a:xfrm>
            <a:off x="483887" y="1633723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1" name="Line 15">
            <a:extLst>
              <a:ext uri="{FF2B5EF4-FFF2-40B4-BE49-F238E27FC236}">
                <a16:creationId xmlns:a16="http://schemas.microsoft.com/office/drawing/2014/main" id="{55D6A24B-964D-B61C-77B9-CCC48AA584EF}"/>
              </a:ext>
            </a:extLst>
          </p:cNvPr>
          <p:cNvSpPr/>
          <p:nvPr/>
        </p:nvSpPr>
        <p:spPr>
          <a:xfrm>
            <a:off x="2355818" y="1631420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2" name="Line 16">
            <a:extLst>
              <a:ext uri="{FF2B5EF4-FFF2-40B4-BE49-F238E27FC236}">
                <a16:creationId xmlns:a16="http://schemas.microsoft.com/office/drawing/2014/main" id="{02BB9F0D-24E7-EF1D-2739-49DB7F71C795}"/>
              </a:ext>
            </a:extLst>
          </p:cNvPr>
          <p:cNvSpPr/>
          <p:nvPr/>
        </p:nvSpPr>
        <p:spPr>
          <a:xfrm>
            <a:off x="3135218" y="1631420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3" name="CustomShape 20">
            <a:extLst>
              <a:ext uri="{FF2B5EF4-FFF2-40B4-BE49-F238E27FC236}">
                <a16:creationId xmlns:a16="http://schemas.microsoft.com/office/drawing/2014/main" id="{58A03344-4B6C-A356-3750-BB45BA2FB8DE}"/>
              </a:ext>
            </a:extLst>
          </p:cNvPr>
          <p:cNvSpPr/>
          <p:nvPr/>
        </p:nvSpPr>
        <p:spPr>
          <a:xfrm>
            <a:off x="2236658" y="1843100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4" name="CustomShape 21">
            <a:extLst>
              <a:ext uri="{FF2B5EF4-FFF2-40B4-BE49-F238E27FC236}">
                <a16:creationId xmlns:a16="http://schemas.microsoft.com/office/drawing/2014/main" id="{5A90873D-9273-35FC-472F-19CC90B27047}"/>
              </a:ext>
            </a:extLst>
          </p:cNvPr>
          <p:cNvSpPr/>
          <p:nvPr/>
        </p:nvSpPr>
        <p:spPr>
          <a:xfrm>
            <a:off x="2838758" y="1845479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BPF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5" name="CustomShape 22">
            <a:extLst>
              <a:ext uri="{FF2B5EF4-FFF2-40B4-BE49-F238E27FC236}">
                <a16:creationId xmlns:a16="http://schemas.microsoft.com/office/drawing/2014/main" id="{5108CAC3-24C6-6635-2383-A6DBF90B8347}"/>
              </a:ext>
            </a:extLst>
          </p:cNvPr>
          <p:cNvSpPr/>
          <p:nvPr/>
        </p:nvSpPr>
        <p:spPr>
          <a:xfrm>
            <a:off x="2108138" y="184310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Amp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512" name="Group 28">
            <a:extLst>
              <a:ext uri="{FF2B5EF4-FFF2-40B4-BE49-F238E27FC236}">
                <a16:creationId xmlns:a16="http://schemas.microsoft.com/office/drawing/2014/main" id="{5539D926-D266-EBD7-161C-089A65E1C573}"/>
              </a:ext>
            </a:extLst>
          </p:cNvPr>
          <p:cNvGrpSpPr/>
          <p:nvPr/>
        </p:nvGrpSpPr>
        <p:grpSpPr>
          <a:xfrm>
            <a:off x="891767" y="1454803"/>
            <a:ext cx="361440" cy="361440"/>
            <a:chOff x="4030200" y="1728000"/>
            <a:chExt cx="361440" cy="361440"/>
          </a:xfrm>
        </p:grpSpPr>
        <p:sp>
          <p:nvSpPr>
            <p:cNvPr id="513" name="CustomShape 29">
              <a:extLst>
                <a:ext uri="{FF2B5EF4-FFF2-40B4-BE49-F238E27FC236}">
                  <a16:creationId xmlns:a16="http://schemas.microsoft.com/office/drawing/2014/main" id="{8A13D577-DAAF-E5C9-B014-15877E723C33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14" name="CustomShape 30">
            <a:extLst>
              <a:ext uri="{FF2B5EF4-FFF2-40B4-BE49-F238E27FC236}">
                <a16:creationId xmlns:a16="http://schemas.microsoft.com/office/drawing/2014/main" id="{47CE91D5-5041-7579-0D06-B6FE6F127354}"/>
              </a:ext>
            </a:extLst>
          </p:cNvPr>
          <p:cNvSpPr/>
          <p:nvPr/>
        </p:nvSpPr>
        <p:spPr>
          <a:xfrm>
            <a:off x="996167" y="1836765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PLL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15" name="CustomShape 33">
            <a:extLst>
              <a:ext uri="{FF2B5EF4-FFF2-40B4-BE49-F238E27FC236}">
                <a16:creationId xmlns:a16="http://schemas.microsoft.com/office/drawing/2014/main" id="{82571093-770D-CF0A-1AAB-F2756AAC05B4}"/>
              </a:ext>
            </a:extLst>
          </p:cNvPr>
          <p:cNvSpPr/>
          <p:nvPr/>
        </p:nvSpPr>
        <p:spPr>
          <a:xfrm>
            <a:off x="1874956" y="1302557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latin typeface="Open Sans Regular"/>
                <a:ea typeface="Open Sans Regular"/>
              </a:rPr>
              <a:t>LO</a:t>
            </a:r>
            <a:r>
              <a:rPr lang="en-GB" sz="600" b="1" spc="-1" noProof="0" dirty="0">
                <a:latin typeface="Open Sans Regular"/>
                <a:ea typeface="Open Sans Regular"/>
              </a:rPr>
              <a:t>1</a:t>
            </a:r>
            <a:r>
              <a:rPr lang="en-GB" sz="900" b="1" spc="-1" noProof="0" dirty="0">
                <a:latin typeface="Open Sans Regular"/>
                <a:ea typeface="Open Sans Regular"/>
              </a:rPr>
              <a:t> =</a:t>
            </a:r>
            <a:r>
              <a:rPr lang="en-GB" sz="900" b="1" noProof="0" dirty="0"/>
              <a:t> 1.428 </a:t>
            </a:r>
            <a:r>
              <a:rPr lang="en-GB" sz="900" b="1" spc="-1" noProof="0" dirty="0">
                <a:latin typeface="Open Sans Regular"/>
                <a:ea typeface="Open Sans Regular"/>
              </a:rPr>
              <a:t>GHz</a:t>
            </a:r>
            <a:endParaRPr lang="en-GB" sz="900" b="1" spc="-1" noProof="0" dirty="0">
              <a:latin typeface="Arial"/>
            </a:endParaRPr>
          </a:p>
        </p:txBody>
      </p:sp>
      <p:cxnSp>
        <p:nvCxnSpPr>
          <p:cNvPr id="516" name="Conector recto 515">
            <a:extLst>
              <a:ext uri="{FF2B5EF4-FFF2-40B4-BE49-F238E27FC236}">
                <a16:creationId xmlns:a16="http://schemas.microsoft.com/office/drawing/2014/main" id="{61C37A6B-E0E2-F1AC-C6DE-942ADA64A5F7}"/>
              </a:ext>
            </a:extLst>
          </p:cNvPr>
          <p:cNvCxnSpPr>
            <a:cxnSpLocks/>
          </p:cNvCxnSpPr>
          <p:nvPr/>
        </p:nvCxnSpPr>
        <p:spPr>
          <a:xfrm>
            <a:off x="1078495" y="955124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43" name="Group 36">
            <a:extLst>
              <a:ext uri="{FF2B5EF4-FFF2-40B4-BE49-F238E27FC236}">
                <a16:creationId xmlns:a16="http://schemas.microsoft.com/office/drawing/2014/main" id="{EAE9B75E-6747-3980-51E1-37494E670341}"/>
              </a:ext>
            </a:extLst>
          </p:cNvPr>
          <p:cNvGrpSpPr/>
          <p:nvPr/>
        </p:nvGrpSpPr>
        <p:grpSpPr>
          <a:xfrm>
            <a:off x="3577282" y="1467509"/>
            <a:ext cx="361440" cy="361440"/>
            <a:chOff x="6262200" y="1728000"/>
            <a:chExt cx="361440" cy="361440"/>
          </a:xfrm>
        </p:grpSpPr>
        <p:sp>
          <p:nvSpPr>
            <p:cNvPr id="545" name="CustomShape 37">
              <a:extLst>
                <a:ext uri="{FF2B5EF4-FFF2-40B4-BE49-F238E27FC236}">
                  <a16:creationId xmlns:a16="http://schemas.microsoft.com/office/drawing/2014/main" id="{0D5579B0-9630-BA42-6A58-275FB6ECEAB7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549" name="CustomShape 39">
            <a:extLst>
              <a:ext uri="{FF2B5EF4-FFF2-40B4-BE49-F238E27FC236}">
                <a16:creationId xmlns:a16="http://schemas.microsoft.com/office/drawing/2014/main" id="{7D9A2B20-7012-DAAF-580B-C1D88A3B2369}"/>
              </a:ext>
            </a:extLst>
          </p:cNvPr>
          <p:cNvSpPr/>
          <p:nvPr/>
        </p:nvSpPr>
        <p:spPr>
          <a:xfrm>
            <a:off x="3490633" y="1882702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Splitter 1:3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51" name="Line 16">
            <a:extLst>
              <a:ext uri="{FF2B5EF4-FFF2-40B4-BE49-F238E27FC236}">
                <a16:creationId xmlns:a16="http://schemas.microsoft.com/office/drawing/2014/main" id="{13FE00A7-024E-5EBC-5A85-B621831B0551}"/>
              </a:ext>
            </a:extLst>
          </p:cNvPr>
          <p:cNvSpPr/>
          <p:nvPr/>
        </p:nvSpPr>
        <p:spPr>
          <a:xfrm flipV="1">
            <a:off x="3944790" y="1641002"/>
            <a:ext cx="1188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54" name="CustomShape 67">
            <a:extLst>
              <a:ext uri="{FF2B5EF4-FFF2-40B4-BE49-F238E27FC236}">
                <a16:creationId xmlns:a16="http://schemas.microsoft.com/office/drawing/2014/main" id="{712AF141-4865-9452-3AF8-9AE84A663C3B}"/>
              </a:ext>
            </a:extLst>
          </p:cNvPr>
          <p:cNvSpPr/>
          <p:nvPr/>
        </p:nvSpPr>
        <p:spPr>
          <a:xfrm>
            <a:off x="1499683" y="1494054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pic>
        <p:nvPicPr>
          <p:cNvPr id="565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524C25B2-98D0-78CD-8EA1-F458FA9E7E0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572763" y="1508814"/>
            <a:ext cx="215640" cy="223200"/>
          </a:xfrm>
          <a:prstGeom prst="rect">
            <a:avLst/>
          </a:prstGeom>
          <a:ln w="12600">
            <a:noFill/>
          </a:ln>
        </p:spPr>
      </p:pic>
      <p:sp>
        <p:nvSpPr>
          <p:cNvPr id="567" name="CustomShape 86">
            <a:extLst>
              <a:ext uri="{FF2B5EF4-FFF2-40B4-BE49-F238E27FC236}">
                <a16:creationId xmlns:a16="http://schemas.microsoft.com/office/drawing/2014/main" id="{3E6B4B4D-E3C5-6844-7372-F11C20A26E62}"/>
              </a:ext>
            </a:extLst>
          </p:cNvPr>
          <p:cNvSpPr/>
          <p:nvPr/>
        </p:nvSpPr>
        <p:spPr>
          <a:xfrm>
            <a:off x="1610864" y="1832454"/>
            <a:ext cx="13907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Att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69" name="CuadroTexto 568">
            <a:extLst>
              <a:ext uri="{FF2B5EF4-FFF2-40B4-BE49-F238E27FC236}">
                <a16:creationId xmlns:a16="http://schemas.microsoft.com/office/drawing/2014/main" id="{8C4E0E49-E59E-5083-77CF-444D8A81C722}"/>
              </a:ext>
            </a:extLst>
          </p:cNvPr>
          <p:cNvSpPr txBox="1"/>
          <p:nvPr/>
        </p:nvSpPr>
        <p:spPr>
          <a:xfrm>
            <a:off x="1427382" y="2043681"/>
            <a:ext cx="5781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VAT-8+</a:t>
            </a:r>
          </a:p>
        </p:txBody>
      </p:sp>
      <p:sp>
        <p:nvSpPr>
          <p:cNvPr id="570" name="Line 14">
            <a:extLst>
              <a:ext uri="{FF2B5EF4-FFF2-40B4-BE49-F238E27FC236}">
                <a16:creationId xmlns:a16="http://schemas.microsoft.com/office/drawing/2014/main" id="{E092B916-422C-E323-D7ED-ED9CC3E9C1DB}"/>
              </a:ext>
            </a:extLst>
          </p:cNvPr>
          <p:cNvSpPr/>
          <p:nvPr/>
        </p:nvSpPr>
        <p:spPr>
          <a:xfrm>
            <a:off x="1866938" y="1634704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71" name="Line 14">
            <a:extLst>
              <a:ext uri="{FF2B5EF4-FFF2-40B4-BE49-F238E27FC236}">
                <a16:creationId xmlns:a16="http://schemas.microsoft.com/office/drawing/2014/main" id="{6ADCC713-BDAE-4BA7-5D6C-DAF2EF9C22FA}"/>
              </a:ext>
            </a:extLst>
          </p:cNvPr>
          <p:cNvSpPr/>
          <p:nvPr/>
        </p:nvSpPr>
        <p:spPr>
          <a:xfrm>
            <a:off x="1251916" y="1631420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73" name="CuadroTexto 572">
            <a:extLst>
              <a:ext uri="{FF2B5EF4-FFF2-40B4-BE49-F238E27FC236}">
                <a16:creationId xmlns:a16="http://schemas.microsoft.com/office/drawing/2014/main" id="{D9624615-CE1C-63EB-B077-A576D4DFD5ED}"/>
              </a:ext>
            </a:extLst>
          </p:cNvPr>
          <p:cNvSpPr txBox="1"/>
          <p:nvPr/>
        </p:nvSpPr>
        <p:spPr>
          <a:xfrm>
            <a:off x="1840869" y="2066360"/>
            <a:ext cx="91698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ZX60-V83-S+</a:t>
            </a:r>
          </a:p>
        </p:txBody>
      </p:sp>
      <p:sp>
        <p:nvSpPr>
          <p:cNvPr id="575" name="CuadroTexto 574">
            <a:extLst>
              <a:ext uri="{FF2B5EF4-FFF2-40B4-BE49-F238E27FC236}">
                <a16:creationId xmlns:a16="http://schemas.microsoft.com/office/drawing/2014/main" id="{A04C6D25-1FED-F86E-0B86-D6A44220B26A}"/>
              </a:ext>
            </a:extLst>
          </p:cNvPr>
          <p:cNvSpPr txBox="1"/>
          <p:nvPr/>
        </p:nvSpPr>
        <p:spPr>
          <a:xfrm>
            <a:off x="3384941" y="2050812"/>
            <a:ext cx="7861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noProof="0" dirty="0"/>
              <a:t>ZBPD-2400+</a:t>
            </a:r>
          </a:p>
        </p:txBody>
      </p:sp>
      <p:grpSp>
        <p:nvGrpSpPr>
          <p:cNvPr id="364" name="Group 36">
            <a:extLst>
              <a:ext uri="{FF2B5EF4-FFF2-40B4-BE49-F238E27FC236}">
                <a16:creationId xmlns:a16="http://schemas.microsoft.com/office/drawing/2014/main" id="{4639DD07-B53E-7F59-0409-5DFF5020585B}"/>
              </a:ext>
            </a:extLst>
          </p:cNvPr>
          <p:cNvGrpSpPr/>
          <p:nvPr/>
        </p:nvGrpSpPr>
        <p:grpSpPr>
          <a:xfrm>
            <a:off x="6044955" y="2802498"/>
            <a:ext cx="361440" cy="361440"/>
            <a:chOff x="6262200" y="1728000"/>
            <a:chExt cx="361440" cy="361440"/>
          </a:xfrm>
        </p:grpSpPr>
        <p:sp>
          <p:nvSpPr>
            <p:cNvPr id="365" name="CustomShape 37">
              <a:extLst>
                <a:ext uri="{FF2B5EF4-FFF2-40B4-BE49-F238E27FC236}">
                  <a16:creationId xmlns:a16="http://schemas.microsoft.com/office/drawing/2014/main" id="{1356BB89-F9A2-D352-D4AC-975E90990994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</p:grpSp>
      <p:sp>
        <p:nvSpPr>
          <p:cNvPr id="373" name="CustomShape 55">
            <a:extLst>
              <a:ext uri="{FF2B5EF4-FFF2-40B4-BE49-F238E27FC236}">
                <a16:creationId xmlns:a16="http://schemas.microsoft.com/office/drawing/2014/main" id="{3B472426-4652-B2ED-36F8-630A0B7DCD88}"/>
              </a:ext>
            </a:extLst>
          </p:cNvPr>
          <p:cNvSpPr/>
          <p:nvPr/>
        </p:nvSpPr>
        <p:spPr>
          <a:xfrm>
            <a:off x="3185778" y="2463849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solidFill>
                  <a:srgbClr val="E2E7F2"/>
                </a:solidFill>
                <a:latin typeface="+mj-lt"/>
                <a:ea typeface="Open Sans Regular"/>
              </a:rPr>
              <a:t>First down-conversion</a:t>
            </a:r>
            <a:endParaRPr lang="en-GB" sz="900" b="1" spc="-1" noProof="0" dirty="0">
              <a:solidFill>
                <a:srgbClr val="E2E7F2"/>
              </a:solidFill>
              <a:latin typeface="+mj-lt"/>
            </a:endParaRPr>
          </a:p>
        </p:txBody>
      </p:sp>
      <p:sp>
        <p:nvSpPr>
          <p:cNvPr id="374" name="Line 99">
            <a:extLst>
              <a:ext uri="{FF2B5EF4-FFF2-40B4-BE49-F238E27FC236}">
                <a16:creationId xmlns:a16="http://schemas.microsoft.com/office/drawing/2014/main" id="{CEF676DE-E6AD-8DAF-1435-6D23520D24CC}"/>
              </a:ext>
            </a:extLst>
          </p:cNvPr>
          <p:cNvSpPr/>
          <p:nvPr/>
        </p:nvSpPr>
        <p:spPr>
          <a:xfrm>
            <a:off x="352706" y="2593314"/>
            <a:ext cx="81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75" name="CustomShape 39">
            <a:extLst>
              <a:ext uri="{FF2B5EF4-FFF2-40B4-BE49-F238E27FC236}">
                <a16:creationId xmlns:a16="http://schemas.microsoft.com/office/drawing/2014/main" id="{3F6D6B72-24E0-5836-C4E4-3A268EA10EF2}"/>
              </a:ext>
            </a:extLst>
          </p:cNvPr>
          <p:cNvSpPr/>
          <p:nvPr/>
        </p:nvSpPr>
        <p:spPr>
          <a:xfrm>
            <a:off x="6061808" y="2875493"/>
            <a:ext cx="324866" cy="230832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700" spc="-1" noProof="0" dirty="0">
                <a:latin typeface="Open Sans Regular"/>
                <a:ea typeface="Open Sans Regular"/>
              </a:rPr>
              <a:t>Splitter </a:t>
            </a:r>
          </a:p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1:2</a:t>
            </a:r>
            <a:endParaRPr lang="en-GB" sz="800" spc="-1" noProof="0" dirty="0">
              <a:latin typeface="Arial"/>
            </a:endParaRPr>
          </a:p>
        </p:txBody>
      </p:sp>
      <p:grpSp>
        <p:nvGrpSpPr>
          <p:cNvPr id="561" name="Group 16">
            <a:extLst>
              <a:ext uri="{FF2B5EF4-FFF2-40B4-BE49-F238E27FC236}">
                <a16:creationId xmlns:a16="http://schemas.microsoft.com/office/drawing/2014/main" id="{D4350108-1632-4BD7-A551-5247EFDB41D6}"/>
              </a:ext>
            </a:extLst>
          </p:cNvPr>
          <p:cNvGrpSpPr/>
          <p:nvPr/>
        </p:nvGrpSpPr>
        <p:grpSpPr>
          <a:xfrm>
            <a:off x="7578402" y="2136801"/>
            <a:ext cx="835920" cy="1708216"/>
            <a:chOff x="8043840" y="1744920"/>
            <a:chExt cx="835920" cy="2659680"/>
          </a:xfrm>
        </p:grpSpPr>
        <p:sp>
          <p:nvSpPr>
            <p:cNvPr id="564" name="CustomShape 17">
              <a:extLst>
                <a:ext uri="{FF2B5EF4-FFF2-40B4-BE49-F238E27FC236}">
                  <a16:creationId xmlns:a16="http://schemas.microsoft.com/office/drawing/2014/main" id="{7B2D7926-A1F4-D12E-A1DC-793E0C8C939B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noProof="0" dirty="0"/>
            </a:p>
          </p:txBody>
        </p:sp>
        <p:sp>
          <p:nvSpPr>
            <p:cNvPr id="566" name="CustomShape 18">
              <a:extLst>
                <a:ext uri="{FF2B5EF4-FFF2-40B4-BE49-F238E27FC236}">
                  <a16:creationId xmlns:a16="http://schemas.microsoft.com/office/drawing/2014/main" id="{D0F935B2-B96B-D81D-90BA-D3A2C3837575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n-GB" sz="800" b="1" spc="-1" noProof="0" dirty="0">
                  <a:latin typeface="Open Sans Regular"/>
                  <a:ea typeface="Open Sans Regular"/>
                </a:rPr>
                <a:t>Oscilloscope</a:t>
              </a:r>
            </a:p>
          </p:txBody>
        </p:sp>
      </p:grpSp>
      <p:sp>
        <p:nvSpPr>
          <p:cNvPr id="572" name="Line 45">
            <a:extLst>
              <a:ext uri="{FF2B5EF4-FFF2-40B4-BE49-F238E27FC236}">
                <a16:creationId xmlns:a16="http://schemas.microsoft.com/office/drawing/2014/main" id="{9D45AF1A-72F2-43AA-9425-ADD0ABBDE56F}"/>
              </a:ext>
            </a:extLst>
          </p:cNvPr>
          <p:cNvSpPr/>
          <p:nvPr/>
        </p:nvSpPr>
        <p:spPr>
          <a:xfrm>
            <a:off x="6424253" y="2983322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74" name="Line 45">
            <a:extLst>
              <a:ext uri="{FF2B5EF4-FFF2-40B4-BE49-F238E27FC236}">
                <a16:creationId xmlns:a16="http://schemas.microsoft.com/office/drawing/2014/main" id="{B03C5AD8-A70C-BC85-33A7-8A02D2059CEC}"/>
              </a:ext>
            </a:extLst>
          </p:cNvPr>
          <p:cNvSpPr/>
          <p:nvPr/>
        </p:nvSpPr>
        <p:spPr>
          <a:xfrm flipH="1" flipV="1">
            <a:off x="6237557" y="3179024"/>
            <a:ext cx="0" cy="360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79" name="CustomShape 17">
            <a:extLst>
              <a:ext uri="{FF2B5EF4-FFF2-40B4-BE49-F238E27FC236}">
                <a16:creationId xmlns:a16="http://schemas.microsoft.com/office/drawing/2014/main" id="{FF199DB9-ECE2-B6EB-1C36-123B2F9AF668}"/>
              </a:ext>
            </a:extLst>
          </p:cNvPr>
          <p:cNvSpPr/>
          <p:nvPr/>
        </p:nvSpPr>
        <p:spPr>
          <a:xfrm>
            <a:off x="6001111" y="3539512"/>
            <a:ext cx="461195" cy="391566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 algn="ctr"/>
            <a:r>
              <a:rPr lang="en-GB" sz="600" noProof="0" dirty="0">
                <a:solidFill>
                  <a:srgbClr val="FF0000"/>
                </a:solidFill>
              </a:rPr>
              <a:t>2DC Not used</a:t>
            </a:r>
            <a:endParaRPr lang="en-GB" sz="1600" noProof="0" dirty="0">
              <a:solidFill>
                <a:srgbClr val="FF0000"/>
              </a:solidFill>
            </a:endParaRPr>
          </a:p>
        </p:txBody>
      </p:sp>
      <p:sp>
        <p:nvSpPr>
          <p:cNvPr id="5" name="CustomShape 62">
            <a:extLst>
              <a:ext uri="{FF2B5EF4-FFF2-40B4-BE49-F238E27FC236}">
                <a16:creationId xmlns:a16="http://schemas.microsoft.com/office/drawing/2014/main" id="{88C7C01B-7B9A-B515-12D6-EFD33E13DCAE}"/>
              </a:ext>
            </a:extLst>
          </p:cNvPr>
          <p:cNvSpPr/>
          <p:nvPr/>
        </p:nvSpPr>
        <p:spPr>
          <a:xfrm>
            <a:off x="1417457" y="2903989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6" name="CustomShape 86">
            <a:extLst>
              <a:ext uri="{FF2B5EF4-FFF2-40B4-BE49-F238E27FC236}">
                <a16:creationId xmlns:a16="http://schemas.microsoft.com/office/drawing/2014/main" id="{A49704B6-5DDE-34DF-4B38-D1019FFC12B0}"/>
              </a:ext>
            </a:extLst>
          </p:cNvPr>
          <p:cNvSpPr/>
          <p:nvPr/>
        </p:nvSpPr>
        <p:spPr>
          <a:xfrm>
            <a:off x="2390586" y="3231738"/>
            <a:ext cx="6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 anchor="t">
            <a:spAutoFit/>
          </a:bodyPr>
          <a:lstStyle/>
          <a:p>
            <a:pPr algn="ctr">
              <a:tabLst>
                <a:tab pos="0" algn="l"/>
              </a:tabLst>
            </a:pPr>
            <a:endParaRPr lang="en-GB" sz="800" spc="-1" noProof="0" dirty="0">
              <a:latin typeface="Open Sans Regular"/>
              <a:ea typeface="Open Sans Regular"/>
              <a:cs typeface="Open Sans Regular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EEACAD18-E773-1E24-46FF-233259966424}"/>
              </a:ext>
            </a:extLst>
          </p:cNvPr>
          <p:cNvGrpSpPr/>
          <p:nvPr/>
        </p:nvGrpSpPr>
        <p:grpSpPr>
          <a:xfrm>
            <a:off x="1883415" y="2831709"/>
            <a:ext cx="822817" cy="1275184"/>
            <a:chOff x="2281659" y="2838974"/>
            <a:chExt cx="822817" cy="1275184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B3B1DBFF-5978-E21B-84B0-A5966A0D08DE}"/>
                </a:ext>
              </a:extLst>
            </p:cNvPr>
            <p:cNvGrpSpPr/>
            <p:nvPr/>
          </p:nvGrpSpPr>
          <p:grpSpPr>
            <a:xfrm>
              <a:off x="2281659" y="2838974"/>
              <a:ext cx="822817" cy="1275184"/>
              <a:chOff x="2281659" y="2838974"/>
              <a:chExt cx="822817" cy="1275184"/>
            </a:xfrm>
          </p:grpSpPr>
          <p:grpSp>
            <p:nvGrpSpPr>
              <p:cNvPr id="15" name="Grupo 14">
                <a:extLst>
                  <a:ext uri="{FF2B5EF4-FFF2-40B4-BE49-F238E27FC236}">
                    <a16:creationId xmlns:a16="http://schemas.microsoft.com/office/drawing/2014/main" id="{49F0AA34-1661-DD3B-EBD2-55ED40868282}"/>
                  </a:ext>
                </a:extLst>
              </p:cNvPr>
              <p:cNvGrpSpPr/>
              <p:nvPr/>
            </p:nvGrpSpPr>
            <p:grpSpPr>
              <a:xfrm>
                <a:off x="2511243" y="2838974"/>
                <a:ext cx="404984" cy="880023"/>
                <a:chOff x="2511243" y="2838974"/>
                <a:chExt cx="404984" cy="880023"/>
              </a:xfrm>
            </p:grpSpPr>
            <p:pic>
              <p:nvPicPr>
                <p:cNvPr id="23" name="Captura de pantalla 2025-01-31 a la(s) 13.24.00.png" descr="Captura de pantalla 2025-01-31 a la(s) 13.24.00.png">
                  <a:extLst>
                    <a:ext uri="{FF2B5EF4-FFF2-40B4-BE49-F238E27FC236}">
                      <a16:creationId xmlns:a16="http://schemas.microsoft.com/office/drawing/2014/main" id="{D7D3871A-EDE6-DF61-9A46-8E408A203077}"/>
                    </a:ext>
                  </a:extLst>
                </p:cNvPr>
                <p:cNvPicPr/>
                <p:nvPr/>
              </p:nvPicPr>
              <p:blipFill>
                <a:blip r:embed="rId4"/>
                <a:stretch/>
              </p:blipFill>
              <p:spPr>
                <a:xfrm>
                  <a:off x="2585565" y="3388769"/>
                  <a:ext cx="215640" cy="222986"/>
                </a:xfrm>
                <a:prstGeom prst="rect">
                  <a:avLst/>
                </a:prstGeom>
                <a:ln w="12600">
                  <a:noFill/>
                </a:ln>
              </p:spPr>
            </p:pic>
            <p:sp>
              <p:nvSpPr>
                <p:cNvPr id="25" name="Elipse 24">
                  <a:extLst>
                    <a:ext uri="{FF2B5EF4-FFF2-40B4-BE49-F238E27FC236}">
                      <a16:creationId xmlns:a16="http://schemas.microsoft.com/office/drawing/2014/main" id="{1BE54A88-6BC9-6552-1F6F-96DF6055FF80}"/>
                    </a:ext>
                  </a:extLst>
                </p:cNvPr>
                <p:cNvSpPr/>
                <p:nvPr/>
              </p:nvSpPr>
              <p:spPr>
                <a:xfrm>
                  <a:off x="2511243" y="2838974"/>
                  <a:ext cx="404984" cy="397803"/>
                </a:xfrm>
                <a:prstGeom prst="ellipse">
                  <a:avLst/>
                </a:prstGeom>
                <a:noFill/>
                <a:ln>
                  <a:solidFill>
                    <a:srgbClr val="231F2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  <p:sp>
              <p:nvSpPr>
                <p:cNvPr id="26" name="Line 59">
                  <a:extLst>
                    <a:ext uri="{FF2B5EF4-FFF2-40B4-BE49-F238E27FC236}">
                      <a16:creationId xmlns:a16="http://schemas.microsoft.com/office/drawing/2014/main" id="{DAD7AA6E-873F-86F0-6E63-09487F3EC1EF}"/>
                    </a:ext>
                  </a:extLst>
                </p:cNvPr>
                <p:cNvSpPr/>
                <p:nvPr/>
              </p:nvSpPr>
              <p:spPr>
                <a:xfrm flipH="1" flipV="1">
                  <a:off x="2704054" y="3251207"/>
                  <a:ext cx="2" cy="154424"/>
                </a:xfrm>
                <a:prstGeom prst="line">
                  <a:avLst/>
                </a:prstGeom>
                <a:ln w="12600">
                  <a:solidFill>
                    <a:schemeClr val="tx1"/>
                  </a:solidFill>
                  <a:miter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/>
                <a:lstStyle/>
                <a:p>
                  <a:endParaRPr lang="en-GB" noProof="0" dirty="0"/>
                </a:p>
              </p:txBody>
            </p:sp>
            <p:sp>
              <p:nvSpPr>
                <p:cNvPr id="27" name="Triángulo isósceles 26">
                  <a:extLst>
                    <a:ext uri="{FF2B5EF4-FFF2-40B4-BE49-F238E27FC236}">
                      <a16:creationId xmlns:a16="http://schemas.microsoft.com/office/drawing/2014/main" id="{BECDF5ED-D79F-E93E-BF6E-5427BC9248A6}"/>
                    </a:ext>
                  </a:extLst>
                </p:cNvPr>
                <p:cNvSpPr/>
                <p:nvPr/>
              </p:nvSpPr>
              <p:spPr>
                <a:xfrm rot="10800000">
                  <a:off x="2626298" y="3616134"/>
                  <a:ext cx="146345" cy="102863"/>
                </a:xfrm>
                <a:prstGeom prst="triangle">
                  <a:avLst/>
                </a:prstGeom>
                <a:noFill/>
                <a:ln w="12700">
                  <a:solidFill>
                    <a:srgbClr val="231F2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noProof="0" dirty="0"/>
                </a:p>
              </p:txBody>
            </p:sp>
          </p:grpSp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B92D80BB-71C6-E2D4-5FB2-E9B1918E4A92}"/>
                  </a:ext>
                </a:extLst>
              </p:cNvPr>
              <p:cNvSpPr txBox="1"/>
              <p:nvPr/>
            </p:nvSpPr>
            <p:spPr>
              <a:xfrm>
                <a:off x="2281659" y="3914103"/>
                <a:ext cx="82281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700" b="1" noProof="0" dirty="0"/>
                  <a:t>D3I0118</a:t>
                </a:r>
              </a:p>
            </p:txBody>
          </p:sp>
          <p:sp>
            <p:nvSpPr>
              <p:cNvPr id="20" name="CustomShape 86">
                <a:extLst>
                  <a:ext uri="{FF2B5EF4-FFF2-40B4-BE49-F238E27FC236}">
                    <a16:creationId xmlns:a16="http://schemas.microsoft.com/office/drawing/2014/main" id="{7AAE0E34-E573-ABE8-B23B-70339B7A9B87}"/>
                  </a:ext>
                </a:extLst>
              </p:cNvPr>
              <p:cNvSpPr/>
              <p:nvPr/>
            </p:nvSpPr>
            <p:spPr>
              <a:xfrm>
                <a:off x="2443270" y="3821153"/>
                <a:ext cx="505139" cy="123111"/>
              </a:xfrm>
              <a:prstGeom prst="rect">
                <a:avLst/>
              </a:prstGeom>
              <a:noFill/>
              <a:ln w="1260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0" tIns="0" rIns="0" bIns="0">
                <a:spAutoFit/>
              </a:bodyPr>
              <a:lstStyle/>
              <a:p>
                <a:pPr algn="ctr">
                  <a:tabLst>
                    <a:tab pos="0" algn="l"/>
                  </a:tabLst>
                </a:pPr>
                <a:r>
                  <a:rPr lang="en-GB" sz="800" spc="-1" noProof="0" dirty="0">
                    <a:latin typeface="Open Sans Regular"/>
                    <a:ea typeface="Open Sans Regular"/>
                  </a:rPr>
                  <a:t>Isolator x3</a:t>
                </a:r>
                <a:endParaRPr lang="en-GB" sz="800" spc="-1" noProof="0" dirty="0">
                  <a:latin typeface="Arial"/>
                </a:endParaRPr>
              </a:p>
            </p:txBody>
          </p:sp>
        </p:grpSp>
        <p:cxnSp>
          <p:nvCxnSpPr>
            <p:cNvPr id="14" name="Conector: curvado 13">
              <a:extLst>
                <a:ext uri="{FF2B5EF4-FFF2-40B4-BE49-F238E27FC236}">
                  <a16:creationId xmlns:a16="http://schemas.microsoft.com/office/drawing/2014/main" id="{EF563FB2-1D24-1855-1AD0-86BB4873B617}"/>
                </a:ext>
              </a:extLst>
            </p:cNvPr>
            <p:cNvCxnSpPr>
              <a:cxnSpLocks/>
              <a:stCxn id="25" idx="2"/>
              <a:endCxn id="25" idx="6"/>
            </p:cNvCxnSpPr>
            <p:nvPr/>
          </p:nvCxnSpPr>
          <p:spPr>
            <a:xfrm rot="10800000" flipH="1">
              <a:off x="2511243" y="3037876"/>
              <a:ext cx="404984" cy="12700"/>
            </a:xfrm>
            <a:prstGeom prst="curvedConnector5">
              <a:avLst>
                <a:gd name="adj1" fmla="val 11917"/>
                <a:gd name="adj2" fmla="val 1406150"/>
                <a:gd name="adj3" fmla="val 86202"/>
              </a:avLst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8" name="Line 42">
            <a:extLst>
              <a:ext uri="{FF2B5EF4-FFF2-40B4-BE49-F238E27FC236}">
                <a16:creationId xmlns:a16="http://schemas.microsoft.com/office/drawing/2014/main" id="{D78D1075-790A-4231-60C0-B04F8DE58374}"/>
              </a:ext>
            </a:extLst>
          </p:cNvPr>
          <p:cNvSpPr/>
          <p:nvPr/>
        </p:nvSpPr>
        <p:spPr>
          <a:xfrm>
            <a:off x="1409140" y="3013709"/>
            <a:ext cx="20008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9" name="CustomShape 69">
            <a:extLst>
              <a:ext uri="{FF2B5EF4-FFF2-40B4-BE49-F238E27FC236}">
                <a16:creationId xmlns:a16="http://schemas.microsoft.com/office/drawing/2014/main" id="{B81D4CA3-C890-840D-B84B-42A8330339EB}"/>
              </a:ext>
            </a:extLst>
          </p:cNvPr>
          <p:cNvSpPr/>
          <p:nvPr/>
        </p:nvSpPr>
        <p:spPr>
          <a:xfrm>
            <a:off x="1611576" y="2824573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pic>
        <p:nvPicPr>
          <p:cNvPr id="32" name="Captura de pantalla 2025-01-31 a la(s) 13.28.39.png" descr="Captura de pantalla 2025-01-31 a la(s) 13.28.39.png">
            <a:extLst>
              <a:ext uri="{FF2B5EF4-FFF2-40B4-BE49-F238E27FC236}">
                <a16:creationId xmlns:a16="http://schemas.microsoft.com/office/drawing/2014/main" id="{D1916E2A-A0EE-34A1-E27C-7BC80FE4A2A7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666656" y="2872453"/>
            <a:ext cx="251640" cy="266040"/>
          </a:xfrm>
          <a:prstGeom prst="rect">
            <a:avLst/>
          </a:prstGeom>
          <a:ln w="12600">
            <a:noFill/>
          </a:ln>
        </p:spPr>
      </p:pic>
      <p:sp>
        <p:nvSpPr>
          <p:cNvPr id="34" name="CustomShape 87">
            <a:extLst>
              <a:ext uri="{FF2B5EF4-FFF2-40B4-BE49-F238E27FC236}">
                <a16:creationId xmlns:a16="http://schemas.microsoft.com/office/drawing/2014/main" id="{FD1A4B00-6A8B-339F-0DB6-68B2356DA64A}"/>
              </a:ext>
            </a:extLst>
          </p:cNvPr>
          <p:cNvSpPr/>
          <p:nvPr/>
        </p:nvSpPr>
        <p:spPr>
          <a:xfrm>
            <a:off x="1593061" y="3210530"/>
            <a:ext cx="3848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BPF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35" name="Line 42">
            <a:extLst>
              <a:ext uri="{FF2B5EF4-FFF2-40B4-BE49-F238E27FC236}">
                <a16:creationId xmlns:a16="http://schemas.microsoft.com/office/drawing/2014/main" id="{244B7FA5-994F-7EC4-3780-1C916405B372}"/>
              </a:ext>
            </a:extLst>
          </p:cNvPr>
          <p:cNvSpPr/>
          <p:nvPr/>
        </p:nvSpPr>
        <p:spPr>
          <a:xfrm>
            <a:off x="2540592" y="3013709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6" name="Line 42">
            <a:extLst>
              <a:ext uri="{FF2B5EF4-FFF2-40B4-BE49-F238E27FC236}">
                <a16:creationId xmlns:a16="http://schemas.microsoft.com/office/drawing/2014/main" id="{CEA4077B-2BE7-89E2-3A90-3603C6797EC3}"/>
              </a:ext>
            </a:extLst>
          </p:cNvPr>
          <p:cNvSpPr/>
          <p:nvPr/>
        </p:nvSpPr>
        <p:spPr>
          <a:xfrm>
            <a:off x="1973376" y="3013709"/>
            <a:ext cx="1095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37" name="Line 42">
            <a:extLst>
              <a:ext uri="{FF2B5EF4-FFF2-40B4-BE49-F238E27FC236}">
                <a16:creationId xmlns:a16="http://schemas.microsoft.com/office/drawing/2014/main" id="{A5F4336D-9324-16FA-9462-008103A15705}"/>
              </a:ext>
            </a:extLst>
          </p:cNvPr>
          <p:cNvSpPr/>
          <p:nvPr/>
        </p:nvSpPr>
        <p:spPr>
          <a:xfrm flipV="1">
            <a:off x="3819207" y="2965545"/>
            <a:ext cx="434377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2" name="CustomShape 93">
            <a:extLst>
              <a:ext uri="{FF2B5EF4-FFF2-40B4-BE49-F238E27FC236}">
                <a16:creationId xmlns:a16="http://schemas.microsoft.com/office/drawing/2014/main" id="{948DE486-4258-E3A1-E3C0-B4BEFFCA2921}"/>
              </a:ext>
            </a:extLst>
          </p:cNvPr>
          <p:cNvSpPr/>
          <p:nvPr/>
        </p:nvSpPr>
        <p:spPr>
          <a:xfrm>
            <a:off x="1514219" y="2657354"/>
            <a:ext cx="5963123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E7D0953F-0D45-F863-22EB-8AE219974C05}"/>
              </a:ext>
            </a:extLst>
          </p:cNvPr>
          <p:cNvSpPr txBox="1"/>
          <p:nvPr/>
        </p:nvSpPr>
        <p:spPr>
          <a:xfrm>
            <a:off x="1361320" y="3403071"/>
            <a:ext cx="9455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800" b="1"/>
            </a:lvl1pPr>
          </a:lstStyle>
          <a:p>
            <a:r>
              <a:rPr lang="en-GB" noProof="0" dirty="0"/>
              <a:t>VBFZ-2000-S+</a:t>
            </a:r>
          </a:p>
        </p:txBody>
      </p:sp>
      <p:sp>
        <p:nvSpPr>
          <p:cNvPr id="42" name="CustomShape 64">
            <a:extLst>
              <a:ext uri="{FF2B5EF4-FFF2-40B4-BE49-F238E27FC236}">
                <a16:creationId xmlns:a16="http://schemas.microsoft.com/office/drawing/2014/main" id="{655BFC26-63F5-1152-B18B-052AE1BEBA26}"/>
              </a:ext>
            </a:extLst>
          </p:cNvPr>
          <p:cNvSpPr/>
          <p:nvPr/>
        </p:nvSpPr>
        <p:spPr>
          <a:xfrm rot="5400000">
            <a:off x="6581544" y="2834063"/>
            <a:ext cx="318240" cy="280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43" name="CustomShape 88">
            <a:extLst>
              <a:ext uri="{FF2B5EF4-FFF2-40B4-BE49-F238E27FC236}">
                <a16:creationId xmlns:a16="http://schemas.microsoft.com/office/drawing/2014/main" id="{D1D7B146-DCAF-0184-C138-2C984821DD0A}"/>
              </a:ext>
            </a:extLst>
          </p:cNvPr>
          <p:cNvSpPr/>
          <p:nvPr/>
        </p:nvSpPr>
        <p:spPr>
          <a:xfrm>
            <a:off x="6614582" y="3186373"/>
            <a:ext cx="22403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Amp</a:t>
            </a:r>
            <a:endParaRPr lang="en-GB" sz="800" spc="-1" noProof="0" dirty="0">
              <a:latin typeface="Arial"/>
            </a:endParaRPr>
          </a:p>
        </p:txBody>
      </p:sp>
      <p:pic>
        <p:nvPicPr>
          <p:cNvPr id="44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71322463-C72B-C47A-CC50-FEFDB477C4D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089799" y="2825646"/>
            <a:ext cx="272880" cy="266040"/>
          </a:xfrm>
          <a:prstGeom prst="rect">
            <a:avLst/>
          </a:prstGeom>
          <a:ln w="12600">
            <a:noFill/>
          </a:ln>
        </p:spPr>
      </p:pic>
      <p:sp>
        <p:nvSpPr>
          <p:cNvPr id="50" name="CustomShape 36">
            <a:extLst>
              <a:ext uri="{FF2B5EF4-FFF2-40B4-BE49-F238E27FC236}">
                <a16:creationId xmlns:a16="http://schemas.microsoft.com/office/drawing/2014/main" id="{0D6FEAA3-E605-3334-098F-1DF960F94A53}"/>
              </a:ext>
            </a:extLst>
          </p:cNvPr>
          <p:cNvSpPr/>
          <p:nvPr/>
        </p:nvSpPr>
        <p:spPr>
          <a:xfrm>
            <a:off x="7045159" y="2777766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17" name="CustomShape 51">
            <a:extLst>
              <a:ext uri="{FF2B5EF4-FFF2-40B4-BE49-F238E27FC236}">
                <a16:creationId xmlns:a16="http://schemas.microsoft.com/office/drawing/2014/main" id="{ECBEBBD4-D7D1-9F39-C1B7-D95122343172}"/>
              </a:ext>
            </a:extLst>
          </p:cNvPr>
          <p:cNvSpPr/>
          <p:nvPr/>
        </p:nvSpPr>
        <p:spPr>
          <a:xfrm>
            <a:off x="7070055" y="3169594"/>
            <a:ext cx="36523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800" spc="-1" noProof="0" dirty="0">
                <a:latin typeface="Open Sans Regular"/>
                <a:ea typeface="Open Sans Regular"/>
              </a:rPr>
              <a:t>LPF</a:t>
            </a:r>
            <a:endParaRPr lang="en-GB" sz="800" spc="-1" noProof="0" dirty="0">
              <a:latin typeface="Arial"/>
            </a:endParaRPr>
          </a:p>
        </p:txBody>
      </p:sp>
      <p:sp>
        <p:nvSpPr>
          <p:cNvPr id="518" name="Line 45">
            <a:extLst>
              <a:ext uri="{FF2B5EF4-FFF2-40B4-BE49-F238E27FC236}">
                <a16:creationId xmlns:a16="http://schemas.microsoft.com/office/drawing/2014/main" id="{74A4EF38-9DDA-F70E-84BE-9B07473A3C7D}"/>
              </a:ext>
            </a:extLst>
          </p:cNvPr>
          <p:cNvSpPr/>
          <p:nvPr/>
        </p:nvSpPr>
        <p:spPr>
          <a:xfrm>
            <a:off x="6880704" y="2977929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19" name="Line 45">
            <a:extLst>
              <a:ext uri="{FF2B5EF4-FFF2-40B4-BE49-F238E27FC236}">
                <a16:creationId xmlns:a16="http://schemas.microsoft.com/office/drawing/2014/main" id="{D12842FC-F5A0-BE0D-DD12-9D0E16C74C6B}"/>
              </a:ext>
            </a:extLst>
          </p:cNvPr>
          <p:cNvSpPr/>
          <p:nvPr/>
        </p:nvSpPr>
        <p:spPr>
          <a:xfrm>
            <a:off x="7406959" y="2965545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noProof="0" dirty="0"/>
          </a:p>
        </p:txBody>
      </p:sp>
      <p:sp>
        <p:nvSpPr>
          <p:cNvPr id="526" name="CustomShape 55">
            <a:extLst>
              <a:ext uri="{FF2B5EF4-FFF2-40B4-BE49-F238E27FC236}">
                <a16:creationId xmlns:a16="http://schemas.microsoft.com/office/drawing/2014/main" id="{B24C5B8B-BE19-F865-38CF-9EC303EC00D0}"/>
              </a:ext>
            </a:extLst>
          </p:cNvPr>
          <p:cNvSpPr/>
          <p:nvPr/>
        </p:nvSpPr>
        <p:spPr>
          <a:xfrm>
            <a:off x="4461806" y="3959942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n-GB" sz="900" b="1" spc="-1" noProof="0" dirty="0">
                <a:solidFill>
                  <a:srgbClr val="E2E7F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 Regular"/>
              </a:rPr>
              <a:t>MINICIRCUITS TECHNOLOGY</a:t>
            </a:r>
            <a:endParaRPr lang="en-GB" sz="900" b="1" spc="-1" noProof="0" dirty="0">
              <a:solidFill>
                <a:srgbClr val="E2E7F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843547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DDF6E-398E-AE67-85F2-78D785170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9B91703A-E75F-FA51-6BCC-F9ECF8761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77" y="2879916"/>
            <a:ext cx="4862180" cy="2232000"/>
          </a:xfrm>
          <a:prstGeom prst="rect">
            <a:avLst/>
          </a:prstGeom>
        </p:spPr>
      </p:pic>
      <p:sp>
        <p:nvSpPr>
          <p:cNvPr id="3" name="Google Shape;237;p42">
            <a:extLst>
              <a:ext uri="{FF2B5EF4-FFF2-40B4-BE49-F238E27FC236}">
                <a16:creationId xmlns:a16="http://schemas.microsoft.com/office/drawing/2014/main" id="{EC0C6D04-86BC-8D1A-C635-413D3E27B6F5}"/>
              </a:ext>
            </a:extLst>
          </p:cNvPr>
          <p:cNvSpPr/>
          <p:nvPr/>
        </p:nvSpPr>
        <p:spPr>
          <a:xfrm rot="-5400000">
            <a:off x="3754606" y="-3407083"/>
            <a:ext cx="589140" cy="746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Google Shape;239;p42">
            <a:extLst>
              <a:ext uri="{FF2B5EF4-FFF2-40B4-BE49-F238E27FC236}">
                <a16:creationId xmlns:a16="http://schemas.microsoft.com/office/drawing/2014/main" id="{39FF268F-A495-DCBD-F0E1-18CB0C3C7804}"/>
              </a:ext>
            </a:extLst>
          </p:cNvPr>
          <p:cNvSpPr txBox="1">
            <a:spLocks/>
          </p:cNvSpPr>
          <p:nvPr/>
        </p:nvSpPr>
        <p:spPr>
          <a:xfrm>
            <a:off x="348338" y="65999"/>
            <a:ext cx="6332790" cy="83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sz="1800" dirty="0">
                <a:solidFill>
                  <a:schemeClr val="lt1"/>
                </a:solidFill>
              </a:rPr>
              <a:t>1. Resumen esquemas utilizados</a:t>
            </a:r>
          </a:p>
          <a:p>
            <a:endParaRPr lang="es-ES" dirty="0">
              <a:solidFill>
                <a:schemeClr val="lt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4EC7CC4-72B3-229B-8351-0601FFCCB1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83" y="1281033"/>
            <a:ext cx="4673577" cy="2232000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20273EBA-4BF7-B6AB-679F-69DB7619B9CA}"/>
              </a:ext>
            </a:extLst>
          </p:cNvPr>
          <p:cNvSpPr/>
          <p:nvPr/>
        </p:nvSpPr>
        <p:spPr>
          <a:xfrm>
            <a:off x="1045029" y="2571749"/>
            <a:ext cx="724988" cy="9412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AB216A77-4060-E76F-7819-E784EC3118B2}"/>
              </a:ext>
            </a:extLst>
          </p:cNvPr>
          <p:cNvSpPr/>
          <p:nvPr/>
        </p:nvSpPr>
        <p:spPr>
          <a:xfrm>
            <a:off x="5310051" y="4254540"/>
            <a:ext cx="770709" cy="88895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E788522-CF38-08AF-B029-8075159C74C0}"/>
              </a:ext>
            </a:extLst>
          </p:cNvPr>
          <p:cNvSpPr txBox="1"/>
          <p:nvPr/>
        </p:nvSpPr>
        <p:spPr>
          <a:xfrm>
            <a:off x="315939" y="790097"/>
            <a:ext cx="7546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dirty="0"/>
              <a:t>Finalmente en el </a:t>
            </a:r>
            <a:r>
              <a:rPr lang="es-ES_tradnl" b="1" u="sng" dirty="0"/>
              <a:t>shift 6</a:t>
            </a:r>
            <a:r>
              <a:rPr lang="es-ES_tradnl" b="1" dirty="0"/>
              <a:t>, se implementaron los aisladores en ambos </a:t>
            </a:r>
            <a:r>
              <a:rPr lang="es-ES_tradnl" b="1" dirty="0" err="1"/>
              <a:t>BPMs</a:t>
            </a:r>
            <a:r>
              <a:rPr lang="es-ES_tradnl" b="1" dirty="0"/>
              <a:t> y filtro(s) en la señal de posición: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0240030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7D647-61A4-1196-8035-968276450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01623AF2-2424-DF33-8690-D55AEAB32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572" y="1912675"/>
            <a:ext cx="4460428" cy="2232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78F8B29-6DC9-5113-91BD-70175F4364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72" y="1823247"/>
            <a:ext cx="4405058" cy="2271083"/>
          </a:xfrm>
          <a:prstGeom prst="rect">
            <a:avLst/>
          </a:prstGeom>
        </p:spPr>
      </p:pic>
      <p:sp>
        <p:nvSpPr>
          <p:cNvPr id="3" name="Google Shape;237;p42">
            <a:extLst>
              <a:ext uri="{FF2B5EF4-FFF2-40B4-BE49-F238E27FC236}">
                <a16:creationId xmlns:a16="http://schemas.microsoft.com/office/drawing/2014/main" id="{063CF3CE-1732-3353-C9EF-F980D7146280}"/>
              </a:ext>
            </a:extLst>
          </p:cNvPr>
          <p:cNvSpPr/>
          <p:nvPr/>
        </p:nvSpPr>
        <p:spPr>
          <a:xfrm rot="-5400000">
            <a:off x="3754606" y="-3407083"/>
            <a:ext cx="589140" cy="746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" name="Google Shape;239;p42">
            <a:extLst>
              <a:ext uri="{FF2B5EF4-FFF2-40B4-BE49-F238E27FC236}">
                <a16:creationId xmlns:a16="http://schemas.microsoft.com/office/drawing/2014/main" id="{842AE7FD-2F8D-5BA6-A33E-40CB56D0DE0D}"/>
              </a:ext>
            </a:extLst>
          </p:cNvPr>
          <p:cNvSpPr txBox="1">
            <a:spLocks/>
          </p:cNvSpPr>
          <p:nvPr/>
        </p:nvSpPr>
        <p:spPr>
          <a:xfrm>
            <a:off x="348338" y="65999"/>
            <a:ext cx="6332790" cy="83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sz="1800" dirty="0">
                <a:solidFill>
                  <a:schemeClr val="lt1"/>
                </a:solidFill>
              </a:rPr>
              <a:t>1. Resumen esquemas utilizados</a:t>
            </a:r>
          </a:p>
          <a:p>
            <a:endParaRPr lang="es-ES" dirty="0">
              <a:solidFill>
                <a:schemeClr val="lt1"/>
              </a:solidFill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8901AECD-53FA-2445-F676-70A852EC5A55}"/>
              </a:ext>
            </a:extLst>
          </p:cNvPr>
          <p:cNvSpPr/>
          <p:nvPr/>
        </p:nvSpPr>
        <p:spPr>
          <a:xfrm>
            <a:off x="698863" y="2978330"/>
            <a:ext cx="698863" cy="10891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78356042-9982-B9F3-0C52-1B96F0E06E0C}"/>
              </a:ext>
            </a:extLst>
          </p:cNvPr>
          <p:cNvSpPr/>
          <p:nvPr/>
        </p:nvSpPr>
        <p:spPr>
          <a:xfrm>
            <a:off x="5373859" y="3087858"/>
            <a:ext cx="726496" cy="9796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1649F58-AFC4-5D1B-12B2-AAC909F43B8E}"/>
              </a:ext>
            </a:extLst>
          </p:cNvPr>
          <p:cNvSpPr txBox="1"/>
          <p:nvPr/>
        </p:nvSpPr>
        <p:spPr>
          <a:xfrm>
            <a:off x="315939" y="790097"/>
            <a:ext cx="7546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dirty="0"/>
              <a:t>Finalmente en el </a:t>
            </a:r>
            <a:r>
              <a:rPr lang="es-ES_tradnl" b="1" u="sng" dirty="0"/>
              <a:t>shift 6</a:t>
            </a:r>
            <a:r>
              <a:rPr lang="es-ES_tradnl" b="1" dirty="0"/>
              <a:t>, se implementaron los aisladores en ambos </a:t>
            </a:r>
            <a:r>
              <a:rPr lang="es-ES_tradnl" b="1" dirty="0" err="1"/>
              <a:t>BPMs</a:t>
            </a:r>
            <a:r>
              <a:rPr lang="es-ES_tradnl" b="1" dirty="0"/>
              <a:t> y filtro(s) en la señal de posición: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011495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00610-C734-649A-2005-AA224F033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A4BD62-9345-8C09-8CAB-19E3D7264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930044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B154F60-F21A-D11B-D5FB-8DA25E39E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96244A38-CD37-BDCD-BDBE-9C76EEB9A74D}"/>
              </a:ext>
            </a:extLst>
          </p:cNvPr>
          <p:cNvGraphicFramePr>
            <a:graphicFrameLocks noGrp="1"/>
          </p:cNvGraphicFramePr>
          <p:nvPr/>
        </p:nvGraphicFramePr>
        <p:xfrm>
          <a:off x="987819" y="532130"/>
          <a:ext cx="7315200" cy="4079240"/>
        </p:xfrm>
        <a:graphic>
          <a:graphicData uri="http://schemas.openxmlformats.org/drawingml/2006/table">
            <a:tbl>
              <a:tblPr firstRow="1" bandRow="1">
                <a:tableStyleId>{26CCB5A8-5281-4BC9-9D3D-82CD4D799156}</a:tableStyleId>
              </a:tblPr>
              <a:tblGrid>
                <a:gridCol w="791900">
                  <a:extLst>
                    <a:ext uri="{9D8B030D-6E8A-4147-A177-3AD203B41FA5}">
                      <a16:colId xmlns:a16="http://schemas.microsoft.com/office/drawing/2014/main" val="230487724"/>
                    </a:ext>
                  </a:extLst>
                </a:gridCol>
                <a:gridCol w="833700">
                  <a:extLst>
                    <a:ext uri="{9D8B030D-6E8A-4147-A177-3AD203B41FA5}">
                      <a16:colId xmlns:a16="http://schemas.microsoft.com/office/drawing/2014/main" val="290820319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723577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42731401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7778891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21215551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7320261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57810110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19366966"/>
                    </a:ext>
                  </a:extLst>
                </a:gridCol>
              </a:tblGrid>
              <a:tr h="370840">
                <a:tc rowSpan="2" gridSpan="2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1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Shifts</a:t>
                      </a:r>
                      <a:endParaRPr lang="en-GB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568402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1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2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3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4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5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6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10947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b="1" dirty="0"/>
                        <a:t>BPM</a:t>
                      </a:r>
                      <a:endParaRPr lang="en-GB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Plano</a:t>
                      </a:r>
                      <a:endParaRPr lang="en-GB" b="1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Resolución (</a:t>
                      </a:r>
                      <a:r>
                        <a:rPr lang="es-ES_tradnl" b="1" dirty="0" err="1"/>
                        <a:t>um</a:t>
                      </a:r>
                      <a:r>
                        <a:rPr lang="es-ES_tradnl" b="1" dirty="0"/>
                        <a:t>)</a:t>
                      </a:r>
                      <a:endParaRPr lang="en-GB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939807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b="1" dirty="0"/>
                        <a:t>Saclay</a:t>
                      </a:r>
                    </a:p>
                    <a:p>
                      <a:pPr algn="l"/>
                      <a:endParaRPr lang="es-ES_tradnl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1DC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31.91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dirty="0"/>
                        <a:t>28.96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6.50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6.40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34743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16.91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12.11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4.83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dirty="0"/>
                        <a:t>5.15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…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3.38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99605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2DC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X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dirty="0"/>
                        <a:t>39.68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7520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4.19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…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754449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IFIC</a:t>
                      </a:r>
                      <a:endParaRPr lang="en-GB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ES_tradnl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1DC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GB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X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dirty="0"/>
                        <a:t>31.19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21.07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5.22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74152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17.87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4.81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dirty="0"/>
                        <a:t>7.55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4.17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3.51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32048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2DC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X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29.21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009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16.61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720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65435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E632BFE-5293-E564-A294-0EC133DC2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4B08BA10-3730-E67A-86B3-FEEDD4FC97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40618"/>
              </p:ext>
            </p:extLst>
          </p:nvPr>
        </p:nvGraphicFramePr>
        <p:xfrm>
          <a:off x="987819" y="532130"/>
          <a:ext cx="7315200" cy="4079240"/>
        </p:xfrm>
        <a:graphic>
          <a:graphicData uri="http://schemas.openxmlformats.org/drawingml/2006/table">
            <a:tbl>
              <a:tblPr firstRow="1" bandRow="1">
                <a:tableStyleId>{26CCB5A8-5281-4BC9-9D3D-82CD4D799156}</a:tableStyleId>
              </a:tblPr>
              <a:tblGrid>
                <a:gridCol w="791900">
                  <a:extLst>
                    <a:ext uri="{9D8B030D-6E8A-4147-A177-3AD203B41FA5}">
                      <a16:colId xmlns:a16="http://schemas.microsoft.com/office/drawing/2014/main" val="230487724"/>
                    </a:ext>
                  </a:extLst>
                </a:gridCol>
                <a:gridCol w="833700">
                  <a:extLst>
                    <a:ext uri="{9D8B030D-6E8A-4147-A177-3AD203B41FA5}">
                      <a16:colId xmlns:a16="http://schemas.microsoft.com/office/drawing/2014/main" val="290820319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723577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42731401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7778891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21215551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7320261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57810110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19366966"/>
                    </a:ext>
                  </a:extLst>
                </a:gridCol>
              </a:tblGrid>
              <a:tr h="370840">
                <a:tc rowSpan="2" gridSpan="2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1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Shifts</a:t>
                      </a:r>
                      <a:endParaRPr lang="en-GB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568402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1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2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3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4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5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6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10947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b="1" dirty="0"/>
                        <a:t>BPM</a:t>
                      </a:r>
                      <a:endParaRPr lang="en-GB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Plano</a:t>
                      </a:r>
                      <a:endParaRPr lang="en-GB" b="1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Resolución (</a:t>
                      </a:r>
                      <a:r>
                        <a:rPr lang="es-ES_tradnl" b="1" dirty="0" err="1"/>
                        <a:t>um</a:t>
                      </a:r>
                      <a:r>
                        <a:rPr lang="es-ES_tradnl" b="1" dirty="0"/>
                        <a:t>)</a:t>
                      </a:r>
                      <a:endParaRPr lang="en-GB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939807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b="1" dirty="0"/>
                        <a:t>Saclay</a:t>
                      </a:r>
                    </a:p>
                    <a:p>
                      <a:pPr algn="l"/>
                      <a:endParaRPr lang="es-ES_tradnl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1DC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6.14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…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34743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dirty="0"/>
                        <a:t>5.09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3.58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99605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2DC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X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…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7520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2.40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754449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IFIC</a:t>
                      </a:r>
                      <a:endParaRPr lang="en-GB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ES_tradnl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1DC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GB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X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15.59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…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74152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dirty="0"/>
                        <a:t>5.56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2.97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…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32048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2DC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X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009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720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9496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19260314-8EEB-0147-4B0C-CF39DDD16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8">
            <a:extLst>
              <a:ext uri="{FF2B5EF4-FFF2-40B4-BE49-F238E27FC236}">
                <a16:creationId xmlns:a16="http://schemas.microsoft.com/office/drawing/2014/main" id="{4F74F420-CEBC-2E81-4447-5C5E512EBCFD}"/>
              </a:ext>
            </a:extLst>
          </p:cNvPr>
          <p:cNvSpPr/>
          <p:nvPr/>
        </p:nvSpPr>
        <p:spPr>
          <a:xfrm rot="-5400000" flipH="1">
            <a:off x="-957850" y="957900"/>
            <a:ext cx="5140800" cy="322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1" name="Google Shape;181;p38">
            <a:extLst>
              <a:ext uri="{FF2B5EF4-FFF2-40B4-BE49-F238E27FC236}">
                <a16:creationId xmlns:a16="http://schemas.microsoft.com/office/drawing/2014/main" id="{4D5A993D-943A-C4BE-A9C3-0106B253012B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1921470" y="1380865"/>
            <a:ext cx="100461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188" name="Google Shape;188;p38">
            <a:extLst>
              <a:ext uri="{FF2B5EF4-FFF2-40B4-BE49-F238E27FC236}">
                <a16:creationId xmlns:a16="http://schemas.microsoft.com/office/drawing/2014/main" id="{86A6B11E-268E-0A0B-86BB-CAF46D432BA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355526" y="1440870"/>
            <a:ext cx="3715833" cy="4666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buSzPts val="1100"/>
              <a:buFont typeface="Arial"/>
            </a:pPr>
            <a:endParaRPr sz="1600" dirty="0">
              <a:solidFill>
                <a:srgbClr val="EEEDEB"/>
              </a:solidFill>
            </a:endParaRPr>
          </a:p>
          <a:p>
            <a:r>
              <a:rPr lang="es-ES" sz="1600" dirty="0">
                <a:solidFill>
                  <a:srgbClr val="EEEDEB"/>
                </a:solidFill>
              </a:rPr>
              <a:t>Resumen Esquemas utilizados</a:t>
            </a:r>
          </a:p>
        </p:txBody>
      </p:sp>
      <p:sp>
        <p:nvSpPr>
          <p:cNvPr id="14" name="Marcador de número de diapositiva 13">
            <a:extLst>
              <a:ext uri="{FF2B5EF4-FFF2-40B4-BE49-F238E27FC236}">
                <a16:creationId xmlns:a16="http://schemas.microsoft.com/office/drawing/2014/main" id="{CB8F5028-B897-61E7-8558-F41674B0AC2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108688" y="4767263"/>
            <a:ext cx="406662" cy="274637"/>
          </a:xfrm>
        </p:spPr>
        <p:txBody>
          <a:bodyPr/>
          <a:lstStyle/>
          <a:p>
            <a:fld id="{8CAC6F0A-3CD0-45C6-BCB8-134C48A3D246}" type="slidenum">
              <a:rPr lang="es-ES" smtClean="0"/>
              <a:t>31</a:t>
            </a:fld>
            <a:endParaRPr lang="es-ES" dirty="0"/>
          </a:p>
        </p:txBody>
      </p:sp>
      <p:sp>
        <p:nvSpPr>
          <p:cNvPr id="2" name="Google Shape;180;p38">
            <a:extLst>
              <a:ext uri="{FF2B5EF4-FFF2-40B4-BE49-F238E27FC236}">
                <a16:creationId xmlns:a16="http://schemas.microsoft.com/office/drawing/2014/main" id="{ACC5E172-5371-ABAA-0F0B-07E4A472087D}"/>
              </a:ext>
            </a:extLst>
          </p:cNvPr>
          <p:cNvSpPr txBox="1">
            <a:spLocks/>
          </p:cNvSpPr>
          <p:nvPr/>
        </p:nvSpPr>
        <p:spPr>
          <a:xfrm>
            <a:off x="1921470" y="2260756"/>
            <a:ext cx="100461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" dirty="0"/>
              <a:t>02</a:t>
            </a:r>
          </a:p>
        </p:txBody>
      </p:sp>
      <p:sp>
        <p:nvSpPr>
          <p:cNvPr id="3" name="Google Shape;188;p38">
            <a:extLst>
              <a:ext uri="{FF2B5EF4-FFF2-40B4-BE49-F238E27FC236}">
                <a16:creationId xmlns:a16="http://schemas.microsoft.com/office/drawing/2014/main" id="{61D2485E-7F4B-A7E2-6C7B-21EF2E74D98B}"/>
              </a:ext>
            </a:extLst>
          </p:cNvPr>
          <p:cNvSpPr txBox="1">
            <a:spLocks/>
          </p:cNvSpPr>
          <p:nvPr/>
        </p:nvSpPr>
        <p:spPr>
          <a:xfrm>
            <a:off x="3355526" y="2281500"/>
            <a:ext cx="3715833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vvic"/>
              <a:buNone/>
              <a:defRPr sz="12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SzPts val="1100"/>
              <a:buFont typeface="Arial"/>
              <a:buNone/>
            </a:pPr>
            <a:endParaRPr lang="en-GB" sz="1600" dirty="0">
              <a:solidFill>
                <a:schemeClr val="tx1"/>
              </a:solidFill>
            </a:endParaRPr>
          </a:p>
          <a:p>
            <a:r>
              <a:rPr lang="es-ES" sz="1600" dirty="0">
                <a:solidFill>
                  <a:schemeClr val="tx1"/>
                </a:solidFill>
              </a:rPr>
              <a:t>Resultados principales de medidas en Japón</a:t>
            </a:r>
          </a:p>
        </p:txBody>
      </p:sp>
      <p:sp>
        <p:nvSpPr>
          <p:cNvPr id="5" name="Google Shape;180;p38">
            <a:extLst>
              <a:ext uri="{FF2B5EF4-FFF2-40B4-BE49-F238E27FC236}">
                <a16:creationId xmlns:a16="http://schemas.microsoft.com/office/drawing/2014/main" id="{003E13FA-8987-F53F-4BFE-EF788B346468}"/>
              </a:ext>
            </a:extLst>
          </p:cNvPr>
          <p:cNvSpPr txBox="1">
            <a:spLocks/>
          </p:cNvSpPr>
          <p:nvPr/>
        </p:nvSpPr>
        <p:spPr>
          <a:xfrm>
            <a:off x="1921470" y="3119902"/>
            <a:ext cx="100461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" dirty="0"/>
              <a:t>03</a:t>
            </a:r>
          </a:p>
        </p:txBody>
      </p:sp>
      <p:sp>
        <p:nvSpPr>
          <p:cNvPr id="6" name="Google Shape;188;p38">
            <a:extLst>
              <a:ext uri="{FF2B5EF4-FFF2-40B4-BE49-F238E27FC236}">
                <a16:creationId xmlns:a16="http://schemas.microsoft.com/office/drawing/2014/main" id="{1F56F3D8-37D9-C27D-7534-05E45300EC69}"/>
              </a:ext>
            </a:extLst>
          </p:cNvPr>
          <p:cNvSpPr txBox="1">
            <a:spLocks/>
          </p:cNvSpPr>
          <p:nvPr/>
        </p:nvSpPr>
        <p:spPr>
          <a:xfrm>
            <a:off x="3355526" y="3119902"/>
            <a:ext cx="3715833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vvic"/>
              <a:buNone/>
              <a:defRPr sz="12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SzPts val="1100"/>
              <a:buFont typeface="Arial"/>
              <a:buNone/>
            </a:pPr>
            <a:endParaRPr lang="en-GB" sz="1600" dirty="0">
              <a:solidFill>
                <a:srgbClr val="EEEDEB"/>
              </a:solidFill>
            </a:endParaRPr>
          </a:p>
          <a:p>
            <a:r>
              <a:rPr lang="en-GB" sz="1600" dirty="0">
                <a:solidFill>
                  <a:srgbClr val="EEEDEB"/>
                </a:solidFill>
              </a:rPr>
              <a:t>Próximos avances de líneas de electrónica/instrumentación </a:t>
            </a:r>
          </a:p>
        </p:txBody>
      </p:sp>
    </p:spTree>
    <p:extLst>
      <p:ext uri="{BB962C8B-B14F-4D97-AF65-F5344CB8AC3E}">
        <p14:creationId xmlns:p14="http://schemas.microsoft.com/office/powerpoint/2010/main" val="3584506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B8D51F0-0C8A-6023-FFCD-E49FCD98AA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580984"/>
              </p:ext>
            </p:extLst>
          </p:nvPr>
        </p:nvGraphicFramePr>
        <p:xfrm>
          <a:off x="774243" y="845829"/>
          <a:ext cx="7411140" cy="4079240"/>
        </p:xfrm>
        <a:graphic>
          <a:graphicData uri="http://schemas.openxmlformats.org/drawingml/2006/table">
            <a:tbl>
              <a:tblPr firstRow="1" bandRow="1">
                <a:tableStyleId>{26CCB5A8-5281-4BC9-9D3D-82CD4D799156}</a:tableStyleId>
              </a:tblPr>
              <a:tblGrid>
                <a:gridCol w="791900">
                  <a:extLst>
                    <a:ext uri="{9D8B030D-6E8A-4147-A177-3AD203B41FA5}">
                      <a16:colId xmlns:a16="http://schemas.microsoft.com/office/drawing/2014/main" val="230487724"/>
                    </a:ext>
                  </a:extLst>
                </a:gridCol>
                <a:gridCol w="929640">
                  <a:extLst>
                    <a:ext uri="{9D8B030D-6E8A-4147-A177-3AD203B41FA5}">
                      <a16:colId xmlns:a16="http://schemas.microsoft.com/office/drawing/2014/main" val="290820319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337235778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42731401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7778891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212155512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173202614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578101105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4119366966"/>
                    </a:ext>
                  </a:extLst>
                </a:gridCol>
              </a:tblGrid>
              <a:tr h="370840">
                <a:tc rowSpan="2" gridSpan="2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b="1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Shifts</a:t>
                      </a:r>
                      <a:endParaRPr lang="en-GB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568402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1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2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3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4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5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b="1" dirty="0"/>
                        <a:t>6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109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b="1" dirty="0"/>
                        <a:t>BPM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_trad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Plano</a:t>
                      </a:r>
                      <a:endParaRPr lang="en-GB" b="1" dirty="0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Resolución (</a:t>
                      </a:r>
                      <a:r>
                        <a:rPr lang="es-ES" b="1" dirty="0"/>
                        <a:t>μ</a:t>
                      </a:r>
                      <a:r>
                        <a:rPr lang="es-ES_tradnl" b="1" dirty="0"/>
                        <a:t>m)</a:t>
                      </a:r>
                      <a:endParaRPr lang="en-GB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939807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b="1" dirty="0" err="1"/>
                        <a:t>Saclay</a:t>
                      </a:r>
                      <a:endParaRPr lang="es-ES_tradnl" b="1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1DC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>
                          <a:solidFill>
                            <a:srgbClr val="00B050"/>
                          </a:solidFill>
                        </a:rPr>
                        <a:t>31.91</a:t>
                      </a:r>
                      <a:endParaRPr lang="en-GB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dirty="0">
                          <a:solidFill>
                            <a:srgbClr val="00B050"/>
                          </a:solidFill>
                        </a:rPr>
                        <a:t>28.96</a:t>
                      </a:r>
                      <a:endParaRPr lang="en-GB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>
                          <a:solidFill>
                            <a:srgbClr val="00B050"/>
                          </a:solidFill>
                        </a:rPr>
                        <a:t>6.14</a:t>
                      </a:r>
                      <a:endParaRPr lang="en-GB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6.40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34743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>
                          <a:solidFill>
                            <a:srgbClr val="00B050"/>
                          </a:solidFill>
                        </a:rPr>
                        <a:t>16.91</a:t>
                      </a:r>
                      <a:endParaRPr lang="en-GB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>
                          <a:solidFill>
                            <a:srgbClr val="00B050"/>
                          </a:solidFill>
                        </a:rPr>
                        <a:t>12.11</a:t>
                      </a:r>
                      <a:endParaRPr lang="en-GB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4.83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dirty="0">
                          <a:solidFill>
                            <a:srgbClr val="00B050"/>
                          </a:solidFill>
                        </a:rPr>
                        <a:t>5.09</a:t>
                      </a:r>
                      <a:endParaRPr lang="en-GB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3.58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>
                          <a:solidFill>
                            <a:srgbClr val="00B050"/>
                          </a:solidFill>
                        </a:rPr>
                        <a:t>3.38</a:t>
                      </a:r>
                      <a:endParaRPr lang="en-GB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99605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2DC</a:t>
                      </a:r>
                      <a:endParaRPr lang="en-GB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X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dirty="0"/>
                        <a:t>39.68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7520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>
                          <a:solidFill>
                            <a:srgbClr val="00B050"/>
                          </a:solidFill>
                        </a:rPr>
                        <a:t>4.19</a:t>
                      </a:r>
                      <a:endParaRPr lang="en-GB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>
                          <a:solidFill>
                            <a:srgbClr val="00B050"/>
                          </a:solidFill>
                        </a:rPr>
                        <a:t>2.40</a:t>
                      </a:r>
                      <a:endParaRPr lang="en-GB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754449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IFIC</a:t>
                      </a:r>
                      <a:endParaRPr lang="en-GB" b="1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s-ES_tradnl" sz="1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cs typeface="Arial"/>
                          <a:sym typeface="Arial"/>
                        </a:rPr>
                        <a:t>1DC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kumimoji="0" lang="en-GB" sz="1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cs typeface="Arial"/>
                        <a:sym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X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dirty="0"/>
                        <a:t>31.19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15.59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>
                          <a:solidFill>
                            <a:srgbClr val="00B050"/>
                          </a:solidFill>
                        </a:rPr>
                        <a:t>5.99</a:t>
                      </a:r>
                      <a:endParaRPr lang="en-GB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74152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17.87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4.81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ES_tradnl" dirty="0"/>
                        <a:t>5.56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2.97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3.51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32048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s-ES_tradnl" b="1" dirty="0"/>
                        <a:t>2DC</a:t>
                      </a:r>
                      <a:endParaRPr lang="en-GB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X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29.21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0099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b="1" dirty="0"/>
                        <a:t>Y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16.61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/>
                        <a:t>-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720503"/>
                  </a:ext>
                </a:extLst>
              </a:tr>
            </a:tbl>
          </a:graphicData>
        </a:graphic>
      </p:graphicFrame>
      <p:sp>
        <p:nvSpPr>
          <p:cNvPr id="7" name="Google Shape;237;p42">
            <a:extLst>
              <a:ext uri="{FF2B5EF4-FFF2-40B4-BE49-F238E27FC236}">
                <a16:creationId xmlns:a16="http://schemas.microsoft.com/office/drawing/2014/main" id="{450419D1-9079-B2E0-846F-9F38376620FF}"/>
              </a:ext>
            </a:extLst>
          </p:cNvPr>
          <p:cNvSpPr/>
          <p:nvPr/>
        </p:nvSpPr>
        <p:spPr>
          <a:xfrm rot="16200000">
            <a:off x="3754606" y="-3407083"/>
            <a:ext cx="589140" cy="746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" name="Google Shape;239;p42">
            <a:extLst>
              <a:ext uri="{FF2B5EF4-FFF2-40B4-BE49-F238E27FC236}">
                <a16:creationId xmlns:a16="http://schemas.microsoft.com/office/drawing/2014/main" id="{33503B6B-E8F7-C937-A3BD-33D81821FECB}"/>
              </a:ext>
            </a:extLst>
          </p:cNvPr>
          <p:cNvSpPr txBox="1">
            <a:spLocks/>
          </p:cNvSpPr>
          <p:nvPr/>
        </p:nvSpPr>
        <p:spPr>
          <a:xfrm>
            <a:off x="348337" y="65999"/>
            <a:ext cx="8167013" cy="83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sz="1800" dirty="0">
                <a:solidFill>
                  <a:schemeClr val="lt1"/>
                </a:solidFill>
              </a:rPr>
              <a:t>2. Resultados principales de medidas en ATF</a:t>
            </a:r>
          </a:p>
          <a:p>
            <a:endParaRPr lang="es-ES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257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4D03E-408E-86E5-54B7-DFC025684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id="{8B097F1C-D396-68B0-D887-61A1D3981E9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CAC6F0A-3CD0-45C6-BCB8-134C48A3D246}" type="slidenum">
              <a:rPr lang="en-GB" noProof="0" smtClean="0"/>
              <a:t>33</a:t>
            </a:fld>
            <a:endParaRPr lang="en-GB" noProof="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724483D-330E-D96A-CFEC-3FF665B97E9A}"/>
              </a:ext>
            </a:extLst>
          </p:cNvPr>
          <p:cNvSpPr txBox="1"/>
          <p:nvPr/>
        </p:nvSpPr>
        <p:spPr>
          <a:xfrm>
            <a:off x="375920" y="1049572"/>
            <a:ext cx="813943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noProof="0" dirty="0"/>
              <a:t>As a result, best resolution measurements on </a:t>
            </a:r>
            <a:r>
              <a:rPr lang="en-GB" b="1" noProof="0" dirty="0"/>
              <a:t>Y plane </a:t>
            </a:r>
            <a:r>
              <a:rPr lang="en-GB" noProof="0" dirty="0"/>
              <a:t>in this beam operation campaign were taken in </a:t>
            </a:r>
            <a:r>
              <a:rPr lang="en-GB" b="1" u="sng" noProof="0" dirty="0"/>
              <a:t>shift 5</a:t>
            </a:r>
            <a:r>
              <a:rPr lang="en-GB" noProof="0" dirty="0"/>
              <a:t> – 17/06</a:t>
            </a:r>
            <a:r>
              <a:rPr lang="en-GB" dirty="0"/>
              <a:t>:</a:t>
            </a:r>
            <a:endParaRPr lang="en-GB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noProof="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noProof="0" dirty="0"/>
              <a:t>Saclay cBPM: </a:t>
            </a:r>
            <a:r>
              <a:rPr lang="en-GB" b="1" noProof="0" dirty="0"/>
              <a:t>2.40</a:t>
            </a:r>
            <a:r>
              <a:rPr lang="en-GB" noProof="0" dirty="0"/>
              <a:t> </a:t>
            </a:r>
            <a:r>
              <a:rPr lang="el-GR" noProof="0" dirty="0"/>
              <a:t>μ</a:t>
            </a:r>
            <a:r>
              <a:rPr lang="en-GB" noProof="0" dirty="0"/>
              <a:t>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noProof="0" dirty="0"/>
              <a:t>IFIC cBPM: </a:t>
            </a:r>
            <a:r>
              <a:rPr lang="en-GB" b="1" noProof="0" dirty="0"/>
              <a:t>2.97</a:t>
            </a:r>
            <a:r>
              <a:rPr lang="en-GB" noProof="0" dirty="0"/>
              <a:t> </a:t>
            </a:r>
            <a:r>
              <a:rPr lang="el-GR" dirty="0"/>
              <a:t>μ</a:t>
            </a:r>
            <a:r>
              <a:rPr lang="en-GB" dirty="0"/>
              <a:t>m</a:t>
            </a:r>
            <a:r>
              <a:rPr lang="en-GB" noProof="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noProof="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noProof="0" dirty="0"/>
              <a:t>In </a:t>
            </a:r>
            <a:r>
              <a:rPr lang="en-GB" b="1" u="sng" dirty="0"/>
              <a:t>s</a:t>
            </a:r>
            <a:r>
              <a:rPr lang="en-GB" b="1" u="sng" noProof="0" dirty="0"/>
              <a:t>hift 5</a:t>
            </a:r>
            <a:r>
              <a:rPr lang="en-GB" noProof="0" dirty="0"/>
              <a:t> </a:t>
            </a:r>
            <a:r>
              <a:rPr lang="en-GB" b="1" noProof="0" dirty="0"/>
              <a:t>we didn’t take measurement </a:t>
            </a:r>
            <a:r>
              <a:rPr lang="en-GB" noProof="0" dirty="0"/>
              <a:t>on </a:t>
            </a:r>
            <a:r>
              <a:rPr lang="en-GB" b="1" noProof="0" dirty="0"/>
              <a:t>X plane</a:t>
            </a:r>
            <a:r>
              <a:rPr lang="en-GB" noProof="0" dirty="0"/>
              <a:t>, so better results were taken: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noProof="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noProof="0" dirty="0"/>
              <a:t>Saclay cBPM: </a:t>
            </a:r>
            <a:r>
              <a:rPr lang="en-GB" b="1" noProof="0" dirty="0"/>
              <a:t>6.14</a:t>
            </a:r>
            <a:r>
              <a:rPr lang="en-GB" noProof="0" dirty="0"/>
              <a:t> </a:t>
            </a:r>
            <a:r>
              <a:rPr lang="el-GR" dirty="0"/>
              <a:t>μ</a:t>
            </a:r>
            <a:r>
              <a:rPr lang="en-GB" dirty="0"/>
              <a:t>m</a:t>
            </a:r>
            <a:r>
              <a:rPr lang="en-GB" noProof="0" dirty="0"/>
              <a:t> for X line on </a:t>
            </a:r>
            <a:r>
              <a:rPr lang="en-GB" b="1" u="sng" noProof="0" dirty="0"/>
              <a:t>Shift 4</a:t>
            </a:r>
            <a:r>
              <a:rPr lang="en-GB" b="1" noProof="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noProof="0" dirty="0"/>
              <a:t>IFIC cBPM: </a:t>
            </a:r>
            <a:r>
              <a:rPr lang="en-GB" b="1" noProof="0" dirty="0"/>
              <a:t>5.99</a:t>
            </a:r>
            <a:r>
              <a:rPr lang="en-GB" noProof="0" dirty="0"/>
              <a:t> </a:t>
            </a:r>
            <a:r>
              <a:rPr lang="el-GR" dirty="0"/>
              <a:t>μ</a:t>
            </a:r>
            <a:r>
              <a:rPr lang="en-GB" dirty="0"/>
              <a:t>m</a:t>
            </a:r>
            <a:r>
              <a:rPr lang="en-GB" noProof="0" dirty="0"/>
              <a:t> for X line on </a:t>
            </a:r>
            <a:r>
              <a:rPr lang="en-GB" b="1" u="sng" noProof="0" dirty="0"/>
              <a:t>Shift 6</a:t>
            </a:r>
            <a:r>
              <a:rPr lang="en-GB" noProof="0" dirty="0"/>
              <a:t>.</a:t>
            </a:r>
          </a:p>
          <a:p>
            <a:pPr marL="285750" lvl="8" indent="-285750">
              <a:buFont typeface="Wingdings" panose="05000000000000000000" pitchFamily="2" charset="2"/>
              <a:buChar char="Ø"/>
            </a:pPr>
            <a:endParaRPr lang="en-GB" noProof="0" dirty="0"/>
          </a:p>
        </p:txBody>
      </p:sp>
      <p:sp>
        <p:nvSpPr>
          <p:cNvPr id="3" name="Google Shape;237;p42">
            <a:extLst>
              <a:ext uri="{FF2B5EF4-FFF2-40B4-BE49-F238E27FC236}">
                <a16:creationId xmlns:a16="http://schemas.microsoft.com/office/drawing/2014/main" id="{9BDAE556-82C3-612A-AA0B-7517A2A50858}"/>
              </a:ext>
            </a:extLst>
          </p:cNvPr>
          <p:cNvSpPr/>
          <p:nvPr/>
        </p:nvSpPr>
        <p:spPr>
          <a:xfrm rot="-5400000">
            <a:off x="3754606" y="-3407083"/>
            <a:ext cx="589140" cy="746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Google Shape;239;p42">
            <a:extLst>
              <a:ext uri="{FF2B5EF4-FFF2-40B4-BE49-F238E27FC236}">
                <a16:creationId xmlns:a16="http://schemas.microsoft.com/office/drawing/2014/main" id="{17FCC8BA-51CE-04F4-1AC8-4EF50BDD6ECB}"/>
              </a:ext>
            </a:extLst>
          </p:cNvPr>
          <p:cNvSpPr txBox="1">
            <a:spLocks/>
          </p:cNvSpPr>
          <p:nvPr/>
        </p:nvSpPr>
        <p:spPr>
          <a:xfrm>
            <a:off x="348337" y="65999"/>
            <a:ext cx="8167013" cy="83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sz="1800" dirty="0">
                <a:solidFill>
                  <a:schemeClr val="lt1"/>
                </a:solidFill>
              </a:rPr>
              <a:t>2. Resultados principales de medidas en ATF</a:t>
            </a:r>
          </a:p>
          <a:p>
            <a:endParaRPr lang="es-ES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8373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4A7CE9C-DBB0-0EE8-CDA0-84729CD1A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id="{0CDEA682-6291-95FE-B238-05351CD836F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CAC6F0A-3CD0-45C6-BCB8-134C48A3D246}" type="slidenum">
              <a:rPr lang="en-GB" noProof="0" smtClean="0"/>
              <a:t>34</a:t>
            </a:fld>
            <a:endParaRPr lang="en-GB" noProof="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10180CC-A91B-BE38-BC02-61C9455859B3}"/>
              </a:ext>
            </a:extLst>
          </p:cNvPr>
          <p:cNvSpPr txBox="1"/>
          <p:nvPr/>
        </p:nvSpPr>
        <p:spPr>
          <a:xfrm>
            <a:off x="375920" y="1049572"/>
            <a:ext cx="813943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noProof="0" dirty="0"/>
              <a:t>As a result, best resolution measurements on </a:t>
            </a:r>
            <a:r>
              <a:rPr lang="en-GB" b="1" noProof="0" dirty="0"/>
              <a:t>Y plane </a:t>
            </a:r>
            <a:r>
              <a:rPr lang="en-GB" noProof="0" dirty="0"/>
              <a:t>in this beam operation campaign were taken in </a:t>
            </a:r>
            <a:r>
              <a:rPr lang="en-GB" b="1" u="sng" noProof="0" dirty="0"/>
              <a:t>shift 5</a:t>
            </a:r>
            <a:r>
              <a:rPr lang="en-GB" noProof="0" dirty="0"/>
              <a:t> – 17/06</a:t>
            </a:r>
            <a:r>
              <a:rPr lang="en-GB" dirty="0"/>
              <a:t>:</a:t>
            </a:r>
            <a:endParaRPr lang="en-GB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noProof="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noProof="0" dirty="0"/>
              <a:t>Saclay cBPM: </a:t>
            </a:r>
            <a:r>
              <a:rPr lang="en-GB" b="1" noProof="0" dirty="0"/>
              <a:t>2.86</a:t>
            </a:r>
            <a:r>
              <a:rPr lang="en-GB" noProof="0" dirty="0"/>
              <a:t> </a:t>
            </a:r>
            <a:r>
              <a:rPr lang="el-GR" noProof="0" dirty="0"/>
              <a:t>μ</a:t>
            </a:r>
            <a:r>
              <a:rPr lang="en-GB" noProof="0" dirty="0"/>
              <a:t>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noProof="0" dirty="0"/>
              <a:t>IFIC cBPM: </a:t>
            </a:r>
            <a:r>
              <a:rPr lang="en-GB" b="1" noProof="0" dirty="0"/>
              <a:t>2.97</a:t>
            </a:r>
            <a:r>
              <a:rPr lang="en-GB" noProof="0" dirty="0"/>
              <a:t> </a:t>
            </a:r>
            <a:r>
              <a:rPr lang="el-GR" dirty="0"/>
              <a:t>μ</a:t>
            </a:r>
            <a:r>
              <a:rPr lang="en-GB" dirty="0"/>
              <a:t>m</a:t>
            </a:r>
            <a:r>
              <a:rPr lang="en-GB" noProof="0" dirty="0"/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noProof="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noProof="0" dirty="0"/>
              <a:t>For </a:t>
            </a:r>
            <a:r>
              <a:rPr lang="en-GB" b="1" noProof="0" dirty="0"/>
              <a:t>X plane </a:t>
            </a:r>
            <a:r>
              <a:rPr lang="en-GB" noProof="0" dirty="0"/>
              <a:t>in </a:t>
            </a:r>
            <a:r>
              <a:rPr lang="en-GB" b="1" u="sng" dirty="0"/>
              <a:t>s</a:t>
            </a:r>
            <a:r>
              <a:rPr lang="en-GB" b="1" u="sng" noProof="0" dirty="0"/>
              <a:t>hift 5</a:t>
            </a:r>
            <a:r>
              <a:rPr lang="en-GB" noProof="0" dirty="0"/>
              <a:t> we didn’t take measurement on this plane, so the better result were taken: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noProof="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noProof="0" dirty="0"/>
              <a:t>Saclay cBPM: </a:t>
            </a:r>
            <a:r>
              <a:rPr lang="en-GB" b="1" noProof="0" dirty="0"/>
              <a:t>11.67</a:t>
            </a:r>
            <a:r>
              <a:rPr lang="en-GB" noProof="0" dirty="0"/>
              <a:t> </a:t>
            </a:r>
            <a:r>
              <a:rPr lang="el-GR" dirty="0"/>
              <a:t>μ</a:t>
            </a:r>
            <a:r>
              <a:rPr lang="en-GB" dirty="0"/>
              <a:t>m</a:t>
            </a:r>
            <a:r>
              <a:rPr lang="en-GB" noProof="0" dirty="0"/>
              <a:t> for X line on </a:t>
            </a:r>
            <a:r>
              <a:rPr lang="en-GB" b="1" u="sng" noProof="0" dirty="0"/>
              <a:t>Shift 4</a:t>
            </a:r>
            <a:r>
              <a:rPr lang="en-GB" b="1" noProof="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noProof="0" dirty="0"/>
              <a:t>IFIC cBPM: </a:t>
            </a:r>
            <a:r>
              <a:rPr lang="en-GB" b="1" noProof="0" dirty="0"/>
              <a:t>15.59</a:t>
            </a:r>
            <a:r>
              <a:rPr lang="en-GB" noProof="0" dirty="0"/>
              <a:t> </a:t>
            </a:r>
            <a:r>
              <a:rPr lang="el-GR" dirty="0"/>
              <a:t>μ</a:t>
            </a:r>
            <a:r>
              <a:rPr lang="en-GB" dirty="0"/>
              <a:t>m</a:t>
            </a:r>
            <a:r>
              <a:rPr lang="en-GB" noProof="0" dirty="0"/>
              <a:t> for X line on </a:t>
            </a:r>
            <a:r>
              <a:rPr lang="en-GB" b="1" u="sng" noProof="0" dirty="0"/>
              <a:t>Shift 6</a:t>
            </a:r>
            <a:r>
              <a:rPr lang="en-GB" noProof="0" dirty="0"/>
              <a:t>.</a:t>
            </a:r>
          </a:p>
          <a:p>
            <a:pPr marL="285750" lvl="8" indent="-285750">
              <a:buFont typeface="Wingdings" panose="05000000000000000000" pitchFamily="2" charset="2"/>
              <a:buChar char="Ø"/>
            </a:pPr>
            <a:endParaRPr lang="en-GB" noProof="0" dirty="0"/>
          </a:p>
        </p:txBody>
      </p:sp>
      <p:sp>
        <p:nvSpPr>
          <p:cNvPr id="3" name="Google Shape;237;p42">
            <a:extLst>
              <a:ext uri="{FF2B5EF4-FFF2-40B4-BE49-F238E27FC236}">
                <a16:creationId xmlns:a16="http://schemas.microsoft.com/office/drawing/2014/main" id="{946C1BAB-1800-DAEF-9C00-3379E07052AC}"/>
              </a:ext>
            </a:extLst>
          </p:cNvPr>
          <p:cNvSpPr/>
          <p:nvPr/>
        </p:nvSpPr>
        <p:spPr>
          <a:xfrm rot="-5400000">
            <a:off x="3754606" y="-3407083"/>
            <a:ext cx="589140" cy="746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Google Shape;239;p42">
            <a:extLst>
              <a:ext uri="{FF2B5EF4-FFF2-40B4-BE49-F238E27FC236}">
                <a16:creationId xmlns:a16="http://schemas.microsoft.com/office/drawing/2014/main" id="{145CC36F-1346-3FF1-91CF-7FA18183C363}"/>
              </a:ext>
            </a:extLst>
          </p:cNvPr>
          <p:cNvSpPr txBox="1">
            <a:spLocks/>
          </p:cNvSpPr>
          <p:nvPr/>
        </p:nvSpPr>
        <p:spPr>
          <a:xfrm>
            <a:off x="348337" y="65999"/>
            <a:ext cx="8167013" cy="83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sz="1800" dirty="0">
                <a:solidFill>
                  <a:schemeClr val="lt1"/>
                </a:solidFill>
              </a:rPr>
              <a:t>2. Resultados principales de medidas en ATF</a:t>
            </a:r>
          </a:p>
          <a:p>
            <a:endParaRPr lang="es-ES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221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00A12C0B-9B68-6382-062F-93149941D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8">
            <a:extLst>
              <a:ext uri="{FF2B5EF4-FFF2-40B4-BE49-F238E27FC236}">
                <a16:creationId xmlns:a16="http://schemas.microsoft.com/office/drawing/2014/main" id="{9FC8ED75-673E-451F-AA19-7F7D1553B247}"/>
              </a:ext>
            </a:extLst>
          </p:cNvPr>
          <p:cNvSpPr/>
          <p:nvPr/>
        </p:nvSpPr>
        <p:spPr>
          <a:xfrm rot="-5400000" flipH="1">
            <a:off x="-957850" y="957900"/>
            <a:ext cx="5140800" cy="322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1" name="Google Shape;181;p38">
            <a:extLst>
              <a:ext uri="{FF2B5EF4-FFF2-40B4-BE49-F238E27FC236}">
                <a16:creationId xmlns:a16="http://schemas.microsoft.com/office/drawing/2014/main" id="{49B93711-55D0-3442-3C90-86ED1CF66360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1921470" y="1380865"/>
            <a:ext cx="100461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188" name="Google Shape;188;p38">
            <a:extLst>
              <a:ext uri="{FF2B5EF4-FFF2-40B4-BE49-F238E27FC236}">
                <a16:creationId xmlns:a16="http://schemas.microsoft.com/office/drawing/2014/main" id="{251C142E-A86D-DF3E-466C-DE747E23A7D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355526" y="1440870"/>
            <a:ext cx="3715833" cy="4666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buSzPts val="1100"/>
              <a:buFont typeface="Arial"/>
            </a:pPr>
            <a:endParaRPr sz="1600" dirty="0">
              <a:solidFill>
                <a:srgbClr val="EEEDEB"/>
              </a:solidFill>
            </a:endParaRPr>
          </a:p>
          <a:p>
            <a:r>
              <a:rPr lang="es-ES" sz="1600" dirty="0">
                <a:solidFill>
                  <a:srgbClr val="EEEDEB"/>
                </a:solidFill>
              </a:rPr>
              <a:t>Resumen Esquemas utilizados</a:t>
            </a:r>
          </a:p>
        </p:txBody>
      </p:sp>
      <p:sp>
        <p:nvSpPr>
          <p:cNvPr id="14" name="Marcador de número de diapositiva 13">
            <a:extLst>
              <a:ext uri="{FF2B5EF4-FFF2-40B4-BE49-F238E27FC236}">
                <a16:creationId xmlns:a16="http://schemas.microsoft.com/office/drawing/2014/main" id="{ABB6E4C6-DEBE-241F-65B9-BB281CDAA9B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108688" y="4767263"/>
            <a:ext cx="406662" cy="274637"/>
          </a:xfrm>
        </p:spPr>
        <p:txBody>
          <a:bodyPr/>
          <a:lstStyle/>
          <a:p>
            <a:fld id="{8CAC6F0A-3CD0-45C6-BCB8-134C48A3D246}" type="slidenum">
              <a:rPr lang="es-ES" smtClean="0"/>
              <a:t>35</a:t>
            </a:fld>
            <a:endParaRPr lang="es-ES" dirty="0"/>
          </a:p>
        </p:txBody>
      </p:sp>
      <p:sp>
        <p:nvSpPr>
          <p:cNvPr id="2" name="Google Shape;180;p38">
            <a:extLst>
              <a:ext uri="{FF2B5EF4-FFF2-40B4-BE49-F238E27FC236}">
                <a16:creationId xmlns:a16="http://schemas.microsoft.com/office/drawing/2014/main" id="{CF9A6F9F-D003-8841-E3CA-7E6AA83C62F5}"/>
              </a:ext>
            </a:extLst>
          </p:cNvPr>
          <p:cNvSpPr txBox="1">
            <a:spLocks/>
          </p:cNvSpPr>
          <p:nvPr/>
        </p:nvSpPr>
        <p:spPr>
          <a:xfrm>
            <a:off x="1921470" y="2260756"/>
            <a:ext cx="100461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" dirty="0"/>
              <a:t>02</a:t>
            </a:r>
          </a:p>
        </p:txBody>
      </p:sp>
      <p:sp>
        <p:nvSpPr>
          <p:cNvPr id="3" name="Google Shape;188;p38">
            <a:extLst>
              <a:ext uri="{FF2B5EF4-FFF2-40B4-BE49-F238E27FC236}">
                <a16:creationId xmlns:a16="http://schemas.microsoft.com/office/drawing/2014/main" id="{AFB4A834-DB9C-9A11-19F4-206D6FB5618F}"/>
              </a:ext>
            </a:extLst>
          </p:cNvPr>
          <p:cNvSpPr txBox="1">
            <a:spLocks/>
          </p:cNvSpPr>
          <p:nvPr/>
        </p:nvSpPr>
        <p:spPr>
          <a:xfrm>
            <a:off x="3355526" y="2281500"/>
            <a:ext cx="3715833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vvic"/>
              <a:buNone/>
              <a:defRPr sz="12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SzPts val="1100"/>
              <a:buFont typeface="Arial"/>
              <a:buNone/>
            </a:pPr>
            <a:endParaRPr lang="en-GB" sz="1600" dirty="0">
              <a:solidFill>
                <a:srgbClr val="EEEDEB"/>
              </a:solidFill>
            </a:endParaRPr>
          </a:p>
          <a:p>
            <a:r>
              <a:rPr lang="es-ES" sz="1600" dirty="0">
                <a:solidFill>
                  <a:srgbClr val="EEEDEB"/>
                </a:solidFill>
              </a:rPr>
              <a:t>Resultados principales de medidas en Japón</a:t>
            </a:r>
          </a:p>
        </p:txBody>
      </p:sp>
      <p:sp>
        <p:nvSpPr>
          <p:cNvPr id="5" name="Google Shape;180;p38">
            <a:extLst>
              <a:ext uri="{FF2B5EF4-FFF2-40B4-BE49-F238E27FC236}">
                <a16:creationId xmlns:a16="http://schemas.microsoft.com/office/drawing/2014/main" id="{DFD521C6-0A93-41C1-AA98-75CFE3974E16}"/>
              </a:ext>
            </a:extLst>
          </p:cNvPr>
          <p:cNvSpPr txBox="1">
            <a:spLocks/>
          </p:cNvSpPr>
          <p:nvPr/>
        </p:nvSpPr>
        <p:spPr>
          <a:xfrm>
            <a:off x="1921470" y="3119902"/>
            <a:ext cx="100461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Livvic"/>
              <a:buNone/>
              <a:defRPr sz="4800" b="1" i="0" u="none" strike="noStrike" cap="none">
                <a:solidFill>
                  <a:schemeClr val="lt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Fira Sans Extra Condensed Medium"/>
              <a:buNone/>
              <a:defRPr sz="4800" b="1" i="0" u="none" strike="noStrike" cap="none">
                <a:solidFill>
                  <a:schemeClr val="dk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lang="en" dirty="0"/>
              <a:t>03</a:t>
            </a:r>
          </a:p>
        </p:txBody>
      </p:sp>
      <p:sp>
        <p:nvSpPr>
          <p:cNvPr id="6" name="Google Shape;188;p38">
            <a:extLst>
              <a:ext uri="{FF2B5EF4-FFF2-40B4-BE49-F238E27FC236}">
                <a16:creationId xmlns:a16="http://schemas.microsoft.com/office/drawing/2014/main" id="{5ECA7339-124C-0687-02DF-33119C298CB8}"/>
              </a:ext>
            </a:extLst>
          </p:cNvPr>
          <p:cNvSpPr txBox="1">
            <a:spLocks/>
          </p:cNvSpPr>
          <p:nvPr/>
        </p:nvSpPr>
        <p:spPr>
          <a:xfrm>
            <a:off x="3355526" y="3119902"/>
            <a:ext cx="3715833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ivvic"/>
              <a:buNone/>
              <a:defRPr sz="12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>
              <a:buSzPts val="1100"/>
              <a:buFont typeface="Arial"/>
              <a:buNone/>
            </a:pPr>
            <a:endParaRPr lang="en-GB" sz="1600" dirty="0">
              <a:solidFill>
                <a:schemeClr val="tx1"/>
              </a:solidFill>
            </a:endParaRPr>
          </a:p>
          <a:p>
            <a:r>
              <a:rPr lang="en-GB" sz="1600" dirty="0">
                <a:solidFill>
                  <a:schemeClr val="tx1"/>
                </a:solidFill>
              </a:rPr>
              <a:t>Próximos avances de líneas de electrónica/instrumentación </a:t>
            </a:r>
          </a:p>
        </p:txBody>
      </p:sp>
    </p:spTree>
    <p:extLst>
      <p:ext uri="{BB962C8B-B14F-4D97-AF65-F5344CB8AC3E}">
        <p14:creationId xmlns:p14="http://schemas.microsoft.com/office/powerpoint/2010/main" val="1141881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D766C-B9A6-D57B-D8FF-FB51EDBD1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id="{BB02CC21-E308-212E-34F2-A8A5363BEDD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CAC6F0A-3CD0-45C6-BCB8-134C48A3D246}" type="slidenum">
              <a:rPr lang="en-GB" noProof="0" smtClean="0"/>
              <a:t>36</a:t>
            </a:fld>
            <a:endParaRPr lang="en-GB" noProof="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0064206-5465-DAD1-9227-B801B8C86FF8}"/>
              </a:ext>
            </a:extLst>
          </p:cNvPr>
          <p:cNvSpPr txBox="1"/>
          <p:nvPr/>
        </p:nvSpPr>
        <p:spPr>
          <a:xfrm>
            <a:off x="362128" y="903562"/>
            <a:ext cx="813943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Cambios/ajustes en electrónica dependiendo de si se fabrican más BPMs o no.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Cambio principal en el primer BPF para la referencia.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Cambio principal en el doble down-conversion.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En un futuro si se decide tomar datos con los dos BPM + uno nuevo, se necesitaría remodelar un poco el sistema de electrónica (Mixing + Local Oscillator):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noProof="0" dirty="0"/>
          </a:p>
          <a:p>
            <a:r>
              <a:rPr lang="es-ES" dirty="0"/>
              <a:t>En esta campaña, el sistema consistía en dos crates, que en un principio iba justo de espacio, pero conforme se fueron añadiendo y añadiendo componentes, el espacio quedó bastante limitado a los crates 3U:</a:t>
            </a:r>
            <a:endParaRPr lang="en-GB" noProof="0" dirty="0"/>
          </a:p>
          <a:p>
            <a:pPr marL="285750" lvl="8" indent="-285750">
              <a:buFont typeface="Wingdings" panose="05000000000000000000" pitchFamily="2" charset="2"/>
              <a:buChar char="Ø"/>
            </a:pPr>
            <a:endParaRPr lang="en-GB" noProof="0" dirty="0"/>
          </a:p>
        </p:txBody>
      </p:sp>
      <p:sp>
        <p:nvSpPr>
          <p:cNvPr id="3" name="Google Shape;237;p42">
            <a:extLst>
              <a:ext uri="{FF2B5EF4-FFF2-40B4-BE49-F238E27FC236}">
                <a16:creationId xmlns:a16="http://schemas.microsoft.com/office/drawing/2014/main" id="{6A275B53-F77E-AFA4-EFA5-F754BB58BBA9}"/>
              </a:ext>
            </a:extLst>
          </p:cNvPr>
          <p:cNvSpPr/>
          <p:nvPr/>
        </p:nvSpPr>
        <p:spPr>
          <a:xfrm rot="-5400000">
            <a:off x="3754606" y="-3407083"/>
            <a:ext cx="589140" cy="746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Google Shape;239;p42">
            <a:extLst>
              <a:ext uri="{FF2B5EF4-FFF2-40B4-BE49-F238E27FC236}">
                <a16:creationId xmlns:a16="http://schemas.microsoft.com/office/drawing/2014/main" id="{744BF49F-31CA-AF74-1C3F-81E567F37C32}"/>
              </a:ext>
            </a:extLst>
          </p:cNvPr>
          <p:cNvSpPr txBox="1">
            <a:spLocks/>
          </p:cNvSpPr>
          <p:nvPr/>
        </p:nvSpPr>
        <p:spPr>
          <a:xfrm>
            <a:off x="348337" y="65999"/>
            <a:ext cx="8167013" cy="83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sz="1800" dirty="0">
                <a:solidFill>
                  <a:schemeClr val="lt1"/>
                </a:solidFill>
              </a:rPr>
              <a:t>3. Próximos avances de líneas de electrónica/instrumentación </a:t>
            </a:r>
          </a:p>
          <a:p>
            <a:endParaRPr lang="es-ES" dirty="0">
              <a:solidFill>
                <a:schemeClr val="lt1"/>
              </a:solidFill>
            </a:endParaRPr>
          </a:p>
        </p:txBody>
      </p:sp>
      <p:pic>
        <p:nvPicPr>
          <p:cNvPr id="61" name="Imagen 60">
            <a:extLst>
              <a:ext uri="{FF2B5EF4-FFF2-40B4-BE49-F238E27FC236}">
                <a16:creationId xmlns:a16="http://schemas.microsoft.com/office/drawing/2014/main" id="{45D9B744-39BF-79B0-7934-AD31CA62D4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062" y="3102588"/>
            <a:ext cx="5340970" cy="193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478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C59E1-5A28-0292-F0F6-B4948723D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id="{6746FC3E-65C3-A910-6C78-CE322559ABA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CAC6F0A-3CD0-45C6-BCB8-134C48A3D246}" type="slidenum">
              <a:rPr lang="en-GB" noProof="0" smtClean="0"/>
              <a:t>37</a:t>
            </a:fld>
            <a:endParaRPr lang="en-GB" noProof="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F3A90F7-216E-BAC2-045E-284BFFC56760}"/>
              </a:ext>
            </a:extLst>
          </p:cNvPr>
          <p:cNvSpPr txBox="1"/>
          <p:nvPr/>
        </p:nvSpPr>
        <p:spPr>
          <a:xfrm>
            <a:off x="375920" y="1049572"/>
            <a:ext cx="81394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noProof="0" dirty="0"/>
              <a:t>Por lo que si se quieren </a:t>
            </a:r>
            <a:r>
              <a:rPr lang="es-ES_tradnl" dirty="0"/>
              <a:t>operar </a:t>
            </a:r>
            <a:r>
              <a:rPr lang="es-ES_tradnl" b="1" u="sng" dirty="0"/>
              <a:t>3 BPMs</a:t>
            </a:r>
            <a:r>
              <a:rPr lang="es-ES_tradnl" dirty="0"/>
              <a:t> diferentes, el sistema que he pensado sería el siguiente:</a:t>
            </a:r>
            <a:endParaRPr lang="es-ES" noProof="0" dirty="0"/>
          </a:p>
        </p:txBody>
      </p:sp>
      <p:sp>
        <p:nvSpPr>
          <p:cNvPr id="3" name="Google Shape;237;p42">
            <a:extLst>
              <a:ext uri="{FF2B5EF4-FFF2-40B4-BE49-F238E27FC236}">
                <a16:creationId xmlns:a16="http://schemas.microsoft.com/office/drawing/2014/main" id="{D9B2C6AE-4EE3-280D-E995-C1A2E9259E16}"/>
              </a:ext>
            </a:extLst>
          </p:cNvPr>
          <p:cNvSpPr/>
          <p:nvPr/>
        </p:nvSpPr>
        <p:spPr>
          <a:xfrm rot="-5400000">
            <a:off x="3754606" y="-3407083"/>
            <a:ext cx="589140" cy="746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Google Shape;239;p42">
            <a:extLst>
              <a:ext uri="{FF2B5EF4-FFF2-40B4-BE49-F238E27FC236}">
                <a16:creationId xmlns:a16="http://schemas.microsoft.com/office/drawing/2014/main" id="{4304E254-8483-94DE-9730-B414B5C30A54}"/>
              </a:ext>
            </a:extLst>
          </p:cNvPr>
          <p:cNvSpPr txBox="1">
            <a:spLocks/>
          </p:cNvSpPr>
          <p:nvPr/>
        </p:nvSpPr>
        <p:spPr>
          <a:xfrm>
            <a:off x="348337" y="65999"/>
            <a:ext cx="8167013" cy="83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sz="1800" dirty="0">
                <a:solidFill>
                  <a:schemeClr val="lt1"/>
                </a:solidFill>
              </a:rPr>
              <a:t>3. Próximos avances de líneas de electrónica/instrumentación </a:t>
            </a:r>
          </a:p>
          <a:p>
            <a:endParaRPr lang="es-ES" dirty="0">
              <a:solidFill>
                <a:schemeClr val="lt1"/>
              </a:solidFill>
            </a:endParaRPr>
          </a:p>
        </p:txBody>
      </p:sp>
      <p:sp>
        <p:nvSpPr>
          <p:cNvPr id="4" name="CustomShape 17">
            <a:extLst>
              <a:ext uri="{FF2B5EF4-FFF2-40B4-BE49-F238E27FC236}">
                <a16:creationId xmlns:a16="http://schemas.microsoft.com/office/drawing/2014/main" id="{5A6CEFEF-35C2-EC4D-B05C-98BC70BA44D2}"/>
              </a:ext>
            </a:extLst>
          </p:cNvPr>
          <p:cNvSpPr/>
          <p:nvPr/>
        </p:nvSpPr>
        <p:spPr>
          <a:xfrm>
            <a:off x="29654" y="2764187"/>
            <a:ext cx="2930085" cy="14814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7" name="CustomShape 17">
            <a:extLst>
              <a:ext uri="{FF2B5EF4-FFF2-40B4-BE49-F238E27FC236}">
                <a16:creationId xmlns:a16="http://schemas.microsoft.com/office/drawing/2014/main" id="{C61699F1-90C9-E809-0EEA-9BF6ABFC8C87}"/>
              </a:ext>
            </a:extLst>
          </p:cNvPr>
          <p:cNvSpPr/>
          <p:nvPr/>
        </p:nvSpPr>
        <p:spPr>
          <a:xfrm>
            <a:off x="3088320" y="2238109"/>
            <a:ext cx="2930085" cy="199476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9" name="CustomShape 17">
            <a:extLst>
              <a:ext uri="{FF2B5EF4-FFF2-40B4-BE49-F238E27FC236}">
                <a16:creationId xmlns:a16="http://schemas.microsoft.com/office/drawing/2014/main" id="{709DE4FC-5484-3469-8295-0D5528F27750}"/>
              </a:ext>
            </a:extLst>
          </p:cNvPr>
          <p:cNvSpPr/>
          <p:nvPr/>
        </p:nvSpPr>
        <p:spPr>
          <a:xfrm>
            <a:off x="779904" y="2753821"/>
            <a:ext cx="540000" cy="14814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sz="1050" dirty="0"/>
              <a:t>S</a:t>
            </a:r>
          </a:p>
          <a:p>
            <a:pPr algn="ctr"/>
            <a:r>
              <a:rPr lang="en-GB" sz="1050" dirty="0"/>
              <a:t>A</a:t>
            </a:r>
          </a:p>
          <a:p>
            <a:pPr algn="ctr"/>
            <a:r>
              <a:rPr lang="en-GB" sz="1050" dirty="0"/>
              <a:t>C</a:t>
            </a:r>
          </a:p>
          <a:p>
            <a:pPr algn="ctr"/>
            <a:r>
              <a:rPr lang="en-GB" sz="1050" dirty="0"/>
              <a:t>L</a:t>
            </a:r>
          </a:p>
          <a:p>
            <a:pPr algn="ctr"/>
            <a:r>
              <a:rPr lang="en-GB" sz="1050" dirty="0"/>
              <a:t>A</a:t>
            </a:r>
          </a:p>
          <a:p>
            <a:pPr algn="ctr"/>
            <a:r>
              <a:rPr lang="en-GB" sz="1050" dirty="0"/>
              <a:t>Y</a:t>
            </a:r>
          </a:p>
          <a:p>
            <a:pPr algn="ctr"/>
            <a:endParaRPr lang="en-GB" sz="1050" dirty="0"/>
          </a:p>
          <a:p>
            <a:pPr algn="ctr"/>
            <a:r>
              <a:rPr lang="en-GB" sz="700" dirty="0"/>
              <a:t>MIXING</a:t>
            </a:r>
          </a:p>
          <a:p>
            <a:pPr algn="ctr"/>
            <a:r>
              <a:rPr lang="en-GB" sz="700" dirty="0"/>
              <a:t>1DC</a:t>
            </a:r>
            <a:endParaRPr lang="en-GB" sz="1050" dirty="0"/>
          </a:p>
        </p:txBody>
      </p:sp>
      <p:sp>
        <p:nvSpPr>
          <p:cNvPr id="11" name="CustomShape 18">
            <a:extLst>
              <a:ext uri="{FF2B5EF4-FFF2-40B4-BE49-F238E27FC236}">
                <a16:creationId xmlns:a16="http://schemas.microsoft.com/office/drawing/2014/main" id="{95364E0C-3627-3BFD-CEB4-E03C8886B20A}"/>
              </a:ext>
            </a:extLst>
          </p:cNvPr>
          <p:cNvSpPr/>
          <p:nvPr/>
        </p:nvSpPr>
        <p:spPr>
          <a:xfrm>
            <a:off x="29654" y="1875548"/>
            <a:ext cx="2923442" cy="47002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2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EEEDEB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Mixing (crate 1)</a:t>
            </a:r>
            <a:endParaRPr lang="es-ES" sz="750" b="1" spc="-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EEEDEB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ustomShape 18">
            <a:extLst>
              <a:ext uri="{FF2B5EF4-FFF2-40B4-BE49-F238E27FC236}">
                <a16:creationId xmlns:a16="http://schemas.microsoft.com/office/drawing/2014/main" id="{4A3D030B-9461-ED53-0DC3-6831FABCCB22}"/>
              </a:ext>
            </a:extLst>
          </p:cNvPr>
          <p:cNvSpPr/>
          <p:nvPr/>
        </p:nvSpPr>
        <p:spPr>
          <a:xfrm>
            <a:off x="3079386" y="1856998"/>
            <a:ext cx="2923442" cy="47002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2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EEEDEB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Mixing (crate 2)</a:t>
            </a:r>
            <a:endParaRPr lang="es-ES" sz="750" b="1" spc="-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EEEDEB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CustomShape 17">
            <a:extLst>
              <a:ext uri="{FF2B5EF4-FFF2-40B4-BE49-F238E27FC236}">
                <a16:creationId xmlns:a16="http://schemas.microsoft.com/office/drawing/2014/main" id="{FA6E4451-1487-39E3-BC96-B1CD4FD2975A}"/>
              </a:ext>
            </a:extLst>
          </p:cNvPr>
          <p:cNvSpPr/>
          <p:nvPr/>
        </p:nvSpPr>
        <p:spPr>
          <a:xfrm>
            <a:off x="1768776" y="2764187"/>
            <a:ext cx="540000" cy="14814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sz="1050" dirty="0"/>
              <a:t>S</a:t>
            </a:r>
          </a:p>
          <a:p>
            <a:pPr algn="ctr"/>
            <a:r>
              <a:rPr lang="en-GB" sz="1050" dirty="0"/>
              <a:t>A</a:t>
            </a:r>
          </a:p>
          <a:p>
            <a:pPr algn="ctr"/>
            <a:r>
              <a:rPr lang="en-GB" sz="1050" dirty="0"/>
              <a:t>C</a:t>
            </a:r>
          </a:p>
          <a:p>
            <a:pPr algn="ctr"/>
            <a:r>
              <a:rPr lang="en-GB" sz="1050" dirty="0"/>
              <a:t>L</a:t>
            </a:r>
          </a:p>
          <a:p>
            <a:pPr algn="ctr"/>
            <a:r>
              <a:rPr lang="en-GB" sz="1050" dirty="0"/>
              <a:t>A</a:t>
            </a:r>
          </a:p>
          <a:p>
            <a:pPr algn="ctr"/>
            <a:r>
              <a:rPr lang="en-GB" sz="1050" dirty="0"/>
              <a:t>Y</a:t>
            </a:r>
          </a:p>
          <a:p>
            <a:pPr algn="ctr"/>
            <a:endParaRPr lang="en-GB" sz="1050" dirty="0"/>
          </a:p>
          <a:p>
            <a:pPr algn="ctr"/>
            <a:r>
              <a:rPr lang="en-GB" sz="700" dirty="0"/>
              <a:t>MIXING</a:t>
            </a:r>
          </a:p>
          <a:p>
            <a:pPr algn="ctr"/>
            <a:r>
              <a:rPr lang="en-GB" sz="700" dirty="0"/>
              <a:t>2DC</a:t>
            </a:r>
            <a:endParaRPr lang="en-GB" sz="1050" dirty="0"/>
          </a:p>
        </p:txBody>
      </p:sp>
      <p:sp>
        <p:nvSpPr>
          <p:cNvPr id="104" name="CustomShape 17">
            <a:extLst>
              <a:ext uri="{FF2B5EF4-FFF2-40B4-BE49-F238E27FC236}">
                <a16:creationId xmlns:a16="http://schemas.microsoft.com/office/drawing/2014/main" id="{CC847959-638B-D164-07CF-720B757C3A3F}"/>
              </a:ext>
            </a:extLst>
          </p:cNvPr>
          <p:cNvSpPr/>
          <p:nvPr/>
        </p:nvSpPr>
        <p:spPr>
          <a:xfrm>
            <a:off x="6146986" y="2225331"/>
            <a:ext cx="2930085" cy="199476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106" name="CustomShape 18">
            <a:extLst>
              <a:ext uri="{FF2B5EF4-FFF2-40B4-BE49-F238E27FC236}">
                <a16:creationId xmlns:a16="http://schemas.microsoft.com/office/drawing/2014/main" id="{7C3BEA8B-84F0-1E1E-3C24-71F9BB5BB0BD}"/>
              </a:ext>
            </a:extLst>
          </p:cNvPr>
          <p:cNvSpPr/>
          <p:nvPr/>
        </p:nvSpPr>
        <p:spPr>
          <a:xfrm>
            <a:off x="6129117" y="1838447"/>
            <a:ext cx="2923442" cy="47002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200" b="1" spc="-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EEEDEB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 Oscillator (crate 3)</a:t>
            </a:r>
            <a:endParaRPr lang="es-ES" sz="750" b="1" spc="-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EEEDEB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8" name="CustomShape 17">
            <a:extLst>
              <a:ext uri="{FF2B5EF4-FFF2-40B4-BE49-F238E27FC236}">
                <a16:creationId xmlns:a16="http://schemas.microsoft.com/office/drawing/2014/main" id="{12729E3A-8BC2-EDE6-D4A6-9AB7C5A0A09A}"/>
              </a:ext>
            </a:extLst>
          </p:cNvPr>
          <p:cNvSpPr/>
          <p:nvPr/>
        </p:nvSpPr>
        <p:spPr>
          <a:xfrm>
            <a:off x="6209996" y="3030098"/>
            <a:ext cx="261926" cy="111020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110" name="CustomShape 18">
            <a:extLst>
              <a:ext uri="{FF2B5EF4-FFF2-40B4-BE49-F238E27FC236}">
                <a16:creationId xmlns:a16="http://schemas.microsoft.com/office/drawing/2014/main" id="{D40F0778-6EC6-37E2-AE6D-CF5C6BAA02FF}"/>
              </a:ext>
            </a:extLst>
          </p:cNvPr>
          <p:cNvSpPr/>
          <p:nvPr/>
        </p:nvSpPr>
        <p:spPr>
          <a:xfrm>
            <a:off x="6244785" y="3350187"/>
            <a:ext cx="192347" cy="4700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P</a:t>
            </a:r>
          </a:p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S</a:t>
            </a:r>
          </a:p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U</a:t>
            </a:r>
            <a:endParaRPr lang="es-ES" sz="600" spc="-1" dirty="0">
              <a:latin typeface="+mj-lt"/>
            </a:endParaRPr>
          </a:p>
        </p:txBody>
      </p:sp>
      <p:sp>
        <p:nvSpPr>
          <p:cNvPr id="112" name="CustomShape 17">
            <a:extLst>
              <a:ext uri="{FF2B5EF4-FFF2-40B4-BE49-F238E27FC236}">
                <a16:creationId xmlns:a16="http://schemas.microsoft.com/office/drawing/2014/main" id="{0DB9F438-5938-D69B-B521-66F121E90823}"/>
              </a:ext>
            </a:extLst>
          </p:cNvPr>
          <p:cNvSpPr/>
          <p:nvPr/>
        </p:nvSpPr>
        <p:spPr>
          <a:xfrm>
            <a:off x="6871340" y="3026180"/>
            <a:ext cx="261926" cy="111020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114" name="CustomShape 18">
            <a:extLst>
              <a:ext uri="{FF2B5EF4-FFF2-40B4-BE49-F238E27FC236}">
                <a16:creationId xmlns:a16="http://schemas.microsoft.com/office/drawing/2014/main" id="{51321EAB-44FD-0319-9955-5757D929E731}"/>
              </a:ext>
            </a:extLst>
          </p:cNvPr>
          <p:cNvSpPr/>
          <p:nvPr/>
        </p:nvSpPr>
        <p:spPr>
          <a:xfrm>
            <a:off x="6906129" y="3346269"/>
            <a:ext cx="192347" cy="4700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L</a:t>
            </a:r>
          </a:p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O</a:t>
            </a:r>
          </a:p>
          <a:p>
            <a:pPr algn="ctr">
              <a:tabLst>
                <a:tab pos="0" algn="l"/>
              </a:tabLst>
            </a:pPr>
            <a:endParaRPr lang="es-ES" sz="1050" spc="-1" dirty="0">
              <a:latin typeface="+mj-lt"/>
              <a:ea typeface="Open Sans Regular"/>
            </a:endParaRPr>
          </a:p>
          <a:p>
            <a:pPr algn="ctr">
              <a:tabLst>
                <a:tab pos="0" algn="l"/>
              </a:tabLst>
            </a:pPr>
            <a:r>
              <a:rPr lang="es-ES" sz="700" spc="-1" dirty="0">
                <a:latin typeface="+mj-lt"/>
                <a:ea typeface="Open Sans Regular"/>
              </a:rPr>
              <a:t>1DC</a:t>
            </a:r>
          </a:p>
        </p:txBody>
      </p:sp>
      <p:sp>
        <p:nvSpPr>
          <p:cNvPr id="116" name="CustomShape 17">
            <a:extLst>
              <a:ext uri="{FF2B5EF4-FFF2-40B4-BE49-F238E27FC236}">
                <a16:creationId xmlns:a16="http://schemas.microsoft.com/office/drawing/2014/main" id="{1654C439-7A91-49A0-4B5C-0683075D7A06}"/>
              </a:ext>
            </a:extLst>
          </p:cNvPr>
          <p:cNvSpPr/>
          <p:nvPr/>
        </p:nvSpPr>
        <p:spPr>
          <a:xfrm>
            <a:off x="7196275" y="3026180"/>
            <a:ext cx="261926" cy="111020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118" name="CustomShape 18">
            <a:extLst>
              <a:ext uri="{FF2B5EF4-FFF2-40B4-BE49-F238E27FC236}">
                <a16:creationId xmlns:a16="http://schemas.microsoft.com/office/drawing/2014/main" id="{0F1F6A09-41D5-B335-2F3A-DBA062BB2E47}"/>
              </a:ext>
            </a:extLst>
          </p:cNvPr>
          <p:cNvSpPr/>
          <p:nvPr/>
        </p:nvSpPr>
        <p:spPr>
          <a:xfrm>
            <a:off x="7231064" y="3346269"/>
            <a:ext cx="192347" cy="4700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L</a:t>
            </a:r>
          </a:p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O</a:t>
            </a:r>
          </a:p>
          <a:p>
            <a:pPr algn="ctr">
              <a:tabLst>
                <a:tab pos="0" algn="l"/>
              </a:tabLst>
            </a:pPr>
            <a:endParaRPr lang="es-ES" sz="1050" spc="-1" dirty="0">
              <a:latin typeface="+mj-lt"/>
              <a:ea typeface="Open Sans Regular"/>
            </a:endParaRPr>
          </a:p>
          <a:p>
            <a:pPr algn="ctr">
              <a:tabLst>
                <a:tab pos="0" algn="l"/>
              </a:tabLst>
            </a:pPr>
            <a:r>
              <a:rPr lang="es-ES" sz="700" spc="-1" dirty="0">
                <a:latin typeface="+mj-lt"/>
                <a:ea typeface="Open Sans Regular"/>
              </a:rPr>
              <a:t>1DC</a:t>
            </a:r>
          </a:p>
        </p:txBody>
      </p:sp>
      <p:sp>
        <p:nvSpPr>
          <p:cNvPr id="120" name="CustomShape 17">
            <a:extLst>
              <a:ext uri="{FF2B5EF4-FFF2-40B4-BE49-F238E27FC236}">
                <a16:creationId xmlns:a16="http://schemas.microsoft.com/office/drawing/2014/main" id="{D07B6025-6BF3-F4EA-9256-AC83CC546951}"/>
              </a:ext>
            </a:extLst>
          </p:cNvPr>
          <p:cNvSpPr/>
          <p:nvPr/>
        </p:nvSpPr>
        <p:spPr>
          <a:xfrm>
            <a:off x="7590838" y="2509218"/>
            <a:ext cx="452268" cy="37227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122" name="CustomShape 17">
            <a:extLst>
              <a:ext uri="{FF2B5EF4-FFF2-40B4-BE49-F238E27FC236}">
                <a16:creationId xmlns:a16="http://schemas.microsoft.com/office/drawing/2014/main" id="{10177F36-7BFF-5CDB-E58E-2A4CC9CB399A}"/>
              </a:ext>
            </a:extLst>
          </p:cNvPr>
          <p:cNvSpPr/>
          <p:nvPr/>
        </p:nvSpPr>
        <p:spPr>
          <a:xfrm>
            <a:off x="8200555" y="2509218"/>
            <a:ext cx="452268" cy="37227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124" name="CustomShape 18">
            <a:extLst>
              <a:ext uri="{FF2B5EF4-FFF2-40B4-BE49-F238E27FC236}">
                <a16:creationId xmlns:a16="http://schemas.microsoft.com/office/drawing/2014/main" id="{478BAA6A-CE33-D14C-4E17-FE42F3982453}"/>
              </a:ext>
            </a:extLst>
          </p:cNvPr>
          <p:cNvSpPr/>
          <p:nvPr/>
        </p:nvSpPr>
        <p:spPr>
          <a:xfrm>
            <a:off x="8265535" y="2460342"/>
            <a:ext cx="322307" cy="47002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200" spc="-1" dirty="0">
                <a:latin typeface="+mj-lt"/>
                <a:ea typeface="Open Sans Regular"/>
              </a:rPr>
              <a:t>PLL1</a:t>
            </a:r>
          </a:p>
        </p:txBody>
      </p:sp>
      <p:sp>
        <p:nvSpPr>
          <p:cNvPr id="126" name="CustomShape 18">
            <a:extLst>
              <a:ext uri="{FF2B5EF4-FFF2-40B4-BE49-F238E27FC236}">
                <a16:creationId xmlns:a16="http://schemas.microsoft.com/office/drawing/2014/main" id="{B098A605-BAAD-CE8C-A7BA-CDF93AD7B49A}"/>
              </a:ext>
            </a:extLst>
          </p:cNvPr>
          <p:cNvSpPr/>
          <p:nvPr/>
        </p:nvSpPr>
        <p:spPr>
          <a:xfrm>
            <a:off x="7655819" y="2459762"/>
            <a:ext cx="322307" cy="47002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200" spc="-1" dirty="0">
                <a:latin typeface="+mj-lt"/>
                <a:ea typeface="Open Sans Regular"/>
              </a:rPr>
              <a:t>PLL2</a:t>
            </a:r>
            <a:endParaRPr lang="es-ES" sz="900" spc="-1" dirty="0">
              <a:latin typeface="+mj-lt"/>
              <a:ea typeface="Open Sans Regular"/>
            </a:endParaRPr>
          </a:p>
        </p:txBody>
      </p:sp>
      <p:sp>
        <p:nvSpPr>
          <p:cNvPr id="128" name="CustomShape 17">
            <a:extLst>
              <a:ext uri="{FF2B5EF4-FFF2-40B4-BE49-F238E27FC236}">
                <a16:creationId xmlns:a16="http://schemas.microsoft.com/office/drawing/2014/main" id="{0534CBDD-C39D-FF92-F1BA-D3E45A90D82B}"/>
              </a:ext>
            </a:extLst>
          </p:cNvPr>
          <p:cNvSpPr/>
          <p:nvPr/>
        </p:nvSpPr>
        <p:spPr>
          <a:xfrm>
            <a:off x="8571010" y="3820209"/>
            <a:ext cx="452268" cy="37227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130" name="CustomShape 18">
            <a:extLst>
              <a:ext uri="{FF2B5EF4-FFF2-40B4-BE49-F238E27FC236}">
                <a16:creationId xmlns:a16="http://schemas.microsoft.com/office/drawing/2014/main" id="{E3BD7ED2-CFCE-3DC1-7147-63CCB27D7448}"/>
              </a:ext>
            </a:extLst>
          </p:cNvPr>
          <p:cNvSpPr/>
          <p:nvPr/>
        </p:nvSpPr>
        <p:spPr>
          <a:xfrm>
            <a:off x="8652823" y="3771333"/>
            <a:ext cx="322307" cy="47002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l-GR" sz="1200" spc="-1" dirty="0">
                <a:latin typeface="+mj-lt"/>
                <a:ea typeface="Open Sans Regular"/>
              </a:rPr>
              <a:t>μ</a:t>
            </a:r>
            <a:r>
              <a:rPr lang="es-ES" sz="1200" spc="-1" dirty="0">
                <a:latin typeface="+mj-lt"/>
                <a:ea typeface="Open Sans Regular"/>
              </a:rPr>
              <a:t>C</a:t>
            </a:r>
          </a:p>
        </p:txBody>
      </p:sp>
      <p:sp>
        <p:nvSpPr>
          <p:cNvPr id="132" name="CustomShape 17">
            <a:extLst>
              <a:ext uri="{FF2B5EF4-FFF2-40B4-BE49-F238E27FC236}">
                <a16:creationId xmlns:a16="http://schemas.microsoft.com/office/drawing/2014/main" id="{BFC205E6-5185-1981-A1A8-39315E382785}"/>
              </a:ext>
            </a:extLst>
          </p:cNvPr>
          <p:cNvSpPr/>
          <p:nvPr/>
        </p:nvSpPr>
        <p:spPr>
          <a:xfrm>
            <a:off x="6541464" y="3026178"/>
            <a:ext cx="261926" cy="111020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134" name="CustomShape 18">
            <a:extLst>
              <a:ext uri="{FF2B5EF4-FFF2-40B4-BE49-F238E27FC236}">
                <a16:creationId xmlns:a16="http://schemas.microsoft.com/office/drawing/2014/main" id="{FFEEA35A-6CA2-7047-BC15-85352D714B30}"/>
              </a:ext>
            </a:extLst>
          </p:cNvPr>
          <p:cNvSpPr/>
          <p:nvPr/>
        </p:nvSpPr>
        <p:spPr>
          <a:xfrm>
            <a:off x="6576702" y="3345475"/>
            <a:ext cx="192347" cy="4700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P</a:t>
            </a:r>
          </a:p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C</a:t>
            </a:r>
          </a:p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B</a:t>
            </a:r>
            <a:endParaRPr lang="es-ES" sz="900" spc="-1" dirty="0">
              <a:latin typeface="+mj-lt"/>
              <a:ea typeface="Open Sans Regular"/>
            </a:endParaRPr>
          </a:p>
        </p:txBody>
      </p:sp>
      <p:sp>
        <p:nvSpPr>
          <p:cNvPr id="136" name="CustomShape 17">
            <a:extLst>
              <a:ext uri="{FF2B5EF4-FFF2-40B4-BE49-F238E27FC236}">
                <a16:creationId xmlns:a16="http://schemas.microsoft.com/office/drawing/2014/main" id="{F89C7E97-0809-27B1-9287-61C71A69784F}"/>
              </a:ext>
            </a:extLst>
          </p:cNvPr>
          <p:cNvSpPr/>
          <p:nvPr/>
        </p:nvSpPr>
        <p:spPr>
          <a:xfrm>
            <a:off x="7513879" y="3030891"/>
            <a:ext cx="261926" cy="111020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38" name="CustomShape 18">
            <a:extLst>
              <a:ext uri="{FF2B5EF4-FFF2-40B4-BE49-F238E27FC236}">
                <a16:creationId xmlns:a16="http://schemas.microsoft.com/office/drawing/2014/main" id="{A6CE33ED-DB9B-E36D-13CD-CBE2D6B80B8A}"/>
              </a:ext>
            </a:extLst>
          </p:cNvPr>
          <p:cNvSpPr/>
          <p:nvPr/>
        </p:nvSpPr>
        <p:spPr>
          <a:xfrm>
            <a:off x="7540014" y="3346269"/>
            <a:ext cx="192347" cy="4700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L</a:t>
            </a:r>
          </a:p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O</a:t>
            </a:r>
          </a:p>
          <a:p>
            <a:pPr algn="ctr">
              <a:tabLst>
                <a:tab pos="0" algn="l"/>
              </a:tabLst>
            </a:pPr>
            <a:endParaRPr lang="es-ES" sz="1050" spc="-1" dirty="0">
              <a:latin typeface="+mj-lt"/>
              <a:ea typeface="Open Sans Regular"/>
            </a:endParaRPr>
          </a:p>
          <a:p>
            <a:pPr algn="ctr">
              <a:tabLst>
                <a:tab pos="0" algn="l"/>
              </a:tabLst>
            </a:pPr>
            <a:r>
              <a:rPr lang="es-ES" sz="700" spc="-1" dirty="0">
                <a:latin typeface="+mj-lt"/>
                <a:ea typeface="Open Sans Regular"/>
              </a:rPr>
              <a:t>2DC</a:t>
            </a:r>
          </a:p>
        </p:txBody>
      </p:sp>
      <p:sp>
        <p:nvSpPr>
          <p:cNvPr id="140" name="CustomShape 17">
            <a:extLst>
              <a:ext uri="{FF2B5EF4-FFF2-40B4-BE49-F238E27FC236}">
                <a16:creationId xmlns:a16="http://schemas.microsoft.com/office/drawing/2014/main" id="{6926648B-85B5-3032-2113-C287705BD833}"/>
              </a:ext>
            </a:extLst>
          </p:cNvPr>
          <p:cNvSpPr/>
          <p:nvPr/>
        </p:nvSpPr>
        <p:spPr>
          <a:xfrm>
            <a:off x="6981121" y="2509218"/>
            <a:ext cx="452268" cy="37227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>
              <a:ln>
                <a:solidFill>
                  <a:srgbClr val="FF0000"/>
                </a:solidFill>
              </a:ln>
              <a:solidFill>
                <a:srgbClr val="231F22"/>
              </a:solidFill>
            </a:endParaRPr>
          </a:p>
        </p:txBody>
      </p:sp>
      <p:sp>
        <p:nvSpPr>
          <p:cNvPr id="142" name="CustomShape 18">
            <a:extLst>
              <a:ext uri="{FF2B5EF4-FFF2-40B4-BE49-F238E27FC236}">
                <a16:creationId xmlns:a16="http://schemas.microsoft.com/office/drawing/2014/main" id="{ED8256A7-FE26-AB1C-0A99-8E7A4003E615}"/>
              </a:ext>
            </a:extLst>
          </p:cNvPr>
          <p:cNvSpPr/>
          <p:nvPr/>
        </p:nvSpPr>
        <p:spPr>
          <a:xfrm>
            <a:off x="7046102" y="2459762"/>
            <a:ext cx="322307" cy="47002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200" spc="-1" dirty="0">
                <a:latin typeface="+mj-lt"/>
                <a:ea typeface="Open Sans Regular"/>
              </a:rPr>
              <a:t>PLL3</a:t>
            </a:r>
          </a:p>
        </p:txBody>
      </p:sp>
      <p:sp>
        <p:nvSpPr>
          <p:cNvPr id="149" name="CustomShape 17">
            <a:extLst>
              <a:ext uri="{FF2B5EF4-FFF2-40B4-BE49-F238E27FC236}">
                <a16:creationId xmlns:a16="http://schemas.microsoft.com/office/drawing/2014/main" id="{10FDBBEF-51AB-843E-5042-98DA13A3CBC0}"/>
              </a:ext>
            </a:extLst>
          </p:cNvPr>
          <p:cNvSpPr/>
          <p:nvPr/>
        </p:nvSpPr>
        <p:spPr>
          <a:xfrm>
            <a:off x="3196895" y="2483619"/>
            <a:ext cx="540000" cy="14814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/>
              <a:t>I</a:t>
            </a:r>
          </a:p>
          <a:p>
            <a:pPr algn="ctr"/>
            <a:r>
              <a:rPr lang="en-GB" dirty="0"/>
              <a:t>F</a:t>
            </a:r>
          </a:p>
          <a:p>
            <a:pPr algn="ctr"/>
            <a:r>
              <a:rPr lang="en-GB" dirty="0"/>
              <a:t>I</a:t>
            </a:r>
          </a:p>
          <a:p>
            <a:pPr algn="ctr"/>
            <a:r>
              <a:rPr lang="en-GB" dirty="0"/>
              <a:t>C</a:t>
            </a:r>
          </a:p>
          <a:p>
            <a:pPr algn="ctr"/>
            <a:r>
              <a:rPr lang="en-GB" sz="1100" dirty="0"/>
              <a:t>1</a:t>
            </a:r>
          </a:p>
          <a:p>
            <a:pPr algn="ctr"/>
            <a:endParaRPr lang="en-GB" sz="700" dirty="0"/>
          </a:p>
          <a:p>
            <a:pPr algn="ctr"/>
            <a:r>
              <a:rPr lang="en-GB" sz="700" dirty="0"/>
              <a:t>MIXING</a:t>
            </a:r>
          </a:p>
          <a:p>
            <a:pPr algn="ctr"/>
            <a:r>
              <a:rPr lang="en-GB" sz="700" dirty="0"/>
              <a:t>1DC</a:t>
            </a:r>
          </a:p>
        </p:txBody>
      </p:sp>
      <p:sp>
        <p:nvSpPr>
          <p:cNvPr id="151" name="CustomShape 17">
            <a:extLst>
              <a:ext uri="{FF2B5EF4-FFF2-40B4-BE49-F238E27FC236}">
                <a16:creationId xmlns:a16="http://schemas.microsoft.com/office/drawing/2014/main" id="{D0A09DE4-88EB-E426-2DDD-9CF591E8C552}"/>
              </a:ext>
            </a:extLst>
          </p:cNvPr>
          <p:cNvSpPr/>
          <p:nvPr/>
        </p:nvSpPr>
        <p:spPr>
          <a:xfrm>
            <a:off x="3926321" y="2489598"/>
            <a:ext cx="540000" cy="148145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/>
              <a:t>I</a:t>
            </a:r>
          </a:p>
          <a:p>
            <a:pPr algn="ctr"/>
            <a:r>
              <a:rPr lang="en-GB" dirty="0"/>
              <a:t>F</a:t>
            </a:r>
          </a:p>
          <a:p>
            <a:pPr algn="ctr"/>
            <a:r>
              <a:rPr lang="en-GB" dirty="0"/>
              <a:t>I</a:t>
            </a:r>
          </a:p>
          <a:p>
            <a:pPr algn="ctr"/>
            <a:r>
              <a:rPr lang="en-GB" dirty="0"/>
              <a:t>C</a:t>
            </a:r>
          </a:p>
          <a:p>
            <a:pPr algn="ctr"/>
            <a:r>
              <a:rPr lang="en-GB" sz="1100" dirty="0"/>
              <a:t>1</a:t>
            </a:r>
          </a:p>
          <a:p>
            <a:pPr algn="ctr"/>
            <a:endParaRPr lang="en-GB" sz="700" dirty="0"/>
          </a:p>
          <a:p>
            <a:pPr algn="ctr"/>
            <a:r>
              <a:rPr lang="en-GB" sz="700" dirty="0"/>
              <a:t>MIXING</a:t>
            </a:r>
          </a:p>
          <a:p>
            <a:pPr algn="ctr"/>
            <a:r>
              <a:rPr lang="en-GB" sz="700" dirty="0"/>
              <a:t>2DC</a:t>
            </a:r>
          </a:p>
        </p:txBody>
      </p:sp>
      <p:sp>
        <p:nvSpPr>
          <p:cNvPr id="153" name="CustomShape 17">
            <a:extLst>
              <a:ext uri="{FF2B5EF4-FFF2-40B4-BE49-F238E27FC236}">
                <a16:creationId xmlns:a16="http://schemas.microsoft.com/office/drawing/2014/main" id="{F7FCA54B-53BD-4A86-543F-2CF17E30B474}"/>
              </a:ext>
            </a:extLst>
          </p:cNvPr>
          <p:cNvSpPr/>
          <p:nvPr/>
        </p:nvSpPr>
        <p:spPr>
          <a:xfrm>
            <a:off x="4607650" y="2498065"/>
            <a:ext cx="540000" cy="148145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/>
              <a:t>I</a:t>
            </a:r>
          </a:p>
          <a:p>
            <a:pPr algn="ctr"/>
            <a:r>
              <a:rPr lang="en-GB" dirty="0"/>
              <a:t>F</a:t>
            </a:r>
          </a:p>
          <a:p>
            <a:pPr algn="ctr"/>
            <a:r>
              <a:rPr lang="en-GB" dirty="0"/>
              <a:t>I</a:t>
            </a:r>
          </a:p>
          <a:p>
            <a:pPr algn="ctr"/>
            <a:r>
              <a:rPr lang="en-GB" dirty="0"/>
              <a:t>C</a:t>
            </a:r>
          </a:p>
          <a:p>
            <a:pPr algn="ctr"/>
            <a:r>
              <a:rPr lang="en-GB" sz="1100" dirty="0"/>
              <a:t>2</a:t>
            </a:r>
          </a:p>
          <a:p>
            <a:pPr algn="ctr"/>
            <a:endParaRPr lang="en-GB" sz="700" dirty="0"/>
          </a:p>
          <a:p>
            <a:pPr algn="ctr"/>
            <a:r>
              <a:rPr lang="en-GB" sz="700" dirty="0"/>
              <a:t>MIXING</a:t>
            </a:r>
          </a:p>
          <a:p>
            <a:pPr algn="ctr"/>
            <a:r>
              <a:rPr lang="en-GB" sz="700" dirty="0"/>
              <a:t>1DC</a:t>
            </a:r>
          </a:p>
        </p:txBody>
      </p:sp>
      <p:sp>
        <p:nvSpPr>
          <p:cNvPr id="155" name="CustomShape 17">
            <a:extLst>
              <a:ext uri="{FF2B5EF4-FFF2-40B4-BE49-F238E27FC236}">
                <a16:creationId xmlns:a16="http://schemas.microsoft.com/office/drawing/2014/main" id="{02E0BAD7-3F4A-45B0-7EA7-A36D4F9C4CD5}"/>
              </a:ext>
            </a:extLst>
          </p:cNvPr>
          <p:cNvSpPr/>
          <p:nvPr/>
        </p:nvSpPr>
        <p:spPr>
          <a:xfrm>
            <a:off x="5337076" y="2504044"/>
            <a:ext cx="540000" cy="1481459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GB" dirty="0"/>
              <a:t>I</a:t>
            </a:r>
          </a:p>
          <a:p>
            <a:pPr algn="ctr"/>
            <a:r>
              <a:rPr lang="en-GB" dirty="0"/>
              <a:t>F</a:t>
            </a:r>
          </a:p>
          <a:p>
            <a:pPr algn="ctr"/>
            <a:r>
              <a:rPr lang="en-GB" dirty="0"/>
              <a:t>I</a:t>
            </a:r>
          </a:p>
          <a:p>
            <a:pPr algn="ctr"/>
            <a:r>
              <a:rPr lang="en-GB" dirty="0"/>
              <a:t>C</a:t>
            </a:r>
          </a:p>
          <a:p>
            <a:pPr algn="ctr"/>
            <a:r>
              <a:rPr lang="en-GB" sz="1100" dirty="0"/>
              <a:t>2</a:t>
            </a:r>
          </a:p>
          <a:p>
            <a:pPr algn="ctr"/>
            <a:endParaRPr lang="en-GB" sz="700" dirty="0"/>
          </a:p>
          <a:p>
            <a:pPr algn="ctr"/>
            <a:r>
              <a:rPr lang="en-GB" sz="700" dirty="0"/>
              <a:t>MIXING</a:t>
            </a:r>
          </a:p>
          <a:p>
            <a:pPr algn="ctr"/>
            <a:r>
              <a:rPr lang="en-GB" sz="700" dirty="0"/>
              <a:t>2DC</a:t>
            </a:r>
          </a:p>
        </p:txBody>
      </p:sp>
      <p:sp>
        <p:nvSpPr>
          <p:cNvPr id="14" name="CustomShape 17">
            <a:extLst>
              <a:ext uri="{FF2B5EF4-FFF2-40B4-BE49-F238E27FC236}">
                <a16:creationId xmlns:a16="http://schemas.microsoft.com/office/drawing/2014/main" id="{26A313BF-4BBE-C304-E513-4101BE75F4F5}"/>
              </a:ext>
            </a:extLst>
          </p:cNvPr>
          <p:cNvSpPr/>
          <p:nvPr/>
        </p:nvSpPr>
        <p:spPr>
          <a:xfrm>
            <a:off x="6358736" y="2498065"/>
            <a:ext cx="452268" cy="37227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>
              <a:ln>
                <a:solidFill>
                  <a:srgbClr val="FF0000"/>
                </a:solidFill>
              </a:ln>
              <a:solidFill>
                <a:srgbClr val="231F22"/>
              </a:solidFill>
            </a:endParaRPr>
          </a:p>
        </p:txBody>
      </p:sp>
      <p:sp>
        <p:nvSpPr>
          <p:cNvPr id="16" name="CustomShape 18">
            <a:extLst>
              <a:ext uri="{FF2B5EF4-FFF2-40B4-BE49-F238E27FC236}">
                <a16:creationId xmlns:a16="http://schemas.microsoft.com/office/drawing/2014/main" id="{75FF26AC-042F-CBA8-2240-AF1BBD6C47BE}"/>
              </a:ext>
            </a:extLst>
          </p:cNvPr>
          <p:cNvSpPr/>
          <p:nvPr/>
        </p:nvSpPr>
        <p:spPr>
          <a:xfrm>
            <a:off x="6423717" y="2448609"/>
            <a:ext cx="322307" cy="47002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200" spc="-1" dirty="0">
                <a:latin typeface="+mj-lt"/>
                <a:ea typeface="Open Sans Regular"/>
              </a:rPr>
              <a:t>PLL4</a:t>
            </a:r>
          </a:p>
        </p:txBody>
      </p:sp>
      <p:sp>
        <p:nvSpPr>
          <p:cNvPr id="20" name="CustomShape 17">
            <a:extLst>
              <a:ext uri="{FF2B5EF4-FFF2-40B4-BE49-F238E27FC236}">
                <a16:creationId xmlns:a16="http://schemas.microsoft.com/office/drawing/2014/main" id="{71C2EDE6-10DB-072A-ECD4-AE400FE4BEAC}"/>
              </a:ext>
            </a:extLst>
          </p:cNvPr>
          <p:cNvSpPr/>
          <p:nvPr/>
        </p:nvSpPr>
        <p:spPr>
          <a:xfrm>
            <a:off x="8564170" y="3384749"/>
            <a:ext cx="452268" cy="372271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/>
          </a:p>
        </p:txBody>
      </p:sp>
      <p:sp>
        <p:nvSpPr>
          <p:cNvPr id="22" name="CustomShape 18">
            <a:extLst>
              <a:ext uri="{FF2B5EF4-FFF2-40B4-BE49-F238E27FC236}">
                <a16:creationId xmlns:a16="http://schemas.microsoft.com/office/drawing/2014/main" id="{68A89449-3A30-6843-4677-CBBAE679E387}"/>
              </a:ext>
            </a:extLst>
          </p:cNvPr>
          <p:cNvSpPr/>
          <p:nvPr/>
        </p:nvSpPr>
        <p:spPr>
          <a:xfrm>
            <a:off x="8629150" y="3315778"/>
            <a:ext cx="322307" cy="47002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l-GR" sz="1200" spc="-1" dirty="0">
                <a:latin typeface="+mj-lt"/>
                <a:ea typeface="Open Sans Regular"/>
              </a:rPr>
              <a:t>μ</a:t>
            </a:r>
            <a:r>
              <a:rPr lang="es-ES" sz="1200" spc="-1" dirty="0">
                <a:latin typeface="+mj-lt"/>
                <a:ea typeface="Open Sans Regular"/>
              </a:rPr>
              <a:t>C</a:t>
            </a:r>
          </a:p>
          <a:p>
            <a:pPr algn="ctr">
              <a:tabLst>
                <a:tab pos="0" algn="l"/>
              </a:tabLst>
            </a:pPr>
            <a:r>
              <a:rPr lang="es-ES" sz="1200" spc="-1" dirty="0" err="1">
                <a:latin typeface="+mj-lt"/>
                <a:ea typeface="Open Sans Regular"/>
              </a:rPr>
              <a:t>exp</a:t>
            </a:r>
            <a:r>
              <a:rPr lang="es-ES" sz="1200" spc="-1" dirty="0">
                <a:latin typeface="+mj-lt"/>
                <a:ea typeface="Open Sans Regular"/>
              </a:rPr>
              <a:t>.</a:t>
            </a:r>
          </a:p>
        </p:txBody>
      </p:sp>
      <p:sp>
        <p:nvSpPr>
          <p:cNvPr id="24" name="CustomShape 17">
            <a:extLst>
              <a:ext uri="{FF2B5EF4-FFF2-40B4-BE49-F238E27FC236}">
                <a16:creationId xmlns:a16="http://schemas.microsoft.com/office/drawing/2014/main" id="{CD523F22-3AC8-BD3D-9D20-BFD54BEC6F94}"/>
              </a:ext>
            </a:extLst>
          </p:cNvPr>
          <p:cNvSpPr/>
          <p:nvPr/>
        </p:nvSpPr>
        <p:spPr>
          <a:xfrm>
            <a:off x="7844531" y="3030098"/>
            <a:ext cx="261926" cy="111020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6" name="CustomShape 18">
            <a:extLst>
              <a:ext uri="{FF2B5EF4-FFF2-40B4-BE49-F238E27FC236}">
                <a16:creationId xmlns:a16="http://schemas.microsoft.com/office/drawing/2014/main" id="{24E34895-4EA9-4DFC-00BC-0D25BDE2E16B}"/>
              </a:ext>
            </a:extLst>
          </p:cNvPr>
          <p:cNvSpPr/>
          <p:nvPr/>
        </p:nvSpPr>
        <p:spPr>
          <a:xfrm>
            <a:off x="7870666" y="3345476"/>
            <a:ext cx="192347" cy="4700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L</a:t>
            </a:r>
          </a:p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O</a:t>
            </a:r>
          </a:p>
          <a:p>
            <a:pPr algn="ctr">
              <a:tabLst>
                <a:tab pos="0" algn="l"/>
              </a:tabLst>
            </a:pPr>
            <a:endParaRPr lang="es-ES" sz="1050" spc="-1" dirty="0">
              <a:latin typeface="+mj-lt"/>
              <a:ea typeface="Open Sans Regular"/>
            </a:endParaRPr>
          </a:p>
          <a:p>
            <a:pPr algn="ctr">
              <a:tabLst>
                <a:tab pos="0" algn="l"/>
              </a:tabLst>
            </a:pPr>
            <a:r>
              <a:rPr lang="es-ES" sz="700" spc="-1" dirty="0">
                <a:latin typeface="+mj-lt"/>
                <a:ea typeface="Open Sans Regular"/>
              </a:rPr>
              <a:t>2DC</a:t>
            </a:r>
          </a:p>
        </p:txBody>
      </p:sp>
      <p:sp>
        <p:nvSpPr>
          <p:cNvPr id="28" name="CustomShape 17">
            <a:extLst>
              <a:ext uri="{FF2B5EF4-FFF2-40B4-BE49-F238E27FC236}">
                <a16:creationId xmlns:a16="http://schemas.microsoft.com/office/drawing/2014/main" id="{C9152DFC-4E97-CD41-FEDF-5D6F5CA45292}"/>
              </a:ext>
            </a:extLst>
          </p:cNvPr>
          <p:cNvSpPr/>
          <p:nvPr/>
        </p:nvSpPr>
        <p:spPr>
          <a:xfrm>
            <a:off x="8180216" y="3025961"/>
            <a:ext cx="261926" cy="1110202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sz="1050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0" name="CustomShape 18">
            <a:extLst>
              <a:ext uri="{FF2B5EF4-FFF2-40B4-BE49-F238E27FC236}">
                <a16:creationId xmlns:a16="http://schemas.microsoft.com/office/drawing/2014/main" id="{73738B71-4F5E-0C09-0122-9FFCECA23F9E}"/>
              </a:ext>
            </a:extLst>
          </p:cNvPr>
          <p:cNvSpPr/>
          <p:nvPr/>
        </p:nvSpPr>
        <p:spPr>
          <a:xfrm>
            <a:off x="8206351" y="3341339"/>
            <a:ext cx="192347" cy="4700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L</a:t>
            </a:r>
          </a:p>
          <a:p>
            <a:pPr algn="ctr">
              <a:tabLst>
                <a:tab pos="0" algn="l"/>
              </a:tabLst>
            </a:pPr>
            <a:r>
              <a:rPr lang="es-ES" sz="1050" spc="-1" dirty="0">
                <a:latin typeface="+mj-lt"/>
                <a:ea typeface="Open Sans Regular"/>
              </a:rPr>
              <a:t>O</a:t>
            </a:r>
          </a:p>
          <a:p>
            <a:pPr algn="ctr">
              <a:tabLst>
                <a:tab pos="0" algn="l"/>
              </a:tabLst>
            </a:pPr>
            <a:endParaRPr lang="es-ES" sz="1050" spc="-1" dirty="0">
              <a:latin typeface="+mj-lt"/>
              <a:ea typeface="Open Sans Regular"/>
            </a:endParaRPr>
          </a:p>
          <a:p>
            <a:pPr algn="ctr">
              <a:tabLst>
                <a:tab pos="0" algn="l"/>
              </a:tabLst>
            </a:pPr>
            <a:r>
              <a:rPr lang="es-ES" sz="700" spc="-1" dirty="0">
                <a:latin typeface="+mj-lt"/>
                <a:ea typeface="Open Sans Regular"/>
              </a:rPr>
              <a:t>2DC</a:t>
            </a:r>
          </a:p>
        </p:txBody>
      </p:sp>
    </p:spTree>
    <p:extLst>
      <p:ext uri="{BB962C8B-B14F-4D97-AF65-F5344CB8AC3E}">
        <p14:creationId xmlns:p14="http://schemas.microsoft.com/office/powerpoint/2010/main" val="17940580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D7CA4-5ECC-29CB-27D9-B45CD2028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arcador de número de diapositiva 17">
            <a:extLst>
              <a:ext uri="{FF2B5EF4-FFF2-40B4-BE49-F238E27FC236}">
                <a16:creationId xmlns:a16="http://schemas.microsoft.com/office/drawing/2014/main" id="{4B54F456-49AF-0712-42FC-612A386D989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8CAC6F0A-3CD0-45C6-BCB8-134C48A3D246}" type="slidenum">
              <a:rPr lang="en-GB" noProof="0" smtClean="0"/>
              <a:t>38</a:t>
            </a:fld>
            <a:endParaRPr lang="en-GB" noProof="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5FFC215-16F9-2508-8AC0-F4A0AF31FC0D}"/>
              </a:ext>
            </a:extLst>
          </p:cNvPr>
          <p:cNvSpPr txBox="1"/>
          <p:nvPr/>
        </p:nvSpPr>
        <p:spPr>
          <a:xfrm>
            <a:off x="375920" y="1049572"/>
            <a:ext cx="813943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noProof="0" dirty="0"/>
              <a:t>Además de lo mostrado en rojo, el día 19 de Junio en la madrugada hubo un </a:t>
            </a:r>
            <a:r>
              <a:rPr lang="es-ES_tradnl" noProof="0" dirty="0">
                <a:solidFill>
                  <a:srgbClr val="FF0000"/>
                </a:solidFill>
              </a:rPr>
              <a:t>apagón</a:t>
            </a:r>
            <a:r>
              <a:rPr lang="es-ES_tradnl" noProof="0" dirty="0"/>
              <a:t>, y algunos componentes se pueden haber </a:t>
            </a:r>
            <a:r>
              <a:rPr lang="es-ES_tradnl" noProof="0" dirty="0">
                <a:solidFill>
                  <a:srgbClr val="FF0000"/>
                </a:solidFill>
              </a:rPr>
              <a:t>dañado</a:t>
            </a:r>
            <a:r>
              <a:rPr lang="es-ES_tradnl" noProof="0" dirty="0"/>
              <a:t>:</a:t>
            </a:r>
          </a:p>
          <a:p>
            <a:endParaRPr lang="es-ES_trad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b="1" dirty="0"/>
              <a:t>X-</a:t>
            </a:r>
            <a:r>
              <a:rPr lang="es-ES_tradnl" b="1" dirty="0" err="1"/>
              <a:t>microwave</a:t>
            </a:r>
            <a:r>
              <a:rPr lang="es-ES_tradnl" dirty="0"/>
              <a:t>, creo que el mixer es el que puede estar dañado, pero no lo sé debido a su montaje.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noProof="0" dirty="0"/>
              <a:t>Minicircuits, varios </a:t>
            </a:r>
            <a:r>
              <a:rPr lang="es-ES" b="1" noProof="0" dirty="0" err="1"/>
              <a:t>mixers</a:t>
            </a:r>
            <a:r>
              <a:rPr lang="es-ES" b="1" noProof="0" dirty="0"/>
              <a:t> y amplificadores</a:t>
            </a:r>
            <a:r>
              <a:rPr lang="es-ES" noProof="0" dirty="0"/>
              <a:t> pueden estar dañados, tengo que revisar si tenemos repuestos.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noProof="0" dirty="0"/>
          </a:p>
          <a:p>
            <a:r>
              <a:rPr lang="es-ES" dirty="0"/>
              <a:t>Otras compras: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noProof="0" dirty="0"/>
              <a:t>Otro </a:t>
            </a:r>
            <a:r>
              <a:rPr lang="es-ES" b="1" noProof="0" dirty="0"/>
              <a:t>M5Core2</a:t>
            </a:r>
            <a:r>
              <a:rPr lang="es-ES" noProof="0" dirty="0"/>
              <a:t> u otro </a:t>
            </a:r>
            <a:r>
              <a:rPr lang="el-GR" b="1" spc="-1" dirty="0">
                <a:ea typeface="Open Sans Regular"/>
              </a:rPr>
              <a:t>μ</a:t>
            </a:r>
            <a:r>
              <a:rPr lang="es-ES" b="1" spc="-1" dirty="0">
                <a:ea typeface="Open Sans Regular"/>
              </a:rPr>
              <a:t>C </a:t>
            </a:r>
            <a:r>
              <a:rPr lang="es-ES" spc="-1" dirty="0">
                <a:ea typeface="Open Sans Regular"/>
              </a:rPr>
              <a:t>que tenga suficientes pines para controlar los diferentes componentes para la electrónica de 3 BPMs.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noProof="0" dirty="0"/>
              <a:t>Al menos un </a:t>
            </a:r>
            <a:r>
              <a:rPr lang="es-ES" b="1" noProof="0" dirty="0"/>
              <a:t>PLL</a:t>
            </a:r>
            <a:r>
              <a:rPr lang="es-ES" noProof="0" dirty="0"/>
              <a:t> más para el LO, si no se hace doble down-conversion no sería necesario.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Línea de </a:t>
            </a:r>
            <a:r>
              <a:rPr lang="es-ES" b="1" dirty="0" err="1"/>
              <a:t>mixing</a:t>
            </a:r>
            <a:r>
              <a:rPr lang="es-ES" b="1" dirty="0"/>
              <a:t> y LO </a:t>
            </a:r>
            <a:r>
              <a:rPr lang="es-ES" dirty="0"/>
              <a:t>para el nuevo BPM.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noProof="0" dirty="0" err="1"/>
              <a:t>Ot</a:t>
            </a:r>
            <a:r>
              <a:rPr lang="es-ES" b="1" dirty="0"/>
              <a:t>ros</a:t>
            </a:r>
            <a:r>
              <a:rPr lang="es-ES" dirty="0"/>
              <a:t> </a:t>
            </a:r>
            <a:r>
              <a:rPr lang="es-ES" b="1" dirty="0"/>
              <a:t>componentes</a:t>
            </a:r>
            <a:r>
              <a:rPr lang="es-ES" dirty="0"/>
              <a:t> como aisladores, </a:t>
            </a:r>
            <a:r>
              <a:rPr lang="es-ES" dirty="0" err="1"/>
              <a:t>phase</a:t>
            </a:r>
            <a:r>
              <a:rPr lang="es-ES" dirty="0"/>
              <a:t> </a:t>
            </a:r>
            <a:r>
              <a:rPr lang="es-ES" dirty="0" err="1"/>
              <a:t>shifters</a:t>
            </a:r>
            <a:r>
              <a:rPr lang="es-ES" dirty="0"/>
              <a:t>….</a:t>
            </a:r>
            <a:endParaRPr lang="es-ES" noProof="0" dirty="0"/>
          </a:p>
        </p:txBody>
      </p:sp>
      <p:sp>
        <p:nvSpPr>
          <p:cNvPr id="3" name="Google Shape;237;p42">
            <a:extLst>
              <a:ext uri="{FF2B5EF4-FFF2-40B4-BE49-F238E27FC236}">
                <a16:creationId xmlns:a16="http://schemas.microsoft.com/office/drawing/2014/main" id="{5A3D36ED-4421-5B32-24C2-2FDAC387DB09}"/>
              </a:ext>
            </a:extLst>
          </p:cNvPr>
          <p:cNvSpPr/>
          <p:nvPr/>
        </p:nvSpPr>
        <p:spPr>
          <a:xfrm rot="-5400000">
            <a:off x="3754606" y="-3407083"/>
            <a:ext cx="589140" cy="74664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Google Shape;239;p42">
            <a:extLst>
              <a:ext uri="{FF2B5EF4-FFF2-40B4-BE49-F238E27FC236}">
                <a16:creationId xmlns:a16="http://schemas.microsoft.com/office/drawing/2014/main" id="{1A3C8C10-7E25-C8D2-4D74-7E55A385AA02}"/>
              </a:ext>
            </a:extLst>
          </p:cNvPr>
          <p:cNvSpPr txBox="1">
            <a:spLocks/>
          </p:cNvSpPr>
          <p:nvPr/>
        </p:nvSpPr>
        <p:spPr>
          <a:xfrm>
            <a:off x="348337" y="65999"/>
            <a:ext cx="8167013" cy="83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sz="1800" dirty="0">
                <a:solidFill>
                  <a:schemeClr val="lt1"/>
                </a:solidFill>
              </a:rPr>
              <a:t>3. Próximos avances de líneas de electrónica/instrumentación </a:t>
            </a:r>
          </a:p>
          <a:p>
            <a:endParaRPr lang="es-ES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8323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>
          <a:extLst>
            <a:ext uri="{FF2B5EF4-FFF2-40B4-BE49-F238E27FC236}">
              <a16:creationId xmlns:a16="http://schemas.microsoft.com/office/drawing/2014/main" id="{ED2758D5-3670-7F7D-5DB5-E116F6A69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s experimentos del LHC presentan sus nuevos resultados">
            <a:extLst>
              <a:ext uri="{FF2B5EF4-FFF2-40B4-BE49-F238E27FC236}">
                <a16:creationId xmlns:a16="http://schemas.microsoft.com/office/drawing/2014/main" id="{5E363080-9E27-04E5-401A-93F8DA6AF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87" y="16426"/>
            <a:ext cx="76946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" name="Google Shape;158;p36">
            <a:extLst>
              <a:ext uri="{FF2B5EF4-FFF2-40B4-BE49-F238E27FC236}">
                <a16:creationId xmlns:a16="http://schemas.microsoft.com/office/drawing/2014/main" id="{CBA874CA-FB35-3EF7-34A5-8460B8EFB44B}"/>
              </a:ext>
            </a:extLst>
          </p:cNvPr>
          <p:cNvSpPr/>
          <p:nvPr/>
        </p:nvSpPr>
        <p:spPr>
          <a:xfrm rot="5400000">
            <a:off x="2244397" y="-801673"/>
            <a:ext cx="3358800" cy="6657545"/>
          </a:xfrm>
          <a:prstGeom prst="rect">
            <a:avLst/>
          </a:prstGeom>
          <a:solidFill>
            <a:srgbClr val="908269">
              <a:alpha val="861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9" name="Google Shape;159;p36">
            <a:extLst>
              <a:ext uri="{FF2B5EF4-FFF2-40B4-BE49-F238E27FC236}">
                <a16:creationId xmlns:a16="http://schemas.microsoft.com/office/drawing/2014/main" id="{3021EF2E-C2DF-7D86-FFDA-13AF338673E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95024" y="2026401"/>
            <a:ext cx="6657546" cy="226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 algn="ctr"/>
            <a:r>
              <a:rPr lang="en-US" dirty="0">
                <a:latin typeface="Livvic"/>
              </a:rPr>
              <a:t>Project meeting - 15th of September 2026</a:t>
            </a:r>
          </a:p>
          <a:p>
            <a:pPr marL="0" indent="0" algn="ctr"/>
            <a:endParaRPr lang="es-ES" dirty="0">
              <a:latin typeface="Livvic" pitchFamily="2" charset="0"/>
            </a:endParaRPr>
          </a:p>
          <a:p>
            <a:pPr marL="228600" algn="ctr"/>
            <a:r>
              <a:rPr lang="es-ES" b="1" u="sng" dirty="0">
                <a:latin typeface="Livvic"/>
              </a:rPr>
              <a:t>Juan Carlos Fernández Ortega</a:t>
            </a:r>
            <a:r>
              <a:rPr lang="es-ES" b="1" dirty="0">
                <a:latin typeface="Livvic"/>
              </a:rPr>
              <a:t>, </a:t>
            </a:r>
            <a:r>
              <a:rPr lang="en-US" dirty="0">
                <a:latin typeface="Livvic"/>
                <a:ea typeface="Economica-Regular"/>
              </a:rPr>
              <a:t>Laura Karina Pedraza, Daniel Esperante, Nuria Fuster Martínez, Marçà Boronat, César Blanch, Benito Gimeno, </a:t>
            </a:r>
            <a:r>
              <a:rPr lang="en-US">
                <a:latin typeface="Livvic"/>
                <a:ea typeface="Economica-Regular"/>
              </a:rPr>
              <a:t>Daniel González, María Moreno</a:t>
            </a:r>
            <a:endParaRPr lang="en-US" dirty="0">
              <a:latin typeface="Livvic"/>
            </a:endParaRPr>
          </a:p>
          <a:p>
            <a:pPr marL="0" indent="0" algn="ctr"/>
            <a:r>
              <a:rPr lang="es-ES" u="sng" dirty="0">
                <a:latin typeface="Livvic" pitchFamily="2" charset="0"/>
                <a:hlinkClick r:id="rId4"/>
              </a:rPr>
              <a:t>juancarlos.fernandez@ific.uv.es</a:t>
            </a:r>
            <a:endParaRPr lang="es-ES" u="sng" dirty="0">
              <a:latin typeface="Livvic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160" name="Google Shape;160;p36">
            <a:extLst>
              <a:ext uri="{FF2B5EF4-FFF2-40B4-BE49-F238E27FC236}">
                <a16:creationId xmlns:a16="http://schemas.microsoft.com/office/drawing/2014/main" id="{CFB37CF6-4B10-1933-A065-458E09A4308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95024" y="1180785"/>
            <a:ext cx="6657546" cy="6248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-US" dirty="0"/>
              <a:t>Meeting </a:t>
            </a:r>
            <a:r>
              <a:rPr lang="en-US"/>
              <a:t>BPM IFIC </a:t>
            </a:r>
            <a:endParaRPr lang="es-ES" dirty="0"/>
          </a:p>
        </p:txBody>
      </p:sp>
      <p:sp>
        <p:nvSpPr>
          <p:cNvPr id="161" name="Google Shape;161;p36">
            <a:extLst>
              <a:ext uri="{FF2B5EF4-FFF2-40B4-BE49-F238E27FC236}">
                <a16:creationId xmlns:a16="http://schemas.microsoft.com/office/drawing/2014/main" id="{3C307621-0D72-92CB-539F-7763E101F6CF}"/>
              </a:ext>
            </a:extLst>
          </p:cNvPr>
          <p:cNvSpPr/>
          <p:nvPr/>
        </p:nvSpPr>
        <p:spPr>
          <a:xfrm rot="-5400000" flipH="1">
            <a:off x="7354200" y="2416550"/>
            <a:ext cx="3358800" cy="221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55CF61F-26CA-D81A-562C-48AF19FC9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0" y="16426"/>
            <a:ext cx="7000161" cy="564420"/>
          </a:xfrm>
          <a:prstGeom prst="rect">
            <a:avLst/>
          </a:prstGeom>
        </p:spPr>
      </p:pic>
      <p:pic>
        <p:nvPicPr>
          <p:cNvPr id="4" name="Imagen" descr="Imagen">
            <a:extLst>
              <a:ext uri="{FF2B5EF4-FFF2-40B4-BE49-F238E27FC236}">
                <a16:creationId xmlns:a16="http://schemas.microsoft.com/office/drawing/2014/main" id="{8D8C685E-F44B-562B-F936-E50BD39154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2570" y="71781"/>
            <a:ext cx="1863510" cy="3602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B2FA458-F736-9207-B6D0-E9687EA347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7920" y="4423601"/>
            <a:ext cx="9144000" cy="758926"/>
          </a:xfrm>
          <a:prstGeom prst="rect">
            <a:avLst/>
          </a:prstGeo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43E7DD04-4C19-084D-E66E-6415692BF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6F0A-3CD0-45C6-BCB8-134C48A3D246}" type="slidenum">
              <a:rPr lang="es-ES" smtClean="0"/>
              <a:t>39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83190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BE4849-6E07-6F56-569D-1003F9491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020EF3-EF15-E51F-9030-20B4D2D4D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0815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091574-5509-9046-27C5-F456448A1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483F80-CA2B-8C40-F1EC-465B825D2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3829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C09A2D-CDDF-261E-80A6-5B642AE7C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462959-0F8C-C95A-BC2B-FB279186E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7355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CDFD075-2C1D-211C-0A3C-4E7EE39EC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37;p42">
            <a:extLst>
              <a:ext uri="{FF2B5EF4-FFF2-40B4-BE49-F238E27FC236}">
                <a16:creationId xmlns:a16="http://schemas.microsoft.com/office/drawing/2014/main" id="{BBDC43DC-15E4-C5D6-1227-205BF92C73C7}"/>
              </a:ext>
            </a:extLst>
          </p:cNvPr>
          <p:cNvSpPr/>
          <p:nvPr/>
        </p:nvSpPr>
        <p:spPr>
          <a:xfrm rot="-5400000">
            <a:off x="2094583" y="-1476855"/>
            <a:ext cx="1057500" cy="461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239;p42">
            <a:extLst>
              <a:ext uri="{FF2B5EF4-FFF2-40B4-BE49-F238E27FC236}">
                <a16:creationId xmlns:a16="http://schemas.microsoft.com/office/drawing/2014/main" id="{DCE83C99-E80F-3D30-9BB3-736729C58699}"/>
              </a:ext>
            </a:extLst>
          </p:cNvPr>
          <p:cNvSpPr txBox="1">
            <a:spLocks/>
          </p:cNvSpPr>
          <p:nvPr/>
        </p:nvSpPr>
        <p:spPr>
          <a:xfrm>
            <a:off x="257187" y="498100"/>
            <a:ext cx="5633335" cy="56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dirty="0">
                <a:solidFill>
                  <a:schemeClr val="lt1"/>
                </a:solidFill>
              </a:rPr>
              <a:t>1. Actualización montaje</a:t>
            </a:r>
          </a:p>
        </p:txBody>
      </p:sp>
      <p:sp>
        <p:nvSpPr>
          <p:cNvPr id="8" name="Google Shape;239;p42">
            <a:extLst>
              <a:ext uri="{FF2B5EF4-FFF2-40B4-BE49-F238E27FC236}">
                <a16:creationId xmlns:a16="http://schemas.microsoft.com/office/drawing/2014/main" id="{ABCB30F6-30EA-D18C-46FD-C7DE827FDE0E}"/>
              </a:ext>
            </a:extLst>
          </p:cNvPr>
          <p:cNvSpPr txBox="1">
            <a:spLocks/>
          </p:cNvSpPr>
          <p:nvPr/>
        </p:nvSpPr>
        <p:spPr>
          <a:xfrm>
            <a:off x="351707" y="812803"/>
            <a:ext cx="4220293" cy="61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/>
            <a:endParaRPr lang="en-GB" sz="1600" dirty="0">
              <a:solidFill>
                <a:schemeClr val="lt1"/>
              </a:solidFill>
            </a:endParaRPr>
          </a:p>
        </p:txBody>
      </p:sp>
      <p:sp>
        <p:nvSpPr>
          <p:cNvPr id="5" name="Google Shape;239;p42">
            <a:extLst>
              <a:ext uri="{FF2B5EF4-FFF2-40B4-BE49-F238E27FC236}">
                <a16:creationId xmlns:a16="http://schemas.microsoft.com/office/drawing/2014/main" id="{EB9CB0A9-0E92-6912-1E09-2FA5478ED749}"/>
              </a:ext>
            </a:extLst>
          </p:cNvPr>
          <p:cNvSpPr txBox="1">
            <a:spLocks/>
          </p:cNvSpPr>
          <p:nvPr/>
        </p:nvSpPr>
        <p:spPr>
          <a:xfrm>
            <a:off x="315940" y="812803"/>
            <a:ext cx="5577251" cy="61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/>
            <a:r>
              <a:rPr lang="es-ES" sz="1600" dirty="0">
                <a:solidFill>
                  <a:schemeClr val="lt1"/>
                </a:solidFill>
              </a:rPr>
              <a:t>Local Oscillator crate</a:t>
            </a:r>
            <a:endParaRPr lang="en-GB" sz="1600" dirty="0">
              <a:solidFill>
                <a:schemeClr val="lt1"/>
              </a:solidFill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1789ED32-67A3-8AE5-B0F7-0A8EFD9B93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308" b="9684"/>
          <a:stretch>
            <a:fillRect/>
          </a:stretch>
        </p:blipFill>
        <p:spPr>
          <a:xfrm>
            <a:off x="3269969" y="1555601"/>
            <a:ext cx="3152702" cy="3279156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3A040E5-479D-84C5-D746-B6431E288B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8884" y="1967092"/>
            <a:ext cx="1709235" cy="227898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CD3E7E66-C72A-DDCA-79DC-AC4350952141}"/>
              </a:ext>
            </a:extLst>
          </p:cNvPr>
          <p:cNvSpPr txBox="1"/>
          <p:nvPr/>
        </p:nvSpPr>
        <p:spPr>
          <a:xfrm>
            <a:off x="257187" y="1967092"/>
            <a:ext cx="274626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/>
              <a:t>Montaje LO 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/>
              <a:t>Soportes componentes 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/>
              <a:t>Faltan componentes por llegar para PCB conexión microcontrolador-PLL-Atenuadores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/>
              <a:t>Componentes mixing probando y empaquetando.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4596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2DC5CF4-EDDA-45A5-47DE-F56BA080F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37;p42">
            <a:extLst>
              <a:ext uri="{FF2B5EF4-FFF2-40B4-BE49-F238E27FC236}">
                <a16:creationId xmlns:a16="http://schemas.microsoft.com/office/drawing/2014/main" id="{F61BB1C6-5585-776D-5DE3-A10B650BB854}"/>
              </a:ext>
            </a:extLst>
          </p:cNvPr>
          <p:cNvSpPr/>
          <p:nvPr/>
        </p:nvSpPr>
        <p:spPr>
          <a:xfrm rot="-5400000">
            <a:off x="2094583" y="-1476855"/>
            <a:ext cx="1057500" cy="461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239;p42">
            <a:extLst>
              <a:ext uri="{FF2B5EF4-FFF2-40B4-BE49-F238E27FC236}">
                <a16:creationId xmlns:a16="http://schemas.microsoft.com/office/drawing/2014/main" id="{181CD50C-449D-959D-EC9E-3D3549A99DAB}"/>
              </a:ext>
            </a:extLst>
          </p:cNvPr>
          <p:cNvSpPr txBox="1">
            <a:spLocks/>
          </p:cNvSpPr>
          <p:nvPr/>
        </p:nvSpPr>
        <p:spPr>
          <a:xfrm>
            <a:off x="257187" y="498100"/>
            <a:ext cx="5633335" cy="56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dirty="0">
                <a:solidFill>
                  <a:schemeClr val="lt1"/>
                </a:solidFill>
              </a:rPr>
              <a:t>1. Actualización montaje</a:t>
            </a:r>
          </a:p>
        </p:txBody>
      </p:sp>
      <p:sp>
        <p:nvSpPr>
          <p:cNvPr id="8" name="Google Shape;239;p42">
            <a:extLst>
              <a:ext uri="{FF2B5EF4-FFF2-40B4-BE49-F238E27FC236}">
                <a16:creationId xmlns:a16="http://schemas.microsoft.com/office/drawing/2014/main" id="{AE82FB37-0B14-A55B-2A5C-A38ED8E08DB5}"/>
              </a:ext>
            </a:extLst>
          </p:cNvPr>
          <p:cNvSpPr txBox="1">
            <a:spLocks/>
          </p:cNvSpPr>
          <p:nvPr/>
        </p:nvSpPr>
        <p:spPr>
          <a:xfrm>
            <a:off x="351707" y="812803"/>
            <a:ext cx="4220293" cy="61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/>
            <a:endParaRPr lang="en-GB" sz="1600" dirty="0">
              <a:solidFill>
                <a:schemeClr val="lt1"/>
              </a:solidFill>
            </a:endParaRPr>
          </a:p>
        </p:txBody>
      </p:sp>
      <p:sp>
        <p:nvSpPr>
          <p:cNvPr id="5" name="Google Shape;239;p42">
            <a:extLst>
              <a:ext uri="{FF2B5EF4-FFF2-40B4-BE49-F238E27FC236}">
                <a16:creationId xmlns:a16="http://schemas.microsoft.com/office/drawing/2014/main" id="{2975CC90-71B6-192B-02B0-27A3553D8060}"/>
              </a:ext>
            </a:extLst>
          </p:cNvPr>
          <p:cNvSpPr txBox="1">
            <a:spLocks/>
          </p:cNvSpPr>
          <p:nvPr/>
        </p:nvSpPr>
        <p:spPr>
          <a:xfrm>
            <a:off x="315940" y="812803"/>
            <a:ext cx="5577251" cy="61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/>
            <a:r>
              <a:rPr lang="es-ES" sz="1600" dirty="0">
                <a:solidFill>
                  <a:schemeClr val="lt1"/>
                </a:solidFill>
              </a:rPr>
              <a:t>Mixing crate</a:t>
            </a:r>
            <a:endParaRPr lang="en-GB" sz="1600" dirty="0">
              <a:solidFill>
                <a:schemeClr val="lt1"/>
              </a:solidFill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4545D6C-095D-56F8-5281-8BEF4785DA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308" b="9684"/>
          <a:stretch>
            <a:fillRect/>
          </a:stretch>
        </p:blipFill>
        <p:spPr>
          <a:xfrm>
            <a:off x="3269969" y="1555601"/>
            <a:ext cx="3152702" cy="3279156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71DECA4-4CF7-99D1-2BB4-86F3B1989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8884" y="1967092"/>
            <a:ext cx="1709235" cy="2278980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39EDF88A-3707-820F-B8CB-B30468C05F6C}"/>
              </a:ext>
            </a:extLst>
          </p:cNvPr>
          <p:cNvSpPr txBox="1"/>
          <p:nvPr/>
        </p:nvSpPr>
        <p:spPr>
          <a:xfrm>
            <a:off x="257187" y="1967092"/>
            <a:ext cx="274626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/>
              <a:t>Montaje LO 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/>
              <a:t>Soportes componentes 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/>
              <a:t>Faltan componentes por llegar para PCB conexión microcontrolador-PLL-Atenuadores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_tradnl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dirty="0"/>
              <a:t>Componentes mixing probando y empaquetando.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90579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03D0DE6-9D2F-25D5-E915-0799B90BC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37;p42">
            <a:extLst>
              <a:ext uri="{FF2B5EF4-FFF2-40B4-BE49-F238E27FC236}">
                <a16:creationId xmlns:a16="http://schemas.microsoft.com/office/drawing/2014/main" id="{2920D318-A286-03CA-9F86-E0FB73C18157}"/>
              </a:ext>
            </a:extLst>
          </p:cNvPr>
          <p:cNvSpPr/>
          <p:nvPr/>
        </p:nvSpPr>
        <p:spPr>
          <a:xfrm rot="-5400000">
            <a:off x="2094583" y="-1476855"/>
            <a:ext cx="1057500" cy="46147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239;p42">
            <a:extLst>
              <a:ext uri="{FF2B5EF4-FFF2-40B4-BE49-F238E27FC236}">
                <a16:creationId xmlns:a16="http://schemas.microsoft.com/office/drawing/2014/main" id="{CA936B29-E2B3-D3C0-26BD-E4A7FC0DA25D}"/>
              </a:ext>
            </a:extLst>
          </p:cNvPr>
          <p:cNvSpPr txBox="1">
            <a:spLocks/>
          </p:cNvSpPr>
          <p:nvPr/>
        </p:nvSpPr>
        <p:spPr>
          <a:xfrm>
            <a:off x="257187" y="498100"/>
            <a:ext cx="3296781" cy="56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dirty="0">
                <a:solidFill>
                  <a:schemeClr val="lt1"/>
                </a:solidFill>
              </a:rPr>
              <a:t>2. Diseño líneas</a:t>
            </a:r>
          </a:p>
        </p:txBody>
      </p:sp>
      <p:sp>
        <p:nvSpPr>
          <p:cNvPr id="8" name="Google Shape;239;p42">
            <a:extLst>
              <a:ext uri="{FF2B5EF4-FFF2-40B4-BE49-F238E27FC236}">
                <a16:creationId xmlns:a16="http://schemas.microsoft.com/office/drawing/2014/main" id="{E9A61990-9AD4-D17E-8F0A-8425D914F8D4}"/>
              </a:ext>
            </a:extLst>
          </p:cNvPr>
          <p:cNvSpPr txBox="1">
            <a:spLocks/>
          </p:cNvSpPr>
          <p:nvPr/>
        </p:nvSpPr>
        <p:spPr>
          <a:xfrm>
            <a:off x="351707" y="812803"/>
            <a:ext cx="4220293" cy="61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/>
            <a:endParaRPr lang="en-GB" sz="16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6073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C92EB3D-884A-6FD1-038B-DC1802BE7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39;p42">
            <a:extLst>
              <a:ext uri="{FF2B5EF4-FFF2-40B4-BE49-F238E27FC236}">
                <a16:creationId xmlns:a16="http://schemas.microsoft.com/office/drawing/2014/main" id="{77642242-0634-249A-D173-A55EE4253316}"/>
              </a:ext>
            </a:extLst>
          </p:cNvPr>
          <p:cNvSpPr txBox="1">
            <a:spLocks/>
          </p:cNvSpPr>
          <p:nvPr/>
        </p:nvSpPr>
        <p:spPr>
          <a:xfrm>
            <a:off x="351707" y="812803"/>
            <a:ext cx="4220293" cy="61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/>
            <a:endParaRPr lang="en-GB" sz="1600" dirty="0">
              <a:solidFill>
                <a:schemeClr val="lt1"/>
              </a:solidFill>
            </a:endParaRPr>
          </a:p>
        </p:txBody>
      </p:sp>
      <p:pic>
        <p:nvPicPr>
          <p:cNvPr id="2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859AA65A-325C-2985-C833-22B9431021B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063759" y="2901582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3" name="Group 5">
            <a:extLst>
              <a:ext uri="{FF2B5EF4-FFF2-40B4-BE49-F238E27FC236}">
                <a16:creationId xmlns:a16="http://schemas.microsoft.com/office/drawing/2014/main" id="{A15E3BE1-2735-54AD-5934-7A4377F70F7E}"/>
              </a:ext>
            </a:extLst>
          </p:cNvPr>
          <p:cNvGrpSpPr/>
          <p:nvPr/>
        </p:nvGrpSpPr>
        <p:grpSpPr>
          <a:xfrm>
            <a:off x="63204" y="2710101"/>
            <a:ext cx="638280" cy="638280"/>
            <a:chOff x="212400" y="2762280"/>
            <a:chExt cx="638280" cy="638280"/>
          </a:xfrm>
        </p:grpSpPr>
        <p:sp>
          <p:nvSpPr>
            <p:cNvPr id="4" name="CustomShape 6">
              <a:extLst>
                <a:ext uri="{FF2B5EF4-FFF2-40B4-BE49-F238E27FC236}">
                  <a16:creationId xmlns:a16="http://schemas.microsoft.com/office/drawing/2014/main" id="{4F44CD8E-F45D-7825-E9E7-19B64199FCD9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7" name="CustomShape 7">
              <a:extLst>
                <a:ext uri="{FF2B5EF4-FFF2-40B4-BE49-F238E27FC236}">
                  <a16:creationId xmlns:a16="http://schemas.microsoft.com/office/drawing/2014/main" id="{B17A640F-AED5-577C-ABB2-11D6680535AC}"/>
                </a:ext>
              </a:extLst>
            </p:cNvPr>
            <p:cNvSpPr/>
            <p:nvPr/>
          </p:nvSpPr>
          <p:spPr>
            <a:xfrm>
              <a:off x="393120" y="3011760"/>
              <a:ext cx="27684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+mj-lt"/>
                  <a:ea typeface="Open Sans Regular"/>
                </a:rPr>
                <a:t>cBPM</a:t>
              </a:r>
              <a:endParaRPr lang="es-ES" sz="800" spc="-1" dirty="0">
                <a:latin typeface="+mj-lt"/>
              </a:endParaRPr>
            </a:p>
          </p:txBody>
        </p:sp>
      </p:grpSp>
      <p:sp>
        <p:nvSpPr>
          <p:cNvPr id="9" name="CustomShape 22">
            <a:extLst>
              <a:ext uri="{FF2B5EF4-FFF2-40B4-BE49-F238E27FC236}">
                <a16:creationId xmlns:a16="http://schemas.microsoft.com/office/drawing/2014/main" id="{1B87F039-959F-6BC6-012F-DA8A0948B6DC}"/>
              </a:ext>
            </a:extLst>
          </p:cNvPr>
          <p:cNvSpPr/>
          <p:nvPr/>
        </p:nvSpPr>
        <p:spPr>
          <a:xfrm>
            <a:off x="2055498" y="797370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1</a:t>
            </a:r>
            <a:r>
              <a:rPr lang="es-ES" sz="1100" spc="-1" dirty="0">
                <a:latin typeface="+mj-lt"/>
                <a:ea typeface="Open Sans Regular"/>
              </a:rPr>
              <a:t> = 1.428 GHz</a:t>
            </a:r>
            <a:endParaRPr lang="es-ES" sz="1100" spc="-1" dirty="0">
              <a:latin typeface="+mj-lt"/>
            </a:endParaRPr>
          </a:p>
        </p:txBody>
      </p:sp>
      <p:sp>
        <p:nvSpPr>
          <p:cNvPr id="10" name="CustomShape 55">
            <a:extLst>
              <a:ext uri="{FF2B5EF4-FFF2-40B4-BE49-F238E27FC236}">
                <a16:creationId xmlns:a16="http://schemas.microsoft.com/office/drawing/2014/main" id="{04882A4F-E94B-56BA-03F4-3019C5CFD62A}"/>
              </a:ext>
            </a:extLst>
          </p:cNvPr>
          <p:cNvSpPr/>
          <p:nvPr/>
        </p:nvSpPr>
        <p:spPr>
          <a:xfrm>
            <a:off x="4598176" y="3558905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 = 194 MHz</a:t>
            </a:r>
            <a:endParaRPr lang="es-ES" sz="800" b="1" spc="-1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11" name="Group 56">
            <a:extLst>
              <a:ext uri="{FF2B5EF4-FFF2-40B4-BE49-F238E27FC236}">
                <a16:creationId xmlns:a16="http://schemas.microsoft.com/office/drawing/2014/main" id="{9E30F87E-3BBC-3D67-24E7-12D05C90DC17}"/>
              </a:ext>
            </a:extLst>
          </p:cNvPr>
          <p:cNvGrpSpPr/>
          <p:nvPr/>
        </p:nvGrpSpPr>
        <p:grpSpPr>
          <a:xfrm>
            <a:off x="1370004" y="2798661"/>
            <a:ext cx="449640" cy="449640"/>
            <a:chOff x="1519200" y="2850840"/>
            <a:chExt cx="449640" cy="449640"/>
          </a:xfrm>
        </p:grpSpPr>
        <p:sp>
          <p:nvSpPr>
            <p:cNvPr id="12" name="CustomShape 57">
              <a:extLst>
                <a:ext uri="{FF2B5EF4-FFF2-40B4-BE49-F238E27FC236}">
                  <a16:creationId xmlns:a16="http://schemas.microsoft.com/office/drawing/2014/main" id="{E9BFEBEE-CF8D-66EA-C2C0-172F4BC7085B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3" name="CustomShape 58">
              <a:extLst>
                <a:ext uri="{FF2B5EF4-FFF2-40B4-BE49-F238E27FC236}">
                  <a16:creationId xmlns:a16="http://schemas.microsoft.com/office/drawing/2014/main" id="{55E3E7D7-9252-4FDB-7C84-E6A0035477C8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180 </a:t>
              </a:r>
              <a:endParaRPr lang="es-ES" sz="800" spc="-1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Hybrid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15" name="Line 59">
            <a:extLst>
              <a:ext uri="{FF2B5EF4-FFF2-40B4-BE49-F238E27FC236}">
                <a16:creationId xmlns:a16="http://schemas.microsoft.com/office/drawing/2014/main" id="{70FC385C-20F9-6CA0-C412-099E26D575E0}"/>
              </a:ext>
            </a:extLst>
          </p:cNvPr>
          <p:cNvSpPr/>
          <p:nvPr/>
        </p:nvSpPr>
        <p:spPr>
          <a:xfrm>
            <a:off x="1172724" y="3023301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6" name="Line 60">
            <a:extLst>
              <a:ext uri="{FF2B5EF4-FFF2-40B4-BE49-F238E27FC236}">
                <a16:creationId xmlns:a16="http://schemas.microsoft.com/office/drawing/2014/main" id="{5246FA53-4A7B-DC2C-E79D-AFFB6010CFD8}"/>
              </a:ext>
            </a:extLst>
          </p:cNvPr>
          <p:cNvSpPr/>
          <p:nvPr/>
        </p:nvSpPr>
        <p:spPr>
          <a:xfrm flipV="1">
            <a:off x="1595004" y="3243981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8" name="CustomShape 61">
            <a:extLst>
              <a:ext uri="{FF2B5EF4-FFF2-40B4-BE49-F238E27FC236}">
                <a16:creationId xmlns:a16="http://schemas.microsoft.com/office/drawing/2014/main" id="{79BE4E4D-503F-5103-0616-AA91E096CA79}"/>
              </a:ext>
            </a:extLst>
          </p:cNvPr>
          <p:cNvSpPr/>
          <p:nvPr/>
        </p:nvSpPr>
        <p:spPr>
          <a:xfrm>
            <a:off x="1218634" y="2883983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 dirty="0">
              <a:latin typeface="Arial"/>
            </a:endParaRPr>
          </a:p>
        </p:txBody>
      </p:sp>
      <p:sp>
        <p:nvSpPr>
          <p:cNvPr id="19" name="CustomShape 62">
            <a:extLst>
              <a:ext uri="{FF2B5EF4-FFF2-40B4-BE49-F238E27FC236}">
                <a16:creationId xmlns:a16="http://schemas.microsoft.com/office/drawing/2014/main" id="{19D75F40-BBD1-DD88-F2AC-BA1C1F3BF2C2}"/>
              </a:ext>
            </a:extLst>
          </p:cNvPr>
          <p:cNvSpPr/>
          <p:nvPr/>
        </p:nvSpPr>
        <p:spPr>
          <a:xfrm>
            <a:off x="1862054" y="2883983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 dirty="0">
              <a:latin typeface="Arial"/>
            </a:endParaRPr>
          </a:p>
        </p:txBody>
      </p:sp>
      <p:grpSp>
        <p:nvGrpSpPr>
          <p:cNvPr id="20" name="Group 63">
            <a:extLst>
              <a:ext uri="{FF2B5EF4-FFF2-40B4-BE49-F238E27FC236}">
                <a16:creationId xmlns:a16="http://schemas.microsoft.com/office/drawing/2014/main" id="{136A4ECC-AC86-C196-54F7-98C4D0EFAACE}"/>
              </a:ext>
            </a:extLst>
          </p:cNvPr>
          <p:cNvGrpSpPr/>
          <p:nvPr/>
        </p:nvGrpSpPr>
        <p:grpSpPr>
          <a:xfrm>
            <a:off x="2626764" y="2817021"/>
            <a:ext cx="4408740" cy="541158"/>
            <a:chOff x="2775960" y="2869200"/>
            <a:chExt cx="4408740" cy="541158"/>
          </a:xfrm>
        </p:grpSpPr>
        <p:sp>
          <p:nvSpPr>
            <p:cNvPr id="21" name="CustomShape 64">
              <a:extLst>
                <a:ext uri="{FF2B5EF4-FFF2-40B4-BE49-F238E27FC236}">
                  <a16:creationId xmlns:a16="http://schemas.microsoft.com/office/drawing/2014/main" id="{0422CCB6-8C4B-947C-741C-FA0983A12522}"/>
                </a:ext>
              </a:extLst>
            </p:cNvPr>
            <p:cNvSpPr/>
            <p:nvPr/>
          </p:nvSpPr>
          <p:spPr>
            <a:xfrm rot="5400000">
              <a:off x="4069784" y="2935091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24" name="Group 66">
              <a:extLst>
                <a:ext uri="{FF2B5EF4-FFF2-40B4-BE49-F238E27FC236}">
                  <a16:creationId xmlns:a16="http://schemas.microsoft.com/office/drawing/2014/main" id="{7832CCC4-BBB3-1DD5-2A1C-1248753B0E4D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37" name="CustomShape 67">
                <a:extLst>
                  <a:ext uri="{FF2B5EF4-FFF2-40B4-BE49-F238E27FC236}">
                    <a16:creationId xmlns:a16="http://schemas.microsoft.com/office/drawing/2014/main" id="{8F23BE5F-AF6E-FAB2-EA01-464843BB5AA9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38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0513B5D8-D341-7249-EC84-577A37589E7B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25" name="Group 68">
              <a:extLst>
                <a:ext uri="{FF2B5EF4-FFF2-40B4-BE49-F238E27FC236}">
                  <a16:creationId xmlns:a16="http://schemas.microsoft.com/office/drawing/2014/main" id="{6696E51C-0B94-4E1A-202C-98BB199729A0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35" name="CustomShape 69">
                <a:extLst>
                  <a:ext uri="{FF2B5EF4-FFF2-40B4-BE49-F238E27FC236}">
                    <a16:creationId xmlns:a16="http://schemas.microsoft.com/office/drawing/2014/main" id="{8C13C29D-A6D3-56DA-3DDF-F9236AE7BB68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36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9C0D7B4A-AD73-650A-E3AF-F6212F38CED0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26" name="Group 70">
              <a:extLst>
                <a:ext uri="{FF2B5EF4-FFF2-40B4-BE49-F238E27FC236}">
                  <a16:creationId xmlns:a16="http://schemas.microsoft.com/office/drawing/2014/main" id="{59DA3893-4B2E-E15C-635C-F797756B1690}"/>
                </a:ext>
              </a:extLst>
            </p:cNvPr>
            <p:cNvGrpSpPr/>
            <p:nvPr/>
          </p:nvGrpSpPr>
          <p:grpSpPr>
            <a:xfrm>
              <a:off x="4575960" y="2869200"/>
              <a:ext cx="412920" cy="412920"/>
              <a:chOff x="4575960" y="2869200"/>
              <a:chExt cx="412920" cy="412920"/>
            </a:xfrm>
          </p:grpSpPr>
          <p:sp>
            <p:nvSpPr>
              <p:cNvPr id="32" name="CustomShape 71">
                <a:extLst>
                  <a:ext uri="{FF2B5EF4-FFF2-40B4-BE49-F238E27FC236}">
                    <a16:creationId xmlns:a16="http://schemas.microsoft.com/office/drawing/2014/main" id="{E188B0AF-68B8-1B16-F5AC-9F5588E8DA69}"/>
                  </a:ext>
                </a:extLst>
              </p:cNvPr>
              <p:cNvSpPr/>
              <p:nvPr/>
            </p:nvSpPr>
            <p:spPr>
              <a:xfrm>
                <a:off x="4575960" y="2869200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3" name="Line 72">
                <a:extLst>
                  <a:ext uri="{FF2B5EF4-FFF2-40B4-BE49-F238E27FC236}">
                    <a16:creationId xmlns:a16="http://schemas.microsoft.com/office/drawing/2014/main" id="{8285BB69-52DF-06D9-9501-98BAAF338E77}"/>
                  </a:ext>
                </a:extLst>
              </p:cNvPr>
              <p:cNvSpPr/>
              <p:nvPr/>
            </p:nvSpPr>
            <p:spPr>
              <a:xfrm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34" name="Line 73">
                <a:extLst>
                  <a:ext uri="{FF2B5EF4-FFF2-40B4-BE49-F238E27FC236}">
                    <a16:creationId xmlns:a16="http://schemas.microsoft.com/office/drawing/2014/main" id="{A5B86D03-566D-0076-337E-F3C019BD8EB8}"/>
                  </a:ext>
                </a:extLst>
              </p:cNvPr>
              <p:cNvSpPr/>
              <p:nvPr/>
            </p:nvSpPr>
            <p:spPr>
              <a:xfrm flipH="1"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</p:grpSp>
        <p:sp>
          <p:nvSpPr>
            <p:cNvPr id="27" name="Line 85">
              <a:extLst>
                <a:ext uri="{FF2B5EF4-FFF2-40B4-BE49-F238E27FC236}">
                  <a16:creationId xmlns:a16="http://schemas.microsoft.com/office/drawing/2014/main" id="{D761379C-30CE-67DB-8F31-A92BB9D41965}"/>
                </a:ext>
              </a:extLst>
            </p:cNvPr>
            <p:cNvSpPr/>
            <p:nvPr/>
          </p:nvSpPr>
          <p:spPr>
            <a:xfrm>
              <a:off x="6824700" y="3093970"/>
              <a:ext cx="360000" cy="0"/>
            </a:xfrm>
            <a:prstGeom prst="line">
              <a:avLst/>
            </a:prstGeom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28" name="CustomShape 86">
              <a:extLst>
                <a:ext uri="{FF2B5EF4-FFF2-40B4-BE49-F238E27FC236}">
                  <a16:creationId xmlns:a16="http://schemas.microsoft.com/office/drawing/2014/main" id="{A4D5462B-201B-DCD5-D31A-10F844796999}"/>
                </a:ext>
              </a:extLst>
            </p:cNvPr>
            <p:cNvSpPr/>
            <p:nvPr/>
          </p:nvSpPr>
          <p:spPr>
            <a:xfrm>
              <a:off x="2887141" y="3287247"/>
              <a:ext cx="139077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Att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9" name="CustomShape 87">
              <a:extLst>
                <a:ext uri="{FF2B5EF4-FFF2-40B4-BE49-F238E27FC236}">
                  <a16:creationId xmlns:a16="http://schemas.microsoft.com/office/drawing/2014/main" id="{A956302C-58FE-B296-8803-4E3FB512BB20}"/>
                </a:ext>
              </a:extLst>
            </p:cNvPr>
            <p:cNvSpPr/>
            <p:nvPr/>
          </p:nvSpPr>
          <p:spPr>
            <a:xfrm>
              <a:off x="3479748" y="3287247"/>
              <a:ext cx="18075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BPF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30" name="CustomShape 88">
              <a:extLst>
                <a:ext uri="{FF2B5EF4-FFF2-40B4-BE49-F238E27FC236}">
                  <a16:creationId xmlns:a16="http://schemas.microsoft.com/office/drawing/2014/main" id="{166837CA-595D-ABE2-BF5C-FAB062216220}"/>
                </a:ext>
              </a:extLst>
            </p:cNvPr>
            <p:cNvSpPr/>
            <p:nvPr/>
          </p:nvSpPr>
          <p:spPr>
            <a:xfrm>
              <a:off x="4119586" y="3287171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Amp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31" name="CustomShape 89">
              <a:extLst>
                <a:ext uri="{FF2B5EF4-FFF2-40B4-BE49-F238E27FC236}">
                  <a16:creationId xmlns:a16="http://schemas.microsoft.com/office/drawing/2014/main" id="{DD49893F-248C-68A3-0022-7BBA92377F34}"/>
                </a:ext>
              </a:extLst>
            </p:cNvPr>
            <p:cNvSpPr/>
            <p:nvPr/>
          </p:nvSpPr>
          <p:spPr>
            <a:xfrm>
              <a:off x="4641840" y="3287520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Mixer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39" name="Line 96">
            <a:extLst>
              <a:ext uri="{FF2B5EF4-FFF2-40B4-BE49-F238E27FC236}">
                <a16:creationId xmlns:a16="http://schemas.microsoft.com/office/drawing/2014/main" id="{162F244F-AB51-783F-23F4-9FB2B11D1A8B}"/>
              </a:ext>
            </a:extLst>
          </p:cNvPr>
          <p:cNvSpPr/>
          <p:nvPr/>
        </p:nvSpPr>
        <p:spPr>
          <a:xfrm flipV="1">
            <a:off x="1588524" y="2567901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0" name="Line 97">
            <a:extLst>
              <a:ext uri="{FF2B5EF4-FFF2-40B4-BE49-F238E27FC236}">
                <a16:creationId xmlns:a16="http://schemas.microsoft.com/office/drawing/2014/main" id="{3A03F040-955A-0FF0-713D-BF82F6B7BB69}"/>
              </a:ext>
            </a:extLst>
          </p:cNvPr>
          <p:cNvSpPr/>
          <p:nvPr/>
        </p:nvSpPr>
        <p:spPr>
          <a:xfrm>
            <a:off x="382164" y="2568981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1" name="Line 98">
            <a:extLst>
              <a:ext uri="{FF2B5EF4-FFF2-40B4-BE49-F238E27FC236}">
                <a16:creationId xmlns:a16="http://schemas.microsoft.com/office/drawing/2014/main" id="{693C9FE1-9A7E-62B1-79E4-A3BD559C6D78}"/>
              </a:ext>
            </a:extLst>
          </p:cNvPr>
          <p:cNvSpPr/>
          <p:nvPr/>
        </p:nvSpPr>
        <p:spPr>
          <a:xfrm flipV="1">
            <a:off x="382524" y="2557821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2" name="Line 99">
            <a:extLst>
              <a:ext uri="{FF2B5EF4-FFF2-40B4-BE49-F238E27FC236}">
                <a16:creationId xmlns:a16="http://schemas.microsoft.com/office/drawing/2014/main" id="{C797B481-191D-7483-F600-4567D18579AE}"/>
              </a:ext>
            </a:extLst>
          </p:cNvPr>
          <p:cNvSpPr/>
          <p:nvPr/>
        </p:nvSpPr>
        <p:spPr>
          <a:xfrm>
            <a:off x="382164" y="3474741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3" name="Line 100">
            <a:extLst>
              <a:ext uri="{FF2B5EF4-FFF2-40B4-BE49-F238E27FC236}">
                <a16:creationId xmlns:a16="http://schemas.microsoft.com/office/drawing/2014/main" id="{5085FD76-7DF4-4A47-977F-20C677B00974}"/>
              </a:ext>
            </a:extLst>
          </p:cNvPr>
          <p:cNvSpPr/>
          <p:nvPr/>
        </p:nvSpPr>
        <p:spPr>
          <a:xfrm flipV="1">
            <a:off x="382524" y="3350181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4" name="Line 104">
            <a:extLst>
              <a:ext uri="{FF2B5EF4-FFF2-40B4-BE49-F238E27FC236}">
                <a16:creationId xmlns:a16="http://schemas.microsoft.com/office/drawing/2014/main" id="{87E76391-8EBB-659E-6F4F-A5BF9FDEB09C}"/>
              </a:ext>
            </a:extLst>
          </p:cNvPr>
          <p:cNvSpPr/>
          <p:nvPr/>
        </p:nvSpPr>
        <p:spPr>
          <a:xfrm flipH="1" flipV="1">
            <a:off x="4641592" y="1550595"/>
            <a:ext cx="0" cy="127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5" name="CustomShape 136">
            <a:extLst>
              <a:ext uri="{FF2B5EF4-FFF2-40B4-BE49-F238E27FC236}">
                <a16:creationId xmlns:a16="http://schemas.microsoft.com/office/drawing/2014/main" id="{6CC85549-91ED-AA7D-9C2D-2E754F67C339}"/>
              </a:ext>
            </a:extLst>
          </p:cNvPr>
          <p:cNvSpPr/>
          <p:nvPr/>
        </p:nvSpPr>
        <p:spPr>
          <a:xfrm>
            <a:off x="1967456" y="3564741"/>
            <a:ext cx="75629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1.622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 dirty="0">
              <a:solidFill>
                <a:srgbClr val="7C92C4"/>
              </a:solidFill>
              <a:latin typeface="Arial"/>
            </a:endParaRPr>
          </a:p>
        </p:txBody>
      </p:sp>
      <p:sp>
        <p:nvSpPr>
          <p:cNvPr id="46" name="CustomShape 32">
            <a:extLst>
              <a:ext uri="{FF2B5EF4-FFF2-40B4-BE49-F238E27FC236}">
                <a16:creationId xmlns:a16="http://schemas.microsoft.com/office/drawing/2014/main" id="{8E82C05C-F72D-CC3E-7F4F-E26F8422CE28}"/>
              </a:ext>
            </a:extLst>
          </p:cNvPr>
          <p:cNvSpPr/>
          <p:nvPr/>
        </p:nvSpPr>
        <p:spPr>
          <a:xfrm>
            <a:off x="5522764" y="2832436"/>
            <a:ext cx="412920" cy="412920"/>
          </a:xfrm>
          <a:prstGeom prst="ellipse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7" name="Line 33">
            <a:extLst>
              <a:ext uri="{FF2B5EF4-FFF2-40B4-BE49-F238E27FC236}">
                <a16:creationId xmlns:a16="http://schemas.microsoft.com/office/drawing/2014/main" id="{87C54691-11BA-E559-3EF0-B8A0C4ADD65D}"/>
              </a:ext>
            </a:extLst>
          </p:cNvPr>
          <p:cNvSpPr/>
          <p:nvPr/>
        </p:nvSpPr>
        <p:spPr>
          <a:xfrm flipV="1">
            <a:off x="5586124" y="2895796"/>
            <a:ext cx="285840" cy="286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8" name="Line 34">
            <a:extLst>
              <a:ext uri="{FF2B5EF4-FFF2-40B4-BE49-F238E27FC236}">
                <a16:creationId xmlns:a16="http://schemas.microsoft.com/office/drawing/2014/main" id="{6E406226-C476-F1EF-EB43-7EB7A8F36865}"/>
              </a:ext>
            </a:extLst>
          </p:cNvPr>
          <p:cNvSpPr/>
          <p:nvPr/>
        </p:nvSpPr>
        <p:spPr>
          <a:xfrm flipH="1" flipV="1">
            <a:off x="5586124" y="2895796"/>
            <a:ext cx="285840" cy="286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49" name="CustomShape 22">
            <a:extLst>
              <a:ext uri="{FF2B5EF4-FFF2-40B4-BE49-F238E27FC236}">
                <a16:creationId xmlns:a16="http://schemas.microsoft.com/office/drawing/2014/main" id="{282A01F8-DDD9-93A2-7B57-52AAED1F0605}"/>
              </a:ext>
            </a:extLst>
          </p:cNvPr>
          <p:cNvSpPr/>
          <p:nvPr/>
        </p:nvSpPr>
        <p:spPr>
          <a:xfrm>
            <a:off x="5850932" y="446240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2</a:t>
            </a:r>
            <a:r>
              <a:rPr lang="es-ES" sz="1100" spc="-1" dirty="0">
                <a:latin typeface="+mj-lt"/>
                <a:ea typeface="Open Sans Regular"/>
              </a:rPr>
              <a:t> = 89,25 MHz</a:t>
            </a:r>
            <a:endParaRPr lang="es-ES" sz="1100" spc="-1" dirty="0">
              <a:latin typeface="+mj-lt"/>
            </a:endParaRPr>
          </a:p>
        </p:txBody>
      </p:sp>
      <p:sp>
        <p:nvSpPr>
          <p:cNvPr id="50" name="Line 42">
            <a:extLst>
              <a:ext uri="{FF2B5EF4-FFF2-40B4-BE49-F238E27FC236}">
                <a16:creationId xmlns:a16="http://schemas.microsoft.com/office/drawing/2014/main" id="{6728EA9E-62E9-2E2E-9787-F46688D550E3}"/>
              </a:ext>
            </a:extLst>
          </p:cNvPr>
          <p:cNvSpPr/>
          <p:nvPr/>
        </p:nvSpPr>
        <p:spPr>
          <a:xfrm flipV="1">
            <a:off x="5949718" y="3038896"/>
            <a:ext cx="71275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1" name="CustomShape 49">
            <a:extLst>
              <a:ext uri="{FF2B5EF4-FFF2-40B4-BE49-F238E27FC236}">
                <a16:creationId xmlns:a16="http://schemas.microsoft.com/office/drawing/2014/main" id="{6861834A-7B49-F922-7B88-86C2257BC4A7}"/>
              </a:ext>
            </a:extLst>
          </p:cNvPr>
          <p:cNvSpPr/>
          <p:nvPr/>
        </p:nvSpPr>
        <p:spPr>
          <a:xfrm>
            <a:off x="5608869" y="3311989"/>
            <a:ext cx="281160" cy="1220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Mixer</a:t>
            </a:r>
            <a:endParaRPr lang="es-ES" sz="800" spc="-1" dirty="0">
              <a:latin typeface="Arial"/>
            </a:endParaRPr>
          </a:p>
        </p:txBody>
      </p:sp>
      <p:sp>
        <p:nvSpPr>
          <p:cNvPr id="52" name="CustomShape 55">
            <a:extLst>
              <a:ext uri="{FF2B5EF4-FFF2-40B4-BE49-F238E27FC236}">
                <a16:creationId xmlns:a16="http://schemas.microsoft.com/office/drawing/2014/main" id="{E17EE90E-5BFE-6E40-8053-508AF766A2DD}"/>
              </a:ext>
            </a:extLst>
          </p:cNvPr>
          <p:cNvSpPr/>
          <p:nvPr/>
        </p:nvSpPr>
        <p:spPr>
          <a:xfrm>
            <a:off x="7326746" y="3545019"/>
            <a:ext cx="98322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6ED29B"/>
                </a:solidFill>
                <a:latin typeface="+mj-lt"/>
                <a:ea typeface="Open Sans Regular"/>
              </a:rPr>
              <a:t>2</a:t>
            </a: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= 104,75 MHz</a:t>
            </a:r>
            <a:endParaRPr lang="es-ES" sz="800" b="1" spc="-1" dirty="0">
              <a:solidFill>
                <a:srgbClr val="6ED29B"/>
              </a:solidFill>
              <a:latin typeface="+mj-lt"/>
            </a:endParaRPr>
          </a:p>
        </p:txBody>
      </p:sp>
      <p:sp>
        <p:nvSpPr>
          <p:cNvPr id="53" name="CustomShape 25">
            <a:extLst>
              <a:ext uri="{FF2B5EF4-FFF2-40B4-BE49-F238E27FC236}">
                <a16:creationId xmlns:a16="http://schemas.microsoft.com/office/drawing/2014/main" id="{43AD016F-7989-4ADF-C4FD-62CC2DE2B53B}"/>
              </a:ext>
            </a:extLst>
          </p:cNvPr>
          <p:cNvSpPr/>
          <p:nvPr/>
        </p:nvSpPr>
        <p:spPr>
          <a:xfrm rot="5400000">
            <a:off x="7037685" y="2903061"/>
            <a:ext cx="318240" cy="280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4" name="CustomShape 48">
            <a:extLst>
              <a:ext uri="{FF2B5EF4-FFF2-40B4-BE49-F238E27FC236}">
                <a16:creationId xmlns:a16="http://schemas.microsoft.com/office/drawing/2014/main" id="{F533B8D7-DA53-F0B0-80D9-0E2CB31DBF84}"/>
              </a:ext>
            </a:extLst>
          </p:cNvPr>
          <p:cNvSpPr/>
          <p:nvPr/>
        </p:nvSpPr>
        <p:spPr>
          <a:xfrm>
            <a:off x="7084787" y="3271899"/>
            <a:ext cx="22403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sp>
        <p:nvSpPr>
          <p:cNvPr id="55" name="Line 45">
            <a:extLst>
              <a:ext uri="{FF2B5EF4-FFF2-40B4-BE49-F238E27FC236}">
                <a16:creationId xmlns:a16="http://schemas.microsoft.com/office/drawing/2014/main" id="{09444CAB-D3B4-018E-0E17-D4E488A4A18D}"/>
              </a:ext>
            </a:extLst>
          </p:cNvPr>
          <p:cNvSpPr/>
          <p:nvPr/>
        </p:nvSpPr>
        <p:spPr>
          <a:xfrm>
            <a:off x="7350418" y="3045240"/>
            <a:ext cx="36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6" name="CustomShape 36">
            <a:extLst>
              <a:ext uri="{FF2B5EF4-FFF2-40B4-BE49-F238E27FC236}">
                <a16:creationId xmlns:a16="http://schemas.microsoft.com/office/drawing/2014/main" id="{F4243EAB-5F97-3401-C9F9-C8F7AE708104}"/>
              </a:ext>
            </a:extLst>
          </p:cNvPr>
          <p:cNvSpPr/>
          <p:nvPr/>
        </p:nvSpPr>
        <p:spPr>
          <a:xfrm>
            <a:off x="7731142" y="2873268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57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14BC9D23-170F-4DF9-D8C6-8E35423007A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775782" y="2921148"/>
            <a:ext cx="272880" cy="266040"/>
          </a:xfrm>
          <a:prstGeom prst="rect">
            <a:avLst/>
          </a:prstGeom>
          <a:ln w="12600">
            <a:noFill/>
          </a:ln>
        </p:spPr>
      </p:pic>
      <p:sp>
        <p:nvSpPr>
          <p:cNvPr id="58" name="CustomShape 51">
            <a:extLst>
              <a:ext uri="{FF2B5EF4-FFF2-40B4-BE49-F238E27FC236}">
                <a16:creationId xmlns:a16="http://schemas.microsoft.com/office/drawing/2014/main" id="{46A8D1A7-E5E8-5A62-8831-D3C44235A281}"/>
              </a:ext>
            </a:extLst>
          </p:cNvPr>
          <p:cNvSpPr/>
          <p:nvPr/>
        </p:nvSpPr>
        <p:spPr>
          <a:xfrm>
            <a:off x="7837678" y="3271897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grpSp>
        <p:nvGrpSpPr>
          <p:cNvPr id="59" name="Group 16">
            <a:extLst>
              <a:ext uri="{FF2B5EF4-FFF2-40B4-BE49-F238E27FC236}">
                <a16:creationId xmlns:a16="http://schemas.microsoft.com/office/drawing/2014/main" id="{3DD4AA48-64E6-0F0E-19FC-D8D637708615}"/>
              </a:ext>
            </a:extLst>
          </p:cNvPr>
          <p:cNvGrpSpPr/>
          <p:nvPr/>
        </p:nvGrpSpPr>
        <p:grpSpPr>
          <a:xfrm>
            <a:off x="8251293" y="2177306"/>
            <a:ext cx="835920" cy="1708216"/>
            <a:chOff x="8043840" y="1744920"/>
            <a:chExt cx="835920" cy="2659680"/>
          </a:xfrm>
        </p:grpSpPr>
        <p:sp>
          <p:nvSpPr>
            <p:cNvPr id="60" name="CustomShape 17">
              <a:extLst>
                <a:ext uri="{FF2B5EF4-FFF2-40B4-BE49-F238E27FC236}">
                  <a16:creationId xmlns:a16="http://schemas.microsoft.com/office/drawing/2014/main" id="{EF6ABE21-7523-13F3-DFB9-76E4ACD66A9F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61" name="CustomShape 18">
              <a:extLst>
                <a:ext uri="{FF2B5EF4-FFF2-40B4-BE49-F238E27FC236}">
                  <a16:creationId xmlns:a16="http://schemas.microsoft.com/office/drawing/2014/main" id="{1EBE9508-F77E-9273-788F-726C526378EC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Oscilloscope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62" name="Line 45">
            <a:extLst>
              <a:ext uri="{FF2B5EF4-FFF2-40B4-BE49-F238E27FC236}">
                <a16:creationId xmlns:a16="http://schemas.microsoft.com/office/drawing/2014/main" id="{6D02A57C-FC0A-B78B-8A6F-DFEA03134980}"/>
              </a:ext>
            </a:extLst>
          </p:cNvPr>
          <p:cNvSpPr/>
          <p:nvPr/>
        </p:nvSpPr>
        <p:spPr>
          <a:xfrm>
            <a:off x="8083832" y="3038896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3" name="CustomShape 55">
            <a:extLst>
              <a:ext uri="{FF2B5EF4-FFF2-40B4-BE49-F238E27FC236}">
                <a16:creationId xmlns:a16="http://schemas.microsoft.com/office/drawing/2014/main" id="{BD3E1303-1063-FC50-61B5-8204EABBDE50}"/>
              </a:ext>
            </a:extLst>
          </p:cNvPr>
          <p:cNvSpPr/>
          <p:nvPr/>
        </p:nvSpPr>
        <p:spPr>
          <a:xfrm>
            <a:off x="5955251" y="2540441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6ED29B"/>
                </a:solidFill>
                <a:latin typeface="+mj-lt"/>
                <a:ea typeface="Open Sans Regular"/>
              </a:rPr>
              <a:t>Second down-conversion</a:t>
            </a:r>
            <a:endParaRPr lang="es-ES" sz="900" b="1" spc="-1" dirty="0">
              <a:solidFill>
                <a:srgbClr val="6ED29B"/>
              </a:solidFill>
              <a:latin typeface="+mj-lt"/>
            </a:endParaRPr>
          </a:p>
        </p:txBody>
      </p:sp>
      <p:sp>
        <p:nvSpPr>
          <p:cNvPr id="64" name="CustomShape 36">
            <a:extLst>
              <a:ext uri="{FF2B5EF4-FFF2-40B4-BE49-F238E27FC236}">
                <a16:creationId xmlns:a16="http://schemas.microsoft.com/office/drawing/2014/main" id="{1F5A0D01-41DB-C479-0BE6-410B333DEF34}"/>
              </a:ext>
            </a:extLst>
          </p:cNvPr>
          <p:cNvSpPr/>
          <p:nvPr/>
        </p:nvSpPr>
        <p:spPr>
          <a:xfrm>
            <a:off x="5019119" y="2853702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5" name="CustomShape 51">
            <a:extLst>
              <a:ext uri="{FF2B5EF4-FFF2-40B4-BE49-F238E27FC236}">
                <a16:creationId xmlns:a16="http://schemas.microsoft.com/office/drawing/2014/main" id="{45E33CAB-F4A7-8E69-AEF9-02D082653CA8}"/>
              </a:ext>
            </a:extLst>
          </p:cNvPr>
          <p:cNvSpPr/>
          <p:nvPr/>
        </p:nvSpPr>
        <p:spPr>
          <a:xfrm>
            <a:off x="5125657" y="3252333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66" name="Line 42">
            <a:extLst>
              <a:ext uri="{FF2B5EF4-FFF2-40B4-BE49-F238E27FC236}">
                <a16:creationId xmlns:a16="http://schemas.microsoft.com/office/drawing/2014/main" id="{1890A5C5-6684-CEC9-9014-98FB7A1B0C85}"/>
              </a:ext>
            </a:extLst>
          </p:cNvPr>
          <p:cNvSpPr/>
          <p:nvPr/>
        </p:nvSpPr>
        <p:spPr>
          <a:xfrm>
            <a:off x="5376220" y="3031414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7" name="Line 42">
            <a:extLst>
              <a:ext uri="{FF2B5EF4-FFF2-40B4-BE49-F238E27FC236}">
                <a16:creationId xmlns:a16="http://schemas.microsoft.com/office/drawing/2014/main" id="{D5923EEB-2CA0-7767-5BF7-6D2909976A80}"/>
              </a:ext>
            </a:extLst>
          </p:cNvPr>
          <p:cNvSpPr/>
          <p:nvPr/>
        </p:nvSpPr>
        <p:spPr>
          <a:xfrm>
            <a:off x="4833357" y="3011453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8" name="CustomShape 55">
            <a:extLst>
              <a:ext uri="{FF2B5EF4-FFF2-40B4-BE49-F238E27FC236}">
                <a16:creationId xmlns:a16="http://schemas.microsoft.com/office/drawing/2014/main" id="{C9E23D0C-45CB-64AA-B05F-79FF72027B6A}"/>
              </a:ext>
            </a:extLst>
          </p:cNvPr>
          <p:cNvSpPr/>
          <p:nvPr/>
        </p:nvSpPr>
        <p:spPr>
          <a:xfrm>
            <a:off x="2799231" y="2498651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First down-conversion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69" name="CustomShape 3">
            <a:extLst>
              <a:ext uri="{FF2B5EF4-FFF2-40B4-BE49-F238E27FC236}">
                <a16:creationId xmlns:a16="http://schemas.microsoft.com/office/drawing/2014/main" id="{CC84E128-A2E0-C9F5-6BDE-3482D241D795}"/>
              </a:ext>
            </a:extLst>
          </p:cNvPr>
          <p:cNvSpPr/>
          <p:nvPr/>
        </p:nvSpPr>
        <p:spPr>
          <a:xfrm rot="5400000">
            <a:off x="1623217" y="1379674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grpSp>
        <p:nvGrpSpPr>
          <p:cNvPr id="70" name="Group 10">
            <a:extLst>
              <a:ext uri="{FF2B5EF4-FFF2-40B4-BE49-F238E27FC236}">
                <a16:creationId xmlns:a16="http://schemas.microsoft.com/office/drawing/2014/main" id="{9598364E-D1C9-FBFC-2E31-C6A530D501DE}"/>
              </a:ext>
            </a:extLst>
          </p:cNvPr>
          <p:cNvGrpSpPr/>
          <p:nvPr/>
        </p:nvGrpSpPr>
        <p:grpSpPr>
          <a:xfrm>
            <a:off x="2330617" y="1338994"/>
            <a:ext cx="361440" cy="361440"/>
            <a:chOff x="5440680" y="1726200"/>
            <a:chExt cx="361440" cy="361440"/>
          </a:xfrm>
        </p:grpSpPr>
        <p:sp>
          <p:nvSpPr>
            <p:cNvPr id="71" name="CustomShape 11">
              <a:extLst>
                <a:ext uri="{FF2B5EF4-FFF2-40B4-BE49-F238E27FC236}">
                  <a16:creationId xmlns:a16="http://schemas.microsoft.com/office/drawing/2014/main" id="{5359216F-02AA-89B8-882E-607C02877104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72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E2F2FE1E-E8C4-8A83-EC35-0AA6A86AC31A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73" name="Line 13">
            <a:extLst>
              <a:ext uri="{FF2B5EF4-FFF2-40B4-BE49-F238E27FC236}">
                <a16:creationId xmlns:a16="http://schemas.microsoft.com/office/drawing/2014/main" id="{CEABC809-5DA1-B61D-9CEB-3B13E37A3DF0}"/>
              </a:ext>
            </a:extLst>
          </p:cNvPr>
          <p:cNvSpPr/>
          <p:nvPr/>
        </p:nvSpPr>
        <p:spPr>
          <a:xfrm>
            <a:off x="512257" y="1519714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74" name="Line 14">
            <a:extLst>
              <a:ext uri="{FF2B5EF4-FFF2-40B4-BE49-F238E27FC236}">
                <a16:creationId xmlns:a16="http://schemas.microsoft.com/office/drawing/2014/main" id="{E98B48A2-8143-9608-655F-4475E02968B7}"/>
              </a:ext>
            </a:extLst>
          </p:cNvPr>
          <p:cNvSpPr/>
          <p:nvPr/>
        </p:nvSpPr>
        <p:spPr>
          <a:xfrm>
            <a:off x="1304617" y="1519714"/>
            <a:ext cx="33768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75" name="Line 15">
            <a:extLst>
              <a:ext uri="{FF2B5EF4-FFF2-40B4-BE49-F238E27FC236}">
                <a16:creationId xmlns:a16="http://schemas.microsoft.com/office/drawing/2014/main" id="{78614AE0-9AFF-EF3F-D2BC-C6C63B69EA3E}"/>
              </a:ext>
            </a:extLst>
          </p:cNvPr>
          <p:cNvSpPr/>
          <p:nvPr/>
        </p:nvSpPr>
        <p:spPr>
          <a:xfrm>
            <a:off x="1915177" y="1519714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76" name="Line 16">
            <a:extLst>
              <a:ext uri="{FF2B5EF4-FFF2-40B4-BE49-F238E27FC236}">
                <a16:creationId xmlns:a16="http://schemas.microsoft.com/office/drawing/2014/main" id="{C5AD8D8C-5BAC-78B3-1FC0-9DD54D7345FB}"/>
              </a:ext>
            </a:extLst>
          </p:cNvPr>
          <p:cNvSpPr/>
          <p:nvPr/>
        </p:nvSpPr>
        <p:spPr>
          <a:xfrm>
            <a:off x="2694577" y="1519714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77" name="CustomShape 20">
            <a:extLst>
              <a:ext uri="{FF2B5EF4-FFF2-40B4-BE49-F238E27FC236}">
                <a16:creationId xmlns:a16="http://schemas.microsoft.com/office/drawing/2014/main" id="{7F47C4B6-D43E-3FA0-9D1A-A6B9924597C1}"/>
              </a:ext>
            </a:extLst>
          </p:cNvPr>
          <p:cNvSpPr/>
          <p:nvPr/>
        </p:nvSpPr>
        <p:spPr>
          <a:xfrm>
            <a:off x="1796017" y="1731394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78" name="CustomShape 21">
            <a:extLst>
              <a:ext uri="{FF2B5EF4-FFF2-40B4-BE49-F238E27FC236}">
                <a16:creationId xmlns:a16="http://schemas.microsoft.com/office/drawing/2014/main" id="{C498C569-9191-2250-B96A-8DBE6CE04C63}"/>
              </a:ext>
            </a:extLst>
          </p:cNvPr>
          <p:cNvSpPr/>
          <p:nvPr/>
        </p:nvSpPr>
        <p:spPr>
          <a:xfrm>
            <a:off x="2398117" y="1733773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BPF</a:t>
            </a:r>
            <a:endParaRPr lang="es-ES" sz="800" spc="-1" dirty="0">
              <a:latin typeface="Arial"/>
            </a:endParaRPr>
          </a:p>
        </p:txBody>
      </p:sp>
      <p:sp>
        <p:nvSpPr>
          <p:cNvPr id="79" name="CustomShape 22">
            <a:extLst>
              <a:ext uri="{FF2B5EF4-FFF2-40B4-BE49-F238E27FC236}">
                <a16:creationId xmlns:a16="http://schemas.microsoft.com/office/drawing/2014/main" id="{44C94FDE-C4C2-18BB-3DA8-D6AAF33D6814}"/>
              </a:ext>
            </a:extLst>
          </p:cNvPr>
          <p:cNvSpPr/>
          <p:nvPr/>
        </p:nvSpPr>
        <p:spPr>
          <a:xfrm>
            <a:off x="1667497" y="1731396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grpSp>
        <p:nvGrpSpPr>
          <p:cNvPr id="80" name="Group 28">
            <a:extLst>
              <a:ext uri="{FF2B5EF4-FFF2-40B4-BE49-F238E27FC236}">
                <a16:creationId xmlns:a16="http://schemas.microsoft.com/office/drawing/2014/main" id="{3D0EF48E-313A-B88C-863F-F5BDAF4827C4}"/>
              </a:ext>
            </a:extLst>
          </p:cNvPr>
          <p:cNvGrpSpPr/>
          <p:nvPr/>
        </p:nvGrpSpPr>
        <p:grpSpPr>
          <a:xfrm>
            <a:off x="920137" y="1340794"/>
            <a:ext cx="361440" cy="361440"/>
            <a:chOff x="4030200" y="1728000"/>
            <a:chExt cx="361440" cy="361440"/>
          </a:xfrm>
        </p:grpSpPr>
        <p:sp>
          <p:nvSpPr>
            <p:cNvPr id="81" name="CustomShape 29">
              <a:extLst>
                <a:ext uri="{FF2B5EF4-FFF2-40B4-BE49-F238E27FC236}">
                  <a16:creationId xmlns:a16="http://schemas.microsoft.com/office/drawing/2014/main" id="{FD5232A7-B236-EDEC-D650-ADB4595A5FCB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82" name="CustomShape 30">
            <a:extLst>
              <a:ext uri="{FF2B5EF4-FFF2-40B4-BE49-F238E27FC236}">
                <a16:creationId xmlns:a16="http://schemas.microsoft.com/office/drawing/2014/main" id="{4E3C7BD4-834B-3EFD-4186-B6B8DAB20F77}"/>
              </a:ext>
            </a:extLst>
          </p:cNvPr>
          <p:cNvSpPr/>
          <p:nvPr/>
        </p:nvSpPr>
        <p:spPr>
          <a:xfrm>
            <a:off x="1024537" y="1722756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83" name="CustomShape 33">
            <a:extLst>
              <a:ext uri="{FF2B5EF4-FFF2-40B4-BE49-F238E27FC236}">
                <a16:creationId xmlns:a16="http://schemas.microsoft.com/office/drawing/2014/main" id="{F1E48401-D1AF-E0B9-68A5-CA161014C583}"/>
              </a:ext>
            </a:extLst>
          </p:cNvPr>
          <p:cNvSpPr/>
          <p:nvPr/>
        </p:nvSpPr>
        <p:spPr>
          <a:xfrm>
            <a:off x="1434315" y="1190851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latin typeface="Open Sans Regular"/>
                <a:ea typeface="Open Sans Regular"/>
              </a:rPr>
              <a:t>LO</a:t>
            </a:r>
            <a:r>
              <a:rPr lang="es-ES" sz="600" b="1" spc="-1" dirty="0">
                <a:latin typeface="Open Sans Regular"/>
                <a:ea typeface="Open Sans Regular"/>
              </a:rPr>
              <a:t>1</a:t>
            </a:r>
            <a:r>
              <a:rPr lang="es-ES" sz="900" b="1" spc="-1" dirty="0">
                <a:latin typeface="Open Sans Regular"/>
                <a:ea typeface="Open Sans Regular"/>
              </a:rPr>
              <a:t> =</a:t>
            </a:r>
            <a:r>
              <a:rPr lang="es-ES" sz="900" b="1" dirty="0"/>
              <a:t> 1.428 </a:t>
            </a:r>
            <a:r>
              <a:rPr lang="es-ES" sz="900" b="1" spc="-1" dirty="0">
                <a:latin typeface="Open Sans Regular"/>
                <a:ea typeface="Open Sans Regular"/>
              </a:rPr>
              <a:t>GHz</a:t>
            </a:r>
            <a:endParaRPr lang="es-ES" sz="900" b="1" spc="-1" dirty="0">
              <a:latin typeface="Arial"/>
            </a:endParaRPr>
          </a:p>
        </p:txBody>
      </p:sp>
      <p:sp>
        <p:nvSpPr>
          <p:cNvPr id="84" name="CustomShape 41">
            <a:extLst>
              <a:ext uri="{FF2B5EF4-FFF2-40B4-BE49-F238E27FC236}">
                <a16:creationId xmlns:a16="http://schemas.microsoft.com/office/drawing/2014/main" id="{925E7799-942B-DCC2-D767-3B30FFFA106D}"/>
              </a:ext>
            </a:extLst>
          </p:cNvPr>
          <p:cNvSpPr/>
          <p:nvPr/>
        </p:nvSpPr>
        <p:spPr>
          <a:xfrm>
            <a:off x="694822" y="395745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cxnSp>
        <p:nvCxnSpPr>
          <p:cNvPr id="85" name="Conector recto 84">
            <a:extLst>
              <a:ext uri="{FF2B5EF4-FFF2-40B4-BE49-F238E27FC236}">
                <a16:creationId xmlns:a16="http://schemas.microsoft.com/office/drawing/2014/main" id="{C7CC14F4-FF45-41A1-0AA6-58F3369003FC}"/>
              </a:ext>
            </a:extLst>
          </p:cNvPr>
          <p:cNvCxnSpPr>
            <a:cxnSpLocks/>
          </p:cNvCxnSpPr>
          <p:nvPr/>
        </p:nvCxnSpPr>
        <p:spPr>
          <a:xfrm>
            <a:off x="1106865" y="841115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6" name="CustomShape 42">
            <a:extLst>
              <a:ext uri="{FF2B5EF4-FFF2-40B4-BE49-F238E27FC236}">
                <a16:creationId xmlns:a16="http://schemas.microsoft.com/office/drawing/2014/main" id="{D18B1F96-1336-21AE-7CA0-8B2516542111}"/>
              </a:ext>
            </a:extLst>
          </p:cNvPr>
          <p:cNvSpPr/>
          <p:nvPr/>
        </p:nvSpPr>
        <p:spPr>
          <a:xfrm>
            <a:off x="715905" y="432739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87" name="CustomShape 32">
            <a:extLst>
              <a:ext uri="{FF2B5EF4-FFF2-40B4-BE49-F238E27FC236}">
                <a16:creationId xmlns:a16="http://schemas.microsoft.com/office/drawing/2014/main" id="{CEE62304-D47A-1809-E29D-75B729BD467F}"/>
              </a:ext>
            </a:extLst>
          </p:cNvPr>
          <p:cNvSpPr/>
          <p:nvPr/>
        </p:nvSpPr>
        <p:spPr>
          <a:xfrm>
            <a:off x="0" y="1118859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+mj-lt"/>
                <a:ea typeface="Open Sans Regular"/>
              </a:rPr>
              <a:t>ATF S.G = 714 MHz</a:t>
            </a:r>
            <a:endParaRPr lang="es-ES" sz="800" spc="-1" dirty="0">
              <a:latin typeface="+mj-lt"/>
            </a:endParaRPr>
          </a:p>
        </p:txBody>
      </p:sp>
      <p:grpSp>
        <p:nvGrpSpPr>
          <p:cNvPr id="88" name="Grupo 87">
            <a:extLst>
              <a:ext uri="{FF2B5EF4-FFF2-40B4-BE49-F238E27FC236}">
                <a16:creationId xmlns:a16="http://schemas.microsoft.com/office/drawing/2014/main" id="{35584C10-F8FF-8C50-01F6-5414A805440C}"/>
              </a:ext>
            </a:extLst>
          </p:cNvPr>
          <p:cNvGrpSpPr/>
          <p:nvPr/>
        </p:nvGrpSpPr>
        <p:grpSpPr>
          <a:xfrm rot="5400000">
            <a:off x="3110415" y="1322863"/>
            <a:ext cx="497160" cy="459350"/>
            <a:chOff x="5952760" y="1579971"/>
            <a:chExt cx="497160" cy="459350"/>
          </a:xfrm>
        </p:grpSpPr>
        <p:sp>
          <p:nvSpPr>
            <p:cNvPr id="89" name="Triángulo isósceles 88">
              <a:extLst>
                <a:ext uri="{FF2B5EF4-FFF2-40B4-BE49-F238E27FC236}">
                  <a16:creationId xmlns:a16="http://schemas.microsoft.com/office/drawing/2014/main" id="{C5FBFD47-089F-A7F7-C594-9070F49BDB03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0" name="CustomShape 7">
              <a:extLst>
                <a:ext uri="{FF2B5EF4-FFF2-40B4-BE49-F238E27FC236}">
                  <a16:creationId xmlns:a16="http://schemas.microsoft.com/office/drawing/2014/main" id="{7FA94E9B-3C5B-2B82-E3D6-4FBA4AF1B4CD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grpSp>
        <p:nvGrpSpPr>
          <p:cNvPr id="91" name="Group 36">
            <a:extLst>
              <a:ext uri="{FF2B5EF4-FFF2-40B4-BE49-F238E27FC236}">
                <a16:creationId xmlns:a16="http://schemas.microsoft.com/office/drawing/2014/main" id="{1B3F1EFC-BE1A-55A3-1D6C-74CC4B317EBF}"/>
              </a:ext>
            </a:extLst>
          </p:cNvPr>
          <p:cNvGrpSpPr/>
          <p:nvPr/>
        </p:nvGrpSpPr>
        <p:grpSpPr>
          <a:xfrm>
            <a:off x="4029320" y="1369118"/>
            <a:ext cx="361440" cy="361440"/>
            <a:chOff x="6262200" y="1728000"/>
            <a:chExt cx="361440" cy="361440"/>
          </a:xfrm>
        </p:grpSpPr>
        <p:sp>
          <p:nvSpPr>
            <p:cNvPr id="92" name="CustomShape 37">
              <a:extLst>
                <a:ext uri="{FF2B5EF4-FFF2-40B4-BE49-F238E27FC236}">
                  <a16:creationId xmlns:a16="http://schemas.microsoft.com/office/drawing/2014/main" id="{58437A45-9C30-54C9-5CB5-674E891EC069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93" name="Line 16">
            <a:extLst>
              <a:ext uri="{FF2B5EF4-FFF2-40B4-BE49-F238E27FC236}">
                <a16:creationId xmlns:a16="http://schemas.microsoft.com/office/drawing/2014/main" id="{A20C3CA0-BDED-25F0-9F7A-D20B34D37C5C}"/>
              </a:ext>
            </a:extLst>
          </p:cNvPr>
          <p:cNvSpPr/>
          <p:nvPr/>
        </p:nvSpPr>
        <p:spPr>
          <a:xfrm>
            <a:off x="3588864" y="1552538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94" name="CustomShape 39">
            <a:extLst>
              <a:ext uri="{FF2B5EF4-FFF2-40B4-BE49-F238E27FC236}">
                <a16:creationId xmlns:a16="http://schemas.microsoft.com/office/drawing/2014/main" id="{807A5A55-E5CD-28E4-F674-7A0B50E89459}"/>
              </a:ext>
            </a:extLst>
          </p:cNvPr>
          <p:cNvSpPr/>
          <p:nvPr/>
        </p:nvSpPr>
        <p:spPr>
          <a:xfrm>
            <a:off x="3942671" y="1784311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95" name="Line 16">
            <a:extLst>
              <a:ext uri="{FF2B5EF4-FFF2-40B4-BE49-F238E27FC236}">
                <a16:creationId xmlns:a16="http://schemas.microsoft.com/office/drawing/2014/main" id="{590565A4-1AF5-69D9-473C-7154AEA7E051}"/>
              </a:ext>
            </a:extLst>
          </p:cNvPr>
          <p:cNvSpPr/>
          <p:nvPr/>
        </p:nvSpPr>
        <p:spPr>
          <a:xfrm>
            <a:off x="4396830" y="1550595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96" name="CustomShape 21">
            <a:extLst>
              <a:ext uri="{FF2B5EF4-FFF2-40B4-BE49-F238E27FC236}">
                <a16:creationId xmlns:a16="http://schemas.microsoft.com/office/drawing/2014/main" id="{D018031D-B3E3-BF76-63FC-5503E120448F}"/>
              </a:ext>
            </a:extLst>
          </p:cNvPr>
          <p:cNvSpPr/>
          <p:nvPr/>
        </p:nvSpPr>
        <p:spPr>
          <a:xfrm>
            <a:off x="3233568" y="1784311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grpSp>
        <p:nvGrpSpPr>
          <p:cNvPr id="97" name="Group 10">
            <a:extLst>
              <a:ext uri="{FF2B5EF4-FFF2-40B4-BE49-F238E27FC236}">
                <a16:creationId xmlns:a16="http://schemas.microsoft.com/office/drawing/2014/main" id="{00F26FAE-F3D2-55BF-A808-B07E65108967}"/>
              </a:ext>
            </a:extLst>
          </p:cNvPr>
          <p:cNvGrpSpPr/>
          <p:nvPr/>
        </p:nvGrpSpPr>
        <p:grpSpPr>
          <a:xfrm>
            <a:off x="6412669" y="1236305"/>
            <a:ext cx="361440" cy="361440"/>
            <a:chOff x="5440680" y="1726200"/>
            <a:chExt cx="361440" cy="361440"/>
          </a:xfrm>
        </p:grpSpPr>
        <p:sp>
          <p:nvSpPr>
            <p:cNvPr id="98" name="CustomShape 11">
              <a:extLst>
                <a:ext uri="{FF2B5EF4-FFF2-40B4-BE49-F238E27FC236}">
                  <a16:creationId xmlns:a16="http://schemas.microsoft.com/office/drawing/2014/main" id="{E8472223-C2EB-7E36-9642-6D29821E85C8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99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3D73B7AA-4742-0E2C-FA04-617242832D10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100" name="CustomShape 20">
            <a:extLst>
              <a:ext uri="{FF2B5EF4-FFF2-40B4-BE49-F238E27FC236}">
                <a16:creationId xmlns:a16="http://schemas.microsoft.com/office/drawing/2014/main" id="{50E7A251-82DF-6E11-1673-2ED71C94FF8C}"/>
              </a:ext>
            </a:extLst>
          </p:cNvPr>
          <p:cNvSpPr/>
          <p:nvPr/>
        </p:nvSpPr>
        <p:spPr>
          <a:xfrm>
            <a:off x="2606964" y="4861536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101" name="CustomShape 21">
            <a:extLst>
              <a:ext uri="{FF2B5EF4-FFF2-40B4-BE49-F238E27FC236}">
                <a16:creationId xmlns:a16="http://schemas.microsoft.com/office/drawing/2014/main" id="{27C1CD42-F160-C0F3-09EC-4E966471B942}"/>
              </a:ext>
            </a:extLst>
          </p:cNvPr>
          <p:cNvSpPr/>
          <p:nvPr/>
        </p:nvSpPr>
        <p:spPr>
          <a:xfrm>
            <a:off x="6480169" y="163108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grpSp>
        <p:nvGrpSpPr>
          <p:cNvPr id="102" name="Group 28">
            <a:extLst>
              <a:ext uri="{FF2B5EF4-FFF2-40B4-BE49-F238E27FC236}">
                <a16:creationId xmlns:a16="http://schemas.microsoft.com/office/drawing/2014/main" id="{10815CB8-7CCD-93E7-61EA-D41B93383F49}"/>
              </a:ext>
            </a:extLst>
          </p:cNvPr>
          <p:cNvGrpSpPr/>
          <p:nvPr/>
        </p:nvGrpSpPr>
        <p:grpSpPr>
          <a:xfrm>
            <a:off x="7963206" y="1257117"/>
            <a:ext cx="361440" cy="361440"/>
            <a:chOff x="4030200" y="1728000"/>
            <a:chExt cx="361440" cy="361440"/>
          </a:xfrm>
        </p:grpSpPr>
        <p:sp>
          <p:nvSpPr>
            <p:cNvPr id="103" name="CustomShape 29">
              <a:extLst>
                <a:ext uri="{FF2B5EF4-FFF2-40B4-BE49-F238E27FC236}">
                  <a16:creationId xmlns:a16="http://schemas.microsoft.com/office/drawing/2014/main" id="{DD54BE53-0EE4-D988-D94B-919FB1FBB554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104" name="CustomShape 30">
            <a:extLst>
              <a:ext uri="{FF2B5EF4-FFF2-40B4-BE49-F238E27FC236}">
                <a16:creationId xmlns:a16="http://schemas.microsoft.com/office/drawing/2014/main" id="{0542D02F-AD78-AB80-301A-F931AB79CD76}"/>
              </a:ext>
            </a:extLst>
          </p:cNvPr>
          <p:cNvSpPr/>
          <p:nvPr/>
        </p:nvSpPr>
        <p:spPr>
          <a:xfrm>
            <a:off x="8069072" y="1631084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105" name="CustomShape 33">
            <a:extLst>
              <a:ext uri="{FF2B5EF4-FFF2-40B4-BE49-F238E27FC236}">
                <a16:creationId xmlns:a16="http://schemas.microsoft.com/office/drawing/2014/main" id="{6E01975F-6738-079B-7CC7-640FA737E3B7}"/>
              </a:ext>
            </a:extLst>
          </p:cNvPr>
          <p:cNvSpPr/>
          <p:nvPr/>
        </p:nvSpPr>
        <p:spPr>
          <a:xfrm>
            <a:off x="5841703" y="967148"/>
            <a:ext cx="973125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LO</a:t>
            </a:r>
            <a:r>
              <a:rPr lang="es-ES" sz="500" b="1" spc="-1" dirty="0">
                <a:latin typeface="+mj-lt"/>
                <a:ea typeface="Open Sans Regular"/>
              </a:rPr>
              <a:t>2</a:t>
            </a:r>
            <a:r>
              <a:rPr lang="es-ES" sz="800" b="1" spc="-1" dirty="0">
                <a:latin typeface="+mj-lt"/>
                <a:ea typeface="Open Sans Regular"/>
              </a:rPr>
              <a:t> =</a:t>
            </a:r>
            <a:r>
              <a:rPr lang="es-ES" sz="800" b="1" dirty="0">
                <a:latin typeface="+mj-lt"/>
              </a:rPr>
              <a:t> 89,25 MH</a:t>
            </a:r>
            <a:r>
              <a:rPr lang="es-ES" sz="800" b="1" spc="-1" dirty="0">
                <a:latin typeface="+mj-lt"/>
                <a:ea typeface="Open Sans Regular"/>
              </a:rPr>
              <a:t>z</a:t>
            </a:r>
            <a:endParaRPr lang="es-ES" sz="800" b="1" spc="-1" dirty="0">
              <a:latin typeface="+mj-lt"/>
            </a:endParaRPr>
          </a:p>
        </p:txBody>
      </p:sp>
      <p:grpSp>
        <p:nvGrpSpPr>
          <p:cNvPr id="106" name="Group 36">
            <a:extLst>
              <a:ext uri="{FF2B5EF4-FFF2-40B4-BE49-F238E27FC236}">
                <a16:creationId xmlns:a16="http://schemas.microsoft.com/office/drawing/2014/main" id="{2286EA0D-C591-002C-FC98-B574467290E8}"/>
              </a:ext>
            </a:extLst>
          </p:cNvPr>
          <p:cNvGrpSpPr/>
          <p:nvPr/>
        </p:nvGrpSpPr>
        <p:grpSpPr>
          <a:xfrm>
            <a:off x="5808082" y="1244115"/>
            <a:ext cx="361440" cy="368143"/>
            <a:chOff x="6262200" y="1728000"/>
            <a:chExt cx="361440" cy="361440"/>
          </a:xfrm>
        </p:grpSpPr>
        <p:sp>
          <p:nvSpPr>
            <p:cNvPr id="107" name="CustomShape 37">
              <a:extLst>
                <a:ext uri="{FF2B5EF4-FFF2-40B4-BE49-F238E27FC236}">
                  <a16:creationId xmlns:a16="http://schemas.microsoft.com/office/drawing/2014/main" id="{DD0A4480-8B60-DEEB-0D05-263E16B1C461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108" name="CustomShape 39">
            <a:extLst>
              <a:ext uri="{FF2B5EF4-FFF2-40B4-BE49-F238E27FC236}">
                <a16:creationId xmlns:a16="http://schemas.microsoft.com/office/drawing/2014/main" id="{18A68D59-8F1A-0049-77DB-7E14BFEA95A7}"/>
              </a:ext>
            </a:extLst>
          </p:cNvPr>
          <p:cNvSpPr/>
          <p:nvPr/>
        </p:nvSpPr>
        <p:spPr>
          <a:xfrm>
            <a:off x="5729044" y="1649218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cxnSp>
        <p:nvCxnSpPr>
          <p:cNvPr id="109" name="Conector recto 108">
            <a:extLst>
              <a:ext uri="{FF2B5EF4-FFF2-40B4-BE49-F238E27FC236}">
                <a16:creationId xmlns:a16="http://schemas.microsoft.com/office/drawing/2014/main" id="{C176049C-B135-A60D-1308-246F0778F872}"/>
              </a:ext>
            </a:extLst>
          </p:cNvPr>
          <p:cNvCxnSpPr>
            <a:cxnSpLocks/>
          </p:cNvCxnSpPr>
          <p:nvPr/>
        </p:nvCxnSpPr>
        <p:spPr>
          <a:xfrm>
            <a:off x="8143926" y="793254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0" name="CustomShape 42">
            <a:extLst>
              <a:ext uri="{FF2B5EF4-FFF2-40B4-BE49-F238E27FC236}">
                <a16:creationId xmlns:a16="http://schemas.microsoft.com/office/drawing/2014/main" id="{0BECEFF2-06AF-8271-4628-B41D4582B58C}"/>
              </a:ext>
            </a:extLst>
          </p:cNvPr>
          <p:cNvSpPr/>
          <p:nvPr/>
        </p:nvSpPr>
        <p:spPr>
          <a:xfrm>
            <a:off x="7780503" y="428623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111" name="Line 38">
            <a:extLst>
              <a:ext uri="{FF2B5EF4-FFF2-40B4-BE49-F238E27FC236}">
                <a16:creationId xmlns:a16="http://schemas.microsoft.com/office/drawing/2014/main" id="{0312BF57-082A-7211-6977-21C2D9E579D7}"/>
              </a:ext>
            </a:extLst>
          </p:cNvPr>
          <p:cNvSpPr/>
          <p:nvPr/>
        </p:nvSpPr>
        <p:spPr>
          <a:xfrm>
            <a:off x="7859970" y="1419821"/>
            <a:ext cx="108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112" name="Line 38">
            <a:extLst>
              <a:ext uri="{FF2B5EF4-FFF2-40B4-BE49-F238E27FC236}">
                <a16:creationId xmlns:a16="http://schemas.microsoft.com/office/drawing/2014/main" id="{90AC8EF6-068B-F5E5-F5B3-01438B89E786}"/>
              </a:ext>
            </a:extLst>
          </p:cNvPr>
          <p:cNvSpPr/>
          <p:nvPr/>
        </p:nvSpPr>
        <p:spPr>
          <a:xfrm>
            <a:off x="6180979" y="1413832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113" name="Line 104">
            <a:extLst>
              <a:ext uri="{FF2B5EF4-FFF2-40B4-BE49-F238E27FC236}">
                <a16:creationId xmlns:a16="http://schemas.microsoft.com/office/drawing/2014/main" id="{F92BE656-6856-DD55-9F4C-5D219383BB62}"/>
              </a:ext>
            </a:extLst>
          </p:cNvPr>
          <p:cNvSpPr/>
          <p:nvPr/>
        </p:nvSpPr>
        <p:spPr>
          <a:xfrm flipH="1" flipV="1">
            <a:off x="5729043" y="1404620"/>
            <a:ext cx="0" cy="1423975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14" name="Line 16">
            <a:extLst>
              <a:ext uri="{FF2B5EF4-FFF2-40B4-BE49-F238E27FC236}">
                <a16:creationId xmlns:a16="http://schemas.microsoft.com/office/drawing/2014/main" id="{DB8FE885-306D-379A-1B61-EBACB04B0FD7}"/>
              </a:ext>
            </a:extLst>
          </p:cNvPr>
          <p:cNvSpPr/>
          <p:nvPr/>
        </p:nvSpPr>
        <p:spPr>
          <a:xfrm>
            <a:off x="5729043" y="1410180"/>
            <a:ext cx="70555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115" name="CustomShape 32">
            <a:extLst>
              <a:ext uri="{FF2B5EF4-FFF2-40B4-BE49-F238E27FC236}">
                <a16:creationId xmlns:a16="http://schemas.microsoft.com/office/drawing/2014/main" id="{B4705ED2-6E89-D00F-860C-816C7DE27D11}"/>
              </a:ext>
            </a:extLst>
          </p:cNvPr>
          <p:cNvSpPr/>
          <p:nvPr/>
        </p:nvSpPr>
        <p:spPr>
          <a:xfrm>
            <a:off x="8171463" y="1473367"/>
            <a:ext cx="1085214" cy="9233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600" spc="-1" dirty="0">
                <a:latin typeface="+mj-lt"/>
                <a:ea typeface="Open Sans Regular"/>
              </a:rPr>
              <a:t>ATF S.G = 714 MHz</a:t>
            </a:r>
            <a:endParaRPr lang="es-ES" sz="600" spc="-1" dirty="0">
              <a:latin typeface="+mj-lt"/>
            </a:endParaRPr>
          </a:p>
        </p:txBody>
      </p:sp>
      <p:sp>
        <p:nvSpPr>
          <p:cNvPr id="116" name="Line 13">
            <a:extLst>
              <a:ext uri="{FF2B5EF4-FFF2-40B4-BE49-F238E27FC236}">
                <a16:creationId xmlns:a16="http://schemas.microsoft.com/office/drawing/2014/main" id="{E4356CC0-DDFC-E709-B0A7-6A3F793BC978}"/>
              </a:ext>
            </a:extLst>
          </p:cNvPr>
          <p:cNvSpPr/>
          <p:nvPr/>
        </p:nvSpPr>
        <p:spPr>
          <a:xfrm>
            <a:off x="8352877" y="1419821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117" name="CustomShape 41">
            <a:extLst>
              <a:ext uri="{FF2B5EF4-FFF2-40B4-BE49-F238E27FC236}">
                <a16:creationId xmlns:a16="http://schemas.microsoft.com/office/drawing/2014/main" id="{CB14EB2F-2829-8A8C-CD93-8AA79030A6BE}"/>
              </a:ext>
            </a:extLst>
          </p:cNvPr>
          <p:cNvSpPr/>
          <p:nvPr/>
        </p:nvSpPr>
        <p:spPr>
          <a:xfrm>
            <a:off x="7759420" y="378652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118" name="CustomShape 55">
            <a:extLst>
              <a:ext uri="{FF2B5EF4-FFF2-40B4-BE49-F238E27FC236}">
                <a16:creationId xmlns:a16="http://schemas.microsoft.com/office/drawing/2014/main" id="{8B3E378F-5978-4109-E4F4-9631AEB02473}"/>
              </a:ext>
            </a:extLst>
          </p:cNvPr>
          <p:cNvSpPr/>
          <p:nvPr/>
        </p:nvSpPr>
        <p:spPr>
          <a:xfrm>
            <a:off x="2901397" y="3832649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X-MICROWAVE TECHNOLOGY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119" name="CustomShape 55">
            <a:extLst>
              <a:ext uri="{FF2B5EF4-FFF2-40B4-BE49-F238E27FC236}">
                <a16:creationId xmlns:a16="http://schemas.microsoft.com/office/drawing/2014/main" id="{8EED05D1-DEF1-7C18-CF43-EF6F164EBC2C}"/>
              </a:ext>
            </a:extLst>
          </p:cNvPr>
          <p:cNvSpPr/>
          <p:nvPr/>
        </p:nvSpPr>
        <p:spPr>
          <a:xfrm>
            <a:off x="6296318" y="3832649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6ED29B"/>
                </a:solidFill>
                <a:latin typeface="+mj-lt"/>
                <a:ea typeface="Open Sans Regular"/>
              </a:rPr>
              <a:t>MINICIRCUITS TECHNOLOGY</a:t>
            </a:r>
          </a:p>
        </p:txBody>
      </p:sp>
      <p:sp>
        <p:nvSpPr>
          <p:cNvPr id="120" name="CustomShape 55">
            <a:extLst>
              <a:ext uri="{FF2B5EF4-FFF2-40B4-BE49-F238E27FC236}">
                <a16:creationId xmlns:a16="http://schemas.microsoft.com/office/drawing/2014/main" id="{ED59B349-C192-B644-35A5-0F11D8970E19}"/>
              </a:ext>
            </a:extLst>
          </p:cNvPr>
          <p:cNvSpPr/>
          <p:nvPr/>
        </p:nvSpPr>
        <p:spPr>
          <a:xfrm>
            <a:off x="4041769" y="549324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121" name="CustomShape 67">
            <a:extLst>
              <a:ext uri="{FF2B5EF4-FFF2-40B4-BE49-F238E27FC236}">
                <a16:creationId xmlns:a16="http://schemas.microsoft.com/office/drawing/2014/main" id="{7FC8E547-4AFB-E255-27E9-867BC9316BAE}"/>
              </a:ext>
            </a:extLst>
          </p:cNvPr>
          <p:cNvSpPr/>
          <p:nvPr/>
        </p:nvSpPr>
        <p:spPr>
          <a:xfrm>
            <a:off x="1994000" y="2895796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cxnSp>
        <p:nvCxnSpPr>
          <p:cNvPr id="122" name="Conector recto de flecha 121">
            <a:extLst>
              <a:ext uri="{FF2B5EF4-FFF2-40B4-BE49-F238E27FC236}">
                <a16:creationId xmlns:a16="http://schemas.microsoft.com/office/drawing/2014/main" id="{797CB177-E716-AF9E-E9EF-C6984BC61A5B}"/>
              </a:ext>
            </a:extLst>
          </p:cNvPr>
          <p:cNvCxnSpPr>
            <a:stCxn id="121" idx="1"/>
            <a:endCxn id="121" idx="3"/>
          </p:cNvCxnSpPr>
          <p:nvPr/>
        </p:nvCxnSpPr>
        <p:spPr>
          <a:xfrm>
            <a:off x="1994000" y="3022336"/>
            <a:ext cx="361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3" name="Line 42">
            <a:extLst>
              <a:ext uri="{FF2B5EF4-FFF2-40B4-BE49-F238E27FC236}">
                <a16:creationId xmlns:a16="http://schemas.microsoft.com/office/drawing/2014/main" id="{EFEE2C5E-837C-F96E-9FCC-D86CF1F4A2CE}"/>
              </a:ext>
            </a:extLst>
          </p:cNvPr>
          <p:cNvSpPr/>
          <p:nvPr/>
        </p:nvSpPr>
        <p:spPr>
          <a:xfrm>
            <a:off x="1817535" y="3023301"/>
            <a:ext cx="16378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4" name="Line 42">
            <a:extLst>
              <a:ext uri="{FF2B5EF4-FFF2-40B4-BE49-F238E27FC236}">
                <a16:creationId xmlns:a16="http://schemas.microsoft.com/office/drawing/2014/main" id="{8859E5E7-F48C-F9BB-D840-2537EAC03E14}"/>
              </a:ext>
            </a:extLst>
          </p:cNvPr>
          <p:cNvSpPr/>
          <p:nvPr/>
        </p:nvSpPr>
        <p:spPr>
          <a:xfrm>
            <a:off x="2355800" y="3025764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5" name="Line 42">
            <a:extLst>
              <a:ext uri="{FF2B5EF4-FFF2-40B4-BE49-F238E27FC236}">
                <a16:creationId xmlns:a16="http://schemas.microsoft.com/office/drawing/2014/main" id="{EE61C443-24D5-E43E-8102-C34B369A6A6D}"/>
              </a:ext>
            </a:extLst>
          </p:cNvPr>
          <p:cNvSpPr/>
          <p:nvPr/>
        </p:nvSpPr>
        <p:spPr>
          <a:xfrm>
            <a:off x="2982635" y="3023301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6" name="Line 42">
            <a:extLst>
              <a:ext uri="{FF2B5EF4-FFF2-40B4-BE49-F238E27FC236}">
                <a16:creationId xmlns:a16="http://schemas.microsoft.com/office/drawing/2014/main" id="{D16943B2-1568-0648-82FB-FF46D79FEB38}"/>
              </a:ext>
            </a:extLst>
          </p:cNvPr>
          <p:cNvSpPr/>
          <p:nvPr/>
        </p:nvSpPr>
        <p:spPr>
          <a:xfrm>
            <a:off x="3613190" y="3016240"/>
            <a:ext cx="30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7" name="Line 42">
            <a:extLst>
              <a:ext uri="{FF2B5EF4-FFF2-40B4-BE49-F238E27FC236}">
                <a16:creationId xmlns:a16="http://schemas.microsoft.com/office/drawing/2014/main" id="{1B0B30E8-7E7A-5D35-7390-544CC2AF44F9}"/>
              </a:ext>
            </a:extLst>
          </p:cNvPr>
          <p:cNvSpPr/>
          <p:nvPr/>
        </p:nvSpPr>
        <p:spPr>
          <a:xfrm>
            <a:off x="4209351" y="3023301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8" name="CustomShape 86">
            <a:extLst>
              <a:ext uri="{FF2B5EF4-FFF2-40B4-BE49-F238E27FC236}">
                <a16:creationId xmlns:a16="http://schemas.microsoft.com/office/drawing/2014/main" id="{F5BD9A01-8AFB-22AD-3755-345644E1F431}"/>
              </a:ext>
            </a:extLst>
          </p:cNvPr>
          <p:cNvSpPr/>
          <p:nvPr/>
        </p:nvSpPr>
        <p:spPr>
          <a:xfrm>
            <a:off x="2104062" y="3243981"/>
            <a:ext cx="16780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Iso.</a:t>
            </a:r>
            <a:endParaRPr lang="es-ES" sz="800" spc="-1" dirty="0">
              <a:latin typeface="Arial"/>
            </a:endParaRPr>
          </a:p>
        </p:txBody>
      </p:sp>
      <p:sp>
        <p:nvSpPr>
          <p:cNvPr id="129" name="CustomShape 93">
            <a:extLst>
              <a:ext uri="{FF2B5EF4-FFF2-40B4-BE49-F238E27FC236}">
                <a16:creationId xmlns:a16="http://schemas.microsoft.com/office/drawing/2014/main" id="{99CCCA40-DAC7-E25A-CF6C-B66D2197394A}"/>
              </a:ext>
            </a:extLst>
          </p:cNvPr>
          <p:cNvSpPr/>
          <p:nvPr/>
        </p:nvSpPr>
        <p:spPr>
          <a:xfrm>
            <a:off x="1941961" y="2701461"/>
            <a:ext cx="2968314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grpSp>
        <p:nvGrpSpPr>
          <p:cNvPr id="130" name="Grupo 129">
            <a:extLst>
              <a:ext uri="{FF2B5EF4-FFF2-40B4-BE49-F238E27FC236}">
                <a16:creationId xmlns:a16="http://schemas.microsoft.com/office/drawing/2014/main" id="{93823134-9A5E-8181-940D-28E28033C6FB}"/>
              </a:ext>
            </a:extLst>
          </p:cNvPr>
          <p:cNvGrpSpPr/>
          <p:nvPr/>
        </p:nvGrpSpPr>
        <p:grpSpPr>
          <a:xfrm rot="5400000">
            <a:off x="758213" y="2344844"/>
            <a:ext cx="497160" cy="459350"/>
            <a:chOff x="5952760" y="1579971"/>
            <a:chExt cx="497160" cy="459350"/>
          </a:xfrm>
        </p:grpSpPr>
        <p:sp>
          <p:nvSpPr>
            <p:cNvPr id="131" name="Triángulo isósceles 130">
              <a:extLst>
                <a:ext uri="{FF2B5EF4-FFF2-40B4-BE49-F238E27FC236}">
                  <a16:creationId xmlns:a16="http://schemas.microsoft.com/office/drawing/2014/main" id="{54603B9A-D2B3-A467-7DE7-8822DA7A3162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2" name="CustomShape 7">
              <a:extLst>
                <a:ext uri="{FF2B5EF4-FFF2-40B4-BE49-F238E27FC236}">
                  <a16:creationId xmlns:a16="http://schemas.microsoft.com/office/drawing/2014/main" id="{C3168C67-CC3C-D16C-0ADC-3E8DF91D69FC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grpSp>
        <p:nvGrpSpPr>
          <p:cNvPr id="133" name="Grupo 132">
            <a:extLst>
              <a:ext uri="{FF2B5EF4-FFF2-40B4-BE49-F238E27FC236}">
                <a16:creationId xmlns:a16="http://schemas.microsoft.com/office/drawing/2014/main" id="{66FA9978-9A3D-AA90-0CAA-01B5AE19E9E7}"/>
              </a:ext>
            </a:extLst>
          </p:cNvPr>
          <p:cNvGrpSpPr/>
          <p:nvPr/>
        </p:nvGrpSpPr>
        <p:grpSpPr>
          <a:xfrm rot="5400000">
            <a:off x="759157" y="3236877"/>
            <a:ext cx="497160" cy="459350"/>
            <a:chOff x="5952760" y="1579971"/>
            <a:chExt cx="497160" cy="459350"/>
          </a:xfrm>
        </p:grpSpPr>
        <p:sp>
          <p:nvSpPr>
            <p:cNvPr id="134" name="Triángulo isósceles 133">
              <a:extLst>
                <a:ext uri="{FF2B5EF4-FFF2-40B4-BE49-F238E27FC236}">
                  <a16:creationId xmlns:a16="http://schemas.microsoft.com/office/drawing/2014/main" id="{5CB1165C-B268-775B-0CEE-EF2C1F981D5E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5" name="CustomShape 7">
              <a:extLst>
                <a:ext uri="{FF2B5EF4-FFF2-40B4-BE49-F238E27FC236}">
                  <a16:creationId xmlns:a16="http://schemas.microsoft.com/office/drawing/2014/main" id="{C914A40E-DE38-AB2A-CEBB-1F166346134B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136" name="CustomShape 21">
            <a:extLst>
              <a:ext uri="{FF2B5EF4-FFF2-40B4-BE49-F238E27FC236}">
                <a16:creationId xmlns:a16="http://schemas.microsoft.com/office/drawing/2014/main" id="{6315CB11-6EB7-8330-19A3-DB1E518FA388}"/>
              </a:ext>
            </a:extLst>
          </p:cNvPr>
          <p:cNvSpPr/>
          <p:nvPr/>
        </p:nvSpPr>
        <p:spPr>
          <a:xfrm>
            <a:off x="880696" y="277202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137" name="CustomShape 21">
            <a:extLst>
              <a:ext uri="{FF2B5EF4-FFF2-40B4-BE49-F238E27FC236}">
                <a16:creationId xmlns:a16="http://schemas.microsoft.com/office/drawing/2014/main" id="{9E9ED434-0063-6867-909E-C81EEC77483D}"/>
              </a:ext>
            </a:extLst>
          </p:cNvPr>
          <p:cNvSpPr/>
          <p:nvPr/>
        </p:nvSpPr>
        <p:spPr>
          <a:xfrm>
            <a:off x="881842" y="367339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138" name="CustomShape 3">
            <a:extLst>
              <a:ext uri="{FF2B5EF4-FFF2-40B4-BE49-F238E27FC236}">
                <a16:creationId xmlns:a16="http://schemas.microsoft.com/office/drawing/2014/main" id="{3C3150D2-56BD-BEE0-B816-6955BA326DF4}"/>
              </a:ext>
            </a:extLst>
          </p:cNvPr>
          <p:cNvSpPr/>
          <p:nvPr/>
        </p:nvSpPr>
        <p:spPr>
          <a:xfrm rot="16200000">
            <a:off x="6989001" y="1286056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139" name="CustomShape 22">
            <a:extLst>
              <a:ext uri="{FF2B5EF4-FFF2-40B4-BE49-F238E27FC236}">
                <a16:creationId xmlns:a16="http://schemas.microsoft.com/office/drawing/2014/main" id="{B1ED3B3C-77E6-049C-E416-ACCA588C6D0D}"/>
              </a:ext>
            </a:extLst>
          </p:cNvPr>
          <p:cNvSpPr/>
          <p:nvPr/>
        </p:nvSpPr>
        <p:spPr>
          <a:xfrm>
            <a:off x="7073515" y="1624317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sp>
        <p:nvSpPr>
          <p:cNvPr id="140" name="CuadroTexto 139">
            <a:extLst>
              <a:ext uri="{FF2B5EF4-FFF2-40B4-BE49-F238E27FC236}">
                <a16:creationId xmlns:a16="http://schemas.microsoft.com/office/drawing/2014/main" id="{C99443E9-E984-19DE-748A-B18BC7F3D851}"/>
              </a:ext>
            </a:extLst>
          </p:cNvPr>
          <p:cNvSpPr txBox="1"/>
          <p:nvPr/>
        </p:nvSpPr>
        <p:spPr>
          <a:xfrm>
            <a:off x="4623146" y="2481945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+17 dBm</a:t>
            </a:r>
            <a:endParaRPr lang="en-GB" sz="700" b="1" dirty="0"/>
          </a:p>
        </p:txBody>
      </p:sp>
      <p:sp>
        <p:nvSpPr>
          <p:cNvPr id="141" name="CuadroTexto 140">
            <a:extLst>
              <a:ext uri="{FF2B5EF4-FFF2-40B4-BE49-F238E27FC236}">
                <a16:creationId xmlns:a16="http://schemas.microsoft.com/office/drawing/2014/main" id="{85770C6F-1AAB-07A2-79EF-087E5C64CF7E}"/>
              </a:ext>
            </a:extLst>
          </p:cNvPr>
          <p:cNvSpPr txBox="1"/>
          <p:nvPr/>
        </p:nvSpPr>
        <p:spPr>
          <a:xfrm>
            <a:off x="5689189" y="2394076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+4 dBm</a:t>
            </a:r>
            <a:endParaRPr lang="en-GB" sz="700" b="1" dirty="0"/>
          </a:p>
        </p:txBody>
      </p:sp>
      <p:sp>
        <p:nvSpPr>
          <p:cNvPr id="142" name="CuadroTexto 141">
            <a:extLst>
              <a:ext uri="{FF2B5EF4-FFF2-40B4-BE49-F238E27FC236}">
                <a16:creationId xmlns:a16="http://schemas.microsoft.com/office/drawing/2014/main" id="{FB8386F5-999A-AEC9-80E1-46A94750CBEF}"/>
              </a:ext>
            </a:extLst>
          </p:cNvPr>
          <p:cNvSpPr txBox="1"/>
          <p:nvPr/>
        </p:nvSpPr>
        <p:spPr>
          <a:xfrm>
            <a:off x="7816050" y="4801869"/>
            <a:ext cx="570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IFIC</a:t>
            </a:r>
            <a:endParaRPr lang="en-GB" dirty="0"/>
          </a:p>
        </p:txBody>
      </p:sp>
      <p:sp>
        <p:nvSpPr>
          <p:cNvPr id="143" name="CuadroTexto 142">
            <a:extLst>
              <a:ext uri="{FF2B5EF4-FFF2-40B4-BE49-F238E27FC236}">
                <a16:creationId xmlns:a16="http://schemas.microsoft.com/office/drawing/2014/main" id="{53E2A6F8-E01E-51E1-EFB2-95F60186F507}"/>
              </a:ext>
            </a:extLst>
          </p:cNvPr>
          <p:cNvSpPr txBox="1"/>
          <p:nvPr/>
        </p:nvSpPr>
        <p:spPr>
          <a:xfrm>
            <a:off x="7658715" y="1772329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0 dBm</a:t>
            </a:r>
            <a:endParaRPr lang="en-GB" sz="800" dirty="0"/>
          </a:p>
        </p:txBody>
      </p:sp>
      <p:sp>
        <p:nvSpPr>
          <p:cNvPr id="144" name="CuadroTexto 143">
            <a:extLst>
              <a:ext uri="{FF2B5EF4-FFF2-40B4-BE49-F238E27FC236}">
                <a16:creationId xmlns:a16="http://schemas.microsoft.com/office/drawing/2014/main" id="{BFEA2A73-F3EF-C7F9-2805-3732306B91FC}"/>
              </a:ext>
            </a:extLst>
          </p:cNvPr>
          <p:cNvSpPr txBox="1"/>
          <p:nvPr/>
        </p:nvSpPr>
        <p:spPr>
          <a:xfrm>
            <a:off x="7135177" y="1763377"/>
            <a:ext cx="7271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-9 dBm</a:t>
            </a:r>
            <a:endParaRPr lang="en-GB" sz="800" dirty="0"/>
          </a:p>
        </p:txBody>
      </p:sp>
      <p:sp>
        <p:nvSpPr>
          <p:cNvPr id="145" name="CustomShape 67">
            <a:extLst>
              <a:ext uri="{FF2B5EF4-FFF2-40B4-BE49-F238E27FC236}">
                <a16:creationId xmlns:a16="http://schemas.microsoft.com/office/drawing/2014/main" id="{D79BEF61-6D4C-B22C-D647-29753875C6C2}"/>
              </a:ext>
            </a:extLst>
          </p:cNvPr>
          <p:cNvSpPr/>
          <p:nvPr/>
        </p:nvSpPr>
        <p:spPr>
          <a:xfrm>
            <a:off x="7475878" y="1278518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146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E517B8E5-05F7-A44B-A0AF-CBC4478FF47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548958" y="1293278"/>
            <a:ext cx="215640" cy="223200"/>
          </a:xfrm>
          <a:prstGeom prst="rect">
            <a:avLst/>
          </a:prstGeom>
          <a:ln w="12600">
            <a:noFill/>
          </a:ln>
        </p:spPr>
      </p:pic>
      <p:sp>
        <p:nvSpPr>
          <p:cNvPr id="147" name="CustomShape 86">
            <a:extLst>
              <a:ext uri="{FF2B5EF4-FFF2-40B4-BE49-F238E27FC236}">
                <a16:creationId xmlns:a16="http://schemas.microsoft.com/office/drawing/2014/main" id="{D2ED0F3E-A056-4100-7C80-ECB729293F6A}"/>
              </a:ext>
            </a:extLst>
          </p:cNvPr>
          <p:cNvSpPr/>
          <p:nvPr/>
        </p:nvSpPr>
        <p:spPr>
          <a:xfrm>
            <a:off x="7587059" y="1616918"/>
            <a:ext cx="13907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Att</a:t>
            </a:r>
            <a:endParaRPr lang="es-ES" sz="800" spc="-1" dirty="0">
              <a:latin typeface="Arial"/>
            </a:endParaRPr>
          </a:p>
        </p:txBody>
      </p:sp>
      <p:sp>
        <p:nvSpPr>
          <p:cNvPr id="148" name="Line 38">
            <a:extLst>
              <a:ext uri="{FF2B5EF4-FFF2-40B4-BE49-F238E27FC236}">
                <a16:creationId xmlns:a16="http://schemas.microsoft.com/office/drawing/2014/main" id="{6D50945A-AAE2-695D-00E6-16625708A183}"/>
              </a:ext>
            </a:extLst>
          </p:cNvPr>
          <p:cNvSpPr/>
          <p:nvPr/>
        </p:nvSpPr>
        <p:spPr>
          <a:xfrm>
            <a:off x="7293622" y="1411292"/>
            <a:ext cx="18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149" name="Line 38">
            <a:extLst>
              <a:ext uri="{FF2B5EF4-FFF2-40B4-BE49-F238E27FC236}">
                <a16:creationId xmlns:a16="http://schemas.microsoft.com/office/drawing/2014/main" id="{E1340DCE-D4AD-644E-91F0-49DB7652BD25}"/>
              </a:ext>
            </a:extLst>
          </p:cNvPr>
          <p:cNvSpPr/>
          <p:nvPr/>
        </p:nvSpPr>
        <p:spPr>
          <a:xfrm>
            <a:off x="6814828" y="1424481"/>
            <a:ext cx="18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150" name="CuadroTexto 149">
            <a:extLst>
              <a:ext uri="{FF2B5EF4-FFF2-40B4-BE49-F238E27FC236}">
                <a16:creationId xmlns:a16="http://schemas.microsoft.com/office/drawing/2014/main" id="{53103E5B-7974-EDD6-EBC9-997D39189D59}"/>
              </a:ext>
            </a:extLst>
          </p:cNvPr>
          <p:cNvSpPr txBox="1"/>
          <p:nvPr/>
        </p:nvSpPr>
        <p:spPr>
          <a:xfrm>
            <a:off x="6562843" y="1768783"/>
            <a:ext cx="8184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+ 11 dBm</a:t>
            </a:r>
            <a:endParaRPr lang="en-GB" sz="800" dirty="0"/>
          </a:p>
        </p:txBody>
      </p:sp>
      <p:sp>
        <p:nvSpPr>
          <p:cNvPr id="151" name="CuadroTexto 150">
            <a:extLst>
              <a:ext uri="{FF2B5EF4-FFF2-40B4-BE49-F238E27FC236}">
                <a16:creationId xmlns:a16="http://schemas.microsoft.com/office/drawing/2014/main" id="{2E23D6FD-9E46-87A5-33EA-C4E1D1EE34CE}"/>
              </a:ext>
            </a:extLst>
          </p:cNvPr>
          <p:cNvSpPr txBox="1"/>
          <p:nvPr/>
        </p:nvSpPr>
        <p:spPr>
          <a:xfrm>
            <a:off x="5962148" y="1748968"/>
            <a:ext cx="650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+ 10 dBm</a:t>
            </a:r>
            <a:endParaRPr lang="en-GB" sz="800" dirty="0"/>
          </a:p>
        </p:txBody>
      </p:sp>
      <p:sp>
        <p:nvSpPr>
          <p:cNvPr id="152" name="CuadroTexto 151">
            <a:extLst>
              <a:ext uri="{FF2B5EF4-FFF2-40B4-BE49-F238E27FC236}">
                <a16:creationId xmlns:a16="http://schemas.microsoft.com/office/drawing/2014/main" id="{09240504-EAEE-4AB4-88FF-0065DD14E1F1}"/>
              </a:ext>
            </a:extLst>
          </p:cNvPr>
          <p:cNvSpPr txBox="1"/>
          <p:nvPr/>
        </p:nvSpPr>
        <p:spPr>
          <a:xfrm>
            <a:off x="1196946" y="1858931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+3 dBm</a:t>
            </a:r>
            <a:endParaRPr lang="en-GB" sz="800" dirty="0"/>
          </a:p>
        </p:txBody>
      </p:sp>
      <p:sp>
        <p:nvSpPr>
          <p:cNvPr id="153" name="CuadroTexto 152">
            <a:extLst>
              <a:ext uri="{FF2B5EF4-FFF2-40B4-BE49-F238E27FC236}">
                <a16:creationId xmlns:a16="http://schemas.microsoft.com/office/drawing/2014/main" id="{1BC7BDAB-56F1-B8A2-C730-5EF8758EA2FC}"/>
              </a:ext>
            </a:extLst>
          </p:cNvPr>
          <p:cNvSpPr txBox="1"/>
          <p:nvPr/>
        </p:nvSpPr>
        <p:spPr>
          <a:xfrm>
            <a:off x="1875729" y="1885316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+23 dBm</a:t>
            </a:r>
            <a:endParaRPr lang="en-GB" sz="800" dirty="0"/>
          </a:p>
        </p:txBody>
      </p:sp>
      <p:sp>
        <p:nvSpPr>
          <p:cNvPr id="154" name="CuadroTexto 153">
            <a:extLst>
              <a:ext uri="{FF2B5EF4-FFF2-40B4-BE49-F238E27FC236}">
                <a16:creationId xmlns:a16="http://schemas.microsoft.com/office/drawing/2014/main" id="{0A3933B8-0ED9-8D1D-9B5F-DCE473BAA903}"/>
              </a:ext>
            </a:extLst>
          </p:cNvPr>
          <p:cNvSpPr txBox="1"/>
          <p:nvPr/>
        </p:nvSpPr>
        <p:spPr>
          <a:xfrm>
            <a:off x="2649083" y="1916398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+22 dBm</a:t>
            </a:r>
            <a:endParaRPr lang="en-GB" sz="800" dirty="0"/>
          </a:p>
        </p:txBody>
      </p:sp>
      <p:sp>
        <p:nvSpPr>
          <p:cNvPr id="155" name="CuadroTexto 154">
            <a:extLst>
              <a:ext uri="{FF2B5EF4-FFF2-40B4-BE49-F238E27FC236}">
                <a16:creationId xmlns:a16="http://schemas.microsoft.com/office/drawing/2014/main" id="{ABCA2B97-D679-3C55-0CE2-F40834045AE6}"/>
              </a:ext>
            </a:extLst>
          </p:cNvPr>
          <p:cNvSpPr txBox="1"/>
          <p:nvPr/>
        </p:nvSpPr>
        <p:spPr>
          <a:xfrm>
            <a:off x="2435963" y="1116378"/>
            <a:ext cx="11621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Pout 1dB= +27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156" name="CuadroTexto 155">
            <a:extLst>
              <a:ext uri="{FF2B5EF4-FFF2-40B4-BE49-F238E27FC236}">
                <a16:creationId xmlns:a16="http://schemas.microsoft.com/office/drawing/2014/main" id="{4B5DA5AC-E971-5F8B-5D04-9C0D63151A53}"/>
              </a:ext>
            </a:extLst>
          </p:cNvPr>
          <p:cNvSpPr txBox="1"/>
          <p:nvPr/>
        </p:nvSpPr>
        <p:spPr>
          <a:xfrm>
            <a:off x="3479152" y="1917873"/>
            <a:ext cx="7105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≈ +22 dBm</a:t>
            </a:r>
            <a:endParaRPr lang="en-GB" sz="800" dirty="0"/>
          </a:p>
        </p:txBody>
      </p:sp>
      <p:sp>
        <p:nvSpPr>
          <p:cNvPr id="157" name="CustomShape 22">
            <a:extLst>
              <a:ext uri="{FF2B5EF4-FFF2-40B4-BE49-F238E27FC236}">
                <a16:creationId xmlns:a16="http://schemas.microsoft.com/office/drawing/2014/main" id="{8DA6F942-4CB9-2634-A97B-A72B896CB92A}"/>
              </a:ext>
            </a:extLst>
          </p:cNvPr>
          <p:cNvSpPr/>
          <p:nvPr/>
        </p:nvSpPr>
        <p:spPr>
          <a:xfrm>
            <a:off x="3136013" y="5020389"/>
            <a:ext cx="66382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+1.6 dB</a:t>
            </a:r>
            <a:endParaRPr lang="es-ES" sz="800" spc="-1" dirty="0">
              <a:latin typeface="Arial"/>
            </a:endParaRPr>
          </a:p>
        </p:txBody>
      </p:sp>
      <p:sp>
        <p:nvSpPr>
          <p:cNvPr id="158" name="CustomShape 22">
            <a:extLst>
              <a:ext uri="{FF2B5EF4-FFF2-40B4-BE49-F238E27FC236}">
                <a16:creationId xmlns:a16="http://schemas.microsoft.com/office/drawing/2014/main" id="{C953A508-F57E-A79F-5D5C-FE7AAC425EEC}"/>
              </a:ext>
            </a:extLst>
          </p:cNvPr>
          <p:cNvSpPr/>
          <p:nvPr/>
        </p:nvSpPr>
        <p:spPr>
          <a:xfrm>
            <a:off x="4925157" y="4410905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-0.7 dB</a:t>
            </a:r>
            <a:endParaRPr lang="es-ES" sz="800" spc="-1" dirty="0">
              <a:latin typeface="Arial"/>
            </a:endParaRPr>
          </a:p>
        </p:txBody>
      </p:sp>
      <p:sp>
        <p:nvSpPr>
          <p:cNvPr id="159" name="CustomShape 22">
            <a:extLst>
              <a:ext uri="{FF2B5EF4-FFF2-40B4-BE49-F238E27FC236}">
                <a16:creationId xmlns:a16="http://schemas.microsoft.com/office/drawing/2014/main" id="{A8BC60D9-1FA1-F152-4890-F049C65563DD}"/>
              </a:ext>
            </a:extLst>
          </p:cNvPr>
          <p:cNvSpPr/>
          <p:nvPr/>
        </p:nvSpPr>
        <p:spPr>
          <a:xfrm>
            <a:off x="5467241" y="4410905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-7 dB</a:t>
            </a:r>
            <a:endParaRPr lang="es-ES" sz="800" spc="-1" dirty="0">
              <a:latin typeface="Arial"/>
            </a:endParaRPr>
          </a:p>
        </p:txBody>
      </p:sp>
      <p:sp>
        <p:nvSpPr>
          <p:cNvPr id="160" name="CustomShape 22">
            <a:extLst>
              <a:ext uri="{FF2B5EF4-FFF2-40B4-BE49-F238E27FC236}">
                <a16:creationId xmlns:a16="http://schemas.microsoft.com/office/drawing/2014/main" id="{04F512AE-3AE9-BA21-C919-5A1FDE058055}"/>
              </a:ext>
            </a:extLst>
          </p:cNvPr>
          <p:cNvSpPr/>
          <p:nvPr/>
        </p:nvSpPr>
        <p:spPr>
          <a:xfrm>
            <a:off x="6950754" y="4418031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+18 dB</a:t>
            </a:r>
            <a:endParaRPr lang="es-ES" sz="800" spc="-1" dirty="0">
              <a:latin typeface="Arial"/>
            </a:endParaRPr>
          </a:p>
        </p:txBody>
      </p:sp>
      <p:sp>
        <p:nvSpPr>
          <p:cNvPr id="161" name="CuadroTexto 160">
            <a:extLst>
              <a:ext uri="{FF2B5EF4-FFF2-40B4-BE49-F238E27FC236}">
                <a16:creationId xmlns:a16="http://schemas.microsoft.com/office/drawing/2014/main" id="{78D17428-574E-2720-4965-C720749D6BC6}"/>
              </a:ext>
            </a:extLst>
          </p:cNvPr>
          <p:cNvSpPr txBox="1"/>
          <p:nvPr/>
        </p:nvSpPr>
        <p:spPr>
          <a:xfrm>
            <a:off x="6981706" y="2698321"/>
            <a:ext cx="10668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Pout 1dB= 18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162" name="CustomShape 22">
            <a:extLst>
              <a:ext uri="{FF2B5EF4-FFF2-40B4-BE49-F238E27FC236}">
                <a16:creationId xmlns:a16="http://schemas.microsoft.com/office/drawing/2014/main" id="{617D0CB7-508E-D165-1369-0D37211B0FC2}"/>
              </a:ext>
            </a:extLst>
          </p:cNvPr>
          <p:cNvSpPr/>
          <p:nvPr/>
        </p:nvSpPr>
        <p:spPr>
          <a:xfrm>
            <a:off x="7633674" y="4418031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-0.5 dB</a:t>
            </a:r>
            <a:endParaRPr lang="es-ES" sz="800" spc="-1" dirty="0">
              <a:latin typeface="Arial"/>
            </a:endParaRPr>
          </a:p>
        </p:txBody>
      </p:sp>
      <p:sp>
        <p:nvSpPr>
          <p:cNvPr id="163" name="Abrir llave 162">
            <a:extLst>
              <a:ext uri="{FF2B5EF4-FFF2-40B4-BE49-F238E27FC236}">
                <a16:creationId xmlns:a16="http://schemas.microsoft.com/office/drawing/2014/main" id="{A5F00077-E3D2-C024-E4C2-3361EB358818}"/>
              </a:ext>
            </a:extLst>
          </p:cNvPr>
          <p:cNvSpPr/>
          <p:nvPr/>
        </p:nvSpPr>
        <p:spPr>
          <a:xfrm rot="16200000">
            <a:off x="6139092" y="3599880"/>
            <a:ext cx="378346" cy="233476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4" name="CustomShape 22">
            <a:extLst>
              <a:ext uri="{FF2B5EF4-FFF2-40B4-BE49-F238E27FC236}">
                <a16:creationId xmlns:a16="http://schemas.microsoft.com/office/drawing/2014/main" id="{6498F92D-ABA1-1BA1-D782-37144FCD2F88}"/>
              </a:ext>
            </a:extLst>
          </p:cNvPr>
          <p:cNvSpPr/>
          <p:nvPr/>
        </p:nvSpPr>
        <p:spPr>
          <a:xfrm>
            <a:off x="5916283" y="4980344"/>
            <a:ext cx="85373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+10.3 dB</a:t>
            </a:r>
            <a:endParaRPr lang="es-ES" sz="800" spc="-1" dirty="0">
              <a:latin typeface="Arial"/>
            </a:endParaRPr>
          </a:p>
        </p:txBody>
      </p:sp>
      <p:sp>
        <p:nvSpPr>
          <p:cNvPr id="165" name="CuadroTexto 164">
            <a:extLst>
              <a:ext uri="{FF2B5EF4-FFF2-40B4-BE49-F238E27FC236}">
                <a16:creationId xmlns:a16="http://schemas.microsoft.com/office/drawing/2014/main" id="{9BEB49B9-623E-5773-1320-C5458F90D34D}"/>
              </a:ext>
            </a:extLst>
          </p:cNvPr>
          <p:cNvSpPr txBox="1"/>
          <p:nvPr/>
        </p:nvSpPr>
        <p:spPr>
          <a:xfrm>
            <a:off x="3711191" y="2648156"/>
            <a:ext cx="10668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Pout 1dB= 20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166" name="CustomShape 22">
            <a:extLst>
              <a:ext uri="{FF2B5EF4-FFF2-40B4-BE49-F238E27FC236}">
                <a16:creationId xmlns:a16="http://schemas.microsoft.com/office/drawing/2014/main" id="{0281092B-0A05-2A90-AA8A-61C28D80B72F}"/>
              </a:ext>
            </a:extLst>
          </p:cNvPr>
          <p:cNvSpPr/>
          <p:nvPr/>
        </p:nvSpPr>
        <p:spPr>
          <a:xfrm>
            <a:off x="3012299" y="4394038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-2.5 dB</a:t>
            </a:r>
            <a:endParaRPr lang="es-ES" sz="800" spc="-1" dirty="0">
              <a:latin typeface="Arial"/>
            </a:endParaRPr>
          </a:p>
        </p:txBody>
      </p:sp>
      <p:sp>
        <p:nvSpPr>
          <p:cNvPr id="167" name="CustomShape 22">
            <a:extLst>
              <a:ext uri="{FF2B5EF4-FFF2-40B4-BE49-F238E27FC236}">
                <a16:creationId xmlns:a16="http://schemas.microsoft.com/office/drawing/2014/main" id="{00EEE0FB-66F4-1C59-1542-1935D74CEFF0}"/>
              </a:ext>
            </a:extLst>
          </p:cNvPr>
          <p:cNvSpPr/>
          <p:nvPr/>
        </p:nvSpPr>
        <p:spPr>
          <a:xfrm>
            <a:off x="3653303" y="4412326"/>
            <a:ext cx="65821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+12.5 dB</a:t>
            </a:r>
            <a:endParaRPr lang="es-ES" sz="800" spc="-1" dirty="0">
              <a:latin typeface="Arial"/>
            </a:endParaRPr>
          </a:p>
        </p:txBody>
      </p:sp>
      <p:sp>
        <p:nvSpPr>
          <p:cNvPr id="168" name="CustomShape 22">
            <a:extLst>
              <a:ext uri="{FF2B5EF4-FFF2-40B4-BE49-F238E27FC236}">
                <a16:creationId xmlns:a16="http://schemas.microsoft.com/office/drawing/2014/main" id="{0932726F-E841-4CD7-58C2-0F499BF5217E}"/>
              </a:ext>
            </a:extLst>
          </p:cNvPr>
          <p:cNvSpPr/>
          <p:nvPr/>
        </p:nvSpPr>
        <p:spPr>
          <a:xfrm>
            <a:off x="4336224" y="4412326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-6.5 dB</a:t>
            </a:r>
            <a:endParaRPr lang="es-ES" sz="800" spc="-1" dirty="0">
              <a:latin typeface="Arial"/>
            </a:endParaRPr>
          </a:p>
        </p:txBody>
      </p:sp>
      <p:sp>
        <p:nvSpPr>
          <p:cNvPr id="169" name="CustomShape 22">
            <a:extLst>
              <a:ext uri="{FF2B5EF4-FFF2-40B4-BE49-F238E27FC236}">
                <a16:creationId xmlns:a16="http://schemas.microsoft.com/office/drawing/2014/main" id="{CBED5FF1-E0A3-CE5D-0A2F-BB92C67A00E2}"/>
              </a:ext>
            </a:extLst>
          </p:cNvPr>
          <p:cNvSpPr/>
          <p:nvPr/>
        </p:nvSpPr>
        <p:spPr>
          <a:xfrm>
            <a:off x="2395742" y="4393422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-1.5 dB</a:t>
            </a:r>
            <a:endParaRPr lang="es-ES" sz="800" spc="-1" dirty="0">
              <a:latin typeface="Arial"/>
            </a:endParaRPr>
          </a:p>
        </p:txBody>
      </p:sp>
      <p:sp>
        <p:nvSpPr>
          <p:cNvPr id="170" name="CuadroTexto 169">
            <a:extLst>
              <a:ext uri="{FF2B5EF4-FFF2-40B4-BE49-F238E27FC236}">
                <a16:creationId xmlns:a16="http://schemas.microsoft.com/office/drawing/2014/main" id="{51042902-8B30-E7E9-7A7B-B3C5D594CEDE}"/>
              </a:ext>
            </a:extLst>
          </p:cNvPr>
          <p:cNvSpPr txBox="1"/>
          <p:nvPr/>
        </p:nvSpPr>
        <p:spPr>
          <a:xfrm>
            <a:off x="-86648" y="4842853"/>
            <a:ext cx="3383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Máximo entrada para no saturar el primer amplificador = +8.1 dBm</a:t>
            </a:r>
          </a:p>
          <a:p>
            <a:r>
              <a:rPr lang="es-ES" sz="800" dirty="0">
                <a:solidFill>
                  <a:srgbClr val="FF0000"/>
                </a:solidFill>
              </a:rPr>
              <a:t>Máximo entrada para no saturar el segundo amplificador = +5.3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171" name="CuadroTexto 170">
            <a:extLst>
              <a:ext uri="{FF2B5EF4-FFF2-40B4-BE49-F238E27FC236}">
                <a16:creationId xmlns:a16="http://schemas.microsoft.com/office/drawing/2014/main" id="{138916E0-E5AC-8902-B36C-F8FEBF3D699E}"/>
              </a:ext>
            </a:extLst>
          </p:cNvPr>
          <p:cNvSpPr txBox="1"/>
          <p:nvPr/>
        </p:nvSpPr>
        <p:spPr>
          <a:xfrm>
            <a:off x="6639563" y="1049265"/>
            <a:ext cx="12204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Pout 1dB= +20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172" name="CustomShape 93">
            <a:extLst>
              <a:ext uri="{FF2B5EF4-FFF2-40B4-BE49-F238E27FC236}">
                <a16:creationId xmlns:a16="http://schemas.microsoft.com/office/drawing/2014/main" id="{182C6D24-3638-53F7-E222-0B283B33EF27}"/>
              </a:ext>
            </a:extLst>
          </p:cNvPr>
          <p:cNvSpPr/>
          <p:nvPr/>
        </p:nvSpPr>
        <p:spPr>
          <a:xfrm>
            <a:off x="4974304" y="2702390"/>
            <a:ext cx="3246687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73" name="CustomShape 22">
            <a:extLst>
              <a:ext uri="{FF2B5EF4-FFF2-40B4-BE49-F238E27FC236}">
                <a16:creationId xmlns:a16="http://schemas.microsoft.com/office/drawing/2014/main" id="{15540A84-1BF4-9F97-5E09-99AF5E8F28AD}"/>
              </a:ext>
            </a:extLst>
          </p:cNvPr>
          <p:cNvSpPr/>
          <p:nvPr/>
        </p:nvSpPr>
        <p:spPr>
          <a:xfrm>
            <a:off x="1888176" y="4392668"/>
            <a:ext cx="513495" cy="24622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-0.4 dB</a:t>
            </a:r>
            <a:endParaRPr lang="es-ES" sz="800" spc="-1" dirty="0">
              <a:latin typeface="Arial"/>
            </a:endParaRPr>
          </a:p>
        </p:txBody>
      </p:sp>
      <p:sp>
        <p:nvSpPr>
          <p:cNvPr id="174" name="Abrir llave 173">
            <a:extLst>
              <a:ext uri="{FF2B5EF4-FFF2-40B4-BE49-F238E27FC236}">
                <a16:creationId xmlns:a16="http://schemas.microsoft.com/office/drawing/2014/main" id="{2A886D63-7638-9A31-2671-23C996596AF4}"/>
              </a:ext>
            </a:extLst>
          </p:cNvPr>
          <p:cNvSpPr/>
          <p:nvPr/>
        </p:nvSpPr>
        <p:spPr>
          <a:xfrm rot="16200000">
            <a:off x="3251707" y="3312332"/>
            <a:ext cx="389040" cy="2952728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5" name="CustomShape 136">
            <a:extLst>
              <a:ext uri="{FF2B5EF4-FFF2-40B4-BE49-F238E27FC236}">
                <a16:creationId xmlns:a16="http://schemas.microsoft.com/office/drawing/2014/main" id="{E27C0F89-C1B6-33F2-6651-5CA4BC676724}"/>
              </a:ext>
            </a:extLst>
          </p:cNvPr>
          <p:cNvSpPr/>
          <p:nvPr/>
        </p:nvSpPr>
        <p:spPr>
          <a:xfrm>
            <a:off x="5316053" y="3565828"/>
            <a:ext cx="69884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RF</a:t>
            </a:r>
            <a:r>
              <a:rPr lang="es-ES" sz="500" b="1" spc="-1" dirty="0">
                <a:solidFill>
                  <a:srgbClr val="6ED29B"/>
                </a:solidFill>
                <a:latin typeface="+mj-lt"/>
                <a:ea typeface="Open Sans Regular"/>
              </a:rPr>
              <a:t>2</a:t>
            </a: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 = 194 MHz</a:t>
            </a:r>
          </a:p>
        </p:txBody>
      </p:sp>
      <p:sp>
        <p:nvSpPr>
          <p:cNvPr id="176" name="CuadroTexto 175">
            <a:extLst>
              <a:ext uri="{FF2B5EF4-FFF2-40B4-BE49-F238E27FC236}">
                <a16:creationId xmlns:a16="http://schemas.microsoft.com/office/drawing/2014/main" id="{70D99EAD-1E08-7F9F-E77B-651D5D6C9247}"/>
              </a:ext>
            </a:extLst>
          </p:cNvPr>
          <p:cNvSpPr txBox="1"/>
          <p:nvPr/>
        </p:nvSpPr>
        <p:spPr>
          <a:xfrm>
            <a:off x="4574218" y="2363494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LO</a:t>
            </a:r>
            <a:r>
              <a:rPr lang="es-ES" sz="400" b="1" dirty="0"/>
              <a:t>1</a:t>
            </a:r>
            <a:r>
              <a:rPr lang="es-ES" sz="800" b="1" dirty="0"/>
              <a:t>=1.428 GHz</a:t>
            </a:r>
            <a:endParaRPr lang="en-GB" sz="700" b="1" dirty="0"/>
          </a:p>
        </p:txBody>
      </p:sp>
      <p:sp>
        <p:nvSpPr>
          <p:cNvPr id="177" name="CuadroTexto 176">
            <a:extLst>
              <a:ext uri="{FF2B5EF4-FFF2-40B4-BE49-F238E27FC236}">
                <a16:creationId xmlns:a16="http://schemas.microsoft.com/office/drawing/2014/main" id="{18294B88-F1FF-8B85-6693-B76CFC71DE44}"/>
              </a:ext>
            </a:extLst>
          </p:cNvPr>
          <p:cNvSpPr txBox="1"/>
          <p:nvPr/>
        </p:nvSpPr>
        <p:spPr>
          <a:xfrm>
            <a:off x="5672874" y="2268017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LO</a:t>
            </a:r>
            <a:r>
              <a:rPr lang="es-ES" sz="400" b="1" dirty="0"/>
              <a:t>2</a:t>
            </a:r>
            <a:r>
              <a:rPr lang="es-ES" sz="800" b="1" dirty="0"/>
              <a:t>=89.25 MHz</a:t>
            </a:r>
            <a:endParaRPr lang="en-GB" sz="700" b="1" dirty="0"/>
          </a:p>
        </p:txBody>
      </p:sp>
    </p:spTree>
    <p:extLst>
      <p:ext uri="{BB962C8B-B14F-4D97-AF65-F5344CB8AC3E}">
        <p14:creationId xmlns:p14="http://schemas.microsoft.com/office/powerpoint/2010/main" val="26341594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25477D4C-C8B0-D3C3-AAE4-C10C4AE6E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787E8008-39F6-79B1-EF15-911B958B655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063759" y="2901582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E59C63A0-AAB6-8BA4-F652-85B417F10BF7}"/>
              </a:ext>
            </a:extLst>
          </p:cNvPr>
          <p:cNvGrpSpPr/>
          <p:nvPr/>
        </p:nvGrpSpPr>
        <p:grpSpPr>
          <a:xfrm>
            <a:off x="63204" y="2710101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5979C6E6-5FBB-E1D6-7509-2676929ED0D4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BD6AF69E-9769-68B4-C9D8-6D3EFE27B7C8}"/>
                </a:ext>
              </a:extLst>
            </p:cNvPr>
            <p:cNvSpPr/>
            <p:nvPr/>
          </p:nvSpPr>
          <p:spPr>
            <a:xfrm>
              <a:off x="393120" y="3011760"/>
              <a:ext cx="27684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+mj-lt"/>
                  <a:ea typeface="Open Sans Regular"/>
                </a:rPr>
                <a:t>cBPM</a:t>
              </a:r>
              <a:endParaRPr lang="es-ES" sz="800" spc="-1" dirty="0">
                <a:latin typeface="+mj-lt"/>
              </a:endParaRPr>
            </a:p>
          </p:txBody>
        </p:sp>
      </p:grpSp>
      <p:sp>
        <p:nvSpPr>
          <p:cNvPr id="31" name="CustomShape 22">
            <a:extLst>
              <a:ext uri="{FF2B5EF4-FFF2-40B4-BE49-F238E27FC236}">
                <a16:creationId xmlns:a16="http://schemas.microsoft.com/office/drawing/2014/main" id="{4FE92233-8C51-CB87-AF60-D10277C54B86}"/>
              </a:ext>
            </a:extLst>
          </p:cNvPr>
          <p:cNvSpPr/>
          <p:nvPr/>
        </p:nvSpPr>
        <p:spPr>
          <a:xfrm>
            <a:off x="2055498" y="797370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1</a:t>
            </a:r>
            <a:r>
              <a:rPr lang="es-ES" sz="1100" spc="-1" dirty="0">
                <a:latin typeface="+mj-lt"/>
                <a:ea typeface="Open Sans Regular"/>
              </a:rPr>
              <a:t> = 1.428 GHz</a:t>
            </a:r>
            <a:endParaRPr lang="es-ES" sz="1100" spc="-1" dirty="0">
              <a:latin typeface="+mj-lt"/>
            </a:endParaRPr>
          </a:p>
        </p:txBody>
      </p:sp>
      <p:sp>
        <p:nvSpPr>
          <p:cNvPr id="56" name="CustomShape 55">
            <a:extLst>
              <a:ext uri="{FF2B5EF4-FFF2-40B4-BE49-F238E27FC236}">
                <a16:creationId xmlns:a16="http://schemas.microsoft.com/office/drawing/2014/main" id="{78653870-3EA7-20EA-FB1F-2972CADC1F06}"/>
              </a:ext>
            </a:extLst>
          </p:cNvPr>
          <p:cNvSpPr/>
          <p:nvPr/>
        </p:nvSpPr>
        <p:spPr>
          <a:xfrm>
            <a:off x="4598176" y="3558905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 = 297 MHz</a:t>
            </a:r>
            <a:endParaRPr lang="es-ES" sz="800" b="1" spc="-1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8569B2C-816F-B694-385B-998580F57877}"/>
              </a:ext>
            </a:extLst>
          </p:cNvPr>
          <p:cNvGrpSpPr/>
          <p:nvPr/>
        </p:nvGrpSpPr>
        <p:grpSpPr>
          <a:xfrm>
            <a:off x="1370004" y="2798661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6CE00C76-1F9F-AC29-B3EB-ECA3445AC17E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BC0E1988-2841-4385-6D6C-64C5AD4683AD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180 </a:t>
              </a:r>
              <a:endParaRPr lang="es-ES" sz="800" spc="-1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Hybrid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472775BB-A78C-8D38-401C-A06926230BB6}"/>
              </a:ext>
            </a:extLst>
          </p:cNvPr>
          <p:cNvSpPr/>
          <p:nvPr/>
        </p:nvSpPr>
        <p:spPr>
          <a:xfrm>
            <a:off x="1172724" y="3023301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84E74DA9-3177-2E18-3B6B-AC153FF8CA66}"/>
              </a:ext>
            </a:extLst>
          </p:cNvPr>
          <p:cNvSpPr/>
          <p:nvPr/>
        </p:nvSpPr>
        <p:spPr>
          <a:xfrm flipV="1">
            <a:off x="1595004" y="3243981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FC7947E6-7F75-5486-D70E-A736182C46E5}"/>
              </a:ext>
            </a:extLst>
          </p:cNvPr>
          <p:cNvSpPr/>
          <p:nvPr/>
        </p:nvSpPr>
        <p:spPr>
          <a:xfrm>
            <a:off x="1218634" y="2883983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C9556252-5E9A-522F-45BF-94A44446451B}"/>
              </a:ext>
            </a:extLst>
          </p:cNvPr>
          <p:cNvSpPr/>
          <p:nvPr/>
        </p:nvSpPr>
        <p:spPr>
          <a:xfrm>
            <a:off x="1862054" y="2883983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FACAE6C3-4D4A-2639-F775-460430F54FBA}"/>
              </a:ext>
            </a:extLst>
          </p:cNvPr>
          <p:cNvGrpSpPr/>
          <p:nvPr/>
        </p:nvGrpSpPr>
        <p:grpSpPr>
          <a:xfrm>
            <a:off x="2626764" y="2817021"/>
            <a:ext cx="4408740" cy="541158"/>
            <a:chOff x="2775960" y="2869200"/>
            <a:chExt cx="4408740" cy="541158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FCBF7046-82CF-547F-F883-C72020A027E2}"/>
                </a:ext>
              </a:extLst>
            </p:cNvPr>
            <p:cNvSpPr/>
            <p:nvPr/>
          </p:nvSpPr>
          <p:spPr>
            <a:xfrm rot="5400000">
              <a:off x="4069784" y="2935091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76372CEA-B706-FDDE-1BAD-9AB5DF5BEEFC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DAE99D1E-A08B-2EFF-D841-46F674AC8732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EE723811-3D6D-9304-E63F-DC9A049AE4F8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4B39C7BC-1FB4-AA92-5CDE-A0A6801FD8BF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B81D90FC-1D2C-1E0E-2224-C4CDEA485481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31A95491-477E-DE88-F758-987E759F47F8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7F15A06D-657B-B433-EB4D-17B95F8FC83E}"/>
                </a:ext>
              </a:extLst>
            </p:cNvPr>
            <p:cNvGrpSpPr/>
            <p:nvPr/>
          </p:nvGrpSpPr>
          <p:grpSpPr>
            <a:xfrm>
              <a:off x="4575960" y="2869200"/>
              <a:ext cx="412920" cy="412920"/>
              <a:chOff x="4575960" y="2869200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54B74777-81EA-87EF-969F-BF57D0B4C231}"/>
                  </a:ext>
                </a:extLst>
              </p:cNvPr>
              <p:cNvSpPr/>
              <p:nvPr/>
            </p:nvSpPr>
            <p:spPr>
              <a:xfrm>
                <a:off x="4575960" y="2869200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987E6985-D453-4C36-BCD9-A58EAAFA96F0}"/>
                  </a:ext>
                </a:extLst>
              </p:cNvPr>
              <p:cNvSpPr/>
              <p:nvPr/>
            </p:nvSpPr>
            <p:spPr>
              <a:xfrm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A7C1A3DB-EA3C-BB3B-8B85-44B684A8C5C5}"/>
                  </a:ext>
                </a:extLst>
              </p:cNvPr>
              <p:cNvSpPr/>
              <p:nvPr/>
            </p:nvSpPr>
            <p:spPr>
              <a:xfrm flipH="1"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</p:grpSp>
        <p:sp>
          <p:nvSpPr>
            <p:cNvPr id="201" name="Line 85">
              <a:extLst>
                <a:ext uri="{FF2B5EF4-FFF2-40B4-BE49-F238E27FC236}">
                  <a16:creationId xmlns:a16="http://schemas.microsoft.com/office/drawing/2014/main" id="{393562E8-8A0B-37A7-61B7-A19B0AE177F6}"/>
                </a:ext>
              </a:extLst>
            </p:cNvPr>
            <p:cNvSpPr/>
            <p:nvPr/>
          </p:nvSpPr>
          <p:spPr>
            <a:xfrm>
              <a:off x="6824700" y="3093970"/>
              <a:ext cx="360000" cy="0"/>
            </a:xfrm>
            <a:prstGeom prst="line">
              <a:avLst/>
            </a:prstGeom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2C6E1474-4BEC-4958-27CB-E2AEB4F592BA}"/>
                </a:ext>
              </a:extLst>
            </p:cNvPr>
            <p:cNvSpPr/>
            <p:nvPr/>
          </p:nvSpPr>
          <p:spPr>
            <a:xfrm>
              <a:off x="2887141" y="3287247"/>
              <a:ext cx="139077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Att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9965C9D3-6EC0-4E60-EBFB-6AA3C99BD6A8}"/>
                </a:ext>
              </a:extLst>
            </p:cNvPr>
            <p:cNvSpPr/>
            <p:nvPr/>
          </p:nvSpPr>
          <p:spPr>
            <a:xfrm>
              <a:off x="3479748" y="3287247"/>
              <a:ext cx="18075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BPF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3D548371-F449-8405-5827-D7A252AEF534}"/>
                </a:ext>
              </a:extLst>
            </p:cNvPr>
            <p:cNvSpPr/>
            <p:nvPr/>
          </p:nvSpPr>
          <p:spPr>
            <a:xfrm>
              <a:off x="4119586" y="3287171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Amp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3124B573-78E4-BA84-B53A-F0F601AB341C}"/>
                </a:ext>
              </a:extLst>
            </p:cNvPr>
            <p:cNvSpPr/>
            <p:nvPr/>
          </p:nvSpPr>
          <p:spPr>
            <a:xfrm>
              <a:off x="4641840" y="3287520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Mixer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3AE939AD-9410-B1CF-ED3F-48CB008F670B}"/>
              </a:ext>
            </a:extLst>
          </p:cNvPr>
          <p:cNvSpPr/>
          <p:nvPr/>
        </p:nvSpPr>
        <p:spPr>
          <a:xfrm flipV="1">
            <a:off x="1588524" y="2567901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7" name="Line 97">
            <a:extLst>
              <a:ext uri="{FF2B5EF4-FFF2-40B4-BE49-F238E27FC236}">
                <a16:creationId xmlns:a16="http://schemas.microsoft.com/office/drawing/2014/main" id="{F15F356E-C647-9032-6DC3-CD5A2148B9AF}"/>
              </a:ext>
            </a:extLst>
          </p:cNvPr>
          <p:cNvSpPr/>
          <p:nvPr/>
        </p:nvSpPr>
        <p:spPr>
          <a:xfrm>
            <a:off x="382164" y="2568981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8D74926E-078F-2CCB-F003-DB6AB3BD1ED1}"/>
              </a:ext>
            </a:extLst>
          </p:cNvPr>
          <p:cNvSpPr/>
          <p:nvPr/>
        </p:nvSpPr>
        <p:spPr>
          <a:xfrm flipV="1">
            <a:off x="382524" y="2557821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A1F95D97-C9BD-197C-8207-C0E937A29EA6}"/>
              </a:ext>
            </a:extLst>
          </p:cNvPr>
          <p:cNvSpPr/>
          <p:nvPr/>
        </p:nvSpPr>
        <p:spPr>
          <a:xfrm>
            <a:off x="382164" y="3474741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F04B378B-D394-BD6F-EB2A-925AF48B8029}"/>
              </a:ext>
            </a:extLst>
          </p:cNvPr>
          <p:cNvSpPr/>
          <p:nvPr/>
        </p:nvSpPr>
        <p:spPr>
          <a:xfrm flipV="1">
            <a:off x="382524" y="3350181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4" name="Line 104">
            <a:extLst>
              <a:ext uri="{FF2B5EF4-FFF2-40B4-BE49-F238E27FC236}">
                <a16:creationId xmlns:a16="http://schemas.microsoft.com/office/drawing/2014/main" id="{97CECC32-4B79-F747-0728-D6F63FF69C29}"/>
              </a:ext>
            </a:extLst>
          </p:cNvPr>
          <p:cNvSpPr/>
          <p:nvPr/>
        </p:nvSpPr>
        <p:spPr>
          <a:xfrm flipH="1" flipV="1">
            <a:off x="4641592" y="1550595"/>
            <a:ext cx="0" cy="127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31D13F65-3766-E9A2-30FA-47B6E070234C}"/>
              </a:ext>
            </a:extLst>
          </p:cNvPr>
          <p:cNvSpPr/>
          <p:nvPr/>
        </p:nvSpPr>
        <p:spPr>
          <a:xfrm>
            <a:off x="1969860" y="3564741"/>
            <a:ext cx="75148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1.725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 dirty="0">
              <a:solidFill>
                <a:srgbClr val="7C92C4"/>
              </a:solidFill>
              <a:latin typeface="Arial"/>
            </a:endParaRPr>
          </a:p>
        </p:txBody>
      </p:sp>
      <p:sp>
        <p:nvSpPr>
          <p:cNvPr id="256" name="CustomShape 32">
            <a:extLst>
              <a:ext uri="{FF2B5EF4-FFF2-40B4-BE49-F238E27FC236}">
                <a16:creationId xmlns:a16="http://schemas.microsoft.com/office/drawing/2014/main" id="{F5FC6359-03FE-A376-D62D-3E38E5A02F5A}"/>
              </a:ext>
            </a:extLst>
          </p:cNvPr>
          <p:cNvSpPr/>
          <p:nvPr/>
        </p:nvSpPr>
        <p:spPr>
          <a:xfrm>
            <a:off x="5522764" y="2832436"/>
            <a:ext cx="412920" cy="412920"/>
          </a:xfrm>
          <a:prstGeom prst="ellipse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57" name="Line 33">
            <a:extLst>
              <a:ext uri="{FF2B5EF4-FFF2-40B4-BE49-F238E27FC236}">
                <a16:creationId xmlns:a16="http://schemas.microsoft.com/office/drawing/2014/main" id="{2DB19DBE-80C4-949E-BF12-66D3DA244291}"/>
              </a:ext>
            </a:extLst>
          </p:cNvPr>
          <p:cNvSpPr/>
          <p:nvPr/>
        </p:nvSpPr>
        <p:spPr>
          <a:xfrm flipV="1">
            <a:off x="5586124" y="2895796"/>
            <a:ext cx="285840" cy="286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58" name="Line 34">
            <a:extLst>
              <a:ext uri="{FF2B5EF4-FFF2-40B4-BE49-F238E27FC236}">
                <a16:creationId xmlns:a16="http://schemas.microsoft.com/office/drawing/2014/main" id="{3D32962A-B2D9-9E07-C3BE-CB6A4E7D096C}"/>
              </a:ext>
            </a:extLst>
          </p:cNvPr>
          <p:cNvSpPr/>
          <p:nvPr/>
        </p:nvSpPr>
        <p:spPr>
          <a:xfrm flipH="1" flipV="1">
            <a:off x="5586124" y="2895796"/>
            <a:ext cx="285840" cy="286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62" name="CustomShape 22">
            <a:extLst>
              <a:ext uri="{FF2B5EF4-FFF2-40B4-BE49-F238E27FC236}">
                <a16:creationId xmlns:a16="http://schemas.microsoft.com/office/drawing/2014/main" id="{9A97C7CE-D1C9-6D7D-27E5-7E248EFFFDD3}"/>
              </a:ext>
            </a:extLst>
          </p:cNvPr>
          <p:cNvSpPr/>
          <p:nvPr/>
        </p:nvSpPr>
        <p:spPr>
          <a:xfrm>
            <a:off x="5850932" y="446240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2</a:t>
            </a:r>
            <a:r>
              <a:rPr lang="es-ES" sz="1100" spc="-1" dirty="0">
                <a:latin typeface="+mj-lt"/>
                <a:ea typeface="Open Sans Regular"/>
              </a:rPr>
              <a:t> = 89,25 MHz</a:t>
            </a:r>
            <a:endParaRPr lang="es-ES" sz="1100" spc="-1" dirty="0">
              <a:latin typeface="+mj-lt"/>
            </a:endParaRPr>
          </a:p>
        </p:txBody>
      </p:sp>
      <p:sp>
        <p:nvSpPr>
          <p:cNvPr id="271" name="Line 42">
            <a:extLst>
              <a:ext uri="{FF2B5EF4-FFF2-40B4-BE49-F238E27FC236}">
                <a16:creationId xmlns:a16="http://schemas.microsoft.com/office/drawing/2014/main" id="{008A00A2-F6D1-49E7-B4D0-46D42A21BB7B}"/>
              </a:ext>
            </a:extLst>
          </p:cNvPr>
          <p:cNvSpPr/>
          <p:nvPr/>
        </p:nvSpPr>
        <p:spPr>
          <a:xfrm flipV="1">
            <a:off x="5949718" y="3038896"/>
            <a:ext cx="712750" cy="4442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81" name="CustomShape 49">
            <a:extLst>
              <a:ext uri="{FF2B5EF4-FFF2-40B4-BE49-F238E27FC236}">
                <a16:creationId xmlns:a16="http://schemas.microsoft.com/office/drawing/2014/main" id="{C4A17C8E-08C5-AC4B-6D6D-94DE5C33878B}"/>
              </a:ext>
            </a:extLst>
          </p:cNvPr>
          <p:cNvSpPr/>
          <p:nvPr/>
        </p:nvSpPr>
        <p:spPr>
          <a:xfrm>
            <a:off x="5608869" y="3311989"/>
            <a:ext cx="281160" cy="1220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Mixer</a:t>
            </a:r>
            <a:endParaRPr lang="es-ES" sz="800" spc="-1" dirty="0">
              <a:latin typeface="Arial"/>
            </a:endParaRPr>
          </a:p>
        </p:txBody>
      </p:sp>
      <p:sp>
        <p:nvSpPr>
          <p:cNvPr id="285" name="CustomShape 55">
            <a:extLst>
              <a:ext uri="{FF2B5EF4-FFF2-40B4-BE49-F238E27FC236}">
                <a16:creationId xmlns:a16="http://schemas.microsoft.com/office/drawing/2014/main" id="{820A131B-9A6B-90EE-14F4-80064D65FE08}"/>
              </a:ext>
            </a:extLst>
          </p:cNvPr>
          <p:cNvSpPr/>
          <p:nvPr/>
        </p:nvSpPr>
        <p:spPr>
          <a:xfrm>
            <a:off x="7440587" y="3575499"/>
            <a:ext cx="98322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6ED29B"/>
                </a:solidFill>
                <a:latin typeface="+mj-lt"/>
                <a:ea typeface="Open Sans Regular"/>
              </a:rPr>
              <a:t>2</a:t>
            </a: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= 60 MHz</a:t>
            </a:r>
            <a:endParaRPr lang="es-ES" sz="800" b="1" spc="-1" dirty="0">
              <a:solidFill>
                <a:srgbClr val="6ED29B"/>
              </a:solidFill>
              <a:latin typeface="+mj-lt"/>
            </a:endParaRPr>
          </a:p>
        </p:txBody>
      </p:sp>
      <p:sp>
        <p:nvSpPr>
          <p:cNvPr id="288" name="CustomShape 25">
            <a:extLst>
              <a:ext uri="{FF2B5EF4-FFF2-40B4-BE49-F238E27FC236}">
                <a16:creationId xmlns:a16="http://schemas.microsoft.com/office/drawing/2014/main" id="{A5F1712F-90B1-35BA-8EB4-BCBE98311D93}"/>
              </a:ext>
            </a:extLst>
          </p:cNvPr>
          <p:cNvSpPr/>
          <p:nvPr/>
        </p:nvSpPr>
        <p:spPr>
          <a:xfrm rot="5400000">
            <a:off x="7037685" y="2903061"/>
            <a:ext cx="318240" cy="280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89" name="CustomShape 48">
            <a:extLst>
              <a:ext uri="{FF2B5EF4-FFF2-40B4-BE49-F238E27FC236}">
                <a16:creationId xmlns:a16="http://schemas.microsoft.com/office/drawing/2014/main" id="{713E7AEB-ED7A-4519-7398-E4D6F1268319}"/>
              </a:ext>
            </a:extLst>
          </p:cNvPr>
          <p:cNvSpPr/>
          <p:nvPr/>
        </p:nvSpPr>
        <p:spPr>
          <a:xfrm>
            <a:off x="7084787" y="3271899"/>
            <a:ext cx="22403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sp>
        <p:nvSpPr>
          <p:cNvPr id="296" name="Line 45">
            <a:extLst>
              <a:ext uri="{FF2B5EF4-FFF2-40B4-BE49-F238E27FC236}">
                <a16:creationId xmlns:a16="http://schemas.microsoft.com/office/drawing/2014/main" id="{440C33AC-6B26-C6C4-ECD4-2114685C168B}"/>
              </a:ext>
            </a:extLst>
          </p:cNvPr>
          <p:cNvSpPr/>
          <p:nvPr/>
        </p:nvSpPr>
        <p:spPr>
          <a:xfrm>
            <a:off x="7350418" y="3045240"/>
            <a:ext cx="36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98" name="CustomShape 36">
            <a:extLst>
              <a:ext uri="{FF2B5EF4-FFF2-40B4-BE49-F238E27FC236}">
                <a16:creationId xmlns:a16="http://schemas.microsoft.com/office/drawing/2014/main" id="{EC668FBB-9920-63C7-6CD3-DF291D47F1AE}"/>
              </a:ext>
            </a:extLst>
          </p:cNvPr>
          <p:cNvSpPr/>
          <p:nvPr/>
        </p:nvSpPr>
        <p:spPr>
          <a:xfrm>
            <a:off x="7731142" y="2873268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299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9E07724B-4C06-A372-91F3-D021C791034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775782" y="2921148"/>
            <a:ext cx="272880" cy="266040"/>
          </a:xfrm>
          <a:prstGeom prst="rect">
            <a:avLst/>
          </a:prstGeom>
          <a:ln w="12600">
            <a:noFill/>
          </a:ln>
        </p:spPr>
      </p:pic>
      <p:sp>
        <p:nvSpPr>
          <p:cNvPr id="300" name="CustomShape 51">
            <a:extLst>
              <a:ext uri="{FF2B5EF4-FFF2-40B4-BE49-F238E27FC236}">
                <a16:creationId xmlns:a16="http://schemas.microsoft.com/office/drawing/2014/main" id="{785478C8-C859-8FBB-6AF4-8F89A4B6BEEE}"/>
              </a:ext>
            </a:extLst>
          </p:cNvPr>
          <p:cNvSpPr/>
          <p:nvPr/>
        </p:nvSpPr>
        <p:spPr>
          <a:xfrm>
            <a:off x="7837678" y="3271897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grpSp>
        <p:nvGrpSpPr>
          <p:cNvPr id="304" name="Group 16">
            <a:extLst>
              <a:ext uri="{FF2B5EF4-FFF2-40B4-BE49-F238E27FC236}">
                <a16:creationId xmlns:a16="http://schemas.microsoft.com/office/drawing/2014/main" id="{F2DF4489-658E-844D-D1FF-A3E58BB92D26}"/>
              </a:ext>
            </a:extLst>
          </p:cNvPr>
          <p:cNvGrpSpPr/>
          <p:nvPr/>
        </p:nvGrpSpPr>
        <p:grpSpPr>
          <a:xfrm>
            <a:off x="8251293" y="2177306"/>
            <a:ext cx="835920" cy="1708216"/>
            <a:chOff x="8043840" y="1744920"/>
            <a:chExt cx="835920" cy="2659680"/>
          </a:xfrm>
        </p:grpSpPr>
        <p:sp>
          <p:nvSpPr>
            <p:cNvPr id="305" name="CustomShape 17">
              <a:extLst>
                <a:ext uri="{FF2B5EF4-FFF2-40B4-BE49-F238E27FC236}">
                  <a16:creationId xmlns:a16="http://schemas.microsoft.com/office/drawing/2014/main" id="{19DECD63-7B87-2AEA-912F-65FEE040A1EC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306" name="CustomShape 18">
              <a:extLst>
                <a:ext uri="{FF2B5EF4-FFF2-40B4-BE49-F238E27FC236}">
                  <a16:creationId xmlns:a16="http://schemas.microsoft.com/office/drawing/2014/main" id="{6AA0C875-FCAB-FA9D-9942-9E4A3E8F8DC6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Oscilloscope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311" name="Line 45">
            <a:extLst>
              <a:ext uri="{FF2B5EF4-FFF2-40B4-BE49-F238E27FC236}">
                <a16:creationId xmlns:a16="http://schemas.microsoft.com/office/drawing/2014/main" id="{07EDC888-B573-65BF-D1E5-038FC2BCDECA}"/>
              </a:ext>
            </a:extLst>
          </p:cNvPr>
          <p:cNvSpPr/>
          <p:nvPr/>
        </p:nvSpPr>
        <p:spPr>
          <a:xfrm>
            <a:off x="8083832" y="3038896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3" name="CustomShape 55">
            <a:extLst>
              <a:ext uri="{FF2B5EF4-FFF2-40B4-BE49-F238E27FC236}">
                <a16:creationId xmlns:a16="http://schemas.microsoft.com/office/drawing/2014/main" id="{F5D5532E-6A3D-1FCD-1903-EF4DFFCC2D51}"/>
              </a:ext>
            </a:extLst>
          </p:cNvPr>
          <p:cNvSpPr/>
          <p:nvPr/>
        </p:nvSpPr>
        <p:spPr>
          <a:xfrm>
            <a:off x="5955251" y="2540441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6ED29B"/>
                </a:solidFill>
                <a:latin typeface="+mj-lt"/>
                <a:ea typeface="Open Sans Regular"/>
              </a:rPr>
              <a:t>Second down-conversion</a:t>
            </a:r>
            <a:endParaRPr lang="es-ES" sz="900" b="1" spc="-1" dirty="0">
              <a:solidFill>
                <a:srgbClr val="6ED29B"/>
              </a:solidFill>
              <a:latin typeface="+mj-lt"/>
            </a:endParaRPr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5620293B-2AC4-411B-C3A5-A630AD41AD7C}"/>
              </a:ext>
            </a:extLst>
          </p:cNvPr>
          <p:cNvSpPr/>
          <p:nvPr/>
        </p:nvSpPr>
        <p:spPr>
          <a:xfrm>
            <a:off x="5019119" y="2853702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9D23799A-6FBA-BEDE-38B5-A1CA199369BC}"/>
              </a:ext>
            </a:extLst>
          </p:cNvPr>
          <p:cNvSpPr/>
          <p:nvPr/>
        </p:nvSpPr>
        <p:spPr>
          <a:xfrm>
            <a:off x="5125657" y="3252333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BD55474C-5AD0-EDFF-D7EF-906EB4BFC242}"/>
              </a:ext>
            </a:extLst>
          </p:cNvPr>
          <p:cNvSpPr/>
          <p:nvPr/>
        </p:nvSpPr>
        <p:spPr>
          <a:xfrm>
            <a:off x="5376220" y="3031414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61443EE6-E151-6251-C09C-88B85AF69914}"/>
              </a:ext>
            </a:extLst>
          </p:cNvPr>
          <p:cNvSpPr/>
          <p:nvPr/>
        </p:nvSpPr>
        <p:spPr>
          <a:xfrm>
            <a:off x="4833357" y="3011453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26" name="CustomShape 55">
            <a:extLst>
              <a:ext uri="{FF2B5EF4-FFF2-40B4-BE49-F238E27FC236}">
                <a16:creationId xmlns:a16="http://schemas.microsoft.com/office/drawing/2014/main" id="{1E49CB78-37BE-8E14-9EEE-89405EB12DDD}"/>
              </a:ext>
            </a:extLst>
          </p:cNvPr>
          <p:cNvSpPr/>
          <p:nvPr/>
        </p:nvSpPr>
        <p:spPr>
          <a:xfrm>
            <a:off x="2799231" y="2498651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First down-conversion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527" name="CustomShape 3">
            <a:extLst>
              <a:ext uri="{FF2B5EF4-FFF2-40B4-BE49-F238E27FC236}">
                <a16:creationId xmlns:a16="http://schemas.microsoft.com/office/drawing/2014/main" id="{F58CAE3D-2E1F-EE65-5721-74E10E6F4180}"/>
              </a:ext>
            </a:extLst>
          </p:cNvPr>
          <p:cNvSpPr/>
          <p:nvPr/>
        </p:nvSpPr>
        <p:spPr>
          <a:xfrm rot="5400000">
            <a:off x="2637771" y="1379672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grpSp>
        <p:nvGrpSpPr>
          <p:cNvPr id="528" name="Group 10">
            <a:extLst>
              <a:ext uri="{FF2B5EF4-FFF2-40B4-BE49-F238E27FC236}">
                <a16:creationId xmlns:a16="http://schemas.microsoft.com/office/drawing/2014/main" id="{782F8EB7-8D1A-C8E2-4D54-CF2C180A910B}"/>
              </a:ext>
            </a:extLst>
          </p:cNvPr>
          <p:cNvGrpSpPr/>
          <p:nvPr/>
        </p:nvGrpSpPr>
        <p:grpSpPr>
          <a:xfrm>
            <a:off x="3308451" y="1338814"/>
            <a:ext cx="361440" cy="361440"/>
            <a:chOff x="5440680" y="1726200"/>
            <a:chExt cx="361440" cy="361440"/>
          </a:xfrm>
        </p:grpSpPr>
        <p:sp>
          <p:nvSpPr>
            <p:cNvPr id="529" name="CustomShape 11">
              <a:extLst>
                <a:ext uri="{FF2B5EF4-FFF2-40B4-BE49-F238E27FC236}">
                  <a16:creationId xmlns:a16="http://schemas.microsoft.com/office/drawing/2014/main" id="{02FC98A1-B853-181F-9CF9-4FE29DD80BC0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530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033C232F-5F89-5EBF-CED1-D213042906BB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532" name="Line 13">
            <a:extLst>
              <a:ext uri="{FF2B5EF4-FFF2-40B4-BE49-F238E27FC236}">
                <a16:creationId xmlns:a16="http://schemas.microsoft.com/office/drawing/2014/main" id="{A7E22643-D727-6BD1-683B-1F9017F1AFE2}"/>
              </a:ext>
            </a:extLst>
          </p:cNvPr>
          <p:cNvSpPr/>
          <p:nvPr/>
        </p:nvSpPr>
        <p:spPr>
          <a:xfrm>
            <a:off x="512257" y="1519714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3" name="Line 14">
            <a:extLst>
              <a:ext uri="{FF2B5EF4-FFF2-40B4-BE49-F238E27FC236}">
                <a16:creationId xmlns:a16="http://schemas.microsoft.com/office/drawing/2014/main" id="{266BF7DA-DE2E-2180-BEFA-DD6E39A92870}"/>
              </a:ext>
            </a:extLst>
          </p:cNvPr>
          <p:cNvSpPr/>
          <p:nvPr/>
        </p:nvSpPr>
        <p:spPr>
          <a:xfrm>
            <a:off x="1304617" y="1519714"/>
            <a:ext cx="33768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5" name="Line 16">
            <a:extLst>
              <a:ext uri="{FF2B5EF4-FFF2-40B4-BE49-F238E27FC236}">
                <a16:creationId xmlns:a16="http://schemas.microsoft.com/office/drawing/2014/main" id="{C9CC5BE0-D6C9-C04E-5A8A-56667751565C}"/>
              </a:ext>
            </a:extLst>
          </p:cNvPr>
          <p:cNvSpPr/>
          <p:nvPr/>
        </p:nvSpPr>
        <p:spPr>
          <a:xfrm>
            <a:off x="3681769" y="1519534"/>
            <a:ext cx="36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6" name="CustomShape 20">
            <a:extLst>
              <a:ext uri="{FF2B5EF4-FFF2-40B4-BE49-F238E27FC236}">
                <a16:creationId xmlns:a16="http://schemas.microsoft.com/office/drawing/2014/main" id="{A9851CDC-6CAB-7E74-9A20-524037E0086A}"/>
              </a:ext>
            </a:extLst>
          </p:cNvPr>
          <p:cNvSpPr/>
          <p:nvPr/>
        </p:nvSpPr>
        <p:spPr>
          <a:xfrm>
            <a:off x="1796017" y="1731394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7" name="CustomShape 21">
            <a:extLst>
              <a:ext uri="{FF2B5EF4-FFF2-40B4-BE49-F238E27FC236}">
                <a16:creationId xmlns:a16="http://schemas.microsoft.com/office/drawing/2014/main" id="{3B3D8D31-144C-F72B-0896-7BF06D0FAEFC}"/>
              </a:ext>
            </a:extLst>
          </p:cNvPr>
          <p:cNvSpPr/>
          <p:nvPr/>
        </p:nvSpPr>
        <p:spPr>
          <a:xfrm>
            <a:off x="3375951" y="1733593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BPF</a:t>
            </a:r>
            <a:endParaRPr lang="es-ES" sz="800" spc="-1" dirty="0">
              <a:latin typeface="Arial"/>
            </a:endParaRPr>
          </a:p>
        </p:txBody>
      </p:sp>
      <p:sp>
        <p:nvSpPr>
          <p:cNvPr id="538" name="CustomShape 22">
            <a:extLst>
              <a:ext uri="{FF2B5EF4-FFF2-40B4-BE49-F238E27FC236}">
                <a16:creationId xmlns:a16="http://schemas.microsoft.com/office/drawing/2014/main" id="{3FF68B77-42EB-1A4D-205E-B5E7ED69FDBA}"/>
              </a:ext>
            </a:extLst>
          </p:cNvPr>
          <p:cNvSpPr/>
          <p:nvPr/>
        </p:nvSpPr>
        <p:spPr>
          <a:xfrm>
            <a:off x="2682051" y="173139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grpSp>
        <p:nvGrpSpPr>
          <p:cNvPr id="539" name="Group 28">
            <a:extLst>
              <a:ext uri="{FF2B5EF4-FFF2-40B4-BE49-F238E27FC236}">
                <a16:creationId xmlns:a16="http://schemas.microsoft.com/office/drawing/2014/main" id="{5F6A5AA9-664D-146D-A737-2E8C26E1A1BA}"/>
              </a:ext>
            </a:extLst>
          </p:cNvPr>
          <p:cNvGrpSpPr/>
          <p:nvPr/>
        </p:nvGrpSpPr>
        <p:grpSpPr>
          <a:xfrm>
            <a:off x="920137" y="1340794"/>
            <a:ext cx="361440" cy="361440"/>
            <a:chOff x="4030200" y="1728000"/>
            <a:chExt cx="361440" cy="361440"/>
          </a:xfrm>
        </p:grpSpPr>
        <p:sp>
          <p:nvSpPr>
            <p:cNvPr id="540" name="CustomShape 29">
              <a:extLst>
                <a:ext uri="{FF2B5EF4-FFF2-40B4-BE49-F238E27FC236}">
                  <a16:creationId xmlns:a16="http://schemas.microsoft.com/office/drawing/2014/main" id="{2781646A-56C4-D2A5-2351-0D248FE28FB0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41" name="CustomShape 30">
            <a:extLst>
              <a:ext uri="{FF2B5EF4-FFF2-40B4-BE49-F238E27FC236}">
                <a16:creationId xmlns:a16="http://schemas.microsoft.com/office/drawing/2014/main" id="{FE998B0A-C462-7F67-FA19-A399DD4BF8B1}"/>
              </a:ext>
            </a:extLst>
          </p:cNvPr>
          <p:cNvSpPr/>
          <p:nvPr/>
        </p:nvSpPr>
        <p:spPr>
          <a:xfrm>
            <a:off x="1024537" y="1722756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42" name="CustomShape 33">
            <a:extLst>
              <a:ext uri="{FF2B5EF4-FFF2-40B4-BE49-F238E27FC236}">
                <a16:creationId xmlns:a16="http://schemas.microsoft.com/office/drawing/2014/main" id="{5DA9AA09-E662-6A61-A3F1-F61C141EACD4}"/>
              </a:ext>
            </a:extLst>
          </p:cNvPr>
          <p:cNvSpPr/>
          <p:nvPr/>
        </p:nvSpPr>
        <p:spPr>
          <a:xfrm>
            <a:off x="1434315" y="1190851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latin typeface="Open Sans Regular"/>
                <a:ea typeface="Open Sans Regular"/>
              </a:rPr>
              <a:t>LO</a:t>
            </a:r>
            <a:r>
              <a:rPr lang="es-ES" sz="600" b="1" spc="-1" dirty="0">
                <a:latin typeface="Open Sans Regular"/>
                <a:ea typeface="Open Sans Regular"/>
              </a:rPr>
              <a:t>1</a:t>
            </a:r>
            <a:r>
              <a:rPr lang="es-ES" sz="900" b="1" spc="-1" dirty="0">
                <a:latin typeface="Open Sans Regular"/>
                <a:ea typeface="Open Sans Regular"/>
              </a:rPr>
              <a:t> =</a:t>
            </a:r>
            <a:r>
              <a:rPr lang="es-ES" sz="900" b="1" dirty="0"/>
              <a:t> 1.428 </a:t>
            </a:r>
            <a:r>
              <a:rPr lang="es-ES" sz="900" b="1" spc="-1" dirty="0">
                <a:latin typeface="Open Sans Regular"/>
                <a:ea typeface="Open Sans Regular"/>
              </a:rPr>
              <a:t>GHz</a:t>
            </a:r>
            <a:endParaRPr lang="es-ES" sz="900" b="1" spc="-1" dirty="0">
              <a:latin typeface="Arial"/>
            </a:endParaRPr>
          </a:p>
        </p:txBody>
      </p:sp>
      <p:sp>
        <p:nvSpPr>
          <p:cNvPr id="543" name="CustomShape 41">
            <a:extLst>
              <a:ext uri="{FF2B5EF4-FFF2-40B4-BE49-F238E27FC236}">
                <a16:creationId xmlns:a16="http://schemas.microsoft.com/office/drawing/2014/main" id="{EF2034A8-68E4-918F-73E1-8608249CD260}"/>
              </a:ext>
            </a:extLst>
          </p:cNvPr>
          <p:cNvSpPr/>
          <p:nvPr/>
        </p:nvSpPr>
        <p:spPr>
          <a:xfrm>
            <a:off x="694822" y="395745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5FA76BE9-306B-EB0B-0428-4C95CB514412}"/>
              </a:ext>
            </a:extLst>
          </p:cNvPr>
          <p:cNvCxnSpPr>
            <a:cxnSpLocks/>
          </p:cNvCxnSpPr>
          <p:nvPr/>
        </p:nvCxnSpPr>
        <p:spPr>
          <a:xfrm>
            <a:off x="1106865" y="841115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5" name="CustomShape 42">
            <a:extLst>
              <a:ext uri="{FF2B5EF4-FFF2-40B4-BE49-F238E27FC236}">
                <a16:creationId xmlns:a16="http://schemas.microsoft.com/office/drawing/2014/main" id="{AB20D85B-851E-8EA3-4071-C5558F5BD9FF}"/>
              </a:ext>
            </a:extLst>
          </p:cNvPr>
          <p:cNvSpPr/>
          <p:nvPr/>
        </p:nvSpPr>
        <p:spPr>
          <a:xfrm>
            <a:off x="715905" y="432739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546" name="CustomShape 32">
            <a:extLst>
              <a:ext uri="{FF2B5EF4-FFF2-40B4-BE49-F238E27FC236}">
                <a16:creationId xmlns:a16="http://schemas.microsoft.com/office/drawing/2014/main" id="{155DB543-89B6-3816-E7FA-7790AE2C43E2}"/>
              </a:ext>
            </a:extLst>
          </p:cNvPr>
          <p:cNvSpPr/>
          <p:nvPr/>
        </p:nvSpPr>
        <p:spPr>
          <a:xfrm>
            <a:off x="0" y="1118859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+mj-lt"/>
                <a:ea typeface="Open Sans Regular"/>
              </a:rPr>
              <a:t>ATF S.G = 714 MHz</a:t>
            </a:r>
            <a:endParaRPr lang="es-ES" sz="800" spc="-1" dirty="0">
              <a:latin typeface="+mj-lt"/>
            </a:endParaRPr>
          </a:p>
        </p:txBody>
      </p:sp>
      <p:grpSp>
        <p:nvGrpSpPr>
          <p:cNvPr id="559" name="Group 36">
            <a:extLst>
              <a:ext uri="{FF2B5EF4-FFF2-40B4-BE49-F238E27FC236}">
                <a16:creationId xmlns:a16="http://schemas.microsoft.com/office/drawing/2014/main" id="{A2E8ED72-6205-ED05-9400-E49A4574A40F}"/>
              </a:ext>
            </a:extLst>
          </p:cNvPr>
          <p:cNvGrpSpPr/>
          <p:nvPr/>
        </p:nvGrpSpPr>
        <p:grpSpPr>
          <a:xfrm>
            <a:off x="4029320" y="1369118"/>
            <a:ext cx="361440" cy="361440"/>
            <a:chOff x="6262200" y="1728000"/>
            <a:chExt cx="361440" cy="361440"/>
          </a:xfrm>
        </p:grpSpPr>
        <p:sp>
          <p:nvSpPr>
            <p:cNvPr id="560" name="CustomShape 37">
              <a:extLst>
                <a:ext uri="{FF2B5EF4-FFF2-40B4-BE49-F238E27FC236}">
                  <a16:creationId xmlns:a16="http://schemas.microsoft.com/office/drawing/2014/main" id="{036F5A9A-C05E-31A2-5079-731CF6F0A318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64" name="CustomShape 39">
            <a:extLst>
              <a:ext uri="{FF2B5EF4-FFF2-40B4-BE49-F238E27FC236}">
                <a16:creationId xmlns:a16="http://schemas.microsoft.com/office/drawing/2014/main" id="{1AE45FAB-9CD3-DFDB-515D-0C0C328FF009}"/>
              </a:ext>
            </a:extLst>
          </p:cNvPr>
          <p:cNvSpPr/>
          <p:nvPr/>
        </p:nvSpPr>
        <p:spPr>
          <a:xfrm>
            <a:off x="3942671" y="1784311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566" name="Line 16">
            <a:extLst>
              <a:ext uri="{FF2B5EF4-FFF2-40B4-BE49-F238E27FC236}">
                <a16:creationId xmlns:a16="http://schemas.microsoft.com/office/drawing/2014/main" id="{0D71F1B0-5453-2CC9-CAAB-81014B67CA8D}"/>
              </a:ext>
            </a:extLst>
          </p:cNvPr>
          <p:cNvSpPr/>
          <p:nvPr/>
        </p:nvSpPr>
        <p:spPr>
          <a:xfrm>
            <a:off x="4396830" y="1550595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46E68060-FA83-B1C1-17A5-5AF487D882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s-ES" smtClean="0"/>
              <a:t>47</a:t>
            </a:fld>
            <a:endParaRPr lang="es-ES" dirty="0"/>
          </a:p>
        </p:txBody>
      </p:sp>
      <p:sp>
        <p:nvSpPr>
          <p:cNvPr id="577" name="CustomShape 20">
            <a:extLst>
              <a:ext uri="{FF2B5EF4-FFF2-40B4-BE49-F238E27FC236}">
                <a16:creationId xmlns:a16="http://schemas.microsoft.com/office/drawing/2014/main" id="{A1B5947C-000C-B224-280E-F90766AE0247}"/>
              </a:ext>
            </a:extLst>
          </p:cNvPr>
          <p:cNvSpPr/>
          <p:nvPr/>
        </p:nvSpPr>
        <p:spPr>
          <a:xfrm>
            <a:off x="2606964" y="4861536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84" name="CustomShape 33">
            <a:extLst>
              <a:ext uri="{FF2B5EF4-FFF2-40B4-BE49-F238E27FC236}">
                <a16:creationId xmlns:a16="http://schemas.microsoft.com/office/drawing/2014/main" id="{E6B62A10-0D81-2B81-95B3-E972956BB8FF}"/>
              </a:ext>
            </a:extLst>
          </p:cNvPr>
          <p:cNvSpPr/>
          <p:nvPr/>
        </p:nvSpPr>
        <p:spPr>
          <a:xfrm>
            <a:off x="5841703" y="967148"/>
            <a:ext cx="973125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LO</a:t>
            </a:r>
            <a:r>
              <a:rPr lang="es-ES" sz="500" b="1" spc="-1" dirty="0">
                <a:latin typeface="+mj-lt"/>
                <a:ea typeface="Open Sans Regular"/>
              </a:rPr>
              <a:t>2</a:t>
            </a:r>
            <a:r>
              <a:rPr lang="es-ES" sz="800" b="1" spc="-1" dirty="0">
                <a:latin typeface="+mj-lt"/>
                <a:ea typeface="Open Sans Regular"/>
              </a:rPr>
              <a:t> =</a:t>
            </a:r>
            <a:r>
              <a:rPr lang="es-ES" sz="800" b="1" dirty="0">
                <a:latin typeface="+mj-lt"/>
              </a:rPr>
              <a:t> 357 MH</a:t>
            </a:r>
            <a:r>
              <a:rPr lang="es-ES" sz="800" b="1" spc="-1" dirty="0">
                <a:latin typeface="+mj-lt"/>
                <a:ea typeface="Open Sans Regular"/>
              </a:rPr>
              <a:t>z</a:t>
            </a:r>
            <a:endParaRPr lang="es-ES" sz="800" b="1" spc="-1" dirty="0">
              <a:latin typeface="+mj-lt"/>
            </a:endParaRPr>
          </a:p>
        </p:txBody>
      </p:sp>
      <p:grpSp>
        <p:nvGrpSpPr>
          <p:cNvPr id="585" name="Group 36">
            <a:extLst>
              <a:ext uri="{FF2B5EF4-FFF2-40B4-BE49-F238E27FC236}">
                <a16:creationId xmlns:a16="http://schemas.microsoft.com/office/drawing/2014/main" id="{FD380B75-2E58-FFB4-1309-E27B56FA04B0}"/>
              </a:ext>
            </a:extLst>
          </p:cNvPr>
          <p:cNvGrpSpPr/>
          <p:nvPr/>
        </p:nvGrpSpPr>
        <p:grpSpPr>
          <a:xfrm>
            <a:off x="5808082" y="1244115"/>
            <a:ext cx="361440" cy="368143"/>
            <a:chOff x="6262200" y="1728000"/>
            <a:chExt cx="361440" cy="361440"/>
          </a:xfrm>
        </p:grpSpPr>
        <p:sp>
          <p:nvSpPr>
            <p:cNvPr id="586" name="CustomShape 37">
              <a:extLst>
                <a:ext uri="{FF2B5EF4-FFF2-40B4-BE49-F238E27FC236}">
                  <a16:creationId xmlns:a16="http://schemas.microsoft.com/office/drawing/2014/main" id="{1774FF8B-FEA1-49E8-CCDC-00E3706AD5B1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88" name="CustomShape 39">
            <a:extLst>
              <a:ext uri="{FF2B5EF4-FFF2-40B4-BE49-F238E27FC236}">
                <a16:creationId xmlns:a16="http://schemas.microsoft.com/office/drawing/2014/main" id="{69D4E478-979B-4A97-C58F-DFE35978BA7C}"/>
              </a:ext>
            </a:extLst>
          </p:cNvPr>
          <p:cNvSpPr/>
          <p:nvPr/>
        </p:nvSpPr>
        <p:spPr>
          <a:xfrm>
            <a:off x="5729044" y="1649218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619" name="Line 104">
            <a:extLst>
              <a:ext uri="{FF2B5EF4-FFF2-40B4-BE49-F238E27FC236}">
                <a16:creationId xmlns:a16="http://schemas.microsoft.com/office/drawing/2014/main" id="{9C2DBE41-3958-DC71-4B89-823A86B7EBA1}"/>
              </a:ext>
            </a:extLst>
          </p:cNvPr>
          <p:cNvSpPr/>
          <p:nvPr/>
        </p:nvSpPr>
        <p:spPr>
          <a:xfrm flipH="1" flipV="1">
            <a:off x="5729043" y="1404620"/>
            <a:ext cx="0" cy="1423975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0" name="Line 16">
            <a:extLst>
              <a:ext uri="{FF2B5EF4-FFF2-40B4-BE49-F238E27FC236}">
                <a16:creationId xmlns:a16="http://schemas.microsoft.com/office/drawing/2014/main" id="{944624A1-C436-5E46-90DF-C54205E1A785}"/>
              </a:ext>
            </a:extLst>
          </p:cNvPr>
          <p:cNvSpPr/>
          <p:nvPr/>
        </p:nvSpPr>
        <p:spPr>
          <a:xfrm>
            <a:off x="5729043" y="1410180"/>
            <a:ext cx="70555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5" name="CustomShape 55">
            <a:extLst>
              <a:ext uri="{FF2B5EF4-FFF2-40B4-BE49-F238E27FC236}">
                <a16:creationId xmlns:a16="http://schemas.microsoft.com/office/drawing/2014/main" id="{051CDC42-CF27-1CED-B4FB-023A7539C96B}"/>
              </a:ext>
            </a:extLst>
          </p:cNvPr>
          <p:cNvSpPr/>
          <p:nvPr/>
        </p:nvSpPr>
        <p:spPr>
          <a:xfrm>
            <a:off x="2901397" y="3832649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X-MICROWAVE TECHNOLOGY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627" name="CustomShape 55">
            <a:extLst>
              <a:ext uri="{FF2B5EF4-FFF2-40B4-BE49-F238E27FC236}">
                <a16:creationId xmlns:a16="http://schemas.microsoft.com/office/drawing/2014/main" id="{458EB824-3B08-4EE5-ABC4-90227D6BB128}"/>
              </a:ext>
            </a:extLst>
          </p:cNvPr>
          <p:cNvSpPr/>
          <p:nvPr/>
        </p:nvSpPr>
        <p:spPr>
          <a:xfrm>
            <a:off x="6296318" y="3832649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6ED29B"/>
                </a:solidFill>
                <a:latin typeface="+mj-lt"/>
                <a:ea typeface="Open Sans Regular"/>
              </a:rPr>
              <a:t>MINICIRCUITS TECHNOLOGY</a:t>
            </a:r>
          </a:p>
        </p:txBody>
      </p:sp>
      <p:sp>
        <p:nvSpPr>
          <p:cNvPr id="628" name="CustomShape 55">
            <a:extLst>
              <a:ext uri="{FF2B5EF4-FFF2-40B4-BE49-F238E27FC236}">
                <a16:creationId xmlns:a16="http://schemas.microsoft.com/office/drawing/2014/main" id="{C12B36C6-3399-7667-86C6-A9E25083D039}"/>
              </a:ext>
            </a:extLst>
          </p:cNvPr>
          <p:cNvSpPr/>
          <p:nvPr/>
        </p:nvSpPr>
        <p:spPr>
          <a:xfrm>
            <a:off x="4041769" y="549324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2" name="CustomShape 67">
            <a:extLst>
              <a:ext uri="{FF2B5EF4-FFF2-40B4-BE49-F238E27FC236}">
                <a16:creationId xmlns:a16="http://schemas.microsoft.com/office/drawing/2014/main" id="{939F5C46-1C7A-BCEF-A418-1DE3CFEB4208}"/>
              </a:ext>
            </a:extLst>
          </p:cNvPr>
          <p:cNvSpPr/>
          <p:nvPr/>
        </p:nvSpPr>
        <p:spPr>
          <a:xfrm>
            <a:off x="1994000" y="2895796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55AEA3F4-5C7C-90A1-AD1F-2BF1FFEF510A}"/>
              </a:ext>
            </a:extLst>
          </p:cNvPr>
          <p:cNvCxnSpPr>
            <a:stCxn id="2" idx="1"/>
            <a:endCxn id="2" idx="3"/>
          </p:cNvCxnSpPr>
          <p:nvPr/>
        </p:nvCxnSpPr>
        <p:spPr>
          <a:xfrm>
            <a:off x="1994000" y="3022336"/>
            <a:ext cx="361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Line 42">
            <a:extLst>
              <a:ext uri="{FF2B5EF4-FFF2-40B4-BE49-F238E27FC236}">
                <a16:creationId xmlns:a16="http://schemas.microsoft.com/office/drawing/2014/main" id="{3778E149-CE18-960B-B6DA-FA99603A7D42}"/>
              </a:ext>
            </a:extLst>
          </p:cNvPr>
          <p:cNvSpPr/>
          <p:nvPr/>
        </p:nvSpPr>
        <p:spPr>
          <a:xfrm>
            <a:off x="1817535" y="3023301"/>
            <a:ext cx="16378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E3DF9125-2CAA-B39A-A2C8-81B25DAEE45A}"/>
              </a:ext>
            </a:extLst>
          </p:cNvPr>
          <p:cNvSpPr/>
          <p:nvPr/>
        </p:nvSpPr>
        <p:spPr>
          <a:xfrm>
            <a:off x="2355800" y="3025764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F9EA412B-E666-5CAD-4848-2FBCF145047D}"/>
              </a:ext>
            </a:extLst>
          </p:cNvPr>
          <p:cNvSpPr/>
          <p:nvPr/>
        </p:nvSpPr>
        <p:spPr>
          <a:xfrm>
            <a:off x="2982635" y="3023301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5F82A8EB-6EFE-E6D4-D0C8-A35A063F6431}"/>
              </a:ext>
            </a:extLst>
          </p:cNvPr>
          <p:cNvSpPr/>
          <p:nvPr/>
        </p:nvSpPr>
        <p:spPr>
          <a:xfrm>
            <a:off x="3613190" y="3016240"/>
            <a:ext cx="30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12E27490-4E2F-9C1E-6AB7-AF798D59A0DD}"/>
              </a:ext>
            </a:extLst>
          </p:cNvPr>
          <p:cNvSpPr/>
          <p:nvPr/>
        </p:nvSpPr>
        <p:spPr>
          <a:xfrm>
            <a:off x="4209351" y="3023301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4" name="CustomShape 86">
            <a:extLst>
              <a:ext uri="{FF2B5EF4-FFF2-40B4-BE49-F238E27FC236}">
                <a16:creationId xmlns:a16="http://schemas.microsoft.com/office/drawing/2014/main" id="{8F579206-F7B6-228C-7A05-A713B40E447E}"/>
              </a:ext>
            </a:extLst>
          </p:cNvPr>
          <p:cNvSpPr/>
          <p:nvPr/>
        </p:nvSpPr>
        <p:spPr>
          <a:xfrm>
            <a:off x="2104062" y="3243981"/>
            <a:ext cx="16780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Iso.</a:t>
            </a:r>
            <a:endParaRPr lang="es-ES" sz="800" spc="-1" dirty="0">
              <a:latin typeface="Arial"/>
            </a:endParaRPr>
          </a:p>
        </p:txBody>
      </p:sp>
      <p:sp>
        <p:nvSpPr>
          <p:cNvPr id="15" name="CustomShape 93">
            <a:extLst>
              <a:ext uri="{FF2B5EF4-FFF2-40B4-BE49-F238E27FC236}">
                <a16:creationId xmlns:a16="http://schemas.microsoft.com/office/drawing/2014/main" id="{6DD528CF-A1D9-F0B7-BBA3-CC69D919D446}"/>
              </a:ext>
            </a:extLst>
          </p:cNvPr>
          <p:cNvSpPr/>
          <p:nvPr/>
        </p:nvSpPr>
        <p:spPr>
          <a:xfrm>
            <a:off x="1941961" y="2701461"/>
            <a:ext cx="3489022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F33EDB9B-5592-6880-2940-52317ACC9086}"/>
              </a:ext>
            </a:extLst>
          </p:cNvPr>
          <p:cNvGrpSpPr/>
          <p:nvPr/>
        </p:nvGrpSpPr>
        <p:grpSpPr>
          <a:xfrm rot="5400000">
            <a:off x="758213" y="2344844"/>
            <a:ext cx="497160" cy="459350"/>
            <a:chOff x="5952760" y="1579971"/>
            <a:chExt cx="497160" cy="459350"/>
          </a:xfrm>
        </p:grpSpPr>
        <p:sp>
          <p:nvSpPr>
            <p:cNvPr id="4" name="Triángulo isósceles 3">
              <a:extLst>
                <a:ext uri="{FF2B5EF4-FFF2-40B4-BE49-F238E27FC236}">
                  <a16:creationId xmlns:a16="http://schemas.microsoft.com/office/drawing/2014/main" id="{119895DC-8CFF-5150-F62C-0FA061663EB7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CustomShape 7">
              <a:extLst>
                <a:ext uri="{FF2B5EF4-FFF2-40B4-BE49-F238E27FC236}">
                  <a16:creationId xmlns:a16="http://schemas.microsoft.com/office/drawing/2014/main" id="{2B29A02E-4A07-1413-1197-214BC0F35D5B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217F2795-994E-51BD-2C5F-6A0ADC184B99}"/>
              </a:ext>
            </a:extLst>
          </p:cNvPr>
          <p:cNvGrpSpPr/>
          <p:nvPr/>
        </p:nvGrpSpPr>
        <p:grpSpPr>
          <a:xfrm rot="5400000">
            <a:off x="759157" y="3236877"/>
            <a:ext cx="497160" cy="459350"/>
            <a:chOff x="5952760" y="1579971"/>
            <a:chExt cx="497160" cy="459350"/>
          </a:xfrm>
        </p:grpSpPr>
        <p:sp>
          <p:nvSpPr>
            <p:cNvPr id="16" name="Triángulo isósceles 15">
              <a:extLst>
                <a:ext uri="{FF2B5EF4-FFF2-40B4-BE49-F238E27FC236}">
                  <a16:creationId xmlns:a16="http://schemas.microsoft.com/office/drawing/2014/main" id="{D47DF32A-774C-7A03-421B-B3C2B1093E49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CustomShape 7">
              <a:extLst>
                <a:ext uri="{FF2B5EF4-FFF2-40B4-BE49-F238E27FC236}">
                  <a16:creationId xmlns:a16="http://schemas.microsoft.com/office/drawing/2014/main" id="{3CF02ED0-96E3-8524-AA40-03E19ECEACAD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21" name="CustomShape 21">
            <a:extLst>
              <a:ext uri="{FF2B5EF4-FFF2-40B4-BE49-F238E27FC236}">
                <a16:creationId xmlns:a16="http://schemas.microsoft.com/office/drawing/2014/main" id="{F584142D-2ECB-FCEB-EE08-27EF24935197}"/>
              </a:ext>
            </a:extLst>
          </p:cNvPr>
          <p:cNvSpPr/>
          <p:nvPr/>
        </p:nvSpPr>
        <p:spPr>
          <a:xfrm>
            <a:off x="880696" y="277202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22" name="CustomShape 21">
            <a:extLst>
              <a:ext uri="{FF2B5EF4-FFF2-40B4-BE49-F238E27FC236}">
                <a16:creationId xmlns:a16="http://schemas.microsoft.com/office/drawing/2014/main" id="{2C43C26F-CC32-4294-64BA-4D601A4A89A9}"/>
              </a:ext>
            </a:extLst>
          </p:cNvPr>
          <p:cNvSpPr/>
          <p:nvPr/>
        </p:nvSpPr>
        <p:spPr>
          <a:xfrm>
            <a:off x="881842" y="367339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25" name="CustomShape 67">
            <a:extLst>
              <a:ext uri="{FF2B5EF4-FFF2-40B4-BE49-F238E27FC236}">
                <a16:creationId xmlns:a16="http://schemas.microsoft.com/office/drawing/2014/main" id="{6CF388A7-390B-19EA-6F1B-194D2158BCF5}"/>
              </a:ext>
            </a:extLst>
          </p:cNvPr>
          <p:cNvSpPr/>
          <p:nvPr/>
        </p:nvSpPr>
        <p:spPr>
          <a:xfrm>
            <a:off x="1654625" y="1376787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26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A12F56C7-4A3B-FA94-CEE7-68290BECDAD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27705" y="1391547"/>
            <a:ext cx="215640" cy="223200"/>
          </a:xfrm>
          <a:prstGeom prst="rect">
            <a:avLst/>
          </a:prstGeom>
          <a:ln w="12600">
            <a:noFill/>
          </a:ln>
        </p:spPr>
      </p:pic>
      <p:sp>
        <p:nvSpPr>
          <p:cNvPr id="27" name="CustomShape 86">
            <a:extLst>
              <a:ext uri="{FF2B5EF4-FFF2-40B4-BE49-F238E27FC236}">
                <a16:creationId xmlns:a16="http://schemas.microsoft.com/office/drawing/2014/main" id="{0EE7ED81-CEED-5F82-E6B5-73AEF7FE3A5E}"/>
              </a:ext>
            </a:extLst>
          </p:cNvPr>
          <p:cNvSpPr/>
          <p:nvPr/>
        </p:nvSpPr>
        <p:spPr>
          <a:xfrm>
            <a:off x="1765806" y="1715187"/>
            <a:ext cx="13907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Att</a:t>
            </a:r>
            <a:endParaRPr lang="es-ES" sz="800" spc="-1" dirty="0">
              <a:latin typeface="Arial"/>
            </a:endParaRPr>
          </a:p>
        </p:txBody>
      </p:sp>
      <p:sp>
        <p:nvSpPr>
          <p:cNvPr id="28" name="Line 16">
            <a:extLst>
              <a:ext uri="{FF2B5EF4-FFF2-40B4-BE49-F238E27FC236}">
                <a16:creationId xmlns:a16="http://schemas.microsoft.com/office/drawing/2014/main" id="{8879FB6E-B02A-266D-32A3-794D02699F14}"/>
              </a:ext>
            </a:extLst>
          </p:cNvPr>
          <p:cNvSpPr/>
          <p:nvPr/>
        </p:nvSpPr>
        <p:spPr>
          <a:xfrm>
            <a:off x="2954938" y="1517413"/>
            <a:ext cx="36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29" name="Line 16">
            <a:extLst>
              <a:ext uri="{FF2B5EF4-FFF2-40B4-BE49-F238E27FC236}">
                <a16:creationId xmlns:a16="http://schemas.microsoft.com/office/drawing/2014/main" id="{02E747B8-012C-FE15-70D1-B5971D4A83F7}"/>
              </a:ext>
            </a:extLst>
          </p:cNvPr>
          <p:cNvSpPr/>
          <p:nvPr/>
        </p:nvSpPr>
        <p:spPr>
          <a:xfrm>
            <a:off x="2003753" y="1519534"/>
            <a:ext cx="648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D778F5E-98BC-9261-CB66-744D5636FA91}"/>
              </a:ext>
            </a:extLst>
          </p:cNvPr>
          <p:cNvSpPr txBox="1"/>
          <p:nvPr/>
        </p:nvSpPr>
        <p:spPr>
          <a:xfrm>
            <a:off x="4591287" y="2510299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+7 dBm</a:t>
            </a:r>
            <a:endParaRPr lang="en-GB" sz="700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51E959E-A0DE-787F-B88D-EE67A3DBF0C3}"/>
              </a:ext>
            </a:extLst>
          </p:cNvPr>
          <p:cNvSpPr txBox="1"/>
          <p:nvPr/>
        </p:nvSpPr>
        <p:spPr>
          <a:xfrm>
            <a:off x="5689189" y="2394076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+4 dBm</a:t>
            </a:r>
            <a:endParaRPr lang="en-GB" sz="700" b="1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6835D3E8-A11E-5F04-8596-75E04C6D79E0}"/>
              </a:ext>
            </a:extLst>
          </p:cNvPr>
          <p:cNvSpPr txBox="1"/>
          <p:nvPr/>
        </p:nvSpPr>
        <p:spPr>
          <a:xfrm>
            <a:off x="7589470" y="4829327"/>
            <a:ext cx="100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SACLAY</a:t>
            </a:r>
            <a:endParaRPr lang="en-GB" dirty="0"/>
          </a:p>
        </p:txBody>
      </p:sp>
      <p:grpSp>
        <p:nvGrpSpPr>
          <p:cNvPr id="38" name="Group 10">
            <a:extLst>
              <a:ext uri="{FF2B5EF4-FFF2-40B4-BE49-F238E27FC236}">
                <a16:creationId xmlns:a16="http://schemas.microsoft.com/office/drawing/2014/main" id="{3A2F51C9-F662-6A3E-4E78-D61372CCB974}"/>
              </a:ext>
            </a:extLst>
          </p:cNvPr>
          <p:cNvGrpSpPr/>
          <p:nvPr/>
        </p:nvGrpSpPr>
        <p:grpSpPr>
          <a:xfrm>
            <a:off x="6412669" y="1236305"/>
            <a:ext cx="361440" cy="361440"/>
            <a:chOff x="5440680" y="1726200"/>
            <a:chExt cx="361440" cy="361440"/>
          </a:xfrm>
        </p:grpSpPr>
        <p:sp>
          <p:nvSpPr>
            <p:cNvPr id="39" name="CustomShape 11">
              <a:extLst>
                <a:ext uri="{FF2B5EF4-FFF2-40B4-BE49-F238E27FC236}">
                  <a16:creationId xmlns:a16="http://schemas.microsoft.com/office/drawing/2014/main" id="{C8B7A039-2273-693C-FF7D-1B53077579D5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40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D382DD80-4EA1-7851-CEAD-6B5DE41F87FB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41" name="CustomShape 21">
            <a:extLst>
              <a:ext uri="{FF2B5EF4-FFF2-40B4-BE49-F238E27FC236}">
                <a16:creationId xmlns:a16="http://schemas.microsoft.com/office/drawing/2014/main" id="{6E7A62AC-FE39-D57E-9CC2-35129B78A1B3}"/>
              </a:ext>
            </a:extLst>
          </p:cNvPr>
          <p:cNvSpPr/>
          <p:nvPr/>
        </p:nvSpPr>
        <p:spPr>
          <a:xfrm>
            <a:off x="6480169" y="163108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grpSp>
        <p:nvGrpSpPr>
          <p:cNvPr id="42" name="Group 28">
            <a:extLst>
              <a:ext uri="{FF2B5EF4-FFF2-40B4-BE49-F238E27FC236}">
                <a16:creationId xmlns:a16="http://schemas.microsoft.com/office/drawing/2014/main" id="{DC9F2EE6-F263-1DA6-587C-A15F908031A9}"/>
              </a:ext>
            </a:extLst>
          </p:cNvPr>
          <p:cNvGrpSpPr/>
          <p:nvPr/>
        </p:nvGrpSpPr>
        <p:grpSpPr>
          <a:xfrm>
            <a:off x="7963206" y="1257117"/>
            <a:ext cx="361440" cy="361440"/>
            <a:chOff x="4030200" y="1728000"/>
            <a:chExt cx="361440" cy="361440"/>
          </a:xfrm>
        </p:grpSpPr>
        <p:sp>
          <p:nvSpPr>
            <p:cNvPr id="43" name="CustomShape 29">
              <a:extLst>
                <a:ext uri="{FF2B5EF4-FFF2-40B4-BE49-F238E27FC236}">
                  <a16:creationId xmlns:a16="http://schemas.microsoft.com/office/drawing/2014/main" id="{AC3CDD43-EBE4-3DF0-FA5E-607F5F3E9C48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96D5D94D-31AB-97E2-23F8-CAA9DCFC8044}"/>
              </a:ext>
            </a:extLst>
          </p:cNvPr>
          <p:cNvCxnSpPr>
            <a:cxnSpLocks/>
          </p:cNvCxnSpPr>
          <p:nvPr/>
        </p:nvCxnSpPr>
        <p:spPr>
          <a:xfrm>
            <a:off x="8143926" y="793254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CustomShape 42">
            <a:extLst>
              <a:ext uri="{FF2B5EF4-FFF2-40B4-BE49-F238E27FC236}">
                <a16:creationId xmlns:a16="http://schemas.microsoft.com/office/drawing/2014/main" id="{51062ABE-5F4E-7486-4D03-77C0F36C0643}"/>
              </a:ext>
            </a:extLst>
          </p:cNvPr>
          <p:cNvSpPr/>
          <p:nvPr/>
        </p:nvSpPr>
        <p:spPr>
          <a:xfrm>
            <a:off x="7780503" y="428623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46" name="Line 38">
            <a:extLst>
              <a:ext uri="{FF2B5EF4-FFF2-40B4-BE49-F238E27FC236}">
                <a16:creationId xmlns:a16="http://schemas.microsoft.com/office/drawing/2014/main" id="{C0C96556-253C-F182-4102-A8E52C6BACE3}"/>
              </a:ext>
            </a:extLst>
          </p:cNvPr>
          <p:cNvSpPr/>
          <p:nvPr/>
        </p:nvSpPr>
        <p:spPr>
          <a:xfrm>
            <a:off x="6180979" y="1413832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7" name="CustomShape 32">
            <a:extLst>
              <a:ext uri="{FF2B5EF4-FFF2-40B4-BE49-F238E27FC236}">
                <a16:creationId xmlns:a16="http://schemas.microsoft.com/office/drawing/2014/main" id="{ECF9F396-8375-9D6A-1D2A-18792C3F501A}"/>
              </a:ext>
            </a:extLst>
          </p:cNvPr>
          <p:cNvSpPr/>
          <p:nvPr/>
        </p:nvSpPr>
        <p:spPr>
          <a:xfrm>
            <a:off x="8171463" y="1473367"/>
            <a:ext cx="1085214" cy="9233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600" spc="-1" dirty="0">
                <a:latin typeface="+mj-lt"/>
                <a:ea typeface="Open Sans Regular"/>
              </a:rPr>
              <a:t>ATF S.G = 714 MHz</a:t>
            </a:r>
            <a:endParaRPr lang="es-ES" sz="600" spc="-1" dirty="0">
              <a:latin typeface="+mj-lt"/>
            </a:endParaRPr>
          </a:p>
        </p:txBody>
      </p:sp>
      <p:sp>
        <p:nvSpPr>
          <p:cNvPr id="48" name="Line 13">
            <a:extLst>
              <a:ext uri="{FF2B5EF4-FFF2-40B4-BE49-F238E27FC236}">
                <a16:creationId xmlns:a16="http://schemas.microsoft.com/office/drawing/2014/main" id="{29C2F2D4-A4F4-123D-2C1F-EC733352CE49}"/>
              </a:ext>
            </a:extLst>
          </p:cNvPr>
          <p:cNvSpPr/>
          <p:nvPr/>
        </p:nvSpPr>
        <p:spPr>
          <a:xfrm>
            <a:off x="8352877" y="1419821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9" name="CustomShape 41">
            <a:extLst>
              <a:ext uri="{FF2B5EF4-FFF2-40B4-BE49-F238E27FC236}">
                <a16:creationId xmlns:a16="http://schemas.microsoft.com/office/drawing/2014/main" id="{5A80A6DD-0479-3B71-7BB9-79BBD60C6AD2}"/>
              </a:ext>
            </a:extLst>
          </p:cNvPr>
          <p:cNvSpPr/>
          <p:nvPr/>
        </p:nvSpPr>
        <p:spPr>
          <a:xfrm>
            <a:off x="7759420" y="378652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0" name="CustomShape 3">
            <a:extLst>
              <a:ext uri="{FF2B5EF4-FFF2-40B4-BE49-F238E27FC236}">
                <a16:creationId xmlns:a16="http://schemas.microsoft.com/office/drawing/2014/main" id="{9AF5B5B0-60E7-15D1-4BFD-C0FFAA64AC1E}"/>
              </a:ext>
            </a:extLst>
          </p:cNvPr>
          <p:cNvSpPr/>
          <p:nvPr/>
        </p:nvSpPr>
        <p:spPr>
          <a:xfrm rot="16200000">
            <a:off x="6989001" y="1286056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1" name="CustomShape 22">
            <a:extLst>
              <a:ext uri="{FF2B5EF4-FFF2-40B4-BE49-F238E27FC236}">
                <a16:creationId xmlns:a16="http://schemas.microsoft.com/office/drawing/2014/main" id="{CC340BA9-8903-497A-DBA6-DF367FD09ABF}"/>
              </a:ext>
            </a:extLst>
          </p:cNvPr>
          <p:cNvSpPr/>
          <p:nvPr/>
        </p:nvSpPr>
        <p:spPr>
          <a:xfrm>
            <a:off x="7073515" y="1624317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81E760F7-D3B7-A9AF-96EE-C826D619CFB0}"/>
              </a:ext>
            </a:extLst>
          </p:cNvPr>
          <p:cNvSpPr txBox="1"/>
          <p:nvPr/>
        </p:nvSpPr>
        <p:spPr>
          <a:xfrm>
            <a:off x="7658715" y="1772329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0 dBm</a:t>
            </a:r>
            <a:endParaRPr lang="en-GB" sz="800" dirty="0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0E904FEA-F37B-36A2-9C85-DD2467091D6C}"/>
              </a:ext>
            </a:extLst>
          </p:cNvPr>
          <p:cNvSpPr txBox="1"/>
          <p:nvPr/>
        </p:nvSpPr>
        <p:spPr>
          <a:xfrm>
            <a:off x="7135177" y="1763377"/>
            <a:ext cx="7271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-9 dBm</a:t>
            </a:r>
            <a:endParaRPr lang="en-GB" sz="800" dirty="0"/>
          </a:p>
        </p:txBody>
      </p:sp>
      <p:sp>
        <p:nvSpPr>
          <p:cNvPr id="54" name="CustomShape 67">
            <a:extLst>
              <a:ext uri="{FF2B5EF4-FFF2-40B4-BE49-F238E27FC236}">
                <a16:creationId xmlns:a16="http://schemas.microsoft.com/office/drawing/2014/main" id="{777E7532-E283-CC7F-1600-0AAA323FB5EF}"/>
              </a:ext>
            </a:extLst>
          </p:cNvPr>
          <p:cNvSpPr/>
          <p:nvPr/>
        </p:nvSpPr>
        <p:spPr>
          <a:xfrm>
            <a:off x="7475878" y="1278518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55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468E945E-5E95-EB53-9C02-A7963263F9E5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548958" y="1293278"/>
            <a:ext cx="215640" cy="223200"/>
          </a:xfrm>
          <a:prstGeom prst="rect">
            <a:avLst/>
          </a:prstGeom>
          <a:ln w="12600">
            <a:noFill/>
          </a:ln>
        </p:spPr>
      </p:pic>
      <p:sp>
        <p:nvSpPr>
          <p:cNvPr id="512" name="CustomShape 86">
            <a:extLst>
              <a:ext uri="{FF2B5EF4-FFF2-40B4-BE49-F238E27FC236}">
                <a16:creationId xmlns:a16="http://schemas.microsoft.com/office/drawing/2014/main" id="{337350F8-36A6-C5C6-986C-A82F89E005AB}"/>
              </a:ext>
            </a:extLst>
          </p:cNvPr>
          <p:cNvSpPr/>
          <p:nvPr/>
        </p:nvSpPr>
        <p:spPr>
          <a:xfrm>
            <a:off x="7587059" y="1616918"/>
            <a:ext cx="13907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Att</a:t>
            </a:r>
            <a:endParaRPr lang="es-ES" sz="800" spc="-1" dirty="0">
              <a:latin typeface="Arial"/>
            </a:endParaRPr>
          </a:p>
        </p:txBody>
      </p:sp>
      <p:sp>
        <p:nvSpPr>
          <p:cNvPr id="513" name="Line 38">
            <a:extLst>
              <a:ext uri="{FF2B5EF4-FFF2-40B4-BE49-F238E27FC236}">
                <a16:creationId xmlns:a16="http://schemas.microsoft.com/office/drawing/2014/main" id="{850AB2A1-DFAE-33A6-6095-C1F2FDE377D2}"/>
              </a:ext>
            </a:extLst>
          </p:cNvPr>
          <p:cNvSpPr/>
          <p:nvPr/>
        </p:nvSpPr>
        <p:spPr>
          <a:xfrm>
            <a:off x="7293622" y="1411292"/>
            <a:ext cx="18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14" name="Line 38">
            <a:extLst>
              <a:ext uri="{FF2B5EF4-FFF2-40B4-BE49-F238E27FC236}">
                <a16:creationId xmlns:a16="http://schemas.microsoft.com/office/drawing/2014/main" id="{6778F636-CDAA-A829-674C-77DFCA5B5EE0}"/>
              </a:ext>
            </a:extLst>
          </p:cNvPr>
          <p:cNvSpPr/>
          <p:nvPr/>
        </p:nvSpPr>
        <p:spPr>
          <a:xfrm>
            <a:off x="6814828" y="1424481"/>
            <a:ext cx="18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15" name="CuadroTexto 514">
            <a:extLst>
              <a:ext uri="{FF2B5EF4-FFF2-40B4-BE49-F238E27FC236}">
                <a16:creationId xmlns:a16="http://schemas.microsoft.com/office/drawing/2014/main" id="{81A07FB7-AA8C-EF33-CB22-BADC730CDCD8}"/>
              </a:ext>
            </a:extLst>
          </p:cNvPr>
          <p:cNvSpPr txBox="1"/>
          <p:nvPr/>
        </p:nvSpPr>
        <p:spPr>
          <a:xfrm>
            <a:off x="6562843" y="1768783"/>
            <a:ext cx="8184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+ 11 dBm</a:t>
            </a:r>
            <a:endParaRPr lang="en-GB" sz="800" dirty="0"/>
          </a:p>
        </p:txBody>
      </p:sp>
      <p:sp>
        <p:nvSpPr>
          <p:cNvPr id="516" name="CuadroTexto 515">
            <a:extLst>
              <a:ext uri="{FF2B5EF4-FFF2-40B4-BE49-F238E27FC236}">
                <a16:creationId xmlns:a16="http://schemas.microsoft.com/office/drawing/2014/main" id="{3D593F7B-7399-A106-AC1A-FF2BA53D5258}"/>
              </a:ext>
            </a:extLst>
          </p:cNvPr>
          <p:cNvSpPr txBox="1"/>
          <p:nvPr/>
        </p:nvSpPr>
        <p:spPr>
          <a:xfrm>
            <a:off x="5962148" y="1748968"/>
            <a:ext cx="650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+ 10 dBm</a:t>
            </a:r>
            <a:endParaRPr lang="en-GB" sz="800" dirty="0"/>
          </a:p>
        </p:txBody>
      </p:sp>
      <p:sp>
        <p:nvSpPr>
          <p:cNvPr id="517" name="CuadroTexto 516">
            <a:extLst>
              <a:ext uri="{FF2B5EF4-FFF2-40B4-BE49-F238E27FC236}">
                <a16:creationId xmlns:a16="http://schemas.microsoft.com/office/drawing/2014/main" id="{846E672C-4187-C324-3790-E0E115C318A7}"/>
              </a:ext>
            </a:extLst>
          </p:cNvPr>
          <p:cNvSpPr txBox="1"/>
          <p:nvPr/>
        </p:nvSpPr>
        <p:spPr>
          <a:xfrm>
            <a:off x="1196946" y="1858931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+2 dBm</a:t>
            </a:r>
            <a:endParaRPr lang="en-GB" sz="800" dirty="0"/>
          </a:p>
        </p:txBody>
      </p:sp>
      <p:sp>
        <p:nvSpPr>
          <p:cNvPr id="518" name="CuadroTexto 517">
            <a:extLst>
              <a:ext uri="{FF2B5EF4-FFF2-40B4-BE49-F238E27FC236}">
                <a16:creationId xmlns:a16="http://schemas.microsoft.com/office/drawing/2014/main" id="{C0AD093C-80EE-A01F-AE70-6FB30BD1B389}"/>
              </a:ext>
            </a:extLst>
          </p:cNvPr>
          <p:cNvSpPr txBox="1"/>
          <p:nvPr/>
        </p:nvSpPr>
        <p:spPr>
          <a:xfrm>
            <a:off x="2104062" y="1907945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-6 dBm</a:t>
            </a:r>
            <a:endParaRPr lang="en-GB" sz="800" dirty="0"/>
          </a:p>
        </p:txBody>
      </p:sp>
      <p:sp>
        <p:nvSpPr>
          <p:cNvPr id="519" name="CuadroTexto 518">
            <a:extLst>
              <a:ext uri="{FF2B5EF4-FFF2-40B4-BE49-F238E27FC236}">
                <a16:creationId xmlns:a16="http://schemas.microsoft.com/office/drawing/2014/main" id="{6BBB8A55-E6DD-C588-3964-E93C886415C8}"/>
              </a:ext>
            </a:extLst>
          </p:cNvPr>
          <p:cNvSpPr txBox="1"/>
          <p:nvPr/>
        </p:nvSpPr>
        <p:spPr>
          <a:xfrm>
            <a:off x="2854110" y="1907422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+14 dBm</a:t>
            </a:r>
            <a:endParaRPr lang="en-GB" sz="800" dirty="0"/>
          </a:p>
        </p:txBody>
      </p:sp>
      <p:sp>
        <p:nvSpPr>
          <p:cNvPr id="520" name="CuadroTexto 519">
            <a:extLst>
              <a:ext uri="{FF2B5EF4-FFF2-40B4-BE49-F238E27FC236}">
                <a16:creationId xmlns:a16="http://schemas.microsoft.com/office/drawing/2014/main" id="{DE8CBCDA-59D8-1A4A-4680-AAB4515E1F3A}"/>
              </a:ext>
            </a:extLst>
          </p:cNvPr>
          <p:cNvSpPr txBox="1"/>
          <p:nvPr/>
        </p:nvSpPr>
        <p:spPr>
          <a:xfrm>
            <a:off x="3554142" y="1946038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+13 dBm</a:t>
            </a:r>
            <a:endParaRPr lang="en-GB" sz="800" dirty="0"/>
          </a:p>
        </p:txBody>
      </p:sp>
      <p:sp>
        <p:nvSpPr>
          <p:cNvPr id="521" name="CuadroTexto 520">
            <a:extLst>
              <a:ext uri="{FF2B5EF4-FFF2-40B4-BE49-F238E27FC236}">
                <a16:creationId xmlns:a16="http://schemas.microsoft.com/office/drawing/2014/main" id="{15D3E538-8D9D-2E28-3FE5-0791F1F423B0}"/>
              </a:ext>
            </a:extLst>
          </p:cNvPr>
          <p:cNvSpPr txBox="1"/>
          <p:nvPr/>
        </p:nvSpPr>
        <p:spPr>
          <a:xfrm>
            <a:off x="2435963" y="1116378"/>
            <a:ext cx="11621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Pout 1dB= +27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522" name="CuadroTexto 521">
            <a:extLst>
              <a:ext uri="{FF2B5EF4-FFF2-40B4-BE49-F238E27FC236}">
                <a16:creationId xmlns:a16="http://schemas.microsoft.com/office/drawing/2014/main" id="{E4C9D5D9-8D2C-CEE9-3DFF-B6106FEE8B27}"/>
              </a:ext>
            </a:extLst>
          </p:cNvPr>
          <p:cNvSpPr txBox="1"/>
          <p:nvPr/>
        </p:nvSpPr>
        <p:spPr>
          <a:xfrm>
            <a:off x="6981705" y="2698321"/>
            <a:ext cx="11859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Pout 1dB = +18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523" name="CuadroTexto 522">
            <a:extLst>
              <a:ext uri="{FF2B5EF4-FFF2-40B4-BE49-F238E27FC236}">
                <a16:creationId xmlns:a16="http://schemas.microsoft.com/office/drawing/2014/main" id="{EB083F7D-2231-EC47-946B-C191544A2AD6}"/>
              </a:ext>
            </a:extLst>
          </p:cNvPr>
          <p:cNvSpPr txBox="1"/>
          <p:nvPr/>
        </p:nvSpPr>
        <p:spPr>
          <a:xfrm>
            <a:off x="3711190" y="2648156"/>
            <a:ext cx="1179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Pout 1dB =  +23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524" name="CuadroTexto 523">
            <a:extLst>
              <a:ext uri="{FF2B5EF4-FFF2-40B4-BE49-F238E27FC236}">
                <a16:creationId xmlns:a16="http://schemas.microsoft.com/office/drawing/2014/main" id="{DA056ECC-08AD-0CC0-91D3-A3C5A5E58901}"/>
              </a:ext>
            </a:extLst>
          </p:cNvPr>
          <p:cNvSpPr txBox="1"/>
          <p:nvPr/>
        </p:nvSpPr>
        <p:spPr>
          <a:xfrm>
            <a:off x="-81054" y="4813699"/>
            <a:ext cx="3352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Máximo entrada para no saturar el primer amplificador =  +14.1 dBm</a:t>
            </a:r>
          </a:p>
          <a:p>
            <a:r>
              <a:rPr lang="es-ES" sz="800" dirty="0">
                <a:solidFill>
                  <a:srgbClr val="FF0000"/>
                </a:solidFill>
              </a:rPr>
              <a:t>Máximo entrada para no saturar el segundo amplificador = +6.5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525" name="CuadroTexto 524">
            <a:extLst>
              <a:ext uri="{FF2B5EF4-FFF2-40B4-BE49-F238E27FC236}">
                <a16:creationId xmlns:a16="http://schemas.microsoft.com/office/drawing/2014/main" id="{1E6BE88B-174F-E686-9FBB-76FD80BF5B92}"/>
              </a:ext>
            </a:extLst>
          </p:cNvPr>
          <p:cNvSpPr txBox="1"/>
          <p:nvPr/>
        </p:nvSpPr>
        <p:spPr>
          <a:xfrm>
            <a:off x="6639563" y="1049265"/>
            <a:ext cx="12204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Pout 1dB= +20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531" name="Abrir llave 530">
            <a:extLst>
              <a:ext uri="{FF2B5EF4-FFF2-40B4-BE49-F238E27FC236}">
                <a16:creationId xmlns:a16="http://schemas.microsoft.com/office/drawing/2014/main" id="{477D2D49-76B2-E1FB-C114-7F6B7BB311D9}"/>
              </a:ext>
            </a:extLst>
          </p:cNvPr>
          <p:cNvSpPr/>
          <p:nvPr/>
        </p:nvSpPr>
        <p:spPr>
          <a:xfrm rot="16200000">
            <a:off x="3251707" y="3312332"/>
            <a:ext cx="389040" cy="2952728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34" name="CustomShape 22">
            <a:extLst>
              <a:ext uri="{FF2B5EF4-FFF2-40B4-BE49-F238E27FC236}">
                <a16:creationId xmlns:a16="http://schemas.microsoft.com/office/drawing/2014/main" id="{EC958990-1E69-C61B-F934-9739FDDD0EDA}"/>
              </a:ext>
            </a:extLst>
          </p:cNvPr>
          <p:cNvSpPr/>
          <p:nvPr/>
        </p:nvSpPr>
        <p:spPr>
          <a:xfrm>
            <a:off x="3216990" y="5008107"/>
            <a:ext cx="66382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+1.1 dB</a:t>
            </a:r>
            <a:endParaRPr lang="es-ES" sz="800" spc="-1" dirty="0">
              <a:latin typeface="Arial"/>
            </a:endParaRPr>
          </a:p>
        </p:txBody>
      </p:sp>
      <p:sp>
        <p:nvSpPr>
          <p:cNvPr id="547" name="CustomShape 22">
            <a:extLst>
              <a:ext uri="{FF2B5EF4-FFF2-40B4-BE49-F238E27FC236}">
                <a16:creationId xmlns:a16="http://schemas.microsoft.com/office/drawing/2014/main" id="{60DB81D8-2D69-07C1-4587-095FC37A06EF}"/>
              </a:ext>
            </a:extLst>
          </p:cNvPr>
          <p:cNvSpPr/>
          <p:nvPr/>
        </p:nvSpPr>
        <p:spPr>
          <a:xfrm>
            <a:off x="1888176" y="4392668"/>
            <a:ext cx="513495" cy="24622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-0.4 dB</a:t>
            </a:r>
            <a:endParaRPr lang="es-ES" sz="800" spc="-1" dirty="0">
              <a:latin typeface="Arial"/>
            </a:endParaRPr>
          </a:p>
        </p:txBody>
      </p:sp>
      <p:sp>
        <p:nvSpPr>
          <p:cNvPr id="548" name="CustomShape 22">
            <a:extLst>
              <a:ext uri="{FF2B5EF4-FFF2-40B4-BE49-F238E27FC236}">
                <a16:creationId xmlns:a16="http://schemas.microsoft.com/office/drawing/2014/main" id="{84AADA3C-21AA-756A-EA80-1413218379E4}"/>
              </a:ext>
            </a:extLst>
          </p:cNvPr>
          <p:cNvSpPr/>
          <p:nvPr/>
        </p:nvSpPr>
        <p:spPr>
          <a:xfrm>
            <a:off x="4925157" y="4410905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-0.4 dB</a:t>
            </a:r>
            <a:endParaRPr lang="es-ES" sz="800" spc="-1" dirty="0">
              <a:latin typeface="Arial"/>
            </a:endParaRPr>
          </a:p>
        </p:txBody>
      </p:sp>
      <p:sp>
        <p:nvSpPr>
          <p:cNvPr id="549" name="CustomShape 22">
            <a:extLst>
              <a:ext uri="{FF2B5EF4-FFF2-40B4-BE49-F238E27FC236}">
                <a16:creationId xmlns:a16="http://schemas.microsoft.com/office/drawing/2014/main" id="{DF93CA6B-7FE0-2743-2566-BBE1F4958DDD}"/>
              </a:ext>
            </a:extLst>
          </p:cNvPr>
          <p:cNvSpPr/>
          <p:nvPr/>
        </p:nvSpPr>
        <p:spPr>
          <a:xfrm>
            <a:off x="5467241" y="4410905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-7 dB</a:t>
            </a:r>
            <a:endParaRPr lang="es-ES" sz="800" spc="-1" dirty="0">
              <a:latin typeface="Arial"/>
            </a:endParaRPr>
          </a:p>
        </p:txBody>
      </p:sp>
      <p:sp>
        <p:nvSpPr>
          <p:cNvPr id="551" name="CustomShape 22">
            <a:extLst>
              <a:ext uri="{FF2B5EF4-FFF2-40B4-BE49-F238E27FC236}">
                <a16:creationId xmlns:a16="http://schemas.microsoft.com/office/drawing/2014/main" id="{450AF4E5-4463-4BE6-0C6A-D33C8251E241}"/>
              </a:ext>
            </a:extLst>
          </p:cNvPr>
          <p:cNvSpPr/>
          <p:nvPr/>
        </p:nvSpPr>
        <p:spPr>
          <a:xfrm>
            <a:off x="6950754" y="4418031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+18 dB</a:t>
            </a:r>
            <a:endParaRPr lang="es-ES" sz="800" spc="-1" dirty="0">
              <a:latin typeface="Arial"/>
            </a:endParaRPr>
          </a:p>
        </p:txBody>
      </p:sp>
      <p:sp>
        <p:nvSpPr>
          <p:cNvPr id="552" name="CustomShape 22">
            <a:extLst>
              <a:ext uri="{FF2B5EF4-FFF2-40B4-BE49-F238E27FC236}">
                <a16:creationId xmlns:a16="http://schemas.microsoft.com/office/drawing/2014/main" id="{974553E3-33E5-DC7F-1E0F-7AEE06D43D31}"/>
              </a:ext>
            </a:extLst>
          </p:cNvPr>
          <p:cNvSpPr/>
          <p:nvPr/>
        </p:nvSpPr>
        <p:spPr>
          <a:xfrm>
            <a:off x="7633674" y="4418031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-0.6 dB</a:t>
            </a:r>
            <a:endParaRPr lang="es-ES" sz="800" spc="-1" dirty="0">
              <a:latin typeface="Arial"/>
            </a:endParaRPr>
          </a:p>
        </p:txBody>
      </p:sp>
      <p:sp>
        <p:nvSpPr>
          <p:cNvPr id="553" name="Abrir llave 552">
            <a:extLst>
              <a:ext uri="{FF2B5EF4-FFF2-40B4-BE49-F238E27FC236}">
                <a16:creationId xmlns:a16="http://schemas.microsoft.com/office/drawing/2014/main" id="{6F59CBD9-3568-C072-3C73-75AEEBE0A7DF}"/>
              </a:ext>
            </a:extLst>
          </p:cNvPr>
          <p:cNvSpPr/>
          <p:nvPr/>
        </p:nvSpPr>
        <p:spPr>
          <a:xfrm rot="16200000">
            <a:off x="6139092" y="3599880"/>
            <a:ext cx="378346" cy="233476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54" name="CustomShape 22">
            <a:extLst>
              <a:ext uri="{FF2B5EF4-FFF2-40B4-BE49-F238E27FC236}">
                <a16:creationId xmlns:a16="http://schemas.microsoft.com/office/drawing/2014/main" id="{C53D6B63-CF40-5E24-7B62-E96C9C369136}"/>
              </a:ext>
            </a:extLst>
          </p:cNvPr>
          <p:cNvSpPr/>
          <p:nvPr/>
        </p:nvSpPr>
        <p:spPr>
          <a:xfrm>
            <a:off x="5916283" y="4980344"/>
            <a:ext cx="85373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+10.6 dB</a:t>
            </a:r>
            <a:endParaRPr lang="es-ES" sz="800" spc="-1" dirty="0">
              <a:latin typeface="Arial"/>
            </a:endParaRPr>
          </a:p>
        </p:txBody>
      </p:sp>
      <p:sp>
        <p:nvSpPr>
          <p:cNvPr id="555" name="CustomShape 22">
            <a:extLst>
              <a:ext uri="{FF2B5EF4-FFF2-40B4-BE49-F238E27FC236}">
                <a16:creationId xmlns:a16="http://schemas.microsoft.com/office/drawing/2014/main" id="{6C95BFDB-AFA2-438C-E3F8-9F7884F49BD8}"/>
              </a:ext>
            </a:extLst>
          </p:cNvPr>
          <p:cNvSpPr/>
          <p:nvPr/>
        </p:nvSpPr>
        <p:spPr>
          <a:xfrm>
            <a:off x="3012299" y="4394038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-0.5 dB</a:t>
            </a:r>
            <a:endParaRPr lang="es-ES" sz="800" spc="-1" dirty="0">
              <a:latin typeface="Arial"/>
            </a:endParaRPr>
          </a:p>
        </p:txBody>
      </p:sp>
      <p:sp>
        <p:nvSpPr>
          <p:cNvPr id="556" name="CustomShape 22">
            <a:extLst>
              <a:ext uri="{FF2B5EF4-FFF2-40B4-BE49-F238E27FC236}">
                <a16:creationId xmlns:a16="http://schemas.microsoft.com/office/drawing/2014/main" id="{9D9F4BFA-3793-A00A-5DAF-BDF80A179009}"/>
              </a:ext>
            </a:extLst>
          </p:cNvPr>
          <p:cNvSpPr/>
          <p:nvPr/>
        </p:nvSpPr>
        <p:spPr>
          <a:xfrm>
            <a:off x="3653303" y="4412326"/>
            <a:ext cx="65821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+11.5 dB</a:t>
            </a:r>
            <a:endParaRPr lang="es-ES" sz="800" spc="-1" dirty="0">
              <a:latin typeface="Arial"/>
            </a:endParaRPr>
          </a:p>
        </p:txBody>
      </p:sp>
      <p:sp>
        <p:nvSpPr>
          <p:cNvPr id="557" name="CustomShape 22">
            <a:extLst>
              <a:ext uri="{FF2B5EF4-FFF2-40B4-BE49-F238E27FC236}">
                <a16:creationId xmlns:a16="http://schemas.microsoft.com/office/drawing/2014/main" id="{239FA8E1-2513-0D19-DAF9-2EC15B462544}"/>
              </a:ext>
            </a:extLst>
          </p:cNvPr>
          <p:cNvSpPr/>
          <p:nvPr/>
        </p:nvSpPr>
        <p:spPr>
          <a:xfrm>
            <a:off x="4336224" y="4412326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-7 dB</a:t>
            </a:r>
            <a:endParaRPr lang="es-ES" sz="800" spc="-1" dirty="0">
              <a:latin typeface="Arial"/>
            </a:endParaRPr>
          </a:p>
        </p:txBody>
      </p:sp>
      <p:sp>
        <p:nvSpPr>
          <p:cNvPr id="558" name="CustomShape 22">
            <a:extLst>
              <a:ext uri="{FF2B5EF4-FFF2-40B4-BE49-F238E27FC236}">
                <a16:creationId xmlns:a16="http://schemas.microsoft.com/office/drawing/2014/main" id="{0D07DBAA-9BAB-0A97-9AC7-C4D7C225CBC0}"/>
              </a:ext>
            </a:extLst>
          </p:cNvPr>
          <p:cNvSpPr/>
          <p:nvPr/>
        </p:nvSpPr>
        <p:spPr>
          <a:xfrm>
            <a:off x="2395742" y="4393422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-2.5 dB</a:t>
            </a:r>
            <a:endParaRPr lang="es-ES" sz="800" spc="-1" dirty="0">
              <a:latin typeface="Arial"/>
            </a:endParaRPr>
          </a:p>
        </p:txBody>
      </p:sp>
      <p:sp>
        <p:nvSpPr>
          <p:cNvPr id="565" name="CustomShape 93">
            <a:extLst>
              <a:ext uri="{FF2B5EF4-FFF2-40B4-BE49-F238E27FC236}">
                <a16:creationId xmlns:a16="http://schemas.microsoft.com/office/drawing/2014/main" id="{9654BFC8-D4C0-929E-CEF7-0C300B52B02D}"/>
              </a:ext>
            </a:extLst>
          </p:cNvPr>
          <p:cNvSpPr/>
          <p:nvPr/>
        </p:nvSpPr>
        <p:spPr>
          <a:xfrm>
            <a:off x="5470564" y="2702390"/>
            <a:ext cx="2750427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72" name="CustomShape 136">
            <a:extLst>
              <a:ext uri="{FF2B5EF4-FFF2-40B4-BE49-F238E27FC236}">
                <a16:creationId xmlns:a16="http://schemas.microsoft.com/office/drawing/2014/main" id="{77D568D3-68B2-4EBC-C1D5-BA16A46F368A}"/>
              </a:ext>
            </a:extLst>
          </p:cNvPr>
          <p:cNvSpPr/>
          <p:nvPr/>
        </p:nvSpPr>
        <p:spPr>
          <a:xfrm>
            <a:off x="5316053" y="3565828"/>
            <a:ext cx="69884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RF</a:t>
            </a:r>
            <a:r>
              <a:rPr lang="es-ES" sz="500" b="1" spc="-1" dirty="0">
                <a:solidFill>
                  <a:srgbClr val="6ED29B"/>
                </a:solidFill>
                <a:latin typeface="+mj-lt"/>
                <a:ea typeface="Open Sans Regular"/>
              </a:rPr>
              <a:t>2</a:t>
            </a: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 = 297 MHz</a:t>
            </a:r>
          </a:p>
        </p:txBody>
      </p:sp>
      <p:sp>
        <p:nvSpPr>
          <p:cNvPr id="576" name="CuadroTexto 575">
            <a:extLst>
              <a:ext uri="{FF2B5EF4-FFF2-40B4-BE49-F238E27FC236}">
                <a16:creationId xmlns:a16="http://schemas.microsoft.com/office/drawing/2014/main" id="{40CC5418-E194-7BDE-31EC-0FCCBC73D81D}"/>
              </a:ext>
            </a:extLst>
          </p:cNvPr>
          <p:cNvSpPr txBox="1"/>
          <p:nvPr/>
        </p:nvSpPr>
        <p:spPr>
          <a:xfrm>
            <a:off x="4574218" y="2363494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LO</a:t>
            </a:r>
            <a:r>
              <a:rPr lang="es-ES" sz="400" b="1" dirty="0"/>
              <a:t>1</a:t>
            </a:r>
            <a:r>
              <a:rPr lang="es-ES" sz="800" b="1" dirty="0"/>
              <a:t>=1.428 GHz</a:t>
            </a:r>
            <a:endParaRPr lang="en-GB" sz="700" b="1" dirty="0"/>
          </a:p>
        </p:txBody>
      </p:sp>
      <p:sp>
        <p:nvSpPr>
          <p:cNvPr id="579" name="CuadroTexto 578">
            <a:extLst>
              <a:ext uri="{FF2B5EF4-FFF2-40B4-BE49-F238E27FC236}">
                <a16:creationId xmlns:a16="http://schemas.microsoft.com/office/drawing/2014/main" id="{87FEC2DB-1E9C-7C75-8E00-EFED7D6E36C2}"/>
              </a:ext>
            </a:extLst>
          </p:cNvPr>
          <p:cNvSpPr txBox="1"/>
          <p:nvPr/>
        </p:nvSpPr>
        <p:spPr>
          <a:xfrm>
            <a:off x="5672874" y="2268017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LO</a:t>
            </a:r>
            <a:r>
              <a:rPr lang="es-ES" sz="400" b="1" dirty="0"/>
              <a:t>2</a:t>
            </a:r>
            <a:r>
              <a:rPr lang="es-ES" sz="800" b="1" dirty="0"/>
              <a:t>=357 MHz</a:t>
            </a:r>
            <a:endParaRPr lang="en-GB" sz="700" b="1" dirty="0"/>
          </a:p>
        </p:txBody>
      </p:sp>
    </p:spTree>
    <p:extLst>
      <p:ext uri="{BB962C8B-B14F-4D97-AF65-F5344CB8AC3E}">
        <p14:creationId xmlns:p14="http://schemas.microsoft.com/office/powerpoint/2010/main" val="41577426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3135AD8-A880-4473-3AA3-7A2231DAB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37;p42">
            <a:extLst>
              <a:ext uri="{FF2B5EF4-FFF2-40B4-BE49-F238E27FC236}">
                <a16:creationId xmlns:a16="http://schemas.microsoft.com/office/drawing/2014/main" id="{5C14A0BC-DAF3-0E45-9FCD-5F01C58738E1}"/>
              </a:ext>
            </a:extLst>
          </p:cNvPr>
          <p:cNvSpPr/>
          <p:nvPr/>
        </p:nvSpPr>
        <p:spPr>
          <a:xfrm rot="-5400000">
            <a:off x="2593700" y="-1975973"/>
            <a:ext cx="1057500" cy="56130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id="{347601A3-0609-DE7A-03D4-4BE5EC0870B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457950" y="4767263"/>
            <a:ext cx="2057400" cy="274637"/>
          </a:xfrm>
        </p:spPr>
        <p:txBody>
          <a:bodyPr/>
          <a:lstStyle/>
          <a:p>
            <a:fld id="{F12ABCBD-09F9-4BB4-AECF-21BD46FCE347}" type="slidenum">
              <a:rPr lang="es-ES" smtClean="0"/>
              <a:t>48</a:t>
            </a:fld>
            <a:endParaRPr lang="es-ES" dirty="0"/>
          </a:p>
        </p:txBody>
      </p:sp>
      <p:sp>
        <p:nvSpPr>
          <p:cNvPr id="6" name="Google Shape;239;p42">
            <a:extLst>
              <a:ext uri="{FF2B5EF4-FFF2-40B4-BE49-F238E27FC236}">
                <a16:creationId xmlns:a16="http://schemas.microsoft.com/office/drawing/2014/main" id="{85E8817D-1C89-F370-CD3A-43CDB18CD585}"/>
              </a:ext>
            </a:extLst>
          </p:cNvPr>
          <p:cNvSpPr txBox="1">
            <a:spLocks/>
          </p:cNvSpPr>
          <p:nvPr/>
        </p:nvSpPr>
        <p:spPr>
          <a:xfrm>
            <a:off x="257187" y="498100"/>
            <a:ext cx="5633335" cy="56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dirty="0">
                <a:solidFill>
                  <a:schemeClr val="lt1"/>
                </a:solidFill>
              </a:rPr>
              <a:t>2. Actualización compras</a:t>
            </a:r>
          </a:p>
        </p:txBody>
      </p:sp>
      <p:sp>
        <p:nvSpPr>
          <p:cNvPr id="8" name="Google Shape;239;p42">
            <a:extLst>
              <a:ext uri="{FF2B5EF4-FFF2-40B4-BE49-F238E27FC236}">
                <a16:creationId xmlns:a16="http://schemas.microsoft.com/office/drawing/2014/main" id="{A3B1C149-84E7-6514-FBE5-86E0AEDF90B5}"/>
              </a:ext>
            </a:extLst>
          </p:cNvPr>
          <p:cNvSpPr txBox="1">
            <a:spLocks/>
          </p:cNvSpPr>
          <p:nvPr/>
        </p:nvSpPr>
        <p:spPr>
          <a:xfrm>
            <a:off x="351707" y="812803"/>
            <a:ext cx="4220293" cy="61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/>
            <a:endParaRPr lang="en-GB" sz="1600" dirty="0">
              <a:solidFill>
                <a:schemeClr val="lt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C4EDACA-1618-6FBD-6F4F-2C9610F50F4A}"/>
              </a:ext>
            </a:extLst>
          </p:cNvPr>
          <p:cNvSpPr txBox="1"/>
          <p:nvPr/>
        </p:nvSpPr>
        <p:spPr>
          <a:xfrm>
            <a:off x="5890522" y="4835723"/>
            <a:ext cx="40157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700" dirty="0"/>
              <a:t>Inventario y listas en Excel.</a:t>
            </a:r>
          </a:p>
          <a:p>
            <a:r>
              <a:rPr lang="es-ES" sz="700" dirty="0"/>
              <a:t>GRUPO_LABRF\BPM\Listas_Compras_Componentes\2026</a:t>
            </a:r>
            <a:endParaRPr lang="es-ES" sz="1100" dirty="0"/>
          </a:p>
        </p:txBody>
      </p:sp>
      <p:sp>
        <p:nvSpPr>
          <p:cNvPr id="5" name="Google Shape;239;p42">
            <a:extLst>
              <a:ext uri="{FF2B5EF4-FFF2-40B4-BE49-F238E27FC236}">
                <a16:creationId xmlns:a16="http://schemas.microsoft.com/office/drawing/2014/main" id="{43BDAEC2-1841-CC89-6829-1A5E34BAE2D7}"/>
              </a:ext>
            </a:extLst>
          </p:cNvPr>
          <p:cNvSpPr txBox="1">
            <a:spLocks/>
          </p:cNvSpPr>
          <p:nvPr/>
        </p:nvSpPr>
        <p:spPr>
          <a:xfrm>
            <a:off x="351707" y="812803"/>
            <a:ext cx="5577251" cy="61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/>
            <a:endParaRPr lang="en-GB" sz="1600" dirty="0">
              <a:solidFill>
                <a:schemeClr val="lt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64B3B90-2766-3794-107A-08F5911E0233}"/>
              </a:ext>
            </a:extLst>
          </p:cNvPr>
          <p:cNvSpPr txBox="1"/>
          <p:nvPr/>
        </p:nvSpPr>
        <p:spPr>
          <a:xfrm>
            <a:off x="0" y="1934375"/>
            <a:ext cx="8222566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8" indent="-171450" algn="just"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Hibridos</a:t>
            </a:r>
            <a:r>
              <a:rPr lang="en-GB" sz="1200" dirty="0">
                <a:latin typeface="+mj-lt"/>
                <a:cs typeface="Calibri" panose="020F0502020204030204" pitchFamily="34" charset="0"/>
              </a:rPr>
              <a:t> (Pulsar Microwave-Milexia): me han dicho desde Milexia que ya salieron de EEUU hace unas Semanas: </a:t>
            </a:r>
            <a:r>
              <a:rPr lang="en-GB" sz="1200" b="1" dirty="0">
                <a:latin typeface="+mj-lt"/>
                <a:cs typeface="Calibri" panose="020F0502020204030204" pitchFamily="34" charset="0"/>
              </a:rPr>
              <a:t>recibido</a:t>
            </a:r>
          </a:p>
          <a:p>
            <a:pPr marL="514350" lvl="8" indent="-171450" algn="just">
              <a:buFont typeface="Wingdings" panose="05000000000000000000" pitchFamily="2" charset="2"/>
              <a:buChar char="ü"/>
            </a:pPr>
            <a:endParaRPr lang="en-GB" sz="1200" dirty="0">
              <a:latin typeface="+mj-lt"/>
              <a:cs typeface="Calibri" panose="020F0502020204030204" pitchFamily="34" charset="0"/>
            </a:endParaRPr>
          </a:p>
          <a:p>
            <a:pPr marL="514350" lvl="8" indent="-171450" algn="just"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Aisladores</a:t>
            </a:r>
            <a:r>
              <a:rPr lang="en-GB" sz="1200" dirty="0">
                <a:latin typeface="+mj-lt"/>
                <a:cs typeface="Calibri" panose="020F0502020204030204" pitchFamily="34" charset="0"/>
              </a:rPr>
              <a:t> (RFWM, antes Spantech): </a:t>
            </a:r>
            <a:r>
              <a:rPr lang="en-GB" sz="1200" b="1" dirty="0">
                <a:latin typeface="+mj-lt"/>
                <a:cs typeface="Calibri" panose="020F0502020204030204" pitchFamily="34" charset="0"/>
              </a:rPr>
              <a:t>4 de mayo</a:t>
            </a:r>
          </a:p>
          <a:p>
            <a:pPr marL="514350" lvl="8" indent="-171450" algn="just">
              <a:buFont typeface="Wingdings" panose="05000000000000000000" pitchFamily="2" charset="2"/>
              <a:buChar char="ü"/>
            </a:pPr>
            <a:endParaRPr lang="en-GB" sz="1200" dirty="0">
              <a:latin typeface="+mj-lt"/>
              <a:cs typeface="Calibri" panose="020F0502020204030204" pitchFamily="34" charset="0"/>
            </a:endParaRPr>
          </a:p>
          <a:p>
            <a:pPr marL="514350" lvl="8" indent="-171450" algn="just"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Ultimos</a:t>
            </a:r>
            <a:r>
              <a:rPr lang="en-GB" sz="1200" dirty="0">
                <a:latin typeface="+mj-lt"/>
                <a:cs typeface="Calibri" panose="020F0502020204030204" pitchFamily="34" charset="0"/>
              </a:rPr>
              <a:t> </a:t>
            </a:r>
            <a:r>
              <a:rPr lang="en-GB" sz="1200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componentes</a:t>
            </a:r>
            <a:r>
              <a:rPr lang="en-GB" sz="1200" dirty="0">
                <a:latin typeface="+mj-lt"/>
                <a:cs typeface="Calibri" panose="020F0502020204030204" pitchFamily="34" charset="0"/>
              </a:rPr>
              <a:t> (Mouser y Minicircuits): algunos componentes de Milexia los he recibido, pero faltan aún bastantes.</a:t>
            </a:r>
          </a:p>
          <a:p>
            <a:pPr marL="514350" lvl="8" indent="-171450" algn="just">
              <a:buFont typeface="Wingdings" panose="05000000000000000000" pitchFamily="2" charset="2"/>
              <a:buChar char="ü"/>
            </a:pPr>
            <a:endParaRPr lang="en-GB" sz="1200" dirty="0">
              <a:latin typeface="+mj-lt"/>
              <a:cs typeface="Calibri" panose="020F0502020204030204" pitchFamily="34" charset="0"/>
            </a:endParaRPr>
          </a:p>
          <a:p>
            <a:pPr marL="514350" lvl="8" indent="-171450" algn="just"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RS</a:t>
            </a:r>
            <a:r>
              <a:rPr lang="en-GB" sz="1200" dirty="0">
                <a:latin typeface="+mj-lt"/>
                <a:cs typeface="Calibri" panose="020F0502020204030204" pitchFamily="34" charset="0"/>
              </a:rPr>
              <a:t> </a:t>
            </a:r>
            <a:r>
              <a:rPr lang="en-GB" sz="1200" dirty="0">
                <a:solidFill>
                  <a:srgbClr val="00B050"/>
                </a:solidFill>
                <a:latin typeface="+mj-lt"/>
                <a:cs typeface="Calibri" panose="020F0502020204030204" pitchFamily="34" charset="0"/>
              </a:rPr>
              <a:t>compra</a:t>
            </a:r>
            <a:r>
              <a:rPr lang="en-GB" sz="1200" dirty="0">
                <a:latin typeface="+mj-lt"/>
                <a:cs typeface="Calibri" panose="020F0502020204030204" pitchFamily="34" charset="0"/>
              </a:rPr>
              <a:t>: </a:t>
            </a:r>
            <a:r>
              <a:rPr lang="en-GB" sz="1200" b="1" dirty="0">
                <a:latin typeface="+mj-lt"/>
                <a:cs typeface="Calibri" panose="020F0502020204030204" pitchFamily="34" charset="0"/>
              </a:rPr>
              <a:t>recibido</a:t>
            </a:r>
            <a:r>
              <a:rPr lang="en-GB" sz="1200" dirty="0">
                <a:latin typeface="+mj-lt"/>
                <a:cs typeface="Calibri" panose="020F0502020204030204" pitchFamily="34" charset="0"/>
              </a:rPr>
              <a:t>.</a:t>
            </a:r>
          </a:p>
          <a:p>
            <a:pPr marL="514350" lvl="8" indent="-171450" algn="just">
              <a:buFont typeface="Wingdings" panose="05000000000000000000" pitchFamily="2" charset="2"/>
              <a:buChar char="ü"/>
            </a:pPr>
            <a:endParaRPr lang="en-GB" sz="1200" dirty="0">
              <a:latin typeface="+mj-lt"/>
              <a:cs typeface="Calibri" panose="020F0502020204030204" pitchFamily="34" charset="0"/>
            </a:endParaRPr>
          </a:p>
          <a:p>
            <a:pPr marL="514350" lvl="8" indent="-171450" algn="just">
              <a:buFont typeface="Wingdings" panose="05000000000000000000" pitchFamily="2" charset="2"/>
              <a:buChar char="ü"/>
            </a:pPr>
            <a:r>
              <a:rPr lang="en-GB" sz="1200" dirty="0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No llega el filtro de mouser</a:t>
            </a:r>
            <a:r>
              <a:rPr lang="en-GB" sz="1200" dirty="0">
                <a:latin typeface="+mj-lt"/>
                <a:cs typeface="Calibri" panose="020F0502020204030204" pitchFamily="34" charset="0"/>
              </a:rPr>
              <a:t>. </a:t>
            </a:r>
            <a:r>
              <a:rPr lang="es-ES" sz="1200" dirty="0">
                <a:latin typeface="+mj-lt"/>
                <a:cs typeface="Calibri" panose="020F0502020204030204" pitchFamily="34" charset="0"/>
              </a:rPr>
              <a:t>Mouser me ha dicho que el filtro podría mandarlo más rápido si se envía por envío aéreo (7-15 días antes), pero el fabricante lo tiene que aceptar. Tenemos alternativa de minicircuits ya comprada y lista.</a:t>
            </a:r>
            <a:endParaRPr lang="en-GB" sz="1200" dirty="0">
              <a:latin typeface="+mj-lt"/>
              <a:cs typeface="Calibri" panose="020F0502020204030204" pitchFamily="34" charset="0"/>
            </a:endParaRPr>
          </a:p>
          <a:p>
            <a:pPr marL="514350" lvl="8" indent="-171450" algn="just">
              <a:buFont typeface="Wingdings" panose="05000000000000000000" pitchFamily="2" charset="2"/>
              <a:buChar char="ü"/>
            </a:pPr>
            <a:endParaRPr lang="en-GB" sz="1200" dirty="0">
              <a:latin typeface="+mj-lt"/>
              <a:cs typeface="Calibri" panose="020F0502020204030204" pitchFamily="34" charset="0"/>
            </a:endParaRPr>
          </a:p>
          <a:p>
            <a:pPr marL="514350" lvl="8" indent="-171450" algn="just">
              <a:buFont typeface="Wingdings" panose="05000000000000000000" pitchFamily="2" charset="2"/>
              <a:buChar char="ü"/>
            </a:pPr>
            <a:r>
              <a:rPr lang="en-GB" sz="1200" dirty="0">
                <a:latin typeface="+mj-lt"/>
                <a:cs typeface="Calibri" panose="020F0502020204030204" pitchFamily="34" charset="0"/>
              </a:rPr>
              <a:t>Ultimo paquete Milexia: </a:t>
            </a:r>
            <a:r>
              <a:rPr lang="en-GB" sz="1200" b="1" dirty="0">
                <a:latin typeface="+mj-lt"/>
                <a:cs typeface="Calibri" panose="020F0502020204030204" pitchFamily="34" charset="0"/>
              </a:rPr>
              <a:t>hoy</a:t>
            </a:r>
          </a:p>
          <a:p>
            <a:pPr marL="514350" lvl="8" indent="-171450" algn="just">
              <a:buFont typeface="Wingdings" panose="05000000000000000000" pitchFamily="2" charset="2"/>
              <a:buChar char="ü"/>
            </a:pPr>
            <a:endParaRPr lang="en-GB" sz="1200" b="1" dirty="0">
              <a:latin typeface="+mj-lt"/>
              <a:cs typeface="Calibri" panose="020F0502020204030204" pitchFamily="34" charset="0"/>
            </a:endParaRPr>
          </a:p>
          <a:p>
            <a:pPr marL="514350" lvl="8" indent="-171450" algn="just">
              <a:buFont typeface="Wingdings" panose="05000000000000000000" pitchFamily="2" charset="2"/>
              <a:buChar char="ü"/>
            </a:pPr>
            <a:endParaRPr lang="en-GB" sz="1200" b="1" dirty="0">
              <a:latin typeface="+mj-lt"/>
              <a:cs typeface="Calibri" panose="020F0502020204030204" pitchFamily="34" charset="0"/>
            </a:endParaRPr>
          </a:p>
          <a:p>
            <a:pPr marL="342900" lvl="8" algn="just"/>
            <a:endParaRPr lang="es-ES" sz="1200" dirty="0">
              <a:latin typeface="+mj-lt"/>
              <a:cs typeface="Calibri" panose="020F0502020204030204" pitchFamily="34" charset="0"/>
            </a:endParaRPr>
          </a:p>
          <a:p>
            <a:pPr marL="342900" lvl="8" algn="just"/>
            <a:endParaRPr lang="es-ES" sz="1200" dirty="0"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7881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99AEF82-FAF1-37C1-45A2-D4D9AAC81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37;p42">
            <a:extLst>
              <a:ext uri="{FF2B5EF4-FFF2-40B4-BE49-F238E27FC236}">
                <a16:creationId xmlns:a16="http://schemas.microsoft.com/office/drawing/2014/main" id="{1B49CEB8-8EF4-A05C-71A4-36203BD41BCD}"/>
              </a:ext>
            </a:extLst>
          </p:cNvPr>
          <p:cNvSpPr/>
          <p:nvPr/>
        </p:nvSpPr>
        <p:spPr>
          <a:xfrm rot="-5400000">
            <a:off x="2593700" y="-1975973"/>
            <a:ext cx="1057500" cy="56130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id="{2B1B4174-DE2A-6A88-ABFC-0868AFDBF88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457950" y="4767263"/>
            <a:ext cx="2057400" cy="274637"/>
          </a:xfrm>
        </p:spPr>
        <p:txBody>
          <a:bodyPr/>
          <a:lstStyle/>
          <a:p>
            <a:fld id="{F12ABCBD-09F9-4BB4-AECF-21BD46FCE347}" type="slidenum">
              <a:rPr lang="es-ES" smtClean="0"/>
              <a:t>49</a:t>
            </a:fld>
            <a:endParaRPr lang="es-ES" dirty="0"/>
          </a:p>
        </p:txBody>
      </p:sp>
      <p:sp>
        <p:nvSpPr>
          <p:cNvPr id="6" name="Google Shape;239;p42">
            <a:extLst>
              <a:ext uri="{FF2B5EF4-FFF2-40B4-BE49-F238E27FC236}">
                <a16:creationId xmlns:a16="http://schemas.microsoft.com/office/drawing/2014/main" id="{2AF19503-5023-EACF-CB04-0C0A177F57D1}"/>
              </a:ext>
            </a:extLst>
          </p:cNvPr>
          <p:cNvSpPr txBox="1">
            <a:spLocks/>
          </p:cNvSpPr>
          <p:nvPr/>
        </p:nvSpPr>
        <p:spPr>
          <a:xfrm>
            <a:off x="257187" y="498100"/>
            <a:ext cx="5633335" cy="56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dirty="0">
                <a:solidFill>
                  <a:schemeClr val="lt1"/>
                </a:solidFill>
              </a:rPr>
              <a:t>2. Actualización compras</a:t>
            </a:r>
          </a:p>
        </p:txBody>
      </p:sp>
      <p:sp>
        <p:nvSpPr>
          <p:cNvPr id="8" name="Google Shape;239;p42">
            <a:extLst>
              <a:ext uri="{FF2B5EF4-FFF2-40B4-BE49-F238E27FC236}">
                <a16:creationId xmlns:a16="http://schemas.microsoft.com/office/drawing/2014/main" id="{2B11E06A-12E0-870D-6790-2C23760CAABA}"/>
              </a:ext>
            </a:extLst>
          </p:cNvPr>
          <p:cNvSpPr txBox="1">
            <a:spLocks/>
          </p:cNvSpPr>
          <p:nvPr/>
        </p:nvSpPr>
        <p:spPr>
          <a:xfrm>
            <a:off x="351707" y="812803"/>
            <a:ext cx="4220293" cy="61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/>
            <a:endParaRPr lang="en-GB" sz="1600" dirty="0">
              <a:solidFill>
                <a:schemeClr val="lt1"/>
              </a:solidFill>
            </a:endParaRPr>
          </a:p>
        </p:txBody>
      </p:sp>
      <p:sp>
        <p:nvSpPr>
          <p:cNvPr id="5" name="Google Shape;239;p42">
            <a:extLst>
              <a:ext uri="{FF2B5EF4-FFF2-40B4-BE49-F238E27FC236}">
                <a16:creationId xmlns:a16="http://schemas.microsoft.com/office/drawing/2014/main" id="{58DA4C99-D36F-6309-D704-1F617195B3CB}"/>
              </a:ext>
            </a:extLst>
          </p:cNvPr>
          <p:cNvSpPr txBox="1">
            <a:spLocks/>
          </p:cNvSpPr>
          <p:nvPr/>
        </p:nvSpPr>
        <p:spPr>
          <a:xfrm>
            <a:off x="351707" y="812803"/>
            <a:ext cx="5577251" cy="61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/>
            <a:r>
              <a:rPr lang="es-ES" sz="1600" dirty="0">
                <a:solidFill>
                  <a:schemeClr val="lt1"/>
                </a:solidFill>
              </a:rPr>
              <a:t>Ultima compra:</a:t>
            </a:r>
            <a:endParaRPr lang="en-GB" sz="1600" dirty="0">
              <a:solidFill>
                <a:schemeClr val="lt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320789B-9D2C-3479-4662-9EF4E87DD5F8}"/>
              </a:ext>
            </a:extLst>
          </p:cNvPr>
          <p:cNvSpPr txBox="1"/>
          <p:nvPr/>
        </p:nvSpPr>
        <p:spPr>
          <a:xfrm>
            <a:off x="179334" y="2650062"/>
            <a:ext cx="28346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8" algn="just"/>
            <a:r>
              <a:rPr lang="es-ES" sz="1200" b="1" dirty="0">
                <a:solidFill>
                  <a:srgbClr val="231F22"/>
                </a:solidFill>
                <a:latin typeface="+mj-lt"/>
                <a:cs typeface="Calibri" panose="020F0502020204030204" pitchFamily="34" charset="0"/>
              </a:rPr>
              <a:t>Comprar otro splitter 1:3 (DC-500 MHz)</a:t>
            </a:r>
          </a:p>
          <a:p>
            <a:pPr marL="342900" lvl="8" algn="just"/>
            <a:endParaRPr lang="es-ES" sz="1200" b="1" dirty="0">
              <a:solidFill>
                <a:srgbClr val="231F22"/>
              </a:solidFill>
              <a:latin typeface="+mj-lt"/>
              <a:cs typeface="Calibri" panose="020F0502020204030204" pitchFamily="34" charset="0"/>
            </a:endParaRPr>
          </a:p>
          <a:p>
            <a:pPr marL="342900" lvl="8" algn="just"/>
            <a:r>
              <a:rPr lang="es-ES" sz="1200" b="1" dirty="0">
                <a:solidFill>
                  <a:srgbClr val="231F22"/>
                </a:solidFill>
                <a:latin typeface="+mj-lt"/>
                <a:cs typeface="Calibri" panose="020F0502020204030204" pitchFamily="34" charset="0"/>
              </a:rPr>
              <a:t>Atenuación 5 dB en cada canal.</a:t>
            </a:r>
          </a:p>
          <a:p>
            <a:pPr marL="342900" lvl="8" algn="just"/>
            <a:endParaRPr lang="es-ES" sz="1200" b="1" dirty="0">
              <a:solidFill>
                <a:srgbClr val="231F22"/>
              </a:solidFill>
              <a:latin typeface="+mj-lt"/>
              <a:cs typeface="Calibri" panose="020F0502020204030204" pitchFamily="34" charset="0"/>
            </a:endParaRPr>
          </a:p>
          <a:p>
            <a:pPr marL="342900" lvl="8" algn="just"/>
            <a:endParaRPr lang="es-ES" sz="1200" dirty="0"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158" name="Imagen 157">
            <a:extLst>
              <a:ext uri="{FF2B5EF4-FFF2-40B4-BE49-F238E27FC236}">
                <a16:creationId xmlns:a16="http://schemas.microsoft.com/office/drawing/2014/main" id="{A1973918-5747-173B-2C81-4BEE9F013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829" y="1411208"/>
            <a:ext cx="4301666" cy="3493373"/>
          </a:xfrm>
          <a:prstGeom prst="rect">
            <a:avLst/>
          </a:prstGeom>
        </p:spPr>
      </p:pic>
      <p:pic>
        <p:nvPicPr>
          <p:cNvPr id="160" name="Imagen 159">
            <a:extLst>
              <a:ext uri="{FF2B5EF4-FFF2-40B4-BE49-F238E27FC236}">
                <a16:creationId xmlns:a16="http://schemas.microsoft.com/office/drawing/2014/main" id="{596BE755-6B8C-62B3-0157-3AF1D358BD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1138"/>
          <a:stretch>
            <a:fillRect/>
          </a:stretch>
        </p:blipFill>
        <p:spPr>
          <a:xfrm>
            <a:off x="1506727" y="3537550"/>
            <a:ext cx="2107102" cy="158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4079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7F3D9B3-DF6A-DF67-866C-BF4A11D0A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DB133A6-004B-988D-683B-B355E9FFA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1961" y="1480972"/>
            <a:ext cx="5683593" cy="2789522"/>
          </a:xfrm>
          <a:prstGeom prst="rect">
            <a:avLst/>
          </a:prstGeom>
        </p:spPr>
      </p:pic>
      <p:sp>
        <p:nvSpPr>
          <p:cNvPr id="14" name="Google Shape;237;p42">
            <a:extLst>
              <a:ext uri="{FF2B5EF4-FFF2-40B4-BE49-F238E27FC236}">
                <a16:creationId xmlns:a16="http://schemas.microsoft.com/office/drawing/2014/main" id="{7DB23B1C-9778-329B-430B-E4464F9C136C}"/>
              </a:ext>
            </a:extLst>
          </p:cNvPr>
          <p:cNvSpPr/>
          <p:nvPr/>
        </p:nvSpPr>
        <p:spPr>
          <a:xfrm rot="-5400000">
            <a:off x="2593700" y="-1975973"/>
            <a:ext cx="1057500" cy="56130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id="{C9B3FD0A-93DA-E6FA-0009-9882151FA6D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457950" y="4767263"/>
            <a:ext cx="2057400" cy="274637"/>
          </a:xfrm>
        </p:spPr>
        <p:txBody>
          <a:bodyPr/>
          <a:lstStyle/>
          <a:p>
            <a:fld id="{F12ABCBD-09F9-4BB4-AECF-21BD46FCE347}" type="slidenum">
              <a:rPr lang="es-ES" smtClean="0"/>
              <a:t>50</a:t>
            </a:fld>
            <a:endParaRPr lang="es-ES" dirty="0"/>
          </a:p>
        </p:txBody>
      </p:sp>
      <p:sp>
        <p:nvSpPr>
          <p:cNvPr id="6" name="Google Shape;239;p42">
            <a:extLst>
              <a:ext uri="{FF2B5EF4-FFF2-40B4-BE49-F238E27FC236}">
                <a16:creationId xmlns:a16="http://schemas.microsoft.com/office/drawing/2014/main" id="{696F2CAB-991C-C641-5E1C-781F629088EF}"/>
              </a:ext>
            </a:extLst>
          </p:cNvPr>
          <p:cNvSpPr txBox="1">
            <a:spLocks/>
          </p:cNvSpPr>
          <p:nvPr/>
        </p:nvSpPr>
        <p:spPr>
          <a:xfrm>
            <a:off x="257187" y="498100"/>
            <a:ext cx="5633335" cy="56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dirty="0">
                <a:solidFill>
                  <a:schemeClr val="lt1"/>
                </a:solidFill>
              </a:rPr>
              <a:t>2. Actualización compras</a:t>
            </a:r>
          </a:p>
        </p:txBody>
      </p:sp>
      <p:sp>
        <p:nvSpPr>
          <p:cNvPr id="8" name="Google Shape;239;p42">
            <a:extLst>
              <a:ext uri="{FF2B5EF4-FFF2-40B4-BE49-F238E27FC236}">
                <a16:creationId xmlns:a16="http://schemas.microsoft.com/office/drawing/2014/main" id="{CD72A3E5-E2D4-CC36-25D3-E779670CB9A5}"/>
              </a:ext>
            </a:extLst>
          </p:cNvPr>
          <p:cNvSpPr txBox="1">
            <a:spLocks/>
          </p:cNvSpPr>
          <p:nvPr/>
        </p:nvSpPr>
        <p:spPr>
          <a:xfrm>
            <a:off x="351707" y="812803"/>
            <a:ext cx="4220293" cy="61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/>
            <a:endParaRPr lang="en-GB" sz="1600" dirty="0">
              <a:solidFill>
                <a:schemeClr val="lt1"/>
              </a:solidFill>
            </a:endParaRPr>
          </a:p>
        </p:txBody>
      </p:sp>
      <p:sp>
        <p:nvSpPr>
          <p:cNvPr id="5" name="Google Shape;239;p42">
            <a:extLst>
              <a:ext uri="{FF2B5EF4-FFF2-40B4-BE49-F238E27FC236}">
                <a16:creationId xmlns:a16="http://schemas.microsoft.com/office/drawing/2014/main" id="{BBCB013D-9305-6C2A-3674-14CD1D13591D}"/>
              </a:ext>
            </a:extLst>
          </p:cNvPr>
          <p:cNvSpPr txBox="1">
            <a:spLocks/>
          </p:cNvSpPr>
          <p:nvPr/>
        </p:nvSpPr>
        <p:spPr>
          <a:xfrm>
            <a:off x="351707" y="812803"/>
            <a:ext cx="5577251" cy="61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/>
            <a:r>
              <a:rPr lang="es-ES" sz="1600" dirty="0">
                <a:solidFill>
                  <a:schemeClr val="lt1"/>
                </a:solidFill>
              </a:rPr>
              <a:t>Ultima compra:</a:t>
            </a:r>
            <a:endParaRPr lang="en-GB" sz="1600" dirty="0">
              <a:solidFill>
                <a:schemeClr val="lt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73F1783-AC9B-2FD0-064E-B93703F284DF}"/>
              </a:ext>
            </a:extLst>
          </p:cNvPr>
          <p:cNvSpPr txBox="1"/>
          <p:nvPr/>
        </p:nvSpPr>
        <p:spPr>
          <a:xfrm>
            <a:off x="0" y="1586056"/>
            <a:ext cx="283464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8" algn="just"/>
            <a:r>
              <a:rPr lang="es-ES" sz="1200" dirty="0">
                <a:solidFill>
                  <a:srgbClr val="231F22"/>
                </a:solidFill>
                <a:latin typeface="+mj-lt"/>
                <a:cs typeface="Calibri" panose="020F0502020204030204" pitchFamily="34" charset="0"/>
              </a:rPr>
              <a:t>Splitter usado en la LO del 2DC son resistivos. Los cogí del lab, y no me di cuenta. </a:t>
            </a:r>
            <a:r>
              <a:rPr lang="es-ES" sz="1200" b="1" dirty="0">
                <a:solidFill>
                  <a:srgbClr val="231F22"/>
                </a:solidFill>
                <a:latin typeface="+mj-lt"/>
                <a:cs typeface="Calibri" panose="020F0502020204030204" pitchFamily="34" charset="0"/>
              </a:rPr>
              <a:t>Atenuación de casi 20 dB. Problema mixer necesita +4dBm y no hay amplificador que pueda amplificar tanto sin saturar antes del mixer.</a:t>
            </a:r>
          </a:p>
          <a:p>
            <a:pPr marL="342900" lvl="8" algn="just"/>
            <a:r>
              <a:rPr lang="es-ES" sz="1200" b="1" dirty="0">
                <a:solidFill>
                  <a:srgbClr val="231F22"/>
                </a:solidFill>
                <a:latin typeface="+mj-lt"/>
                <a:cs typeface="Calibri" panose="020F0502020204030204" pitchFamily="34" charset="0"/>
              </a:rPr>
              <a:t>Comprar otro splitter 1:3 (DC-500 MHz)</a:t>
            </a:r>
            <a:endParaRPr lang="es-ES" sz="1200" dirty="0">
              <a:latin typeface="+mj-lt"/>
              <a:cs typeface="Calibri" panose="020F0502020204030204" pitchFamily="34" charset="0"/>
            </a:endParaRPr>
          </a:p>
          <a:p>
            <a:pPr marL="342900" lvl="8" algn="just"/>
            <a:endParaRPr lang="es-ES" sz="120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48" name="Elipse 147">
            <a:extLst>
              <a:ext uri="{FF2B5EF4-FFF2-40B4-BE49-F238E27FC236}">
                <a16:creationId xmlns:a16="http://schemas.microsoft.com/office/drawing/2014/main" id="{EBFA274D-068C-898E-70FA-636207E1E013}"/>
              </a:ext>
            </a:extLst>
          </p:cNvPr>
          <p:cNvSpPr/>
          <p:nvPr/>
        </p:nvSpPr>
        <p:spPr>
          <a:xfrm>
            <a:off x="6791178" y="2048619"/>
            <a:ext cx="695472" cy="6101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150" name="Conector recto de flecha 149">
            <a:extLst>
              <a:ext uri="{FF2B5EF4-FFF2-40B4-BE49-F238E27FC236}">
                <a16:creationId xmlns:a16="http://schemas.microsoft.com/office/drawing/2014/main" id="{099F312B-2D89-39A3-0A35-A0683E5DC78B}"/>
              </a:ext>
            </a:extLst>
          </p:cNvPr>
          <p:cNvCxnSpPr>
            <a:cxnSpLocks/>
            <a:stCxn id="148" idx="2"/>
          </p:cNvCxnSpPr>
          <p:nvPr/>
        </p:nvCxnSpPr>
        <p:spPr>
          <a:xfrm flipH="1">
            <a:off x="3451273" y="2353707"/>
            <a:ext cx="3339905" cy="15833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2" name="Imagen 151">
            <a:extLst>
              <a:ext uri="{FF2B5EF4-FFF2-40B4-BE49-F238E27FC236}">
                <a16:creationId xmlns:a16="http://schemas.microsoft.com/office/drawing/2014/main" id="{E6C714BF-26B6-D252-1B89-C4ADA20F6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87183"/>
            <a:ext cx="3451273" cy="14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0229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1C3BACF-4274-B1F9-BB5D-D8C9A4FFE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37;p42">
            <a:extLst>
              <a:ext uri="{FF2B5EF4-FFF2-40B4-BE49-F238E27FC236}">
                <a16:creationId xmlns:a16="http://schemas.microsoft.com/office/drawing/2014/main" id="{F5939627-5608-A7F8-8B33-027E6C9B324C}"/>
              </a:ext>
            </a:extLst>
          </p:cNvPr>
          <p:cNvSpPr/>
          <p:nvPr/>
        </p:nvSpPr>
        <p:spPr>
          <a:xfrm rot="-5400000">
            <a:off x="2593700" y="-1975973"/>
            <a:ext cx="1057500" cy="56130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" name="Marcador de número de diapositiva 19">
            <a:extLst>
              <a:ext uri="{FF2B5EF4-FFF2-40B4-BE49-F238E27FC236}">
                <a16:creationId xmlns:a16="http://schemas.microsoft.com/office/drawing/2014/main" id="{00BF8814-1896-C461-A802-3EF524173C9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457950" y="4767263"/>
            <a:ext cx="2057400" cy="274637"/>
          </a:xfrm>
        </p:spPr>
        <p:txBody>
          <a:bodyPr/>
          <a:lstStyle/>
          <a:p>
            <a:fld id="{F12ABCBD-09F9-4BB4-AECF-21BD46FCE347}" type="slidenum">
              <a:rPr lang="es-ES" smtClean="0"/>
              <a:t>51</a:t>
            </a:fld>
            <a:endParaRPr lang="es-ES" dirty="0"/>
          </a:p>
        </p:txBody>
      </p:sp>
      <p:sp>
        <p:nvSpPr>
          <p:cNvPr id="6" name="Google Shape;239;p42">
            <a:extLst>
              <a:ext uri="{FF2B5EF4-FFF2-40B4-BE49-F238E27FC236}">
                <a16:creationId xmlns:a16="http://schemas.microsoft.com/office/drawing/2014/main" id="{50BD5903-0908-CB68-D80D-9EEC32E1C440}"/>
              </a:ext>
            </a:extLst>
          </p:cNvPr>
          <p:cNvSpPr txBox="1">
            <a:spLocks/>
          </p:cNvSpPr>
          <p:nvPr/>
        </p:nvSpPr>
        <p:spPr>
          <a:xfrm>
            <a:off x="257187" y="498100"/>
            <a:ext cx="5633335" cy="569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"/>
              <a:buNone/>
              <a:defRPr sz="3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rPr lang="es-ES" dirty="0">
                <a:solidFill>
                  <a:schemeClr val="lt1"/>
                </a:solidFill>
              </a:rPr>
              <a:t>2. Actualización compras</a:t>
            </a:r>
          </a:p>
        </p:txBody>
      </p:sp>
      <p:sp>
        <p:nvSpPr>
          <p:cNvPr id="8" name="Google Shape;239;p42">
            <a:extLst>
              <a:ext uri="{FF2B5EF4-FFF2-40B4-BE49-F238E27FC236}">
                <a16:creationId xmlns:a16="http://schemas.microsoft.com/office/drawing/2014/main" id="{5228AA7F-7FB6-5C9C-0EBB-C2FB027B81B1}"/>
              </a:ext>
            </a:extLst>
          </p:cNvPr>
          <p:cNvSpPr txBox="1">
            <a:spLocks/>
          </p:cNvSpPr>
          <p:nvPr/>
        </p:nvSpPr>
        <p:spPr>
          <a:xfrm>
            <a:off x="351707" y="812803"/>
            <a:ext cx="4220293" cy="61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/>
            <a:endParaRPr lang="en-GB" sz="1600" dirty="0">
              <a:solidFill>
                <a:schemeClr val="lt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46DE907-6E38-AD19-3F4B-3F2777922367}"/>
              </a:ext>
            </a:extLst>
          </p:cNvPr>
          <p:cNvSpPr txBox="1"/>
          <p:nvPr/>
        </p:nvSpPr>
        <p:spPr>
          <a:xfrm>
            <a:off x="5890522" y="4835723"/>
            <a:ext cx="40157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700" dirty="0"/>
              <a:t>Inventario y listas en Excel.</a:t>
            </a:r>
          </a:p>
          <a:p>
            <a:r>
              <a:rPr lang="es-ES" sz="700" dirty="0"/>
              <a:t>GRUPO_LABRF\BPM\Listas_Compras_Componentes\2026</a:t>
            </a:r>
            <a:endParaRPr lang="es-ES" sz="1100" dirty="0"/>
          </a:p>
        </p:txBody>
      </p:sp>
      <p:sp>
        <p:nvSpPr>
          <p:cNvPr id="5" name="Google Shape;239;p42">
            <a:extLst>
              <a:ext uri="{FF2B5EF4-FFF2-40B4-BE49-F238E27FC236}">
                <a16:creationId xmlns:a16="http://schemas.microsoft.com/office/drawing/2014/main" id="{D55F2990-A273-91EC-2560-70D235F0ED0B}"/>
              </a:ext>
            </a:extLst>
          </p:cNvPr>
          <p:cNvSpPr txBox="1">
            <a:spLocks/>
          </p:cNvSpPr>
          <p:nvPr/>
        </p:nvSpPr>
        <p:spPr>
          <a:xfrm>
            <a:off x="351707" y="812803"/>
            <a:ext cx="5577251" cy="610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ivvic"/>
              <a:buNone/>
              <a:defRPr sz="2800" b="1" i="0" u="none" strike="noStrike" cap="none">
                <a:solidFill>
                  <a:schemeClr val="dk1"/>
                </a:solidFill>
                <a:latin typeface="Livvic"/>
                <a:ea typeface="Livvic"/>
                <a:cs typeface="Livvic"/>
                <a:sym typeface="Livvic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ontserrat"/>
              <a:buNone/>
              <a:defRPr sz="1600" b="1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algn="l"/>
            <a:endParaRPr lang="en-GB" sz="1600" dirty="0">
              <a:solidFill>
                <a:schemeClr val="lt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B113181-BAB7-CCB9-BD21-A4609D7FFBE7}"/>
              </a:ext>
            </a:extLst>
          </p:cNvPr>
          <p:cNvSpPr txBox="1"/>
          <p:nvPr/>
        </p:nvSpPr>
        <p:spPr>
          <a:xfrm>
            <a:off x="0" y="1934375"/>
            <a:ext cx="82225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8" algn="just"/>
            <a:endParaRPr lang="es-ES" sz="1200" dirty="0">
              <a:latin typeface="+mj-lt"/>
              <a:cs typeface="Calibri" panose="020F0502020204030204" pitchFamily="34" charset="0"/>
            </a:endParaRPr>
          </a:p>
          <a:p>
            <a:pPr marL="342900" lvl="8" algn="just"/>
            <a:endParaRPr lang="es-ES" sz="1200" dirty="0"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5838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6">
          <a:extLst>
            <a:ext uri="{FF2B5EF4-FFF2-40B4-BE49-F238E27FC236}">
              <a16:creationId xmlns:a16="http://schemas.microsoft.com/office/drawing/2014/main" id="{11466CA6-871C-BFC4-1169-E343217F5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s experimentos del LHC presentan sus nuevos resultados">
            <a:extLst>
              <a:ext uri="{FF2B5EF4-FFF2-40B4-BE49-F238E27FC236}">
                <a16:creationId xmlns:a16="http://schemas.microsoft.com/office/drawing/2014/main" id="{CDED96FC-4786-68A6-4090-51F5487B6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87" y="16426"/>
            <a:ext cx="76946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" name="Google Shape;158;p36">
            <a:extLst>
              <a:ext uri="{FF2B5EF4-FFF2-40B4-BE49-F238E27FC236}">
                <a16:creationId xmlns:a16="http://schemas.microsoft.com/office/drawing/2014/main" id="{2580C603-42D0-4075-E906-068DCEC05647}"/>
              </a:ext>
            </a:extLst>
          </p:cNvPr>
          <p:cNvSpPr/>
          <p:nvPr/>
        </p:nvSpPr>
        <p:spPr>
          <a:xfrm rot="5400000">
            <a:off x="2244397" y="-801673"/>
            <a:ext cx="3358800" cy="6657545"/>
          </a:xfrm>
          <a:prstGeom prst="rect">
            <a:avLst/>
          </a:prstGeom>
          <a:solidFill>
            <a:srgbClr val="908269">
              <a:alpha val="861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9" name="Google Shape;159;p36">
            <a:extLst>
              <a:ext uri="{FF2B5EF4-FFF2-40B4-BE49-F238E27FC236}">
                <a16:creationId xmlns:a16="http://schemas.microsoft.com/office/drawing/2014/main" id="{AD27E076-2B13-75F3-60E4-5489A2DB3AC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95024" y="2026401"/>
            <a:ext cx="6657546" cy="226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indent="0" algn="ctr"/>
            <a:r>
              <a:rPr lang="en-US" dirty="0">
                <a:latin typeface="Livvic"/>
              </a:rPr>
              <a:t>Project meeting - 29th of April 2026</a:t>
            </a:r>
          </a:p>
          <a:p>
            <a:pPr marL="0" indent="0" algn="ctr"/>
            <a:endParaRPr lang="es-ES" dirty="0">
              <a:latin typeface="Livvic" pitchFamily="2" charset="0"/>
            </a:endParaRPr>
          </a:p>
          <a:p>
            <a:pPr marL="228600" algn="ctr"/>
            <a:r>
              <a:rPr lang="es-ES" b="1" u="sng" dirty="0">
                <a:latin typeface="Livvic"/>
              </a:rPr>
              <a:t>Juan Carlos Fernández Ortega</a:t>
            </a:r>
            <a:r>
              <a:rPr lang="es-ES" b="1" dirty="0">
                <a:latin typeface="Livvic"/>
              </a:rPr>
              <a:t>, </a:t>
            </a:r>
            <a:r>
              <a:rPr lang="en-US" dirty="0">
                <a:latin typeface="Livvic"/>
                <a:ea typeface="Economica-Regular"/>
              </a:rPr>
              <a:t>Laura Karina Pedraza, Daniel Esperante, Nuria Fuster Martínez, Marçà Boronat, César Blanch, Benito Gimeno, Daniel González</a:t>
            </a:r>
            <a:endParaRPr lang="en-US" dirty="0">
              <a:latin typeface="Livvic"/>
            </a:endParaRPr>
          </a:p>
          <a:p>
            <a:pPr marL="0" indent="0" algn="ctr"/>
            <a:r>
              <a:rPr lang="es-ES" u="sng" dirty="0">
                <a:latin typeface="Livvic" pitchFamily="2" charset="0"/>
                <a:hlinkClick r:id="rId4"/>
              </a:rPr>
              <a:t>juancarlos.fernandez@ific.uv.es</a:t>
            </a:r>
            <a:endParaRPr lang="es-ES" u="sng" dirty="0">
              <a:latin typeface="Livvic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160" name="Google Shape;160;p36">
            <a:extLst>
              <a:ext uri="{FF2B5EF4-FFF2-40B4-BE49-F238E27FC236}">
                <a16:creationId xmlns:a16="http://schemas.microsoft.com/office/drawing/2014/main" id="{BA199DDC-F24E-AE05-A109-31ADB79B2AA7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95024" y="1180785"/>
            <a:ext cx="6657546" cy="62487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-US" dirty="0"/>
              <a:t>Meeting BPM IFIC </a:t>
            </a:r>
            <a:endParaRPr lang="es-ES" dirty="0"/>
          </a:p>
        </p:txBody>
      </p:sp>
      <p:sp>
        <p:nvSpPr>
          <p:cNvPr id="161" name="Google Shape;161;p36">
            <a:extLst>
              <a:ext uri="{FF2B5EF4-FFF2-40B4-BE49-F238E27FC236}">
                <a16:creationId xmlns:a16="http://schemas.microsoft.com/office/drawing/2014/main" id="{C8843C96-32FE-240E-9D7D-C2014A51F297}"/>
              </a:ext>
            </a:extLst>
          </p:cNvPr>
          <p:cNvSpPr/>
          <p:nvPr/>
        </p:nvSpPr>
        <p:spPr>
          <a:xfrm rot="-5400000" flipH="1">
            <a:off x="7354200" y="2416550"/>
            <a:ext cx="3358800" cy="221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61DBC9F-5F36-2FEA-C14E-6DD035FA7D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0" y="16426"/>
            <a:ext cx="7000161" cy="564420"/>
          </a:xfrm>
          <a:prstGeom prst="rect">
            <a:avLst/>
          </a:prstGeom>
        </p:spPr>
      </p:pic>
      <p:pic>
        <p:nvPicPr>
          <p:cNvPr id="4" name="Imagen" descr="Imagen">
            <a:extLst>
              <a:ext uri="{FF2B5EF4-FFF2-40B4-BE49-F238E27FC236}">
                <a16:creationId xmlns:a16="http://schemas.microsoft.com/office/drawing/2014/main" id="{F149DA7E-51F4-AD62-71E6-13FF288B93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2570" y="71781"/>
            <a:ext cx="1863510" cy="3602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D02E688-A8EF-8A93-D3AA-AA4DC66F3A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7920" y="4423601"/>
            <a:ext cx="9144000" cy="758926"/>
          </a:xfrm>
          <a:prstGeom prst="rect">
            <a:avLst/>
          </a:prstGeom>
        </p:spPr>
      </p:pic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D27AFB00-0385-507B-2658-82DF64150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C6F0A-3CD0-45C6-BCB8-134C48A3D246}" type="slidenum">
              <a:rPr lang="es-ES" smtClean="0"/>
              <a:t>52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27746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987591CB-6FCC-8ABD-3A56-FFF84AD0D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9C83C413-9299-39E6-55CE-0D57C646384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063759" y="2901582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D5C40148-7ED4-B12B-02DC-D6A204C87E15}"/>
              </a:ext>
            </a:extLst>
          </p:cNvPr>
          <p:cNvGrpSpPr/>
          <p:nvPr/>
        </p:nvGrpSpPr>
        <p:grpSpPr>
          <a:xfrm>
            <a:off x="63204" y="2710101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786AC5B1-D9A8-5CAF-91C6-5FA95D22C86E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910DA759-5BBC-508D-0933-193B01BFE6AE}"/>
                </a:ext>
              </a:extLst>
            </p:cNvPr>
            <p:cNvSpPr/>
            <p:nvPr/>
          </p:nvSpPr>
          <p:spPr>
            <a:xfrm>
              <a:off x="393120" y="3011760"/>
              <a:ext cx="27684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+mj-lt"/>
                  <a:ea typeface="Open Sans Regular"/>
                </a:rPr>
                <a:t>cBPM</a:t>
              </a:r>
              <a:endParaRPr lang="es-ES" sz="800" spc="-1" dirty="0">
                <a:latin typeface="+mj-lt"/>
              </a:endParaRPr>
            </a:p>
          </p:txBody>
        </p:sp>
      </p:grpSp>
      <p:sp>
        <p:nvSpPr>
          <p:cNvPr id="31" name="CustomShape 22">
            <a:extLst>
              <a:ext uri="{FF2B5EF4-FFF2-40B4-BE49-F238E27FC236}">
                <a16:creationId xmlns:a16="http://schemas.microsoft.com/office/drawing/2014/main" id="{B3D41D06-E55B-4A76-4791-789DE55625C1}"/>
              </a:ext>
            </a:extLst>
          </p:cNvPr>
          <p:cNvSpPr/>
          <p:nvPr/>
        </p:nvSpPr>
        <p:spPr>
          <a:xfrm>
            <a:off x="2055498" y="797370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1</a:t>
            </a:r>
            <a:r>
              <a:rPr lang="es-ES" sz="1100" spc="-1" dirty="0">
                <a:latin typeface="+mj-lt"/>
                <a:ea typeface="Open Sans Regular"/>
              </a:rPr>
              <a:t> = 1.428 GHz</a:t>
            </a:r>
            <a:endParaRPr lang="es-ES" sz="1100" spc="-1" dirty="0">
              <a:latin typeface="+mj-lt"/>
            </a:endParaRPr>
          </a:p>
        </p:txBody>
      </p:sp>
      <p:sp>
        <p:nvSpPr>
          <p:cNvPr id="56" name="CustomShape 55">
            <a:extLst>
              <a:ext uri="{FF2B5EF4-FFF2-40B4-BE49-F238E27FC236}">
                <a16:creationId xmlns:a16="http://schemas.microsoft.com/office/drawing/2014/main" id="{33D4CBDC-9EB3-ED89-36D3-D8ED9BC338F1}"/>
              </a:ext>
            </a:extLst>
          </p:cNvPr>
          <p:cNvSpPr/>
          <p:nvPr/>
        </p:nvSpPr>
        <p:spPr>
          <a:xfrm>
            <a:off x="4598176" y="3558905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 = 194 MHz</a:t>
            </a:r>
            <a:endParaRPr lang="es-ES" sz="800" b="1" spc="-1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99C0AC-4E2D-77C7-022B-DB89736BDCA8}"/>
              </a:ext>
            </a:extLst>
          </p:cNvPr>
          <p:cNvGrpSpPr/>
          <p:nvPr/>
        </p:nvGrpSpPr>
        <p:grpSpPr>
          <a:xfrm>
            <a:off x="1370004" y="2798661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2616F513-014E-909F-0C08-936D89DD7F1F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7EACFD67-7A13-5A7E-126E-54A63BE0EAC1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180 </a:t>
              </a:r>
              <a:endParaRPr lang="es-ES" sz="800" spc="-1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Hybrid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35726853-F2FB-23E0-9A57-09DEB58ABD88}"/>
              </a:ext>
            </a:extLst>
          </p:cNvPr>
          <p:cNvSpPr/>
          <p:nvPr/>
        </p:nvSpPr>
        <p:spPr>
          <a:xfrm>
            <a:off x="1172724" y="3023301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348B421E-F482-1431-C95F-B19AE8DB6F1C}"/>
              </a:ext>
            </a:extLst>
          </p:cNvPr>
          <p:cNvSpPr/>
          <p:nvPr/>
        </p:nvSpPr>
        <p:spPr>
          <a:xfrm flipV="1">
            <a:off x="1595004" y="3243981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9A208756-E183-F43A-F7D9-C31A59658D80}"/>
              </a:ext>
            </a:extLst>
          </p:cNvPr>
          <p:cNvSpPr/>
          <p:nvPr/>
        </p:nvSpPr>
        <p:spPr>
          <a:xfrm>
            <a:off x="1218634" y="2883983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91691A60-F4DA-C518-DA80-872D80876198}"/>
              </a:ext>
            </a:extLst>
          </p:cNvPr>
          <p:cNvSpPr/>
          <p:nvPr/>
        </p:nvSpPr>
        <p:spPr>
          <a:xfrm>
            <a:off x="1862054" y="2883983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D9B0E664-5665-0D92-EF1A-4F626D947DF3}"/>
              </a:ext>
            </a:extLst>
          </p:cNvPr>
          <p:cNvGrpSpPr/>
          <p:nvPr/>
        </p:nvGrpSpPr>
        <p:grpSpPr>
          <a:xfrm>
            <a:off x="2626764" y="2817021"/>
            <a:ext cx="4408740" cy="541158"/>
            <a:chOff x="2775960" y="2869200"/>
            <a:chExt cx="4408740" cy="541158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5A417099-DE24-4CDC-E19E-10204F2D8E93}"/>
                </a:ext>
              </a:extLst>
            </p:cNvPr>
            <p:cNvSpPr/>
            <p:nvPr/>
          </p:nvSpPr>
          <p:spPr>
            <a:xfrm rot="5400000">
              <a:off x="4069784" y="2935091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BFF766AE-EEB9-6AF0-9AF2-58B78FCC4743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1DE670C6-BCE1-2A00-247F-59F1905592B6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BBB3CD95-805B-6523-D8DC-2C4D34EB79B7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0FD0E4CD-D348-2226-E64C-C66C2C263CC3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E15627B0-435B-B632-C740-478F4B811E8A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3828C34C-D6B5-2426-C70D-CF3D51E87CDD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5504C45F-D3CC-13B2-8777-D23AA5DEBB52}"/>
                </a:ext>
              </a:extLst>
            </p:cNvPr>
            <p:cNvGrpSpPr/>
            <p:nvPr/>
          </p:nvGrpSpPr>
          <p:grpSpPr>
            <a:xfrm>
              <a:off x="4575960" y="2869200"/>
              <a:ext cx="412920" cy="412920"/>
              <a:chOff x="4575960" y="2869200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8788D650-6665-D6A6-ABF2-73A7203D6E07}"/>
                  </a:ext>
                </a:extLst>
              </p:cNvPr>
              <p:cNvSpPr/>
              <p:nvPr/>
            </p:nvSpPr>
            <p:spPr>
              <a:xfrm>
                <a:off x="4575960" y="2869200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446B82D2-85FA-30F5-E963-34B5FF1BC9E1}"/>
                  </a:ext>
                </a:extLst>
              </p:cNvPr>
              <p:cNvSpPr/>
              <p:nvPr/>
            </p:nvSpPr>
            <p:spPr>
              <a:xfrm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C377BE53-1318-C26E-A929-17FB8F20E92D}"/>
                  </a:ext>
                </a:extLst>
              </p:cNvPr>
              <p:cNvSpPr/>
              <p:nvPr/>
            </p:nvSpPr>
            <p:spPr>
              <a:xfrm flipH="1"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</p:grpSp>
        <p:sp>
          <p:nvSpPr>
            <p:cNvPr id="201" name="Line 85">
              <a:extLst>
                <a:ext uri="{FF2B5EF4-FFF2-40B4-BE49-F238E27FC236}">
                  <a16:creationId xmlns:a16="http://schemas.microsoft.com/office/drawing/2014/main" id="{1E750945-3BEE-2612-8B92-9AE3D7A775C8}"/>
                </a:ext>
              </a:extLst>
            </p:cNvPr>
            <p:cNvSpPr/>
            <p:nvPr/>
          </p:nvSpPr>
          <p:spPr>
            <a:xfrm>
              <a:off x="6824700" y="3093970"/>
              <a:ext cx="360000" cy="0"/>
            </a:xfrm>
            <a:prstGeom prst="line">
              <a:avLst/>
            </a:prstGeom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2358D6B3-E0C1-ABCF-0335-01979C2109F5}"/>
                </a:ext>
              </a:extLst>
            </p:cNvPr>
            <p:cNvSpPr/>
            <p:nvPr/>
          </p:nvSpPr>
          <p:spPr>
            <a:xfrm>
              <a:off x="2887141" y="3287247"/>
              <a:ext cx="139077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Att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0AF3095A-AE69-416A-BE36-465AE6A5CBE1}"/>
                </a:ext>
              </a:extLst>
            </p:cNvPr>
            <p:cNvSpPr/>
            <p:nvPr/>
          </p:nvSpPr>
          <p:spPr>
            <a:xfrm>
              <a:off x="3479748" y="3287247"/>
              <a:ext cx="18075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BPF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0534FDB5-3AB8-0385-EDDC-83C088F95045}"/>
                </a:ext>
              </a:extLst>
            </p:cNvPr>
            <p:cNvSpPr/>
            <p:nvPr/>
          </p:nvSpPr>
          <p:spPr>
            <a:xfrm>
              <a:off x="4119586" y="3287171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Amp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CDEAE7FC-A07A-3BA9-658C-6AB5CC4BB2CC}"/>
                </a:ext>
              </a:extLst>
            </p:cNvPr>
            <p:cNvSpPr/>
            <p:nvPr/>
          </p:nvSpPr>
          <p:spPr>
            <a:xfrm>
              <a:off x="4641840" y="3287520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Mixer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7236EDB0-540B-B437-B7F9-098A2DB4964A}"/>
              </a:ext>
            </a:extLst>
          </p:cNvPr>
          <p:cNvSpPr/>
          <p:nvPr/>
        </p:nvSpPr>
        <p:spPr>
          <a:xfrm flipV="1">
            <a:off x="1588524" y="2567901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7" name="Line 97">
            <a:extLst>
              <a:ext uri="{FF2B5EF4-FFF2-40B4-BE49-F238E27FC236}">
                <a16:creationId xmlns:a16="http://schemas.microsoft.com/office/drawing/2014/main" id="{6646916A-A1D6-1BC4-8810-3DEB9662B511}"/>
              </a:ext>
            </a:extLst>
          </p:cNvPr>
          <p:cNvSpPr/>
          <p:nvPr/>
        </p:nvSpPr>
        <p:spPr>
          <a:xfrm>
            <a:off x="382164" y="2568981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065C34DD-8280-0508-7951-34097DFE850A}"/>
              </a:ext>
            </a:extLst>
          </p:cNvPr>
          <p:cNvSpPr/>
          <p:nvPr/>
        </p:nvSpPr>
        <p:spPr>
          <a:xfrm flipV="1">
            <a:off x="382524" y="2557821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7B3091DF-7E1F-F80C-B6B5-9436FF329FE4}"/>
              </a:ext>
            </a:extLst>
          </p:cNvPr>
          <p:cNvSpPr/>
          <p:nvPr/>
        </p:nvSpPr>
        <p:spPr>
          <a:xfrm>
            <a:off x="382164" y="3474741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6339C8EC-5B9E-B20C-E142-C9F33942A827}"/>
              </a:ext>
            </a:extLst>
          </p:cNvPr>
          <p:cNvSpPr/>
          <p:nvPr/>
        </p:nvSpPr>
        <p:spPr>
          <a:xfrm flipV="1">
            <a:off x="382524" y="3350181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4" name="Line 104">
            <a:extLst>
              <a:ext uri="{FF2B5EF4-FFF2-40B4-BE49-F238E27FC236}">
                <a16:creationId xmlns:a16="http://schemas.microsoft.com/office/drawing/2014/main" id="{CD934BF1-37D6-9E24-938E-B04C3BDB6291}"/>
              </a:ext>
            </a:extLst>
          </p:cNvPr>
          <p:cNvSpPr/>
          <p:nvPr/>
        </p:nvSpPr>
        <p:spPr>
          <a:xfrm flipH="1" flipV="1">
            <a:off x="4641592" y="1550595"/>
            <a:ext cx="0" cy="127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8831284A-3D46-BC2A-881D-A959702BD4C9}"/>
              </a:ext>
            </a:extLst>
          </p:cNvPr>
          <p:cNvSpPr/>
          <p:nvPr/>
        </p:nvSpPr>
        <p:spPr>
          <a:xfrm>
            <a:off x="1967456" y="3564741"/>
            <a:ext cx="75629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1.622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 dirty="0">
              <a:solidFill>
                <a:srgbClr val="7C92C4"/>
              </a:solidFill>
              <a:latin typeface="Arial"/>
            </a:endParaRPr>
          </a:p>
        </p:txBody>
      </p:sp>
      <p:sp>
        <p:nvSpPr>
          <p:cNvPr id="256" name="CustomShape 32">
            <a:extLst>
              <a:ext uri="{FF2B5EF4-FFF2-40B4-BE49-F238E27FC236}">
                <a16:creationId xmlns:a16="http://schemas.microsoft.com/office/drawing/2014/main" id="{CA640FC3-843C-8EBC-794E-5660F11E538F}"/>
              </a:ext>
            </a:extLst>
          </p:cNvPr>
          <p:cNvSpPr/>
          <p:nvPr/>
        </p:nvSpPr>
        <p:spPr>
          <a:xfrm>
            <a:off x="5522764" y="2832436"/>
            <a:ext cx="412920" cy="412920"/>
          </a:xfrm>
          <a:prstGeom prst="ellipse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57" name="Line 33">
            <a:extLst>
              <a:ext uri="{FF2B5EF4-FFF2-40B4-BE49-F238E27FC236}">
                <a16:creationId xmlns:a16="http://schemas.microsoft.com/office/drawing/2014/main" id="{30D8E2B9-1169-4BE0-0365-0A4CF74E2EF2}"/>
              </a:ext>
            </a:extLst>
          </p:cNvPr>
          <p:cNvSpPr/>
          <p:nvPr/>
        </p:nvSpPr>
        <p:spPr>
          <a:xfrm flipV="1">
            <a:off x="5586124" y="2895796"/>
            <a:ext cx="285840" cy="286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58" name="Line 34">
            <a:extLst>
              <a:ext uri="{FF2B5EF4-FFF2-40B4-BE49-F238E27FC236}">
                <a16:creationId xmlns:a16="http://schemas.microsoft.com/office/drawing/2014/main" id="{A0C4F54A-7E91-B942-97E8-DF56F1BD4859}"/>
              </a:ext>
            </a:extLst>
          </p:cNvPr>
          <p:cNvSpPr/>
          <p:nvPr/>
        </p:nvSpPr>
        <p:spPr>
          <a:xfrm flipH="1" flipV="1">
            <a:off x="5586124" y="2895796"/>
            <a:ext cx="285840" cy="286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62" name="CustomShape 22">
            <a:extLst>
              <a:ext uri="{FF2B5EF4-FFF2-40B4-BE49-F238E27FC236}">
                <a16:creationId xmlns:a16="http://schemas.microsoft.com/office/drawing/2014/main" id="{BD3B10E5-71F5-A0E1-84C7-030470E597DF}"/>
              </a:ext>
            </a:extLst>
          </p:cNvPr>
          <p:cNvSpPr/>
          <p:nvPr/>
        </p:nvSpPr>
        <p:spPr>
          <a:xfrm>
            <a:off x="5850932" y="446240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2</a:t>
            </a:r>
            <a:r>
              <a:rPr lang="es-ES" sz="1100" spc="-1" dirty="0">
                <a:latin typeface="+mj-lt"/>
                <a:ea typeface="Open Sans Regular"/>
              </a:rPr>
              <a:t> = 89,25 MHz</a:t>
            </a:r>
            <a:endParaRPr lang="es-ES" sz="1100" spc="-1" dirty="0">
              <a:latin typeface="+mj-lt"/>
            </a:endParaRPr>
          </a:p>
        </p:txBody>
      </p:sp>
      <p:sp>
        <p:nvSpPr>
          <p:cNvPr id="271" name="Line 42">
            <a:extLst>
              <a:ext uri="{FF2B5EF4-FFF2-40B4-BE49-F238E27FC236}">
                <a16:creationId xmlns:a16="http://schemas.microsoft.com/office/drawing/2014/main" id="{F4361373-A52B-0304-5764-D8BE5829EB98}"/>
              </a:ext>
            </a:extLst>
          </p:cNvPr>
          <p:cNvSpPr/>
          <p:nvPr/>
        </p:nvSpPr>
        <p:spPr>
          <a:xfrm>
            <a:off x="5949718" y="3043338"/>
            <a:ext cx="33768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73" name="CustomShape 36">
            <a:extLst>
              <a:ext uri="{FF2B5EF4-FFF2-40B4-BE49-F238E27FC236}">
                <a16:creationId xmlns:a16="http://schemas.microsoft.com/office/drawing/2014/main" id="{51881D82-609E-AD1D-842C-34048D32961A}"/>
              </a:ext>
            </a:extLst>
          </p:cNvPr>
          <p:cNvSpPr/>
          <p:nvPr/>
        </p:nvSpPr>
        <p:spPr>
          <a:xfrm>
            <a:off x="6298511" y="2862217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274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706209F8-6420-06AA-9928-1ADEF8E6F3D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343151" y="2910097"/>
            <a:ext cx="272880" cy="266040"/>
          </a:xfrm>
          <a:prstGeom prst="rect">
            <a:avLst/>
          </a:prstGeom>
          <a:ln w="12600">
            <a:noFill/>
          </a:ln>
        </p:spPr>
      </p:pic>
      <p:sp>
        <p:nvSpPr>
          <p:cNvPr id="278" name="CustomShape 51">
            <a:extLst>
              <a:ext uri="{FF2B5EF4-FFF2-40B4-BE49-F238E27FC236}">
                <a16:creationId xmlns:a16="http://schemas.microsoft.com/office/drawing/2014/main" id="{DFA31D52-12BB-E9D4-4AF2-296D9892D465}"/>
              </a:ext>
            </a:extLst>
          </p:cNvPr>
          <p:cNvSpPr/>
          <p:nvPr/>
        </p:nvSpPr>
        <p:spPr>
          <a:xfrm>
            <a:off x="6384334" y="3271899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281" name="CustomShape 49">
            <a:extLst>
              <a:ext uri="{FF2B5EF4-FFF2-40B4-BE49-F238E27FC236}">
                <a16:creationId xmlns:a16="http://schemas.microsoft.com/office/drawing/2014/main" id="{637B91EA-D9C6-626A-BD57-CA4668D045E0}"/>
              </a:ext>
            </a:extLst>
          </p:cNvPr>
          <p:cNvSpPr/>
          <p:nvPr/>
        </p:nvSpPr>
        <p:spPr>
          <a:xfrm>
            <a:off x="5608869" y="3311989"/>
            <a:ext cx="281160" cy="1220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Mixer</a:t>
            </a:r>
            <a:endParaRPr lang="es-ES" sz="800" spc="-1" dirty="0">
              <a:latin typeface="Arial"/>
            </a:endParaRPr>
          </a:p>
        </p:txBody>
      </p:sp>
      <p:sp>
        <p:nvSpPr>
          <p:cNvPr id="285" name="CustomShape 55">
            <a:extLst>
              <a:ext uri="{FF2B5EF4-FFF2-40B4-BE49-F238E27FC236}">
                <a16:creationId xmlns:a16="http://schemas.microsoft.com/office/drawing/2014/main" id="{DA0D2994-AADF-A4CC-4F4E-2D144CD0552D}"/>
              </a:ext>
            </a:extLst>
          </p:cNvPr>
          <p:cNvSpPr/>
          <p:nvPr/>
        </p:nvSpPr>
        <p:spPr>
          <a:xfrm>
            <a:off x="5806196" y="3555652"/>
            <a:ext cx="98322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6ED29B"/>
                </a:solidFill>
                <a:latin typeface="+mj-lt"/>
                <a:ea typeface="Open Sans Regular"/>
              </a:rPr>
              <a:t>2</a:t>
            </a: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= 104,75 MHz</a:t>
            </a:r>
            <a:endParaRPr lang="es-ES" sz="800" b="1" spc="-1" dirty="0">
              <a:solidFill>
                <a:srgbClr val="6ED29B"/>
              </a:solidFill>
              <a:latin typeface="+mj-lt"/>
            </a:endParaRPr>
          </a:p>
        </p:txBody>
      </p:sp>
      <p:sp>
        <p:nvSpPr>
          <p:cNvPr id="288" name="CustomShape 25">
            <a:extLst>
              <a:ext uri="{FF2B5EF4-FFF2-40B4-BE49-F238E27FC236}">
                <a16:creationId xmlns:a16="http://schemas.microsoft.com/office/drawing/2014/main" id="{B9CF5437-5E7A-ADFE-67CE-525F4D4E31F9}"/>
              </a:ext>
            </a:extLst>
          </p:cNvPr>
          <p:cNvSpPr/>
          <p:nvPr/>
        </p:nvSpPr>
        <p:spPr>
          <a:xfrm rot="5400000">
            <a:off x="7037685" y="2903061"/>
            <a:ext cx="318240" cy="280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89" name="CustomShape 48">
            <a:extLst>
              <a:ext uri="{FF2B5EF4-FFF2-40B4-BE49-F238E27FC236}">
                <a16:creationId xmlns:a16="http://schemas.microsoft.com/office/drawing/2014/main" id="{3E62AD00-D30E-0F46-DDEF-3FAE044637B3}"/>
              </a:ext>
            </a:extLst>
          </p:cNvPr>
          <p:cNvSpPr/>
          <p:nvPr/>
        </p:nvSpPr>
        <p:spPr>
          <a:xfrm>
            <a:off x="7084787" y="3271899"/>
            <a:ext cx="22403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sp>
        <p:nvSpPr>
          <p:cNvPr id="296" name="Line 45">
            <a:extLst>
              <a:ext uri="{FF2B5EF4-FFF2-40B4-BE49-F238E27FC236}">
                <a16:creationId xmlns:a16="http://schemas.microsoft.com/office/drawing/2014/main" id="{5BF1AF42-0370-16EE-12E5-3BE1BE0EB742}"/>
              </a:ext>
            </a:extLst>
          </p:cNvPr>
          <p:cNvSpPr/>
          <p:nvPr/>
        </p:nvSpPr>
        <p:spPr>
          <a:xfrm>
            <a:off x="7350418" y="3045240"/>
            <a:ext cx="36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98" name="CustomShape 36">
            <a:extLst>
              <a:ext uri="{FF2B5EF4-FFF2-40B4-BE49-F238E27FC236}">
                <a16:creationId xmlns:a16="http://schemas.microsoft.com/office/drawing/2014/main" id="{C3931DC0-08C5-AB0E-1513-34DD5F576E79}"/>
              </a:ext>
            </a:extLst>
          </p:cNvPr>
          <p:cNvSpPr/>
          <p:nvPr/>
        </p:nvSpPr>
        <p:spPr>
          <a:xfrm>
            <a:off x="7731142" y="2873268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299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4E355B99-48ED-8BCD-2E00-B03D72B269C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775782" y="2921148"/>
            <a:ext cx="272880" cy="266040"/>
          </a:xfrm>
          <a:prstGeom prst="rect">
            <a:avLst/>
          </a:prstGeom>
          <a:ln w="12600">
            <a:noFill/>
          </a:ln>
        </p:spPr>
      </p:pic>
      <p:sp>
        <p:nvSpPr>
          <p:cNvPr id="300" name="CustomShape 51">
            <a:extLst>
              <a:ext uri="{FF2B5EF4-FFF2-40B4-BE49-F238E27FC236}">
                <a16:creationId xmlns:a16="http://schemas.microsoft.com/office/drawing/2014/main" id="{25C394D1-5708-96DA-0BEC-E75ED4F96FE0}"/>
              </a:ext>
            </a:extLst>
          </p:cNvPr>
          <p:cNvSpPr/>
          <p:nvPr/>
        </p:nvSpPr>
        <p:spPr>
          <a:xfrm>
            <a:off x="7837678" y="3271897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grpSp>
        <p:nvGrpSpPr>
          <p:cNvPr id="304" name="Group 16">
            <a:extLst>
              <a:ext uri="{FF2B5EF4-FFF2-40B4-BE49-F238E27FC236}">
                <a16:creationId xmlns:a16="http://schemas.microsoft.com/office/drawing/2014/main" id="{9A2A13B5-3E94-5C4C-0EA8-BDCE394128DF}"/>
              </a:ext>
            </a:extLst>
          </p:cNvPr>
          <p:cNvGrpSpPr/>
          <p:nvPr/>
        </p:nvGrpSpPr>
        <p:grpSpPr>
          <a:xfrm>
            <a:off x="8251293" y="2177306"/>
            <a:ext cx="835920" cy="1708216"/>
            <a:chOff x="8043840" y="1744920"/>
            <a:chExt cx="835920" cy="2659680"/>
          </a:xfrm>
        </p:grpSpPr>
        <p:sp>
          <p:nvSpPr>
            <p:cNvPr id="305" name="CustomShape 17">
              <a:extLst>
                <a:ext uri="{FF2B5EF4-FFF2-40B4-BE49-F238E27FC236}">
                  <a16:creationId xmlns:a16="http://schemas.microsoft.com/office/drawing/2014/main" id="{E1EE2BD7-F524-B51D-3CD3-F4ABEBAD8929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306" name="CustomShape 18">
              <a:extLst>
                <a:ext uri="{FF2B5EF4-FFF2-40B4-BE49-F238E27FC236}">
                  <a16:creationId xmlns:a16="http://schemas.microsoft.com/office/drawing/2014/main" id="{1640EC97-6600-800D-E9E8-7B9F22EF040A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Oscilloscope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311" name="Line 45">
            <a:extLst>
              <a:ext uri="{FF2B5EF4-FFF2-40B4-BE49-F238E27FC236}">
                <a16:creationId xmlns:a16="http://schemas.microsoft.com/office/drawing/2014/main" id="{C72EB320-D47F-4C91-A8E6-5A0912D909B5}"/>
              </a:ext>
            </a:extLst>
          </p:cNvPr>
          <p:cNvSpPr/>
          <p:nvPr/>
        </p:nvSpPr>
        <p:spPr>
          <a:xfrm>
            <a:off x="8083832" y="3038896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3" name="CustomShape 55">
            <a:extLst>
              <a:ext uri="{FF2B5EF4-FFF2-40B4-BE49-F238E27FC236}">
                <a16:creationId xmlns:a16="http://schemas.microsoft.com/office/drawing/2014/main" id="{C6B1763C-97CF-9BAF-4FE3-C8092D8C1373}"/>
              </a:ext>
            </a:extLst>
          </p:cNvPr>
          <p:cNvSpPr/>
          <p:nvPr/>
        </p:nvSpPr>
        <p:spPr>
          <a:xfrm>
            <a:off x="5955251" y="2540441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6ED29B"/>
                </a:solidFill>
                <a:latin typeface="+mj-lt"/>
                <a:ea typeface="Open Sans Regular"/>
              </a:rPr>
              <a:t>Second down-conversion</a:t>
            </a:r>
            <a:endParaRPr lang="es-ES" sz="900" b="1" spc="-1" dirty="0">
              <a:solidFill>
                <a:srgbClr val="6ED29B"/>
              </a:solidFill>
              <a:latin typeface="+mj-lt"/>
            </a:endParaRPr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FD00FB02-8022-5A83-98C4-3FC0C49E6B1F}"/>
              </a:ext>
            </a:extLst>
          </p:cNvPr>
          <p:cNvSpPr/>
          <p:nvPr/>
        </p:nvSpPr>
        <p:spPr>
          <a:xfrm>
            <a:off x="5019119" y="2853702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27727BB7-1EED-2A4E-68C1-A25B454E7300}"/>
              </a:ext>
            </a:extLst>
          </p:cNvPr>
          <p:cNvSpPr/>
          <p:nvPr/>
        </p:nvSpPr>
        <p:spPr>
          <a:xfrm>
            <a:off x="5125657" y="3252333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BAFCF876-AD5E-3EF4-5D80-26355E5B66C1}"/>
              </a:ext>
            </a:extLst>
          </p:cNvPr>
          <p:cNvSpPr/>
          <p:nvPr/>
        </p:nvSpPr>
        <p:spPr>
          <a:xfrm>
            <a:off x="5376220" y="3031414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E53FF676-8CC0-A78A-632B-9003A43FC64A}"/>
              </a:ext>
            </a:extLst>
          </p:cNvPr>
          <p:cNvSpPr/>
          <p:nvPr/>
        </p:nvSpPr>
        <p:spPr>
          <a:xfrm>
            <a:off x="4833357" y="3011453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26" name="CustomShape 55">
            <a:extLst>
              <a:ext uri="{FF2B5EF4-FFF2-40B4-BE49-F238E27FC236}">
                <a16:creationId xmlns:a16="http://schemas.microsoft.com/office/drawing/2014/main" id="{8CFC2FE1-1BD1-1ABD-5E92-21263C6C3326}"/>
              </a:ext>
            </a:extLst>
          </p:cNvPr>
          <p:cNvSpPr/>
          <p:nvPr/>
        </p:nvSpPr>
        <p:spPr>
          <a:xfrm>
            <a:off x="2799231" y="2498651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First down-conversion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527" name="CustomShape 3">
            <a:extLst>
              <a:ext uri="{FF2B5EF4-FFF2-40B4-BE49-F238E27FC236}">
                <a16:creationId xmlns:a16="http://schemas.microsoft.com/office/drawing/2014/main" id="{89732BEE-582C-D8DF-2E23-A067F6380C31}"/>
              </a:ext>
            </a:extLst>
          </p:cNvPr>
          <p:cNvSpPr/>
          <p:nvPr/>
        </p:nvSpPr>
        <p:spPr>
          <a:xfrm rot="5400000">
            <a:off x="1623217" y="1379674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grpSp>
        <p:nvGrpSpPr>
          <p:cNvPr id="528" name="Group 10">
            <a:extLst>
              <a:ext uri="{FF2B5EF4-FFF2-40B4-BE49-F238E27FC236}">
                <a16:creationId xmlns:a16="http://schemas.microsoft.com/office/drawing/2014/main" id="{F5BFF459-E054-8BFA-D7C6-20F7DE54DCC8}"/>
              </a:ext>
            </a:extLst>
          </p:cNvPr>
          <p:cNvGrpSpPr/>
          <p:nvPr/>
        </p:nvGrpSpPr>
        <p:grpSpPr>
          <a:xfrm>
            <a:off x="2330617" y="1338994"/>
            <a:ext cx="361440" cy="361440"/>
            <a:chOff x="5440680" y="1726200"/>
            <a:chExt cx="361440" cy="361440"/>
          </a:xfrm>
        </p:grpSpPr>
        <p:sp>
          <p:nvSpPr>
            <p:cNvPr id="529" name="CustomShape 11">
              <a:extLst>
                <a:ext uri="{FF2B5EF4-FFF2-40B4-BE49-F238E27FC236}">
                  <a16:creationId xmlns:a16="http://schemas.microsoft.com/office/drawing/2014/main" id="{F4BDF450-6679-92E2-0B01-588EB7388A0C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530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FB539B92-F433-58F5-2877-15B126F2A13B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532" name="Line 13">
            <a:extLst>
              <a:ext uri="{FF2B5EF4-FFF2-40B4-BE49-F238E27FC236}">
                <a16:creationId xmlns:a16="http://schemas.microsoft.com/office/drawing/2014/main" id="{E304721C-78B9-5338-6C60-A75294947716}"/>
              </a:ext>
            </a:extLst>
          </p:cNvPr>
          <p:cNvSpPr/>
          <p:nvPr/>
        </p:nvSpPr>
        <p:spPr>
          <a:xfrm>
            <a:off x="512257" y="1519714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3" name="Line 14">
            <a:extLst>
              <a:ext uri="{FF2B5EF4-FFF2-40B4-BE49-F238E27FC236}">
                <a16:creationId xmlns:a16="http://schemas.microsoft.com/office/drawing/2014/main" id="{DB25BE30-9ED4-31FD-FC6B-BCC48E01105B}"/>
              </a:ext>
            </a:extLst>
          </p:cNvPr>
          <p:cNvSpPr/>
          <p:nvPr/>
        </p:nvSpPr>
        <p:spPr>
          <a:xfrm>
            <a:off x="1304617" y="1519714"/>
            <a:ext cx="33768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4" name="Line 15">
            <a:extLst>
              <a:ext uri="{FF2B5EF4-FFF2-40B4-BE49-F238E27FC236}">
                <a16:creationId xmlns:a16="http://schemas.microsoft.com/office/drawing/2014/main" id="{16F68A66-2A5D-3001-B841-45B1C8E33A59}"/>
              </a:ext>
            </a:extLst>
          </p:cNvPr>
          <p:cNvSpPr/>
          <p:nvPr/>
        </p:nvSpPr>
        <p:spPr>
          <a:xfrm>
            <a:off x="1915177" y="1519714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5" name="Line 16">
            <a:extLst>
              <a:ext uri="{FF2B5EF4-FFF2-40B4-BE49-F238E27FC236}">
                <a16:creationId xmlns:a16="http://schemas.microsoft.com/office/drawing/2014/main" id="{0ED8A715-437B-B1E2-E89F-65DBB4788C5E}"/>
              </a:ext>
            </a:extLst>
          </p:cNvPr>
          <p:cNvSpPr/>
          <p:nvPr/>
        </p:nvSpPr>
        <p:spPr>
          <a:xfrm>
            <a:off x="2694577" y="1519714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6" name="CustomShape 20">
            <a:extLst>
              <a:ext uri="{FF2B5EF4-FFF2-40B4-BE49-F238E27FC236}">
                <a16:creationId xmlns:a16="http://schemas.microsoft.com/office/drawing/2014/main" id="{DC79F343-AD00-F47A-F118-AAAD8CBCC9BC}"/>
              </a:ext>
            </a:extLst>
          </p:cNvPr>
          <p:cNvSpPr/>
          <p:nvPr/>
        </p:nvSpPr>
        <p:spPr>
          <a:xfrm>
            <a:off x="1796017" y="1731394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7" name="CustomShape 21">
            <a:extLst>
              <a:ext uri="{FF2B5EF4-FFF2-40B4-BE49-F238E27FC236}">
                <a16:creationId xmlns:a16="http://schemas.microsoft.com/office/drawing/2014/main" id="{D695FF93-1D3D-F4CB-6638-933F09DF71DC}"/>
              </a:ext>
            </a:extLst>
          </p:cNvPr>
          <p:cNvSpPr/>
          <p:nvPr/>
        </p:nvSpPr>
        <p:spPr>
          <a:xfrm>
            <a:off x="2398117" y="1733773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BPF</a:t>
            </a:r>
            <a:endParaRPr lang="es-ES" sz="800" spc="-1" dirty="0">
              <a:latin typeface="Arial"/>
            </a:endParaRPr>
          </a:p>
        </p:txBody>
      </p:sp>
      <p:sp>
        <p:nvSpPr>
          <p:cNvPr id="538" name="CustomShape 22">
            <a:extLst>
              <a:ext uri="{FF2B5EF4-FFF2-40B4-BE49-F238E27FC236}">
                <a16:creationId xmlns:a16="http://schemas.microsoft.com/office/drawing/2014/main" id="{CFC8D172-B507-1F77-6DA2-C0D2D5988D93}"/>
              </a:ext>
            </a:extLst>
          </p:cNvPr>
          <p:cNvSpPr/>
          <p:nvPr/>
        </p:nvSpPr>
        <p:spPr>
          <a:xfrm>
            <a:off x="1667497" y="1731396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grpSp>
        <p:nvGrpSpPr>
          <p:cNvPr id="539" name="Group 28">
            <a:extLst>
              <a:ext uri="{FF2B5EF4-FFF2-40B4-BE49-F238E27FC236}">
                <a16:creationId xmlns:a16="http://schemas.microsoft.com/office/drawing/2014/main" id="{6CF6F018-600A-3343-FB07-C70651242FF1}"/>
              </a:ext>
            </a:extLst>
          </p:cNvPr>
          <p:cNvGrpSpPr/>
          <p:nvPr/>
        </p:nvGrpSpPr>
        <p:grpSpPr>
          <a:xfrm>
            <a:off x="920137" y="1340794"/>
            <a:ext cx="361440" cy="361440"/>
            <a:chOff x="4030200" y="1728000"/>
            <a:chExt cx="361440" cy="361440"/>
          </a:xfrm>
        </p:grpSpPr>
        <p:sp>
          <p:nvSpPr>
            <p:cNvPr id="540" name="CustomShape 29">
              <a:extLst>
                <a:ext uri="{FF2B5EF4-FFF2-40B4-BE49-F238E27FC236}">
                  <a16:creationId xmlns:a16="http://schemas.microsoft.com/office/drawing/2014/main" id="{C6ADB9E2-0226-2ED6-1208-9359CFB50935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41" name="CustomShape 30">
            <a:extLst>
              <a:ext uri="{FF2B5EF4-FFF2-40B4-BE49-F238E27FC236}">
                <a16:creationId xmlns:a16="http://schemas.microsoft.com/office/drawing/2014/main" id="{74C85345-6D93-8E1B-8C00-A8FF017F90D5}"/>
              </a:ext>
            </a:extLst>
          </p:cNvPr>
          <p:cNvSpPr/>
          <p:nvPr/>
        </p:nvSpPr>
        <p:spPr>
          <a:xfrm>
            <a:off x="1024537" y="1722756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42" name="CustomShape 33">
            <a:extLst>
              <a:ext uri="{FF2B5EF4-FFF2-40B4-BE49-F238E27FC236}">
                <a16:creationId xmlns:a16="http://schemas.microsoft.com/office/drawing/2014/main" id="{72B53935-AD58-E7BE-6D22-01044774BA31}"/>
              </a:ext>
            </a:extLst>
          </p:cNvPr>
          <p:cNvSpPr/>
          <p:nvPr/>
        </p:nvSpPr>
        <p:spPr>
          <a:xfrm>
            <a:off x="1434315" y="1190851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latin typeface="Open Sans Regular"/>
                <a:ea typeface="Open Sans Regular"/>
              </a:rPr>
              <a:t>LO</a:t>
            </a:r>
            <a:r>
              <a:rPr lang="es-ES" sz="600" b="1" spc="-1" dirty="0">
                <a:latin typeface="Open Sans Regular"/>
                <a:ea typeface="Open Sans Regular"/>
              </a:rPr>
              <a:t>1</a:t>
            </a:r>
            <a:r>
              <a:rPr lang="es-ES" sz="900" b="1" spc="-1" dirty="0">
                <a:latin typeface="Open Sans Regular"/>
                <a:ea typeface="Open Sans Regular"/>
              </a:rPr>
              <a:t> =</a:t>
            </a:r>
            <a:r>
              <a:rPr lang="es-ES" sz="900" b="1" dirty="0"/>
              <a:t> 1.428 </a:t>
            </a:r>
            <a:r>
              <a:rPr lang="es-ES" sz="900" b="1" spc="-1" dirty="0">
                <a:latin typeface="Open Sans Regular"/>
                <a:ea typeface="Open Sans Regular"/>
              </a:rPr>
              <a:t>GHz</a:t>
            </a:r>
            <a:endParaRPr lang="es-ES" sz="900" b="1" spc="-1" dirty="0">
              <a:latin typeface="Arial"/>
            </a:endParaRPr>
          </a:p>
        </p:txBody>
      </p:sp>
      <p:sp>
        <p:nvSpPr>
          <p:cNvPr id="543" name="CustomShape 41">
            <a:extLst>
              <a:ext uri="{FF2B5EF4-FFF2-40B4-BE49-F238E27FC236}">
                <a16:creationId xmlns:a16="http://schemas.microsoft.com/office/drawing/2014/main" id="{0FF750E0-8048-498C-5CE2-02A597A58AFC}"/>
              </a:ext>
            </a:extLst>
          </p:cNvPr>
          <p:cNvSpPr/>
          <p:nvPr/>
        </p:nvSpPr>
        <p:spPr>
          <a:xfrm>
            <a:off x="694822" y="395745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E453A860-980F-20B9-EB67-B1FE68732BBC}"/>
              </a:ext>
            </a:extLst>
          </p:cNvPr>
          <p:cNvCxnSpPr>
            <a:cxnSpLocks/>
          </p:cNvCxnSpPr>
          <p:nvPr/>
        </p:nvCxnSpPr>
        <p:spPr>
          <a:xfrm>
            <a:off x="1106865" y="841115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5" name="CustomShape 42">
            <a:extLst>
              <a:ext uri="{FF2B5EF4-FFF2-40B4-BE49-F238E27FC236}">
                <a16:creationId xmlns:a16="http://schemas.microsoft.com/office/drawing/2014/main" id="{226E6029-1981-8AC4-A25C-4B0CD035B7F9}"/>
              </a:ext>
            </a:extLst>
          </p:cNvPr>
          <p:cNvSpPr/>
          <p:nvPr/>
        </p:nvSpPr>
        <p:spPr>
          <a:xfrm>
            <a:off x="715905" y="432739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546" name="CustomShape 32">
            <a:extLst>
              <a:ext uri="{FF2B5EF4-FFF2-40B4-BE49-F238E27FC236}">
                <a16:creationId xmlns:a16="http://schemas.microsoft.com/office/drawing/2014/main" id="{494869DD-9E5F-5331-CB3D-089D49A297A7}"/>
              </a:ext>
            </a:extLst>
          </p:cNvPr>
          <p:cNvSpPr/>
          <p:nvPr/>
        </p:nvSpPr>
        <p:spPr>
          <a:xfrm>
            <a:off x="0" y="1118859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+mj-lt"/>
                <a:ea typeface="Open Sans Regular"/>
              </a:rPr>
              <a:t>ATF S.G = 714 MHz</a:t>
            </a:r>
            <a:endParaRPr lang="es-ES" sz="800" spc="-1" dirty="0">
              <a:latin typeface="+mj-lt"/>
            </a:endParaRPr>
          </a:p>
        </p:txBody>
      </p:sp>
      <p:grpSp>
        <p:nvGrpSpPr>
          <p:cNvPr id="548" name="Grupo 547">
            <a:extLst>
              <a:ext uri="{FF2B5EF4-FFF2-40B4-BE49-F238E27FC236}">
                <a16:creationId xmlns:a16="http://schemas.microsoft.com/office/drawing/2014/main" id="{3DD4AEEF-F292-D9A5-1EDA-F2216A4CDF82}"/>
              </a:ext>
            </a:extLst>
          </p:cNvPr>
          <p:cNvGrpSpPr/>
          <p:nvPr/>
        </p:nvGrpSpPr>
        <p:grpSpPr>
          <a:xfrm rot="5400000">
            <a:off x="3110415" y="1322863"/>
            <a:ext cx="497160" cy="459350"/>
            <a:chOff x="5952760" y="1579971"/>
            <a:chExt cx="497160" cy="459350"/>
          </a:xfrm>
        </p:grpSpPr>
        <p:sp>
          <p:nvSpPr>
            <p:cNvPr id="549" name="Triángulo isósceles 548">
              <a:extLst>
                <a:ext uri="{FF2B5EF4-FFF2-40B4-BE49-F238E27FC236}">
                  <a16:creationId xmlns:a16="http://schemas.microsoft.com/office/drawing/2014/main" id="{9703B2EC-4A75-3B7F-7408-6E7A7D28CE63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50" name="CustomShape 7">
              <a:extLst>
                <a:ext uri="{FF2B5EF4-FFF2-40B4-BE49-F238E27FC236}">
                  <a16:creationId xmlns:a16="http://schemas.microsoft.com/office/drawing/2014/main" id="{DB41A8D3-BF38-43F6-3DC7-BC59A1FD4C20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grpSp>
        <p:nvGrpSpPr>
          <p:cNvPr id="559" name="Group 36">
            <a:extLst>
              <a:ext uri="{FF2B5EF4-FFF2-40B4-BE49-F238E27FC236}">
                <a16:creationId xmlns:a16="http://schemas.microsoft.com/office/drawing/2014/main" id="{0D817773-2F7F-B25E-149C-ABD2FD9784E6}"/>
              </a:ext>
            </a:extLst>
          </p:cNvPr>
          <p:cNvGrpSpPr/>
          <p:nvPr/>
        </p:nvGrpSpPr>
        <p:grpSpPr>
          <a:xfrm>
            <a:off x="4029320" y="1369118"/>
            <a:ext cx="361440" cy="361440"/>
            <a:chOff x="6262200" y="1728000"/>
            <a:chExt cx="361440" cy="361440"/>
          </a:xfrm>
        </p:grpSpPr>
        <p:sp>
          <p:nvSpPr>
            <p:cNvPr id="560" name="CustomShape 37">
              <a:extLst>
                <a:ext uri="{FF2B5EF4-FFF2-40B4-BE49-F238E27FC236}">
                  <a16:creationId xmlns:a16="http://schemas.microsoft.com/office/drawing/2014/main" id="{FE21B215-A0E2-C872-23BC-BCADE42E299C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62" name="Line 16">
            <a:extLst>
              <a:ext uri="{FF2B5EF4-FFF2-40B4-BE49-F238E27FC236}">
                <a16:creationId xmlns:a16="http://schemas.microsoft.com/office/drawing/2014/main" id="{FE9E0737-1EA6-8540-7584-78C641438A4A}"/>
              </a:ext>
            </a:extLst>
          </p:cNvPr>
          <p:cNvSpPr/>
          <p:nvPr/>
        </p:nvSpPr>
        <p:spPr>
          <a:xfrm>
            <a:off x="3588864" y="1552538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64" name="CustomShape 39">
            <a:extLst>
              <a:ext uri="{FF2B5EF4-FFF2-40B4-BE49-F238E27FC236}">
                <a16:creationId xmlns:a16="http://schemas.microsoft.com/office/drawing/2014/main" id="{0EC92655-7655-951B-70C9-DA722FCFE243}"/>
              </a:ext>
            </a:extLst>
          </p:cNvPr>
          <p:cNvSpPr/>
          <p:nvPr/>
        </p:nvSpPr>
        <p:spPr>
          <a:xfrm>
            <a:off x="3942671" y="1784311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566" name="Line 16">
            <a:extLst>
              <a:ext uri="{FF2B5EF4-FFF2-40B4-BE49-F238E27FC236}">
                <a16:creationId xmlns:a16="http://schemas.microsoft.com/office/drawing/2014/main" id="{A2C1CD28-E3FA-B91C-D1DC-C4E7EC690E86}"/>
              </a:ext>
            </a:extLst>
          </p:cNvPr>
          <p:cNvSpPr/>
          <p:nvPr/>
        </p:nvSpPr>
        <p:spPr>
          <a:xfrm>
            <a:off x="4396830" y="1550595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67" name="CustomShape 21">
            <a:extLst>
              <a:ext uri="{FF2B5EF4-FFF2-40B4-BE49-F238E27FC236}">
                <a16:creationId xmlns:a16="http://schemas.microsoft.com/office/drawing/2014/main" id="{D4C7C702-C109-27C9-8DF8-19F8696B742B}"/>
              </a:ext>
            </a:extLst>
          </p:cNvPr>
          <p:cNvSpPr/>
          <p:nvPr/>
        </p:nvSpPr>
        <p:spPr>
          <a:xfrm>
            <a:off x="3233568" y="1784311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BCD750C0-87E9-7292-9FC2-548EFFCA968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s-ES" smtClean="0"/>
              <a:t>53</a:t>
            </a:fld>
            <a:endParaRPr lang="es-ES" dirty="0"/>
          </a:p>
        </p:txBody>
      </p:sp>
      <p:grpSp>
        <p:nvGrpSpPr>
          <p:cNvPr id="573" name="Group 10">
            <a:extLst>
              <a:ext uri="{FF2B5EF4-FFF2-40B4-BE49-F238E27FC236}">
                <a16:creationId xmlns:a16="http://schemas.microsoft.com/office/drawing/2014/main" id="{773DE5BF-5C4D-D709-86F9-6C44E256765A}"/>
              </a:ext>
            </a:extLst>
          </p:cNvPr>
          <p:cNvGrpSpPr/>
          <p:nvPr/>
        </p:nvGrpSpPr>
        <p:grpSpPr>
          <a:xfrm>
            <a:off x="7130412" y="1244996"/>
            <a:ext cx="361440" cy="361440"/>
            <a:chOff x="5440680" y="1726200"/>
            <a:chExt cx="361440" cy="361440"/>
          </a:xfrm>
        </p:grpSpPr>
        <p:sp>
          <p:nvSpPr>
            <p:cNvPr id="574" name="CustomShape 11">
              <a:extLst>
                <a:ext uri="{FF2B5EF4-FFF2-40B4-BE49-F238E27FC236}">
                  <a16:creationId xmlns:a16="http://schemas.microsoft.com/office/drawing/2014/main" id="{50D02D2E-5EB5-C428-3A38-98B88FF72A36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575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0AAD2BD5-6F54-5DA6-58FB-363B6AD120CF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577" name="CustomShape 20">
            <a:extLst>
              <a:ext uri="{FF2B5EF4-FFF2-40B4-BE49-F238E27FC236}">
                <a16:creationId xmlns:a16="http://schemas.microsoft.com/office/drawing/2014/main" id="{EF697826-41C8-21B4-355B-02664AFF05F0}"/>
              </a:ext>
            </a:extLst>
          </p:cNvPr>
          <p:cNvSpPr/>
          <p:nvPr/>
        </p:nvSpPr>
        <p:spPr>
          <a:xfrm>
            <a:off x="2606964" y="4861536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78" name="CustomShape 21">
            <a:extLst>
              <a:ext uri="{FF2B5EF4-FFF2-40B4-BE49-F238E27FC236}">
                <a16:creationId xmlns:a16="http://schemas.microsoft.com/office/drawing/2014/main" id="{F9B00D49-BC37-00CA-9BA8-E46D91398D83}"/>
              </a:ext>
            </a:extLst>
          </p:cNvPr>
          <p:cNvSpPr/>
          <p:nvPr/>
        </p:nvSpPr>
        <p:spPr>
          <a:xfrm>
            <a:off x="7197912" y="1639775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grpSp>
        <p:nvGrpSpPr>
          <p:cNvPr id="581" name="Group 28">
            <a:extLst>
              <a:ext uri="{FF2B5EF4-FFF2-40B4-BE49-F238E27FC236}">
                <a16:creationId xmlns:a16="http://schemas.microsoft.com/office/drawing/2014/main" id="{932983DF-6CBC-C309-3EC1-CF5CB1A7D691}"/>
              </a:ext>
            </a:extLst>
          </p:cNvPr>
          <p:cNvGrpSpPr/>
          <p:nvPr/>
        </p:nvGrpSpPr>
        <p:grpSpPr>
          <a:xfrm>
            <a:off x="7740972" y="1259819"/>
            <a:ext cx="361440" cy="361440"/>
            <a:chOff x="4030200" y="1728000"/>
            <a:chExt cx="361440" cy="361440"/>
          </a:xfrm>
        </p:grpSpPr>
        <p:sp>
          <p:nvSpPr>
            <p:cNvPr id="582" name="CustomShape 29">
              <a:extLst>
                <a:ext uri="{FF2B5EF4-FFF2-40B4-BE49-F238E27FC236}">
                  <a16:creationId xmlns:a16="http://schemas.microsoft.com/office/drawing/2014/main" id="{BC029CB3-5EA5-447A-43BD-E0E663A5623A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83" name="CustomShape 30">
            <a:extLst>
              <a:ext uri="{FF2B5EF4-FFF2-40B4-BE49-F238E27FC236}">
                <a16:creationId xmlns:a16="http://schemas.microsoft.com/office/drawing/2014/main" id="{FBA8D92D-840F-399B-319E-83502CCF5F59}"/>
              </a:ext>
            </a:extLst>
          </p:cNvPr>
          <p:cNvSpPr/>
          <p:nvPr/>
        </p:nvSpPr>
        <p:spPr>
          <a:xfrm>
            <a:off x="7845372" y="1641781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84" name="CustomShape 33">
            <a:extLst>
              <a:ext uri="{FF2B5EF4-FFF2-40B4-BE49-F238E27FC236}">
                <a16:creationId xmlns:a16="http://schemas.microsoft.com/office/drawing/2014/main" id="{7D923DFA-DB8A-FDEB-5793-8E1D7F464251}"/>
              </a:ext>
            </a:extLst>
          </p:cNvPr>
          <p:cNvSpPr/>
          <p:nvPr/>
        </p:nvSpPr>
        <p:spPr>
          <a:xfrm>
            <a:off x="5841703" y="967148"/>
            <a:ext cx="973125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LO</a:t>
            </a:r>
            <a:r>
              <a:rPr lang="es-ES" sz="500" b="1" spc="-1" dirty="0">
                <a:latin typeface="+mj-lt"/>
                <a:ea typeface="Open Sans Regular"/>
              </a:rPr>
              <a:t>2</a:t>
            </a:r>
            <a:r>
              <a:rPr lang="es-ES" sz="800" b="1" spc="-1" dirty="0">
                <a:latin typeface="+mj-lt"/>
                <a:ea typeface="Open Sans Regular"/>
              </a:rPr>
              <a:t> =</a:t>
            </a:r>
            <a:r>
              <a:rPr lang="es-ES" sz="800" b="1" dirty="0">
                <a:latin typeface="+mj-lt"/>
              </a:rPr>
              <a:t> 89,25 MH</a:t>
            </a:r>
            <a:r>
              <a:rPr lang="es-ES" sz="800" b="1" spc="-1" dirty="0">
                <a:latin typeface="+mj-lt"/>
                <a:ea typeface="Open Sans Regular"/>
              </a:rPr>
              <a:t>z</a:t>
            </a:r>
            <a:endParaRPr lang="es-ES" sz="800" b="1" spc="-1" dirty="0">
              <a:latin typeface="+mj-lt"/>
            </a:endParaRPr>
          </a:p>
        </p:txBody>
      </p:sp>
      <p:grpSp>
        <p:nvGrpSpPr>
          <p:cNvPr id="585" name="Group 36">
            <a:extLst>
              <a:ext uri="{FF2B5EF4-FFF2-40B4-BE49-F238E27FC236}">
                <a16:creationId xmlns:a16="http://schemas.microsoft.com/office/drawing/2014/main" id="{256790A4-100B-A4E0-E79B-69FBF68E42AE}"/>
              </a:ext>
            </a:extLst>
          </p:cNvPr>
          <p:cNvGrpSpPr/>
          <p:nvPr/>
        </p:nvGrpSpPr>
        <p:grpSpPr>
          <a:xfrm>
            <a:off x="5808082" y="1244115"/>
            <a:ext cx="361440" cy="368143"/>
            <a:chOff x="6262200" y="1728000"/>
            <a:chExt cx="361440" cy="361440"/>
          </a:xfrm>
        </p:grpSpPr>
        <p:sp>
          <p:nvSpPr>
            <p:cNvPr id="586" name="CustomShape 37">
              <a:extLst>
                <a:ext uri="{FF2B5EF4-FFF2-40B4-BE49-F238E27FC236}">
                  <a16:creationId xmlns:a16="http://schemas.microsoft.com/office/drawing/2014/main" id="{A27A5C3A-C9A6-4D49-08BF-2412740B20BC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87" name="Line 38">
            <a:extLst>
              <a:ext uri="{FF2B5EF4-FFF2-40B4-BE49-F238E27FC236}">
                <a16:creationId xmlns:a16="http://schemas.microsoft.com/office/drawing/2014/main" id="{29D3629D-61A7-0EF0-F4EF-3E9BE2E66014}"/>
              </a:ext>
            </a:extLst>
          </p:cNvPr>
          <p:cNvSpPr/>
          <p:nvPr/>
        </p:nvSpPr>
        <p:spPr>
          <a:xfrm>
            <a:off x="6179398" y="1422523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88" name="CustomShape 39">
            <a:extLst>
              <a:ext uri="{FF2B5EF4-FFF2-40B4-BE49-F238E27FC236}">
                <a16:creationId xmlns:a16="http://schemas.microsoft.com/office/drawing/2014/main" id="{444342DB-3BA4-F2EE-0153-A9E9A9A95B88}"/>
              </a:ext>
            </a:extLst>
          </p:cNvPr>
          <p:cNvSpPr/>
          <p:nvPr/>
        </p:nvSpPr>
        <p:spPr>
          <a:xfrm>
            <a:off x="5729044" y="1649218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cxnSp>
        <p:nvCxnSpPr>
          <p:cNvPr id="594" name="Conector recto 593">
            <a:extLst>
              <a:ext uri="{FF2B5EF4-FFF2-40B4-BE49-F238E27FC236}">
                <a16:creationId xmlns:a16="http://schemas.microsoft.com/office/drawing/2014/main" id="{BA0065DE-6E62-568E-4981-923BF22EDBE7}"/>
              </a:ext>
            </a:extLst>
          </p:cNvPr>
          <p:cNvCxnSpPr>
            <a:cxnSpLocks/>
          </p:cNvCxnSpPr>
          <p:nvPr/>
        </p:nvCxnSpPr>
        <p:spPr>
          <a:xfrm>
            <a:off x="7921692" y="795956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95" name="CustomShape 42">
            <a:extLst>
              <a:ext uri="{FF2B5EF4-FFF2-40B4-BE49-F238E27FC236}">
                <a16:creationId xmlns:a16="http://schemas.microsoft.com/office/drawing/2014/main" id="{965E884E-9F30-4565-529F-89C758E9F48B}"/>
              </a:ext>
            </a:extLst>
          </p:cNvPr>
          <p:cNvSpPr/>
          <p:nvPr/>
        </p:nvSpPr>
        <p:spPr>
          <a:xfrm>
            <a:off x="7558269" y="431325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grpSp>
        <p:nvGrpSpPr>
          <p:cNvPr id="611" name="Grupo 610">
            <a:extLst>
              <a:ext uri="{FF2B5EF4-FFF2-40B4-BE49-F238E27FC236}">
                <a16:creationId xmlns:a16="http://schemas.microsoft.com/office/drawing/2014/main" id="{CF5A1EC8-1743-6AF8-FE3F-B1F44BCFE6F7}"/>
              </a:ext>
            </a:extLst>
          </p:cNvPr>
          <p:cNvGrpSpPr/>
          <p:nvPr/>
        </p:nvGrpSpPr>
        <p:grpSpPr>
          <a:xfrm rot="16200000">
            <a:off x="6400764" y="1196371"/>
            <a:ext cx="497160" cy="459350"/>
            <a:chOff x="5952760" y="1579971"/>
            <a:chExt cx="497160" cy="459350"/>
          </a:xfrm>
        </p:grpSpPr>
        <p:sp>
          <p:nvSpPr>
            <p:cNvPr id="612" name="Triángulo isósceles 611">
              <a:extLst>
                <a:ext uri="{FF2B5EF4-FFF2-40B4-BE49-F238E27FC236}">
                  <a16:creationId xmlns:a16="http://schemas.microsoft.com/office/drawing/2014/main" id="{398C4C49-012D-2213-D127-DA486E20515A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13" name="CustomShape 7">
              <a:extLst>
                <a:ext uri="{FF2B5EF4-FFF2-40B4-BE49-F238E27FC236}">
                  <a16:creationId xmlns:a16="http://schemas.microsoft.com/office/drawing/2014/main" id="{83FBEBDB-4081-CA19-BDD8-E0DDD5771C2D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614" name="CustomShape 21">
            <a:extLst>
              <a:ext uri="{FF2B5EF4-FFF2-40B4-BE49-F238E27FC236}">
                <a16:creationId xmlns:a16="http://schemas.microsoft.com/office/drawing/2014/main" id="{2920E50D-B8F2-C5B0-B92E-54870A11CE39}"/>
              </a:ext>
            </a:extLst>
          </p:cNvPr>
          <p:cNvSpPr/>
          <p:nvPr/>
        </p:nvSpPr>
        <p:spPr>
          <a:xfrm>
            <a:off x="6615146" y="164478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617" name="Line 38">
            <a:extLst>
              <a:ext uri="{FF2B5EF4-FFF2-40B4-BE49-F238E27FC236}">
                <a16:creationId xmlns:a16="http://schemas.microsoft.com/office/drawing/2014/main" id="{360A9ADF-5677-DD20-44C1-244633CCD1A8}"/>
              </a:ext>
            </a:extLst>
          </p:cNvPr>
          <p:cNvSpPr/>
          <p:nvPr/>
        </p:nvSpPr>
        <p:spPr>
          <a:xfrm>
            <a:off x="7507483" y="1432683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18" name="Line 38">
            <a:extLst>
              <a:ext uri="{FF2B5EF4-FFF2-40B4-BE49-F238E27FC236}">
                <a16:creationId xmlns:a16="http://schemas.microsoft.com/office/drawing/2014/main" id="{E4D8F239-2F96-0730-7BB0-28F8B963D872}"/>
              </a:ext>
            </a:extLst>
          </p:cNvPr>
          <p:cNvSpPr/>
          <p:nvPr/>
        </p:nvSpPr>
        <p:spPr>
          <a:xfrm>
            <a:off x="6898722" y="1422523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19" name="Line 104">
            <a:extLst>
              <a:ext uri="{FF2B5EF4-FFF2-40B4-BE49-F238E27FC236}">
                <a16:creationId xmlns:a16="http://schemas.microsoft.com/office/drawing/2014/main" id="{21A3A79A-9D37-A652-C07F-EF98F9B63A17}"/>
              </a:ext>
            </a:extLst>
          </p:cNvPr>
          <p:cNvSpPr/>
          <p:nvPr/>
        </p:nvSpPr>
        <p:spPr>
          <a:xfrm flipH="1" flipV="1">
            <a:off x="5729043" y="1404620"/>
            <a:ext cx="0" cy="1423975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0" name="Line 16">
            <a:extLst>
              <a:ext uri="{FF2B5EF4-FFF2-40B4-BE49-F238E27FC236}">
                <a16:creationId xmlns:a16="http://schemas.microsoft.com/office/drawing/2014/main" id="{6478E358-FD9B-5603-E936-261CB984EDA3}"/>
              </a:ext>
            </a:extLst>
          </p:cNvPr>
          <p:cNvSpPr/>
          <p:nvPr/>
        </p:nvSpPr>
        <p:spPr>
          <a:xfrm>
            <a:off x="5729043" y="1410180"/>
            <a:ext cx="70555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1" name="CustomShape 32">
            <a:extLst>
              <a:ext uri="{FF2B5EF4-FFF2-40B4-BE49-F238E27FC236}">
                <a16:creationId xmlns:a16="http://schemas.microsoft.com/office/drawing/2014/main" id="{C1337F56-8791-F41D-2C58-2C215C832A3D}"/>
              </a:ext>
            </a:extLst>
          </p:cNvPr>
          <p:cNvSpPr/>
          <p:nvPr/>
        </p:nvSpPr>
        <p:spPr>
          <a:xfrm>
            <a:off x="8058786" y="1094754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+mj-lt"/>
                <a:ea typeface="Open Sans Regular"/>
              </a:rPr>
              <a:t>ATF S.G = 714 MHz</a:t>
            </a:r>
            <a:endParaRPr lang="es-ES" sz="800" spc="-1" dirty="0">
              <a:latin typeface="+mj-lt"/>
            </a:endParaRPr>
          </a:p>
        </p:txBody>
      </p:sp>
      <p:sp>
        <p:nvSpPr>
          <p:cNvPr id="622" name="Line 13">
            <a:extLst>
              <a:ext uri="{FF2B5EF4-FFF2-40B4-BE49-F238E27FC236}">
                <a16:creationId xmlns:a16="http://schemas.microsoft.com/office/drawing/2014/main" id="{D0A9E789-1861-5DCD-BEEC-250BFAEBC968}"/>
              </a:ext>
            </a:extLst>
          </p:cNvPr>
          <p:cNvSpPr/>
          <p:nvPr/>
        </p:nvSpPr>
        <p:spPr>
          <a:xfrm>
            <a:off x="8130643" y="1422523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3" name="CustomShape 93">
            <a:extLst>
              <a:ext uri="{FF2B5EF4-FFF2-40B4-BE49-F238E27FC236}">
                <a16:creationId xmlns:a16="http://schemas.microsoft.com/office/drawing/2014/main" id="{73D689EA-9600-DE2B-744E-DB9F474CE2FA}"/>
              </a:ext>
            </a:extLst>
          </p:cNvPr>
          <p:cNvSpPr/>
          <p:nvPr/>
        </p:nvSpPr>
        <p:spPr>
          <a:xfrm>
            <a:off x="5451889" y="2702390"/>
            <a:ext cx="2769102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4" name="CustomShape 41">
            <a:extLst>
              <a:ext uri="{FF2B5EF4-FFF2-40B4-BE49-F238E27FC236}">
                <a16:creationId xmlns:a16="http://schemas.microsoft.com/office/drawing/2014/main" id="{D909B84C-FA01-5F11-B676-0D309547AD27}"/>
              </a:ext>
            </a:extLst>
          </p:cNvPr>
          <p:cNvSpPr/>
          <p:nvPr/>
        </p:nvSpPr>
        <p:spPr>
          <a:xfrm>
            <a:off x="7537186" y="381354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5" name="CustomShape 55">
            <a:extLst>
              <a:ext uri="{FF2B5EF4-FFF2-40B4-BE49-F238E27FC236}">
                <a16:creationId xmlns:a16="http://schemas.microsoft.com/office/drawing/2014/main" id="{2C718905-F6BA-F898-A3A7-1C2F8CFD9001}"/>
              </a:ext>
            </a:extLst>
          </p:cNvPr>
          <p:cNvSpPr/>
          <p:nvPr/>
        </p:nvSpPr>
        <p:spPr>
          <a:xfrm>
            <a:off x="2901397" y="3832649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X-MICROWAVE TECHNOLOGY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627" name="CustomShape 55">
            <a:extLst>
              <a:ext uri="{FF2B5EF4-FFF2-40B4-BE49-F238E27FC236}">
                <a16:creationId xmlns:a16="http://schemas.microsoft.com/office/drawing/2014/main" id="{E653CAB1-2CFA-DD75-3D5E-6A1752B7FADC}"/>
              </a:ext>
            </a:extLst>
          </p:cNvPr>
          <p:cNvSpPr/>
          <p:nvPr/>
        </p:nvSpPr>
        <p:spPr>
          <a:xfrm>
            <a:off x="6296318" y="3832649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6ED29B"/>
                </a:solidFill>
                <a:latin typeface="+mj-lt"/>
                <a:ea typeface="Open Sans Regular"/>
              </a:rPr>
              <a:t>MINICIRCUITS TECHNOLOGY</a:t>
            </a:r>
          </a:p>
        </p:txBody>
      </p:sp>
      <p:sp>
        <p:nvSpPr>
          <p:cNvPr id="628" name="CustomShape 55">
            <a:extLst>
              <a:ext uri="{FF2B5EF4-FFF2-40B4-BE49-F238E27FC236}">
                <a16:creationId xmlns:a16="http://schemas.microsoft.com/office/drawing/2014/main" id="{87DA7A8D-0121-ADF1-BA52-A83EF4A64673}"/>
              </a:ext>
            </a:extLst>
          </p:cNvPr>
          <p:cNvSpPr/>
          <p:nvPr/>
        </p:nvSpPr>
        <p:spPr>
          <a:xfrm>
            <a:off x="4041769" y="549324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2" name="CustomShape 67">
            <a:extLst>
              <a:ext uri="{FF2B5EF4-FFF2-40B4-BE49-F238E27FC236}">
                <a16:creationId xmlns:a16="http://schemas.microsoft.com/office/drawing/2014/main" id="{1F4D0DBD-88E1-7B23-0C26-DD507BF56638}"/>
              </a:ext>
            </a:extLst>
          </p:cNvPr>
          <p:cNvSpPr/>
          <p:nvPr/>
        </p:nvSpPr>
        <p:spPr>
          <a:xfrm>
            <a:off x="1994000" y="2895796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963295B8-AA6E-0F77-D35C-EE40BEFE6B94}"/>
              </a:ext>
            </a:extLst>
          </p:cNvPr>
          <p:cNvCxnSpPr>
            <a:stCxn id="2" idx="1"/>
            <a:endCxn id="2" idx="3"/>
          </p:cNvCxnSpPr>
          <p:nvPr/>
        </p:nvCxnSpPr>
        <p:spPr>
          <a:xfrm>
            <a:off x="1994000" y="3022336"/>
            <a:ext cx="361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Line 42">
            <a:extLst>
              <a:ext uri="{FF2B5EF4-FFF2-40B4-BE49-F238E27FC236}">
                <a16:creationId xmlns:a16="http://schemas.microsoft.com/office/drawing/2014/main" id="{DA78FC2C-79F7-F789-4460-A59E8D8E5DC9}"/>
              </a:ext>
            </a:extLst>
          </p:cNvPr>
          <p:cNvSpPr/>
          <p:nvPr/>
        </p:nvSpPr>
        <p:spPr>
          <a:xfrm>
            <a:off x="1817535" y="3023301"/>
            <a:ext cx="16378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E530F578-DC68-868D-C654-1323B0FD370B}"/>
              </a:ext>
            </a:extLst>
          </p:cNvPr>
          <p:cNvSpPr/>
          <p:nvPr/>
        </p:nvSpPr>
        <p:spPr>
          <a:xfrm>
            <a:off x="2355800" y="3025764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809E243D-A9A4-42C0-02AA-ADBD423664E6}"/>
              </a:ext>
            </a:extLst>
          </p:cNvPr>
          <p:cNvSpPr/>
          <p:nvPr/>
        </p:nvSpPr>
        <p:spPr>
          <a:xfrm>
            <a:off x="2982635" y="3023301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759AC0CA-52F4-33F8-4E43-8CBECBA16F72}"/>
              </a:ext>
            </a:extLst>
          </p:cNvPr>
          <p:cNvSpPr/>
          <p:nvPr/>
        </p:nvSpPr>
        <p:spPr>
          <a:xfrm>
            <a:off x="3613190" y="3016240"/>
            <a:ext cx="30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E9D140BA-854E-D87D-ACC8-DB331143EB15}"/>
              </a:ext>
            </a:extLst>
          </p:cNvPr>
          <p:cNvSpPr/>
          <p:nvPr/>
        </p:nvSpPr>
        <p:spPr>
          <a:xfrm>
            <a:off x="4209351" y="3023301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4" name="CustomShape 86">
            <a:extLst>
              <a:ext uri="{FF2B5EF4-FFF2-40B4-BE49-F238E27FC236}">
                <a16:creationId xmlns:a16="http://schemas.microsoft.com/office/drawing/2014/main" id="{40B1B7AD-465E-FCB9-B251-A97A505BA08F}"/>
              </a:ext>
            </a:extLst>
          </p:cNvPr>
          <p:cNvSpPr/>
          <p:nvPr/>
        </p:nvSpPr>
        <p:spPr>
          <a:xfrm>
            <a:off x="2104062" y="3243981"/>
            <a:ext cx="16780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Iso.</a:t>
            </a:r>
            <a:endParaRPr lang="es-ES" sz="800" spc="-1" dirty="0">
              <a:latin typeface="Arial"/>
            </a:endParaRPr>
          </a:p>
        </p:txBody>
      </p:sp>
      <p:sp>
        <p:nvSpPr>
          <p:cNvPr id="15" name="CustomShape 93">
            <a:extLst>
              <a:ext uri="{FF2B5EF4-FFF2-40B4-BE49-F238E27FC236}">
                <a16:creationId xmlns:a16="http://schemas.microsoft.com/office/drawing/2014/main" id="{87EA7116-8856-D86D-D4DF-118873034BF6}"/>
              </a:ext>
            </a:extLst>
          </p:cNvPr>
          <p:cNvSpPr/>
          <p:nvPr/>
        </p:nvSpPr>
        <p:spPr>
          <a:xfrm>
            <a:off x="1941961" y="2701461"/>
            <a:ext cx="3489022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13A3F6A1-5281-4AEE-2063-49057B09F551}"/>
              </a:ext>
            </a:extLst>
          </p:cNvPr>
          <p:cNvGrpSpPr/>
          <p:nvPr/>
        </p:nvGrpSpPr>
        <p:grpSpPr>
          <a:xfrm rot="5400000">
            <a:off x="758213" y="2344844"/>
            <a:ext cx="497160" cy="459350"/>
            <a:chOff x="5952760" y="1579971"/>
            <a:chExt cx="497160" cy="459350"/>
          </a:xfrm>
        </p:grpSpPr>
        <p:sp>
          <p:nvSpPr>
            <p:cNvPr id="4" name="Triángulo isósceles 3">
              <a:extLst>
                <a:ext uri="{FF2B5EF4-FFF2-40B4-BE49-F238E27FC236}">
                  <a16:creationId xmlns:a16="http://schemas.microsoft.com/office/drawing/2014/main" id="{CFABE313-42A7-FE06-FE0E-2111307D5E56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CustomShape 7">
              <a:extLst>
                <a:ext uri="{FF2B5EF4-FFF2-40B4-BE49-F238E27FC236}">
                  <a16:creationId xmlns:a16="http://schemas.microsoft.com/office/drawing/2014/main" id="{014797BB-C218-DDBB-6685-CD347D96FDF5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39C87F61-B6F9-C56D-26DB-D66754DDBCE5}"/>
              </a:ext>
            </a:extLst>
          </p:cNvPr>
          <p:cNvGrpSpPr/>
          <p:nvPr/>
        </p:nvGrpSpPr>
        <p:grpSpPr>
          <a:xfrm rot="5400000">
            <a:off x="759157" y="3236877"/>
            <a:ext cx="497160" cy="459350"/>
            <a:chOff x="5952760" y="1579971"/>
            <a:chExt cx="497160" cy="459350"/>
          </a:xfrm>
        </p:grpSpPr>
        <p:sp>
          <p:nvSpPr>
            <p:cNvPr id="16" name="Triángulo isósceles 15">
              <a:extLst>
                <a:ext uri="{FF2B5EF4-FFF2-40B4-BE49-F238E27FC236}">
                  <a16:creationId xmlns:a16="http://schemas.microsoft.com/office/drawing/2014/main" id="{038E87CE-23A1-0564-8FD4-592E4883CE24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CustomShape 7">
              <a:extLst>
                <a:ext uri="{FF2B5EF4-FFF2-40B4-BE49-F238E27FC236}">
                  <a16:creationId xmlns:a16="http://schemas.microsoft.com/office/drawing/2014/main" id="{5E44F415-0C07-2819-DF25-00AE1A807A63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21" name="CustomShape 21">
            <a:extLst>
              <a:ext uri="{FF2B5EF4-FFF2-40B4-BE49-F238E27FC236}">
                <a16:creationId xmlns:a16="http://schemas.microsoft.com/office/drawing/2014/main" id="{508A4753-24D9-E691-E0D5-B573A4FB42B0}"/>
              </a:ext>
            </a:extLst>
          </p:cNvPr>
          <p:cNvSpPr/>
          <p:nvPr/>
        </p:nvSpPr>
        <p:spPr>
          <a:xfrm>
            <a:off x="880696" y="277202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22" name="CustomShape 21">
            <a:extLst>
              <a:ext uri="{FF2B5EF4-FFF2-40B4-BE49-F238E27FC236}">
                <a16:creationId xmlns:a16="http://schemas.microsoft.com/office/drawing/2014/main" id="{256F25E4-E156-98E4-0878-9FCBCEDE3633}"/>
              </a:ext>
            </a:extLst>
          </p:cNvPr>
          <p:cNvSpPr/>
          <p:nvPr/>
        </p:nvSpPr>
        <p:spPr>
          <a:xfrm>
            <a:off x="881842" y="367339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23" name="Line 59">
            <a:extLst>
              <a:ext uri="{FF2B5EF4-FFF2-40B4-BE49-F238E27FC236}">
                <a16:creationId xmlns:a16="http://schemas.microsoft.com/office/drawing/2014/main" id="{2FAB5CB6-CDC9-DD92-19D7-5118C0556A81}"/>
              </a:ext>
            </a:extLst>
          </p:cNvPr>
          <p:cNvSpPr/>
          <p:nvPr/>
        </p:nvSpPr>
        <p:spPr>
          <a:xfrm flipV="1">
            <a:off x="1172724" y="3026737"/>
            <a:ext cx="0" cy="7920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grpSp>
        <p:nvGrpSpPr>
          <p:cNvPr id="28" name="Group 36">
            <a:extLst>
              <a:ext uri="{FF2B5EF4-FFF2-40B4-BE49-F238E27FC236}">
                <a16:creationId xmlns:a16="http://schemas.microsoft.com/office/drawing/2014/main" id="{DAB86293-D27E-52EB-80C6-37B74B38245D}"/>
              </a:ext>
            </a:extLst>
          </p:cNvPr>
          <p:cNvGrpSpPr/>
          <p:nvPr/>
        </p:nvGrpSpPr>
        <p:grpSpPr>
          <a:xfrm>
            <a:off x="1112017" y="3832649"/>
            <a:ext cx="361440" cy="368143"/>
            <a:chOff x="6262200" y="1728000"/>
            <a:chExt cx="361440" cy="361440"/>
          </a:xfrm>
        </p:grpSpPr>
        <p:sp>
          <p:nvSpPr>
            <p:cNvPr id="29" name="CustomShape 37">
              <a:extLst>
                <a:ext uri="{FF2B5EF4-FFF2-40B4-BE49-F238E27FC236}">
                  <a16:creationId xmlns:a16="http://schemas.microsoft.com/office/drawing/2014/main" id="{93A8AD53-33A5-06B1-EC39-BB910368C255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30" name="CustomShape 39">
            <a:extLst>
              <a:ext uri="{FF2B5EF4-FFF2-40B4-BE49-F238E27FC236}">
                <a16:creationId xmlns:a16="http://schemas.microsoft.com/office/drawing/2014/main" id="{C330A264-A772-6055-4BD6-BD1FA672C28C}"/>
              </a:ext>
            </a:extLst>
          </p:cNvPr>
          <p:cNvSpPr/>
          <p:nvPr/>
        </p:nvSpPr>
        <p:spPr>
          <a:xfrm>
            <a:off x="1023324" y="4245261"/>
            <a:ext cx="571680" cy="24622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Combiner 1:2</a:t>
            </a:r>
            <a:endParaRPr lang="es-ES" sz="800" spc="-1" dirty="0">
              <a:latin typeface="Arial"/>
            </a:endParaRPr>
          </a:p>
        </p:txBody>
      </p:sp>
      <p:sp>
        <p:nvSpPr>
          <p:cNvPr id="32" name="Line 59">
            <a:extLst>
              <a:ext uri="{FF2B5EF4-FFF2-40B4-BE49-F238E27FC236}">
                <a16:creationId xmlns:a16="http://schemas.microsoft.com/office/drawing/2014/main" id="{202047C5-23CE-72AB-FFE1-39EF9082EF3C}"/>
              </a:ext>
            </a:extLst>
          </p:cNvPr>
          <p:cNvSpPr/>
          <p:nvPr/>
        </p:nvSpPr>
        <p:spPr>
          <a:xfrm flipH="1" flipV="1">
            <a:off x="1398248" y="3732103"/>
            <a:ext cx="0" cy="720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50044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D3912C9E-5BDF-1D29-9DC0-F58409F5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70B83820-D657-25DD-4D24-FD4A8CE6299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063759" y="2901582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7DE3D370-10E0-6E21-8C76-5E3C932639BF}"/>
              </a:ext>
            </a:extLst>
          </p:cNvPr>
          <p:cNvGrpSpPr/>
          <p:nvPr/>
        </p:nvGrpSpPr>
        <p:grpSpPr>
          <a:xfrm>
            <a:off x="63204" y="2710101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6A6D0B81-8973-265D-AB8D-ABE9D4C03129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9285AFC3-6904-2322-2622-3D9150B2E619}"/>
                </a:ext>
              </a:extLst>
            </p:cNvPr>
            <p:cNvSpPr/>
            <p:nvPr/>
          </p:nvSpPr>
          <p:spPr>
            <a:xfrm>
              <a:off x="393120" y="3011760"/>
              <a:ext cx="27684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+mj-lt"/>
                  <a:ea typeface="Open Sans Regular"/>
                </a:rPr>
                <a:t>cBPM</a:t>
              </a:r>
              <a:endParaRPr lang="es-ES" sz="800" spc="-1" dirty="0">
                <a:latin typeface="+mj-lt"/>
              </a:endParaRPr>
            </a:p>
          </p:txBody>
        </p:sp>
      </p:grpSp>
      <p:sp>
        <p:nvSpPr>
          <p:cNvPr id="31" name="CustomShape 22">
            <a:extLst>
              <a:ext uri="{FF2B5EF4-FFF2-40B4-BE49-F238E27FC236}">
                <a16:creationId xmlns:a16="http://schemas.microsoft.com/office/drawing/2014/main" id="{9A8936DD-36DA-6A63-5B20-0CE6F79F9D52}"/>
              </a:ext>
            </a:extLst>
          </p:cNvPr>
          <p:cNvSpPr/>
          <p:nvPr/>
        </p:nvSpPr>
        <p:spPr>
          <a:xfrm>
            <a:off x="2055498" y="797370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1</a:t>
            </a:r>
            <a:r>
              <a:rPr lang="es-ES" sz="1100" spc="-1" dirty="0">
                <a:latin typeface="+mj-lt"/>
                <a:ea typeface="Open Sans Regular"/>
              </a:rPr>
              <a:t> = 1.428 GHz</a:t>
            </a:r>
            <a:endParaRPr lang="es-ES" sz="1100" spc="-1" dirty="0">
              <a:latin typeface="+mj-lt"/>
            </a:endParaRPr>
          </a:p>
        </p:txBody>
      </p:sp>
      <p:sp>
        <p:nvSpPr>
          <p:cNvPr id="56" name="CustomShape 55">
            <a:extLst>
              <a:ext uri="{FF2B5EF4-FFF2-40B4-BE49-F238E27FC236}">
                <a16:creationId xmlns:a16="http://schemas.microsoft.com/office/drawing/2014/main" id="{70F6711C-B3AA-735A-E332-D7F5283D3837}"/>
              </a:ext>
            </a:extLst>
          </p:cNvPr>
          <p:cNvSpPr/>
          <p:nvPr/>
        </p:nvSpPr>
        <p:spPr>
          <a:xfrm>
            <a:off x="4598176" y="3558905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 = 194 MHz</a:t>
            </a:r>
            <a:endParaRPr lang="es-ES" sz="800" b="1" spc="-1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67E2DB5-CC9D-6727-F353-97816B64B5B0}"/>
              </a:ext>
            </a:extLst>
          </p:cNvPr>
          <p:cNvGrpSpPr/>
          <p:nvPr/>
        </p:nvGrpSpPr>
        <p:grpSpPr>
          <a:xfrm>
            <a:off x="1370004" y="2798661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481FAC26-6B8E-D813-2AB8-AF6293524103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345D1E2D-8A2D-ABF7-76BB-EF93C7FE8591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180 </a:t>
              </a:r>
              <a:endParaRPr lang="es-ES" sz="800" spc="-1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Hybrid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742836FB-9002-B58A-473D-5E36DDD266A0}"/>
              </a:ext>
            </a:extLst>
          </p:cNvPr>
          <p:cNvSpPr/>
          <p:nvPr/>
        </p:nvSpPr>
        <p:spPr>
          <a:xfrm>
            <a:off x="1172724" y="3023301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B36F4ED0-F3C1-5328-BA88-5ACA3EAAC6C9}"/>
              </a:ext>
            </a:extLst>
          </p:cNvPr>
          <p:cNvSpPr/>
          <p:nvPr/>
        </p:nvSpPr>
        <p:spPr>
          <a:xfrm flipV="1">
            <a:off x="1595004" y="3243981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40FE933F-53E0-D331-2D4A-7B8180483FCC}"/>
              </a:ext>
            </a:extLst>
          </p:cNvPr>
          <p:cNvSpPr/>
          <p:nvPr/>
        </p:nvSpPr>
        <p:spPr>
          <a:xfrm>
            <a:off x="1218634" y="2883983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DA5B1371-C965-7859-7C79-71CDBB8EAFFF}"/>
              </a:ext>
            </a:extLst>
          </p:cNvPr>
          <p:cNvSpPr/>
          <p:nvPr/>
        </p:nvSpPr>
        <p:spPr>
          <a:xfrm>
            <a:off x="1862054" y="2883983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1F0563BD-4A5B-FCF9-4123-4E1342CF25D0}"/>
              </a:ext>
            </a:extLst>
          </p:cNvPr>
          <p:cNvGrpSpPr/>
          <p:nvPr/>
        </p:nvGrpSpPr>
        <p:grpSpPr>
          <a:xfrm>
            <a:off x="2626764" y="2817021"/>
            <a:ext cx="4408740" cy="541158"/>
            <a:chOff x="2775960" y="2869200"/>
            <a:chExt cx="4408740" cy="541158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D25CA6A0-FC68-5136-2E24-B012F64FFBAA}"/>
                </a:ext>
              </a:extLst>
            </p:cNvPr>
            <p:cNvSpPr/>
            <p:nvPr/>
          </p:nvSpPr>
          <p:spPr>
            <a:xfrm rot="5400000">
              <a:off x="4069784" y="2935091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25DFF3A8-102D-8CF9-D5B9-89B64527FB0F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FF67974B-00E6-9641-D00B-67B316E212B8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71E4891A-6B24-514C-C68A-3307ABB31EC5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81658B15-3000-D8F7-25DB-B0BB6EFCB455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286CD2BB-FCE0-A302-E54C-447B4372B16D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F38AA0CC-701D-A2A2-8401-11AC9FC2F397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CCF51CFD-5A78-4331-12AC-39086126B4B1}"/>
                </a:ext>
              </a:extLst>
            </p:cNvPr>
            <p:cNvGrpSpPr/>
            <p:nvPr/>
          </p:nvGrpSpPr>
          <p:grpSpPr>
            <a:xfrm>
              <a:off x="4575960" y="2869200"/>
              <a:ext cx="412920" cy="412920"/>
              <a:chOff x="4575960" y="2869200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47D993A2-C73F-88E5-8EAF-6411B6E01B4C}"/>
                  </a:ext>
                </a:extLst>
              </p:cNvPr>
              <p:cNvSpPr/>
              <p:nvPr/>
            </p:nvSpPr>
            <p:spPr>
              <a:xfrm>
                <a:off x="4575960" y="2869200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0E79217B-34D6-E4EE-EDF9-8E1C31668295}"/>
                  </a:ext>
                </a:extLst>
              </p:cNvPr>
              <p:cNvSpPr/>
              <p:nvPr/>
            </p:nvSpPr>
            <p:spPr>
              <a:xfrm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7DD6DE33-E96D-EDE4-F5D1-9DB3E72106F9}"/>
                  </a:ext>
                </a:extLst>
              </p:cNvPr>
              <p:cNvSpPr/>
              <p:nvPr/>
            </p:nvSpPr>
            <p:spPr>
              <a:xfrm flipH="1"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</p:grpSp>
        <p:sp>
          <p:nvSpPr>
            <p:cNvPr id="201" name="Line 85">
              <a:extLst>
                <a:ext uri="{FF2B5EF4-FFF2-40B4-BE49-F238E27FC236}">
                  <a16:creationId xmlns:a16="http://schemas.microsoft.com/office/drawing/2014/main" id="{6993D608-BC90-8777-1D31-2CEF4A3EAF73}"/>
                </a:ext>
              </a:extLst>
            </p:cNvPr>
            <p:cNvSpPr/>
            <p:nvPr/>
          </p:nvSpPr>
          <p:spPr>
            <a:xfrm>
              <a:off x="6824700" y="3093970"/>
              <a:ext cx="360000" cy="0"/>
            </a:xfrm>
            <a:prstGeom prst="line">
              <a:avLst/>
            </a:prstGeom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3BFB342A-9F20-A1D4-3730-8AF8DDE1B8AB}"/>
                </a:ext>
              </a:extLst>
            </p:cNvPr>
            <p:cNvSpPr/>
            <p:nvPr/>
          </p:nvSpPr>
          <p:spPr>
            <a:xfrm>
              <a:off x="2887141" y="3287247"/>
              <a:ext cx="139077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Att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25605027-09FD-6DCB-97A0-70448F6FB1A2}"/>
                </a:ext>
              </a:extLst>
            </p:cNvPr>
            <p:cNvSpPr/>
            <p:nvPr/>
          </p:nvSpPr>
          <p:spPr>
            <a:xfrm>
              <a:off x="3479748" y="3287247"/>
              <a:ext cx="18075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BPF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F7574B46-1925-729B-1922-CE3C1144A687}"/>
                </a:ext>
              </a:extLst>
            </p:cNvPr>
            <p:cNvSpPr/>
            <p:nvPr/>
          </p:nvSpPr>
          <p:spPr>
            <a:xfrm>
              <a:off x="4119586" y="3287171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Amp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63A2DD92-5F15-1F20-606A-4748C7CA0299}"/>
                </a:ext>
              </a:extLst>
            </p:cNvPr>
            <p:cNvSpPr/>
            <p:nvPr/>
          </p:nvSpPr>
          <p:spPr>
            <a:xfrm>
              <a:off x="4641840" y="3287520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Mixer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C808D472-007F-85BF-0F52-564B321AA2B9}"/>
              </a:ext>
            </a:extLst>
          </p:cNvPr>
          <p:cNvSpPr/>
          <p:nvPr/>
        </p:nvSpPr>
        <p:spPr>
          <a:xfrm flipV="1">
            <a:off x="1588524" y="2567901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7" name="Line 97">
            <a:extLst>
              <a:ext uri="{FF2B5EF4-FFF2-40B4-BE49-F238E27FC236}">
                <a16:creationId xmlns:a16="http://schemas.microsoft.com/office/drawing/2014/main" id="{E5918A8E-B87A-0E75-A498-CB9AA63EF75D}"/>
              </a:ext>
            </a:extLst>
          </p:cNvPr>
          <p:cNvSpPr/>
          <p:nvPr/>
        </p:nvSpPr>
        <p:spPr>
          <a:xfrm>
            <a:off x="382164" y="2568981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51BC499D-CCDE-ACB1-4BDA-7587BA956121}"/>
              </a:ext>
            </a:extLst>
          </p:cNvPr>
          <p:cNvSpPr/>
          <p:nvPr/>
        </p:nvSpPr>
        <p:spPr>
          <a:xfrm flipV="1">
            <a:off x="382524" y="2557821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DDF6EB32-B26A-6DFA-3C8A-FE89B9DC57B5}"/>
              </a:ext>
            </a:extLst>
          </p:cNvPr>
          <p:cNvSpPr/>
          <p:nvPr/>
        </p:nvSpPr>
        <p:spPr>
          <a:xfrm>
            <a:off x="382164" y="3474741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C5524069-0284-325E-EF3F-8E4386C5E5CB}"/>
              </a:ext>
            </a:extLst>
          </p:cNvPr>
          <p:cNvSpPr/>
          <p:nvPr/>
        </p:nvSpPr>
        <p:spPr>
          <a:xfrm flipV="1">
            <a:off x="382524" y="3350181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4" name="Line 104">
            <a:extLst>
              <a:ext uri="{FF2B5EF4-FFF2-40B4-BE49-F238E27FC236}">
                <a16:creationId xmlns:a16="http://schemas.microsoft.com/office/drawing/2014/main" id="{03F45512-19A7-41C6-7D88-BE85965E93EB}"/>
              </a:ext>
            </a:extLst>
          </p:cNvPr>
          <p:cNvSpPr/>
          <p:nvPr/>
        </p:nvSpPr>
        <p:spPr>
          <a:xfrm flipH="1" flipV="1">
            <a:off x="4641592" y="1550595"/>
            <a:ext cx="0" cy="127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0732BBE2-178C-BDE8-86BD-00427B67460C}"/>
              </a:ext>
            </a:extLst>
          </p:cNvPr>
          <p:cNvSpPr/>
          <p:nvPr/>
        </p:nvSpPr>
        <p:spPr>
          <a:xfrm>
            <a:off x="1967456" y="3564741"/>
            <a:ext cx="75629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1.622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 dirty="0">
              <a:solidFill>
                <a:srgbClr val="7C92C4"/>
              </a:solidFill>
              <a:latin typeface="Arial"/>
            </a:endParaRPr>
          </a:p>
        </p:txBody>
      </p:sp>
      <p:sp>
        <p:nvSpPr>
          <p:cNvPr id="256" name="CustomShape 32">
            <a:extLst>
              <a:ext uri="{FF2B5EF4-FFF2-40B4-BE49-F238E27FC236}">
                <a16:creationId xmlns:a16="http://schemas.microsoft.com/office/drawing/2014/main" id="{4EEAA5B1-6FCD-DADA-A5F1-32E457C4B12F}"/>
              </a:ext>
            </a:extLst>
          </p:cNvPr>
          <p:cNvSpPr/>
          <p:nvPr/>
        </p:nvSpPr>
        <p:spPr>
          <a:xfrm>
            <a:off x="5522764" y="2832436"/>
            <a:ext cx="412920" cy="412920"/>
          </a:xfrm>
          <a:prstGeom prst="ellipse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57" name="Line 33">
            <a:extLst>
              <a:ext uri="{FF2B5EF4-FFF2-40B4-BE49-F238E27FC236}">
                <a16:creationId xmlns:a16="http://schemas.microsoft.com/office/drawing/2014/main" id="{FCBD4464-F22E-2BAC-5305-BA46D3466F5B}"/>
              </a:ext>
            </a:extLst>
          </p:cNvPr>
          <p:cNvSpPr/>
          <p:nvPr/>
        </p:nvSpPr>
        <p:spPr>
          <a:xfrm flipV="1">
            <a:off x="5586124" y="2895796"/>
            <a:ext cx="285840" cy="286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58" name="Line 34">
            <a:extLst>
              <a:ext uri="{FF2B5EF4-FFF2-40B4-BE49-F238E27FC236}">
                <a16:creationId xmlns:a16="http://schemas.microsoft.com/office/drawing/2014/main" id="{EF450B9E-280A-B569-A87E-4547C9ABA183}"/>
              </a:ext>
            </a:extLst>
          </p:cNvPr>
          <p:cNvSpPr/>
          <p:nvPr/>
        </p:nvSpPr>
        <p:spPr>
          <a:xfrm flipH="1" flipV="1">
            <a:off x="5586124" y="2895796"/>
            <a:ext cx="285840" cy="286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62" name="CustomShape 22">
            <a:extLst>
              <a:ext uri="{FF2B5EF4-FFF2-40B4-BE49-F238E27FC236}">
                <a16:creationId xmlns:a16="http://schemas.microsoft.com/office/drawing/2014/main" id="{3DB1D64A-DCE5-3827-EEE7-A5757DFF9BF7}"/>
              </a:ext>
            </a:extLst>
          </p:cNvPr>
          <p:cNvSpPr/>
          <p:nvPr/>
        </p:nvSpPr>
        <p:spPr>
          <a:xfrm>
            <a:off x="5850932" y="446240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2</a:t>
            </a:r>
            <a:r>
              <a:rPr lang="es-ES" sz="1100" spc="-1" dirty="0">
                <a:latin typeface="+mj-lt"/>
                <a:ea typeface="Open Sans Regular"/>
              </a:rPr>
              <a:t> = 89,25 MHz</a:t>
            </a:r>
            <a:endParaRPr lang="es-ES" sz="1100" spc="-1" dirty="0">
              <a:latin typeface="+mj-lt"/>
            </a:endParaRPr>
          </a:p>
        </p:txBody>
      </p:sp>
      <p:sp>
        <p:nvSpPr>
          <p:cNvPr id="271" name="Line 42">
            <a:extLst>
              <a:ext uri="{FF2B5EF4-FFF2-40B4-BE49-F238E27FC236}">
                <a16:creationId xmlns:a16="http://schemas.microsoft.com/office/drawing/2014/main" id="{AE9CA144-4167-BF48-0C4E-C0850101C96E}"/>
              </a:ext>
            </a:extLst>
          </p:cNvPr>
          <p:cNvSpPr/>
          <p:nvPr/>
        </p:nvSpPr>
        <p:spPr>
          <a:xfrm>
            <a:off x="5949718" y="3043338"/>
            <a:ext cx="33768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73" name="CustomShape 36">
            <a:extLst>
              <a:ext uri="{FF2B5EF4-FFF2-40B4-BE49-F238E27FC236}">
                <a16:creationId xmlns:a16="http://schemas.microsoft.com/office/drawing/2014/main" id="{9873146B-9E6B-690E-A48B-6505502CB211}"/>
              </a:ext>
            </a:extLst>
          </p:cNvPr>
          <p:cNvSpPr/>
          <p:nvPr/>
        </p:nvSpPr>
        <p:spPr>
          <a:xfrm>
            <a:off x="6298511" y="2862217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274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9C0F0D45-2F67-48CD-9C47-F840CE30EEA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343151" y="2910097"/>
            <a:ext cx="272880" cy="266040"/>
          </a:xfrm>
          <a:prstGeom prst="rect">
            <a:avLst/>
          </a:prstGeom>
          <a:ln w="12600">
            <a:noFill/>
          </a:ln>
        </p:spPr>
      </p:pic>
      <p:sp>
        <p:nvSpPr>
          <p:cNvPr id="278" name="CustomShape 51">
            <a:extLst>
              <a:ext uri="{FF2B5EF4-FFF2-40B4-BE49-F238E27FC236}">
                <a16:creationId xmlns:a16="http://schemas.microsoft.com/office/drawing/2014/main" id="{6F29867F-776C-0696-DEDB-102B3CF5D936}"/>
              </a:ext>
            </a:extLst>
          </p:cNvPr>
          <p:cNvSpPr/>
          <p:nvPr/>
        </p:nvSpPr>
        <p:spPr>
          <a:xfrm>
            <a:off x="6384334" y="3271899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281" name="CustomShape 49">
            <a:extLst>
              <a:ext uri="{FF2B5EF4-FFF2-40B4-BE49-F238E27FC236}">
                <a16:creationId xmlns:a16="http://schemas.microsoft.com/office/drawing/2014/main" id="{422AC2AE-D317-B991-0061-94BC2D98F43C}"/>
              </a:ext>
            </a:extLst>
          </p:cNvPr>
          <p:cNvSpPr/>
          <p:nvPr/>
        </p:nvSpPr>
        <p:spPr>
          <a:xfrm>
            <a:off x="5608869" y="3311989"/>
            <a:ext cx="281160" cy="1220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Mixer</a:t>
            </a:r>
            <a:endParaRPr lang="es-ES" sz="800" spc="-1" dirty="0">
              <a:latin typeface="Arial"/>
            </a:endParaRPr>
          </a:p>
        </p:txBody>
      </p:sp>
      <p:sp>
        <p:nvSpPr>
          <p:cNvPr id="285" name="CustomShape 55">
            <a:extLst>
              <a:ext uri="{FF2B5EF4-FFF2-40B4-BE49-F238E27FC236}">
                <a16:creationId xmlns:a16="http://schemas.microsoft.com/office/drawing/2014/main" id="{352BBF8B-2EB1-CFE0-581B-AC9BE45B37A0}"/>
              </a:ext>
            </a:extLst>
          </p:cNvPr>
          <p:cNvSpPr/>
          <p:nvPr/>
        </p:nvSpPr>
        <p:spPr>
          <a:xfrm>
            <a:off x="5806196" y="3555652"/>
            <a:ext cx="98322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6ED29B"/>
                </a:solidFill>
                <a:latin typeface="+mj-lt"/>
                <a:ea typeface="Open Sans Regular"/>
              </a:rPr>
              <a:t>2</a:t>
            </a: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= 104,75 MHz</a:t>
            </a:r>
            <a:endParaRPr lang="es-ES" sz="800" b="1" spc="-1" dirty="0">
              <a:solidFill>
                <a:srgbClr val="6ED29B"/>
              </a:solidFill>
              <a:latin typeface="+mj-lt"/>
            </a:endParaRPr>
          </a:p>
        </p:txBody>
      </p:sp>
      <p:sp>
        <p:nvSpPr>
          <p:cNvPr id="288" name="CustomShape 25">
            <a:extLst>
              <a:ext uri="{FF2B5EF4-FFF2-40B4-BE49-F238E27FC236}">
                <a16:creationId xmlns:a16="http://schemas.microsoft.com/office/drawing/2014/main" id="{B9A61649-D78B-878F-7AA4-CFD0ACF2EE9B}"/>
              </a:ext>
            </a:extLst>
          </p:cNvPr>
          <p:cNvSpPr/>
          <p:nvPr/>
        </p:nvSpPr>
        <p:spPr>
          <a:xfrm rot="5400000">
            <a:off x="7037685" y="2903061"/>
            <a:ext cx="318240" cy="280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89" name="CustomShape 48">
            <a:extLst>
              <a:ext uri="{FF2B5EF4-FFF2-40B4-BE49-F238E27FC236}">
                <a16:creationId xmlns:a16="http://schemas.microsoft.com/office/drawing/2014/main" id="{B0B34D8C-633F-3D1E-68FC-AEFA0EA4D35C}"/>
              </a:ext>
            </a:extLst>
          </p:cNvPr>
          <p:cNvSpPr/>
          <p:nvPr/>
        </p:nvSpPr>
        <p:spPr>
          <a:xfrm>
            <a:off x="7084787" y="3271899"/>
            <a:ext cx="22403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sp>
        <p:nvSpPr>
          <p:cNvPr id="296" name="Line 45">
            <a:extLst>
              <a:ext uri="{FF2B5EF4-FFF2-40B4-BE49-F238E27FC236}">
                <a16:creationId xmlns:a16="http://schemas.microsoft.com/office/drawing/2014/main" id="{AB15ABFA-9114-B771-D540-6E25690E7139}"/>
              </a:ext>
            </a:extLst>
          </p:cNvPr>
          <p:cNvSpPr/>
          <p:nvPr/>
        </p:nvSpPr>
        <p:spPr>
          <a:xfrm>
            <a:off x="7350418" y="3045240"/>
            <a:ext cx="36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98" name="CustomShape 36">
            <a:extLst>
              <a:ext uri="{FF2B5EF4-FFF2-40B4-BE49-F238E27FC236}">
                <a16:creationId xmlns:a16="http://schemas.microsoft.com/office/drawing/2014/main" id="{4B9F73B8-3F4B-4846-4C29-DD90B6437C7A}"/>
              </a:ext>
            </a:extLst>
          </p:cNvPr>
          <p:cNvSpPr/>
          <p:nvPr/>
        </p:nvSpPr>
        <p:spPr>
          <a:xfrm>
            <a:off x="7731142" y="2873268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299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0A7953D1-7E63-FD62-CCEC-D89EF58F2D4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775782" y="2921148"/>
            <a:ext cx="272880" cy="266040"/>
          </a:xfrm>
          <a:prstGeom prst="rect">
            <a:avLst/>
          </a:prstGeom>
          <a:ln w="12600">
            <a:noFill/>
          </a:ln>
        </p:spPr>
      </p:pic>
      <p:sp>
        <p:nvSpPr>
          <p:cNvPr id="300" name="CustomShape 51">
            <a:extLst>
              <a:ext uri="{FF2B5EF4-FFF2-40B4-BE49-F238E27FC236}">
                <a16:creationId xmlns:a16="http://schemas.microsoft.com/office/drawing/2014/main" id="{2914611B-B06E-A717-29F1-EBD94CCA7BF4}"/>
              </a:ext>
            </a:extLst>
          </p:cNvPr>
          <p:cNvSpPr/>
          <p:nvPr/>
        </p:nvSpPr>
        <p:spPr>
          <a:xfrm>
            <a:off x="7837678" y="3271897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grpSp>
        <p:nvGrpSpPr>
          <p:cNvPr id="304" name="Group 16">
            <a:extLst>
              <a:ext uri="{FF2B5EF4-FFF2-40B4-BE49-F238E27FC236}">
                <a16:creationId xmlns:a16="http://schemas.microsoft.com/office/drawing/2014/main" id="{19F14E2A-B4EC-499D-5563-A95E258F731A}"/>
              </a:ext>
            </a:extLst>
          </p:cNvPr>
          <p:cNvGrpSpPr/>
          <p:nvPr/>
        </p:nvGrpSpPr>
        <p:grpSpPr>
          <a:xfrm>
            <a:off x="8251293" y="2177306"/>
            <a:ext cx="835920" cy="1708216"/>
            <a:chOff x="8043840" y="1744920"/>
            <a:chExt cx="835920" cy="2659680"/>
          </a:xfrm>
        </p:grpSpPr>
        <p:sp>
          <p:nvSpPr>
            <p:cNvPr id="305" name="CustomShape 17">
              <a:extLst>
                <a:ext uri="{FF2B5EF4-FFF2-40B4-BE49-F238E27FC236}">
                  <a16:creationId xmlns:a16="http://schemas.microsoft.com/office/drawing/2014/main" id="{D5E93EEA-BE33-FA93-475B-E3E3AF03722A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306" name="CustomShape 18">
              <a:extLst>
                <a:ext uri="{FF2B5EF4-FFF2-40B4-BE49-F238E27FC236}">
                  <a16:creationId xmlns:a16="http://schemas.microsoft.com/office/drawing/2014/main" id="{D3C5802C-B4FC-0185-E59D-403EFE9DB1DF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Oscilloscope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311" name="Line 45">
            <a:extLst>
              <a:ext uri="{FF2B5EF4-FFF2-40B4-BE49-F238E27FC236}">
                <a16:creationId xmlns:a16="http://schemas.microsoft.com/office/drawing/2014/main" id="{37C984C2-0258-E4F9-31C4-A9291F8036D9}"/>
              </a:ext>
            </a:extLst>
          </p:cNvPr>
          <p:cNvSpPr/>
          <p:nvPr/>
        </p:nvSpPr>
        <p:spPr>
          <a:xfrm>
            <a:off x="8083832" y="3038896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3" name="CustomShape 55">
            <a:extLst>
              <a:ext uri="{FF2B5EF4-FFF2-40B4-BE49-F238E27FC236}">
                <a16:creationId xmlns:a16="http://schemas.microsoft.com/office/drawing/2014/main" id="{88CC2B07-EDA6-4BA6-9CF8-86B72461B3F6}"/>
              </a:ext>
            </a:extLst>
          </p:cNvPr>
          <p:cNvSpPr/>
          <p:nvPr/>
        </p:nvSpPr>
        <p:spPr>
          <a:xfrm>
            <a:off x="5955251" y="2540441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6ED29B"/>
                </a:solidFill>
                <a:latin typeface="+mj-lt"/>
                <a:ea typeface="Open Sans Regular"/>
              </a:rPr>
              <a:t>Second down-conversion</a:t>
            </a:r>
            <a:endParaRPr lang="es-ES" sz="900" b="1" spc="-1" dirty="0">
              <a:solidFill>
                <a:srgbClr val="6ED29B"/>
              </a:solidFill>
              <a:latin typeface="+mj-lt"/>
            </a:endParaRPr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3A81BF41-D126-CA9A-E96B-0C68788AD893}"/>
              </a:ext>
            </a:extLst>
          </p:cNvPr>
          <p:cNvSpPr/>
          <p:nvPr/>
        </p:nvSpPr>
        <p:spPr>
          <a:xfrm>
            <a:off x="5019119" y="2853702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E73AB01B-C18B-0593-051B-152DB78768AC}"/>
              </a:ext>
            </a:extLst>
          </p:cNvPr>
          <p:cNvSpPr/>
          <p:nvPr/>
        </p:nvSpPr>
        <p:spPr>
          <a:xfrm>
            <a:off x="5125657" y="3252333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9F35A73E-2D0A-5C8C-49A1-85435D11BA11}"/>
              </a:ext>
            </a:extLst>
          </p:cNvPr>
          <p:cNvSpPr/>
          <p:nvPr/>
        </p:nvSpPr>
        <p:spPr>
          <a:xfrm>
            <a:off x="5376220" y="3031414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0DDE7FCA-B022-DF80-9A8F-A8FEA8B61876}"/>
              </a:ext>
            </a:extLst>
          </p:cNvPr>
          <p:cNvSpPr/>
          <p:nvPr/>
        </p:nvSpPr>
        <p:spPr>
          <a:xfrm>
            <a:off x="4833357" y="3011453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26" name="CustomShape 55">
            <a:extLst>
              <a:ext uri="{FF2B5EF4-FFF2-40B4-BE49-F238E27FC236}">
                <a16:creationId xmlns:a16="http://schemas.microsoft.com/office/drawing/2014/main" id="{AA60A75E-06B3-04C8-45AC-39EA9D44EBD4}"/>
              </a:ext>
            </a:extLst>
          </p:cNvPr>
          <p:cNvSpPr/>
          <p:nvPr/>
        </p:nvSpPr>
        <p:spPr>
          <a:xfrm>
            <a:off x="2799231" y="2498651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First down-conversion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527" name="CustomShape 3">
            <a:extLst>
              <a:ext uri="{FF2B5EF4-FFF2-40B4-BE49-F238E27FC236}">
                <a16:creationId xmlns:a16="http://schemas.microsoft.com/office/drawing/2014/main" id="{28B35E17-5F90-2A95-A7F9-B4AE6AE2AEAC}"/>
              </a:ext>
            </a:extLst>
          </p:cNvPr>
          <p:cNvSpPr/>
          <p:nvPr/>
        </p:nvSpPr>
        <p:spPr>
          <a:xfrm rot="5400000">
            <a:off x="1623217" y="1379674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grpSp>
        <p:nvGrpSpPr>
          <p:cNvPr id="528" name="Group 10">
            <a:extLst>
              <a:ext uri="{FF2B5EF4-FFF2-40B4-BE49-F238E27FC236}">
                <a16:creationId xmlns:a16="http://schemas.microsoft.com/office/drawing/2014/main" id="{849E317C-9008-72A3-D8AF-A30B38CFC913}"/>
              </a:ext>
            </a:extLst>
          </p:cNvPr>
          <p:cNvGrpSpPr/>
          <p:nvPr/>
        </p:nvGrpSpPr>
        <p:grpSpPr>
          <a:xfrm>
            <a:off x="2330617" y="1338994"/>
            <a:ext cx="361440" cy="361440"/>
            <a:chOff x="5440680" y="1726200"/>
            <a:chExt cx="361440" cy="361440"/>
          </a:xfrm>
        </p:grpSpPr>
        <p:sp>
          <p:nvSpPr>
            <p:cNvPr id="529" name="CustomShape 11">
              <a:extLst>
                <a:ext uri="{FF2B5EF4-FFF2-40B4-BE49-F238E27FC236}">
                  <a16:creationId xmlns:a16="http://schemas.microsoft.com/office/drawing/2014/main" id="{66DC1380-E2DD-FC37-2804-4D6D70481061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530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CA49287D-B534-BB7E-2351-8E1BB3BB2D2F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532" name="Line 13">
            <a:extLst>
              <a:ext uri="{FF2B5EF4-FFF2-40B4-BE49-F238E27FC236}">
                <a16:creationId xmlns:a16="http://schemas.microsoft.com/office/drawing/2014/main" id="{C3122A34-A2AB-EC30-C699-19E358551ACF}"/>
              </a:ext>
            </a:extLst>
          </p:cNvPr>
          <p:cNvSpPr/>
          <p:nvPr/>
        </p:nvSpPr>
        <p:spPr>
          <a:xfrm>
            <a:off x="512257" y="1519714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3" name="Line 14">
            <a:extLst>
              <a:ext uri="{FF2B5EF4-FFF2-40B4-BE49-F238E27FC236}">
                <a16:creationId xmlns:a16="http://schemas.microsoft.com/office/drawing/2014/main" id="{3C3CC219-3689-5C73-2B7F-AFFB74695A84}"/>
              </a:ext>
            </a:extLst>
          </p:cNvPr>
          <p:cNvSpPr/>
          <p:nvPr/>
        </p:nvSpPr>
        <p:spPr>
          <a:xfrm>
            <a:off x="1304617" y="1519714"/>
            <a:ext cx="33768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4" name="Line 15">
            <a:extLst>
              <a:ext uri="{FF2B5EF4-FFF2-40B4-BE49-F238E27FC236}">
                <a16:creationId xmlns:a16="http://schemas.microsoft.com/office/drawing/2014/main" id="{4CC9997B-0005-D4A8-36BC-07141D656C11}"/>
              </a:ext>
            </a:extLst>
          </p:cNvPr>
          <p:cNvSpPr/>
          <p:nvPr/>
        </p:nvSpPr>
        <p:spPr>
          <a:xfrm>
            <a:off x="1915177" y="1519714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5" name="Line 16">
            <a:extLst>
              <a:ext uri="{FF2B5EF4-FFF2-40B4-BE49-F238E27FC236}">
                <a16:creationId xmlns:a16="http://schemas.microsoft.com/office/drawing/2014/main" id="{3746ECE3-BFF3-ED1B-2D7D-1A7A58DC97CA}"/>
              </a:ext>
            </a:extLst>
          </p:cNvPr>
          <p:cNvSpPr/>
          <p:nvPr/>
        </p:nvSpPr>
        <p:spPr>
          <a:xfrm>
            <a:off x="2694577" y="1519714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6" name="CustomShape 20">
            <a:extLst>
              <a:ext uri="{FF2B5EF4-FFF2-40B4-BE49-F238E27FC236}">
                <a16:creationId xmlns:a16="http://schemas.microsoft.com/office/drawing/2014/main" id="{F181813D-9B1C-522D-BD1E-836B91B5E03D}"/>
              </a:ext>
            </a:extLst>
          </p:cNvPr>
          <p:cNvSpPr/>
          <p:nvPr/>
        </p:nvSpPr>
        <p:spPr>
          <a:xfrm>
            <a:off x="1796017" y="1731394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7" name="CustomShape 21">
            <a:extLst>
              <a:ext uri="{FF2B5EF4-FFF2-40B4-BE49-F238E27FC236}">
                <a16:creationId xmlns:a16="http://schemas.microsoft.com/office/drawing/2014/main" id="{F9910225-2339-5E69-2F84-A342715DAE6B}"/>
              </a:ext>
            </a:extLst>
          </p:cNvPr>
          <p:cNvSpPr/>
          <p:nvPr/>
        </p:nvSpPr>
        <p:spPr>
          <a:xfrm>
            <a:off x="2398117" y="1733773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BPF</a:t>
            </a:r>
            <a:endParaRPr lang="es-ES" sz="800" spc="-1" dirty="0">
              <a:latin typeface="Arial"/>
            </a:endParaRPr>
          </a:p>
        </p:txBody>
      </p:sp>
      <p:sp>
        <p:nvSpPr>
          <p:cNvPr id="538" name="CustomShape 22">
            <a:extLst>
              <a:ext uri="{FF2B5EF4-FFF2-40B4-BE49-F238E27FC236}">
                <a16:creationId xmlns:a16="http://schemas.microsoft.com/office/drawing/2014/main" id="{2264F82D-60CC-153B-F39B-FAC69FAE3476}"/>
              </a:ext>
            </a:extLst>
          </p:cNvPr>
          <p:cNvSpPr/>
          <p:nvPr/>
        </p:nvSpPr>
        <p:spPr>
          <a:xfrm>
            <a:off x="1667497" y="1731396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grpSp>
        <p:nvGrpSpPr>
          <p:cNvPr id="539" name="Group 28">
            <a:extLst>
              <a:ext uri="{FF2B5EF4-FFF2-40B4-BE49-F238E27FC236}">
                <a16:creationId xmlns:a16="http://schemas.microsoft.com/office/drawing/2014/main" id="{F4D72266-0865-6909-036A-C57C67355187}"/>
              </a:ext>
            </a:extLst>
          </p:cNvPr>
          <p:cNvGrpSpPr/>
          <p:nvPr/>
        </p:nvGrpSpPr>
        <p:grpSpPr>
          <a:xfrm>
            <a:off x="920137" y="1340794"/>
            <a:ext cx="361440" cy="361440"/>
            <a:chOff x="4030200" y="1728000"/>
            <a:chExt cx="361440" cy="361440"/>
          </a:xfrm>
        </p:grpSpPr>
        <p:sp>
          <p:nvSpPr>
            <p:cNvPr id="540" name="CustomShape 29">
              <a:extLst>
                <a:ext uri="{FF2B5EF4-FFF2-40B4-BE49-F238E27FC236}">
                  <a16:creationId xmlns:a16="http://schemas.microsoft.com/office/drawing/2014/main" id="{05A60BB6-3264-D327-227E-5491835E682A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41" name="CustomShape 30">
            <a:extLst>
              <a:ext uri="{FF2B5EF4-FFF2-40B4-BE49-F238E27FC236}">
                <a16:creationId xmlns:a16="http://schemas.microsoft.com/office/drawing/2014/main" id="{4631B8B2-53B2-3E03-DE48-BD466E714FB3}"/>
              </a:ext>
            </a:extLst>
          </p:cNvPr>
          <p:cNvSpPr/>
          <p:nvPr/>
        </p:nvSpPr>
        <p:spPr>
          <a:xfrm>
            <a:off x="1024537" y="1722756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42" name="CustomShape 33">
            <a:extLst>
              <a:ext uri="{FF2B5EF4-FFF2-40B4-BE49-F238E27FC236}">
                <a16:creationId xmlns:a16="http://schemas.microsoft.com/office/drawing/2014/main" id="{4644A288-4F47-6BA3-0C28-2CF3146B8C0E}"/>
              </a:ext>
            </a:extLst>
          </p:cNvPr>
          <p:cNvSpPr/>
          <p:nvPr/>
        </p:nvSpPr>
        <p:spPr>
          <a:xfrm>
            <a:off x="1434315" y="1190851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latin typeface="Open Sans Regular"/>
                <a:ea typeface="Open Sans Regular"/>
              </a:rPr>
              <a:t>LO</a:t>
            </a:r>
            <a:r>
              <a:rPr lang="es-ES" sz="600" b="1" spc="-1" dirty="0">
                <a:latin typeface="Open Sans Regular"/>
                <a:ea typeface="Open Sans Regular"/>
              </a:rPr>
              <a:t>1</a:t>
            </a:r>
            <a:r>
              <a:rPr lang="es-ES" sz="900" b="1" spc="-1" dirty="0">
                <a:latin typeface="Open Sans Regular"/>
                <a:ea typeface="Open Sans Regular"/>
              </a:rPr>
              <a:t> =</a:t>
            </a:r>
            <a:r>
              <a:rPr lang="es-ES" sz="900" b="1" dirty="0"/>
              <a:t> 1.428 </a:t>
            </a:r>
            <a:r>
              <a:rPr lang="es-ES" sz="900" b="1" spc="-1" dirty="0">
                <a:latin typeface="Open Sans Regular"/>
                <a:ea typeface="Open Sans Regular"/>
              </a:rPr>
              <a:t>GHz</a:t>
            </a:r>
            <a:endParaRPr lang="es-ES" sz="900" b="1" spc="-1" dirty="0">
              <a:latin typeface="Arial"/>
            </a:endParaRPr>
          </a:p>
        </p:txBody>
      </p:sp>
      <p:sp>
        <p:nvSpPr>
          <p:cNvPr id="543" name="CustomShape 41">
            <a:extLst>
              <a:ext uri="{FF2B5EF4-FFF2-40B4-BE49-F238E27FC236}">
                <a16:creationId xmlns:a16="http://schemas.microsoft.com/office/drawing/2014/main" id="{8FC76FD6-4F28-696B-3DBB-1E43F93AB7AA}"/>
              </a:ext>
            </a:extLst>
          </p:cNvPr>
          <p:cNvSpPr/>
          <p:nvPr/>
        </p:nvSpPr>
        <p:spPr>
          <a:xfrm>
            <a:off x="694822" y="395745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328FE565-BE68-DE77-7BF4-D8DBC6AE3A5E}"/>
              </a:ext>
            </a:extLst>
          </p:cNvPr>
          <p:cNvCxnSpPr>
            <a:cxnSpLocks/>
          </p:cNvCxnSpPr>
          <p:nvPr/>
        </p:nvCxnSpPr>
        <p:spPr>
          <a:xfrm>
            <a:off x="1106865" y="841115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5" name="CustomShape 42">
            <a:extLst>
              <a:ext uri="{FF2B5EF4-FFF2-40B4-BE49-F238E27FC236}">
                <a16:creationId xmlns:a16="http://schemas.microsoft.com/office/drawing/2014/main" id="{00A562A4-26EA-5204-CB48-3975569A3833}"/>
              </a:ext>
            </a:extLst>
          </p:cNvPr>
          <p:cNvSpPr/>
          <p:nvPr/>
        </p:nvSpPr>
        <p:spPr>
          <a:xfrm>
            <a:off x="715905" y="432739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546" name="CustomShape 32">
            <a:extLst>
              <a:ext uri="{FF2B5EF4-FFF2-40B4-BE49-F238E27FC236}">
                <a16:creationId xmlns:a16="http://schemas.microsoft.com/office/drawing/2014/main" id="{7C34D827-4A66-F8FF-5233-CF4A54B59F3F}"/>
              </a:ext>
            </a:extLst>
          </p:cNvPr>
          <p:cNvSpPr/>
          <p:nvPr/>
        </p:nvSpPr>
        <p:spPr>
          <a:xfrm>
            <a:off x="0" y="1118859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+mj-lt"/>
                <a:ea typeface="Open Sans Regular"/>
              </a:rPr>
              <a:t>ATF S.G = 714 MHz</a:t>
            </a:r>
            <a:endParaRPr lang="es-ES" sz="800" spc="-1" dirty="0">
              <a:latin typeface="+mj-lt"/>
            </a:endParaRPr>
          </a:p>
        </p:txBody>
      </p:sp>
      <p:grpSp>
        <p:nvGrpSpPr>
          <p:cNvPr id="548" name="Grupo 547">
            <a:extLst>
              <a:ext uri="{FF2B5EF4-FFF2-40B4-BE49-F238E27FC236}">
                <a16:creationId xmlns:a16="http://schemas.microsoft.com/office/drawing/2014/main" id="{71F8DADA-E83E-4A77-A4A1-B3E6B1EB0BEB}"/>
              </a:ext>
            </a:extLst>
          </p:cNvPr>
          <p:cNvGrpSpPr/>
          <p:nvPr/>
        </p:nvGrpSpPr>
        <p:grpSpPr>
          <a:xfrm rot="5400000">
            <a:off x="3110415" y="1322863"/>
            <a:ext cx="497160" cy="459350"/>
            <a:chOff x="5952760" y="1579971"/>
            <a:chExt cx="497160" cy="459350"/>
          </a:xfrm>
        </p:grpSpPr>
        <p:sp>
          <p:nvSpPr>
            <p:cNvPr id="549" name="Triángulo isósceles 548">
              <a:extLst>
                <a:ext uri="{FF2B5EF4-FFF2-40B4-BE49-F238E27FC236}">
                  <a16:creationId xmlns:a16="http://schemas.microsoft.com/office/drawing/2014/main" id="{8C61C282-077D-A9ED-D2BB-CC4ED1203FAB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50" name="CustomShape 7">
              <a:extLst>
                <a:ext uri="{FF2B5EF4-FFF2-40B4-BE49-F238E27FC236}">
                  <a16:creationId xmlns:a16="http://schemas.microsoft.com/office/drawing/2014/main" id="{9A748D64-1C62-73F1-E709-8644BACD3386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grpSp>
        <p:nvGrpSpPr>
          <p:cNvPr id="559" name="Group 36">
            <a:extLst>
              <a:ext uri="{FF2B5EF4-FFF2-40B4-BE49-F238E27FC236}">
                <a16:creationId xmlns:a16="http://schemas.microsoft.com/office/drawing/2014/main" id="{7F49A545-5239-3392-CE12-F497BDC20BC3}"/>
              </a:ext>
            </a:extLst>
          </p:cNvPr>
          <p:cNvGrpSpPr/>
          <p:nvPr/>
        </p:nvGrpSpPr>
        <p:grpSpPr>
          <a:xfrm>
            <a:off x="4029320" y="1369118"/>
            <a:ext cx="361440" cy="361440"/>
            <a:chOff x="6262200" y="1728000"/>
            <a:chExt cx="361440" cy="361440"/>
          </a:xfrm>
        </p:grpSpPr>
        <p:sp>
          <p:nvSpPr>
            <p:cNvPr id="560" name="CustomShape 37">
              <a:extLst>
                <a:ext uri="{FF2B5EF4-FFF2-40B4-BE49-F238E27FC236}">
                  <a16:creationId xmlns:a16="http://schemas.microsoft.com/office/drawing/2014/main" id="{6C786DAA-8342-ECAE-FEFA-03BD42C09E1C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62" name="Line 16">
            <a:extLst>
              <a:ext uri="{FF2B5EF4-FFF2-40B4-BE49-F238E27FC236}">
                <a16:creationId xmlns:a16="http://schemas.microsoft.com/office/drawing/2014/main" id="{6EB8C26F-5D5E-8DA1-66FF-EDA71FC0AE75}"/>
              </a:ext>
            </a:extLst>
          </p:cNvPr>
          <p:cNvSpPr/>
          <p:nvPr/>
        </p:nvSpPr>
        <p:spPr>
          <a:xfrm>
            <a:off x="3588864" y="1552538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64" name="CustomShape 39">
            <a:extLst>
              <a:ext uri="{FF2B5EF4-FFF2-40B4-BE49-F238E27FC236}">
                <a16:creationId xmlns:a16="http://schemas.microsoft.com/office/drawing/2014/main" id="{CCB9BA61-ED6B-E887-C6E4-5ECDC1A8173B}"/>
              </a:ext>
            </a:extLst>
          </p:cNvPr>
          <p:cNvSpPr/>
          <p:nvPr/>
        </p:nvSpPr>
        <p:spPr>
          <a:xfrm>
            <a:off x="3942671" y="1784311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566" name="Line 16">
            <a:extLst>
              <a:ext uri="{FF2B5EF4-FFF2-40B4-BE49-F238E27FC236}">
                <a16:creationId xmlns:a16="http://schemas.microsoft.com/office/drawing/2014/main" id="{F3FC0936-7F91-1AB7-4F69-73959C304B7A}"/>
              </a:ext>
            </a:extLst>
          </p:cNvPr>
          <p:cNvSpPr/>
          <p:nvPr/>
        </p:nvSpPr>
        <p:spPr>
          <a:xfrm>
            <a:off x="4396830" y="1550595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67" name="CustomShape 21">
            <a:extLst>
              <a:ext uri="{FF2B5EF4-FFF2-40B4-BE49-F238E27FC236}">
                <a16:creationId xmlns:a16="http://schemas.microsoft.com/office/drawing/2014/main" id="{B900B915-FDAB-74D9-0B24-71F3AE98B674}"/>
              </a:ext>
            </a:extLst>
          </p:cNvPr>
          <p:cNvSpPr/>
          <p:nvPr/>
        </p:nvSpPr>
        <p:spPr>
          <a:xfrm>
            <a:off x="3233568" y="1784311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1ED1C818-870B-43E3-C784-638B9A8237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s-ES" smtClean="0"/>
              <a:t>54</a:t>
            </a:fld>
            <a:endParaRPr lang="es-ES" dirty="0"/>
          </a:p>
        </p:txBody>
      </p:sp>
      <p:grpSp>
        <p:nvGrpSpPr>
          <p:cNvPr id="573" name="Group 10">
            <a:extLst>
              <a:ext uri="{FF2B5EF4-FFF2-40B4-BE49-F238E27FC236}">
                <a16:creationId xmlns:a16="http://schemas.microsoft.com/office/drawing/2014/main" id="{19B64459-270B-DC52-922E-043439F9C2F3}"/>
              </a:ext>
            </a:extLst>
          </p:cNvPr>
          <p:cNvGrpSpPr/>
          <p:nvPr/>
        </p:nvGrpSpPr>
        <p:grpSpPr>
          <a:xfrm>
            <a:off x="6412669" y="1236305"/>
            <a:ext cx="361440" cy="361440"/>
            <a:chOff x="5440680" y="1726200"/>
            <a:chExt cx="361440" cy="361440"/>
          </a:xfrm>
        </p:grpSpPr>
        <p:sp>
          <p:nvSpPr>
            <p:cNvPr id="574" name="CustomShape 11">
              <a:extLst>
                <a:ext uri="{FF2B5EF4-FFF2-40B4-BE49-F238E27FC236}">
                  <a16:creationId xmlns:a16="http://schemas.microsoft.com/office/drawing/2014/main" id="{C87DECF9-4C5F-1C8A-44E3-F2C437302051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575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3EB45AEF-C95F-604C-389E-B7E368AB8EFB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577" name="CustomShape 20">
            <a:extLst>
              <a:ext uri="{FF2B5EF4-FFF2-40B4-BE49-F238E27FC236}">
                <a16:creationId xmlns:a16="http://schemas.microsoft.com/office/drawing/2014/main" id="{A4629E80-159C-BBE4-7A33-B7B809499007}"/>
              </a:ext>
            </a:extLst>
          </p:cNvPr>
          <p:cNvSpPr/>
          <p:nvPr/>
        </p:nvSpPr>
        <p:spPr>
          <a:xfrm>
            <a:off x="2606964" y="4861536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78" name="CustomShape 21">
            <a:extLst>
              <a:ext uri="{FF2B5EF4-FFF2-40B4-BE49-F238E27FC236}">
                <a16:creationId xmlns:a16="http://schemas.microsoft.com/office/drawing/2014/main" id="{D0F96222-8077-1D9A-3719-96D3E0EFC1A5}"/>
              </a:ext>
            </a:extLst>
          </p:cNvPr>
          <p:cNvSpPr/>
          <p:nvPr/>
        </p:nvSpPr>
        <p:spPr>
          <a:xfrm>
            <a:off x="6480169" y="163108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grpSp>
        <p:nvGrpSpPr>
          <p:cNvPr id="581" name="Group 28">
            <a:extLst>
              <a:ext uri="{FF2B5EF4-FFF2-40B4-BE49-F238E27FC236}">
                <a16:creationId xmlns:a16="http://schemas.microsoft.com/office/drawing/2014/main" id="{53FED11C-2D09-40A5-6B58-892394649092}"/>
              </a:ext>
            </a:extLst>
          </p:cNvPr>
          <p:cNvGrpSpPr/>
          <p:nvPr/>
        </p:nvGrpSpPr>
        <p:grpSpPr>
          <a:xfrm>
            <a:off x="7740972" y="1259819"/>
            <a:ext cx="361440" cy="361440"/>
            <a:chOff x="4030200" y="1728000"/>
            <a:chExt cx="361440" cy="361440"/>
          </a:xfrm>
        </p:grpSpPr>
        <p:sp>
          <p:nvSpPr>
            <p:cNvPr id="582" name="CustomShape 29">
              <a:extLst>
                <a:ext uri="{FF2B5EF4-FFF2-40B4-BE49-F238E27FC236}">
                  <a16:creationId xmlns:a16="http://schemas.microsoft.com/office/drawing/2014/main" id="{AB44310D-F279-E355-B71F-F04A00F401C6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83" name="CustomShape 30">
            <a:extLst>
              <a:ext uri="{FF2B5EF4-FFF2-40B4-BE49-F238E27FC236}">
                <a16:creationId xmlns:a16="http://schemas.microsoft.com/office/drawing/2014/main" id="{1176F57A-CF09-EF2C-5D70-3AF13CF371EB}"/>
              </a:ext>
            </a:extLst>
          </p:cNvPr>
          <p:cNvSpPr/>
          <p:nvPr/>
        </p:nvSpPr>
        <p:spPr>
          <a:xfrm>
            <a:off x="7845372" y="1641781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84" name="CustomShape 33">
            <a:extLst>
              <a:ext uri="{FF2B5EF4-FFF2-40B4-BE49-F238E27FC236}">
                <a16:creationId xmlns:a16="http://schemas.microsoft.com/office/drawing/2014/main" id="{4E256EAC-6169-2251-2268-D33012A0B6B0}"/>
              </a:ext>
            </a:extLst>
          </p:cNvPr>
          <p:cNvSpPr/>
          <p:nvPr/>
        </p:nvSpPr>
        <p:spPr>
          <a:xfrm>
            <a:off x="5841703" y="967148"/>
            <a:ext cx="973125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LO</a:t>
            </a:r>
            <a:r>
              <a:rPr lang="es-ES" sz="500" b="1" spc="-1" dirty="0">
                <a:latin typeface="+mj-lt"/>
                <a:ea typeface="Open Sans Regular"/>
              </a:rPr>
              <a:t>2</a:t>
            </a:r>
            <a:r>
              <a:rPr lang="es-ES" sz="800" b="1" spc="-1" dirty="0">
                <a:latin typeface="+mj-lt"/>
                <a:ea typeface="Open Sans Regular"/>
              </a:rPr>
              <a:t> =</a:t>
            </a:r>
            <a:r>
              <a:rPr lang="es-ES" sz="800" b="1" dirty="0">
                <a:latin typeface="+mj-lt"/>
              </a:rPr>
              <a:t> 89,25 MH</a:t>
            </a:r>
            <a:r>
              <a:rPr lang="es-ES" sz="800" b="1" spc="-1" dirty="0">
                <a:latin typeface="+mj-lt"/>
                <a:ea typeface="Open Sans Regular"/>
              </a:rPr>
              <a:t>z</a:t>
            </a:r>
            <a:endParaRPr lang="es-ES" sz="800" b="1" spc="-1" dirty="0">
              <a:latin typeface="+mj-lt"/>
            </a:endParaRPr>
          </a:p>
        </p:txBody>
      </p:sp>
      <p:grpSp>
        <p:nvGrpSpPr>
          <p:cNvPr id="585" name="Group 36">
            <a:extLst>
              <a:ext uri="{FF2B5EF4-FFF2-40B4-BE49-F238E27FC236}">
                <a16:creationId xmlns:a16="http://schemas.microsoft.com/office/drawing/2014/main" id="{F50DDA4D-71B0-A748-064D-F094780FBCB9}"/>
              </a:ext>
            </a:extLst>
          </p:cNvPr>
          <p:cNvGrpSpPr/>
          <p:nvPr/>
        </p:nvGrpSpPr>
        <p:grpSpPr>
          <a:xfrm>
            <a:off x="5808082" y="1244115"/>
            <a:ext cx="361440" cy="368143"/>
            <a:chOff x="6262200" y="1728000"/>
            <a:chExt cx="361440" cy="361440"/>
          </a:xfrm>
        </p:grpSpPr>
        <p:sp>
          <p:nvSpPr>
            <p:cNvPr id="586" name="CustomShape 37">
              <a:extLst>
                <a:ext uri="{FF2B5EF4-FFF2-40B4-BE49-F238E27FC236}">
                  <a16:creationId xmlns:a16="http://schemas.microsoft.com/office/drawing/2014/main" id="{9B5D9470-B51D-D011-8D04-0B2965A7D389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87" name="Line 38">
            <a:extLst>
              <a:ext uri="{FF2B5EF4-FFF2-40B4-BE49-F238E27FC236}">
                <a16:creationId xmlns:a16="http://schemas.microsoft.com/office/drawing/2014/main" id="{430149CC-8AC7-14A7-F8FB-B1ACBBB09CA3}"/>
              </a:ext>
            </a:extLst>
          </p:cNvPr>
          <p:cNvSpPr/>
          <p:nvPr/>
        </p:nvSpPr>
        <p:spPr>
          <a:xfrm>
            <a:off x="6788397" y="1432683"/>
            <a:ext cx="378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88" name="CustomShape 39">
            <a:extLst>
              <a:ext uri="{FF2B5EF4-FFF2-40B4-BE49-F238E27FC236}">
                <a16:creationId xmlns:a16="http://schemas.microsoft.com/office/drawing/2014/main" id="{FEBB138B-9F85-9B5F-7AB7-B64FC22BF313}"/>
              </a:ext>
            </a:extLst>
          </p:cNvPr>
          <p:cNvSpPr/>
          <p:nvPr/>
        </p:nvSpPr>
        <p:spPr>
          <a:xfrm>
            <a:off x="5729044" y="1649218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cxnSp>
        <p:nvCxnSpPr>
          <p:cNvPr id="594" name="Conector recto 593">
            <a:extLst>
              <a:ext uri="{FF2B5EF4-FFF2-40B4-BE49-F238E27FC236}">
                <a16:creationId xmlns:a16="http://schemas.microsoft.com/office/drawing/2014/main" id="{02E630E1-9C68-D039-CBF4-15AA11AD5006}"/>
              </a:ext>
            </a:extLst>
          </p:cNvPr>
          <p:cNvCxnSpPr>
            <a:cxnSpLocks/>
          </p:cNvCxnSpPr>
          <p:nvPr/>
        </p:nvCxnSpPr>
        <p:spPr>
          <a:xfrm>
            <a:off x="7921692" y="795956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95" name="CustomShape 42">
            <a:extLst>
              <a:ext uri="{FF2B5EF4-FFF2-40B4-BE49-F238E27FC236}">
                <a16:creationId xmlns:a16="http://schemas.microsoft.com/office/drawing/2014/main" id="{8F1977F9-A267-6D47-0192-26F6B19227E1}"/>
              </a:ext>
            </a:extLst>
          </p:cNvPr>
          <p:cNvSpPr/>
          <p:nvPr/>
        </p:nvSpPr>
        <p:spPr>
          <a:xfrm>
            <a:off x="7558269" y="431325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617" name="Line 38">
            <a:extLst>
              <a:ext uri="{FF2B5EF4-FFF2-40B4-BE49-F238E27FC236}">
                <a16:creationId xmlns:a16="http://schemas.microsoft.com/office/drawing/2014/main" id="{9F7163FD-C93C-607F-6180-D72FEF77235E}"/>
              </a:ext>
            </a:extLst>
          </p:cNvPr>
          <p:cNvSpPr/>
          <p:nvPr/>
        </p:nvSpPr>
        <p:spPr>
          <a:xfrm>
            <a:off x="7507483" y="1432683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18" name="Line 38">
            <a:extLst>
              <a:ext uri="{FF2B5EF4-FFF2-40B4-BE49-F238E27FC236}">
                <a16:creationId xmlns:a16="http://schemas.microsoft.com/office/drawing/2014/main" id="{F15D31B6-2C28-E2F9-7B75-27F2AA04D2D6}"/>
              </a:ext>
            </a:extLst>
          </p:cNvPr>
          <p:cNvSpPr/>
          <p:nvPr/>
        </p:nvSpPr>
        <p:spPr>
          <a:xfrm>
            <a:off x="6180979" y="1413832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19" name="Line 104">
            <a:extLst>
              <a:ext uri="{FF2B5EF4-FFF2-40B4-BE49-F238E27FC236}">
                <a16:creationId xmlns:a16="http://schemas.microsoft.com/office/drawing/2014/main" id="{753A2EEE-EF41-08D0-9089-87BA590FBE41}"/>
              </a:ext>
            </a:extLst>
          </p:cNvPr>
          <p:cNvSpPr/>
          <p:nvPr/>
        </p:nvSpPr>
        <p:spPr>
          <a:xfrm flipH="1" flipV="1">
            <a:off x="5729043" y="1404620"/>
            <a:ext cx="0" cy="1423975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0" name="Line 16">
            <a:extLst>
              <a:ext uri="{FF2B5EF4-FFF2-40B4-BE49-F238E27FC236}">
                <a16:creationId xmlns:a16="http://schemas.microsoft.com/office/drawing/2014/main" id="{F619BF4F-42C0-0AFD-CE4D-32EC1615195A}"/>
              </a:ext>
            </a:extLst>
          </p:cNvPr>
          <p:cNvSpPr/>
          <p:nvPr/>
        </p:nvSpPr>
        <p:spPr>
          <a:xfrm>
            <a:off x="5729043" y="1410180"/>
            <a:ext cx="70555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1" name="CustomShape 32">
            <a:extLst>
              <a:ext uri="{FF2B5EF4-FFF2-40B4-BE49-F238E27FC236}">
                <a16:creationId xmlns:a16="http://schemas.microsoft.com/office/drawing/2014/main" id="{1D3BC64E-6452-A1C1-E99E-94DBA88A2EB9}"/>
              </a:ext>
            </a:extLst>
          </p:cNvPr>
          <p:cNvSpPr/>
          <p:nvPr/>
        </p:nvSpPr>
        <p:spPr>
          <a:xfrm>
            <a:off x="8058786" y="1094754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+mj-lt"/>
                <a:ea typeface="Open Sans Regular"/>
              </a:rPr>
              <a:t>ATF S.G = 714 MHz</a:t>
            </a:r>
            <a:endParaRPr lang="es-ES" sz="800" spc="-1" dirty="0">
              <a:latin typeface="+mj-lt"/>
            </a:endParaRPr>
          </a:p>
        </p:txBody>
      </p:sp>
      <p:sp>
        <p:nvSpPr>
          <p:cNvPr id="622" name="Line 13">
            <a:extLst>
              <a:ext uri="{FF2B5EF4-FFF2-40B4-BE49-F238E27FC236}">
                <a16:creationId xmlns:a16="http://schemas.microsoft.com/office/drawing/2014/main" id="{CA769C22-4F5C-3EEC-2BD3-7D430FCD1E0B}"/>
              </a:ext>
            </a:extLst>
          </p:cNvPr>
          <p:cNvSpPr/>
          <p:nvPr/>
        </p:nvSpPr>
        <p:spPr>
          <a:xfrm>
            <a:off x="8130643" y="1422523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3" name="CustomShape 93">
            <a:extLst>
              <a:ext uri="{FF2B5EF4-FFF2-40B4-BE49-F238E27FC236}">
                <a16:creationId xmlns:a16="http://schemas.microsoft.com/office/drawing/2014/main" id="{3847A5CA-0049-019E-2F79-61F4C73D3D0A}"/>
              </a:ext>
            </a:extLst>
          </p:cNvPr>
          <p:cNvSpPr/>
          <p:nvPr/>
        </p:nvSpPr>
        <p:spPr>
          <a:xfrm>
            <a:off x="4974304" y="2702390"/>
            <a:ext cx="3246687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4" name="CustomShape 41">
            <a:extLst>
              <a:ext uri="{FF2B5EF4-FFF2-40B4-BE49-F238E27FC236}">
                <a16:creationId xmlns:a16="http://schemas.microsoft.com/office/drawing/2014/main" id="{F3126B4C-D6D2-DE36-B6E0-3A694479B677}"/>
              </a:ext>
            </a:extLst>
          </p:cNvPr>
          <p:cNvSpPr/>
          <p:nvPr/>
        </p:nvSpPr>
        <p:spPr>
          <a:xfrm>
            <a:off x="7537186" y="381354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5" name="CustomShape 55">
            <a:extLst>
              <a:ext uri="{FF2B5EF4-FFF2-40B4-BE49-F238E27FC236}">
                <a16:creationId xmlns:a16="http://schemas.microsoft.com/office/drawing/2014/main" id="{99FD5AA1-C2C2-6A9B-D946-DA6AB2001C5E}"/>
              </a:ext>
            </a:extLst>
          </p:cNvPr>
          <p:cNvSpPr/>
          <p:nvPr/>
        </p:nvSpPr>
        <p:spPr>
          <a:xfrm>
            <a:off x="2901397" y="3832649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X-MICROWAVE TECHNOLOGY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627" name="CustomShape 55">
            <a:extLst>
              <a:ext uri="{FF2B5EF4-FFF2-40B4-BE49-F238E27FC236}">
                <a16:creationId xmlns:a16="http://schemas.microsoft.com/office/drawing/2014/main" id="{1F7363F6-33FF-FC3A-8B4A-8C48C64B9D39}"/>
              </a:ext>
            </a:extLst>
          </p:cNvPr>
          <p:cNvSpPr/>
          <p:nvPr/>
        </p:nvSpPr>
        <p:spPr>
          <a:xfrm>
            <a:off x="6296318" y="3832649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6ED29B"/>
                </a:solidFill>
                <a:latin typeface="+mj-lt"/>
                <a:ea typeface="Open Sans Regular"/>
              </a:rPr>
              <a:t>MINICIRCUITS TECHNOLOGY</a:t>
            </a:r>
          </a:p>
        </p:txBody>
      </p:sp>
      <p:sp>
        <p:nvSpPr>
          <p:cNvPr id="628" name="CustomShape 55">
            <a:extLst>
              <a:ext uri="{FF2B5EF4-FFF2-40B4-BE49-F238E27FC236}">
                <a16:creationId xmlns:a16="http://schemas.microsoft.com/office/drawing/2014/main" id="{7929DB6A-90B3-086E-9C28-07C20760CCFA}"/>
              </a:ext>
            </a:extLst>
          </p:cNvPr>
          <p:cNvSpPr/>
          <p:nvPr/>
        </p:nvSpPr>
        <p:spPr>
          <a:xfrm>
            <a:off x="4041769" y="549324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2" name="CustomShape 67">
            <a:extLst>
              <a:ext uri="{FF2B5EF4-FFF2-40B4-BE49-F238E27FC236}">
                <a16:creationId xmlns:a16="http://schemas.microsoft.com/office/drawing/2014/main" id="{8D8A499F-4812-77F0-E158-5115A625A7F5}"/>
              </a:ext>
            </a:extLst>
          </p:cNvPr>
          <p:cNvSpPr/>
          <p:nvPr/>
        </p:nvSpPr>
        <p:spPr>
          <a:xfrm>
            <a:off x="1994000" y="2895796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37C1E284-31BA-5170-AA76-0B78649C259B}"/>
              </a:ext>
            </a:extLst>
          </p:cNvPr>
          <p:cNvCxnSpPr>
            <a:stCxn id="2" idx="1"/>
            <a:endCxn id="2" idx="3"/>
          </p:cNvCxnSpPr>
          <p:nvPr/>
        </p:nvCxnSpPr>
        <p:spPr>
          <a:xfrm>
            <a:off x="1994000" y="3022336"/>
            <a:ext cx="361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Line 42">
            <a:extLst>
              <a:ext uri="{FF2B5EF4-FFF2-40B4-BE49-F238E27FC236}">
                <a16:creationId xmlns:a16="http://schemas.microsoft.com/office/drawing/2014/main" id="{8C03F304-AB43-9633-FFB2-990EC12993AF}"/>
              </a:ext>
            </a:extLst>
          </p:cNvPr>
          <p:cNvSpPr/>
          <p:nvPr/>
        </p:nvSpPr>
        <p:spPr>
          <a:xfrm>
            <a:off x="1817535" y="3023301"/>
            <a:ext cx="16378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5033DF48-442D-F48C-378D-DBBE4C76263F}"/>
              </a:ext>
            </a:extLst>
          </p:cNvPr>
          <p:cNvSpPr/>
          <p:nvPr/>
        </p:nvSpPr>
        <p:spPr>
          <a:xfrm>
            <a:off x="2355800" y="3025764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A36D5353-4F0F-9579-FCDB-47730A28BF49}"/>
              </a:ext>
            </a:extLst>
          </p:cNvPr>
          <p:cNvSpPr/>
          <p:nvPr/>
        </p:nvSpPr>
        <p:spPr>
          <a:xfrm>
            <a:off x="2982635" y="3023301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A10FDD72-F042-026F-1125-F62ADE4B2932}"/>
              </a:ext>
            </a:extLst>
          </p:cNvPr>
          <p:cNvSpPr/>
          <p:nvPr/>
        </p:nvSpPr>
        <p:spPr>
          <a:xfrm>
            <a:off x="3613190" y="3016240"/>
            <a:ext cx="30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E768B0B7-7956-9AED-305C-3CC4998311DB}"/>
              </a:ext>
            </a:extLst>
          </p:cNvPr>
          <p:cNvSpPr/>
          <p:nvPr/>
        </p:nvSpPr>
        <p:spPr>
          <a:xfrm>
            <a:off x="4209351" y="3023301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4" name="CustomShape 86">
            <a:extLst>
              <a:ext uri="{FF2B5EF4-FFF2-40B4-BE49-F238E27FC236}">
                <a16:creationId xmlns:a16="http://schemas.microsoft.com/office/drawing/2014/main" id="{C116FCBC-4572-DCB8-EF43-58EFE8ED015F}"/>
              </a:ext>
            </a:extLst>
          </p:cNvPr>
          <p:cNvSpPr/>
          <p:nvPr/>
        </p:nvSpPr>
        <p:spPr>
          <a:xfrm>
            <a:off x="2104062" y="3243981"/>
            <a:ext cx="16780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Iso.</a:t>
            </a:r>
            <a:endParaRPr lang="es-ES" sz="800" spc="-1" dirty="0">
              <a:latin typeface="Arial"/>
            </a:endParaRPr>
          </a:p>
        </p:txBody>
      </p:sp>
      <p:sp>
        <p:nvSpPr>
          <p:cNvPr id="15" name="CustomShape 93">
            <a:extLst>
              <a:ext uri="{FF2B5EF4-FFF2-40B4-BE49-F238E27FC236}">
                <a16:creationId xmlns:a16="http://schemas.microsoft.com/office/drawing/2014/main" id="{AC1DDF4A-3A81-E225-2E5A-7CE0633F37A9}"/>
              </a:ext>
            </a:extLst>
          </p:cNvPr>
          <p:cNvSpPr/>
          <p:nvPr/>
        </p:nvSpPr>
        <p:spPr>
          <a:xfrm>
            <a:off x="1941961" y="2701461"/>
            <a:ext cx="2968314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BE6164F8-CAA7-A6E2-B989-E3B211F142BB}"/>
              </a:ext>
            </a:extLst>
          </p:cNvPr>
          <p:cNvGrpSpPr/>
          <p:nvPr/>
        </p:nvGrpSpPr>
        <p:grpSpPr>
          <a:xfrm rot="5400000">
            <a:off x="758213" y="2344844"/>
            <a:ext cx="497160" cy="459350"/>
            <a:chOff x="5952760" y="1579971"/>
            <a:chExt cx="497160" cy="459350"/>
          </a:xfrm>
        </p:grpSpPr>
        <p:sp>
          <p:nvSpPr>
            <p:cNvPr id="4" name="Triángulo isósceles 3">
              <a:extLst>
                <a:ext uri="{FF2B5EF4-FFF2-40B4-BE49-F238E27FC236}">
                  <a16:creationId xmlns:a16="http://schemas.microsoft.com/office/drawing/2014/main" id="{9B66A8BF-197D-E19F-3753-37E9D4C789AA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CustomShape 7">
              <a:extLst>
                <a:ext uri="{FF2B5EF4-FFF2-40B4-BE49-F238E27FC236}">
                  <a16:creationId xmlns:a16="http://schemas.microsoft.com/office/drawing/2014/main" id="{D1481C79-5A72-708B-FA41-2E3BA1D54E6D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28CA7276-8072-2239-BE8D-4BAB76687B7C}"/>
              </a:ext>
            </a:extLst>
          </p:cNvPr>
          <p:cNvGrpSpPr/>
          <p:nvPr/>
        </p:nvGrpSpPr>
        <p:grpSpPr>
          <a:xfrm rot="5400000">
            <a:off x="759157" y="3236877"/>
            <a:ext cx="497160" cy="459350"/>
            <a:chOff x="5952760" y="1579971"/>
            <a:chExt cx="497160" cy="459350"/>
          </a:xfrm>
        </p:grpSpPr>
        <p:sp>
          <p:nvSpPr>
            <p:cNvPr id="16" name="Triángulo isósceles 15">
              <a:extLst>
                <a:ext uri="{FF2B5EF4-FFF2-40B4-BE49-F238E27FC236}">
                  <a16:creationId xmlns:a16="http://schemas.microsoft.com/office/drawing/2014/main" id="{97917441-CE55-1756-5343-D9D458E5096F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CustomShape 7">
              <a:extLst>
                <a:ext uri="{FF2B5EF4-FFF2-40B4-BE49-F238E27FC236}">
                  <a16:creationId xmlns:a16="http://schemas.microsoft.com/office/drawing/2014/main" id="{8F2B0BAC-A806-087C-1BF6-E6546734B06D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21" name="CustomShape 21">
            <a:extLst>
              <a:ext uri="{FF2B5EF4-FFF2-40B4-BE49-F238E27FC236}">
                <a16:creationId xmlns:a16="http://schemas.microsoft.com/office/drawing/2014/main" id="{7743D2EE-91F5-CD01-4A0A-D83D1ECD7F91}"/>
              </a:ext>
            </a:extLst>
          </p:cNvPr>
          <p:cNvSpPr/>
          <p:nvPr/>
        </p:nvSpPr>
        <p:spPr>
          <a:xfrm>
            <a:off x="880696" y="277202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22" name="CustomShape 21">
            <a:extLst>
              <a:ext uri="{FF2B5EF4-FFF2-40B4-BE49-F238E27FC236}">
                <a16:creationId xmlns:a16="http://schemas.microsoft.com/office/drawing/2014/main" id="{A70333AD-D91A-5A81-112B-FD504D6196FC}"/>
              </a:ext>
            </a:extLst>
          </p:cNvPr>
          <p:cNvSpPr/>
          <p:nvPr/>
        </p:nvSpPr>
        <p:spPr>
          <a:xfrm>
            <a:off x="881842" y="367339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23" name="CustomShape 3">
            <a:extLst>
              <a:ext uri="{FF2B5EF4-FFF2-40B4-BE49-F238E27FC236}">
                <a16:creationId xmlns:a16="http://schemas.microsoft.com/office/drawing/2014/main" id="{1A2FA5F2-C197-29BE-C5AB-9EBFBEA5A844}"/>
              </a:ext>
            </a:extLst>
          </p:cNvPr>
          <p:cNvSpPr/>
          <p:nvPr/>
        </p:nvSpPr>
        <p:spPr>
          <a:xfrm rot="16200000">
            <a:off x="7177905" y="1292823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24" name="CustomShape 22">
            <a:extLst>
              <a:ext uri="{FF2B5EF4-FFF2-40B4-BE49-F238E27FC236}">
                <a16:creationId xmlns:a16="http://schemas.microsoft.com/office/drawing/2014/main" id="{73F5BF46-9DF5-4EB0-75F9-A674A43A51F9}"/>
              </a:ext>
            </a:extLst>
          </p:cNvPr>
          <p:cNvSpPr/>
          <p:nvPr/>
        </p:nvSpPr>
        <p:spPr>
          <a:xfrm>
            <a:off x="7262419" y="163108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DC0A4F1-5DC1-C3A4-E729-089F8F6C9AAB}"/>
              </a:ext>
            </a:extLst>
          </p:cNvPr>
          <p:cNvSpPr txBox="1"/>
          <p:nvPr/>
        </p:nvSpPr>
        <p:spPr>
          <a:xfrm>
            <a:off x="4623146" y="2481945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+17 dBm</a:t>
            </a:r>
            <a:endParaRPr lang="en-GB" sz="700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0FD4874-BD8B-8129-9C49-1D8935E26E76}"/>
              </a:ext>
            </a:extLst>
          </p:cNvPr>
          <p:cNvSpPr txBox="1"/>
          <p:nvPr/>
        </p:nvSpPr>
        <p:spPr>
          <a:xfrm>
            <a:off x="5689189" y="2394076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+4 dBm</a:t>
            </a:r>
            <a:endParaRPr lang="en-GB" sz="700" b="1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418CEF2-2DFF-3C5B-B551-81C2C4099587}"/>
              </a:ext>
            </a:extLst>
          </p:cNvPr>
          <p:cNvSpPr txBox="1"/>
          <p:nvPr/>
        </p:nvSpPr>
        <p:spPr>
          <a:xfrm>
            <a:off x="7478244" y="4712175"/>
            <a:ext cx="570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IFIC</a:t>
            </a:r>
            <a:endParaRPr lang="en-GB" dirty="0"/>
          </a:p>
        </p:txBody>
      </p:sp>
      <p:sp>
        <p:nvSpPr>
          <p:cNvPr id="28" name="Line 59">
            <a:extLst>
              <a:ext uri="{FF2B5EF4-FFF2-40B4-BE49-F238E27FC236}">
                <a16:creationId xmlns:a16="http://schemas.microsoft.com/office/drawing/2014/main" id="{2C74976F-EFB6-ACB6-A103-4D46832264FC}"/>
              </a:ext>
            </a:extLst>
          </p:cNvPr>
          <p:cNvSpPr/>
          <p:nvPr/>
        </p:nvSpPr>
        <p:spPr>
          <a:xfrm flipV="1">
            <a:off x="1172724" y="3026737"/>
            <a:ext cx="0" cy="7920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grpSp>
        <p:nvGrpSpPr>
          <p:cNvPr id="29" name="Group 36">
            <a:extLst>
              <a:ext uri="{FF2B5EF4-FFF2-40B4-BE49-F238E27FC236}">
                <a16:creationId xmlns:a16="http://schemas.microsoft.com/office/drawing/2014/main" id="{40BADACE-0EC2-E746-151C-23032F6FD516}"/>
              </a:ext>
            </a:extLst>
          </p:cNvPr>
          <p:cNvGrpSpPr/>
          <p:nvPr/>
        </p:nvGrpSpPr>
        <p:grpSpPr>
          <a:xfrm>
            <a:off x="1112017" y="3832649"/>
            <a:ext cx="361440" cy="368143"/>
            <a:chOff x="6262200" y="1728000"/>
            <a:chExt cx="361440" cy="361440"/>
          </a:xfrm>
        </p:grpSpPr>
        <p:sp>
          <p:nvSpPr>
            <p:cNvPr id="30" name="CustomShape 37">
              <a:extLst>
                <a:ext uri="{FF2B5EF4-FFF2-40B4-BE49-F238E27FC236}">
                  <a16:creationId xmlns:a16="http://schemas.microsoft.com/office/drawing/2014/main" id="{12739736-889A-1BFE-AA75-41AD917F0002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32" name="CustomShape 39">
            <a:extLst>
              <a:ext uri="{FF2B5EF4-FFF2-40B4-BE49-F238E27FC236}">
                <a16:creationId xmlns:a16="http://schemas.microsoft.com/office/drawing/2014/main" id="{EC9AF76D-5CEA-33B6-E76A-11A63FE5BA1D}"/>
              </a:ext>
            </a:extLst>
          </p:cNvPr>
          <p:cNvSpPr/>
          <p:nvPr/>
        </p:nvSpPr>
        <p:spPr>
          <a:xfrm>
            <a:off x="1023324" y="4245261"/>
            <a:ext cx="571680" cy="24622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Combiner 1:2</a:t>
            </a:r>
            <a:endParaRPr lang="es-ES" sz="800" spc="-1" dirty="0">
              <a:latin typeface="Arial"/>
            </a:endParaRPr>
          </a:p>
        </p:txBody>
      </p:sp>
      <p:sp>
        <p:nvSpPr>
          <p:cNvPr id="33" name="Line 59">
            <a:extLst>
              <a:ext uri="{FF2B5EF4-FFF2-40B4-BE49-F238E27FC236}">
                <a16:creationId xmlns:a16="http://schemas.microsoft.com/office/drawing/2014/main" id="{0D4A84CE-7533-8FAC-8AE0-FAF5E892F167}"/>
              </a:ext>
            </a:extLst>
          </p:cNvPr>
          <p:cNvSpPr/>
          <p:nvPr/>
        </p:nvSpPr>
        <p:spPr>
          <a:xfrm flipH="1" flipV="1">
            <a:off x="1398248" y="3732103"/>
            <a:ext cx="0" cy="7200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54659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D78BD2D5-0376-DD39-AF0A-5DC81EDD9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5E4B9582-7976-EB17-3E94-B26B6EC1BC8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063759" y="2901582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D1A7457F-E9DE-EE7A-9883-8654ECA0E5EA}"/>
              </a:ext>
            </a:extLst>
          </p:cNvPr>
          <p:cNvGrpSpPr/>
          <p:nvPr/>
        </p:nvGrpSpPr>
        <p:grpSpPr>
          <a:xfrm>
            <a:off x="63204" y="2710101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DCCAC674-E00F-78CA-1ED7-719F72F34108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7D1BBBF4-2A0E-A09C-0651-91B2D59F423D}"/>
                </a:ext>
              </a:extLst>
            </p:cNvPr>
            <p:cNvSpPr/>
            <p:nvPr/>
          </p:nvSpPr>
          <p:spPr>
            <a:xfrm>
              <a:off x="393120" y="3011760"/>
              <a:ext cx="27684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+mj-lt"/>
                  <a:ea typeface="Open Sans Regular"/>
                </a:rPr>
                <a:t>cBPM</a:t>
              </a:r>
              <a:endParaRPr lang="es-ES" sz="800" spc="-1" dirty="0">
                <a:latin typeface="+mj-lt"/>
              </a:endParaRPr>
            </a:p>
          </p:txBody>
        </p:sp>
      </p:grpSp>
      <p:sp>
        <p:nvSpPr>
          <p:cNvPr id="31" name="CustomShape 22">
            <a:extLst>
              <a:ext uri="{FF2B5EF4-FFF2-40B4-BE49-F238E27FC236}">
                <a16:creationId xmlns:a16="http://schemas.microsoft.com/office/drawing/2014/main" id="{647FF499-5267-3E66-32EE-7F985FFBFAC0}"/>
              </a:ext>
            </a:extLst>
          </p:cNvPr>
          <p:cNvSpPr/>
          <p:nvPr/>
        </p:nvSpPr>
        <p:spPr>
          <a:xfrm>
            <a:off x="2055498" y="797370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1</a:t>
            </a:r>
            <a:r>
              <a:rPr lang="es-ES" sz="1100" spc="-1" dirty="0">
                <a:latin typeface="+mj-lt"/>
                <a:ea typeface="Open Sans Regular"/>
              </a:rPr>
              <a:t> = 1.428 GHz</a:t>
            </a:r>
            <a:endParaRPr lang="es-ES" sz="1100" spc="-1" dirty="0">
              <a:latin typeface="+mj-lt"/>
            </a:endParaRPr>
          </a:p>
        </p:txBody>
      </p:sp>
      <p:sp>
        <p:nvSpPr>
          <p:cNvPr id="56" name="CustomShape 55">
            <a:extLst>
              <a:ext uri="{FF2B5EF4-FFF2-40B4-BE49-F238E27FC236}">
                <a16:creationId xmlns:a16="http://schemas.microsoft.com/office/drawing/2014/main" id="{BE28DADE-735E-2E78-F9F2-66C463020D1F}"/>
              </a:ext>
            </a:extLst>
          </p:cNvPr>
          <p:cNvSpPr/>
          <p:nvPr/>
        </p:nvSpPr>
        <p:spPr>
          <a:xfrm>
            <a:off x="4598176" y="3558905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 = 194 MHz</a:t>
            </a:r>
            <a:endParaRPr lang="es-ES" sz="800" b="1" spc="-1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68CCC07-C0B6-BAE6-BBC6-B1C33CD86E2C}"/>
              </a:ext>
            </a:extLst>
          </p:cNvPr>
          <p:cNvGrpSpPr/>
          <p:nvPr/>
        </p:nvGrpSpPr>
        <p:grpSpPr>
          <a:xfrm>
            <a:off x="1370004" y="2798661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F324E022-7D90-936B-2E2D-76FBCF00BE95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FCC72467-D829-8B70-CA94-679D43227D23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180 </a:t>
              </a:r>
              <a:endParaRPr lang="es-ES" sz="800" spc="-1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Hybrid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68E0E9D6-44CC-1F6A-2D67-C57A750EABAC}"/>
              </a:ext>
            </a:extLst>
          </p:cNvPr>
          <p:cNvSpPr/>
          <p:nvPr/>
        </p:nvSpPr>
        <p:spPr>
          <a:xfrm>
            <a:off x="1172724" y="3023301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4E6DDB5F-7FA0-6962-5ED5-21DE266D3B17}"/>
              </a:ext>
            </a:extLst>
          </p:cNvPr>
          <p:cNvSpPr/>
          <p:nvPr/>
        </p:nvSpPr>
        <p:spPr>
          <a:xfrm flipV="1">
            <a:off x="1595004" y="3243981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279E5797-2DA5-61F0-569E-F5B947A17C94}"/>
              </a:ext>
            </a:extLst>
          </p:cNvPr>
          <p:cNvSpPr/>
          <p:nvPr/>
        </p:nvSpPr>
        <p:spPr>
          <a:xfrm>
            <a:off x="1218634" y="2883983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68D91C67-BCDD-C5CD-DD95-4B3053F16B3F}"/>
              </a:ext>
            </a:extLst>
          </p:cNvPr>
          <p:cNvSpPr/>
          <p:nvPr/>
        </p:nvSpPr>
        <p:spPr>
          <a:xfrm>
            <a:off x="1862054" y="2883983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401DDDDD-707A-5435-828B-08C174FBA44D}"/>
              </a:ext>
            </a:extLst>
          </p:cNvPr>
          <p:cNvGrpSpPr/>
          <p:nvPr/>
        </p:nvGrpSpPr>
        <p:grpSpPr>
          <a:xfrm>
            <a:off x="2626764" y="2817021"/>
            <a:ext cx="4408740" cy="541158"/>
            <a:chOff x="2775960" y="2869200"/>
            <a:chExt cx="4408740" cy="541158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223F6982-0692-BAFC-4DD7-D9B483E3C27D}"/>
                </a:ext>
              </a:extLst>
            </p:cNvPr>
            <p:cNvSpPr/>
            <p:nvPr/>
          </p:nvSpPr>
          <p:spPr>
            <a:xfrm rot="5400000">
              <a:off x="4069784" y="2935091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34DFD76C-BC13-A3EE-F76D-66F6EF90593C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34A6955E-8285-22BC-CD59-127E93CE0774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56DC7003-9227-456E-CB5B-F7A95E9A1B3F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31E166E0-2A9A-063D-4CD7-C74388C04804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CC999FD2-E54E-9D19-9452-C45466F6A0CE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95DCC469-1664-7D23-DAC6-943AE73BD907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A7482FD6-0B8C-BFD5-5D11-AAAE19F8FB7B}"/>
                </a:ext>
              </a:extLst>
            </p:cNvPr>
            <p:cNvGrpSpPr/>
            <p:nvPr/>
          </p:nvGrpSpPr>
          <p:grpSpPr>
            <a:xfrm>
              <a:off x="4575960" y="2869200"/>
              <a:ext cx="412920" cy="412920"/>
              <a:chOff x="4575960" y="2869200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215C58A6-5D64-E2C1-38E6-C4CBA93DFA82}"/>
                  </a:ext>
                </a:extLst>
              </p:cNvPr>
              <p:cNvSpPr/>
              <p:nvPr/>
            </p:nvSpPr>
            <p:spPr>
              <a:xfrm>
                <a:off x="4575960" y="2869200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2D274A79-AF4D-E754-1CB2-20A5C6DAF4E8}"/>
                  </a:ext>
                </a:extLst>
              </p:cNvPr>
              <p:cNvSpPr/>
              <p:nvPr/>
            </p:nvSpPr>
            <p:spPr>
              <a:xfrm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CD12B566-9CC8-828E-D28D-B30812FA54E4}"/>
                  </a:ext>
                </a:extLst>
              </p:cNvPr>
              <p:cNvSpPr/>
              <p:nvPr/>
            </p:nvSpPr>
            <p:spPr>
              <a:xfrm flipH="1"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</p:grpSp>
        <p:sp>
          <p:nvSpPr>
            <p:cNvPr id="201" name="Line 85">
              <a:extLst>
                <a:ext uri="{FF2B5EF4-FFF2-40B4-BE49-F238E27FC236}">
                  <a16:creationId xmlns:a16="http://schemas.microsoft.com/office/drawing/2014/main" id="{71BF3CDC-166F-BA68-70A9-137C964D4C85}"/>
                </a:ext>
              </a:extLst>
            </p:cNvPr>
            <p:cNvSpPr/>
            <p:nvPr/>
          </p:nvSpPr>
          <p:spPr>
            <a:xfrm>
              <a:off x="6824700" y="3093970"/>
              <a:ext cx="360000" cy="0"/>
            </a:xfrm>
            <a:prstGeom prst="line">
              <a:avLst/>
            </a:prstGeom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18B0C7F3-879F-B058-D9A8-816D71E7219A}"/>
                </a:ext>
              </a:extLst>
            </p:cNvPr>
            <p:cNvSpPr/>
            <p:nvPr/>
          </p:nvSpPr>
          <p:spPr>
            <a:xfrm>
              <a:off x="2887141" y="3287247"/>
              <a:ext cx="139077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Att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E38B2F5F-A858-16F4-D524-19D760BE4576}"/>
                </a:ext>
              </a:extLst>
            </p:cNvPr>
            <p:cNvSpPr/>
            <p:nvPr/>
          </p:nvSpPr>
          <p:spPr>
            <a:xfrm>
              <a:off x="3479748" y="3287247"/>
              <a:ext cx="18075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BPF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44EC0024-46AE-3E31-667E-A4F48869BBE5}"/>
                </a:ext>
              </a:extLst>
            </p:cNvPr>
            <p:cNvSpPr/>
            <p:nvPr/>
          </p:nvSpPr>
          <p:spPr>
            <a:xfrm>
              <a:off x="4119586" y="3287171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Amp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44DA7AAD-1B41-A59A-0BFD-692A31CAB501}"/>
                </a:ext>
              </a:extLst>
            </p:cNvPr>
            <p:cNvSpPr/>
            <p:nvPr/>
          </p:nvSpPr>
          <p:spPr>
            <a:xfrm>
              <a:off x="4641840" y="3287520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Mixer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96720B61-9820-B631-CE6A-79830C216CCA}"/>
              </a:ext>
            </a:extLst>
          </p:cNvPr>
          <p:cNvSpPr/>
          <p:nvPr/>
        </p:nvSpPr>
        <p:spPr>
          <a:xfrm flipV="1">
            <a:off x="1588524" y="2567901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7" name="Line 97">
            <a:extLst>
              <a:ext uri="{FF2B5EF4-FFF2-40B4-BE49-F238E27FC236}">
                <a16:creationId xmlns:a16="http://schemas.microsoft.com/office/drawing/2014/main" id="{0DC31589-D908-071D-6207-561DA6A58ACA}"/>
              </a:ext>
            </a:extLst>
          </p:cNvPr>
          <p:cNvSpPr/>
          <p:nvPr/>
        </p:nvSpPr>
        <p:spPr>
          <a:xfrm>
            <a:off x="382164" y="2568981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9396E299-3DE1-6067-1421-03C95CA91E9D}"/>
              </a:ext>
            </a:extLst>
          </p:cNvPr>
          <p:cNvSpPr/>
          <p:nvPr/>
        </p:nvSpPr>
        <p:spPr>
          <a:xfrm flipV="1">
            <a:off x="382524" y="2557821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2D92BED8-B832-5570-BEDF-55FE9FAF308B}"/>
              </a:ext>
            </a:extLst>
          </p:cNvPr>
          <p:cNvSpPr/>
          <p:nvPr/>
        </p:nvSpPr>
        <p:spPr>
          <a:xfrm>
            <a:off x="382164" y="3474741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55716CD0-5298-D8F0-56A0-0ED984AD91A5}"/>
              </a:ext>
            </a:extLst>
          </p:cNvPr>
          <p:cNvSpPr/>
          <p:nvPr/>
        </p:nvSpPr>
        <p:spPr>
          <a:xfrm flipV="1">
            <a:off x="382524" y="3350181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4" name="Line 104">
            <a:extLst>
              <a:ext uri="{FF2B5EF4-FFF2-40B4-BE49-F238E27FC236}">
                <a16:creationId xmlns:a16="http://schemas.microsoft.com/office/drawing/2014/main" id="{0784453D-A067-2C6E-B8EE-387FB97246C6}"/>
              </a:ext>
            </a:extLst>
          </p:cNvPr>
          <p:cNvSpPr/>
          <p:nvPr/>
        </p:nvSpPr>
        <p:spPr>
          <a:xfrm flipH="1" flipV="1">
            <a:off x="4641592" y="1550595"/>
            <a:ext cx="0" cy="127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3FE5FBCD-58F2-E7D0-1D81-BDEAF3F0B13C}"/>
              </a:ext>
            </a:extLst>
          </p:cNvPr>
          <p:cNvSpPr/>
          <p:nvPr/>
        </p:nvSpPr>
        <p:spPr>
          <a:xfrm>
            <a:off x="1967456" y="3564741"/>
            <a:ext cx="75629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1.622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 dirty="0">
              <a:solidFill>
                <a:srgbClr val="7C92C4"/>
              </a:solidFill>
              <a:latin typeface="Arial"/>
            </a:endParaRPr>
          </a:p>
        </p:txBody>
      </p:sp>
      <p:sp>
        <p:nvSpPr>
          <p:cNvPr id="256" name="CustomShape 32">
            <a:extLst>
              <a:ext uri="{FF2B5EF4-FFF2-40B4-BE49-F238E27FC236}">
                <a16:creationId xmlns:a16="http://schemas.microsoft.com/office/drawing/2014/main" id="{74370FE5-B190-6A3C-551C-AA74B00F1D09}"/>
              </a:ext>
            </a:extLst>
          </p:cNvPr>
          <p:cNvSpPr/>
          <p:nvPr/>
        </p:nvSpPr>
        <p:spPr>
          <a:xfrm>
            <a:off x="5522764" y="2832436"/>
            <a:ext cx="412920" cy="412920"/>
          </a:xfrm>
          <a:prstGeom prst="ellipse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57" name="Line 33">
            <a:extLst>
              <a:ext uri="{FF2B5EF4-FFF2-40B4-BE49-F238E27FC236}">
                <a16:creationId xmlns:a16="http://schemas.microsoft.com/office/drawing/2014/main" id="{C7088300-3C46-41CA-3734-B2F62CCFBEC1}"/>
              </a:ext>
            </a:extLst>
          </p:cNvPr>
          <p:cNvSpPr/>
          <p:nvPr/>
        </p:nvSpPr>
        <p:spPr>
          <a:xfrm flipV="1">
            <a:off x="5586124" y="2895796"/>
            <a:ext cx="285840" cy="286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58" name="Line 34">
            <a:extLst>
              <a:ext uri="{FF2B5EF4-FFF2-40B4-BE49-F238E27FC236}">
                <a16:creationId xmlns:a16="http://schemas.microsoft.com/office/drawing/2014/main" id="{3BD16A9B-99EF-E706-5550-8E40541AA3D6}"/>
              </a:ext>
            </a:extLst>
          </p:cNvPr>
          <p:cNvSpPr/>
          <p:nvPr/>
        </p:nvSpPr>
        <p:spPr>
          <a:xfrm flipH="1" flipV="1">
            <a:off x="5586124" y="2895796"/>
            <a:ext cx="285840" cy="286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62" name="CustomShape 22">
            <a:extLst>
              <a:ext uri="{FF2B5EF4-FFF2-40B4-BE49-F238E27FC236}">
                <a16:creationId xmlns:a16="http://schemas.microsoft.com/office/drawing/2014/main" id="{0FEF95FF-0F02-4B83-7129-635A1125A9D7}"/>
              </a:ext>
            </a:extLst>
          </p:cNvPr>
          <p:cNvSpPr/>
          <p:nvPr/>
        </p:nvSpPr>
        <p:spPr>
          <a:xfrm>
            <a:off x="5850932" y="446240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2</a:t>
            </a:r>
            <a:r>
              <a:rPr lang="es-ES" sz="1100" spc="-1" dirty="0">
                <a:latin typeface="+mj-lt"/>
                <a:ea typeface="Open Sans Regular"/>
              </a:rPr>
              <a:t> = 89,25 MHz</a:t>
            </a:r>
            <a:endParaRPr lang="es-ES" sz="1100" spc="-1" dirty="0">
              <a:latin typeface="+mj-lt"/>
            </a:endParaRPr>
          </a:p>
        </p:txBody>
      </p:sp>
      <p:sp>
        <p:nvSpPr>
          <p:cNvPr id="271" name="Line 42">
            <a:extLst>
              <a:ext uri="{FF2B5EF4-FFF2-40B4-BE49-F238E27FC236}">
                <a16:creationId xmlns:a16="http://schemas.microsoft.com/office/drawing/2014/main" id="{DAD4EC8E-F565-8454-A720-97AA179B4970}"/>
              </a:ext>
            </a:extLst>
          </p:cNvPr>
          <p:cNvSpPr/>
          <p:nvPr/>
        </p:nvSpPr>
        <p:spPr>
          <a:xfrm flipV="1">
            <a:off x="5949718" y="3038896"/>
            <a:ext cx="71275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81" name="CustomShape 49">
            <a:extLst>
              <a:ext uri="{FF2B5EF4-FFF2-40B4-BE49-F238E27FC236}">
                <a16:creationId xmlns:a16="http://schemas.microsoft.com/office/drawing/2014/main" id="{C015414B-8349-3EF5-234F-8DDA41CB1128}"/>
              </a:ext>
            </a:extLst>
          </p:cNvPr>
          <p:cNvSpPr/>
          <p:nvPr/>
        </p:nvSpPr>
        <p:spPr>
          <a:xfrm>
            <a:off x="5608869" y="3311989"/>
            <a:ext cx="281160" cy="1220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Mixer</a:t>
            </a:r>
            <a:endParaRPr lang="es-ES" sz="800" spc="-1" dirty="0">
              <a:latin typeface="Arial"/>
            </a:endParaRPr>
          </a:p>
        </p:txBody>
      </p:sp>
      <p:sp>
        <p:nvSpPr>
          <p:cNvPr id="285" name="CustomShape 55">
            <a:extLst>
              <a:ext uri="{FF2B5EF4-FFF2-40B4-BE49-F238E27FC236}">
                <a16:creationId xmlns:a16="http://schemas.microsoft.com/office/drawing/2014/main" id="{06A52BA2-06DF-0C9B-CDE6-4215A92C25B1}"/>
              </a:ext>
            </a:extLst>
          </p:cNvPr>
          <p:cNvSpPr/>
          <p:nvPr/>
        </p:nvSpPr>
        <p:spPr>
          <a:xfrm>
            <a:off x="7326746" y="3545019"/>
            <a:ext cx="98322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6ED29B"/>
                </a:solidFill>
                <a:latin typeface="+mj-lt"/>
                <a:ea typeface="Open Sans Regular"/>
              </a:rPr>
              <a:t>2</a:t>
            </a: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= 104,75 MHz</a:t>
            </a:r>
            <a:endParaRPr lang="es-ES" sz="800" b="1" spc="-1" dirty="0">
              <a:solidFill>
                <a:srgbClr val="6ED29B"/>
              </a:solidFill>
              <a:latin typeface="+mj-lt"/>
            </a:endParaRPr>
          </a:p>
        </p:txBody>
      </p:sp>
      <p:sp>
        <p:nvSpPr>
          <p:cNvPr id="288" name="CustomShape 25">
            <a:extLst>
              <a:ext uri="{FF2B5EF4-FFF2-40B4-BE49-F238E27FC236}">
                <a16:creationId xmlns:a16="http://schemas.microsoft.com/office/drawing/2014/main" id="{29C2EC58-1E3E-E5CE-554C-3D557A3DC077}"/>
              </a:ext>
            </a:extLst>
          </p:cNvPr>
          <p:cNvSpPr/>
          <p:nvPr/>
        </p:nvSpPr>
        <p:spPr>
          <a:xfrm rot="5400000">
            <a:off x="7037685" y="2903061"/>
            <a:ext cx="318240" cy="280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89" name="CustomShape 48">
            <a:extLst>
              <a:ext uri="{FF2B5EF4-FFF2-40B4-BE49-F238E27FC236}">
                <a16:creationId xmlns:a16="http://schemas.microsoft.com/office/drawing/2014/main" id="{7614D4F0-DF82-3A72-4DF3-6F3D85F9C425}"/>
              </a:ext>
            </a:extLst>
          </p:cNvPr>
          <p:cNvSpPr/>
          <p:nvPr/>
        </p:nvSpPr>
        <p:spPr>
          <a:xfrm>
            <a:off x="7084787" y="3271899"/>
            <a:ext cx="22403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sp>
        <p:nvSpPr>
          <p:cNvPr id="296" name="Line 45">
            <a:extLst>
              <a:ext uri="{FF2B5EF4-FFF2-40B4-BE49-F238E27FC236}">
                <a16:creationId xmlns:a16="http://schemas.microsoft.com/office/drawing/2014/main" id="{FFCAF2A6-FF58-B418-53BD-25D5E5B196FA}"/>
              </a:ext>
            </a:extLst>
          </p:cNvPr>
          <p:cNvSpPr/>
          <p:nvPr/>
        </p:nvSpPr>
        <p:spPr>
          <a:xfrm>
            <a:off x="7350418" y="3045240"/>
            <a:ext cx="36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98" name="CustomShape 36">
            <a:extLst>
              <a:ext uri="{FF2B5EF4-FFF2-40B4-BE49-F238E27FC236}">
                <a16:creationId xmlns:a16="http://schemas.microsoft.com/office/drawing/2014/main" id="{E9F53E59-47F6-EC20-2202-E78971F47D8E}"/>
              </a:ext>
            </a:extLst>
          </p:cNvPr>
          <p:cNvSpPr/>
          <p:nvPr/>
        </p:nvSpPr>
        <p:spPr>
          <a:xfrm>
            <a:off x="7731142" y="2873268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299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A70BE43E-87BD-AEBA-CF50-23687CE3BD2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775782" y="2921148"/>
            <a:ext cx="272880" cy="266040"/>
          </a:xfrm>
          <a:prstGeom prst="rect">
            <a:avLst/>
          </a:prstGeom>
          <a:ln w="12600">
            <a:noFill/>
          </a:ln>
        </p:spPr>
      </p:pic>
      <p:sp>
        <p:nvSpPr>
          <p:cNvPr id="300" name="CustomShape 51">
            <a:extLst>
              <a:ext uri="{FF2B5EF4-FFF2-40B4-BE49-F238E27FC236}">
                <a16:creationId xmlns:a16="http://schemas.microsoft.com/office/drawing/2014/main" id="{072F25C4-EF61-3662-7B2E-61E98C009249}"/>
              </a:ext>
            </a:extLst>
          </p:cNvPr>
          <p:cNvSpPr/>
          <p:nvPr/>
        </p:nvSpPr>
        <p:spPr>
          <a:xfrm>
            <a:off x="7837678" y="3271897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grpSp>
        <p:nvGrpSpPr>
          <p:cNvPr id="304" name="Group 16">
            <a:extLst>
              <a:ext uri="{FF2B5EF4-FFF2-40B4-BE49-F238E27FC236}">
                <a16:creationId xmlns:a16="http://schemas.microsoft.com/office/drawing/2014/main" id="{D8AFC3BF-821F-74F4-299D-3214EBEA4AD5}"/>
              </a:ext>
            </a:extLst>
          </p:cNvPr>
          <p:cNvGrpSpPr/>
          <p:nvPr/>
        </p:nvGrpSpPr>
        <p:grpSpPr>
          <a:xfrm>
            <a:off x="8251293" y="2177306"/>
            <a:ext cx="835920" cy="1708216"/>
            <a:chOff x="8043840" y="1744920"/>
            <a:chExt cx="835920" cy="2659680"/>
          </a:xfrm>
        </p:grpSpPr>
        <p:sp>
          <p:nvSpPr>
            <p:cNvPr id="305" name="CustomShape 17">
              <a:extLst>
                <a:ext uri="{FF2B5EF4-FFF2-40B4-BE49-F238E27FC236}">
                  <a16:creationId xmlns:a16="http://schemas.microsoft.com/office/drawing/2014/main" id="{929513AA-ED4E-5657-34AF-B2B1EA8FBB7D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306" name="CustomShape 18">
              <a:extLst>
                <a:ext uri="{FF2B5EF4-FFF2-40B4-BE49-F238E27FC236}">
                  <a16:creationId xmlns:a16="http://schemas.microsoft.com/office/drawing/2014/main" id="{7BC5E20B-56FB-7B08-2112-92C086FF71E8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Oscilloscope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311" name="Line 45">
            <a:extLst>
              <a:ext uri="{FF2B5EF4-FFF2-40B4-BE49-F238E27FC236}">
                <a16:creationId xmlns:a16="http://schemas.microsoft.com/office/drawing/2014/main" id="{865C927C-1898-3CD0-DD7F-EECC2F959E7A}"/>
              </a:ext>
            </a:extLst>
          </p:cNvPr>
          <p:cNvSpPr/>
          <p:nvPr/>
        </p:nvSpPr>
        <p:spPr>
          <a:xfrm>
            <a:off x="8083832" y="3038896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3" name="CustomShape 55">
            <a:extLst>
              <a:ext uri="{FF2B5EF4-FFF2-40B4-BE49-F238E27FC236}">
                <a16:creationId xmlns:a16="http://schemas.microsoft.com/office/drawing/2014/main" id="{E0D3ACA2-A43E-766A-4467-C46163B7C1C1}"/>
              </a:ext>
            </a:extLst>
          </p:cNvPr>
          <p:cNvSpPr/>
          <p:nvPr/>
        </p:nvSpPr>
        <p:spPr>
          <a:xfrm>
            <a:off x="5955251" y="2540441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6ED29B"/>
                </a:solidFill>
                <a:latin typeface="+mj-lt"/>
                <a:ea typeface="Open Sans Regular"/>
              </a:rPr>
              <a:t>Second down-conversion</a:t>
            </a:r>
            <a:endParaRPr lang="es-ES" sz="900" b="1" spc="-1" dirty="0">
              <a:solidFill>
                <a:srgbClr val="6ED29B"/>
              </a:solidFill>
              <a:latin typeface="+mj-lt"/>
            </a:endParaRPr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1CDB640D-718E-F2C6-AFFC-72F2BEC792CE}"/>
              </a:ext>
            </a:extLst>
          </p:cNvPr>
          <p:cNvSpPr/>
          <p:nvPr/>
        </p:nvSpPr>
        <p:spPr>
          <a:xfrm>
            <a:off x="5019119" y="2853702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F88C3DE2-7433-5E39-4919-0D3BD43B26C6}"/>
              </a:ext>
            </a:extLst>
          </p:cNvPr>
          <p:cNvSpPr/>
          <p:nvPr/>
        </p:nvSpPr>
        <p:spPr>
          <a:xfrm>
            <a:off x="5125657" y="3252333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9936B8A1-7EF4-710C-0B46-CE9BC09E5D8A}"/>
              </a:ext>
            </a:extLst>
          </p:cNvPr>
          <p:cNvSpPr/>
          <p:nvPr/>
        </p:nvSpPr>
        <p:spPr>
          <a:xfrm>
            <a:off x="5376220" y="3031414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AA0E8F28-AA35-E6BB-4183-349869C25D57}"/>
              </a:ext>
            </a:extLst>
          </p:cNvPr>
          <p:cNvSpPr/>
          <p:nvPr/>
        </p:nvSpPr>
        <p:spPr>
          <a:xfrm>
            <a:off x="4833357" y="3011453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26" name="CustomShape 55">
            <a:extLst>
              <a:ext uri="{FF2B5EF4-FFF2-40B4-BE49-F238E27FC236}">
                <a16:creationId xmlns:a16="http://schemas.microsoft.com/office/drawing/2014/main" id="{81FD8951-E292-9D49-AA2B-458497E2CA1E}"/>
              </a:ext>
            </a:extLst>
          </p:cNvPr>
          <p:cNvSpPr/>
          <p:nvPr/>
        </p:nvSpPr>
        <p:spPr>
          <a:xfrm>
            <a:off x="2799231" y="2498651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First down-conversion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527" name="CustomShape 3">
            <a:extLst>
              <a:ext uri="{FF2B5EF4-FFF2-40B4-BE49-F238E27FC236}">
                <a16:creationId xmlns:a16="http://schemas.microsoft.com/office/drawing/2014/main" id="{86017C08-B817-7751-70A9-E311BB89FD0F}"/>
              </a:ext>
            </a:extLst>
          </p:cNvPr>
          <p:cNvSpPr/>
          <p:nvPr/>
        </p:nvSpPr>
        <p:spPr>
          <a:xfrm rot="5400000">
            <a:off x="1623217" y="1379674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grpSp>
        <p:nvGrpSpPr>
          <p:cNvPr id="528" name="Group 10">
            <a:extLst>
              <a:ext uri="{FF2B5EF4-FFF2-40B4-BE49-F238E27FC236}">
                <a16:creationId xmlns:a16="http://schemas.microsoft.com/office/drawing/2014/main" id="{2E9457E0-E354-B571-2C5A-E6B4F0FE81E8}"/>
              </a:ext>
            </a:extLst>
          </p:cNvPr>
          <p:cNvGrpSpPr/>
          <p:nvPr/>
        </p:nvGrpSpPr>
        <p:grpSpPr>
          <a:xfrm>
            <a:off x="2330617" y="1338994"/>
            <a:ext cx="361440" cy="361440"/>
            <a:chOff x="5440680" y="1726200"/>
            <a:chExt cx="361440" cy="361440"/>
          </a:xfrm>
        </p:grpSpPr>
        <p:sp>
          <p:nvSpPr>
            <p:cNvPr id="529" name="CustomShape 11">
              <a:extLst>
                <a:ext uri="{FF2B5EF4-FFF2-40B4-BE49-F238E27FC236}">
                  <a16:creationId xmlns:a16="http://schemas.microsoft.com/office/drawing/2014/main" id="{A39C0963-FA16-07BC-46FF-18341EEF0D4C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530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F1F97BFC-179E-2308-D2BA-DCF0E9BC7363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532" name="Line 13">
            <a:extLst>
              <a:ext uri="{FF2B5EF4-FFF2-40B4-BE49-F238E27FC236}">
                <a16:creationId xmlns:a16="http://schemas.microsoft.com/office/drawing/2014/main" id="{4ED44D3E-3A2F-7193-737D-916482A37474}"/>
              </a:ext>
            </a:extLst>
          </p:cNvPr>
          <p:cNvSpPr/>
          <p:nvPr/>
        </p:nvSpPr>
        <p:spPr>
          <a:xfrm>
            <a:off x="512257" y="1519714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3" name="Line 14">
            <a:extLst>
              <a:ext uri="{FF2B5EF4-FFF2-40B4-BE49-F238E27FC236}">
                <a16:creationId xmlns:a16="http://schemas.microsoft.com/office/drawing/2014/main" id="{C652A6E8-2699-E7B3-6FD1-E478DCD7866E}"/>
              </a:ext>
            </a:extLst>
          </p:cNvPr>
          <p:cNvSpPr/>
          <p:nvPr/>
        </p:nvSpPr>
        <p:spPr>
          <a:xfrm>
            <a:off x="1304617" y="1519714"/>
            <a:ext cx="33768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4" name="Line 15">
            <a:extLst>
              <a:ext uri="{FF2B5EF4-FFF2-40B4-BE49-F238E27FC236}">
                <a16:creationId xmlns:a16="http://schemas.microsoft.com/office/drawing/2014/main" id="{7315581E-95E5-CE93-8AAD-EE8385E7D08C}"/>
              </a:ext>
            </a:extLst>
          </p:cNvPr>
          <p:cNvSpPr/>
          <p:nvPr/>
        </p:nvSpPr>
        <p:spPr>
          <a:xfrm>
            <a:off x="1915177" y="1519714"/>
            <a:ext cx="41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5" name="Line 16">
            <a:extLst>
              <a:ext uri="{FF2B5EF4-FFF2-40B4-BE49-F238E27FC236}">
                <a16:creationId xmlns:a16="http://schemas.microsoft.com/office/drawing/2014/main" id="{CB993A32-FF0A-3DE9-F150-428754F39E4E}"/>
              </a:ext>
            </a:extLst>
          </p:cNvPr>
          <p:cNvSpPr/>
          <p:nvPr/>
        </p:nvSpPr>
        <p:spPr>
          <a:xfrm>
            <a:off x="2694577" y="1519714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6" name="CustomShape 20">
            <a:extLst>
              <a:ext uri="{FF2B5EF4-FFF2-40B4-BE49-F238E27FC236}">
                <a16:creationId xmlns:a16="http://schemas.microsoft.com/office/drawing/2014/main" id="{EC7DCCD6-C1F2-BDC0-39D8-6837155464EC}"/>
              </a:ext>
            </a:extLst>
          </p:cNvPr>
          <p:cNvSpPr/>
          <p:nvPr/>
        </p:nvSpPr>
        <p:spPr>
          <a:xfrm>
            <a:off x="1796017" y="1731394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7" name="CustomShape 21">
            <a:extLst>
              <a:ext uri="{FF2B5EF4-FFF2-40B4-BE49-F238E27FC236}">
                <a16:creationId xmlns:a16="http://schemas.microsoft.com/office/drawing/2014/main" id="{264B1E5D-5BCB-F8B1-51C4-6048A081A6D4}"/>
              </a:ext>
            </a:extLst>
          </p:cNvPr>
          <p:cNvSpPr/>
          <p:nvPr/>
        </p:nvSpPr>
        <p:spPr>
          <a:xfrm>
            <a:off x="2398117" y="1733773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BPF</a:t>
            </a:r>
            <a:endParaRPr lang="es-ES" sz="800" spc="-1" dirty="0">
              <a:latin typeface="Arial"/>
            </a:endParaRPr>
          </a:p>
        </p:txBody>
      </p:sp>
      <p:sp>
        <p:nvSpPr>
          <p:cNvPr id="538" name="CustomShape 22">
            <a:extLst>
              <a:ext uri="{FF2B5EF4-FFF2-40B4-BE49-F238E27FC236}">
                <a16:creationId xmlns:a16="http://schemas.microsoft.com/office/drawing/2014/main" id="{E52A6938-4799-46EE-CB11-8A622AA6887D}"/>
              </a:ext>
            </a:extLst>
          </p:cNvPr>
          <p:cNvSpPr/>
          <p:nvPr/>
        </p:nvSpPr>
        <p:spPr>
          <a:xfrm>
            <a:off x="1667497" y="1731396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grpSp>
        <p:nvGrpSpPr>
          <p:cNvPr id="539" name="Group 28">
            <a:extLst>
              <a:ext uri="{FF2B5EF4-FFF2-40B4-BE49-F238E27FC236}">
                <a16:creationId xmlns:a16="http://schemas.microsoft.com/office/drawing/2014/main" id="{2075C47F-659E-B915-FBF0-C79D5FBFF687}"/>
              </a:ext>
            </a:extLst>
          </p:cNvPr>
          <p:cNvGrpSpPr/>
          <p:nvPr/>
        </p:nvGrpSpPr>
        <p:grpSpPr>
          <a:xfrm>
            <a:off x="920137" y="1340794"/>
            <a:ext cx="361440" cy="361440"/>
            <a:chOff x="4030200" y="1728000"/>
            <a:chExt cx="361440" cy="361440"/>
          </a:xfrm>
        </p:grpSpPr>
        <p:sp>
          <p:nvSpPr>
            <p:cNvPr id="540" name="CustomShape 29">
              <a:extLst>
                <a:ext uri="{FF2B5EF4-FFF2-40B4-BE49-F238E27FC236}">
                  <a16:creationId xmlns:a16="http://schemas.microsoft.com/office/drawing/2014/main" id="{79670145-3DA8-92BD-83C2-DF540C4198D6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41" name="CustomShape 30">
            <a:extLst>
              <a:ext uri="{FF2B5EF4-FFF2-40B4-BE49-F238E27FC236}">
                <a16:creationId xmlns:a16="http://schemas.microsoft.com/office/drawing/2014/main" id="{708839CF-1EC5-6306-4C09-FEF6762FBB2C}"/>
              </a:ext>
            </a:extLst>
          </p:cNvPr>
          <p:cNvSpPr/>
          <p:nvPr/>
        </p:nvSpPr>
        <p:spPr>
          <a:xfrm>
            <a:off x="1024537" y="1722756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42" name="CustomShape 33">
            <a:extLst>
              <a:ext uri="{FF2B5EF4-FFF2-40B4-BE49-F238E27FC236}">
                <a16:creationId xmlns:a16="http://schemas.microsoft.com/office/drawing/2014/main" id="{D181A09E-407D-603F-A43A-6E1A70E5161F}"/>
              </a:ext>
            </a:extLst>
          </p:cNvPr>
          <p:cNvSpPr/>
          <p:nvPr/>
        </p:nvSpPr>
        <p:spPr>
          <a:xfrm>
            <a:off x="1434315" y="1190851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latin typeface="Open Sans Regular"/>
                <a:ea typeface="Open Sans Regular"/>
              </a:rPr>
              <a:t>LO</a:t>
            </a:r>
            <a:r>
              <a:rPr lang="es-ES" sz="600" b="1" spc="-1" dirty="0">
                <a:latin typeface="Open Sans Regular"/>
                <a:ea typeface="Open Sans Regular"/>
              </a:rPr>
              <a:t>1</a:t>
            </a:r>
            <a:r>
              <a:rPr lang="es-ES" sz="900" b="1" spc="-1" dirty="0">
                <a:latin typeface="Open Sans Regular"/>
                <a:ea typeface="Open Sans Regular"/>
              </a:rPr>
              <a:t> =</a:t>
            </a:r>
            <a:r>
              <a:rPr lang="es-ES" sz="900" b="1" dirty="0"/>
              <a:t> 1.428 </a:t>
            </a:r>
            <a:r>
              <a:rPr lang="es-ES" sz="900" b="1" spc="-1" dirty="0">
                <a:latin typeface="Open Sans Regular"/>
                <a:ea typeface="Open Sans Regular"/>
              </a:rPr>
              <a:t>GHz</a:t>
            </a:r>
            <a:endParaRPr lang="es-ES" sz="900" b="1" spc="-1" dirty="0">
              <a:latin typeface="Arial"/>
            </a:endParaRPr>
          </a:p>
        </p:txBody>
      </p:sp>
      <p:sp>
        <p:nvSpPr>
          <p:cNvPr id="543" name="CustomShape 41">
            <a:extLst>
              <a:ext uri="{FF2B5EF4-FFF2-40B4-BE49-F238E27FC236}">
                <a16:creationId xmlns:a16="http://schemas.microsoft.com/office/drawing/2014/main" id="{7C0F3019-E63A-7448-BF06-CDFF1827E311}"/>
              </a:ext>
            </a:extLst>
          </p:cNvPr>
          <p:cNvSpPr/>
          <p:nvPr/>
        </p:nvSpPr>
        <p:spPr>
          <a:xfrm>
            <a:off x="694822" y="395745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608BF2F2-AFD8-7725-15AE-94A57335CB46}"/>
              </a:ext>
            </a:extLst>
          </p:cNvPr>
          <p:cNvCxnSpPr>
            <a:cxnSpLocks/>
          </p:cNvCxnSpPr>
          <p:nvPr/>
        </p:nvCxnSpPr>
        <p:spPr>
          <a:xfrm>
            <a:off x="1106865" y="841115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5" name="CustomShape 42">
            <a:extLst>
              <a:ext uri="{FF2B5EF4-FFF2-40B4-BE49-F238E27FC236}">
                <a16:creationId xmlns:a16="http://schemas.microsoft.com/office/drawing/2014/main" id="{4245B1A5-A1FD-ED3E-D65A-43C6B3327F9B}"/>
              </a:ext>
            </a:extLst>
          </p:cNvPr>
          <p:cNvSpPr/>
          <p:nvPr/>
        </p:nvSpPr>
        <p:spPr>
          <a:xfrm>
            <a:off x="715905" y="432739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546" name="CustomShape 32">
            <a:extLst>
              <a:ext uri="{FF2B5EF4-FFF2-40B4-BE49-F238E27FC236}">
                <a16:creationId xmlns:a16="http://schemas.microsoft.com/office/drawing/2014/main" id="{DBB090E9-D47A-5225-41EA-D1B48FCA7506}"/>
              </a:ext>
            </a:extLst>
          </p:cNvPr>
          <p:cNvSpPr/>
          <p:nvPr/>
        </p:nvSpPr>
        <p:spPr>
          <a:xfrm>
            <a:off x="0" y="1118859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+mj-lt"/>
                <a:ea typeface="Open Sans Regular"/>
              </a:rPr>
              <a:t>ATF S.G = 714 MHz</a:t>
            </a:r>
            <a:endParaRPr lang="es-ES" sz="800" spc="-1" dirty="0">
              <a:latin typeface="+mj-lt"/>
            </a:endParaRPr>
          </a:p>
        </p:txBody>
      </p:sp>
      <p:grpSp>
        <p:nvGrpSpPr>
          <p:cNvPr id="548" name="Grupo 547">
            <a:extLst>
              <a:ext uri="{FF2B5EF4-FFF2-40B4-BE49-F238E27FC236}">
                <a16:creationId xmlns:a16="http://schemas.microsoft.com/office/drawing/2014/main" id="{AA158E5F-A863-63BA-39CC-1E472F512072}"/>
              </a:ext>
            </a:extLst>
          </p:cNvPr>
          <p:cNvGrpSpPr/>
          <p:nvPr/>
        </p:nvGrpSpPr>
        <p:grpSpPr>
          <a:xfrm rot="5400000">
            <a:off x="3110415" y="1322863"/>
            <a:ext cx="497160" cy="459350"/>
            <a:chOff x="5952760" y="1579971"/>
            <a:chExt cx="497160" cy="459350"/>
          </a:xfrm>
        </p:grpSpPr>
        <p:sp>
          <p:nvSpPr>
            <p:cNvPr id="549" name="Triángulo isósceles 548">
              <a:extLst>
                <a:ext uri="{FF2B5EF4-FFF2-40B4-BE49-F238E27FC236}">
                  <a16:creationId xmlns:a16="http://schemas.microsoft.com/office/drawing/2014/main" id="{D8821D9A-8D70-003D-1189-62F87D02CFD3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50" name="CustomShape 7">
              <a:extLst>
                <a:ext uri="{FF2B5EF4-FFF2-40B4-BE49-F238E27FC236}">
                  <a16:creationId xmlns:a16="http://schemas.microsoft.com/office/drawing/2014/main" id="{26DEB701-1ECB-E8E0-EBAD-216347A96FB8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grpSp>
        <p:nvGrpSpPr>
          <p:cNvPr id="559" name="Group 36">
            <a:extLst>
              <a:ext uri="{FF2B5EF4-FFF2-40B4-BE49-F238E27FC236}">
                <a16:creationId xmlns:a16="http://schemas.microsoft.com/office/drawing/2014/main" id="{75FCFE68-8150-B17B-9594-F0B9898AAC21}"/>
              </a:ext>
            </a:extLst>
          </p:cNvPr>
          <p:cNvGrpSpPr/>
          <p:nvPr/>
        </p:nvGrpSpPr>
        <p:grpSpPr>
          <a:xfrm>
            <a:off x="4029320" y="1369118"/>
            <a:ext cx="361440" cy="361440"/>
            <a:chOff x="6262200" y="1728000"/>
            <a:chExt cx="361440" cy="361440"/>
          </a:xfrm>
        </p:grpSpPr>
        <p:sp>
          <p:nvSpPr>
            <p:cNvPr id="560" name="CustomShape 37">
              <a:extLst>
                <a:ext uri="{FF2B5EF4-FFF2-40B4-BE49-F238E27FC236}">
                  <a16:creationId xmlns:a16="http://schemas.microsoft.com/office/drawing/2014/main" id="{569724D3-9EA3-968E-D977-7160C5874A3D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62" name="Line 16">
            <a:extLst>
              <a:ext uri="{FF2B5EF4-FFF2-40B4-BE49-F238E27FC236}">
                <a16:creationId xmlns:a16="http://schemas.microsoft.com/office/drawing/2014/main" id="{4467C5C0-718B-8DEA-5A71-E5A41CD659BE}"/>
              </a:ext>
            </a:extLst>
          </p:cNvPr>
          <p:cNvSpPr/>
          <p:nvPr/>
        </p:nvSpPr>
        <p:spPr>
          <a:xfrm>
            <a:off x="3588864" y="1552538"/>
            <a:ext cx="41364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64" name="CustomShape 39">
            <a:extLst>
              <a:ext uri="{FF2B5EF4-FFF2-40B4-BE49-F238E27FC236}">
                <a16:creationId xmlns:a16="http://schemas.microsoft.com/office/drawing/2014/main" id="{7169A549-A189-B9C7-E317-AFF7A26CF1D4}"/>
              </a:ext>
            </a:extLst>
          </p:cNvPr>
          <p:cNvSpPr/>
          <p:nvPr/>
        </p:nvSpPr>
        <p:spPr>
          <a:xfrm>
            <a:off x="3942671" y="1784311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566" name="Line 16">
            <a:extLst>
              <a:ext uri="{FF2B5EF4-FFF2-40B4-BE49-F238E27FC236}">
                <a16:creationId xmlns:a16="http://schemas.microsoft.com/office/drawing/2014/main" id="{A8B989A3-C2A1-31BD-7FEA-40F1A622E736}"/>
              </a:ext>
            </a:extLst>
          </p:cNvPr>
          <p:cNvSpPr/>
          <p:nvPr/>
        </p:nvSpPr>
        <p:spPr>
          <a:xfrm>
            <a:off x="4396830" y="1550595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67" name="CustomShape 21">
            <a:extLst>
              <a:ext uri="{FF2B5EF4-FFF2-40B4-BE49-F238E27FC236}">
                <a16:creationId xmlns:a16="http://schemas.microsoft.com/office/drawing/2014/main" id="{2EAFDBED-8917-9F58-16B0-488D97EF87BB}"/>
              </a:ext>
            </a:extLst>
          </p:cNvPr>
          <p:cNvSpPr/>
          <p:nvPr/>
        </p:nvSpPr>
        <p:spPr>
          <a:xfrm>
            <a:off x="3233568" y="1784311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65E8B3CB-DE44-E637-6615-BF804DD3E3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s-ES" smtClean="0"/>
              <a:t>55</a:t>
            </a:fld>
            <a:endParaRPr lang="es-ES" dirty="0"/>
          </a:p>
        </p:txBody>
      </p:sp>
      <p:grpSp>
        <p:nvGrpSpPr>
          <p:cNvPr id="573" name="Group 10">
            <a:extLst>
              <a:ext uri="{FF2B5EF4-FFF2-40B4-BE49-F238E27FC236}">
                <a16:creationId xmlns:a16="http://schemas.microsoft.com/office/drawing/2014/main" id="{8AD766E3-AE33-03C6-0D31-1782B6668697}"/>
              </a:ext>
            </a:extLst>
          </p:cNvPr>
          <p:cNvGrpSpPr/>
          <p:nvPr/>
        </p:nvGrpSpPr>
        <p:grpSpPr>
          <a:xfrm>
            <a:off x="6412669" y="1236305"/>
            <a:ext cx="361440" cy="361440"/>
            <a:chOff x="5440680" y="1726200"/>
            <a:chExt cx="361440" cy="361440"/>
          </a:xfrm>
        </p:grpSpPr>
        <p:sp>
          <p:nvSpPr>
            <p:cNvPr id="574" name="CustomShape 11">
              <a:extLst>
                <a:ext uri="{FF2B5EF4-FFF2-40B4-BE49-F238E27FC236}">
                  <a16:creationId xmlns:a16="http://schemas.microsoft.com/office/drawing/2014/main" id="{82DBB634-1EC9-84E0-F1BC-DDFD1DE14A6C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575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F701B96A-9F98-4A3C-F907-69A3FD36D7CA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577" name="CustomShape 20">
            <a:extLst>
              <a:ext uri="{FF2B5EF4-FFF2-40B4-BE49-F238E27FC236}">
                <a16:creationId xmlns:a16="http://schemas.microsoft.com/office/drawing/2014/main" id="{D7CAB634-B963-A786-2212-82745C865EA1}"/>
              </a:ext>
            </a:extLst>
          </p:cNvPr>
          <p:cNvSpPr/>
          <p:nvPr/>
        </p:nvSpPr>
        <p:spPr>
          <a:xfrm>
            <a:off x="2606964" y="4861536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78" name="CustomShape 21">
            <a:extLst>
              <a:ext uri="{FF2B5EF4-FFF2-40B4-BE49-F238E27FC236}">
                <a16:creationId xmlns:a16="http://schemas.microsoft.com/office/drawing/2014/main" id="{C5FF6BAD-CD25-0036-DAF0-ECD6C992B910}"/>
              </a:ext>
            </a:extLst>
          </p:cNvPr>
          <p:cNvSpPr/>
          <p:nvPr/>
        </p:nvSpPr>
        <p:spPr>
          <a:xfrm>
            <a:off x="6480169" y="163108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grpSp>
        <p:nvGrpSpPr>
          <p:cNvPr id="581" name="Group 28">
            <a:extLst>
              <a:ext uri="{FF2B5EF4-FFF2-40B4-BE49-F238E27FC236}">
                <a16:creationId xmlns:a16="http://schemas.microsoft.com/office/drawing/2014/main" id="{459C8812-82C8-A0D2-8474-0FE9BFD48D26}"/>
              </a:ext>
            </a:extLst>
          </p:cNvPr>
          <p:cNvGrpSpPr/>
          <p:nvPr/>
        </p:nvGrpSpPr>
        <p:grpSpPr>
          <a:xfrm>
            <a:off x="7963206" y="1257117"/>
            <a:ext cx="361440" cy="361440"/>
            <a:chOff x="4030200" y="1728000"/>
            <a:chExt cx="361440" cy="361440"/>
          </a:xfrm>
        </p:grpSpPr>
        <p:sp>
          <p:nvSpPr>
            <p:cNvPr id="582" name="CustomShape 29">
              <a:extLst>
                <a:ext uri="{FF2B5EF4-FFF2-40B4-BE49-F238E27FC236}">
                  <a16:creationId xmlns:a16="http://schemas.microsoft.com/office/drawing/2014/main" id="{F4E189C2-4B5B-C5B7-F297-83E7FFADF331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83" name="CustomShape 30">
            <a:extLst>
              <a:ext uri="{FF2B5EF4-FFF2-40B4-BE49-F238E27FC236}">
                <a16:creationId xmlns:a16="http://schemas.microsoft.com/office/drawing/2014/main" id="{D45074F1-D9C9-1AEB-8EE7-2FC238FB6A55}"/>
              </a:ext>
            </a:extLst>
          </p:cNvPr>
          <p:cNvSpPr/>
          <p:nvPr/>
        </p:nvSpPr>
        <p:spPr>
          <a:xfrm>
            <a:off x="8069072" y="1631084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84" name="CustomShape 33">
            <a:extLst>
              <a:ext uri="{FF2B5EF4-FFF2-40B4-BE49-F238E27FC236}">
                <a16:creationId xmlns:a16="http://schemas.microsoft.com/office/drawing/2014/main" id="{3741EEFC-E962-BB9C-1CE4-7350075C9759}"/>
              </a:ext>
            </a:extLst>
          </p:cNvPr>
          <p:cNvSpPr/>
          <p:nvPr/>
        </p:nvSpPr>
        <p:spPr>
          <a:xfrm>
            <a:off x="5841703" y="967148"/>
            <a:ext cx="973125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LO</a:t>
            </a:r>
            <a:r>
              <a:rPr lang="es-ES" sz="500" b="1" spc="-1" dirty="0">
                <a:latin typeface="+mj-lt"/>
                <a:ea typeface="Open Sans Regular"/>
              </a:rPr>
              <a:t>2</a:t>
            </a:r>
            <a:r>
              <a:rPr lang="es-ES" sz="800" b="1" spc="-1" dirty="0">
                <a:latin typeface="+mj-lt"/>
                <a:ea typeface="Open Sans Regular"/>
              </a:rPr>
              <a:t> =</a:t>
            </a:r>
            <a:r>
              <a:rPr lang="es-ES" sz="800" b="1" dirty="0">
                <a:latin typeface="+mj-lt"/>
              </a:rPr>
              <a:t> 89,25 MH</a:t>
            </a:r>
            <a:r>
              <a:rPr lang="es-ES" sz="800" b="1" spc="-1" dirty="0">
                <a:latin typeface="+mj-lt"/>
                <a:ea typeface="Open Sans Regular"/>
              </a:rPr>
              <a:t>z</a:t>
            </a:r>
            <a:endParaRPr lang="es-ES" sz="800" b="1" spc="-1" dirty="0">
              <a:latin typeface="+mj-lt"/>
            </a:endParaRPr>
          </a:p>
        </p:txBody>
      </p:sp>
      <p:grpSp>
        <p:nvGrpSpPr>
          <p:cNvPr id="585" name="Group 36">
            <a:extLst>
              <a:ext uri="{FF2B5EF4-FFF2-40B4-BE49-F238E27FC236}">
                <a16:creationId xmlns:a16="http://schemas.microsoft.com/office/drawing/2014/main" id="{A53DE5A6-AB20-9BDD-0510-3863D0C4E4E3}"/>
              </a:ext>
            </a:extLst>
          </p:cNvPr>
          <p:cNvGrpSpPr/>
          <p:nvPr/>
        </p:nvGrpSpPr>
        <p:grpSpPr>
          <a:xfrm>
            <a:off x="5808082" y="1244115"/>
            <a:ext cx="361440" cy="368143"/>
            <a:chOff x="6262200" y="1728000"/>
            <a:chExt cx="361440" cy="361440"/>
          </a:xfrm>
        </p:grpSpPr>
        <p:sp>
          <p:nvSpPr>
            <p:cNvPr id="586" name="CustomShape 37">
              <a:extLst>
                <a:ext uri="{FF2B5EF4-FFF2-40B4-BE49-F238E27FC236}">
                  <a16:creationId xmlns:a16="http://schemas.microsoft.com/office/drawing/2014/main" id="{9FFBB6E9-B8F5-3111-2460-3796F8923984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88" name="CustomShape 39">
            <a:extLst>
              <a:ext uri="{FF2B5EF4-FFF2-40B4-BE49-F238E27FC236}">
                <a16:creationId xmlns:a16="http://schemas.microsoft.com/office/drawing/2014/main" id="{F0F11449-EAE2-1260-56A4-9B79495B7AD2}"/>
              </a:ext>
            </a:extLst>
          </p:cNvPr>
          <p:cNvSpPr/>
          <p:nvPr/>
        </p:nvSpPr>
        <p:spPr>
          <a:xfrm>
            <a:off x="5729044" y="1649218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cxnSp>
        <p:nvCxnSpPr>
          <p:cNvPr id="594" name="Conector recto 593">
            <a:extLst>
              <a:ext uri="{FF2B5EF4-FFF2-40B4-BE49-F238E27FC236}">
                <a16:creationId xmlns:a16="http://schemas.microsoft.com/office/drawing/2014/main" id="{81429541-0801-51F9-840C-11E3199DFFB7}"/>
              </a:ext>
            </a:extLst>
          </p:cNvPr>
          <p:cNvCxnSpPr>
            <a:cxnSpLocks/>
          </p:cNvCxnSpPr>
          <p:nvPr/>
        </p:nvCxnSpPr>
        <p:spPr>
          <a:xfrm>
            <a:off x="8143926" y="793254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95" name="CustomShape 42">
            <a:extLst>
              <a:ext uri="{FF2B5EF4-FFF2-40B4-BE49-F238E27FC236}">
                <a16:creationId xmlns:a16="http://schemas.microsoft.com/office/drawing/2014/main" id="{3D4F561B-E69D-5C69-BF71-26583637470B}"/>
              </a:ext>
            </a:extLst>
          </p:cNvPr>
          <p:cNvSpPr/>
          <p:nvPr/>
        </p:nvSpPr>
        <p:spPr>
          <a:xfrm>
            <a:off x="7780503" y="428623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617" name="Line 38">
            <a:extLst>
              <a:ext uri="{FF2B5EF4-FFF2-40B4-BE49-F238E27FC236}">
                <a16:creationId xmlns:a16="http://schemas.microsoft.com/office/drawing/2014/main" id="{F859108A-AB8B-17A6-35CE-D3481C324434}"/>
              </a:ext>
            </a:extLst>
          </p:cNvPr>
          <p:cNvSpPr/>
          <p:nvPr/>
        </p:nvSpPr>
        <p:spPr>
          <a:xfrm>
            <a:off x="7859970" y="1419821"/>
            <a:ext cx="108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18" name="Line 38">
            <a:extLst>
              <a:ext uri="{FF2B5EF4-FFF2-40B4-BE49-F238E27FC236}">
                <a16:creationId xmlns:a16="http://schemas.microsoft.com/office/drawing/2014/main" id="{A95107D2-EB84-553D-128E-33149E235D36}"/>
              </a:ext>
            </a:extLst>
          </p:cNvPr>
          <p:cNvSpPr/>
          <p:nvPr/>
        </p:nvSpPr>
        <p:spPr>
          <a:xfrm>
            <a:off x="6180979" y="1413832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19" name="Line 104">
            <a:extLst>
              <a:ext uri="{FF2B5EF4-FFF2-40B4-BE49-F238E27FC236}">
                <a16:creationId xmlns:a16="http://schemas.microsoft.com/office/drawing/2014/main" id="{33A0B2AF-6A91-8544-444F-A1B86BC1E0DE}"/>
              </a:ext>
            </a:extLst>
          </p:cNvPr>
          <p:cNvSpPr/>
          <p:nvPr/>
        </p:nvSpPr>
        <p:spPr>
          <a:xfrm flipH="1" flipV="1">
            <a:off x="5729043" y="1404620"/>
            <a:ext cx="0" cy="1423975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0" name="Line 16">
            <a:extLst>
              <a:ext uri="{FF2B5EF4-FFF2-40B4-BE49-F238E27FC236}">
                <a16:creationId xmlns:a16="http://schemas.microsoft.com/office/drawing/2014/main" id="{F5FC211F-3CC3-6C59-8012-D3E774F1677A}"/>
              </a:ext>
            </a:extLst>
          </p:cNvPr>
          <p:cNvSpPr/>
          <p:nvPr/>
        </p:nvSpPr>
        <p:spPr>
          <a:xfrm>
            <a:off x="5729043" y="1410180"/>
            <a:ext cx="70555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1" name="CustomShape 32">
            <a:extLst>
              <a:ext uri="{FF2B5EF4-FFF2-40B4-BE49-F238E27FC236}">
                <a16:creationId xmlns:a16="http://schemas.microsoft.com/office/drawing/2014/main" id="{125C380D-2580-2B99-2BD0-89CF62B78836}"/>
              </a:ext>
            </a:extLst>
          </p:cNvPr>
          <p:cNvSpPr/>
          <p:nvPr/>
        </p:nvSpPr>
        <p:spPr>
          <a:xfrm>
            <a:off x="8171463" y="1473367"/>
            <a:ext cx="1085214" cy="9233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600" spc="-1" dirty="0">
                <a:latin typeface="+mj-lt"/>
                <a:ea typeface="Open Sans Regular"/>
              </a:rPr>
              <a:t>ATF S.G = 714 MHz</a:t>
            </a:r>
            <a:endParaRPr lang="es-ES" sz="600" spc="-1" dirty="0">
              <a:latin typeface="+mj-lt"/>
            </a:endParaRPr>
          </a:p>
        </p:txBody>
      </p:sp>
      <p:sp>
        <p:nvSpPr>
          <p:cNvPr id="622" name="Line 13">
            <a:extLst>
              <a:ext uri="{FF2B5EF4-FFF2-40B4-BE49-F238E27FC236}">
                <a16:creationId xmlns:a16="http://schemas.microsoft.com/office/drawing/2014/main" id="{E597FBAB-DB77-FD27-25FC-1F05D6F88E0B}"/>
              </a:ext>
            </a:extLst>
          </p:cNvPr>
          <p:cNvSpPr/>
          <p:nvPr/>
        </p:nvSpPr>
        <p:spPr>
          <a:xfrm>
            <a:off x="8352877" y="1419821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4" name="CustomShape 41">
            <a:extLst>
              <a:ext uri="{FF2B5EF4-FFF2-40B4-BE49-F238E27FC236}">
                <a16:creationId xmlns:a16="http://schemas.microsoft.com/office/drawing/2014/main" id="{4D5A9746-C4B8-C472-7752-32911D8752E8}"/>
              </a:ext>
            </a:extLst>
          </p:cNvPr>
          <p:cNvSpPr/>
          <p:nvPr/>
        </p:nvSpPr>
        <p:spPr>
          <a:xfrm>
            <a:off x="7759420" y="378652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5" name="CustomShape 55">
            <a:extLst>
              <a:ext uri="{FF2B5EF4-FFF2-40B4-BE49-F238E27FC236}">
                <a16:creationId xmlns:a16="http://schemas.microsoft.com/office/drawing/2014/main" id="{106863FC-EA84-3521-5018-87EBDA922809}"/>
              </a:ext>
            </a:extLst>
          </p:cNvPr>
          <p:cNvSpPr/>
          <p:nvPr/>
        </p:nvSpPr>
        <p:spPr>
          <a:xfrm>
            <a:off x="2901397" y="3832649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X-MICROWAVE TECHNOLOGY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627" name="CustomShape 55">
            <a:extLst>
              <a:ext uri="{FF2B5EF4-FFF2-40B4-BE49-F238E27FC236}">
                <a16:creationId xmlns:a16="http://schemas.microsoft.com/office/drawing/2014/main" id="{F7B75DA7-80CE-3982-86A4-F4E5C54EBE5D}"/>
              </a:ext>
            </a:extLst>
          </p:cNvPr>
          <p:cNvSpPr/>
          <p:nvPr/>
        </p:nvSpPr>
        <p:spPr>
          <a:xfrm>
            <a:off x="6296318" y="3832649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6ED29B"/>
                </a:solidFill>
                <a:latin typeface="+mj-lt"/>
                <a:ea typeface="Open Sans Regular"/>
              </a:rPr>
              <a:t>MINICIRCUITS TECHNOLOGY</a:t>
            </a:r>
          </a:p>
        </p:txBody>
      </p:sp>
      <p:sp>
        <p:nvSpPr>
          <p:cNvPr id="628" name="CustomShape 55">
            <a:extLst>
              <a:ext uri="{FF2B5EF4-FFF2-40B4-BE49-F238E27FC236}">
                <a16:creationId xmlns:a16="http://schemas.microsoft.com/office/drawing/2014/main" id="{CE68DAA2-ED1A-3269-B38A-0ED800EA95AC}"/>
              </a:ext>
            </a:extLst>
          </p:cNvPr>
          <p:cNvSpPr/>
          <p:nvPr/>
        </p:nvSpPr>
        <p:spPr>
          <a:xfrm>
            <a:off x="4041769" y="549324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2" name="CustomShape 67">
            <a:extLst>
              <a:ext uri="{FF2B5EF4-FFF2-40B4-BE49-F238E27FC236}">
                <a16:creationId xmlns:a16="http://schemas.microsoft.com/office/drawing/2014/main" id="{87C0C179-6A52-088C-F561-994295F2BA47}"/>
              </a:ext>
            </a:extLst>
          </p:cNvPr>
          <p:cNvSpPr/>
          <p:nvPr/>
        </p:nvSpPr>
        <p:spPr>
          <a:xfrm>
            <a:off x="1994000" y="2895796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80F0839C-6483-4E73-76DB-1B671449C2BC}"/>
              </a:ext>
            </a:extLst>
          </p:cNvPr>
          <p:cNvCxnSpPr>
            <a:stCxn id="2" idx="1"/>
            <a:endCxn id="2" idx="3"/>
          </p:cNvCxnSpPr>
          <p:nvPr/>
        </p:nvCxnSpPr>
        <p:spPr>
          <a:xfrm>
            <a:off x="1994000" y="3022336"/>
            <a:ext cx="361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Line 42">
            <a:extLst>
              <a:ext uri="{FF2B5EF4-FFF2-40B4-BE49-F238E27FC236}">
                <a16:creationId xmlns:a16="http://schemas.microsoft.com/office/drawing/2014/main" id="{54310172-F39A-DA44-8081-762B3641C42F}"/>
              </a:ext>
            </a:extLst>
          </p:cNvPr>
          <p:cNvSpPr/>
          <p:nvPr/>
        </p:nvSpPr>
        <p:spPr>
          <a:xfrm>
            <a:off x="1817535" y="3023301"/>
            <a:ext cx="16378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DB2B38DA-4DD9-EDCA-FF62-246CD3ADDB8F}"/>
              </a:ext>
            </a:extLst>
          </p:cNvPr>
          <p:cNvSpPr/>
          <p:nvPr/>
        </p:nvSpPr>
        <p:spPr>
          <a:xfrm>
            <a:off x="2355800" y="3025764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F274E012-8F23-01DD-FF78-3E798E249BD5}"/>
              </a:ext>
            </a:extLst>
          </p:cNvPr>
          <p:cNvSpPr/>
          <p:nvPr/>
        </p:nvSpPr>
        <p:spPr>
          <a:xfrm>
            <a:off x="2982635" y="3023301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D34FFD3E-7DD4-E6CA-A3CD-C81EC8FA5B32}"/>
              </a:ext>
            </a:extLst>
          </p:cNvPr>
          <p:cNvSpPr/>
          <p:nvPr/>
        </p:nvSpPr>
        <p:spPr>
          <a:xfrm>
            <a:off x="3613190" y="3016240"/>
            <a:ext cx="30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E7E4BD69-33C4-B828-3D32-FC03C46CE056}"/>
              </a:ext>
            </a:extLst>
          </p:cNvPr>
          <p:cNvSpPr/>
          <p:nvPr/>
        </p:nvSpPr>
        <p:spPr>
          <a:xfrm>
            <a:off x="4209351" y="3023301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4" name="CustomShape 86">
            <a:extLst>
              <a:ext uri="{FF2B5EF4-FFF2-40B4-BE49-F238E27FC236}">
                <a16:creationId xmlns:a16="http://schemas.microsoft.com/office/drawing/2014/main" id="{4A4E350E-A540-930C-74BF-F145A4BB371B}"/>
              </a:ext>
            </a:extLst>
          </p:cNvPr>
          <p:cNvSpPr/>
          <p:nvPr/>
        </p:nvSpPr>
        <p:spPr>
          <a:xfrm>
            <a:off x="2104062" y="3243981"/>
            <a:ext cx="16780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Iso.</a:t>
            </a:r>
            <a:endParaRPr lang="es-ES" sz="800" spc="-1" dirty="0">
              <a:latin typeface="Arial"/>
            </a:endParaRPr>
          </a:p>
        </p:txBody>
      </p:sp>
      <p:sp>
        <p:nvSpPr>
          <p:cNvPr id="15" name="CustomShape 93">
            <a:extLst>
              <a:ext uri="{FF2B5EF4-FFF2-40B4-BE49-F238E27FC236}">
                <a16:creationId xmlns:a16="http://schemas.microsoft.com/office/drawing/2014/main" id="{770A9C2A-785A-7C36-BE20-5C5CDFAE3901}"/>
              </a:ext>
            </a:extLst>
          </p:cNvPr>
          <p:cNvSpPr/>
          <p:nvPr/>
        </p:nvSpPr>
        <p:spPr>
          <a:xfrm>
            <a:off x="1941961" y="2701461"/>
            <a:ext cx="2968314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8EFEE650-423E-FCC7-4EA7-743121F32CAC}"/>
              </a:ext>
            </a:extLst>
          </p:cNvPr>
          <p:cNvGrpSpPr/>
          <p:nvPr/>
        </p:nvGrpSpPr>
        <p:grpSpPr>
          <a:xfrm rot="5400000">
            <a:off x="758213" y="2344844"/>
            <a:ext cx="497160" cy="459350"/>
            <a:chOff x="5952760" y="1579971"/>
            <a:chExt cx="497160" cy="459350"/>
          </a:xfrm>
        </p:grpSpPr>
        <p:sp>
          <p:nvSpPr>
            <p:cNvPr id="4" name="Triángulo isósceles 3">
              <a:extLst>
                <a:ext uri="{FF2B5EF4-FFF2-40B4-BE49-F238E27FC236}">
                  <a16:creationId xmlns:a16="http://schemas.microsoft.com/office/drawing/2014/main" id="{E3941E4E-1D39-2290-B0E2-8FE0591181FB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CustomShape 7">
              <a:extLst>
                <a:ext uri="{FF2B5EF4-FFF2-40B4-BE49-F238E27FC236}">
                  <a16:creationId xmlns:a16="http://schemas.microsoft.com/office/drawing/2014/main" id="{F143C4F0-684D-D431-3457-5E38A0E8004B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7F366A3-549E-B350-5B95-E7E050FB630B}"/>
              </a:ext>
            </a:extLst>
          </p:cNvPr>
          <p:cNvGrpSpPr/>
          <p:nvPr/>
        </p:nvGrpSpPr>
        <p:grpSpPr>
          <a:xfrm rot="5400000">
            <a:off x="759157" y="3236877"/>
            <a:ext cx="497160" cy="459350"/>
            <a:chOff x="5952760" y="1579971"/>
            <a:chExt cx="497160" cy="459350"/>
          </a:xfrm>
        </p:grpSpPr>
        <p:sp>
          <p:nvSpPr>
            <p:cNvPr id="16" name="Triángulo isósceles 15">
              <a:extLst>
                <a:ext uri="{FF2B5EF4-FFF2-40B4-BE49-F238E27FC236}">
                  <a16:creationId xmlns:a16="http://schemas.microsoft.com/office/drawing/2014/main" id="{0EDD2B44-53FA-A4CD-F49E-9E1513E489EC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CustomShape 7">
              <a:extLst>
                <a:ext uri="{FF2B5EF4-FFF2-40B4-BE49-F238E27FC236}">
                  <a16:creationId xmlns:a16="http://schemas.microsoft.com/office/drawing/2014/main" id="{90A47A32-5F47-DA7E-1520-A8C0664DBCB8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21" name="CustomShape 21">
            <a:extLst>
              <a:ext uri="{FF2B5EF4-FFF2-40B4-BE49-F238E27FC236}">
                <a16:creationId xmlns:a16="http://schemas.microsoft.com/office/drawing/2014/main" id="{FAD2B67C-F205-294C-DE80-F40A40E5BDBF}"/>
              </a:ext>
            </a:extLst>
          </p:cNvPr>
          <p:cNvSpPr/>
          <p:nvPr/>
        </p:nvSpPr>
        <p:spPr>
          <a:xfrm>
            <a:off x="880696" y="277202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22" name="CustomShape 21">
            <a:extLst>
              <a:ext uri="{FF2B5EF4-FFF2-40B4-BE49-F238E27FC236}">
                <a16:creationId xmlns:a16="http://schemas.microsoft.com/office/drawing/2014/main" id="{872F778D-F598-5048-5E55-5767AF9F74E6}"/>
              </a:ext>
            </a:extLst>
          </p:cNvPr>
          <p:cNvSpPr/>
          <p:nvPr/>
        </p:nvSpPr>
        <p:spPr>
          <a:xfrm>
            <a:off x="881842" y="367339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23" name="CustomShape 3">
            <a:extLst>
              <a:ext uri="{FF2B5EF4-FFF2-40B4-BE49-F238E27FC236}">
                <a16:creationId xmlns:a16="http://schemas.microsoft.com/office/drawing/2014/main" id="{0EE7D069-51C7-45C5-349B-C04C13901C61}"/>
              </a:ext>
            </a:extLst>
          </p:cNvPr>
          <p:cNvSpPr/>
          <p:nvPr/>
        </p:nvSpPr>
        <p:spPr>
          <a:xfrm rot="16200000">
            <a:off x="6989001" y="1286056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24" name="CustomShape 22">
            <a:extLst>
              <a:ext uri="{FF2B5EF4-FFF2-40B4-BE49-F238E27FC236}">
                <a16:creationId xmlns:a16="http://schemas.microsoft.com/office/drawing/2014/main" id="{CA6BCE7D-12E4-5B54-F7D0-CD7538070D5A}"/>
              </a:ext>
            </a:extLst>
          </p:cNvPr>
          <p:cNvSpPr/>
          <p:nvPr/>
        </p:nvSpPr>
        <p:spPr>
          <a:xfrm>
            <a:off x="7073515" y="1624317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9F415CC-6FFB-4DAD-6938-E9804B55C56D}"/>
              </a:ext>
            </a:extLst>
          </p:cNvPr>
          <p:cNvSpPr txBox="1"/>
          <p:nvPr/>
        </p:nvSpPr>
        <p:spPr>
          <a:xfrm>
            <a:off x="4623146" y="2481945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+17 dBm</a:t>
            </a:r>
            <a:endParaRPr lang="en-GB" sz="700" b="1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117A35D-4DE1-1CE6-E0EF-7FF07E53EF9E}"/>
              </a:ext>
            </a:extLst>
          </p:cNvPr>
          <p:cNvSpPr txBox="1"/>
          <p:nvPr/>
        </p:nvSpPr>
        <p:spPr>
          <a:xfrm>
            <a:off x="5689189" y="2394076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+4 dBm</a:t>
            </a:r>
            <a:endParaRPr lang="en-GB" sz="700" b="1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611DD92-55BA-ECA5-04C8-1072B713DDA6}"/>
              </a:ext>
            </a:extLst>
          </p:cNvPr>
          <p:cNvSpPr txBox="1"/>
          <p:nvPr/>
        </p:nvSpPr>
        <p:spPr>
          <a:xfrm>
            <a:off x="7816050" y="4801869"/>
            <a:ext cx="5704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IFIC</a:t>
            </a:r>
            <a:endParaRPr lang="en-GB" dirty="0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2184ACD9-3901-A781-B8A0-DE86B4D22640}"/>
              </a:ext>
            </a:extLst>
          </p:cNvPr>
          <p:cNvSpPr txBox="1"/>
          <p:nvPr/>
        </p:nvSpPr>
        <p:spPr>
          <a:xfrm>
            <a:off x="7658715" y="1772329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0 dBm</a:t>
            </a:r>
            <a:endParaRPr lang="en-GB" sz="800" dirty="0"/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C8630A6E-08FB-A8A3-C93C-8CD19222696F}"/>
              </a:ext>
            </a:extLst>
          </p:cNvPr>
          <p:cNvSpPr txBox="1"/>
          <p:nvPr/>
        </p:nvSpPr>
        <p:spPr>
          <a:xfrm>
            <a:off x="7135177" y="1763377"/>
            <a:ext cx="7271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-9 dBm</a:t>
            </a:r>
            <a:endParaRPr lang="en-GB" sz="800" dirty="0"/>
          </a:p>
        </p:txBody>
      </p:sp>
      <p:sp>
        <p:nvSpPr>
          <p:cNvPr id="36" name="CustomShape 67">
            <a:extLst>
              <a:ext uri="{FF2B5EF4-FFF2-40B4-BE49-F238E27FC236}">
                <a16:creationId xmlns:a16="http://schemas.microsoft.com/office/drawing/2014/main" id="{19AD55E2-2797-B074-E96D-2C09B224E0CD}"/>
              </a:ext>
            </a:extLst>
          </p:cNvPr>
          <p:cNvSpPr/>
          <p:nvPr/>
        </p:nvSpPr>
        <p:spPr>
          <a:xfrm>
            <a:off x="7475878" y="1278518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37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7EEB9E87-0ECA-337A-442E-30F82F26772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548958" y="1293278"/>
            <a:ext cx="215640" cy="223200"/>
          </a:xfrm>
          <a:prstGeom prst="rect">
            <a:avLst/>
          </a:prstGeom>
          <a:ln w="12600">
            <a:noFill/>
          </a:ln>
        </p:spPr>
      </p:pic>
      <p:sp>
        <p:nvSpPr>
          <p:cNvPr id="38" name="CustomShape 86">
            <a:extLst>
              <a:ext uri="{FF2B5EF4-FFF2-40B4-BE49-F238E27FC236}">
                <a16:creationId xmlns:a16="http://schemas.microsoft.com/office/drawing/2014/main" id="{9C9FB57F-595E-2432-EB18-2892EE333172}"/>
              </a:ext>
            </a:extLst>
          </p:cNvPr>
          <p:cNvSpPr/>
          <p:nvPr/>
        </p:nvSpPr>
        <p:spPr>
          <a:xfrm>
            <a:off x="7587059" y="1616918"/>
            <a:ext cx="13907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Att</a:t>
            </a:r>
            <a:endParaRPr lang="es-ES" sz="800" spc="-1" dirty="0">
              <a:latin typeface="Arial"/>
            </a:endParaRPr>
          </a:p>
        </p:txBody>
      </p:sp>
      <p:sp>
        <p:nvSpPr>
          <p:cNvPr id="39" name="Line 38">
            <a:extLst>
              <a:ext uri="{FF2B5EF4-FFF2-40B4-BE49-F238E27FC236}">
                <a16:creationId xmlns:a16="http://schemas.microsoft.com/office/drawing/2014/main" id="{1F1A0451-ED9C-6EE5-28FB-F2B7D8DDC36D}"/>
              </a:ext>
            </a:extLst>
          </p:cNvPr>
          <p:cNvSpPr/>
          <p:nvPr/>
        </p:nvSpPr>
        <p:spPr>
          <a:xfrm>
            <a:off x="7293622" y="1411292"/>
            <a:ext cx="18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0" name="Line 38">
            <a:extLst>
              <a:ext uri="{FF2B5EF4-FFF2-40B4-BE49-F238E27FC236}">
                <a16:creationId xmlns:a16="http://schemas.microsoft.com/office/drawing/2014/main" id="{3810D60C-683C-72FA-0053-D4560F5EA166}"/>
              </a:ext>
            </a:extLst>
          </p:cNvPr>
          <p:cNvSpPr/>
          <p:nvPr/>
        </p:nvSpPr>
        <p:spPr>
          <a:xfrm>
            <a:off x="6814828" y="1424481"/>
            <a:ext cx="18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ED48FBC5-8FA0-A6F5-2090-906271FCBD09}"/>
              </a:ext>
            </a:extLst>
          </p:cNvPr>
          <p:cNvSpPr txBox="1"/>
          <p:nvPr/>
        </p:nvSpPr>
        <p:spPr>
          <a:xfrm>
            <a:off x="6562843" y="1768783"/>
            <a:ext cx="8184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+ 11 dBm</a:t>
            </a:r>
            <a:endParaRPr lang="en-GB" sz="800" dirty="0"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8753519-BB39-B17A-FBDC-A5E781E384D3}"/>
              </a:ext>
            </a:extLst>
          </p:cNvPr>
          <p:cNvSpPr txBox="1"/>
          <p:nvPr/>
        </p:nvSpPr>
        <p:spPr>
          <a:xfrm>
            <a:off x="5962148" y="1748968"/>
            <a:ext cx="650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+ 10 dBm</a:t>
            </a:r>
            <a:endParaRPr lang="en-GB" sz="800" dirty="0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D5AA6564-4E60-8980-C163-0AF1F13C61C1}"/>
              </a:ext>
            </a:extLst>
          </p:cNvPr>
          <p:cNvSpPr txBox="1"/>
          <p:nvPr/>
        </p:nvSpPr>
        <p:spPr>
          <a:xfrm>
            <a:off x="1196946" y="1858931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+3 dBm</a:t>
            </a:r>
            <a:endParaRPr lang="en-GB" sz="800" dirty="0"/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B5CEB576-2F65-505A-CEB7-DB7CAA752D49}"/>
              </a:ext>
            </a:extLst>
          </p:cNvPr>
          <p:cNvSpPr txBox="1"/>
          <p:nvPr/>
        </p:nvSpPr>
        <p:spPr>
          <a:xfrm>
            <a:off x="1875729" y="1885316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+23 dBm</a:t>
            </a:r>
            <a:endParaRPr lang="en-GB" sz="800" dirty="0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83A19A76-77AA-EF34-4E5B-0010C10705F9}"/>
              </a:ext>
            </a:extLst>
          </p:cNvPr>
          <p:cNvSpPr txBox="1"/>
          <p:nvPr/>
        </p:nvSpPr>
        <p:spPr>
          <a:xfrm>
            <a:off x="2649083" y="1916398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+22 dBm</a:t>
            </a:r>
            <a:endParaRPr lang="en-GB" sz="800" dirty="0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575236BD-DD74-C4DB-2052-7EF556E3D395}"/>
              </a:ext>
            </a:extLst>
          </p:cNvPr>
          <p:cNvSpPr txBox="1"/>
          <p:nvPr/>
        </p:nvSpPr>
        <p:spPr>
          <a:xfrm>
            <a:off x="2435963" y="1116378"/>
            <a:ext cx="11621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Pout 1dB= +27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9E4DF231-E5E5-8E88-B25B-1690B06D80F2}"/>
              </a:ext>
            </a:extLst>
          </p:cNvPr>
          <p:cNvSpPr txBox="1"/>
          <p:nvPr/>
        </p:nvSpPr>
        <p:spPr>
          <a:xfrm>
            <a:off x="3479152" y="1917873"/>
            <a:ext cx="7105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≈ +22 dBm</a:t>
            </a:r>
            <a:endParaRPr lang="en-GB" sz="800" dirty="0"/>
          </a:p>
        </p:txBody>
      </p:sp>
      <p:sp>
        <p:nvSpPr>
          <p:cNvPr id="52" name="CustomShape 22">
            <a:extLst>
              <a:ext uri="{FF2B5EF4-FFF2-40B4-BE49-F238E27FC236}">
                <a16:creationId xmlns:a16="http://schemas.microsoft.com/office/drawing/2014/main" id="{03540A2A-51D7-5C0B-BFB4-99C8A6C723BB}"/>
              </a:ext>
            </a:extLst>
          </p:cNvPr>
          <p:cNvSpPr/>
          <p:nvPr/>
        </p:nvSpPr>
        <p:spPr>
          <a:xfrm>
            <a:off x="3136013" y="5020389"/>
            <a:ext cx="66382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+1.6 dB</a:t>
            </a:r>
            <a:endParaRPr lang="es-ES" sz="800" spc="-1" dirty="0">
              <a:latin typeface="Arial"/>
            </a:endParaRPr>
          </a:p>
        </p:txBody>
      </p:sp>
      <p:sp>
        <p:nvSpPr>
          <p:cNvPr id="54" name="CustomShape 22">
            <a:extLst>
              <a:ext uri="{FF2B5EF4-FFF2-40B4-BE49-F238E27FC236}">
                <a16:creationId xmlns:a16="http://schemas.microsoft.com/office/drawing/2014/main" id="{3F4CD6D9-5E30-BA37-CE61-4BBCE18DE4B0}"/>
              </a:ext>
            </a:extLst>
          </p:cNvPr>
          <p:cNvSpPr/>
          <p:nvPr/>
        </p:nvSpPr>
        <p:spPr>
          <a:xfrm>
            <a:off x="4925157" y="4410905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-0.7 dB</a:t>
            </a:r>
            <a:endParaRPr lang="es-ES" sz="800" spc="-1" dirty="0">
              <a:latin typeface="Arial"/>
            </a:endParaRPr>
          </a:p>
        </p:txBody>
      </p:sp>
      <p:sp>
        <p:nvSpPr>
          <p:cNvPr id="55" name="CustomShape 22">
            <a:extLst>
              <a:ext uri="{FF2B5EF4-FFF2-40B4-BE49-F238E27FC236}">
                <a16:creationId xmlns:a16="http://schemas.microsoft.com/office/drawing/2014/main" id="{5CC0F7CA-FFBE-8F68-D11D-D175AF2ABDE7}"/>
              </a:ext>
            </a:extLst>
          </p:cNvPr>
          <p:cNvSpPr/>
          <p:nvPr/>
        </p:nvSpPr>
        <p:spPr>
          <a:xfrm>
            <a:off x="5467241" y="4410905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-7 dB</a:t>
            </a:r>
            <a:endParaRPr lang="es-ES" sz="800" spc="-1" dirty="0">
              <a:latin typeface="Arial"/>
            </a:endParaRPr>
          </a:p>
        </p:txBody>
      </p:sp>
      <p:sp>
        <p:nvSpPr>
          <p:cNvPr id="513" name="CustomShape 22">
            <a:extLst>
              <a:ext uri="{FF2B5EF4-FFF2-40B4-BE49-F238E27FC236}">
                <a16:creationId xmlns:a16="http://schemas.microsoft.com/office/drawing/2014/main" id="{5BC54B75-8A6C-CE29-5268-BF2FD37D7561}"/>
              </a:ext>
            </a:extLst>
          </p:cNvPr>
          <p:cNvSpPr/>
          <p:nvPr/>
        </p:nvSpPr>
        <p:spPr>
          <a:xfrm>
            <a:off x="6950754" y="4418031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+18 dB</a:t>
            </a:r>
            <a:endParaRPr lang="es-ES" sz="800" spc="-1" dirty="0">
              <a:latin typeface="Arial"/>
            </a:endParaRPr>
          </a:p>
        </p:txBody>
      </p:sp>
      <p:sp>
        <p:nvSpPr>
          <p:cNvPr id="515" name="CuadroTexto 514">
            <a:extLst>
              <a:ext uri="{FF2B5EF4-FFF2-40B4-BE49-F238E27FC236}">
                <a16:creationId xmlns:a16="http://schemas.microsoft.com/office/drawing/2014/main" id="{8C88EA34-007C-8B3B-4009-C2FF312F3620}"/>
              </a:ext>
            </a:extLst>
          </p:cNvPr>
          <p:cNvSpPr txBox="1"/>
          <p:nvPr/>
        </p:nvSpPr>
        <p:spPr>
          <a:xfrm>
            <a:off x="6981706" y="2698321"/>
            <a:ext cx="10668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Pout 1dB= 18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516" name="CustomShape 22">
            <a:extLst>
              <a:ext uri="{FF2B5EF4-FFF2-40B4-BE49-F238E27FC236}">
                <a16:creationId xmlns:a16="http://schemas.microsoft.com/office/drawing/2014/main" id="{FA605DCB-CCAF-644A-1A1C-91B0C0F58406}"/>
              </a:ext>
            </a:extLst>
          </p:cNvPr>
          <p:cNvSpPr/>
          <p:nvPr/>
        </p:nvSpPr>
        <p:spPr>
          <a:xfrm>
            <a:off x="7633674" y="4418031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-0.5 dB</a:t>
            </a:r>
            <a:endParaRPr lang="es-ES" sz="800" spc="-1" dirty="0">
              <a:latin typeface="Arial"/>
            </a:endParaRPr>
          </a:p>
        </p:txBody>
      </p:sp>
      <p:sp>
        <p:nvSpPr>
          <p:cNvPr id="517" name="Abrir llave 516">
            <a:extLst>
              <a:ext uri="{FF2B5EF4-FFF2-40B4-BE49-F238E27FC236}">
                <a16:creationId xmlns:a16="http://schemas.microsoft.com/office/drawing/2014/main" id="{1398F58C-2713-3A23-84A7-6B96CDAD4837}"/>
              </a:ext>
            </a:extLst>
          </p:cNvPr>
          <p:cNvSpPr/>
          <p:nvPr/>
        </p:nvSpPr>
        <p:spPr>
          <a:xfrm rot="16200000">
            <a:off x="6139092" y="3599880"/>
            <a:ext cx="378346" cy="233476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18" name="CustomShape 22">
            <a:extLst>
              <a:ext uri="{FF2B5EF4-FFF2-40B4-BE49-F238E27FC236}">
                <a16:creationId xmlns:a16="http://schemas.microsoft.com/office/drawing/2014/main" id="{AE89EFB7-3012-C954-9A6A-0E7366A51E6B}"/>
              </a:ext>
            </a:extLst>
          </p:cNvPr>
          <p:cNvSpPr/>
          <p:nvPr/>
        </p:nvSpPr>
        <p:spPr>
          <a:xfrm>
            <a:off x="5916283" y="4980344"/>
            <a:ext cx="85373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+10.3 dB</a:t>
            </a:r>
            <a:endParaRPr lang="es-ES" sz="800" spc="-1" dirty="0">
              <a:latin typeface="Arial"/>
            </a:endParaRPr>
          </a:p>
        </p:txBody>
      </p:sp>
      <p:sp>
        <p:nvSpPr>
          <p:cNvPr id="519" name="CuadroTexto 518">
            <a:extLst>
              <a:ext uri="{FF2B5EF4-FFF2-40B4-BE49-F238E27FC236}">
                <a16:creationId xmlns:a16="http://schemas.microsoft.com/office/drawing/2014/main" id="{7FCE1A66-F253-DC89-1D43-FD99312FCA6D}"/>
              </a:ext>
            </a:extLst>
          </p:cNvPr>
          <p:cNvSpPr txBox="1"/>
          <p:nvPr/>
        </p:nvSpPr>
        <p:spPr>
          <a:xfrm>
            <a:off x="3711191" y="2648156"/>
            <a:ext cx="106687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Pout 1dB= 20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520" name="CustomShape 22">
            <a:extLst>
              <a:ext uri="{FF2B5EF4-FFF2-40B4-BE49-F238E27FC236}">
                <a16:creationId xmlns:a16="http://schemas.microsoft.com/office/drawing/2014/main" id="{F8A30E69-7821-D524-F4FE-71C9EDF2BF5E}"/>
              </a:ext>
            </a:extLst>
          </p:cNvPr>
          <p:cNvSpPr/>
          <p:nvPr/>
        </p:nvSpPr>
        <p:spPr>
          <a:xfrm>
            <a:off x="3012299" y="4394038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-2.5 dB</a:t>
            </a:r>
            <a:endParaRPr lang="es-ES" sz="800" spc="-1" dirty="0">
              <a:latin typeface="Arial"/>
            </a:endParaRPr>
          </a:p>
        </p:txBody>
      </p:sp>
      <p:sp>
        <p:nvSpPr>
          <p:cNvPr id="521" name="CustomShape 22">
            <a:extLst>
              <a:ext uri="{FF2B5EF4-FFF2-40B4-BE49-F238E27FC236}">
                <a16:creationId xmlns:a16="http://schemas.microsoft.com/office/drawing/2014/main" id="{4C430C14-E696-F953-1558-2F6438A45A54}"/>
              </a:ext>
            </a:extLst>
          </p:cNvPr>
          <p:cNvSpPr/>
          <p:nvPr/>
        </p:nvSpPr>
        <p:spPr>
          <a:xfrm>
            <a:off x="3653303" y="4412326"/>
            <a:ext cx="65821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+12.5 dB</a:t>
            </a:r>
            <a:endParaRPr lang="es-ES" sz="800" spc="-1" dirty="0">
              <a:latin typeface="Arial"/>
            </a:endParaRPr>
          </a:p>
        </p:txBody>
      </p:sp>
      <p:sp>
        <p:nvSpPr>
          <p:cNvPr id="522" name="CustomShape 22">
            <a:extLst>
              <a:ext uri="{FF2B5EF4-FFF2-40B4-BE49-F238E27FC236}">
                <a16:creationId xmlns:a16="http://schemas.microsoft.com/office/drawing/2014/main" id="{50A2A596-32CC-9A78-3AE7-32002538566B}"/>
              </a:ext>
            </a:extLst>
          </p:cNvPr>
          <p:cNvSpPr/>
          <p:nvPr/>
        </p:nvSpPr>
        <p:spPr>
          <a:xfrm>
            <a:off x="4336224" y="4412326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-6.5 dB</a:t>
            </a:r>
            <a:endParaRPr lang="es-ES" sz="800" spc="-1" dirty="0">
              <a:latin typeface="Arial"/>
            </a:endParaRPr>
          </a:p>
        </p:txBody>
      </p:sp>
      <p:sp>
        <p:nvSpPr>
          <p:cNvPr id="531" name="CustomShape 22">
            <a:extLst>
              <a:ext uri="{FF2B5EF4-FFF2-40B4-BE49-F238E27FC236}">
                <a16:creationId xmlns:a16="http://schemas.microsoft.com/office/drawing/2014/main" id="{55A1753D-95C4-B839-0B68-92BF64265611}"/>
              </a:ext>
            </a:extLst>
          </p:cNvPr>
          <p:cNvSpPr/>
          <p:nvPr/>
        </p:nvSpPr>
        <p:spPr>
          <a:xfrm>
            <a:off x="2395742" y="4393422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-1.5 dB</a:t>
            </a:r>
            <a:endParaRPr lang="es-ES" sz="800" spc="-1" dirty="0">
              <a:latin typeface="Arial"/>
            </a:endParaRPr>
          </a:p>
        </p:txBody>
      </p:sp>
      <p:sp>
        <p:nvSpPr>
          <p:cNvPr id="547" name="CuadroTexto 546">
            <a:extLst>
              <a:ext uri="{FF2B5EF4-FFF2-40B4-BE49-F238E27FC236}">
                <a16:creationId xmlns:a16="http://schemas.microsoft.com/office/drawing/2014/main" id="{11884BC0-9186-63B2-9D21-368D7779639A}"/>
              </a:ext>
            </a:extLst>
          </p:cNvPr>
          <p:cNvSpPr txBox="1"/>
          <p:nvPr/>
        </p:nvSpPr>
        <p:spPr>
          <a:xfrm>
            <a:off x="-86648" y="4842853"/>
            <a:ext cx="33838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Máximo entrada para no saturar el primer amplificador = +8.1 dBm</a:t>
            </a:r>
          </a:p>
          <a:p>
            <a:r>
              <a:rPr lang="es-ES" sz="800" dirty="0">
                <a:solidFill>
                  <a:srgbClr val="FF0000"/>
                </a:solidFill>
              </a:rPr>
              <a:t>Máximo entrada para no saturar el segundo amplificador = +5.3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553" name="CuadroTexto 552">
            <a:extLst>
              <a:ext uri="{FF2B5EF4-FFF2-40B4-BE49-F238E27FC236}">
                <a16:creationId xmlns:a16="http://schemas.microsoft.com/office/drawing/2014/main" id="{B7F7930D-63C8-3965-D1CE-C804DE963C05}"/>
              </a:ext>
            </a:extLst>
          </p:cNvPr>
          <p:cNvSpPr txBox="1"/>
          <p:nvPr/>
        </p:nvSpPr>
        <p:spPr>
          <a:xfrm>
            <a:off x="6639563" y="1049265"/>
            <a:ext cx="12204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Pout 1dB= +20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555" name="CustomShape 93">
            <a:extLst>
              <a:ext uri="{FF2B5EF4-FFF2-40B4-BE49-F238E27FC236}">
                <a16:creationId xmlns:a16="http://schemas.microsoft.com/office/drawing/2014/main" id="{3CDCA89E-CAAC-2AEE-EF11-8127D5C96C1B}"/>
              </a:ext>
            </a:extLst>
          </p:cNvPr>
          <p:cNvSpPr/>
          <p:nvPr/>
        </p:nvSpPr>
        <p:spPr>
          <a:xfrm>
            <a:off x="4974304" y="2702390"/>
            <a:ext cx="3246687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56" name="CustomShape 22">
            <a:extLst>
              <a:ext uri="{FF2B5EF4-FFF2-40B4-BE49-F238E27FC236}">
                <a16:creationId xmlns:a16="http://schemas.microsoft.com/office/drawing/2014/main" id="{9332AEB4-DD06-3A70-D799-DBBD4AB5578D}"/>
              </a:ext>
            </a:extLst>
          </p:cNvPr>
          <p:cNvSpPr/>
          <p:nvPr/>
        </p:nvSpPr>
        <p:spPr>
          <a:xfrm>
            <a:off x="1888176" y="4392668"/>
            <a:ext cx="513495" cy="24622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-0.4 dB</a:t>
            </a:r>
            <a:endParaRPr lang="es-ES" sz="800" spc="-1" dirty="0">
              <a:latin typeface="Arial"/>
            </a:endParaRPr>
          </a:p>
        </p:txBody>
      </p:sp>
      <p:sp>
        <p:nvSpPr>
          <p:cNvPr id="557" name="Abrir llave 556">
            <a:extLst>
              <a:ext uri="{FF2B5EF4-FFF2-40B4-BE49-F238E27FC236}">
                <a16:creationId xmlns:a16="http://schemas.microsoft.com/office/drawing/2014/main" id="{EB0DC344-759F-CB0F-E181-166E6C7840CF}"/>
              </a:ext>
            </a:extLst>
          </p:cNvPr>
          <p:cNvSpPr/>
          <p:nvPr/>
        </p:nvSpPr>
        <p:spPr>
          <a:xfrm rot="16200000">
            <a:off x="3251707" y="3312332"/>
            <a:ext cx="389040" cy="2952728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58" name="CustomShape 136">
            <a:extLst>
              <a:ext uri="{FF2B5EF4-FFF2-40B4-BE49-F238E27FC236}">
                <a16:creationId xmlns:a16="http://schemas.microsoft.com/office/drawing/2014/main" id="{B6A7C7F3-3F16-C4BB-4A7A-4786A746E6EE}"/>
              </a:ext>
            </a:extLst>
          </p:cNvPr>
          <p:cNvSpPr/>
          <p:nvPr/>
        </p:nvSpPr>
        <p:spPr>
          <a:xfrm>
            <a:off x="5316053" y="3565828"/>
            <a:ext cx="69884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RF</a:t>
            </a:r>
            <a:r>
              <a:rPr lang="es-ES" sz="500" b="1" spc="-1" dirty="0">
                <a:solidFill>
                  <a:srgbClr val="6ED29B"/>
                </a:solidFill>
                <a:latin typeface="+mj-lt"/>
                <a:ea typeface="Open Sans Regular"/>
              </a:rPr>
              <a:t>2</a:t>
            </a: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 = 194 MHz</a:t>
            </a:r>
          </a:p>
        </p:txBody>
      </p:sp>
      <p:sp>
        <p:nvSpPr>
          <p:cNvPr id="561" name="CuadroTexto 560">
            <a:extLst>
              <a:ext uri="{FF2B5EF4-FFF2-40B4-BE49-F238E27FC236}">
                <a16:creationId xmlns:a16="http://schemas.microsoft.com/office/drawing/2014/main" id="{A0E16314-005B-9044-4129-47CFB85F9B8E}"/>
              </a:ext>
            </a:extLst>
          </p:cNvPr>
          <p:cNvSpPr txBox="1"/>
          <p:nvPr/>
        </p:nvSpPr>
        <p:spPr>
          <a:xfrm>
            <a:off x="4574218" y="2363494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LO</a:t>
            </a:r>
            <a:r>
              <a:rPr lang="es-ES" sz="400" b="1" dirty="0"/>
              <a:t>1</a:t>
            </a:r>
            <a:r>
              <a:rPr lang="es-ES" sz="800" b="1" dirty="0"/>
              <a:t>=1.428 GHz</a:t>
            </a:r>
            <a:endParaRPr lang="en-GB" sz="700" b="1" dirty="0"/>
          </a:p>
        </p:txBody>
      </p:sp>
      <p:sp>
        <p:nvSpPr>
          <p:cNvPr id="563" name="CuadroTexto 562">
            <a:extLst>
              <a:ext uri="{FF2B5EF4-FFF2-40B4-BE49-F238E27FC236}">
                <a16:creationId xmlns:a16="http://schemas.microsoft.com/office/drawing/2014/main" id="{0C7CC08D-2304-9242-1CAE-F63E9C741900}"/>
              </a:ext>
            </a:extLst>
          </p:cNvPr>
          <p:cNvSpPr txBox="1"/>
          <p:nvPr/>
        </p:nvSpPr>
        <p:spPr>
          <a:xfrm>
            <a:off x="5672874" y="2268017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LO</a:t>
            </a:r>
            <a:r>
              <a:rPr lang="es-ES" sz="400" b="1" dirty="0"/>
              <a:t>2</a:t>
            </a:r>
            <a:r>
              <a:rPr lang="es-ES" sz="800" b="1" dirty="0"/>
              <a:t>=89.25 MHz</a:t>
            </a:r>
            <a:endParaRPr lang="en-GB" sz="700" b="1" dirty="0"/>
          </a:p>
        </p:txBody>
      </p:sp>
    </p:spTree>
    <p:extLst>
      <p:ext uri="{BB962C8B-B14F-4D97-AF65-F5344CB8AC3E}">
        <p14:creationId xmlns:p14="http://schemas.microsoft.com/office/powerpoint/2010/main" val="21457716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AFBE6FA4-588A-089B-5B00-FF7DC4395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3455D9EE-E0FC-F82C-DBBA-0FC7C713798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063759" y="2901582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18DBE18C-8DFC-A090-2BCD-811EC451841B}"/>
              </a:ext>
            </a:extLst>
          </p:cNvPr>
          <p:cNvGrpSpPr/>
          <p:nvPr/>
        </p:nvGrpSpPr>
        <p:grpSpPr>
          <a:xfrm>
            <a:off x="63204" y="2710101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6E7FD4CD-12BB-EC01-0F0C-D3AE3C7D1A8B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39F61CEB-F509-3DB6-59D6-29FCE86C9503}"/>
                </a:ext>
              </a:extLst>
            </p:cNvPr>
            <p:cNvSpPr/>
            <p:nvPr/>
          </p:nvSpPr>
          <p:spPr>
            <a:xfrm>
              <a:off x="393120" y="3011760"/>
              <a:ext cx="27684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+mj-lt"/>
                  <a:ea typeface="Open Sans Regular"/>
                </a:rPr>
                <a:t>cBPM</a:t>
              </a:r>
              <a:endParaRPr lang="es-ES" sz="800" spc="-1" dirty="0">
                <a:latin typeface="+mj-lt"/>
              </a:endParaRPr>
            </a:p>
          </p:txBody>
        </p:sp>
      </p:grpSp>
      <p:sp>
        <p:nvSpPr>
          <p:cNvPr id="31" name="CustomShape 22">
            <a:extLst>
              <a:ext uri="{FF2B5EF4-FFF2-40B4-BE49-F238E27FC236}">
                <a16:creationId xmlns:a16="http://schemas.microsoft.com/office/drawing/2014/main" id="{BFEAF5BA-9739-5584-BAE8-07DC43BF8AD9}"/>
              </a:ext>
            </a:extLst>
          </p:cNvPr>
          <p:cNvSpPr/>
          <p:nvPr/>
        </p:nvSpPr>
        <p:spPr>
          <a:xfrm>
            <a:off x="2055498" y="797370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1</a:t>
            </a:r>
            <a:r>
              <a:rPr lang="es-ES" sz="1100" spc="-1" dirty="0">
                <a:latin typeface="+mj-lt"/>
                <a:ea typeface="Open Sans Regular"/>
              </a:rPr>
              <a:t> = 1.428 GHz</a:t>
            </a:r>
            <a:endParaRPr lang="es-ES" sz="1100" spc="-1" dirty="0">
              <a:latin typeface="+mj-lt"/>
            </a:endParaRPr>
          </a:p>
        </p:txBody>
      </p:sp>
      <p:sp>
        <p:nvSpPr>
          <p:cNvPr id="56" name="CustomShape 55">
            <a:extLst>
              <a:ext uri="{FF2B5EF4-FFF2-40B4-BE49-F238E27FC236}">
                <a16:creationId xmlns:a16="http://schemas.microsoft.com/office/drawing/2014/main" id="{B06E8DA6-DFD8-BA0E-9E77-9E9C6B001EC9}"/>
              </a:ext>
            </a:extLst>
          </p:cNvPr>
          <p:cNvSpPr/>
          <p:nvPr/>
        </p:nvSpPr>
        <p:spPr>
          <a:xfrm>
            <a:off x="4598176" y="3558905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 = 194 MHz</a:t>
            </a:r>
            <a:endParaRPr lang="es-ES" sz="800" b="1" spc="-1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0722F00-D865-4027-8085-2683390BB6FA}"/>
              </a:ext>
            </a:extLst>
          </p:cNvPr>
          <p:cNvGrpSpPr/>
          <p:nvPr/>
        </p:nvGrpSpPr>
        <p:grpSpPr>
          <a:xfrm>
            <a:off x="1370004" y="2798661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D6636A79-DA06-2C4F-BEDC-0080BB359537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CC6656DB-1747-F0A9-6E75-35DBB0AE40CF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180 </a:t>
              </a:r>
              <a:endParaRPr lang="es-ES" sz="800" spc="-1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Hybrid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DBAC75FB-DEA9-6B8D-9B4C-351C3C5724A9}"/>
              </a:ext>
            </a:extLst>
          </p:cNvPr>
          <p:cNvSpPr/>
          <p:nvPr/>
        </p:nvSpPr>
        <p:spPr>
          <a:xfrm>
            <a:off x="1172724" y="3023301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42735F9C-6F34-9297-1E6F-CF22BC8E3DC5}"/>
              </a:ext>
            </a:extLst>
          </p:cNvPr>
          <p:cNvSpPr/>
          <p:nvPr/>
        </p:nvSpPr>
        <p:spPr>
          <a:xfrm flipV="1">
            <a:off x="1595004" y="3243981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C69F99BB-67CC-2042-BE77-5A69D49A7C78}"/>
              </a:ext>
            </a:extLst>
          </p:cNvPr>
          <p:cNvSpPr/>
          <p:nvPr/>
        </p:nvSpPr>
        <p:spPr>
          <a:xfrm>
            <a:off x="1218634" y="2883983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12CD2CB8-C018-E44A-D9B3-551593E6C8E3}"/>
              </a:ext>
            </a:extLst>
          </p:cNvPr>
          <p:cNvSpPr/>
          <p:nvPr/>
        </p:nvSpPr>
        <p:spPr>
          <a:xfrm>
            <a:off x="1862054" y="2883983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1AE9F5CA-A258-CA23-501F-E9833DCF1803}"/>
              </a:ext>
            </a:extLst>
          </p:cNvPr>
          <p:cNvGrpSpPr/>
          <p:nvPr/>
        </p:nvGrpSpPr>
        <p:grpSpPr>
          <a:xfrm>
            <a:off x="2626764" y="2817021"/>
            <a:ext cx="4408740" cy="541158"/>
            <a:chOff x="2775960" y="2869200"/>
            <a:chExt cx="4408740" cy="541158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5143BB98-434C-7F51-F5C8-E6AC23F9E985}"/>
                </a:ext>
              </a:extLst>
            </p:cNvPr>
            <p:cNvSpPr/>
            <p:nvPr/>
          </p:nvSpPr>
          <p:spPr>
            <a:xfrm rot="5400000">
              <a:off x="4069784" y="2935091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15198006-43A1-EAC7-C50D-6CE293FA4CF8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1322094F-1AA4-B526-1C38-9E488385F564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1001417A-A98B-D878-20C9-AD4385D4C6F0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DDF0701B-2607-EA46-BCBF-A063C91282BF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24B6AE94-921F-D397-7491-B438A4D46BB6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DE95B977-B607-EEF7-A20C-E4B9AA9DFB4F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FB24A4D3-2601-0ADF-F33E-D50F71CF25FC}"/>
                </a:ext>
              </a:extLst>
            </p:cNvPr>
            <p:cNvGrpSpPr/>
            <p:nvPr/>
          </p:nvGrpSpPr>
          <p:grpSpPr>
            <a:xfrm>
              <a:off x="4575960" y="2869200"/>
              <a:ext cx="412920" cy="412920"/>
              <a:chOff x="4575960" y="2869200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2AA47B20-F718-BBC8-3BD4-BFE3BB97DD8E}"/>
                  </a:ext>
                </a:extLst>
              </p:cNvPr>
              <p:cNvSpPr/>
              <p:nvPr/>
            </p:nvSpPr>
            <p:spPr>
              <a:xfrm>
                <a:off x="4575960" y="2869200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8AC1D727-573B-6F3E-A215-CB13212E5124}"/>
                  </a:ext>
                </a:extLst>
              </p:cNvPr>
              <p:cNvSpPr/>
              <p:nvPr/>
            </p:nvSpPr>
            <p:spPr>
              <a:xfrm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1FE7CE27-E446-D53B-563F-8F534B25DC9A}"/>
                  </a:ext>
                </a:extLst>
              </p:cNvPr>
              <p:cNvSpPr/>
              <p:nvPr/>
            </p:nvSpPr>
            <p:spPr>
              <a:xfrm flipH="1"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</p:grpSp>
        <p:sp>
          <p:nvSpPr>
            <p:cNvPr id="201" name="Line 85">
              <a:extLst>
                <a:ext uri="{FF2B5EF4-FFF2-40B4-BE49-F238E27FC236}">
                  <a16:creationId xmlns:a16="http://schemas.microsoft.com/office/drawing/2014/main" id="{879E21CE-BA71-AE16-85DB-4BE1FD37AF14}"/>
                </a:ext>
              </a:extLst>
            </p:cNvPr>
            <p:cNvSpPr/>
            <p:nvPr/>
          </p:nvSpPr>
          <p:spPr>
            <a:xfrm>
              <a:off x="6824700" y="3093970"/>
              <a:ext cx="360000" cy="0"/>
            </a:xfrm>
            <a:prstGeom prst="line">
              <a:avLst/>
            </a:prstGeom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46A1A3C5-0654-A801-D51C-D98B5BF978F3}"/>
                </a:ext>
              </a:extLst>
            </p:cNvPr>
            <p:cNvSpPr/>
            <p:nvPr/>
          </p:nvSpPr>
          <p:spPr>
            <a:xfrm>
              <a:off x="2887141" y="3287247"/>
              <a:ext cx="139077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Att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87EFF403-1EBD-AC89-2C85-E4E2BCB59FE3}"/>
                </a:ext>
              </a:extLst>
            </p:cNvPr>
            <p:cNvSpPr/>
            <p:nvPr/>
          </p:nvSpPr>
          <p:spPr>
            <a:xfrm>
              <a:off x="3479748" y="3287247"/>
              <a:ext cx="18075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BPF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2F8D4587-3C52-0A77-C696-332800A73CFB}"/>
                </a:ext>
              </a:extLst>
            </p:cNvPr>
            <p:cNvSpPr/>
            <p:nvPr/>
          </p:nvSpPr>
          <p:spPr>
            <a:xfrm>
              <a:off x="4119586" y="3287171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Amp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B4792F80-A027-9E57-447F-6AA9F3251098}"/>
                </a:ext>
              </a:extLst>
            </p:cNvPr>
            <p:cNvSpPr/>
            <p:nvPr/>
          </p:nvSpPr>
          <p:spPr>
            <a:xfrm>
              <a:off x="4641840" y="3287520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Mixer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0666F676-ED56-8B3B-8A13-B032FE534A44}"/>
              </a:ext>
            </a:extLst>
          </p:cNvPr>
          <p:cNvSpPr/>
          <p:nvPr/>
        </p:nvSpPr>
        <p:spPr>
          <a:xfrm flipV="1">
            <a:off x="1588524" y="2567901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7" name="Line 97">
            <a:extLst>
              <a:ext uri="{FF2B5EF4-FFF2-40B4-BE49-F238E27FC236}">
                <a16:creationId xmlns:a16="http://schemas.microsoft.com/office/drawing/2014/main" id="{C98AD191-9D78-66FF-CCE4-D00A636C9572}"/>
              </a:ext>
            </a:extLst>
          </p:cNvPr>
          <p:cNvSpPr/>
          <p:nvPr/>
        </p:nvSpPr>
        <p:spPr>
          <a:xfrm>
            <a:off x="382164" y="2568981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1D670838-45C7-24FE-88B7-B6914E5D945F}"/>
              </a:ext>
            </a:extLst>
          </p:cNvPr>
          <p:cNvSpPr/>
          <p:nvPr/>
        </p:nvSpPr>
        <p:spPr>
          <a:xfrm flipV="1">
            <a:off x="382524" y="2557821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420D8E4A-D74D-B5DA-F6BF-22C3C1D63530}"/>
              </a:ext>
            </a:extLst>
          </p:cNvPr>
          <p:cNvSpPr/>
          <p:nvPr/>
        </p:nvSpPr>
        <p:spPr>
          <a:xfrm>
            <a:off x="382164" y="3474741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70291059-F4EF-7D49-D452-A27499749EC9}"/>
              </a:ext>
            </a:extLst>
          </p:cNvPr>
          <p:cNvSpPr/>
          <p:nvPr/>
        </p:nvSpPr>
        <p:spPr>
          <a:xfrm flipV="1">
            <a:off x="382524" y="3350181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4" name="Line 104">
            <a:extLst>
              <a:ext uri="{FF2B5EF4-FFF2-40B4-BE49-F238E27FC236}">
                <a16:creationId xmlns:a16="http://schemas.microsoft.com/office/drawing/2014/main" id="{788E4215-F3C3-A980-FF32-975C7979E86C}"/>
              </a:ext>
            </a:extLst>
          </p:cNvPr>
          <p:cNvSpPr/>
          <p:nvPr/>
        </p:nvSpPr>
        <p:spPr>
          <a:xfrm flipH="1" flipV="1">
            <a:off x="4641592" y="1550595"/>
            <a:ext cx="0" cy="127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18ACA289-DE31-37E1-D617-E3A7A9286827}"/>
              </a:ext>
            </a:extLst>
          </p:cNvPr>
          <p:cNvSpPr/>
          <p:nvPr/>
        </p:nvSpPr>
        <p:spPr>
          <a:xfrm>
            <a:off x="1967456" y="3564741"/>
            <a:ext cx="75629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1.622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 dirty="0">
              <a:solidFill>
                <a:srgbClr val="7C92C4"/>
              </a:solidFill>
              <a:latin typeface="Arial"/>
            </a:endParaRPr>
          </a:p>
        </p:txBody>
      </p:sp>
      <p:sp>
        <p:nvSpPr>
          <p:cNvPr id="256" name="CustomShape 32">
            <a:extLst>
              <a:ext uri="{FF2B5EF4-FFF2-40B4-BE49-F238E27FC236}">
                <a16:creationId xmlns:a16="http://schemas.microsoft.com/office/drawing/2014/main" id="{D10B6A56-E213-4981-2444-EB1682A052B2}"/>
              </a:ext>
            </a:extLst>
          </p:cNvPr>
          <p:cNvSpPr/>
          <p:nvPr/>
        </p:nvSpPr>
        <p:spPr>
          <a:xfrm>
            <a:off x="5522764" y="2832436"/>
            <a:ext cx="412920" cy="412920"/>
          </a:xfrm>
          <a:prstGeom prst="ellipse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57" name="Line 33">
            <a:extLst>
              <a:ext uri="{FF2B5EF4-FFF2-40B4-BE49-F238E27FC236}">
                <a16:creationId xmlns:a16="http://schemas.microsoft.com/office/drawing/2014/main" id="{E44C7CE8-1DBF-EF3F-B134-727C48D15568}"/>
              </a:ext>
            </a:extLst>
          </p:cNvPr>
          <p:cNvSpPr/>
          <p:nvPr/>
        </p:nvSpPr>
        <p:spPr>
          <a:xfrm flipV="1">
            <a:off x="5586124" y="2895796"/>
            <a:ext cx="285840" cy="286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58" name="Line 34">
            <a:extLst>
              <a:ext uri="{FF2B5EF4-FFF2-40B4-BE49-F238E27FC236}">
                <a16:creationId xmlns:a16="http://schemas.microsoft.com/office/drawing/2014/main" id="{AC81792B-115D-C6DA-D699-A35F34DB2053}"/>
              </a:ext>
            </a:extLst>
          </p:cNvPr>
          <p:cNvSpPr/>
          <p:nvPr/>
        </p:nvSpPr>
        <p:spPr>
          <a:xfrm flipH="1" flipV="1">
            <a:off x="5586124" y="2895796"/>
            <a:ext cx="285840" cy="286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62" name="CustomShape 22">
            <a:extLst>
              <a:ext uri="{FF2B5EF4-FFF2-40B4-BE49-F238E27FC236}">
                <a16:creationId xmlns:a16="http://schemas.microsoft.com/office/drawing/2014/main" id="{AF92CF7E-0B19-26E2-1F5E-6EC62B647AFD}"/>
              </a:ext>
            </a:extLst>
          </p:cNvPr>
          <p:cNvSpPr/>
          <p:nvPr/>
        </p:nvSpPr>
        <p:spPr>
          <a:xfrm>
            <a:off x="5850932" y="446240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2</a:t>
            </a:r>
            <a:r>
              <a:rPr lang="es-ES" sz="1100" spc="-1" dirty="0">
                <a:latin typeface="+mj-lt"/>
                <a:ea typeface="Open Sans Regular"/>
              </a:rPr>
              <a:t> = 89,25 MHz</a:t>
            </a:r>
            <a:endParaRPr lang="es-ES" sz="1100" spc="-1" dirty="0">
              <a:latin typeface="+mj-lt"/>
            </a:endParaRPr>
          </a:p>
        </p:txBody>
      </p:sp>
      <p:sp>
        <p:nvSpPr>
          <p:cNvPr id="271" name="Line 42">
            <a:extLst>
              <a:ext uri="{FF2B5EF4-FFF2-40B4-BE49-F238E27FC236}">
                <a16:creationId xmlns:a16="http://schemas.microsoft.com/office/drawing/2014/main" id="{529D9A94-A18F-6768-1085-8FDC64C01811}"/>
              </a:ext>
            </a:extLst>
          </p:cNvPr>
          <p:cNvSpPr/>
          <p:nvPr/>
        </p:nvSpPr>
        <p:spPr>
          <a:xfrm>
            <a:off x="5949718" y="3043338"/>
            <a:ext cx="33768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73" name="CustomShape 36">
            <a:extLst>
              <a:ext uri="{FF2B5EF4-FFF2-40B4-BE49-F238E27FC236}">
                <a16:creationId xmlns:a16="http://schemas.microsoft.com/office/drawing/2014/main" id="{ED450EA1-0CD9-FEE3-8D02-FDFF73DEC204}"/>
              </a:ext>
            </a:extLst>
          </p:cNvPr>
          <p:cNvSpPr/>
          <p:nvPr/>
        </p:nvSpPr>
        <p:spPr>
          <a:xfrm>
            <a:off x="6298511" y="2862217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274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A95C0FA5-D044-AF3A-DBEA-6FFC727FCBC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6343151" y="2910097"/>
            <a:ext cx="272880" cy="266040"/>
          </a:xfrm>
          <a:prstGeom prst="rect">
            <a:avLst/>
          </a:prstGeom>
          <a:ln w="12600">
            <a:noFill/>
          </a:ln>
        </p:spPr>
      </p:pic>
      <p:sp>
        <p:nvSpPr>
          <p:cNvPr id="278" name="CustomShape 51">
            <a:extLst>
              <a:ext uri="{FF2B5EF4-FFF2-40B4-BE49-F238E27FC236}">
                <a16:creationId xmlns:a16="http://schemas.microsoft.com/office/drawing/2014/main" id="{00B38C53-C5C5-0E75-52F9-7D5762DE1877}"/>
              </a:ext>
            </a:extLst>
          </p:cNvPr>
          <p:cNvSpPr/>
          <p:nvPr/>
        </p:nvSpPr>
        <p:spPr>
          <a:xfrm>
            <a:off x="6384334" y="3271899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281" name="CustomShape 49">
            <a:extLst>
              <a:ext uri="{FF2B5EF4-FFF2-40B4-BE49-F238E27FC236}">
                <a16:creationId xmlns:a16="http://schemas.microsoft.com/office/drawing/2014/main" id="{C99D177F-4C91-DD88-F8CF-D54079E68EFF}"/>
              </a:ext>
            </a:extLst>
          </p:cNvPr>
          <p:cNvSpPr/>
          <p:nvPr/>
        </p:nvSpPr>
        <p:spPr>
          <a:xfrm>
            <a:off x="5608869" y="3311989"/>
            <a:ext cx="281160" cy="1220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Mixer</a:t>
            </a:r>
            <a:endParaRPr lang="es-ES" sz="800" spc="-1" dirty="0">
              <a:latin typeface="Arial"/>
            </a:endParaRPr>
          </a:p>
        </p:txBody>
      </p:sp>
      <p:sp>
        <p:nvSpPr>
          <p:cNvPr id="285" name="CustomShape 55">
            <a:extLst>
              <a:ext uri="{FF2B5EF4-FFF2-40B4-BE49-F238E27FC236}">
                <a16:creationId xmlns:a16="http://schemas.microsoft.com/office/drawing/2014/main" id="{AFDD3A62-D8C2-B61F-392B-896BA48DF1E1}"/>
              </a:ext>
            </a:extLst>
          </p:cNvPr>
          <p:cNvSpPr/>
          <p:nvPr/>
        </p:nvSpPr>
        <p:spPr>
          <a:xfrm>
            <a:off x="5806196" y="3555652"/>
            <a:ext cx="98322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6ED29B"/>
                </a:solidFill>
                <a:latin typeface="+mj-lt"/>
                <a:ea typeface="Open Sans Regular"/>
              </a:rPr>
              <a:t>2</a:t>
            </a: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= 104,75 MHz</a:t>
            </a:r>
            <a:endParaRPr lang="es-ES" sz="800" b="1" spc="-1" dirty="0">
              <a:solidFill>
                <a:srgbClr val="6ED29B"/>
              </a:solidFill>
              <a:latin typeface="+mj-lt"/>
            </a:endParaRPr>
          </a:p>
        </p:txBody>
      </p:sp>
      <p:sp>
        <p:nvSpPr>
          <p:cNvPr id="288" name="CustomShape 25">
            <a:extLst>
              <a:ext uri="{FF2B5EF4-FFF2-40B4-BE49-F238E27FC236}">
                <a16:creationId xmlns:a16="http://schemas.microsoft.com/office/drawing/2014/main" id="{E88B83C2-4FAA-8CED-CD3D-171A0DA27644}"/>
              </a:ext>
            </a:extLst>
          </p:cNvPr>
          <p:cNvSpPr/>
          <p:nvPr/>
        </p:nvSpPr>
        <p:spPr>
          <a:xfrm rot="5400000">
            <a:off x="7037685" y="2903061"/>
            <a:ext cx="318240" cy="280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89" name="CustomShape 48">
            <a:extLst>
              <a:ext uri="{FF2B5EF4-FFF2-40B4-BE49-F238E27FC236}">
                <a16:creationId xmlns:a16="http://schemas.microsoft.com/office/drawing/2014/main" id="{D3F88319-AE4F-2FBC-8DC2-0BA695A63D01}"/>
              </a:ext>
            </a:extLst>
          </p:cNvPr>
          <p:cNvSpPr/>
          <p:nvPr/>
        </p:nvSpPr>
        <p:spPr>
          <a:xfrm>
            <a:off x="7084787" y="3271899"/>
            <a:ext cx="22403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sp>
        <p:nvSpPr>
          <p:cNvPr id="296" name="Line 45">
            <a:extLst>
              <a:ext uri="{FF2B5EF4-FFF2-40B4-BE49-F238E27FC236}">
                <a16:creationId xmlns:a16="http://schemas.microsoft.com/office/drawing/2014/main" id="{F8F98BFE-2782-F8C2-4F24-4827CA12D685}"/>
              </a:ext>
            </a:extLst>
          </p:cNvPr>
          <p:cNvSpPr/>
          <p:nvPr/>
        </p:nvSpPr>
        <p:spPr>
          <a:xfrm>
            <a:off x="7350418" y="3045240"/>
            <a:ext cx="36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98" name="CustomShape 36">
            <a:extLst>
              <a:ext uri="{FF2B5EF4-FFF2-40B4-BE49-F238E27FC236}">
                <a16:creationId xmlns:a16="http://schemas.microsoft.com/office/drawing/2014/main" id="{0ABC2BAB-B888-DF1F-4E6C-03DEB0A3373E}"/>
              </a:ext>
            </a:extLst>
          </p:cNvPr>
          <p:cNvSpPr/>
          <p:nvPr/>
        </p:nvSpPr>
        <p:spPr>
          <a:xfrm>
            <a:off x="7731142" y="2873268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299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3047A769-D9F0-2CEE-4789-A195C4663E1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775782" y="2921148"/>
            <a:ext cx="272880" cy="266040"/>
          </a:xfrm>
          <a:prstGeom prst="rect">
            <a:avLst/>
          </a:prstGeom>
          <a:ln w="12600">
            <a:noFill/>
          </a:ln>
        </p:spPr>
      </p:pic>
      <p:sp>
        <p:nvSpPr>
          <p:cNvPr id="300" name="CustomShape 51">
            <a:extLst>
              <a:ext uri="{FF2B5EF4-FFF2-40B4-BE49-F238E27FC236}">
                <a16:creationId xmlns:a16="http://schemas.microsoft.com/office/drawing/2014/main" id="{6B489C7D-421F-25D4-9110-2EAB48F4D96D}"/>
              </a:ext>
            </a:extLst>
          </p:cNvPr>
          <p:cNvSpPr/>
          <p:nvPr/>
        </p:nvSpPr>
        <p:spPr>
          <a:xfrm>
            <a:off x="7837678" y="3271897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grpSp>
        <p:nvGrpSpPr>
          <p:cNvPr id="304" name="Group 16">
            <a:extLst>
              <a:ext uri="{FF2B5EF4-FFF2-40B4-BE49-F238E27FC236}">
                <a16:creationId xmlns:a16="http://schemas.microsoft.com/office/drawing/2014/main" id="{CB5000AC-FF5D-718F-3EC3-6DF57FE3D7A1}"/>
              </a:ext>
            </a:extLst>
          </p:cNvPr>
          <p:cNvGrpSpPr/>
          <p:nvPr/>
        </p:nvGrpSpPr>
        <p:grpSpPr>
          <a:xfrm>
            <a:off x="8251293" y="2177306"/>
            <a:ext cx="835920" cy="1708216"/>
            <a:chOff x="8043840" y="1744920"/>
            <a:chExt cx="835920" cy="2659680"/>
          </a:xfrm>
        </p:grpSpPr>
        <p:sp>
          <p:nvSpPr>
            <p:cNvPr id="305" name="CustomShape 17">
              <a:extLst>
                <a:ext uri="{FF2B5EF4-FFF2-40B4-BE49-F238E27FC236}">
                  <a16:creationId xmlns:a16="http://schemas.microsoft.com/office/drawing/2014/main" id="{7976F716-8FCA-C580-FDD6-D16709F6F09B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306" name="CustomShape 18">
              <a:extLst>
                <a:ext uri="{FF2B5EF4-FFF2-40B4-BE49-F238E27FC236}">
                  <a16:creationId xmlns:a16="http://schemas.microsoft.com/office/drawing/2014/main" id="{7B179737-3474-3181-BC0B-173D3259D2DF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Oscilloscope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311" name="Line 45">
            <a:extLst>
              <a:ext uri="{FF2B5EF4-FFF2-40B4-BE49-F238E27FC236}">
                <a16:creationId xmlns:a16="http://schemas.microsoft.com/office/drawing/2014/main" id="{D16D7CF4-44F5-BBF5-DC43-3AD817D69E9A}"/>
              </a:ext>
            </a:extLst>
          </p:cNvPr>
          <p:cNvSpPr/>
          <p:nvPr/>
        </p:nvSpPr>
        <p:spPr>
          <a:xfrm>
            <a:off x="8083832" y="3038896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3" name="CustomShape 55">
            <a:extLst>
              <a:ext uri="{FF2B5EF4-FFF2-40B4-BE49-F238E27FC236}">
                <a16:creationId xmlns:a16="http://schemas.microsoft.com/office/drawing/2014/main" id="{77313671-B5AD-75E2-D15F-C1833662B48C}"/>
              </a:ext>
            </a:extLst>
          </p:cNvPr>
          <p:cNvSpPr/>
          <p:nvPr/>
        </p:nvSpPr>
        <p:spPr>
          <a:xfrm>
            <a:off x="5955251" y="2540441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6ED29B"/>
                </a:solidFill>
                <a:latin typeface="+mj-lt"/>
                <a:ea typeface="Open Sans Regular"/>
              </a:rPr>
              <a:t>Second down-conversion</a:t>
            </a:r>
            <a:endParaRPr lang="es-ES" sz="900" b="1" spc="-1" dirty="0">
              <a:solidFill>
                <a:srgbClr val="6ED29B"/>
              </a:solidFill>
              <a:latin typeface="+mj-lt"/>
            </a:endParaRPr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3AA2A6E1-6A22-714B-BC5A-7F90949B34BC}"/>
              </a:ext>
            </a:extLst>
          </p:cNvPr>
          <p:cNvSpPr/>
          <p:nvPr/>
        </p:nvSpPr>
        <p:spPr>
          <a:xfrm>
            <a:off x="5019119" y="2853702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E7A9B80B-7246-74CA-6CC9-4A2861694C5D}"/>
              </a:ext>
            </a:extLst>
          </p:cNvPr>
          <p:cNvSpPr/>
          <p:nvPr/>
        </p:nvSpPr>
        <p:spPr>
          <a:xfrm>
            <a:off x="5125657" y="3252333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D9035A86-C430-1659-9C05-E33818981E52}"/>
              </a:ext>
            </a:extLst>
          </p:cNvPr>
          <p:cNvSpPr/>
          <p:nvPr/>
        </p:nvSpPr>
        <p:spPr>
          <a:xfrm>
            <a:off x="5376220" y="3031414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2BD9A95E-016F-A476-E0D5-BAB5D6ADCF9F}"/>
              </a:ext>
            </a:extLst>
          </p:cNvPr>
          <p:cNvSpPr/>
          <p:nvPr/>
        </p:nvSpPr>
        <p:spPr>
          <a:xfrm>
            <a:off x="4833357" y="3011453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26" name="CustomShape 55">
            <a:extLst>
              <a:ext uri="{FF2B5EF4-FFF2-40B4-BE49-F238E27FC236}">
                <a16:creationId xmlns:a16="http://schemas.microsoft.com/office/drawing/2014/main" id="{78AA4A8B-E6B4-8D96-5040-14157A297208}"/>
              </a:ext>
            </a:extLst>
          </p:cNvPr>
          <p:cNvSpPr/>
          <p:nvPr/>
        </p:nvSpPr>
        <p:spPr>
          <a:xfrm>
            <a:off x="2799231" y="2498651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First down-conversion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527" name="CustomShape 3">
            <a:extLst>
              <a:ext uri="{FF2B5EF4-FFF2-40B4-BE49-F238E27FC236}">
                <a16:creationId xmlns:a16="http://schemas.microsoft.com/office/drawing/2014/main" id="{7632370D-CB3E-83C6-3E1C-579AB1B839DF}"/>
              </a:ext>
            </a:extLst>
          </p:cNvPr>
          <p:cNvSpPr/>
          <p:nvPr/>
        </p:nvSpPr>
        <p:spPr>
          <a:xfrm rot="5400000">
            <a:off x="2637771" y="1379672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grpSp>
        <p:nvGrpSpPr>
          <p:cNvPr id="528" name="Group 10">
            <a:extLst>
              <a:ext uri="{FF2B5EF4-FFF2-40B4-BE49-F238E27FC236}">
                <a16:creationId xmlns:a16="http://schemas.microsoft.com/office/drawing/2014/main" id="{C376DAB1-5791-1AED-73D5-6DAB7D64FA71}"/>
              </a:ext>
            </a:extLst>
          </p:cNvPr>
          <p:cNvGrpSpPr/>
          <p:nvPr/>
        </p:nvGrpSpPr>
        <p:grpSpPr>
          <a:xfrm>
            <a:off x="3308451" y="1338814"/>
            <a:ext cx="361440" cy="361440"/>
            <a:chOff x="5440680" y="1726200"/>
            <a:chExt cx="361440" cy="361440"/>
          </a:xfrm>
        </p:grpSpPr>
        <p:sp>
          <p:nvSpPr>
            <p:cNvPr id="529" name="CustomShape 11">
              <a:extLst>
                <a:ext uri="{FF2B5EF4-FFF2-40B4-BE49-F238E27FC236}">
                  <a16:creationId xmlns:a16="http://schemas.microsoft.com/office/drawing/2014/main" id="{C080D233-2066-993E-52CB-1D9D2FF4E9F6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530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DDE3399E-502A-351E-63AE-FCD3CE5EF7E2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532" name="Line 13">
            <a:extLst>
              <a:ext uri="{FF2B5EF4-FFF2-40B4-BE49-F238E27FC236}">
                <a16:creationId xmlns:a16="http://schemas.microsoft.com/office/drawing/2014/main" id="{38267FF1-19C8-8192-04D2-105F71CBEC0C}"/>
              </a:ext>
            </a:extLst>
          </p:cNvPr>
          <p:cNvSpPr/>
          <p:nvPr/>
        </p:nvSpPr>
        <p:spPr>
          <a:xfrm>
            <a:off x="512257" y="1519714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3" name="Line 14">
            <a:extLst>
              <a:ext uri="{FF2B5EF4-FFF2-40B4-BE49-F238E27FC236}">
                <a16:creationId xmlns:a16="http://schemas.microsoft.com/office/drawing/2014/main" id="{42A7872C-9EA1-415E-ECB3-128D77E3ABAD}"/>
              </a:ext>
            </a:extLst>
          </p:cNvPr>
          <p:cNvSpPr/>
          <p:nvPr/>
        </p:nvSpPr>
        <p:spPr>
          <a:xfrm>
            <a:off x="1304617" y="1519714"/>
            <a:ext cx="33768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5" name="Line 16">
            <a:extLst>
              <a:ext uri="{FF2B5EF4-FFF2-40B4-BE49-F238E27FC236}">
                <a16:creationId xmlns:a16="http://schemas.microsoft.com/office/drawing/2014/main" id="{F9F58B54-D440-64A1-51EC-7E78438FD061}"/>
              </a:ext>
            </a:extLst>
          </p:cNvPr>
          <p:cNvSpPr/>
          <p:nvPr/>
        </p:nvSpPr>
        <p:spPr>
          <a:xfrm>
            <a:off x="3681769" y="1519534"/>
            <a:ext cx="36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6" name="CustomShape 20">
            <a:extLst>
              <a:ext uri="{FF2B5EF4-FFF2-40B4-BE49-F238E27FC236}">
                <a16:creationId xmlns:a16="http://schemas.microsoft.com/office/drawing/2014/main" id="{31EE3609-B404-3FE8-F98C-965AE0395855}"/>
              </a:ext>
            </a:extLst>
          </p:cNvPr>
          <p:cNvSpPr/>
          <p:nvPr/>
        </p:nvSpPr>
        <p:spPr>
          <a:xfrm>
            <a:off x="1796017" y="1731394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7" name="CustomShape 21">
            <a:extLst>
              <a:ext uri="{FF2B5EF4-FFF2-40B4-BE49-F238E27FC236}">
                <a16:creationId xmlns:a16="http://schemas.microsoft.com/office/drawing/2014/main" id="{2AF5B6E7-E20B-60FD-5103-91D6B986B1BB}"/>
              </a:ext>
            </a:extLst>
          </p:cNvPr>
          <p:cNvSpPr/>
          <p:nvPr/>
        </p:nvSpPr>
        <p:spPr>
          <a:xfrm>
            <a:off x="3375951" y="1733593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BPF</a:t>
            </a:r>
            <a:endParaRPr lang="es-ES" sz="800" spc="-1" dirty="0">
              <a:latin typeface="Arial"/>
            </a:endParaRPr>
          </a:p>
        </p:txBody>
      </p:sp>
      <p:sp>
        <p:nvSpPr>
          <p:cNvPr id="538" name="CustomShape 22">
            <a:extLst>
              <a:ext uri="{FF2B5EF4-FFF2-40B4-BE49-F238E27FC236}">
                <a16:creationId xmlns:a16="http://schemas.microsoft.com/office/drawing/2014/main" id="{CF7FFD9B-ED6E-931C-1C62-AD90B2834D55}"/>
              </a:ext>
            </a:extLst>
          </p:cNvPr>
          <p:cNvSpPr/>
          <p:nvPr/>
        </p:nvSpPr>
        <p:spPr>
          <a:xfrm>
            <a:off x="2682051" y="173139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grpSp>
        <p:nvGrpSpPr>
          <p:cNvPr id="539" name="Group 28">
            <a:extLst>
              <a:ext uri="{FF2B5EF4-FFF2-40B4-BE49-F238E27FC236}">
                <a16:creationId xmlns:a16="http://schemas.microsoft.com/office/drawing/2014/main" id="{0243DFC2-E266-8823-9D3C-A945035255B3}"/>
              </a:ext>
            </a:extLst>
          </p:cNvPr>
          <p:cNvGrpSpPr/>
          <p:nvPr/>
        </p:nvGrpSpPr>
        <p:grpSpPr>
          <a:xfrm>
            <a:off x="920137" y="1340794"/>
            <a:ext cx="361440" cy="361440"/>
            <a:chOff x="4030200" y="1728000"/>
            <a:chExt cx="361440" cy="361440"/>
          </a:xfrm>
        </p:grpSpPr>
        <p:sp>
          <p:nvSpPr>
            <p:cNvPr id="540" name="CustomShape 29">
              <a:extLst>
                <a:ext uri="{FF2B5EF4-FFF2-40B4-BE49-F238E27FC236}">
                  <a16:creationId xmlns:a16="http://schemas.microsoft.com/office/drawing/2014/main" id="{F4EA9C9C-1488-942A-8EDF-466C21FB4DFA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41" name="CustomShape 30">
            <a:extLst>
              <a:ext uri="{FF2B5EF4-FFF2-40B4-BE49-F238E27FC236}">
                <a16:creationId xmlns:a16="http://schemas.microsoft.com/office/drawing/2014/main" id="{980C9E93-7301-0B6A-6D01-7C70FF3C5B87}"/>
              </a:ext>
            </a:extLst>
          </p:cNvPr>
          <p:cNvSpPr/>
          <p:nvPr/>
        </p:nvSpPr>
        <p:spPr>
          <a:xfrm>
            <a:off x="1024537" y="1722756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42" name="CustomShape 33">
            <a:extLst>
              <a:ext uri="{FF2B5EF4-FFF2-40B4-BE49-F238E27FC236}">
                <a16:creationId xmlns:a16="http://schemas.microsoft.com/office/drawing/2014/main" id="{EE478E78-3AEB-C281-C22B-21A860405F75}"/>
              </a:ext>
            </a:extLst>
          </p:cNvPr>
          <p:cNvSpPr/>
          <p:nvPr/>
        </p:nvSpPr>
        <p:spPr>
          <a:xfrm>
            <a:off x="1434315" y="1190851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latin typeface="Open Sans Regular"/>
                <a:ea typeface="Open Sans Regular"/>
              </a:rPr>
              <a:t>LO</a:t>
            </a:r>
            <a:r>
              <a:rPr lang="es-ES" sz="600" b="1" spc="-1" dirty="0">
                <a:latin typeface="Open Sans Regular"/>
                <a:ea typeface="Open Sans Regular"/>
              </a:rPr>
              <a:t>1</a:t>
            </a:r>
            <a:r>
              <a:rPr lang="es-ES" sz="900" b="1" spc="-1" dirty="0">
                <a:latin typeface="Open Sans Regular"/>
                <a:ea typeface="Open Sans Regular"/>
              </a:rPr>
              <a:t> =</a:t>
            </a:r>
            <a:r>
              <a:rPr lang="es-ES" sz="900" b="1" dirty="0"/>
              <a:t> 1.428 </a:t>
            </a:r>
            <a:r>
              <a:rPr lang="es-ES" sz="900" b="1" spc="-1" dirty="0">
                <a:latin typeface="Open Sans Regular"/>
                <a:ea typeface="Open Sans Regular"/>
              </a:rPr>
              <a:t>GHz</a:t>
            </a:r>
            <a:endParaRPr lang="es-ES" sz="900" b="1" spc="-1" dirty="0">
              <a:latin typeface="Arial"/>
            </a:endParaRPr>
          </a:p>
        </p:txBody>
      </p:sp>
      <p:sp>
        <p:nvSpPr>
          <p:cNvPr id="543" name="CustomShape 41">
            <a:extLst>
              <a:ext uri="{FF2B5EF4-FFF2-40B4-BE49-F238E27FC236}">
                <a16:creationId xmlns:a16="http://schemas.microsoft.com/office/drawing/2014/main" id="{4EB553CC-9C40-C88E-83C3-1B78B1D9081F}"/>
              </a:ext>
            </a:extLst>
          </p:cNvPr>
          <p:cNvSpPr/>
          <p:nvPr/>
        </p:nvSpPr>
        <p:spPr>
          <a:xfrm>
            <a:off x="694822" y="395745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E54D2325-7BAA-B227-C157-D348A5F385FC}"/>
              </a:ext>
            </a:extLst>
          </p:cNvPr>
          <p:cNvCxnSpPr>
            <a:cxnSpLocks/>
          </p:cNvCxnSpPr>
          <p:nvPr/>
        </p:nvCxnSpPr>
        <p:spPr>
          <a:xfrm>
            <a:off x="1106865" y="841115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5" name="CustomShape 42">
            <a:extLst>
              <a:ext uri="{FF2B5EF4-FFF2-40B4-BE49-F238E27FC236}">
                <a16:creationId xmlns:a16="http://schemas.microsoft.com/office/drawing/2014/main" id="{5DAACDCF-F866-4A1C-218A-0EA66A386F37}"/>
              </a:ext>
            </a:extLst>
          </p:cNvPr>
          <p:cNvSpPr/>
          <p:nvPr/>
        </p:nvSpPr>
        <p:spPr>
          <a:xfrm>
            <a:off x="715905" y="432739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546" name="CustomShape 32">
            <a:extLst>
              <a:ext uri="{FF2B5EF4-FFF2-40B4-BE49-F238E27FC236}">
                <a16:creationId xmlns:a16="http://schemas.microsoft.com/office/drawing/2014/main" id="{8C3FAE3F-B946-B3E6-ED22-3D1D11375F50}"/>
              </a:ext>
            </a:extLst>
          </p:cNvPr>
          <p:cNvSpPr/>
          <p:nvPr/>
        </p:nvSpPr>
        <p:spPr>
          <a:xfrm>
            <a:off x="0" y="1118859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+mj-lt"/>
                <a:ea typeface="Open Sans Regular"/>
              </a:rPr>
              <a:t>ATF S.G = 714 MHz</a:t>
            </a:r>
            <a:endParaRPr lang="es-ES" sz="800" spc="-1" dirty="0">
              <a:latin typeface="+mj-lt"/>
            </a:endParaRPr>
          </a:p>
        </p:txBody>
      </p:sp>
      <p:grpSp>
        <p:nvGrpSpPr>
          <p:cNvPr id="559" name="Group 36">
            <a:extLst>
              <a:ext uri="{FF2B5EF4-FFF2-40B4-BE49-F238E27FC236}">
                <a16:creationId xmlns:a16="http://schemas.microsoft.com/office/drawing/2014/main" id="{33686E74-B0EB-CAAC-0A58-F96CCF93E754}"/>
              </a:ext>
            </a:extLst>
          </p:cNvPr>
          <p:cNvGrpSpPr/>
          <p:nvPr/>
        </p:nvGrpSpPr>
        <p:grpSpPr>
          <a:xfrm>
            <a:off x="4029320" y="1369118"/>
            <a:ext cx="361440" cy="361440"/>
            <a:chOff x="6262200" y="1728000"/>
            <a:chExt cx="361440" cy="361440"/>
          </a:xfrm>
        </p:grpSpPr>
        <p:sp>
          <p:nvSpPr>
            <p:cNvPr id="560" name="CustomShape 37">
              <a:extLst>
                <a:ext uri="{FF2B5EF4-FFF2-40B4-BE49-F238E27FC236}">
                  <a16:creationId xmlns:a16="http://schemas.microsoft.com/office/drawing/2014/main" id="{EF0C029A-3B69-57E5-EEC7-F17ECD3161DE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64" name="CustomShape 39">
            <a:extLst>
              <a:ext uri="{FF2B5EF4-FFF2-40B4-BE49-F238E27FC236}">
                <a16:creationId xmlns:a16="http://schemas.microsoft.com/office/drawing/2014/main" id="{6F7760B6-C049-AFF2-AA22-A29F2D99D414}"/>
              </a:ext>
            </a:extLst>
          </p:cNvPr>
          <p:cNvSpPr/>
          <p:nvPr/>
        </p:nvSpPr>
        <p:spPr>
          <a:xfrm>
            <a:off x="3942671" y="1784311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566" name="Line 16">
            <a:extLst>
              <a:ext uri="{FF2B5EF4-FFF2-40B4-BE49-F238E27FC236}">
                <a16:creationId xmlns:a16="http://schemas.microsoft.com/office/drawing/2014/main" id="{76F74DD8-73D1-2E3C-77D0-A06E9465DF57}"/>
              </a:ext>
            </a:extLst>
          </p:cNvPr>
          <p:cNvSpPr/>
          <p:nvPr/>
        </p:nvSpPr>
        <p:spPr>
          <a:xfrm>
            <a:off x="4396830" y="1550595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8598DD38-7BA9-C625-4B76-F8644357F7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s-ES" smtClean="0"/>
              <a:t>56</a:t>
            </a:fld>
            <a:endParaRPr lang="es-ES" dirty="0"/>
          </a:p>
        </p:txBody>
      </p:sp>
      <p:grpSp>
        <p:nvGrpSpPr>
          <p:cNvPr id="573" name="Group 10">
            <a:extLst>
              <a:ext uri="{FF2B5EF4-FFF2-40B4-BE49-F238E27FC236}">
                <a16:creationId xmlns:a16="http://schemas.microsoft.com/office/drawing/2014/main" id="{85FC1E9A-BBAD-D696-B31A-715D19D2CB60}"/>
              </a:ext>
            </a:extLst>
          </p:cNvPr>
          <p:cNvGrpSpPr/>
          <p:nvPr/>
        </p:nvGrpSpPr>
        <p:grpSpPr>
          <a:xfrm>
            <a:off x="6412669" y="1236305"/>
            <a:ext cx="361440" cy="361440"/>
            <a:chOff x="5440680" y="1726200"/>
            <a:chExt cx="361440" cy="361440"/>
          </a:xfrm>
        </p:grpSpPr>
        <p:sp>
          <p:nvSpPr>
            <p:cNvPr id="574" name="CustomShape 11">
              <a:extLst>
                <a:ext uri="{FF2B5EF4-FFF2-40B4-BE49-F238E27FC236}">
                  <a16:creationId xmlns:a16="http://schemas.microsoft.com/office/drawing/2014/main" id="{320D8CDE-3055-5C26-40C8-EF6072427473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575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E55CA117-85F6-051D-9F41-E72793066439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577" name="CustomShape 20">
            <a:extLst>
              <a:ext uri="{FF2B5EF4-FFF2-40B4-BE49-F238E27FC236}">
                <a16:creationId xmlns:a16="http://schemas.microsoft.com/office/drawing/2014/main" id="{15816D39-F341-82E7-ECCE-E2C273CA115D}"/>
              </a:ext>
            </a:extLst>
          </p:cNvPr>
          <p:cNvSpPr/>
          <p:nvPr/>
        </p:nvSpPr>
        <p:spPr>
          <a:xfrm>
            <a:off x="2606964" y="4861536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78" name="CustomShape 21">
            <a:extLst>
              <a:ext uri="{FF2B5EF4-FFF2-40B4-BE49-F238E27FC236}">
                <a16:creationId xmlns:a16="http://schemas.microsoft.com/office/drawing/2014/main" id="{27CAA604-2A71-8680-052B-23758BA7E5FB}"/>
              </a:ext>
            </a:extLst>
          </p:cNvPr>
          <p:cNvSpPr/>
          <p:nvPr/>
        </p:nvSpPr>
        <p:spPr>
          <a:xfrm>
            <a:off x="6480169" y="163108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grpSp>
        <p:nvGrpSpPr>
          <p:cNvPr id="581" name="Group 28">
            <a:extLst>
              <a:ext uri="{FF2B5EF4-FFF2-40B4-BE49-F238E27FC236}">
                <a16:creationId xmlns:a16="http://schemas.microsoft.com/office/drawing/2014/main" id="{550923E8-AD5E-3151-BFF2-4534DAC600D7}"/>
              </a:ext>
            </a:extLst>
          </p:cNvPr>
          <p:cNvGrpSpPr/>
          <p:nvPr/>
        </p:nvGrpSpPr>
        <p:grpSpPr>
          <a:xfrm>
            <a:off x="7740972" y="1259819"/>
            <a:ext cx="361440" cy="361440"/>
            <a:chOff x="4030200" y="1728000"/>
            <a:chExt cx="361440" cy="361440"/>
          </a:xfrm>
        </p:grpSpPr>
        <p:sp>
          <p:nvSpPr>
            <p:cNvPr id="582" name="CustomShape 29">
              <a:extLst>
                <a:ext uri="{FF2B5EF4-FFF2-40B4-BE49-F238E27FC236}">
                  <a16:creationId xmlns:a16="http://schemas.microsoft.com/office/drawing/2014/main" id="{5FE7C1CC-3E89-806A-ED55-7E71C317170D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83" name="CustomShape 30">
            <a:extLst>
              <a:ext uri="{FF2B5EF4-FFF2-40B4-BE49-F238E27FC236}">
                <a16:creationId xmlns:a16="http://schemas.microsoft.com/office/drawing/2014/main" id="{4274361F-3016-E011-2ED7-2E0A7A9BB02B}"/>
              </a:ext>
            </a:extLst>
          </p:cNvPr>
          <p:cNvSpPr/>
          <p:nvPr/>
        </p:nvSpPr>
        <p:spPr>
          <a:xfrm>
            <a:off x="7845372" y="1641781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84" name="CustomShape 33">
            <a:extLst>
              <a:ext uri="{FF2B5EF4-FFF2-40B4-BE49-F238E27FC236}">
                <a16:creationId xmlns:a16="http://schemas.microsoft.com/office/drawing/2014/main" id="{28EAAB43-B0F0-3822-F780-D617399E2144}"/>
              </a:ext>
            </a:extLst>
          </p:cNvPr>
          <p:cNvSpPr/>
          <p:nvPr/>
        </p:nvSpPr>
        <p:spPr>
          <a:xfrm>
            <a:off x="5841703" y="967148"/>
            <a:ext cx="973125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LO</a:t>
            </a:r>
            <a:r>
              <a:rPr lang="es-ES" sz="500" b="1" spc="-1" dirty="0">
                <a:latin typeface="+mj-lt"/>
                <a:ea typeface="Open Sans Regular"/>
              </a:rPr>
              <a:t>2</a:t>
            </a:r>
            <a:r>
              <a:rPr lang="es-ES" sz="800" b="1" spc="-1" dirty="0">
                <a:latin typeface="+mj-lt"/>
                <a:ea typeface="Open Sans Regular"/>
              </a:rPr>
              <a:t> =</a:t>
            </a:r>
            <a:r>
              <a:rPr lang="es-ES" sz="800" b="1" dirty="0">
                <a:latin typeface="+mj-lt"/>
              </a:rPr>
              <a:t> 89,25 MH</a:t>
            </a:r>
            <a:r>
              <a:rPr lang="es-ES" sz="800" b="1" spc="-1" dirty="0">
                <a:latin typeface="+mj-lt"/>
                <a:ea typeface="Open Sans Regular"/>
              </a:rPr>
              <a:t>z</a:t>
            </a:r>
            <a:endParaRPr lang="es-ES" sz="800" b="1" spc="-1" dirty="0">
              <a:latin typeface="+mj-lt"/>
            </a:endParaRPr>
          </a:p>
        </p:txBody>
      </p:sp>
      <p:grpSp>
        <p:nvGrpSpPr>
          <p:cNvPr id="585" name="Group 36">
            <a:extLst>
              <a:ext uri="{FF2B5EF4-FFF2-40B4-BE49-F238E27FC236}">
                <a16:creationId xmlns:a16="http://schemas.microsoft.com/office/drawing/2014/main" id="{2DB5FEE8-CAC0-0FA9-6EBC-AF4A082255A4}"/>
              </a:ext>
            </a:extLst>
          </p:cNvPr>
          <p:cNvGrpSpPr/>
          <p:nvPr/>
        </p:nvGrpSpPr>
        <p:grpSpPr>
          <a:xfrm>
            <a:off x="5808082" y="1244115"/>
            <a:ext cx="361440" cy="368143"/>
            <a:chOff x="6262200" y="1728000"/>
            <a:chExt cx="361440" cy="361440"/>
          </a:xfrm>
        </p:grpSpPr>
        <p:sp>
          <p:nvSpPr>
            <p:cNvPr id="586" name="CustomShape 37">
              <a:extLst>
                <a:ext uri="{FF2B5EF4-FFF2-40B4-BE49-F238E27FC236}">
                  <a16:creationId xmlns:a16="http://schemas.microsoft.com/office/drawing/2014/main" id="{62B93BB0-9F82-9142-A36F-A0F54B3D74D4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87" name="Line 38">
            <a:extLst>
              <a:ext uri="{FF2B5EF4-FFF2-40B4-BE49-F238E27FC236}">
                <a16:creationId xmlns:a16="http://schemas.microsoft.com/office/drawing/2014/main" id="{8E5BB691-61C8-DBCA-6061-8A12DF0884D8}"/>
              </a:ext>
            </a:extLst>
          </p:cNvPr>
          <p:cNvSpPr/>
          <p:nvPr/>
        </p:nvSpPr>
        <p:spPr>
          <a:xfrm>
            <a:off x="6788397" y="1432683"/>
            <a:ext cx="378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88" name="CustomShape 39">
            <a:extLst>
              <a:ext uri="{FF2B5EF4-FFF2-40B4-BE49-F238E27FC236}">
                <a16:creationId xmlns:a16="http://schemas.microsoft.com/office/drawing/2014/main" id="{78FCC901-A0E2-AB57-5C08-BE930C5E7CB8}"/>
              </a:ext>
            </a:extLst>
          </p:cNvPr>
          <p:cNvSpPr/>
          <p:nvPr/>
        </p:nvSpPr>
        <p:spPr>
          <a:xfrm>
            <a:off x="5729044" y="1649218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cxnSp>
        <p:nvCxnSpPr>
          <p:cNvPr id="594" name="Conector recto 593">
            <a:extLst>
              <a:ext uri="{FF2B5EF4-FFF2-40B4-BE49-F238E27FC236}">
                <a16:creationId xmlns:a16="http://schemas.microsoft.com/office/drawing/2014/main" id="{D27BA172-8FB7-E082-DDE9-BCDF459E9271}"/>
              </a:ext>
            </a:extLst>
          </p:cNvPr>
          <p:cNvCxnSpPr>
            <a:cxnSpLocks/>
          </p:cNvCxnSpPr>
          <p:nvPr/>
        </p:nvCxnSpPr>
        <p:spPr>
          <a:xfrm>
            <a:off x="7921692" y="795956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95" name="CustomShape 42">
            <a:extLst>
              <a:ext uri="{FF2B5EF4-FFF2-40B4-BE49-F238E27FC236}">
                <a16:creationId xmlns:a16="http://schemas.microsoft.com/office/drawing/2014/main" id="{FF6C2248-B943-C362-BD4E-F5576678743F}"/>
              </a:ext>
            </a:extLst>
          </p:cNvPr>
          <p:cNvSpPr/>
          <p:nvPr/>
        </p:nvSpPr>
        <p:spPr>
          <a:xfrm>
            <a:off x="7558269" y="431325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617" name="Line 38">
            <a:extLst>
              <a:ext uri="{FF2B5EF4-FFF2-40B4-BE49-F238E27FC236}">
                <a16:creationId xmlns:a16="http://schemas.microsoft.com/office/drawing/2014/main" id="{B5D809C7-5158-980F-2781-E6A29BD0A838}"/>
              </a:ext>
            </a:extLst>
          </p:cNvPr>
          <p:cNvSpPr/>
          <p:nvPr/>
        </p:nvSpPr>
        <p:spPr>
          <a:xfrm>
            <a:off x="7507483" y="1432683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18" name="Line 38">
            <a:extLst>
              <a:ext uri="{FF2B5EF4-FFF2-40B4-BE49-F238E27FC236}">
                <a16:creationId xmlns:a16="http://schemas.microsoft.com/office/drawing/2014/main" id="{407BAC38-19E7-BF9A-7A8E-50BEFCACA7EB}"/>
              </a:ext>
            </a:extLst>
          </p:cNvPr>
          <p:cNvSpPr/>
          <p:nvPr/>
        </p:nvSpPr>
        <p:spPr>
          <a:xfrm>
            <a:off x="6180979" y="1413832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19" name="Line 104">
            <a:extLst>
              <a:ext uri="{FF2B5EF4-FFF2-40B4-BE49-F238E27FC236}">
                <a16:creationId xmlns:a16="http://schemas.microsoft.com/office/drawing/2014/main" id="{2F38ABD7-A236-8C7B-ABB7-4C040AED2EE4}"/>
              </a:ext>
            </a:extLst>
          </p:cNvPr>
          <p:cNvSpPr/>
          <p:nvPr/>
        </p:nvSpPr>
        <p:spPr>
          <a:xfrm flipH="1" flipV="1">
            <a:off x="5729043" y="1404620"/>
            <a:ext cx="0" cy="1423975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0" name="Line 16">
            <a:extLst>
              <a:ext uri="{FF2B5EF4-FFF2-40B4-BE49-F238E27FC236}">
                <a16:creationId xmlns:a16="http://schemas.microsoft.com/office/drawing/2014/main" id="{53676706-C75D-DDF5-7B65-D07D2421A503}"/>
              </a:ext>
            </a:extLst>
          </p:cNvPr>
          <p:cNvSpPr/>
          <p:nvPr/>
        </p:nvSpPr>
        <p:spPr>
          <a:xfrm>
            <a:off x="5729043" y="1410180"/>
            <a:ext cx="70555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1" name="CustomShape 32">
            <a:extLst>
              <a:ext uri="{FF2B5EF4-FFF2-40B4-BE49-F238E27FC236}">
                <a16:creationId xmlns:a16="http://schemas.microsoft.com/office/drawing/2014/main" id="{693ABD37-5842-AD9C-DEF0-BC541753A3B3}"/>
              </a:ext>
            </a:extLst>
          </p:cNvPr>
          <p:cNvSpPr/>
          <p:nvPr/>
        </p:nvSpPr>
        <p:spPr>
          <a:xfrm>
            <a:off x="8058786" y="1094754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+mj-lt"/>
                <a:ea typeface="Open Sans Regular"/>
              </a:rPr>
              <a:t>ATF S.G = 714 MHz</a:t>
            </a:r>
            <a:endParaRPr lang="es-ES" sz="800" spc="-1" dirty="0">
              <a:latin typeface="+mj-lt"/>
            </a:endParaRPr>
          </a:p>
        </p:txBody>
      </p:sp>
      <p:sp>
        <p:nvSpPr>
          <p:cNvPr id="622" name="Line 13">
            <a:extLst>
              <a:ext uri="{FF2B5EF4-FFF2-40B4-BE49-F238E27FC236}">
                <a16:creationId xmlns:a16="http://schemas.microsoft.com/office/drawing/2014/main" id="{CB7CA7D7-CA10-A5EE-4812-8E5D6E079739}"/>
              </a:ext>
            </a:extLst>
          </p:cNvPr>
          <p:cNvSpPr/>
          <p:nvPr/>
        </p:nvSpPr>
        <p:spPr>
          <a:xfrm>
            <a:off x="8130643" y="1422523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3" name="CustomShape 93">
            <a:extLst>
              <a:ext uri="{FF2B5EF4-FFF2-40B4-BE49-F238E27FC236}">
                <a16:creationId xmlns:a16="http://schemas.microsoft.com/office/drawing/2014/main" id="{4A0D98C5-4FCA-76E8-A265-0FFD74D79991}"/>
              </a:ext>
            </a:extLst>
          </p:cNvPr>
          <p:cNvSpPr/>
          <p:nvPr/>
        </p:nvSpPr>
        <p:spPr>
          <a:xfrm>
            <a:off x="5451889" y="2702390"/>
            <a:ext cx="2769102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4" name="CustomShape 41">
            <a:extLst>
              <a:ext uri="{FF2B5EF4-FFF2-40B4-BE49-F238E27FC236}">
                <a16:creationId xmlns:a16="http://schemas.microsoft.com/office/drawing/2014/main" id="{2A71CE23-646D-DB84-8DAD-905478D8C946}"/>
              </a:ext>
            </a:extLst>
          </p:cNvPr>
          <p:cNvSpPr/>
          <p:nvPr/>
        </p:nvSpPr>
        <p:spPr>
          <a:xfrm>
            <a:off x="7537186" y="381354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5" name="CustomShape 55">
            <a:extLst>
              <a:ext uri="{FF2B5EF4-FFF2-40B4-BE49-F238E27FC236}">
                <a16:creationId xmlns:a16="http://schemas.microsoft.com/office/drawing/2014/main" id="{9793FE26-ABE5-EFEB-6EE9-7400B5A390E6}"/>
              </a:ext>
            </a:extLst>
          </p:cNvPr>
          <p:cNvSpPr/>
          <p:nvPr/>
        </p:nvSpPr>
        <p:spPr>
          <a:xfrm>
            <a:off x="2901397" y="3832649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X-MICROWAVE TECHNOLOGY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627" name="CustomShape 55">
            <a:extLst>
              <a:ext uri="{FF2B5EF4-FFF2-40B4-BE49-F238E27FC236}">
                <a16:creationId xmlns:a16="http://schemas.microsoft.com/office/drawing/2014/main" id="{6F17F85B-27E7-A0A0-88C2-7938230E317E}"/>
              </a:ext>
            </a:extLst>
          </p:cNvPr>
          <p:cNvSpPr/>
          <p:nvPr/>
        </p:nvSpPr>
        <p:spPr>
          <a:xfrm>
            <a:off x="6296318" y="3832649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6ED29B"/>
                </a:solidFill>
                <a:latin typeface="+mj-lt"/>
                <a:ea typeface="Open Sans Regular"/>
              </a:rPr>
              <a:t>MINICIRCUITS TECHNOLOGY</a:t>
            </a:r>
          </a:p>
        </p:txBody>
      </p:sp>
      <p:sp>
        <p:nvSpPr>
          <p:cNvPr id="628" name="CustomShape 55">
            <a:extLst>
              <a:ext uri="{FF2B5EF4-FFF2-40B4-BE49-F238E27FC236}">
                <a16:creationId xmlns:a16="http://schemas.microsoft.com/office/drawing/2014/main" id="{8191263E-62ED-1F29-C983-51BDBAABC9FD}"/>
              </a:ext>
            </a:extLst>
          </p:cNvPr>
          <p:cNvSpPr/>
          <p:nvPr/>
        </p:nvSpPr>
        <p:spPr>
          <a:xfrm>
            <a:off x="4041769" y="549324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2" name="CustomShape 67">
            <a:extLst>
              <a:ext uri="{FF2B5EF4-FFF2-40B4-BE49-F238E27FC236}">
                <a16:creationId xmlns:a16="http://schemas.microsoft.com/office/drawing/2014/main" id="{F8063FA1-EC7B-D078-1593-93FB16137262}"/>
              </a:ext>
            </a:extLst>
          </p:cNvPr>
          <p:cNvSpPr/>
          <p:nvPr/>
        </p:nvSpPr>
        <p:spPr>
          <a:xfrm>
            <a:off x="1994000" y="2895796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6383D8DA-593C-4052-DB2E-C74E23D3726A}"/>
              </a:ext>
            </a:extLst>
          </p:cNvPr>
          <p:cNvCxnSpPr>
            <a:stCxn id="2" idx="1"/>
            <a:endCxn id="2" idx="3"/>
          </p:cNvCxnSpPr>
          <p:nvPr/>
        </p:nvCxnSpPr>
        <p:spPr>
          <a:xfrm>
            <a:off x="1994000" y="3022336"/>
            <a:ext cx="361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Line 42">
            <a:extLst>
              <a:ext uri="{FF2B5EF4-FFF2-40B4-BE49-F238E27FC236}">
                <a16:creationId xmlns:a16="http://schemas.microsoft.com/office/drawing/2014/main" id="{096747FD-9A6D-B1B9-4BF4-0D20921FA219}"/>
              </a:ext>
            </a:extLst>
          </p:cNvPr>
          <p:cNvSpPr/>
          <p:nvPr/>
        </p:nvSpPr>
        <p:spPr>
          <a:xfrm>
            <a:off x="1817535" y="3023301"/>
            <a:ext cx="16378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A9FDE916-25C7-5009-C9EF-C9FD7189101E}"/>
              </a:ext>
            </a:extLst>
          </p:cNvPr>
          <p:cNvSpPr/>
          <p:nvPr/>
        </p:nvSpPr>
        <p:spPr>
          <a:xfrm>
            <a:off x="2355800" y="3025764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00800078-F3D5-C642-607D-B54FDE9BBB03}"/>
              </a:ext>
            </a:extLst>
          </p:cNvPr>
          <p:cNvSpPr/>
          <p:nvPr/>
        </p:nvSpPr>
        <p:spPr>
          <a:xfrm>
            <a:off x="2982635" y="3023301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B65DFF4D-4FE5-B7D3-D399-4670D52CEE8E}"/>
              </a:ext>
            </a:extLst>
          </p:cNvPr>
          <p:cNvSpPr/>
          <p:nvPr/>
        </p:nvSpPr>
        <p:spPr>
          <a:xfrm>
            <a:off x="3613190" y="3016240"/>
            <a:ext cx="30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8BDE53D0-CE91-9B6C-189A-80BCAE005B8A}"/>
              </a:ext>
            </a:extLst>
          </p:cNvPr>
          <p:cNvSpPr/>
          <p:nvPr/>
        </p:nvSpPr>
        <p:spPr>
          <a:xfrm>
            <a:off x="4209351" y="3023301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4" name="CustomShape 86">
            <a:extLst>
              <a:ext uri="{FF2B5EF4-FFF2-40B4-BE49-F238E27FC236}">
                <a16:creationId xmlns:a16="http://schemas.microsoft.com/office/drawing/2014/main" id="{66395642-6A40-E1BC-4F9F-DFA08788B1C7}"/>
              </a:ext>
            </a:extLst>
          </p:cNvPr>
          <p:cNvSpPr/>
          <p:nvPr/>
        </p:nvSpPr>
        <p:spPr>
          <a:xfrm>
            <a:off x="2104062" y="3243981"/>
            <a:ext cx="16780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Iso.</a:t>
            </a:r>
            <a:endParaRPr lang="es-ES" sz="800" spc="-1" dirty="0">
              <a:latin typeface="Arial"/>
            </a:endParaRPr>
          </a:p>
        </p:txBody>
      </p:sp>
      <p:sp>
        <p:nvSpPr>
          <p:cNvPr id="15" name="CustomShape 93">
            <a:extLst>
              <a:ext uri="{FF2B5EF4-FFF2-40B4-BE49-F238E27FC236}">
                <a16:creationId xmlns:a16="http://schemas.microsoft.com/office/drawing/2014/main" id="{88AD9FD3-28E8-D97F-771F-51E18A1CE758}"/>
              </a:ext>
            </a:extLst>
          </p:cNvPr>
          <p:cNvSpPr/>
          <p:nvPr/>
        </p:nvSpPr>
        <p:spPr>
          <a:xfrm>
            <a:off x="1941961" y="2701461"/>
            <a:ext cx="3489022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645C39BF-C96E-5862-3A7C-F527AB99B545}"/>
              </a:ext>
            </a:extLst>
          </p:cNvPr>
          <p:cNvGrpSpPr/>
          <p:nvPr/>
        </p:nvGrpSpPr>
        <p:grpSpPr>
          <a:xfrm rot="5400000">
            <a:off x="758213" y="2344844"/>
            <a:ext cx="497160" cy="459350"/>
            <a:chOff x="5952760" y="1579971"/>
            <a:chExt cx="497160" cy="459350"/>
          </a:xfrm>
        </p:grpSpPr>
        <p:sp>
          <p:nvSpPr>
            <p:cNvPr id="4" name="Triángulo isósceles 3">
              <a:extLst>
                <a:ext uri="{FF2B5EF4-FFF2-40B4-BE49-F238E27FC236}">
                  <a16:creationId xmlns:a16="http://schemas.microsoft.com/office/drawing/2014/main" id="{F9D9CCFB-47D4-7E8F-A879-F7F069749C33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CustomShape 7">
              <a:extLst>
                <a:ext uri="{FF2B5EF4-FFF2-40B4-BE49-F238E27FC236}">
                  <a16:creationId xmlns:a16="http://schemas.microsoft.com/office/drawing/2014/main" id="{F8D4B5D7-9F89-988E-AB9A-94571D939EB2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D5F26E98-478C-D19E-DE61-423144314B49}"/>
              </a:ext>
            </a:extLst>
          </p:cNvPr>
          <p:cNvGrpSpPr/>
          <p:nvPr/>
        </p:nvGrpSpPr>
        <p:grpSpPr>
          <a:xfrm rot="5400000">
            <a:off x="759157" y="3236877"/>
            <a:ext cx="497160" cy="459350"/>
            <a:chOff x="5952760" y="1579971"/>
            <a:chExt cx="497160" cy="459350"/>
          </a:xfrm>
        </p:grpSpPr>
        <p:sp>
          <p:nvSpPr>
            <p:cNvPr id="16" name="Triángulo isósceles 15">
              <a:extLst>
                <a:ext uri="{FF2B5EF4-FFF2-40B4-BE49-F238E27FC236}">
                  <a16:creationId xmlns:a16="http://schemas.microsoft.com/office/drawing/2014/main" id="{6A29F9A6-6AED-9C47-3939-D45EC2D41B9B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CustomShape 7">
              <a:extLst>
                <a:ext uri="{FF2B5EF4-FFF2-40B4-BE49-F238E27FC236}">
                  <a16:creationId xmlns:a16="http://schemas.microsoft.com/office/drawing/2014/main" id="{B164188D-69D6-2432-C323-C01F7906AE47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21" name="CustomShape 21">
            <a:extLst>
              <a:ext uri="{FF2B5EF4-FFF2-40B4-BE49-F238E27FC236}">
                <a16:creationId xmlns:a16="http://schemas.microsoft.com/office/drawing/2014/main" id="{A0D842EF-6684-DE21-0B4C-6241EB9660BE}"/>
              </a:ext>
            </a:extLst>
          </p:cNvPr>
          <p:cNvSpPr/>
          <p:nvPr/>
        </p:nvSpPr>
        <p:spPr>
          <a:xfrm>
            <a:off x="880696" y="277202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22" name="CustomShape 21">
            <a:extLst>
              <a:ext uri="{FF2B5EF4-FFF2-40B4-BE49-F238E27FC236}">
                <a16:creationId xmlns:a16="http://schemas.microsoft.com/office/drawing/2014/main" id="{F83A8DF1-EB78-A5C1-0041-D742C7B440AF}"/>
              </a:ext>
            </a:extLst>
          </p:cNvPr>
          <p:cNvSpPr/>
          <p:nvPr/>
        </p:nvSpPr>
        <p:spPr>
          <a:xfrm>
            <a:off x="881842" y="367339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23" name="CustomShape 3">
            <a:extLst>
              <a:ext uri="{FF2B5EF4-FFF2-40B4-BE49-F238E27FC236}">
                <a16:creationId xmlns:a16="http://schemas.microsoft.com/office/drawing/2014/main" id="{A7CF2BC3-B5A4-3432-4A79-BC847D98FF7A}"/>
              </a:ext>
            </a:extLst>
          </p:cNvPr>
          <p:cNvSpPr/>
          <p:nvPr/>
        </p:nvSpPr>
        <p:spPr>
          <a:xfrm rot="16200000">
            <a:off x="7177905" y="1292823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24" name="CustomShape 22">
            <a:extLst>
              <a:ext uri="{FF2B5EF4-FFF2-40B4-BE49-F238E27FC236}">
                <a16:creationId xmlns:a16="http://schemas.microsoft.com/office/drawing/2014/main" id="{DCAEF6A6-83A4-6F48-D240-58B4392DD9E4}"/>
              </a:ext>
            </a:extLst>
          </p:cNvPr>
          <p:cNvSpPr/>
          <p:nvPr/>
        </p:nvSpPr>
        <p:spPr>
          <a:xfrm>
            <a:off x="7262419" y="163108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sp>
        <p:nvSpPr>
          <p:cNvPr id="25" name="CustomShape 67">
            <a:extLst>
              <a:ext uri="{FF2B5EF4-FFF2-40B4-BE49-F238E27FC236}">
                <a16:creationId xmlns:a16="http://schemas.microsoft.com/office/drawing/2014/main" id="{BD49B7C2-C878-A1FD-03F0-7199A6D425FE}"/>
              </a:ext>
            </a:extLst>
          </p:cNvPr>
          <p:cNvSpPr/>
          <p:nvPr/>
        </p:nvSpPr>
        <p:spPr>
          <a:xfrm>
            <a:off x="1654625" y="1376787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26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A15F10B3-7D10-CD0C-5E72-332616E4B67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27705" y="1391547"/>
            <a:ext cx="215640" cy="223200"/>
          </a:xfrm>
          <a:prstGeom prst="rect">
            <a:avLst/>
          </a:prstGeom>
          <a:ln w="12600">
            <a:noFill/>
          </a:ln>
        </p:spPr>
      </p:pic>
      <p:sp>
        <p:nvSpPr>
          <p:cNvPr id="27" name="CustomShape 86">
            <a:extLst>
              <a:ext uri="{FF2B5EF4-FFF2-40B4-BE49-F238E27FC236}">
                <a16:creationId xmlns:a16="http://schemas.microsoft.com/office/drawing/2014/main" id="{2005F8F5-B4E4-5049-7AF3-41A5555D7599}"/>
              </a:ext>
            </a:extLst>
          </p:cNvPr>
          <p:cNvSpPr/>
          <p:nvPr/>
        </p:nvSpPr>
        <p:spPr>
          <a:xfrm>
            <a:off x="1765806" y="1715187"/>
            <a:ext cx="13907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Att</a:t>
            </a:r>
            <a:endParaRPr lang="es-ES" sz="800" spc="-1" dirty="0">
              <a:latin typeface="Arial"/>
            </a:endParaRPr>
          </a:p>
        </p:txBody>
      </p:sp>
      <p:sp>
        <p:nvSpPr>
          <p:cNvPr id="28" name="Line 16">
            <a:extLst>
              <a:ext uri="{FF2B5EF4-FFF2-40B4-BE49-F238E27FC236}">
                <a16:creationId xmlns:a16="http://schemas.microsoft.com/office/drawing/2014/main" id="{2FDB4649-A049-9BEE-E8B1-3D1464757ADD}"/>
              </a:ext>
            </a:extLst>
          </p:cNvPr>
          <p:cNvSpPr/>
          <p:nvPr/>
        </p:nvSpPr>
        <p:spPr>
          <a:xfrm>
            <a:off x="2954938" y="1517413"/>
            <a:ext cx="36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29" name="Line 16">
            <a:extLst>
              <a:ext uri="{FF2B5EF4-FFF2-40B4-BE49-F238E27FC236}">
                <a16:creationId xmlns:a16="http://schemas.microsoft.com/office/drawing/2014/main" id="{385AD351-294A-AC0C-FC9F-7786224D0097}"/>
              </a:ext>
            </a:extLst>
          </p:cNvPr>
          <p:cNvSpPr/>
          <p:nvPr/>
        </p:nvSpPr>
        <p:spPr>
          <a:xfrm>
            <a:off x="2003753" y="1519534"/>
            <a:ext cx="648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31A4A3E5-D393-C78F-FCBF-5323AF0F8DFC}"/>
              </a:ext>
            </a:extLst>
          </p:cNvPr>
          <p:cNvSpPr txBox="1"/>
          <p:nvPr/>
        </p:nvSpPr>
        <p:spPr>
          <a:xfrm>
            <a:off x="4591287" y="2510299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+7 dBm</a:t>
            </a:r>
            <a:endParaRPr lang="en-GB" sz="700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32D14C55-3246-40F4-8DF5-FA6B87B3E479}"/>
              </a:ext>
            </a:extLst>
          </p:cNvPr>
          <p:cNvSpPr txBox="1"/>
          <p:nvPr/>
        </p:nvSpPr>
        <p:spPr>
          <a:xfrm>
            <a:off x="5689189" y="2394076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+4 dBm</a:t>
            </a:r>
            <a:endParaRPr lang="en-GB" sz="700" b="1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20F67852-198D-5A2F-2013-544EF67D9322}"/>
              </a:ext>
            </a:extLst>
          </p:cNvPr>
          <p:cNvSpPr txBox="1"/>
          <p:nvPr/>
        </p:nvSpPr>
        <p:spPr>
          <a:xfrm>
            <a:off x="3826413" y="4318782"/>
            <a:ext cx="100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SACLAY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17652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6">
          <a:extLst>
            <a:ext uri="{FF2B5EF4-FFF2-40B4-BE49-F238E27FC236}">
              <a16:creationId xmlns:a16="http://schemas.microsoft.com/office/drawing/2014/main" id="{81B471D8-0DD1-F4D5-5EE7-3C678FF6C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A5AEC1B8-93EA-397A-86BB-012AB19472D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063759" y="2901582"/>
            <a:ext cx="272880" cy="266040"/>
          </a:xfrm>
          <a:prstGeom prst="rect">
            <a:avLst/>
          </a:prstGeom>
          <a:ln w="12600">
            <a:noFill/>
          </a:ln>
        </p:spPr>
      </p:pic>
      <p:grpSp>
        <p:nvGrpSpPr>
          <p:cNvPr id="17" name="Group 5">
            <a:extLst>
              <a:ext uri="{FF2B5EF4-FFF2-40B4-BE49-F238E27FC236}">
                <a16:creationId xmlns:a16="http://schemas.microsoft.com/office/drawing/2014/main" id="{8CE9B310-6555-77E0-E670-D9EDF70D7352}"/>
              </a:ext>
            </a:extLst>
          </p:cNvPr>
          <p:cNvGrpSpPr/>
          <p:nvPr/>
        </p:nvGrpSpPr>
        <p:grpSpPr>
          <a:xfrm>
            <a:off x="63204" y="2710101"/>
            <a:ext cx="638280" cy="638280"/>
            <a:chOff x="212400" y="2762280"/>
            <a:chExt cx="638280" cy="638280"/>
          </a:xfrm>
        </p:grpSpPr>
        <p:sp>
          <p:nvSpPr>
            <p:cNvPr id="18" name="CustomShape 6">
              <a:extLst>
                <a:ext uri="{FF2B5EF4-FFF2-40B4-BE49-F238E27FC236}">
                  <a16:creationId xmlns:a16="http://schemas.microsoft.com/office/drawing/2014/main" id="{EBAB5A30-97D7-EF60-4D79-E1AB996AF7E9}"/>
                </a:ext>
              </a:extLst>
            </p:cNvPr>
            <p:cNvSpPr/>
            <p:nvPr/>
          </p:nvSpPr>
          <p:spPr>
            <a:xfrm>
              <a:off x="212400" y="2762280"/>
              <a:ext cx="638280" cy="638280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19" name="CustomShape 7">
              <a:extLst>
                <a:ext uri="{FF2B5EF4-FFF2-40B4-BE49-F238E27FC236}">
                  <a16:creationId xmlns:a16="http://schemas.microsoft.com/office/drawing/2014/main" id="{468E2091-0DD9-369A-2BA3-45DE57B63AEF}"/>
                </a:ext>
              </a:extLst>
            </p:cNvPr>
            <p:cNvSpPr/>
            <p:nvPr/>
          </p:nvSpPr>
          <p:spPr>
            <a:xfrm>
              <a:off x="393120" y="3011760"/>
              <a:ext cx="27684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+mj-lt"/>
                  <a:ea typeface="Open Sans Regular"/>
                </a:rPr>
                <a:t>cBPM</a:t>
              </a:r>
              <a:endParaRPr lang="es-ES" sz="800" spc="-1" dirty="0">
                <a:latin typeface="+mj-lt"/>
              </a:endParaRPr>
            </a:p>
          </p:txBody>
        </p:sp>
      </p:grpSp>
      <p:sp>
        <p:nvSpPr>
          <p:cNvPr id="31" name="CustomShape 22">
            <a:extLst>
              <a:ext uri="{FF2B5EF4-FFF2-40B4-BE49-F238E27FC236}">
                <a16:creationId xmlns:a16="http://schemas.microsoft.com/office/drawing/2014/main" id="{2F40F174-CBBB-1D4E-671A-3510DDAFF51E}"/>
              </a:ext>
            </a:extLst>
          </p:cNvPr>
          <p:cNvSpPr/>
          <p:nvPr/>
        </p:nvSpPr>
        <p:spPr>
          <a:xfrm>
            <a:off x="2055498" y="797370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1</a:t>
            </a:r>
            <a:r>
              <a:rPr lang="es-ES" sz="1100" spc="-1" dirty="0">
                <a:latin typeface="+mj-lt"/>
                <a:ea typeface="Open Sans Regular"/>
              </a:rPr>
              <a:t> = 1.428 GHz</a:t>
            </a:r>
            <a:endParaRPr lang="es-ES" sz="1100" spc="-1" dirty="0">
              <a:latin typeface="+mj-lt"/>
            </a:endParaRPr>
          </a:p>
        </p:txBody>
      </p:sp>
      <p:sp>
        <p:nvSpPr>
          <p:cNvPr id="56" name="CustomShape 55">
            <a:extLst>
              <a:ext uri="{FF2B5EF4-FFF2-40B4-BE49-F238E27FC236}">
                <a16:creationId xmlns:a16="http://schemas.microsoft.com/office/drawing/2014/main" id="{3CBEDEF9-2C7F-291D-3EC4-1BD22418D42A}"/>
              </a:ext>
            </a:extLst>
          </p:cNvPr>
          <p:cNvSpPr/>
          <p:nvPr/>
        </p:nvSpPr>
        <p:spPr>
          <a:xfrm>
            <a:off x="4598176" y="3558905"/>
            <a:ext cx="653962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7C92C4"/>
                </a:solidFill>
                <a:latin typeface="+mj-lt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 = 297 MHz</a:t>
            </a:r>
            <a:endParaRPr lang="es-ES" sz="800" b="1" spc="-1" dirty="0">
              <a:solidFill>
                <a:srgbClr val="7C92C4"/>
              </a:solidFill>
              <a:latin typeface="+mj-lt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4B29BA9-67C4-D654-D644-F7378A637884}"/>
              </a:ext>
            </a:extLst>
          </p:cNvPr>
          <p:cNvGrpSpPr/>
          <p:nvPr/>
        </p:nvGrpSpPr>
        <p:grpSpPr>
          <a:xfrm>
            <a:off x="1370004" y="2798661"/>
            <a:ext cx="449640" cy="449640"/>
            <a:chOff x="1519200" y="2850840"/>
            <a:chExt cx="449640" cy="449640"/>
          </a:xfrm>
        </p:grpSpPr>
        <p:sp>
          <p:nvSpPr>
            <p:cNvPr id="58" name="CustomShape 57">
              <a:extLst>
                <a:ext uri="{FF2B5EF4-FFF2-40B4-BE49-F238E27FC236}">
                  <a16:creationId xmlns:a16="http://schemas.microsoft.com/office/drawing/2014/main" id="{2B590B55-D3EB-5649-9029-6062C661AF71}"/>
                </a:ext>
              </a:extLst>
            </p:cNvPr>
            <p:cNvSpPr/>
            <p:nvPr/>
          </p:nvSpPr>
          <p:spPr>
            <a:xfrm>
              <a:off x="1519200" y="2850840"/>
              <a:ext cx="449640" cy="4496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59" name="CustomShape 58">
              <a:extLst>
                <a:ext uri="{FF2B5EF4-FFF2-40B4-BE49-F238E27FC236}">
                  <a16:creationId xmlns:a16="http://schemas.microsoft.com/office/drawing/2014/main" id="{49AF5A27-EB3D-9329-28FF-101943ED189E}"/>
                </a:ext>
              </a:extLst>
            </p:cNvPr>
            <p:cNvSpPr/>
            <p:nvPr/>
          </p:nvSpPr>
          <p:spPr>
            <a:xfrm>
              <a:off x="1585266" y="2936160"/>
              <a:ext cx="318228" cy="24622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180 </a:t>
              </a:r>
              <a:endParaRPr lang="es-ES" sz="800" spc="-1" dirty="0">
                <a:latin typeface="Arial"/>
              </a:endParaRPr>
            </a:p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Hybrid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60" name="Line 59">
            <a:extLst>
              <a:ext uri="{FF2B5EF4-FFF2-40B4-BE49-F238E27FC236}">
                <a16:creationId xmlns:a16="http://schemas.microsoft.com/office/drawing/2014/main" id="{3151198E-F5FC-065A-9034-B1BE96AC6AD8}"/>
              </a:ext>
            </a:extLst>
          </p:cNvPr>
          <p:cNvSpPr/>
          <p:nvPr/>
        </p:nvSpPr>
        <p:spPr>
          <a:xfrm>
            <a:off x="1172724" y="3023301"/>
            <a:ext cx="191880" cy="0"/>
          </a:xfrm>
          <a:prstGeom prst="line">
            <a:avLst/>
          </a:prstGeom>
          <a:ln w="12600">
            <a:solidFill>
              <a:srgbClr val="91919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1" name="Line 60">
            <a:extLst>
              <a:ext uri="{FF2B5EF4-FFF2-40B4-BE49-F238E27FC236}">
                <a16:creationId xmlns:a16="http://schemas.microsoft.com/office/drawing/2014/main" id="{05AE21DD-6F5D-BA3F-7B1C-46ACE30BF460}"/>
              </a:ext>
            </a:extLst>
          </p:cNvPr>
          <p:cNvSpPr/>
          <p:nvPr/>
        </p:nvSpPr>
        <p:spPr>
          <a:xfrm flipV="1">
            <a:off x="1595004" y="3243981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" name="CustomShape 61">
            <a:extLst>
              <a:ext uri="{FF2B5EF4-FFF2-40B4-BE49-F238E27FC236}">
                <a16:creationId xmlns:a16="http://schemas.microsoft.com/office/drawing/2014/main" id="{0757FF18-182A-1C2D-AE72-11254C3BBAD9}"/>
              </a:ext>
            </a:extLst>
          </p:cNvPr>
          <p:cNvSpPr/>
          <p:nvPr/>
        </p:nvSpPr>
        <p:spPr>
          <a:xfrm>
            <a:off x="1218634" y="2883983"/>
            <a:ext cx="575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Σ</a:t>
            </a:r>
            <a:endParaRPr lang="es-ES" sz="800" spc="-1" dirty="0">
              <a:latin typeface="Arial"/>
            </a:endParaRPr>
          </a:p>
        </p:txBody>
      </p:sp>
      <p:sp>
        <p:nvSpPr>
          <p:cNvPr id="63" name="CustomShape 62">
            <a:extLst>
              <a:ext uri="{FF2B5EF4-FFF2-40B4-BE49-F238E27FC236}">
                <a16:creationId xmlns:a16="http://schemas.microsoft.com/office/drawing/2014/main" id="{55F2E70E-B459-74E9-74F9-B88BC401CEDB}"/>
              </a:ext>
            </a:extLst>
          </p:cNvPr>
          <p:cNvSpPr/>
          <p:nvPr/>
        </p:nvSpPr>
        <p:spPr>
          <a:xfrm>
            <a:off x="1862054" y="2883983"/>
            <a:ext cx="5918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solidFill>
                  <a:srgbClr val="929292"/>
                </a:solidFill>
                <a:latin typeface="Open Sans Regular"/>
                <a:ea typeface="Open Sans Regular"/>
              </a:rPr>
              <a:t>Δ</a:t>
            </a:r>
            <a:endParaRPr lang="es-ES" sz="800" spc="-1" dirty="0">
              <a:latin typeface="Arial"/>
            </a:endParaRPr>
          </a:p>
        </p:txBody>
      </p:sp>
      <p:grpSp>
        <p:nvGrpSpPr>
          <p:cNvPr id="192" name="Group 63">
            <a:extLst>
              <a:ext uri="{FF2B5EF4-FFF2-40B4-BE49-F238E27FC236}">
                <a16:creationId xmlns:a16="http://schemas.microsoft.com/office/drawing/2014/main" id="{0F0B9B3E-3782-C158-CB25-A678B7F569BF}"/>
              </a:ext>
            </a:extLst>
          </p:cNvPr>
          <p:cNvGrpSpPr/>
          <p:nvPr/>
        </p:nvGrpSpPr>
        <p:grpSpPr>
          <a:xfrm>
            <a:off x="2626764" y="2817021"/>
            <a:ext cx="4408740" cy="541158"/>
            <a:chOff x="2775960" y="2869200"/>
            <a:chExt cx="4408740" cy="541158"/>
          </a:xfrm>
        </p:grpSpPr>
        <p:sp>
          <p:nvSpPr>
            <p:cNvPr id="193" name="CustomShape 64">
              <a:extLst>
                <a:ext uri="{FF2B5EF4-FFF2-40B4-BE49-F238E27FC236}">
                  <a16:creationId xmlns:a16="http://schemas.microsoft.com/office/drawing/2014/main" id="{90203EAA-31D4-FE35-C75E-758887557BDA}"/>
                </a:ext>
              </a:extLst>
            </p:cNvPr>
            <p:cNvSpPr/>
            <p:nvPr/>
          </p:nvSpPr>
          <p:spPr>
            <a:xfrm rot="5400000">
              <a:off x="4069784" y="2935091"/>
              <a:ext cx="318240" cy="2800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grpSp>
          <p:nvGrpSpPr>
            <p:cNvPr id="194" name="Group 66">
              <a:extLst>
                <a:ext uri="{FF2B5EF4-FFF2-40B4-BE49-F238E27FC236}">
                  <a16:creationId xmlns:a16="http://schemas.microsoft.com/office/drawing/2014/main" id="{BEF3B68C-1CF3-0C81-8CAA-A1774312C166}"/>
                </a:ext>
              </a:extLst>
            </p:cNvPr>
            <p:cNvGrpSpPr/>
            <p:nvPr/>
          </p:nvGrpSpPr>
          <p:grpSpPr>
            <a:xfrm>
              <a:off x="2775960" y="2948847"/>
              <a:ext cx="361800" cy="253080"/>
              <a:chOff x="2775960" y="2948847"/>
              <a:chExt cx="361800" cy="253080"/>
            </a:xfrm>
          </p:grpSpPr>
          <p:sp>
            <p:nvSpPr>
              <p:cNvPr id="212" name="CustomShape 67">
                <a:extLst>
                  <a:ext uri="{FF2B5EF4-FFF2-40B4-BE49-F238E27FC236}">
                    <a16:creationId xmlns:a16="http://schemas.microsoft.com/office/drawing/2014/main" id="{B2F7CEBB-95B8-6EA2-8E27-C2708349A9A5}"/>
                  </a:ext>
                </a:extLst>
              </p:cNvPr>
              <p:cNvSpPr/>
              <p:nvPr/>
            </p:nvSpPr>
            <p:spPr>
              <a:xfrm>
                <a:off x="2775960" y="2948847"/>
                <a:ext cx="361800" cy="25308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3" name="Captura de pantalla 2025-01-31 a la(s) 13.24.00.png" descr="Captura de pantalla 2025-01-31 a la(s) 13.24.00.png">
                <a:extLst>
                  <a:ext uri="{FF2B5EF4-FFF2-40B4-BE49-F238E27FC236}">
                    <a16:creationId xmlns:a16="http://schemas.microsoft.com/office/drawing/2014/main" id="{CE058259-3111-1954-F67D-F338D7A3D8DA}"/>
                  </a:ext>
                </a:extLst>
              </p:cNvPr>
              <p:cNvPicPr/>
              <p:nvPr/>
            </p:nvPicPr>
            <p:blipFill>
              <a:blip r:embed="rId4"/>
              <a:stretch/>
            </p:blipFill>
            <p:spPr>
              <a:xfrm>
                <a:off x="2849040" y="2963607"/>
                <a:ext cx="215640" cy="22320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5" name="Group 68">
              <a:extLst>
                <a:ext uri="{FF2B5EF4-FFF2-40B4-BE49-F238E27FC236}">
                  <a16:creationId xmlns:a16="http://schemas.microsoft.com/office/drawing/2014/main" id="{B848B151-32D6-27BB-44C1-ABDBF66B3EAB}"/>
                </a:ext>
              </a:extLst>
            </p:cNvPr>
            <p:cNvGrpSpPr/>
            <p:nvPr/>
          </p:nvGrpSpPr>
          <p:grpSpPr>
            <a:xfrm>
              <a:off x="3389406" y="2894487"/>
              <a:ext cx="361800" cy="361800"/>
              <a:chOff x="3389406" y="2894487"/>
              <a:chExt cx="361800" cy="361800"/>
            </a:xfrm>
          </p:grpSpPr>
          <p:sp>
            <p:nvSpPr>
              <p:cNvPr id="210" name="CustomShape 69">
                <a:extLst>
                  <a:ext uri="{FF2B5EF4-FFF2-40B4-BE49-F238E27FC236}">
                    <a16:creationId xmlns:a16="http://schemas.microsoft.com/office/drawing/2014/main" id="{70EFF8F0-9313-F4EC-BD6C-6C7E1E8AC415}"/>
                  </a:ext>
                </a:extLst>
              </p:cNvPr>
              <p:cNvSpPr/>
              <p:nvPr/>
            </p:nvSpPr>
            <p:spPr>
              <a:xfrm>
                <a:off x="3389406" y="2894487"/>
                <a:ext cx="361800" cy="361800"/>
              </a:xfrm>
              <a:prstGeom prst="rect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pic>
            <p:nvPicPr>
              <p:cNvPr id="211" name="Captura de pantalla 2025-01-31 a la(s) 13.28.39.png" descr="Captura de pantalla 2025-01-31 a la(s) 13.28.39.png">
                <a:extLst>
                  <a:ext uri="{FF2B5EF4-FFF2-40B4-BE49-F238E27FC236}">
                    <a16:creationId xmlns:a16="http://schemas.microsoft.com/office/drawing/2014/main" id="{63C30CB0-2EFC-7BE1-607D-B3A7B798634B}"/>
                  </a:ext>
                </a:extLst>
              </p:cNvPr>
              <p:cNvPicPr/>
              <p:nvPr/>
            </p:nvPicPr>
            <p:blipFill>
              <a:blip r:embed="rId5"/>
              <a:stretch/>
            </p:blipFill>
            <p:spPr>
              <a:xfrm>
                <a:off x="3444486" y="2942367"/>
                <a:ext cx="251640" cy="266040"/>
              </a:xfrm>
              <a:prstGeom prst="rect">
                <a:avLst/>
              </a:prstGeom>
              <a:ln w="12600">
                <a:noFill/>
              </a:ln>
            </p:spPr>
          </p:pic>
        </p:grpSp>
        <p:grpSp>
          <p:nvGrpSpPr>
            <p:cNvPr id="196" name="Group 70">
              <a:extLst>
                <a:ext uri="{FF2B5EF4-FFF2-40B4-BE49-F238E27FC236}">
                  <a16:creationId xmlns:a16="http://schemas.microsoft.com/office/drawing/2014/main" id="{140B173F-9AC7-AD1E-B3B0-2BF67CD39AC5}"/>
                </a:ext>
              </a:extLst>
            </p:cNvPr>
            <p:cNvGrpSpPr/>
            <p:nvPr/>
          </p:nvGrpSpPr>
          <p:grpSpPr>
            <a:xfrm>
              <a:off x="4575960" y="2869200"/>
              <a:ext cx="412920" cy="412920"/>
              <a:chOff x="4575960" y="2869200"/>
              <a:chExt cx="412920" cy="412920"/>
            </a:xfrm>
          </p:grpSpPr>
          <p:sp>
            <p:nvSpPr>
              <p:cNvPr id="207" name="CustomShape 71">
                <a:extLst>
                  <a:ext uri="{FF2B5EF4-FFF2-40B4-BE49-F238E27FC236}">
                    <a16:creationId xmlns:a16="http://schemas.microsoft.com/office/drawing/2014/main" id="{E635CFF1-B718-49AF-7190-F0F444761570}"/>
                  </a:ext>
                </a:extLst>
              </p:cNvPr>
              <p:cNvSpPr/>
              <p:nvPr/>
            </p:nvSpPr>
            <p:spPr>
              <a:xfrm>
                <a:off x="4575960" y="2869200"/>
                <a:ext cx="412920" cy="412920"/>
              </a:xfrm>
              <a:prstGeom prst="ellipse">
                <a:avLst/>
              </a:prstGeom>
              <a:noFill/>
              <a:ln w="1260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8" name="Line 72">
                <a:extLst>
                  <a:ext uri="{FF2B5EF4-FFF2-40B4-BE49-F238E27FC236}">
                    <a16:creationId xmlns:a16="http://schemas.microsoft.com/office/drawing/2014/main" id="{707DF21B-EDAE-B295-4D2C-ABF4A4F9E707}"/>
                  </a:ext>
                </a:extLst>
              </p:cNvPr>
              <p:cNvSpPr/>
              <p:nvPr/>
            </p:nvSpPr>
            <p:spPr>
              <a:xfrm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209" name="Line 73">
                <a:extLst>
                  <a:ext uri="{FF2B5EF4-FFF2-40B4-BE49-F238E27FC236}">
                    <a16:creationId xmlns:a16="http://schemas.microsoft.com/office/drawing/2014/main" id="{438C50C9-2369-711A-2022-9B559850249D}"/>
                  </a:ext>
                </a:extLst>
              </p:cNvPr>
              <p:cNvSpPr/>
              <p:nvPr/>
            </p:nvSpPr>
            <p:spPr>
              <a:xfrm flipH="1" flipV="1">
                <a:off x="4639320" y="2932560"/>
                <a:ext cx="285840" cy="285840"/>
              </a:xfrm>
              <a:prstGeom prst="line">
                <a:avLst/>
              </a:prstGeom>
              <a:ln w="9360">
                <a:solidFill>
                  <a:srgbClr val="000000"/>
                </a:solidFill>
                <a:miter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/>
              <a:lstStyle/>
              <a:p>
                <a:endParaRPr lang="en-GB" dirty="0"/>
              </a:p>
            </p:txBody>
          </p:sp>
        </p:grpSp>
        <p:sp>
          <p:nvSpPr>
            <p:cNvPr id="201" name="Line 85">
              <a:extLst>
                <a:ext uri="{FF2B5EF4-FFF2-40B4-BE49-F238E27FC236}">
                  <a16:creationId xmlns:a16="http://schemas.microsoft.com/office/drawing/2014/main" id="{248BC6C7-CA24-AE34-D79B-46D09E06FC51}"/>
                </a:ext>
              </a:extLst>
            </p:cNvPr>
            <p:cNvSpPr/>
            <p:nvPr/>
          </p:nvSpPr>
          <p:spPr>
            <a:xfrm>
              <a:off x="6824700" y="3093970"/>
              <a:ext cx="360000" cy="0"/>
            </a:xfrm>
            <a:prstGeom prst="line">
              <a:avLst/>
            </a:prstGeom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202" name="CustomShape 86">
              <a:extLst>
                <a:ext uri="{FF2B5EF4-FFF2-40B4-BE49-F238E27FC236}">
                  <a16:creationId xmlns:a16="http://schemas.microsoft.com/office/drawing/2014/main" id="{A294FD49-3CF3-CB4A-2E1A-80B1D0401193}"/>
                </a:ext>
              </a:extLst>
            </p:cNvPr>
            <p:cNvSpPr/>
            <p:nvPr/>
          </p:nvSpPr>
          <p:spPr>
            <a:xfrm>
              <a:off x="2887141" y="3287247"/>
              <a:ext cx="139077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Att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3" name="CustomShape 87">
              <a:extLst>
                <a:ext uri="{FF2B5EF4-FFF2-40B4-BE49-F238E27FC236}">
                  <a16:creationId xmlns:a16="http://schemas.microsoft.com/office/drawing/2014/main" id="{8E317C23-E18E-3F54-F0FD-918D31E2526A}"/>
                </a:ext>
              </a:extLst>
            </p:cNvPr>
            <p:cNvSpPr/>
            <p:nvPr/>
          </p:nvSpPr>
          <p:spPr>
            <a:xfrm>
              <a:off x="3479748" y="3287247"/>
              <a:ext cx="180755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BPF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4" name="CustomShape 88">
              <a:extLst>
                <a:ext uri="{FF2B5EF4-FFF2-40B4-BE49-F238E27FC236}">
                  <a16:creationId xmlns:a16="http://schemas.microsoft.com/office/drawing/2014/main" id="{66D72C07-62FC-C1B2-C69D-B658B3060737}"/>
                </a:ext>
              </a:extLst>
            </p:cNvPr>
            <p:cNvSpPr/>
            <p:nvPr/>
          </p:nvSpPr>
          <p:spPr>
            <a:xfrm>
              <a:off x="4119586" y="3287171"/>
              <a:ext cx="224036" cy="123111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Amp</a:t>
              </a:r>
              <a:endParaRPr lang="es-ES" sz="800" spc="-1" dirty="0">
                <a:latin typeface="Arial"/>
              </a:endParaRPr>
            </a:p>
          </p:txBody>
        </p:sp>
        <p:sp>
          <p:nvSpPr>
            <p:cNvPr id="205" name="CustomShape 89">
              <a:extLst>
                <a:ext uri="{FF2B5EF4-FFF2-40B4-BE49-F238E27FC236}">
                  <a16:creationId xmlns:a16="http://schemas.microsoft.com/office/drawing/2014/main" id="{D3C24356-87E3-7928-50A1-39F6D6505352}"/>
                </a:ext>
              </a:extLst>
            </p:cNvPr>
            <p:cNvSpPr/>
            <p:nvPr/>
          </p:nvSpPr>
          <p:spPr>
            <a:xfrm>
              <a:off x="4641840" y="3287520"/>
              <a:ext cx="281160" cy="122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0" tIns="0" rIns="0" bIns="0">
              <a:sp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Mixer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216" name="Line 96">
            <a:extLst>
              <a:ext uri="{FF2B5EF4-FFF2-40B4-BE49-F238E27FC236}">
                <a16:creationId xmlns:a16="http://schemas.microsoft.com/office/drawing/2014/main" id="{8F39CABA-9D1A-40C9-668D-BED2404CFBDC}"/>
              </a:ext>
            </a:extLst>
          </p:cNvPr>
          <p:cNvSpPr/>
          <p:nvPr/>
        </p:nvSpPr>
        <p:spPr>
          <a:xfrm flipV="1">
            <a:off x="1588524" y="2567901"/>
            <a:ext cx="0" cy="22824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7" name="Line 97">
            <a:extLst>
              <a:ext uri="{FF2B5EF4-FFF2-40B4-BE49-F238E27FC236}">
                <a16:creationId xmlns:a16="http://schemas.microsoft.com/office/drawing/2014/main" id="{41232657-CCAA-88C2-9E86-46B447B0F8EA}"/>
              </a:ext>
            </a:extLst>
          </p:cNvPr>
          <p:cNvSpPr/>
          <p:nvPr/>
        </p:nvSpPr>
        <p:spPr>
          <a:xfrm>
            <a:off x="382164" y="2568981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8" name="Line 98">
            <a:extLst>
              <a:ext uri="{FF2B5EF4-FFF2-40B4-BE49-F238E27FC236}">
                <a16:creationId xmlns:a16="http://schemas.microsoft.com/office/drawing/2014/main" id="{B6F503C4-B0C4-2FED-D78B-842492707560}"/>
              </a:ext>
            </a:extLst>
          </p:cNvPr>
          <p:cNvSpPr/>
          <p:nvPr/>
        </p:nvSpPr>
        <p:spPr>
          <a:xfrm flipV="1">
            <a:off x="382524" y="2557821"/>
            <a:ext cx="0" cy="15192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19" name="Line 99">
            <a:extLst>
              <a:ext uri="{FF2B5EF4-FFF2-40B4-BE49-F238E27FC236}">
                <a16:creationId xmlns:a16="http://schemas.microsoft.com/office/drawing/2014/main" id="{C4D50672-6C92-3B9D-A5AE-226030FB44F4}"/>
              </a:ext>
            </a:extLst>
          </p:cNvPr>
          <p:cNvSpPr/>
          <p:nvPr/>
        </p:nvSpPr>
        <p:spPr>
          <a:xfrm>
            <a:off x="382164" y="3474741"/>
            <a:ext cx="120852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0" name="Line 100">
            <a:extLst>
              <a:ext uri="{FF2B5EF4-FFF2-40B4-BE49-F238E27FC236}">
                <a16:creationId xmlns:a16="http://schemas.microsoft.com/office/drawing/2014/main" id="{9D77BE1E-8B41-8253-AE7C-34EE57453C39}"/>
              </a:ext>
            </a:extLst>
          </p:cNvPr>
          <p:cNvSpPr/>
          <p:nvPr/>
        </p:nvSpPr>
        <p:spPr>
          <a:xfrm flipV="1">
            <a:off x="382524" y="3350181"/>
            <a:ext cx="0" cy="12816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24" name="Line 104">
            <a:extLst>
              <a:ext uri="{FF2B5EF4-FFF2-40B4-BE49-F238E27FC236}">
                <a16:creationId xmlns:a16="http://schemas.microsoft.com/office/drawing/2014/main" id="{1F8DFADA-3AE8-C350-8B1C-07F58D13D67E}"/>
              </a:ext>
            </a:extLst>
          </p:cNvPr>
          <p:cNvSpPr/>
          <p:nvPr/>
        </p:nvSpPr>
        <p:spPr>
          <a:xfrm flipH="1" flipV="1">
            <a:off x="4641592" y="1550595"/>
            <a:ext cx="0" cy="127800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49" name="CustomShape 136">
            <a:extLst>
              <a:ext uri="{FF2B5EF4-FFF2-40B4-BE49-F238E27FC236}">
                <a16:creationId xmlns:a16="http://schemas.microsoft.com/office/drawing/2014/main" id="{8C9F5E13-AF93-1E16-03CE-13497D2BDF6B}"/>
              </a:ext>
            </a:extLst>
          </p:cNvPr>
          <p:cNvSpPr/>
          <p:nvPr/>
        </p:nvSpPr>
        <p:spPr>
          <a:xfrm>
            <a:off x="1969860" y="3564741"/>
            <a:ext cx="75148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RF</a:t>
            </a:r>
            <a:r>
              <a:rPr lang="es-ES" sz="5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1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= </a:t>
            </a:r>
            <a:r>
              <a:rPr lang="es-ES" sz="800" b="1" spc="-1" dirty="0">
                <a:solidFill>
                  <a:srgbClr val="7C92C4"/>
                </a:solidFill>
                <a:latin typeface="+mj-lt"/>
                <a:ea typeface="Open Sans Regular"/>
              </a:rPr>
              <a:t>1.725</a:t>
            </a:r>
            <a:r>
              <a:rPr lang="es-ES" sz="800" b="1" spc="-1" dirty="0">
                <a:solidFill>
                  <a:srgbClr val="7C92C4"/>
                </a:solidFill>
                <a:latin typeface="Open Sans Regular"/>
                <a:ea typeface="Open Sans Regular"/>
              </a:rPr>
              <a:t> GHz</a:t>
            </a:r>
            <a:endParaRPr lang="es-ES" sz="800" b="1" spc="-1" dirty="0">
              <a:solidFill>
                <a:srgbClr val="7C92C4"/>
              </a:solidFill>
              <a:latin typeface="Arial"/>
            </a:endParaRPr>
          </a:p>
        </p:txBody>
      </p:sp>
      <p:sp>
        <p:nvSpPr>
          <p:cNvPr id="256" name="CustomShape 32">
            <a:extLst>
              <a:ext uri="{FF2B5EF4-FFF2-40B4-BE49-F238E27FC236}">
                <a16:creationId xmlns:a16="http://schemas.microsoft.com/office/drawing/2014/main" id="{AD2A1163-E741-8F34-D04C-E02338164CA3}"/>
              </a:ext>
            </a:extLst>
          </p:cNvPr>
          <p:cNvSpPr/>
          <p:nvPr/>
        </p:nvSpPr>
        <p:spPr>
          <a:xfrm>
            <a:off x="5522764" y="2832436"/>
            <a:ext cx="412920" cy="412920"/>
          </a:xfrm>
          <a:prstGeom prst="ellipse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57" name="Line 33">
            <a:extLst>
              <a:ext uri="{FF2B5EF4-FFF2-40B4-BE49-F238E27FC236}">
                <a16:creationId xmlns:a16="http://schemas.microsoft.com/office/drawing/2014/main" id="{7F1AD234-6BD1-F07B-D419-C381B1FDF6F3}"/>
              </a:ext>
            </a:extLst>
          </p:cNvPr>
          <p:cNvSpPr/>
          <p:nvPr/>
        </p:nvSpPr>
        <p:spPr>
          <a:xfrm flipV="1">
            <a:off x="5586124" y="2895796"/>
            <a:ext cx="285840" cy="286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58" name="Line 34">
            <a:extLst>
              <a:ext uri="{FF2B5EF4-FFF2-40B4-BE49-F238E27FC236}">
                <a16:creationId xmlns:a16="http://schemas.microsoft.com/office/drawing/2014/main" id="{25A3FE73-6281-DBAE-5905-E8A22D39C540}"/>
              </a:ext>
            </a:extLst>
          </p:cNvPr>
          <p:cNvSpPr/>
          <p:nvPr/>
        </p:nvSpPr>
        <p:spPr>
          <a:xfrm flipH="1" flipV="1">
            <a:off x="5586124" y="2895796"/>
            <a:ext cx="285840" cy="2862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62" name="CustomShape 22">
            <a:extLst>
              <a:ext uri="{FF2B5EF4-FFF2-40B4-BE49-F238E27FC236}">
                <a16:creationId xmlns:a16="http://schemas.microsoft.com/office/drawing/2014/main" id="{61209041-DC95-9FC7-B4E8-5585512566F9}"/>
              </a:ext>
            </a:extLst>
          </p:cNvPr>
          <p:cNvSpPr/>
          <p:nvPr/>
        </p:nvSpPr>
        <p:spPr>
          <a:xfrm>
            <a:off x="5850932" y="446240"/>
            <a:ext cx="1199160" cy="169277"/>
          </a:xfrm>
          <a:prstGeom prst="rect">
            <a:avLst/>
          </a:prstGeom>
          <a:noFill/>
          <a:ln w="255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100" spc="-1" dirty="0">
                <a:latin typeface="+mj-lt"/>
                <a:ea typeface="Open Sans Regular"/>
              </a:rPr>
              <a:t>LO</a:t>
            </a:r>
            <a:r>
              <a:rPr lang="es-ES" sz="700" spc="-1" dirty="0">
                <a:latin typeface="+mj-lt"/>
                <a:ea typeface="Open Sans Regular"/>
              </a:rPr>
              <a:t>2</a:t>
            </a:r>
            <a:r>
              <a:rPr lang="es-ES" sz="1100" spc="-1" dirty="0">
                <a:latin typeface="+mj-lt"/>
                <a:ea typeface="Open Sans Regular"/>
              </a:rPr>
              <a:t> = 89,25 MHz</a:t>
            </a:r>
            <a:endParaRPr lang="es-ES" sz="1100" spc="-1" dirty="0">
              <a:latin typeface="+mj-lt"/>
            </a:endParaRPr>
          </a:p>
        </p:txBody>
      </p:sp>
      <p:sp>
        <p:nvSpPr>
          <p:cNvPr id="271" name="Line 42">
            <a:extLst>
              <a:ext uri="{FF2B5EF4-FFF2-40B4-BE49-F238E27FC236}">
                <a16:creationId xmlns:a16="http://schemas.microsoft.com/office/drawing/2014/main" id="{D8EE92BF-B66E-BBFF-F0A3-3237836B8A3F}"/>
              </a:ext>
            </a:extLst>
          </p:cNvPr>
          <p:cNvSpPr/>
          <p:nvPr/>
        </p:nvSpPr>
        <p:spPr>
          <a:xfrm flipV="1">
            <a:off x="5949718" y="3038896"/>
            <a:ext cx="712750" cy="4442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81" name="CustomShape 49">
            <a:extLst>
              <a:ext uri="{FF2B5EF4-FFF2-40B4-BE49-F238E27FC236}">
                <a16:creationId xmlns:a16="http://schemas.microsoft.com/office/drawing/2014/main" id="{866F1D13-C20D-9610-6663-3BCA0D9D3262}"/>
              </a:ext>
            </a:extLst>
          </p:cNvPr>
          <p:cNvSpPr/>
          <p:nvPr/>
        </p:nvSpPr>
        <p:spPr>
          <a:xfrm>
            <a:off x="5608869" y="3311989"/>
            <a:ext cx="281160" cy="12204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Mixer</a:t>
            </a:r>
            <a:endParaRPr lang="es-ES" sz="800" spc="-1" dirty="0">
              <a:latin typeface="Arial"/>
            </a:endParaRPr>
          </a:p>
        </p:txBody>
      </p:sp>
      <p:sp>
        <p:nvSpPr>
          <p:cNvPr id="285" name="CustomShape 55">
            <a:extLst>
              <a:ext uri="{FF2B5EF4-FFF2-40B4-BE49-F238E27FC236}">
                <a16:creationId xmlns:a16="http://schemas.microsoft.com/office/drawing/2014/main" id="{45909E95-3722-A58C-A4A0-15E6F525022F}"/>
              </a:ext>
            </a:extLst>
          </p:cNvPr>
          <p:cNvSpPr/>
          <p:nvPr/>
        </p:nvSpPr>
        <p:spPr>
          <a:xfrm>
            <a:off x="7440587" y="3575499"/>
            <a:ext cx="98322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IF</a:t>
            </a:r>
            <a:r>
              <a:rPr lang="es-ES" sz="500" b="1" spc="-1" dirty="0">
                <a:solidFill>
                  <a:srgbClr val="6ED29B"/>
                </a:solidFill>
                <a:latin typeface="+mj-lt"/>
                <a:ea typeface="Open Sans Regular"/>
              </a:rPr>
              <a:t>2</a:t>
            </a: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= 60 MHz</a:t>
            </a:r>
            <a:endParaRPr lang="es-ES" sz="800" b="1" spc="-1" dirty="0">
              <a:solidFill>
                <a:srgbClr val="6ED29B"/>
              </a:solidFill>
              <a:latin typeface="+mj-lt"/>
            </a:endParaRPr>
          </a:p>
        </p:txBody>
      </p:sp>
      <p:sp>
        <p:nvSpPr>
          <p:cNvPr id="288" name="CustomShape 25">
            <a:extLst>
              <a:ext uri="{FF2B5EF4-FFF2-40B4-BE49-F238E27FC236}">
                <a16:creationId xmlns:a16="http://schemas.microsoft.com/office/drawing/2014/main" id="{4C2BE536-AD22-2A25-C809-9D2B208EFF9A}"/>
              </a:ext>
            </a:extLst>
          </p:cNvPr>
          <p:cNvSpPr/>
          <p:nvPr/>
        </p:nvSpPr>
        <p:spPr>
          <a:xfrm rot="5400000">
            <a:off x="7037685" y="2903061"/>
            <a:ext cx="318240" cy="280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89" name="CustomShape 48">
            <a:extLst>
              <a:ext uri="{FF2B5EF4-FFF2-40B4-BE49-F238E27FC236}">
                <a16:creationId xmlns:a16="http://schemas.microsoft.com/office/drawing/2014/main" id="{07A859B9-DCA6-0B8E-8517-91E52C730237}"/>
              </a:ext>
            </a:extLst>
          </p:cNvPr>
          <p:cNvSpPr/>
          <p:nvPr/>
        </p:nvSpPr>
        <p:spPr>
          <a:xfrm>
            <a:off x="7084787" y="3271899"/>
            <a:ext cx="22403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sp>
        <p:nvSpPr>
          <p:cNvPr id="296" name="Line 45">
            <a:extLst>
              <a:ext uri="{FF2B5EF4-FFF2-40B4-BE49-F238E27FC236}">
                <a16:creationId xmlns:a16="http://schemas.microsoft.com/office/drawing/2014/main" id="{C66AEBC6-BD17-46AC-57CA-58F40011E226}"/>
              </a:ext>
            </a:extLst>
          </p:cNvPr>
          <p:cNvSpPr/>
          <p:nvPr/>
        </p:nvSpPr>
        <p:spPr>
          <a:xfrm>
            <a:off x="7350418" y="3045240"/>
            <a:ext cx="36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298" name="CustomShape 36">
            <a:extLst>
              <a:ext uri="{FF2B5EF4-FFF2-40B4-BE49-F238E27FC236}">
                <a16:creationId xmlns:a16="http://schemas.microsoft.com/office/drawing/2014/main" id="{DC40AF42-4965-2DBD-C302-C568E2819633}"/>
              </a:ext>
            </a:extLst>
          </p:cNvPr>
          <p:cNvSpPr/>
          <p:nvPr/>
        </p:nvSpPr>
        <p:spPr>
          <a:xfrm>
            <a:off x="7731142" y="2873268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299" name="Captura de pantalla 2025-01-31 a la(s) 13.32.56.png" descr="Captura de pantalla 2025-01-31 a la(s) 13.32.56.png">
            <a:extLst>
              <a:ext uri="{FF2B5EF4-FFF2-40B4-BE49-F238E27FC236}">
                <a16:creationId xmlns:a16="http://schemas.microsoft.com/office/drawing/2014/main" id="{8AE63D31-7125-CB5B-D299-CF2CE09126A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775782" y="2921148"/>
            <a:ext cx="272880" cy="266040"/>
          </a:xfrm>
          <a:prstGeom prst="rect">
            <a:avLst/>
          </a:prstGeom>
          <a:ln w="12600">
            <a:noFill/>
          </a:ln>
        </p:spPr>
      </p:pic>
      <p:sp>
        <p:nvSpPr>
          <p:cNvPr id="300" name="CustomShape 51">
            <a:extLst>
              <a:ext uri="{FF2B5EF4-FFF2-40B4-BE49-F238E27FC236}">
                <a16:creationId xmlns:a16="http://schemas.microsoft.com/office/drawing/2014/main" id="{69955409-9DDF-EDF5-B281-B4E7CFEE9C05}"/>
              </a:ext>
            </a:extLst>
          </p:cNvPr>
          <p:cNvSpPr/>
          <p:nvPr/>
        </p:nvSpPr>
        <p:spPr>
          <a:xfrm>
            <a:off x="7837678" y="3271897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grpSp>
        <p:nvGrpSpPr>
          <p:cNvPr id="304" name="Group 16">
            <a:extLst>
              <a:ext uri="{FF2B5EF4-FFF2-40B4-BE49-F238E27FC236}">
                <a16:creationId xmlns:a16="http://schemas.microsoft.com/office/drawing/2014/main" id="{DC00D1DD-1A42-BF23-1EB4-4E042EA98234}"/>
              </a:ext>
            </a:extLst>
          </p:cNvPr>
          <p:cNvGrpSpPr/>
          <p:nvPr/>
        </p:nvGrpSpPr>
        <p:grpSpPr>
          <a:xfrm>
            <a:off x="8251293" y="2177306"/>
            <a:ext cx="835920" cy="1708216"/>
            <a:chOff x="8043840" y="1744920"/>
            <a:chExt cx="835920" cy="2659680"/>
          </a:xfrm>
        </p:grpSpPr>
        <p:sp>
          <p:nvSpPr>
            <p:cNvPr id="305" name="CustomShape 17">
              <a:extLst>
                <a:ext uri="{FF2B5EF4-FFF2-40B4-BE49-F238E27FC236}">
                  <a16:creationId xmlns:a16="http://schemas.microsoft.com/office/drawing/2014/main" id="{CC865D65-B65F-1AB0-8415-433DA203A830}"/>
                </a:ext>
              </a:extLst>
            </p:cNvPr>
            <p:cNvSpPr/>
            <p:nvPr/>
          </p:nvSpPr>
          <p:spPr>
            <a:xfrm>
              <a:off x="8043840" y="1744920"/>
              <a:ext cx="835920" cy="265968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306" name="CustomShape 18">
              <a:extLst>
                <a:ext uri="{FF2B5EF4-FFF2-40B4-BE49-F238E27FC236}">
                  <a16:creationId xmlns:a16="http://schemas.microsoft.com/office/drawing/2014/main" id="{CCB63282-4BA3-BFB2-E208-88902ED625DB}"/>
                </a:ext>
              </a:extLst>
            </p:cNvPr>
            <p:cNvSpPr/>
            <p:nvPr/>
          </p:nvSpPr>
          <p:spPr>
            <a:xfrm>
              <a:off x="8155080" y="2249280"/>
              <a:ext cx="613080" cy="16513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>
              <a:noAutofit/>
            </a:bodyPr>
            <a:lstStyle/>
            <a:p>
              <a:pPr algn="ctr">
                <a:tabLst>
                  <a:tab pos="0" algn="l"/>
                </a:tabLst>
              </a:pPr>
              <a:r>
                <a:rPr lang="es-ES" sz="800" spc="-1" dirty="0">
                  <a:latin typeface="Open Sans Regular"/>
                  <a:ea typeface="Open Sans Regular"/>
                </a:rPr>
                <a:t>Oscilloscope</a:t>
              </a:r>
              <a:endParaRPr lang="es-ES" sz="800" spc="-1" dirty="0">
                <a:latin typeface="Arial"/>
              </a:endParaRPr>
            </a:p>
          </p:txBody>
        </p:sp>
      </p:grpSp>
      <p:sp>
        <p:nvSpPr>
          <p:cNvPr id="311" name="Line 45">
            <a:extLst>
              <a:ext uri="{FF2B5EF4-FFF2-40B4-BE49-F238E27FC236}">
                <a16:creationId xmlns:a16="http://schemas.microsoft.com/office/drawing/2014/main" id="{2FE512E9-A013-93C1-62F0-19A59E27C9DD}"/>
              </a:ext>
            </a:extLst>
          </p:cNvPr>
          <p:cNvSpPr/>
          <p:nvPr/>
        </p:nvSpPr>
        <p:spPr>
          <a:xfrm>
            <a:off x="8083832" y="3038896"/>
            <a:ext cx="144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3" name="CustomShape 55">
            <a:extLst>
              <a:ext uri="{FF2B5EF4-FFF2-40B4-BE49-F238E27FC236}">
                <a16:creationId xmlns:a16="http://schemas.microsoft.com/office/drawing/2014/main" id="{20B6E8FC-7B8D-0BB0-69ED-5FF528429C28}"/>
              </a:ext>
            </a:extLst>
          </p:cNvPr>
          <p:cNvSpPr/>
          <p:nvPr/>
        </p:nvSpPr>
        <p:spPr>
          <a:xfrm>
            <a:off x="5955251" y="2540441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6ED29B"/>
                </a:solidFill>
                <a:latin typeface="+mj-lt"/>
                <a:ea typeface="Open Sans Regular"/>
              </a:rPr>
              <a:t>Second down-conversion</a:t>
            </a:r>
            <a:endParaRPr lang="es-ES" sz="900" b="1" spc="-1" dirty="0">
              <a:solidFill>
                <a:srgbClr val="6ED29B"/>
              </a:solidFill>
              <a:latin typeface="+mj-lt"/>
            </a:endParaRPr>
          </a:p>
        </p:txBody>
      </p:sp>
      <p:sp>
        <p:nvSpPr>
          <p:cNvPr id="317" name="CustomShape 36">
            <a:extLst>
              <a:ext uri="{FF2B5EF4-FFF2-40B4-BE49-F238E27FC236}">
                <a16:creationId xmlns:a16="http://schemas.microsoft.com/office/drawing/2014/main" id="{DECCD227-3780-C648-A1F3-E61B31717C7B}"/>
              </a:ext>
            </a:extLst>
          </p:cNvPr>
          <p:cNvSpPr/>
          <p:nvPr/>
        </p:nvSpPr>
        <p:spPr>
          <a:xfrm>
            <a:off x="5019119" y="2853702"/>
            <a:ext cx="361800" cy="36180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18" name="CustomShape 51">
            <a:extLst>
              <a:ext uri="{FF2B5EF4-FFF2-40B4-BE49-F238E27FC236}">
                <a16:creationId xmlns:a16="http://schemas.microsoft.com/office/drawing/2014/main" id="{48F4AC34-444F-8D83-064E-81959F235F19}"/>
              </a:ext>
            </a:extLst>
          </p:cNvPr>
          <p:cNvSpPr/>
          <p:nvPr/>
        </p:nvSpPr>
        <p:spPr>
          <a:xfrm>
            <a:off x="5125657" y="3252333"/>
            <a:ext cx="167931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sp>
        <p:nvSpPr>
          <p:cNvPr id="319" name="Line 42">
            <a:extLst>
              <a:ext uri="{FF2B5EF4-FFF2-40B4-BE49-F238E27FC236}">
                <a16:creationId xmlns:a16="http://schemas.microsoft.com/office/drawing/2014/main" id="{864A3B34-6DA8-51F2-1F8F-342D1E045D61}"/>
              </a:ext>
            </a:extLst>
          </p:cNvPr>
          <p:cNvSpPr/>
          <p:nvPr/>
        </p:nvSpPr>
        <p:spPr>
          <a:xfrm>
            <a:off x="5376220" y="3031414"/>
            <a:ext cx="1368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323" name="Line 42">
            <a:extLst>
              <a:ext uri="{FF2B5EF4-FFF2-40B4-BE49-F238E27FC236}">
                <a16:creationId xmlns:a16="http://schemas.microsoft.com/office/drawing/2014/main" id="{AA53B1AC-5D67-1607-414E-554EDC89253D}"/>
              </a:ext>
            </a:extLst>
          </p:cNvPr>
          <p:cNvSpPr/>
          <p:nvPr/>
        </p:nvSpPr>
        <p:spPr>
          <a:xfrm>
            <a:off x="4833357" y="3011453"/>
            <a:ext cx="1836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26" name="CustomShape 55">
            <a:extLst>
              <a:ext uri="{FF2B5EF4-FFF2-40B4-BE49-F238E27FC236}">
                <a16:creationId xmlns:a16="http://schemas.microsoft.com/office/drawing/2014/main" id="{DADABCC1-EC05-8E11-34A0-C014E95EB49E}"/>
              </a:ext>
            </a:extLst>
          </p:cNvPr>
          <p:cNvSpPr/>
          <p:nvPr/>
        </p:nvSpPr>
        <p:spPr>
          <a:xfrm>
            <a:off x="2799231" y="2498651"/>
            <a:ext cx="1410120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First down-conversion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527" name="CustomShape 3">
            <a:extLst>
              <a:ext uri="{FF2B5EF4-FFF2-40B4-BE49-F238E27FC236}">
                <a16:creationId xmlns:a16="http://schemas.microsoft.com/office/drawing/2014/main" id="{371A7486-4075-27AF-84C6-35C1FD032AF0}"/>
              </a:ext>
            </a:extLst>
          </p:cNvPr>
          <p:cNvSpPr/>
          <p:nvPr/>
        </p:nvSpPr>
        <p:spPr>
          <a:xfrm rot="5400000">
            <a:off x="2637771" y="1379672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grpSp>
        <p:nvGrpSpPr>
          <p:cNvPr id="528" name="Group 10">
            <a:extLst>
              <a:ext uri="{FF2B5EF4-FFF2-40B4-BE49-F238E27FC236}">
                <a16:creationId xmlns:a16="http://schemas.microsoft.com/office/drawing/2014/main" id="{C120314B-28CC-1CB6-8875-7D3FDE9C68F3}"/>
              </a:ext>
            </a:extLst>
          </p:cNvPr>
          <p:cNvGrpSpPr/>
          <p:nvPr/>
        </p:nvGrpSpPr>
        <p:grpSpPr>
          <a:xfrm>
            <a:off x="3308451" y="1338814"/>
            <a:ext cx="361440" cy="361440"/>
            <a:chOff x="5440680" y="1726200"/>
            <a:chExt cx="361440" cy="361440"/>
          </a:xfrm>
        </p:grpSpPr>
        <p:sp>
          <p:nvSpPr>
            <p:cNvPr id="529" name="CustomShape 11">
              <a:extLst>
                <a:ext uri="{FF2B5EF4-FFF2-40B4-BE49-F238E27FC236}">
                  <a16:creationId xmlns:a16="http://schemas.microsoft.com/office/drawing/2014/main" id="{57DD53BE-148A-8E19-8131-42034A7D7826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530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8C655F2D-DE37-9C37-CA57-E11D249499C9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532" name="Line 13">
            <a:extLst>
              <a:ext uri="{FF2B5EF4-FFF2-40B4-BE49-F238E27FC236}">
                <a16:creationId xmlns:a16="http://schemas.microsoft.com/office/drawing/2014/main" id="{F74FD011-F2F1-5663-C2F7-2E04BAAC47F1}"/>
              </a:ext>
            </a:extLst>
          </p:cNvPr>
          <p:cNvSpPr/>
          <p:nvPr/>
        </p:nvSpPr>
        <p:spPr>
          <a:xfrm>
            <a:off x="512257" y="1519714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3" name="Line 14">
            <a:extLst>
              <a:ext uri="{FF2B5EF4-FFF2-40B4-BE49-F238E27FC236}">
                <a16:creationId xmlns:a16="http://schemas.microsoft.com/office/drawing/2014/main" id="{51D7026D-4840-AB26-2BF3-8E9081312816}"/>
              </a:ext>
            </a:extLst>
          </p:cNvPr>
          <p:cNvSpPr/>
          <p:nvPr/>
        </p:nvSpPr>
        <p:spPr>
          <a:xfrm>
            <a:off x="1304617" y="1519714"/>
            <a:ext cx="33768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5" name="Line 16">
            <a:extLst>
              <a:ext uri="{FF2B5EF4-FFF2-40B4-BE49-F238E27FC236}">
                <a16:creationId xmlns:a16="http://schemas.microsoft.com/office/drawing/2014/main" id="{B201DAC2-18AE-0F29-5FDB-E9CBB5CCEF73}"/>
              </a:ext>
            </a:extLst>
          </p:cNvPr>
          <p:cNvSpPr/>
          <p:nvPr/>
        </p:nvSpPr>
        <p:spPr>
          <a:xfrm>
            <a:off x="3681769" y="1519534"/>
            <a:ext cx="36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6" name="CustomShape 20">
            <a:extLst>
              <a:ext uri="{FF2B5EF4-FFF2-40B4-BE49-F238E27FC236}">
                <a16:creationId xmlns:a16="http://schemas.microsoft.com/office/drawing/2014/main" id="{AF20EE8F-6B3E-666F-BEBB-D4D892773B04}"/>
              </a:ext>
            </a:extLst>
          </p:cNvPr>
          <p:cNvSpPr/>
          <p:nvPr/>
        </p:nvSpPr>
        <p:spPr>
          <a:xfrm>
            <a:off x="1796017" y="1731394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37" name="CustomShape 21">
            <a:extLst>
              <a:ext uri="{FF2B5EF4-FFF2-40B4-BE49-F238E27FC236}">
                <a16:creationId xmlns:a16="http://schemas.microsoft.com/office/drawing/2014/main" id="{4CD92569-DD8C-855B-F28B-100C28D506F6}"/>
              </a:ext>
            </a:extLst>
          </p:cNvPr>
          <p:cNvSpPr/>
          <p:nvPr/>
        </p:nvSpPr>
        <p:spPr>
          <a:xfrm>
            <a:off x="3375951" y="1733593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BPF</a:t>
            </a:r>
            <a:endParaRPr lang="es-ES" sz="800" spc="-1" dirty="0">
              <a:latin typeface="Arial"/>
            </a:endParaRPr>
          </a:p>
        </p:txBody>
      </p:sp>
      <p:sp>
        <p:nvSpPr>
          <p:cNvPr id="538" name="CustomShape 22">
            <a:extLst>
              <a:ext uri="{FF2B5EF4-FFF2-40B4-BE49-F238E27FC236}">
                <a16:creationId xmlns:a16="http://schemas.microsoft.com/office/drawing/2014/main" id="{6B747373-A920-510E-F12B-BA9474EA8347}"/>
              </a:ext>
            </a:extLst>
          </p:cNvPr>
          <p:cNvSpPr/>
          <p:nvPr/>
        </p:nvSpPr>
        <p:spPr>
          <a:xfrm>
            <a:off x="2682051" y="173139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grpSp>
        <p:nvGrpSpPr>
          <p:cNvPr id="539" name="Group 28">
            <a:extLst>
              <a:ext uri="{FF2B5EF4-FFF2-40B4-BE49-F238E27FC236}">
                <a16:creationId xmlns:a16="http://schemas.microsoft.com/office/drawing/2014/main" id="{AC6BA55E-6B3C-446B-63CC-BFF48714B554}"/>
              </a:ext>
            </a:extLst>
          </p:cNvPr>
          <p:cNvGrpSpPr/>
          <p:nvPr/>
        </p:nvGrpSpPr>
        <p:grpSpPr>
          <a:xfrm>
            <a:off x="920137" y="1340794"/>
            <a:ext cx="361440" cy="361440"/>
            <a:chOff x="4030200" y="1728000"/>
            <a:chExt cx="361440" cy="361440"/>
          </a:xfrm>
        </p:grpSpPr>
        <p:sp>
          <p:nvSpPr>
            <p:cNvPr id="540" name="CustomShape 29">
              <a:extLst>
                <a:ext uri="{FF2B5EF4-FFF2-40B4-BE49-F238E27FC236}">
                  <a16:creationId xmlns:a16="http://schemas.microsoft.com/office/drawing/2014/main" id="{CB52D3E6-57BE-38A7-A5F8-23980FB8D4E5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41" name="CustomShape 30">
            <a:extLst>
              <a:ext uri="{FF2B5EF4-FFF2-40B4-BE49-F238E27FC236}">
                <a16:creationId xmlns:a16="http://schemas.microsoft.com/office/drawing/2014/main" id="{D703DE78-0CDA-AA94-DBA0-8BC1CC3403CC}"/>
              </a:ext>
            </a:extLst>
          </p:cNvPr>
          <p:cNvSpPr/>
          <p:nvPr/>
        </p:nvSpPr>
        <p:spPr>
          <a:xfrm>
            <a:off x="1024537" y="1722756"/>
            <a:ext cx="17352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PLL</a:t>
            </a:r>
            <a:endParaRPr lang="es-ES" sz="800" spc="-1" dirty="0">
              <a:latin typeface="Arial"/>
            </a:endParaRPr>
          </a:p>
        </p:txBody>
      </p:sp>
      <p:sp>
        <p:nvSpPr>
          <p:cNvPr id="542" name="CustomShape 33">
            <a:extLst>
              <a:ext uri="{FF2B5EF4-FFF2-40B4-BE49-F238E27FC236}">
                <a16:creationId xmlns:a16="http://schemas.microsoft.com/office/drawing/2014/main" id="{7779A73B-5ECB-1010-06D1-4D007B2E019A}"/>
              </a:ext>
            </a:extLst>
          </p:cNvPr>
          <p:cNvSpPr/>
          <p:nvPr/>
        </p:nvSpPr>
        <p:spPr>
          <a:xfrm>
            <a:off x="1434315" y="1190851"/>
            <a:ext cx="894859" cy="1384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latin typeface="Open Sans Regular"/>
                <a:ea typeface="Open Sans Regular"/>
              </a:rPr>
              <a:t>LO</a:t>
            </a:r>
            <a:r>
              <a:rPr lang="es-ES" sz="600" b="1" spc="-1" dirty="0">
                <a:latin typeface="Open Sans Regular"/>
                <a:ea typeface="Open Sans Regular"/>
              </a:rPr>
              <a:t>1</a:t>
            </a:r>
            <a:r>
              <a:rPr lang="es-ES" sz="900" b="1" spc="-1" dirty="0">
                <a:latin typeface="Open Sans Regular"/>
                <a:ea typeface="Open Sans Regular"/>
              </a:rPr>
              <a:t> =</a:t>
            </a:r>
            <a:r>
              <a:rPr lang="es-ES" sz="900" b="1" dirty="0"/>
              <a:t> 1.428 </a:t>
            </a:r>
            <a:r>
              <a:rPr lang="es-ES" sz="900" b="1" spc="-1" dirty="0">
                <a:latin typeface="Open Sans Regular"/>
                <a:ea typeface="Open Sans Regular"/>
              </a:rPr>
              <a:t>GHz</a:t>
            </a:r>
            <a:endParaRPr lang="es-ES" sz="900" b="1" spc="-1" dirty="0">
              <a:latin typeface="Arial"/>
            </a:endParaRPr>
          </a:p>
        </p:txBody>
      </p:sp>
      <p:sp>
        <p:nvSpPr>
          <p:cNvPr id="543" name="CustomShape 41">
            <a:extLst>
              <a:ext uri="{FF2B5EF4-FFF2-40B4-BE49-F238E27FC236}">
                <a16:creationId xmlns:a16="http://schemas.microsoft.com/office/drawing/2014/main" id="{94FBA465-8F1C-3959-84D8-30076D5D2FC7}"/>
              </a:ext>
            </a:extLst>
          </p:cNvPr>
          <p:cNvSpPr/>
          <p:nvPr/>
        </p:nvSpPr>
        <p:spPr>
          <a:xfrm>
            <a:off x="694822" y="395745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cxnSp>
        <p:nvCxnSpPr>
          <p:cNvPr id="544" name="Conector recto 543">
            <a:extLst>
              <a:ext uri="{FF2B5EF4-FFF2-40B4-BE49-F238E27FC236}">
                <a16:creationId xmlns:a16="http://schemas.microsoft.com/office/drawing/2014/main" id="{6BFE5182-EA22-E205-84D8-6DA996403CB9}"/>
              </a:ext>
            </a:extLst>
          </p:cNvPr>
          <p:cNvCxnSpPr>
            <a:cxnSpLocks/>
          </p:cNvCxnSpPr>
          <p:nvPr/>
        </p:nvCxnSpPr>
        <p:spPr>
          <a:xfrm>
            <a:off x="1106865" y="841115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45" name="CustomShape 42">
            <a:extLst>
              <a:ext uri="{FF2B5EF4-FFF2-40B4-BE49-F238E27FC236}">
                <a16:creationId xmlns:a16="http://schemas.microsoft.com/office/drawing/2014/main" id="{734F317E-7592-ED81-90DA-145F397FE2CF}"/>
              </a:ext>
            </a:extLst>
          </p:cNvPr>
          <p:cNvSpPr/>
          <p:nvPr/>
        </p:nvSpPr>
        <p:spPr>
          <a:xfrm>
            <a:off x="715905" y="432739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546" name="CustomShape 32">
            <a:extLst>
              <a:ext uri="{FF2B5EF4-FFF2-40B4-BE49-F238E27FC236}">
                <a16:creationId xmlns:a16="http://schemas.microsoft.com/office/drawing/2014/main" id="{7F406E6D-1E48-692E-A826-ED6811934E07}"/>
              </a:ext>
            </a:extLst>
          </p:cNvPr>
          <p:cNvSpPr/>
          <p:nvPr/>
        </p:nvSpPr>
        <p:spPr>
          <a:xfrm>
            <a:off x="0" y="1118859"/>
            <a:ext cx="1085214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+mj-lt"/>
                <a:ea typeface="Open Sans Regular"/>
              </a:rPr>
              <a:t>ATF S.G = 714 MHz</a:t>
            </a:r>
            <a:endParaRPr lang="es-ES" sz="800" spc="-1" dirty="0">
              <a:latin typeface="+mj-lt"/>
            </a:endParaRPr>
          </a:p>
        </p:txBody>
      </p:sp>
      <p:grpSp>
        <p:nvGrpSpPr>
          <p:cNvPr id="559" name="Group 36">
            <a:extLst>
              <a:ext uri="{FF2B5EF4-FFF2-40B4-BE49-F238E27FC236}">
                <a16:creationId xmlns:a16="http://schemas.microsoft.com/office/drawing/2014/main" id="{BF6C5F28-C191-B774-3039-27DB54008306}"/>
              </a:ext>
            </a:extLst>
          </p:cNvPr>
          <p:cNvGrpSpPr/>
          <p:nvPr/>
        </p:nvGrpSpPr>
        <p:grpSpPr>
          <a:xfrm>
            <a:off x="4029320" y="1369118"/>
            <a:ext cx="361440" cy="361440"/>
            <a:chOff x="6262200" y="1728000"/>
            <a:chExt cx="361440" cy="361440"/>
          </a:xfrm>
        </p:grpSpPr>
        <p:sp>
          <p:nvSpPr>
            <p:cNvPr id="560" name="CustomShape 37">
              <a:extLst>
                <a:ext uri="{FF2B5EF4-FFF2-40B4-BE49-F238E27FC236}">
                  <a16:creationId xmlns:a16="http://schemas.microsoft.com/office/drawing/2014/main" id="{174ED5B7-8EB5-0BA4-E535-C8D9769F4FE1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64" name="CustomShape 39">
            <a:extLst>
              <a:ext uri="{FF2B5EF4-FFF2-40B4-BE49-F238E27FC236}">
                <a16:creationId xmlns:a16="http://schemas.microsoft.com/office/drawing/2014/main" id="{5B14E625-D42D-C1C4-1D42-7C6AF4F9880F}"/>
              </a:ext>
            </a:extLst>
          </p:cNvPr>
          <p:cNvSpPr/>
          <p:nvPr/>
        </p:nvSpPr>
        <p:spPr>
          <a:xfrm>
            <a:off x="3942671" y="1784311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566" name="Line 16">
            <a:extLst>
              <a:ext uri="{FF2B5EF4-FFF2-40B4-BE49-F238E27FC236}">
                <a16:creationId xmlns:a16="http://schemas.microsoft.com/office/drawing/2014/main" id="{6F072B99-9022-86C9-598E-DF2015A3CBE5}"/>
              </a:ext>
            </a:extLst>
          </p:cNvPr>
          <p:cNvSpPr/>
          <p:nvPr/>
        </p:nvSpPr>
        <p:spPr>
          <a:xfrm>
            <a:off x="4396830" y="1550595"/>
            <a:ext cx="24476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68" name="Marcador de número de diapositiva 499">
            <a:extLst>
              <a:ext uri="{FF2B5EF4-FFF2-40B4-BE49-F238E27FC236}">
                <a16:creationId xmlns:a16="http://schemas.microsoft.com/office/drawing/2014/main" id="{D499DE08-E40D-7178-DFEE-87BF87282E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59100" y="4767263"/>
            <a:ext cx="383760" cy="274637"/>
          </a:xfrm>
        </p:spPr>
        <p:txBody>
          <a:bodyPr/>
          <a:lstStyle/>
          <a:p>
            <a:fld id="{8CAC6F0A-3CD0-45C6-BCB8-134C48A3D246}" type="slidenum">
              <a:rPr lang="es-ES" smtClean="0"/>
              <a:t>57</a:t>
            </a:fld>
            <a:endParaRPr lang="es-ES" dirty="0"/>
          </a:p>
        </p:txBody>
      </p:sp>
      <p:sp>
        <p:nvSpPr>
          <p:cNvPr id="577" name="CustomShape 20">
            <a:extLst>
              <a:ext uri="{FF2B5EF4-FFF2-40B4-BE49-F238E27FC236}">
                <a16:creationId xmlns:a16="http://schemas.microsoft.com/office/drawing/2014/main" id="{7CF48E92-2F0E-1DC8-8A3E-784D9394A963}"/>
              </a:ext>
            </a:extLst>
          </p:cNvPr>
          <p:cNvSpPr/>
          <p:nvPr/>
        </p:nvSpPr>
        <p:spPr>
          <a:xfrm>
            <a:off x="2606964" y="4861536"/>
            <a:ext cx="57240" cy="1216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84" name="CustomShape 33">
            <a:extLst>
              <a:ext uri="{FF2B5EF4-FFF2-40B4-BE49-F238E27FC236}">
                <a16:creationId xmlns:a16="http://schemas.microsoft.com/office/drawing/2014/main" id="{DEF63FCD-CFF9-8758-3810-FE3307E94236}"/>
              </a:ext>
            </a:extLst>
          </p:cNvPr>
          <p:cNvSpPr/>
          <p:nvPr/>
        </p:nvSpPr>
        <p:spPr>
          <a:xfrm>
            <a:off x="5841703" y="967148"/>
            <a:ext cx="973125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latin typeface="+mj-lt"/>
                <a:ea typeface="Open Sans Regular"/>
              </a:rPr>
              <a:t>LO</a:t>
            </a:r>
            <a:r>
              <a:rPr lang="es-ES" sz="500" b="1" spc="-1" dirty="0">
                <a:latin typeface="+mj-lt"/>
                <a:ea typeface="Open Sans Regular"/>
              </a:rPr>
              <a:t>2</a:t>
            </a:r>
            <a:r>
              <a:rPr lang="es-ES" sz="800" b="1" spc="-1" dirty="0">
                <a:latin typeface="+mj-lt"/>
                <a:ea typeface="Open Sans Regular"/>
              </a:rPr>
              <a:t> =</a:t>
            </a:r>
            <a:r>
              <a:rPr lang="es-ES" sz="800" b="1" dirty="0">
                <a:latin typeface="+mj-lt"/>
              </a:rPr>
              <a:t> 357 MH</a:t>
            </a:r>
            <a:r>
              <a:rPr lang="es-ES" sz="800" b="1" spc="-1" dirty="0">
                <a:latin typeface="+mj-lt"/>
                <a:ea typeface="Open Sans Regular"/>
              </a:rPr>
              <a:t>z</a:t>
            </a:r>
            <a:endParaRPr lang="es-ES" sz="800" b="1" spc="-1" dirty="0">
              <a:latin typeface="+mj-lt"/>
            </a:endParaRPr>
          </a:p>
        </p:txBody>
      </p:sp>
      <p:grpSp>
        <p:nvGrpSpPr>
          <p:cNvPr id="585" name="Group 36">
            <a:extLst>
              <a:ext uri="{FF2B5EF4-FFF2-40B4-BE49-F238E27FC236}">
                <a16:creationId xmlns:a16="http://schemas.microsoft.com/office/drawing/2014/main" id="{43C7D2FB-4221-5B3F-448E-8BB3789F0E43}"/>
              </a:ext>
            </a:extLst>
          </p:cNvPr>
          <p:cNvGrpSpPr/>
          <p:nvPr/>
        </p:nvGrpSpPr>
        <p:grpSpPr>
          <a:xfrm>
            <a:off x="5808082" y="1244115"/>
            <a:ext cx="361440" cy="368143"/>
            <a:chOff x="6262200" y="1728000"/>
            <a:chExt cx="361440" cy="361440"/>
          </a:xfrm>
        </p:grpSpPr>
        <p:sp>
          <p:nvSpPr>
            <p:cNvPr id="586" name="CustomShape 37">
              <a:extLst>
                <a:ext uri="{FF2B5EF4-FFF2-40B4-BE49-F238E27FC236}">
                  <a16:creationId xmlns:a16="http://schemas.microsoft.com/office/drawing/2014/main" id="{DE2C3DE0-C4A2-1600-9989-62D8B60420BC}"/>
                </a:ext>
              </a:extLst>
            </p:cNvPr>
            <p:cNvSpPr/>
            <p:nvPr/>
          </p:nvSpPr>
          <p:spPr>
            <a:xfrm>
              <a:off x="6262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588" name="CustomShape 39">
            <a:extLst>
              <a:ext uri="{FF2B5EF4-FFF2-40B4-BE49-F238E27FC236}">
                <a16:creationId xmlns:a16="http://schemas.microsoft.com/office/drawing/2014/main" id="{1B2CBE50-E305-BA7A-DE1E-DA8BC2CC4EB7}"/>
              </a:ext>
            </a:extLst>
          </p:cNvPr>
          <p:cNvSpPr/>
          <p:nvPr/>
        </p:nvSpPr>
        <p:spPr>
          <a:xfrm>
            <a:off x="5729044" y="1649218"/>
            <a:ext cx="57168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Splitter 1:3</a:t>
            </a:r>
            <a:endParaRPr lang="es-ES" sz="800" spc="-1" dirty="0">
              <a:latin typeface="Arial"/>
            </a:endParaRPr>
          </a:p>
        </p:txBody>
      </p:sp>
      <p:sp>
        <p:nvSpPr>
          <p:cNvPr id="619" name="Line 104">
            <a:extLst>
              <a:ext uri="{FF2B5EF4-FFF2-40B4-BE49-F238E27FC236}">
                <a16:creationId xmlns:a16="http://schemas.microsoft.com/office/drawing/2014/main" id="{7F18881B-EA55-470D-BB7B-1106B512B631}"/>
              </a:ext>
            </a:extLst>
          </p:cNvPr>
          <p:cNvSpPr/>
          <p:nvPr/>
        </p:nvSpPr>
        <p:spPr>
          <a:xfrm flipH="1" flipV="1">
            <a:off x="5729043" y="1404620"/>
            <a:ext cx="0" cy="1423975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620" name="Line 16">
            <a:extLst>
              <a:ext uri="{FF2B5EF4-FFF2-40B4-BE49-F238E27FC236}">
                <a16:creationId xmlns:a16="http://schemas.microsoft.com/office/drawing/2014/main" id="{84646343-8EE9-9DF2-62FD-FB0FFC07544A}"/>
              </a:ext>
            </a:extLst>
          </p:cNvPr>
          <p:cNvSpPr/>
          <p:nvPr/>
        </p:nvSpPr>
        <p:spPr>
          <a:xfrm>
            <a:off x="5729043" y="1410180"/>
            <a:ext cx="70555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625" name="CustomShape 55">
            <a:extLst>
              <a:ext uri="{FF2B5EF4-FFF2-40B4-BE49-F238E27FC236}">
                <a16:creationId xmlns:a16="http://schemas.microsoft.com/office/drawing/2014/main" id="{D54D857E-38CA-DA23-42CB-9B17192E44E3}"/>
              </a:ext>
            </a:extLst>
          </p:cNvPr>
          <p:cNvSpPr/>
          <p:nvPr/>
        </p:nvSpPr>
        <p:spPr>
          <a:xfrm>
            <a:off x="2901397" y="3832649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7C92C4"/>
                </a:solidFill>
                <a:latin typeface="+mj-lt"/>
                <a:ea typeface="Open Sans Regular"/>
              </a:rPr>
              <a:t>X-MICROWAVE TECHNOLOGY</a:t>
            </a:r>
            <a:endParaRPr lang="es-ES" sz="900" b="1" spc="-1" dirty="0">
              <a:solidFill>
                <a:srgbClr val="7C92C4"/>
              </a:solidFill>
              <a:latin typeface="+mj-lt"/>
            </a:endParaRPr>
          </a:p>
        </p:txBody>
      </p:sp>
      <p:sp>
        <p:nvSpPr>
          <p:cNvPr id="627" name="CustomShape 55">
            <a:extLst>
              <a:ext uri="{FF2B5EF4-FFF2-40B4-BE49-F238E27FC236}">
                <a16:creationId xmlns:a16="http://schemas.microsoft.com/office/drawing/2014/main" id="{4D49CF54-2A23-7983-9AD0-36D5151BE271}"/>
              </a:ext>
            </a:extLst>
          </p:cNvPr>
          <p:cNvSpPr/>
          <p:nvPr/>
        </p:nvSpPr>
        <p:spPr>
          <a:xfrm>
            <a:off x="6296318" y="3832649"/>
            <a:ext cx="1410120" cy="27699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900" b="1" spc="-1" dirty="0">
                <a:solidFill>
                  <a:srgbClr val="6ED29B"/>
                </a:solidFill>
                <a:latin typeface="+mj-lt"/>
                <a:ea typeface="Open Sans Regular"/>
              </a:rPr>
              <a:t>MINICIRCUITS TECHNOLOGY</a:t>
            </a:r>
          </a:p>
        </p:txBody>
      </p:sp>
      <p:sp>
        <p:nvSpPr>
          <p:cNvPr id="628" name="CustomShape 55">
            <a:extLst>
              <a:ext uri="{FF2B5EF4-FFF2-40B4-BE49-F238E27FC236}">
                <a16:creationId xmlns:a16="http://schemas.microsoft.com/office/drawing/2014/main" id="{907B3B44-B9B3-E6F1-F8B6-53499FC63C25}"/>
              </a:ext>
            </a:extLst>
          </p:cNvPr>
          <p:cNvSpPr/>
          <p:nvPr/>
        </p:nvSpPr>
        <p:spPr>
          <a:xfrm>
            <a:off x="4041769" y="549324"/>
            <a:ext cx="1410120" cy="461665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1000" b="1" spc="-1" dirty="0">
                <a:solidFill>
                  <a:schemeClr val="tx1"/>
                </a:solidFill>
                <a:latin typeface="+mj-lt"/>
                <a:ea typeface="Open Sans Regular"/>
              </a:rPr>
              <a:t>LOCAL OSCILLATOR MINICIRCUITS TECHNOLOGY</a:t>
            </a:r>
          </a:p>
        </p:txBody>
      </p:sp>
      <p:sp>
        <p:nvSpPr>
          <p:cNvPr id="2" name="CustomShape 67">
            <a:extLst>
              <a:ext uri="{FF2B5EF4-FFF2-40B4-BE49-F238E27FC236}">
                <a16:creationId xmlns:a16="http://schemas.microsoft.com/office/drawing/2014/main" id="{05FE326B-23F3-F468-04F8-A65692DF6E02}"/>
              </a:ext>
            </a:extLst>
          </p:cNvPr>
          <p:cNvSpPr/>
          <p:nvPr/>
        </p:nvSpPr>
        <p:spPr>
          <a:xfrm>
            <a:off x="1994000" y="2895796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8C717601-45CB-BF6B-18F3-3DE7D41D590B}"/>
              </a:ext>
            </a:extLst>
          </p:cNvPr>
          <p:cNvCxnSpPr>
            <a:stCxn id="2" idx="1"/>
            <a:endCxn id="2" idx="3"/>
          </p:cNvCxnSpPr>
          <p:nvPr/>
        </p:nvCxnSpPr>
        <p:spPr>
          <a:xfrm>
            <a:off x="1994000" y="3022336"/>
            <a:ext cx="361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Line 42">
            <a:extLst>
              <a:ext uri="{FF2B5EF4-FFF2-40B4-BE49-F238E27FC236}">
                <a16:creationId xmlns:a16="http://schemas.microsoft.com/office/drawing/2014/main" id="{B4C94C8D-74B7-89D6-1DE9-F902BB84C3A2}"/>
              </a:ext>
            </a:extLst>
          </p:cNvPr>
          <p:cNvSpPr/>
          <p:nvPr/>
        </p:nvSpPr>
        <p:spPr>
          <a:xfrm>
            <a:off x="1817535" y="3023301"/>
            <a:ext cx="163782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8" name="Line 42">
            <a:extLst>
              <a:ext uri="{FF2B5EF4-FFF2-40B4-BE49-F238E27FC236}">
                <a16:creationId xmlns:a16="http://schemas.microsoft.com/office/drawing/2014/main" id="{19A42078-22CA-2171-973D-69A83811BCA2}"/>
              </a:ext>
            </a:extLst>
          </p:cNvPr>
          <p:cNvSpPr/>
          <p:nvPr/>
        </p:nvSpPr>
        <p:spPr>
          <a:xfrm>
            <a:off x="2355800" y="3025764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9" name="Line 42">
            <a:extLst>
              <a:ext uri="{FF2B5EF4-FFF2-40B4-BE49-F238E27FC236}">
                <a16:creationId xmlns:a16="http://schemas.microsoft.com/office/drawing/2014/main" id="{D46E2E24-389F-920A-1898-7C390158BD09}"/>
              </a:ext>
            </a:extLst>
          </p:cNvPr>
          <p:cNvSpPr/>
          <p:nvPr/>
        </p:nvSpPr>
        <p:spPr>
          <a:xfrm>
            <a:off x="2982635" y="3023301"/>
            <a:ext cx="251164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0" name="Line 42">
            <a:extLst>
              <a:ext uri="{FF2B5EF4-FFF2-40B4-BE49-F238E27FC236}">
                <a16:creationId xmlns:a16="http://schemas.microsoft.com/office/drawing/2014/main" id="{061C828E-6BD5-9C36-F66C-371D41D4023B}"/>
              </a:ext>
            </a:extLst>
          </p:cNvPr>
          <p:cNvSpPr/>
          <p:nvPr/>
        </p:nvSpPr>
        <p:spPr>
          <a:xfrm>
            <a:off x="3613190" y="3016240"/>
            <a:ext cx="30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2" name="Line 42">
            <a:extLst>
              <a:ext uri="{FF2B5EF4-FFF2-40B4-BE49-F238E27FC236}">
                <a16:creationId xmlns:a16="http://schemas.microsoft.com/office/drawing/2014/main" id="{242C7784-C204-619A-5395-271DA2DC232B}"/>
              </a:ext>
            </a:extLst>
          </p:cNvPr>
          <p:cNvSpPr/>
          <p:nvPr/>
        </p:nvSpPr>
        <p:spPr>
          <a:xfrm>
            <a:off x="4209351" y="3023301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14" name="CustomShape 86">
            <a:extLst>
              <a:ext uri="{FF2B5EF4-FFF2-40B4-BE49-F238E27FC236}">
                <a16:creationId xmlns:a16="http://schemas.microsoft.com/office/drawing/2014/main" id="{E40BB8FF-3504-4459-4135-96AC1581DB04}"/>
              </a:ext>
            </a:extLst>
          </p:cNvPr>
          <p:cNvSpPr/>
          <p:nvPr/>
        </p:nvSpPr>
        <p:spPr>
          <a:xfrm>
            <a:off x="2104062" y="3243981"/>
            <a:ext cx="16780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Iso.</a:t>
            </a:r>
            <a:endParaRPr lang="es-ES" sz="800" spc="-1" dirty="0">
              <a:latin typeface="Arial"/>
            </a:endParaRPr>
          </a:p>
        </p:txBody>
      </p:sp>
      <p:sp>
        <p:nvSpPr>
          <p:cNvPr id="15" name="CustomShape 93">
            <a:extLst>
              <a:ext uri="{FF2B5EF4-FFF2-40B4-BE49-F238E27FC236}">
                <a16:creationId xmlns:a16="http://schemas.microsoft.com/office/drawing/2014/main" id="{8197DA39-D1F2-787F-363C-F95C01EB8FFA}"/>
              </a:ext>
            </a:extLst>
          </p:cNvPr>
          <p:cNvSpPr/>
          <p:nvPr/>
        </p:nvSpPr>
        <p:spPr>
          <a:xfrm>
            <a:off x="1941961" y="2701461"/>
            <a:ext cx="3489022" cy="760320"/>
          </a:xfrm>
          <a:prstGeom prst="rect">
            <a:avLst/>
          </a:prstGeom>
          <a:solidFill>
            <a:srgbClr val="3A5FA9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B5E2C587-3148-3E5C-E3F4-00105DBACF68}"/>
              </a:ext>
            </a:extLst>
          </p:cNvPr>
          <p:cNvGrpSpPr/>
          <p:nvPr/>
        </p:nvGrpSpPr>
        <p:grpSpPr>
          <a:xfrm rot="5400000">
            <a:off x="758213" y="2344844"/>
            <a:ext cx="497160" cy="459350"/>
            <a:chOff x="5952760" y="1579971"/>
            <a:chExt cx="497160" cy="459350"/>
          </a:xfrm>
        </p:grpSpPr>
        <p:sp>
          <p:nvSpPr>
            <p:cNvPr id="4" name="Triángulo isósceles 3">
              <a:extLst>
                <a:ext uri="{FF2B5EF4-FFF2-40B4-BE49-F238E27FC236}">
                  <a16:creationId xmlns:a16="http://schemas.microsoft.com/office/drawing/2014/main" id="{56F3D2B4-0293-7E2A-CB32-2445166E495C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CustomShape 7">
              <a:extLst>
                <a:ext uri="{FF2B5EF4-FFF2-40B4-BE49-F238E27FC236}">
                  <a16:creationId xmlns:a16="http://schemas.microsoft.com/office/drawing/2014/main" id="{917C2AA8-93FA-6059-10D6-43DC6B54386D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2C24DB48-EE85-4B12-2FD6-260282703562}"/>
              </a:ext>
            </a:extLst>
          </p:cNvPr>
          <p:cNvGrpSpPr/>
          <p:nvPr/>
        </p:nvGrpSpPr>
        <p:grpSpPr>
          <a:xfrm rot="5400000">
            <a:off x="759157" y="3236877"/>
            <a:ext cx="497160" cy="459350"/>
            <a:chOff x="5952760" y="1579971"/>
            <a:chExt cx="497160" cy="459350"/>
          </a:xfrm>
        </p:grpSpPr>
        <p:sp>
          <p:nvSpPr>
            <p:cNvPr id="16" name="Triángulo isósceles 15">
              <a:extLst>
                <a:ext uri="{FF2B5EF4-FFF2-40B4-BE49-F238E27FC236}">
                  <a16:creationId xmlns:a16="http://schemas.microsoft.com/office/drawing/2014/main" id="{5E871864-7BAD-935F-2B92-08BDFE9A21E7}"/>
                </a:ext>
              </a:extLst>
            </p:cNvPr>
            <p:cNvSpPr/>
            <p:nvPr/>
          </p:nvSpPr>
          <p:spPr>
            <a:xfrm>
              <a:off x="5952760" y="1579971"/>
              <a:ext cx="497160" cy="459350"/>
            </a:xfrm>
            <a:prstGeom prst="triangle">
              <a:avLst/>
            </a:prstGeom>
            <a:noFill/>
            <a:ln>
              <a:solidFill>
                <a:srgbClr val="231F22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0" name="CustomShape 7">
              <a:extLst>
                <a:ext uri="{FF2B5EF4-FFF2-40B4-BE49-F238E27FC236}">
                  <a16:creationId xmlns:a16="http://schemas.microsoft.com/office/drawing/2014/main" id="{33C1D8BC-1BB6-1107-266E-76424F36626A}"/>
                </a:ext>
              </a:extLst>
            </p:cNvPr>
            <p:cNvSpPr/>
            <p:nvPr/>
          </p:nvSpPr>
          <p:spPr>
            <a:xfrm>
              <a:off x="6098458" y="1772545"/>
              <a:ext cx="211062" cy="205881"/>
            </a:xfrm>
            <a:prstGeom prst="ellipse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sp>
        <p:nvSpPr>
          <p:cNvPr id="21" name="CustomShape 21">
            <a:extLst>
              <a:ext uri="{FF2B5EF4-FFF2-40B4-BE49-F238E27FC236}">
                <a16:creationId xmlns:a16="http://schemas.microsoft.com/office/drawing/2014/main" id="{89417F93-BB12-D74F-C492-D806467E254B}"/>
              </a:ext>
            </a:extLst>
          </p:cNvPr>
          <p:cNvSpPr/>
          <p:nvPr/>
        </p:nvSpPr>
        <p:spPr>
          <a:xfrm>
            <a:off x="880696" y="277202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22" name="CustomShape 21">
            <a:extLst>
              <a:ext uri="{FF2B5EF4-FFF2-40B4-BE49-F238E27FC236}">
                <a16:creationId xmlns:a16="http://schemas.microsoft.com/office/drawing/2014/main" id="{FD48A735-A2E1-695D-4877-DB686AD6EA92}"/>
              </a:ext>
            </a:extLst>
          </p:cNvPr>
          <p:cNvSpPr/>
          <p:nvPr/>
        </p:nvSpPr>
        <p:spPr>
          <a:xfrm>
            <a:off x="881842" y="3673392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P.S</a:t>
            </a:r>
            <a:endParaRPr lang="es-ES" sz="800" spc="-1" dirty="0">
              <a:latin typeface="Arial"/>
            </a:endParaRPr>
          </a:p>
        </p:txBody>
      </p:sp>
      <p:sp>
        <p:nvSpPr>
          <p:cNvPr id="25" name="CustomShape 67">
            <a:extLst>
              <a:ext uri="{FF2B5EF4-FFF2-40B4-BE49-F238E27FC236}">
                <a16:creationId xmlns:a16="http://schemas.microsoft.com/office/drawing/2014/main" id="{9E5521B4-5C13-D372-7919-99083611A4D0}"/>
              </a:ext>
            </a:extLst>
          </p:cNvPr>
          <p:cNvSpPr/>
          <p:nvPr/>
        </p:nvSpPr>
        <p:spPr>
          <a:xfrm>
            <a:off x="1654625" y="1376787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26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F8BA5A3D-D7FB-8DEC-3C4E-33C04C89230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27705" y="1391547"/>
            <a:ext cx="215640" cy="223200"/>
          </a:xfrm>
          <a:prstGeom prst="rect">
            <a:avLst/>
          </a:prstGeom>
          <a:ln w="12600">
            <a:noFill/>
          </a:ln>
        </p:spPr>
      </p:pic>
      <p:sp>
        <p:nvSpPr>
          <p:cNvPr id="27" name="CustomShape 86">
            <a:extLst>
              <a:ext uri="{FF2B5EF4-FFF2-40B4-BE49-F238E27FC236}">
                <a16:creationId xmlns:a16="http://schemas.microsoft.com/office/drawing/2014/main" id="{E3DE04D3-47FD-3A0C-AC43-0FA459287244}"/>
              </a:ext>
            </a:extLst>
          </p:cNvPr>
          <p:cNvSpPr/>
          <p:nvPr/>
        </p:nvSpPr>
        <p:spPr>
          <a:xfrm>
            <a:off x="1765806" y="1715187"/>
            <a:ext cx="13907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Att</a:t>
            </a:r>
            <a:endParaRPr lang="es-ES" sz="800" spc="-1" dirty="0">
              <a:latin typeface="Arial"/>
            </a:endParaRPr>
          </a:p>
        </p:txBody>
      </p:sp>
      <p:sp>
        <p:nvSpPr>
          <p:cNvPr id="28" name="Line 16">
            <a:extLst>
              <a:ext uri="{FF2B5EF4-FFF2-40B4-BE49-F238E27FC236}">
                <a16:creationId xmlns:a16="http://schemas.microsoft.com/office/drawing/2014/main" id="{52B44177-FE23-2672-3CB6-2CC1FD4051C8}"/>
              </a:ext>
            </a:extLst>
          </p:cNvPr>
          <p:cNvSpPr/>
          <p:nvPr/>
        </p:nvSpPr>
        <p:spPr>
          <a:xfrm>
            <a:off x="2954938" y="1517413"/>
            <a:ext cx="36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29" name="Line 16">
            <a:extLst>
              <a:ext uri="{FF2B5EF4-FFF2-40B4-BE49-F238E27FC236}">
                <a16:creationId xmlns:a16="http://schemas.microsoft.com/office/drawing/2014/main" id="{18B2FEE8-4D5B-8E4C-E7BF-FA6DEE646402}"/>
              </a:ext>
            </a:extLst>
          </p:cNvPr>
          <p:cNvSpPr/>
          <p:nvPr/>
        </p:nvSpPr>
        <p:spPr>
          <a:xfrm>
            <a:off x="2003753" y="1519534"/>
            <a:ext cx="648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F0A3A7B0-D979-2ADA-2041-7A2C63EB6862}"/>
              </a:ext>
            </a:extLst>
          </p:cNvPr>
          <p:cNvSpPr txBox="1"/>
          <p:nvPr/>
        </p:nvSpPr>
        <p:spPr>
          <a:xfrm>
            <a:off x="4591287" y="2510299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+7 dBm</a:t>
            </a:r>
            <a:endParaRPr lang="en-GB" sz="700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64B244E0-7852-4B3E-FF03-E7C9FD1AAB38}"/>
              </a:ext>
            </a:extLst>
          </p:cNvPr>
          <p:cNvSpPr txBox="1"/>
          <p:nvPr/>
        </p:nvSpPr>
        <p:spPr>
          <a:xfrm>
            <a:off x="5689189" y="2394076"/>
            <a:ext cx="6539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+4 dBm</a:t>
            </a:r>
            <a:endParaRPr lang="en-GB" sz="700" b="1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086DA785-63E6-124B-8460-79823BE1879A}"/>
              </a:ext>
            </a:extLst>
          </p:cNvPr>
          <p:cNvSpPr txBox="1"/>
          <p:nvPr/>
        </p:nvSpPr>
        <p:spPr>
          <a:xfrm>
            <a:off x="7589470" y="4829327"/>
            <a:ext cx="100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SACLAY</a:t>
            </a:r>
            <a:endParaRPr lang="en-GB" dirty="0"/>
          </a:p>
        </p:txBody>
      </p:sp>
      <p:grpSp>
        <p:nvGrpSpPr>
          <p:cNvPr id="38" name="Group 10">
            <a:extLst>
              <a:ext uri="{FF2B5EF4-FFF2-40B4-BE49-F238E27FC236}">
                <a16:creationId xmlns:a16="http://schemas.microsoft.com/office/drawing/2014/main" id="{9CE7B4F8-FA7F-32C5-B39D-CFCCEEB4CE29}"/>
              </a:ext>
            </a:extLst>
          </p:cNvPr>
          <p:cNvGrpSpPr/>
          <p:nvPr/>
        </p:nvGrpSpPr>
        <p:grpSpPr>
          <a:xfrm>
            <a:off x="6412669" y="1236305"/>
            <a:ext cx="361440" cy="361440"/>
            <a:chOff x="5440680" y="1726200"/>
            <a:chExt cx="361440" cy="361440"/>
          </a:xfrm>
        </p:grpSpPr>
        <p:sp>
          <p:nvSpPr>
            <p:cNvPr id="39" name="CustomShape 11">
              <a:extLst>
                <a:ext uri="{FF2B5EF4-FFF2-40B4-BE49-F238E27FC236}">
                  <a16:creationId xmlns:a16="http://schemas.microsoft.com/office/drawing/2014/main" id="{D774827D-9DBE-CEB5-341E-A47AD13986D0}"/>
                </a:ext>
              </a:extLst>
            </p:cNvPr>
            <p:cNvSpPr/>
            <p:nvPr/>
          </p:nvSpPr>
          <p:spPr>
            <a:xfrm>
              <a:off x="5440680" y="17262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  <p:pic>
          <p:nvPicPr>
            <p:cNvPr id="40" name="Captura de pantalla 2025-01-31 a la(s) 13.32.56.png_1" descr="Captura de pantalla 2025-01-31 a la(s) 13.32.56.png">
              <a:extLst>
                <a:ext uri="{FF2B5EF4-FFF2-40B4-BE49-F238E27FC236}">
                  <a16:creationId xmlns:a16="http://schemas.microsoft.com/office/drawing/2014/main" id="{DE876668-3CE0-9518-BD6F-C5342FE5E0ED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5484960" y="1774080"/>
              <a:ext cx="272520" cy="265680"/>
            </a:xfrm>
            <a:prstGeom prst="rect">
              <a:avLst/>
            </a:prstGeom>
            <a:ln w="12600">
              <a:noFill/>
            </a:ln>
          </p:spPr>
        </p:pic>
      </p:grpSp>
      <p:sp>
        <p:nvSpPr>
          <p:cNvPr id="41" name="CustomShape 21">
            <a:extLst>
              <a:ext uri="{FF2B5EF4-FFF2-40B4-BE49-F238E27FC236}">
                <a16:creationId xmlns:a16="http://schemas.microsoft.com/office/drawing/2014/main" id="{0F6E83CE-431E-C67A-3688-2220949E37A3}"/>
              </a:ext>
            </a:extLst>
          </p:cNvPr>
          <p:cNvSpPr/>
          <p:nvPr/>
        </p:nvSpPr>
        <p:spPr>
          <a:xfrm>
            <a:off x="6480169" y="1631084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LPF</a:t>
            </a:r>
            <a:endParaRPr lang="es-ES" sz="800" spc="-1" dirty="0">
              <a:latin typeface="Arial"/>
            </a:endParaRPr>
          </a:p>
        </p:txBody>
      </p:sp>
      <p:grpSp>
        <p:nvGrpSpPr>
          <p:cNvPr id="42" name="Group 28">
            <a:extLst>
              <a:ext uri="{FF2B5EF4-FFF2-40B4-BE49-F238E27FC236}">
                <a16:creationId xmlns:a16="http://schemas.microsoft.com/office/drawing/2014/main" id="{99FD67B5-A539-F789-A205-4F8693421820}"/>
              </a:ext>
            </a:extLst>
          </p:cNvPr>
          <p:cNvGrpSpPr/>
          <p:nvPr/>
        </p:nvGrpSpPr>
        <p:grpSpPr>
          <a:xfrm>
            <a:off x="7963206" y="1257117"/>
            <a:ext cx="361440" cy="361440"/>
            <a:chOff x="4030200" y="1728000"/>
            <a:chExt cx="361440" cy="361440"/>
          </a:xfrm>
        </p:grpSpPr>
        <p:sp>
          <p:nvSpPr>
            <p:cNvPr id="43" name="CustomShape 29">
              <a:extLst>
                <a:ext uri="{FF2B5EF4-FFF2-40B4-BE49-F238E27FC236}">
                  <a16:creationId xmlns:a16="http://schemas.microsoft.com/office/drawing/2014/main" id="{6C8ECF76-7E8E-F9E2-97C8-8B91CA0EBC22}"/>
                </a:ext>
              </a:extLst>
            </p:cNvPr>
            <p:cNvSpPr/>
            <p:nvPr/>
          </p:nvSpPr>
          <p:spPr>
            <a:xfrm>
              <a:off x="4030200" y="1728000"/>
              <a:ext cx="361440" cy="361440"/>
            </a:xfrm>
            <a:prstGeom prst="rect">
              <a:avLst/>
            </a:prstGeom>
            <a:noFill/>
            <a:ln w="1260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s-ES" dirty="0"/>
            </a:p>
          </p:txBody>
        </p:sp>
      </p:grp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8265A945-359F-7715-35CD-DAF3DF1C8F07}"/>
              </a:ext>
            </a:extLst>
          </p:cNvPr>
          <p:cNvCxnSpPr>
            <a:cxnSpLocks/>
          </p:cNvCxnSpPr>
          <p:nvPr/>
        </p:nvCxnSpPr>
        <p:spPr>
          <a:xfrm>
            <a:off x="8143926" y="793254"/>
            <a:ext cx="0" cy="4719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CustomShape 42">
            <a:extLst>
              <a:ext uri="{FF2B5EF4-FFF2-40B4-BE49-F238E27FC236}">
                <a16:creationId xmlns:a16="http://schemas.microsoft.com/office/drawing/2014/main" id="{8318DDC0-8D57-7150-4262-5764977E2EB7}"/>
              </a:ext>
            </a:extLst>
          </p:cNvPr>
          <p:cNvSpPr/>
          <p:nvPr/>
        </p:nvSpPr>
        <p:spPr>
          <a:xfrm>
            <a:off x="7780503" y="428623"/>
            <a:ext cx="781920" cy="27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tabLst>
                <a:tab pos="0" algn="l"/>
              </a:tabLst>
            </a:pPr>
            <a:r>
              <a:rPr lang="es-ES" b="1" dirty="0"/>
              <a:t>µC</a:t>
            </a:r>
            <a:endParaRPr lang="es-ES" sz="1800" spc="-1" dirty="0">
              <a:latin typeface="Arial"/>
            </a:endParaRPr>
          </a:p>
        </p:txBody>
      </p:sp>
      <p:sp>
        <p:nvSpPr>
          <p:cNvPr id="46" name="Line 38">
            <a:extLst>
              <a:ext uri="{FF2B5EF4-FFF2-40B4-BE49-F238E27FC236}">
                <a16:creationId xmlns:a16="http://schemas.microsoft.com/office/drawing/2014/main" id="{778CFB8B-B067-336D-1EEF-30C7AEAED812}"/>
              </a:ext>
            </a:extLst>
          </p:cNvPr>
          <p:cNvSpPr/>
          <p:nvPr/>
        </p:nvSpPr>
        <p:spPr>
          <a:xfrm>
            <a:off x="6180979" y="1413832"/>
            <a:ext cx="216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7" name="CustomShape 32">
            <a:extLst>
              <a:ext uri="{FF2B5EF4-FFF2-40B4-BE49-F238E27FC236}">
                <a16:creationId xmlns:a16="http://schemas.microsoft.com/office/drawing/2014/main" id="{BE13B157-E91E-3059-D151-0CE283F8D6B4}"/>
              </a:ext>
            </a:extLst>
          </p:cNvPr>
          <p:cNvSpPr/>
          <p:nvPr/>
        </p:nvSpPr>
        <p:spPr>
          <a:xfrm>
            <a:off x="8171463" y="1473367"/>
            <a:ext cx="1085214" cy="9233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600" spc="-1" dirty="0">
                <a:latin typeface="+mj-lt"/>
                <a:ea typeface="Open Sans Regular"/>
              </a:rPr>
              <a:t>ATF S.G = 714 MHz</a:t>
            </a:r>
            <a:endParaRPr lang="es-ES" sz="600" spc="-1" dirty="0">
              <a:latin typeface="+mj-lt"/>
            </a:endParaRPr>
          </a:p>
        </p:txBody>
      </p:sp>
      <p:sp>
        <p:nvSpPr>
          <p:cNvPr id="48" name="Line 13">
            <a:extLst>
              <a:ext uri="{FF2B5EF4-FFF2-40B4-BE49-F238E27FC236}">
                <a16:creationId xmlns:a16="http://schemas.microsoft.com/office/drawing/2014/main" id="{F2E17F5E-28F8-C227-6013-687541E021A2}"/>
              </a:ext>
            </a:extLst>
          </p:cNvPr>
          <p:cNvSpPr/>
          <p:nvPr/>
        </p:nvSpPr>
        <p:spPr>
          <a:xfrm>
            <a:off x="8352877" y="1419821"/>
            <a:ext cx="38376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49" name="CustomShape 41">
            <a:extLst>
              <a:ext uri="{FF2B5EF4-FFF2-40B4-BE49-F238E27FC236}">
                <a16:creationId xmlns:a16="http://schemas.microsoft.com/office/drawing/2014/main" id="{C2DF3044-F4A5-F6DC-8B20-7E28BBB58A4C}"/>
              </a:ext>
            </a:extLst>
          </p:cNvPr>
          <p:cNvSpPr/>
          <p:nvPr/>
        </p:nvSpPr>
        <p:spPr>
          <a:xfrm>
            <a:off x="7759420" y="378652"/>
            <a:ext cx="824086" cy="387718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0" name="CustomShape 3">
            <a:extLst>
              <a:ext uri="{FF2B5EF4-FFF2-40B4-BE49-F238E27FC236}">
                <a16:creationId xmlns:a16="http://schemas.microsoft.com/office/drawing/2014/main" id="{66C75546-A46C-3D5C-E0DF-87FC40B347A5}"/>
              </a:ext>
            </a:extLst>
          </p:cNvPr>
          <p:cNvSpPr/>
          <p:nvPr/>
        </p:nvSpPr>
        <p:spPr>
          <a:xfrm rot="16200000">
            <a:off x="6989001" y="1286056"/>
            <a:ext cx="317880" cy="2797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1" name="CustomShape 22">
            <a:extLst>
              <a:ext uri="{FF2B5EF4-FFF2-40B4-BE49-F238E27FC236}">
                <a16:creationId xmlns:a16="http://schemas.microsoft.com/office/drawing/2014/main" id="{ECE0101D-FF3F-6FD5-D0C6-D2A8F76E128A}"/>
              </a:ext>
            </a:extLst>
          </p:cNvPr>
          <p:cNvSpPr/>
          <p:nvPr/>
        </p:nvSpPr>
        <p:spPr>
          <a:xfrm>
            <a:off x="7073515" y="1624317"/>
            <a:ext cx="234360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Amp</a:t>
            </a:r>
            <a:endParaRPr lang="es-ES" sz="800" spc="-1" dirty="0">
              <a:latin typeface="Arial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CDF72540-E51D-8C74-91E6-B2F728C0B906}"/>
              </a:ext>
            </a:extLst>
          </p:cNvPr>
          <p:cNvSpPr txBox="1"/>
          <p:nvPr/>
        </p:nvSpPr>
        <p:spPr>
          <a:xfrm>
            <a:off x="7658715" y="1772329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0 dBm</a:t>
            </a:r>
            <a:endParaRPr lang="en-GB" sz="800" dirty="0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EAAFCF8E-AD28-B0EF-B96C-E2AB5600A2D9}"/>
              </a:ext>
            </a:extLst>
          </p:cNvPr>
          <p:cNvSpPr txBox="1"/>
          <p:nvPr/>
        </p:nvSpPr>
        <p:spPr>
          <a:xfrm>
            <a:off x="7135177" y="1763377"/>
            <a:ext cx="7271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-9 dBm</a:t>
            </a:r>
            <a:endParaRPr lang="en-GB" sz="800" dirty="0"/>
          </a:p>
        </p:txBody>
      </p:sp>
      <p:sp>
        <p:nvSpPr>
          <p:cNvPr id="54" name="CustomShape 67">
            <a:extLst>
              <a:ext uri="{FF2B5EF4-FFF2-40B4-BE49-F238E27FC236}">
                <a16:creationId xmlns:a16="http://schemas.microsoft.com/office/drawing/2014/main" id="{3361A7F4-C63F-1E2A-8751-882350419FE7}"/>
              </a:ext>
            </a:extLst>
          </p:cNvPr>
          <p:cNvSpPr/>
          <p:nvPr/>
        </p:nvSpPr>
        <p:spPr>
          <a:xfrm>
            <a:off x="7475878" y="1278518"/>
            <a:ext cx="361800" cy="253080"/>
          </a:xfrm>
          <a:prstGeom prst="rect">
            <a:avLst/>
          </a:prstGeom>
          <a:noFill/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pic>
        <p:nvPicPr>
          <p:cNvPr id="55" name="Captura de pantalla 2025-01-31 a la(s) 13.24.00.png" descr="Captura de pantalla 2025-01-31 a la(s) 13.24.00.png">
            <a:extLst>
              <a:ext uri="{FF2B5EF4-FFF2-40B4-BE49-F238E27FC236}">
                <a16:creationId xmlns:a16="http://schemas.microsoft.com/office/drawing/2014/main" id="{2556EFE8-43BA-50E4-B556-A41A76D28E7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548958" y="1293278"/>
            <a:ext cx="215640" cy="223200"/>
          </a:xfrm>
          <a:prstGeom prst="rect">
            <a:avLst/>
          </a:prstGeom>
          <a:ln w="12600">
            <a:noFill/>
          </a:ln>
        </p:spPr>
      </p:pic>
      <p:sp>
        <p:nvSpPr>
          <p:cNvPr id="512" name="CustomShape 86">
            <a:extLst>
              <a:ext uri="{FF2B5EF4-FFF2-40B4-BE49-F238E27FC236}">
                <a16:creationId xmlns:a16="http://schemas.microsoft.com/office/drawing/2014/main" id="{C986D807-FE50-425F-B68F-955CB5993310}"/>
              </a:ext>
            </a:extLst>
          </p:cNvPr>
          <p:cNvSpPr/>
          <p:nvPr/>
        </p:nvSpPr>
        <p:spPr>
          <a:xfrm>
            <a:off x="7587059" y="1616918"/>
            <a:ext cx="139077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Att</a:t>
            </a:r>
            <a:endParaRPr lang="es-ES" sz="800" spc="-1" dirty="0">
              <a:latin typeface="Arial"/>
            </a:endParaRPr>
          </a:p>
        </p:txBody>
      </p:sp>
      <p:sp>
        <p:nvSpPr>
          <p:cNvPr id="513" name="Line 38">
            <a:extLst>
              <a:ext uri="{FF2B5EF4-FFF2-40B4-BE49-F238E27FC236}">
                <a16:creationId xmlns:a16="http://schemas.microsoft.com/office/drawing/2014/main" id="{E719BE49-DC55-80ED-EDEA-C6DAC14307C3}"/>
              </a:ext>
            </a:extLst>
          </p:cNvPr>
          <p:cNvSpPr/>
          <p:nvPr/>
        </p:nvSpPr>
        <p:spPr>
          <a:xfrm>
            <a:off x="7293622" y="1411292"/>
            <a:ext cx="18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14" name="Line 38">
            <a:extLst>
              <a:ext uri="{FF2B5EF4-FFF2-40B4-BE49-F238E27FC236}">
                <a16:creationId xmlns:a16="http://schemas.microsoft.com/office/drawing/2014/main" id="{29FD5E75-F38B-8869-56E3-15F3C7F5B5D2}"/>
              </a:ext>
            </a:extLst>
          </p:cNvPr>
          <p:cNvSpPr/>
          <p:nvPr/>
        </p:nvSpPr>
        <p:spPr>
          <a:xfrm>
            <a:off x="6814828" y="1424481"/>
            <a:ext cx="180000" cy="0"/>
          </a:xfrm>
          <a:prstGeom prst="line">
            <a:avLst/>
          </a:prstGeom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  <p:sp>
        <p:nvSpPr>
          <p:cNvPr id="515" name="CuadroTexto 514">
            <a:extLst>
              <a:ext uri="{FF2B5EF4-FFF2-40B4-BE49-F238E27FC236}">
                <a16:creationId xmlns:a16="http://schemas.microsoft.com/office/drawing/2014/main" id="{67E9251A-2DAC-D806-2AFD-96795685F2EA}"/>
              </a:ext>
            </a:extLst>
          </p:cNvPr>
          <p:cNvSpPr txBox="1"/>
          <p:nvPr/>
        </p:nvSpPr>
        <p:spPr>
          <a:xfrm>
            <a:off x="6562843" y="1768783"/>
            <a:ext cx="8184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+ 11 dBm</a:t>
            </a:r>
            <a:endParaRPr lang="en-GB" sz="800" dirty="0"/>
          </a:p>
        </p:txBody>
      </p:sp>
      <p:sp>
        <p:nvSpPr>
          <p:cNvPr id="516" name="CuadroTexto 515">
            <a:extLst>
              <a:ext uri="{FF2B5EF4-FFF2-40B4-BE49-F238E27FC236}">
                <a16:creationId xmlns:a16="http://schemas.microsoft.com/office/drawing/2014/main" id="{69CAEAFA-567A-6129-D70A-4A0394832E2C}"/>
              </a:ext>
            </a:extLst>
          </p:cNvPr>
          <p:cNvSpPr txBox="1"/>
          <p:nvPr/>
        </p:nvSpPr>
        <p:spPr>
          <a:xfrm>
            <a:off x="5962148" y="1748968"/>
            <a:ext cx="6505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+ 10 dBm</a:t>
            </a:r>
            <a:endParaRPr lang="en-GB" sz="800" dirty="0"/>
          </a:p>
        </p:txBody>
      </p:sp>
      <p:sp>
        <p:nvSpPr>
          <p:cNvPr id="517" name="CuadroTexto 516">
            <a:extLst>
              <a:ext uri="{FF2B5EF4-FFF2-40B4-BE49-F238E27FC236}">
                <a16:creationId xmlns:a16="http://schemas.microsoft.com/office/drawing/2014/main" id="{D5113532-D9E7-9C5B-1D45-AD3E380518AC}"/>
              </a:ext>
            </a:extLst>
          </p:cNvPr>
          <p:cNvSpPr txBox="1"/>
          <p:nvPr/>
        </p:nvSpPr>
        <p:spPr>
          <a:xfrm>
            <a:off x="1196946" y="1858931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+2 dBm</a:t>
            </a:r>
            <a:endParaRPr lang="en-GB" sz="800" dirty="0"/>
          </a:p>
        </p:txBody>
      </p:sp>
      <p:sp>
        <p:nvSpPr>
          <p:cNvPr id="518" name="CuadroTexto 517">
            <a:extLst>
              <a:ext uri="{FF2B5EF4-FFF2-40B4-BE49-F238E27FC236}">
                <a16:creationId xmlns:a16="http://schemas.microsoft.com/office/drawing/2014/main" id="{DA35EA17-65FD-15E4-ECCB-949DA2234DF6}"/>
              </a:ext>
            </a:extLst>
          </p:cNvPr>
          <p:cNvSpPr txBox="1"/>
          <p:nvPr/>
        </p:nvSpPr>
        <p:spPr>
          <a:xfrm>
            <a:off x="2104062" y="1907945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-6 dBm</a:t>
            </a:r>
            <a:endParaRPr lang="en-GB" sz="800" dirty="0"/>
          </a:p>
        </p:txBody>
      </p:sp>
      <p:sp>
        <p:nvSpPr>
          <p:cNvPr id="519" name="CuadroTexto 518">
            <a:extLst>
              <a:ext uri="{FF2B5EF4-FFF2-40B4-BE49-F238E27FC236}">
                <a16:creationId xmlns:a16="http://schemas.microsoft.com/office/drawing/2014/main" id="{B8167417-C2A7-8153-01E3-E0CFF44C6046}"/>
              </a:ext>
            </a:extLst>
          </p:cNvPr>
          <p:cNvSpPr txBox="1"/>
          <p:nvPr/>
        </p:nvSpPr>
        <p:spPr>
          <a:xfrm>
            <a:off x="2854110" y="1907422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+14 dBm</a:t>
            </a:r>
            <a:endParaRPr lang="en-GB" sz="800" dirty="0"/>
          </a:p>
        </p:txBody>
      </p:sp>
      <p:sp>
        <p:nvSpPr>
          <p:cNvPr id="520" name="CuadroTexto 519">
            <a:extLst>
              <a:ext uri="{FF2B5EF4-FFF2-40B4-BE49-F238E27FC236}">
                <a16:creationId xmlns:a16="http://schemas.microsoft.com/office/drawing/2014/main" id="{B121286C-05C4-7B64-12E8-69483A667573}"/>
              </a:ext>
            </a:extLst>
          </p:cNvPr>
          <p:cNvSpPr txBox="1"/>
          <p:nvPr/>
        </p:nvSpPr>
        <p:spPr>
          <a:xfrm>
            <a:off x="3554142" y="1946038"/>
            <a:ext cx="598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+13 dBm</a:t>
            </a:r>
            <a:endParaRPr lang="en-GB" sz="800" dirty="0"/>
          </a:p>
        </p:txBody>
      </p:sp>
      <p:sp>
        <p:nvSpPr>
          <p:cNvPr id="521" name="CuadroTexto 520">
            <a:extLst>
              <a:ext uri="{FF2B5EF4-FFF2-40B4-BE49-F238E27FC236}">
                <a16:creationId xmlns:a16="http://schemas.microsoft.com/office/drawing/2014/main" id="{D3B56072-C0A8-E238-9A1B-36090FF44B16}"/>
              </a:ext>
            </a:extLst>
          </p:cNvPr>
          <p:cNvSpPr txBox="1"/>
          <p:nvPr/>
        </p:nvSpPr>
        <p:spPr>
          <a:xfrm>
            <a:off x="2435963" y="1116378"/>
            <a:ext cx="116215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Pout 1dB= +27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522" name="CuadroTexto 521">
            <a:extLst>
              <a:ext uri="{FF2B5EF4-FFF2-40B4-BE49-F238E27FC236}">
                <a16:creationId xmlns:a16="http://schemas.microsoft.com/office/drawing/2014/main" id="{B646FCD7-56B0-4489-B6FA-CD990D3F8DAA}"/>
              </a:ext>
            </a:extLst>
          </p:cNvPr>
          <p:cNvSpPr txBox="1"/>
          <p:nvPr/>
        </p:nvSpPr>
        <p:spPr>
          <a:xfrm>
            <a:off x="6981705" y="2698321"/>
            <a:ext cx="11859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Pout 1dB = +18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523" name="CuadroTexto 522">
            <a:extLst>
              <a:ext uri="{FF2B5EF4-FFF2-40B4-BE49-F238E27FC236}">
                <a16:creationId xmlns:a16="http://schemas.microsoft.com/office/drawing/2014/main" id="{B42E3B45-218E-C558-4B77-38BA1100EB97}"/>
              </a:ext>
            </a:extLst>
          </p:cNvPr>
          <p:cNvSpPr txBox="1"/>
          <p:nvPr/>
        </p:nvSpPr>
        <p:spPr>
          <a:xfrm>
            <a:off x="3711190" y="2648156"/>
            <a:ext cx="11798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Pout 1dB =  +23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524" name="CuadroTexto 523">
            <a:extLst>
              <a:ext uri="{FF2B5EF4-FFF2-40B4-BE49-F238E27FC236}">
                <a16:creationId xmlns:a16="http://schemas.microsoft.com/office/drawing/2014/main" id="{E61D2FC3-51DD-F303-26B9-8F969CB3AFD4}"/>
              </a:ext>
            </a:extLst>
          </p:cNvPr>
          <p:cNvSpPr txBox="1"/>
          <p:nvPr/>
        </p:nvSpPr>
        <p:spPr>
          <a:xfrm>
            <a:off x="-81054" y="4813699"/>
            <a:ext cx="3352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Máximo entrada para no saturar el primer amplificador =  +14.1 dBm</a:t>
            </a:r>
          </a:p>
          <a:p>
            <a:r>
              <a:rPr lang="es-ES" sz="800" dirty="0">
                <a:solidFill>
                  <a:srgbClr val="FF0000"/>
                </a:solidFill>
              </a:rPr>
              <a:t>Máximo entrada para no saturar el segundo amplificador = +6.5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525" name="CuadroTexto 524">
            <a:extLst>
              <a:ext uri="{FF2B5EF4-FFF2-40B4-BE49-F238E27FC236}">
                <a16:creationId xmlns:a16="http://schemas.microsoft.com/office/drawing/2014/main" id="{23909D91-7B62-BD82-990C-9DCB1F30C5E6}"/>
              </a:ext>
            </a:extLst>
          </p:cNvPr>
          <p:cNvSpPr txBox="1"/>
          <p:nvPr/>
        </p:nvSpPr>
        <p:spPr>
          <a:xfrm>
            <a:off x="6639563" y="1049265"/>
            <a:ext cx="12204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solidFill>
                  <a:srgbClr val="FF0000"/>
                </a:solidFill>
              </a:rPr>
              <a:t>Pout 1dB= +20 dBm</a:t>
            </a:r>
            <a:endParaRPr lang="en-GB" sz="800" dirty="0">
              <a:solidFill>
                <a:srgbClr val="FF0000"/>
              </a:solidFill>
            </a:endParaRPr>
          </a:p>
        </p:txBody>
      </p:sp>
      <p:sp>
        <p:nvSpPr>
          <p:cNvPr id="531" name="Abrir llave 530">
            <a:extLst>
              <a:ext uri="{FF2B5EF4-FFF2-40B4-BE49-F238E27FC236}">
                <a16:creationId xmlns:a16="http://schemas.microsoft.com/office/drawing/2014/main" id="{2E12C2DC-EE44-990E-9944-ECB360027A59}"/>
              </a:ext>
            </a:extLst>
          </p:cNvPr>
          <p:cNvSpPr/>
          <p:nvPr/>
        </p:nvSpPr>
        <p:spPr>
          <a:xfrm rot="16200000">
            <a:off x="3251707" y="3312332"/>
            <a:ext cx="389040" cy="2952728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34" name="CustomShape 22">
            <a:extLst>
              <a:ext uri="{FF2B5EF4-FFF2-40B4-BE49-F238E27FC236}">
                <a16:creationId xmlns:a16="http://schemas.microsoft.com/office/drawing/2014/main" id="{545BF695-A2A3-6EEC-2841-70E77490AF8C}"/>
              </a:ext>
            </a:extLst>
          </p:cNvPr>
          <p:cNvSpPr/>
          <p:nvPr/>
        </p:nvSpPr>
        <p:spPr>
          <a:xfrm>
            <a:off x="3216990" y="5008107"/>
            <a:ext cx="663829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+1.1 dB</a:t>
            </a:r>
            <a:endParaRPr lang="es-ES" sz="800" spc="-1" dirty="0">
              <a:latin typeface="Arial"/>
            </a:endParaRPr>
          </a:p>
        </p:txBody>
      </p:sp>
      <p:sp>
        <p:nvSpPr>
          <p:cNvPr id="547" name="CustomShape 22">
            <a:extLst>
              <a:ext uri="{FF2B5EF4-FFF2-40B4-BE49-F238E27FC236}">
                <a16:creationId xmlns:a16="http://schemas.microsoft.com/office/drawing/2014/main" id="{7175BB5E-C5E3-9B95-631E-81C6C88C8B8D}"/>
              </a:ext>
            </a:extLst>
          </p:cNvPr>
          <p:cNvSpPr/>
          <p:nvPr/>
        </p:nvSpPr>
        <p:spPr>
          <a:xfrm>
            <a:off x="1888176" y="4392668"/>
            <a:ext cx="513495" cy="24622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-0.4 dB</a:t>
            </a:r>
            <a:endParaRPr lang="es-ES" sz="800" spc="-1" dirty="0">
              <a:latin typeface="Arial"/>
            </a:endParaRPr>
          </a:p>
        </p:txBody>
      </p:sp>
      <p:sp>
        <p:nvSpPr>
          <p:cNvPr id="548" name="CustomShape 22">
            <a:extLst>
              <a:ext uri="{FF2B5EF4-FFF2-40B4-BE49-F238E27FC236}">
                <a16:creationId xmlns:a16="http://schemas.microsoft.com/office/drawing/2014/main" id="{0BD55599-DEDE-FC33-9FB4-430A87021738}"/>
              </a:ext>
            </a:extLst>
          </p:cNvPr>
          <p:cNvSpPr/>
          <p:nvPr/>
        </p:nvSpPr>
        <p:spPr>
          <a:xfrm>
            <a:off x="4925157" y="4410905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-0.4 dB</a:t>
            </a:r>
            <a:endParaRPr lang="es-ES" sz="800" spc="-1" dirty="0">
              <a:latin typeface="Arial"/>
            </a:endParaRPr>
          </a:p>
        </p:txBody>
      </p:sp>
      <p:sp>
        <p:nvSpPr>
          <p:cNvPr id="549" name="CustomShape 22">
            <a:extLst>
              <a:ext uri="{FF2B5EF4-FFF2-40B4-BE49-F238E27FC236}">
                <a16:creationId xmlns:a16="http://schemas.microsoft.com/office/drawing/2014/main" id="{58549F10-65E3-7E00-8EE6-7E247E59ED37}"/>
              </a:ext>
            </a:extLst>
          </p:cNvPr>
          <p:cNvSpPr/>
          <p:nvPr/>
        </p:nvSpPr>
        <p:spPr>
          <a:xfrm>
            <a:off x="5467241" y="4410905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-7 dB</a:t>
            </a:r>
            <a:endParaRPr lang="es-ES" sz="800" spc="-1" dirty="0">
              <a:latin typeface="Arial"/>
            </a:endParaRPr>
          </a:p>
        </p:txBody>
      </p:sp>
      <p:sp>
        <p:nvSpPr>
          <p:cNvPr id="551" name="CustomShape 22">
            <a:extLst>
              <a:ext uri="{FF2B5EF4-FFF2-40B4-BE49-F238E27FC236}">
                <a16:creationId xmlns:a16="http://schemas.microsoft.com/office/drawing/2014/main" id="{47B0CBF6-3743-FD1A-441B-CAB8E52F319F}"/>
              </a:ext>
            </a:extLst>
          </p:cNvPr>
          <p:cNvSpPr/>
          <p:nvPr/>
        </p:nvSpPr>
        <p:spPr>
          <a:xfrm>
            <a:off x="6950754" y="4418031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+18 dB</a:t>
            </a:r>
            <a:endParaRPr lang="es-ES" sz="800" spc="-1" dirty="0">
              <a:latin typeface="Arial"/>
            </a:endParaRPr>
          </a:p>
        </p:txBody>
      </p:sp>
      <p:sp>
        <p:nvSpPr>
          <p:cNvPr id="552" name="CustomShape 22">
            <a:extLst>
              <a:ext uri="{FF2B5EF4-FFF2-40B4-BE49-F238E27FC236}">
                <a16:creationId xmlns:a16="http://schemas.microsoft.com/office/drawing/2014/main" id="{9916FC71-6B77-8EB4-0802-7DCA629764D6}"/>
              </a:ext>
            </a:extLst>
          </p:cNvPr>
          <p:cNvSpPr/>
          <p:nvPr/>
        </p:nvSpPr>
        <p:spPr>
          <a:xfrm>
            <a:off x="7633674" y="4418031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-0.6 dB</a:t>
            </a:r>
            <a:endParaRPr lang="es-ES" sz="800" spc="-1" dirty="0">
              <a:latin typeface="Arial"/>
            </a:endParaRPr>
          </a:p>
        </p:txBody>
      </p:sp>
      <p:sp>
        <p:nvSpPr>
          <p:cNvPr id="553" name="Abrir llave 552">
            <a:extLst>
              <a:ext uri="{FF2B5EF4-FFF2-40B4-BE49-F238E27FC236}">
                <a16:creationId xmlns:a16="http://schemas.microsoft.com/office/drawing/2014/main" id="{022ECA9D-CEBF-CEC4-58BB-E70DA32CE3F2}"/>
              </a:ext>
            </a:extLst>
          </p:cNvPr>
          <p:cNvSpPr/>
          <p:nvPr/>
        </p:nvSpPr>
        <p:spPr>
          <a:xfrm rot="16200000">
            <a:off x="6139092" y="3599880"/>
            <a:ext cx="378346" cy="233476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54" name="CustomShape 22">
            <a:extLst>
              <a:ext uri="{FF2B5EF4-FFF2-40B4-BE49-F238E27FC236}">
                <a16:creationId xmlns:a16="http://schemas.microsoft.com/office/drawing/2014/main" id="{F892FC74-497A-6FA8-7FB1-D7480A0C6BF6}"/>
              </a:ext>
            </a:extLst>
          </p:cNvPr>
          <p:cNvSpPr/>
          <p:nvPr/>
        </p:nvSpPr>
        <p:spPr>
          <a:xfrm>
            <a:off x="5916283" y="4980344"/>
            <a:ext cx="85373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+10.6 dB</a:t>
            </a:r>
            <a:endParaRPr lang="es-ES" sz="800" spc="-1" dirty="0">
              <a:latin typeface="Arial"/>
            </a:endParaRPr>
          </a:p>
        </p:txBody>
      </p:sp>
      <p:sp>
        <p:nvSpPr>
          <p:cNvPr id="555" name="CustomShape 22">
            <a:extLst>
              <a:ext uri="{FF2B5EF4-FFF2-40B4-BE49-F238E27FC236}">
                <a16:creationId xmlns:a16="http://schemas.microsoft.com/office/drawing/2014/main" id="{104B3572-54BE-3743-3ACC-4935C8B1EB20}"/>
              </a:ext>
            </a:extLst>
          </p:cNvPr>
          <p:cNvSpPr/>
          <p:nvPr/>
        </p:nvSpPr>
        <p:spPr>
          <a:xfrm>
            <a:off x="3012299" y="4394038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-0.5 dB</a:t>
            </a:r>
            <a:endParaRPr lang="es-ES" sz="800" spc="-1" dirty="0">
              <a:latin typeface="Arial"/>
            </a:endParaRPr>
          </a:p>
        </p:txBody>
      </p:sp>
      <p:sp>
        <p:nvSpPr>
          <p:cNvPr id="556" name="CustomShape 22">
            <a:extLst>
              <a:ext uri="{FF2B5EF4-FFF2-40B4-BE49-F238E27FC236}">
                <a16:creationId xmlns:a16="http://schemas.microsoft.com/office/drawing/2014/main" id="{21CB1F3E-FB4B-F3BE-853A-092EB9A9CCA1}"/>
              </a:ext>
            </a:extLst>
          </p:cNvPr>
          <p:cNvSpPr/>
          <p:nvPr/>
        </p:nvSpPr>
        <p:spPr>
          <a:xfrm>
            <a:off x="3653303" y="4412326"/>
            <a:ext cx="658213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+11.5 dB</a:t>
            </a:r>
            <a:endParaRPr lang="es-ES" sz="800" spc="-1" dirty="0">
              <a:latin typeface="Arial"/>
            </a:endParaRPr>
          </a:p>
        </p:txBody>
      </p:sp>
      <p:sp>
        <p:nvSpPr>
          <p:cNvPr id="557" name="CustomShape 22">
            <a:extLst>
              <a:ext uri="{FF2B5EF4-FFF2-40B4-BE49-F238E27FC236}">
                <a16:creationId xmlns:a16="http://schemas.microsoft.com/office/drawing/2014/main" id="{AE9D38BA-C36F-72F1-4A62-B54FFB910182}"/>
              </a:ext>
            </a:extLst>
          </p:cNvPr>
          <p:cNvSpPr/>
          <p:nvPr/>
        </p:nvSpPr>
        <p:spPr>
          <a:xfrm>
            <a:off x="4336224" y="4412326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-7 dB</a:t>
            </a:r>
            <a:endParaRPr lang="es-ES" sz="800" spc="-1" dirty="0">
              <a:latin typeface="Arial"/>
            </a:endParaRPr>
          </a:p>
        </p:txBody>
      </p:sp>
      <p:sp>
        <p:nvSpPr>
          <p:cNvPr id="558" name="CustomShape 22">
            <a:extLst>
              <a:ext uri="{FF2B5EF4-FFF2-40B4-BE49-F238E27FC236}">
                <a16:creationId xmlns:a16="http://schemas.microsoft.com/office/drawing/2014/main" id="{3FB1A804-02B2-C0C0-7351-5D85F7C22E56}"/>
              </a:ext>
            </a:extLst>
          </p:cNvPr>
          <p:cNvSpPr/>
          <p:nvPr/>
        </p:nvSpPr>
        <p:spPr>
          <a:xfrm>
            <a:off x="2395742" y="4393422"/>
            <a:ext cx="594158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spc="-1" dirty="0">
                <a:latin typeface="Open Sans Regular"/>
                <a:ea typeface="Open Sans Regular"/>
              </a:rPr>
              <a:t>G = -2.5 dB</a:t>
            </a:r>
            <a:endParaRPr lang="es-ES" sz="800" spc="-1" dirty="0">
              <a:latin typeface="Arial"/>
            </a:endParaRPr>
          </a:p>
        </p:txBody>
      </p:sp>
      <p:sp>
        <p:nvSpPr>
          <p:cNvPr id="565" name="CustomShape 93">
            <a:extLst>
              <a:ext uri="{FF2B5EF4-FFF2-40B4-BE49-F238E27FC236}">
                <a16:creationId xmlns:a16="http://schemas.microsoft.com/office/drawing/2014/main" id="{0082A056-3822-7324-28A0-D5185A254396}"/>
              </a:ext>
            </a:extLst>
          </p:cNvPr>
          <p:cNvSpPr/>
          <p:nvPr/>
        </p:nvSpPr>
        <p:spPr>
          <a:xfrm>
            <a:off x="5470564" y="2702390"/>
            <a:ext cx="2750427" cy="760320"/>
          </a:xfrm>
          <a:prstGeom prst="rect">
            <a:avLst/>
          </a:prstGeom>
          <a:solidFill>
            <a:srgbClr val="00B050">
              <a:alpha val="15000"/>
            </a:srgbClr>
          </a:solidFill>
          <a:ln w="12600">
            <a:solidFill>
              <a:srgbClr val="306C8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GB" dirty="0"/>
          </a:p>
        </p:txBody>
      </p:sp>
      <p:sp>
        <p:nvSpPr>
          <p:cNvPr id="572" name="CustomShape 136">
            <a:extLst>
              <a:ext uri="{FF2B5EF4-FFF2-40B4-BE49-F238E27FC236}">
                <a16:creationId xmlns:a16="http://schemas.microsoft.com/office/drawing/2014/main" id="{16442222-30AC-FBAD-21DC-BC5C51C02AE8}"/>
              </a:ext>
            </a:extLst>
          </p:cNvPr>
          <p:cNvSpPr/>
          <p:nvPr/>
        </p:nvSpPr>
        <p:spPr>
          <a:xfrm>
            <a:off x="5316053" y="3565828"/>
            <a:ext cx="698846" cy="12311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>
            <a:spAutoFit/>
          </a:bodyPr>
          <a:lstStyle/>
          <a:p>
            <a:pPr algn="ctr">
              <a:tabLst>
                <a:tab pos="0" algn="l"/>
              </a:tabLst>
            </a:pP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RF</a:t>
            </a:r>
            <a:r>
              <a:rPr lang="es-ES" sz="500" b="1" spc="-1" dirty="0">
                <a:solidFill>
                  <a:srgbClr val="6ED29B"/>
                </a:solidFill>
                <a:latin typeface="+mj-lt"/>
                <a:ea typeface="Open Sans Regular"/>
              </a:rPr>
              <a:t>2</a:t>
            </a:r>
            <a:r>
              <a:rPr lang="es-ES" sz="800" b="1" spc="-1" dirty="0">
                <a:solidFill>
                  <a:srgbClr val="6ED29B"/>
                </a:solidFill>
                <a:latin typeface="+mj-lt"/>
                <a:ea typeface="Open Sans Regular"/>
              </a:rPr>
              <a:t> = 297 MHz</a:t>
            </a:r>
          </a:p>
        </p:txBody>
      </p:sp>
      <p:sp>
        <p:nvSpPr>
          <p:cNvPr id="576" name="CuadroTexto 575">
            <a:extLst>
              <a:ext uri="{FF2B5EF4-FFF2-40B4-BE49-F238E27FC236}">
                <a16:creationId xmlns:a16="http://schemas.microsoft.com/office/drawing/2014/main" id="{12A7CCE3-DF2B-4856-C139-14D7C42E8C8D}"/>
              </a:ext>
            </a:extLst>
          </p:cNvPr>
          <p:cNvSpPr txBox="1"/>
          <p:nvPr/>
        </p:nvSpPr>
        <p:spPr>
          <a:xfrm>
            <a:off x="4574218" y="2363494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LO</a:t>
            </a:r>
            <a:r>
              <a:rPr lang="es-ES" sz="400" b="1" dirty="0"/>
              <a:t>1</a:t>
            </a:r>
            <a:r>
              <a:rPr lang="es-ES" sz="800" b="1" dirty="0"/>
              <a:t>=1.428 GHz</a:t>
            </a:r>
            <a:endParaRPr lang="en-GB" sz="700" b="1" dirty="0"/>
          </a:p>
        </p:txBody>
      </p:sp>
      <p:sp>
        <p:nvSpPr>
          <p:cNvPr id="579" name="CuadroTexto 578">
            <a:extLst>
              <a:ext uri="{FF2B5EF4-FFF2-40B4-BE49-F238E27FC236}">
                <a16:creationId xmlns:a16="http://schemas.microsoft.com/office/drawing/2014/main" id="{0E0A17BF-E54B-7C74-4EA7-AD512F4866CC}"/>
              </a:ext>
            </a:extLst>
          </p:cNvPr>
          <p:cNvSpPr txBox="1"/>
          <p:nvPr/>
        </p:nvSpPr>
        <p:spPr>
          <a:xfrm>
            <a:off x="5672874" y="2268017"/>
            <a:ext cx="948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b="1" dirty="0"/>
              <a:t>LO</a:t>
            </a:r>
            <a:r>
              <a:rPr lang="es-ES" sz="400" b="1" dirty="0"/>
              <a:t>2</a:t>
            </a:r>
            <a:r>
              <a:rPr lang="es-ES" sz="800" b="1" dirty="0"/>
              <a:t>=357 MHz</a:t>
            </a:r>
            <a:endParaRPr lang="en-GB" sz="700" b="1" dirty="0"/>
          </a:p>
        </p:txBody>
      </p:sp>
    </p:spTree>
    <p:extLst>
      <p:ext uri="{BB962C8B-B14F-4D97-AF65-F5344CB8AC3E}">
        <p14:creationId xmlns:p14="http://schemas.microsoft.com/office/powerpoint/2010/main" val="392388515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2F9C23F-A205-271E-D6A2-D2B78EDC9E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CAC6F0A-3CD0-45C6-BCB8-134C48A3D246}" type="slidenum">
              <a:rPr lang="es-ES" smtClean="0"/>
              <a:t>58</a:t>
            </a:fld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BAF3B50-83E2-28D6-0FF0-58E09DFDB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167" y="774704"/>
            <a:ext cx="6849431" cy="373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39041"/>
      </p:ext>
    </p:extLst>
  </p:cSld>
  <p:clrMapOvr>
    <a:masterClrMapping/>
  </p:clrMapOvr>
</p:sld>
</file>

<file path=ppt/theme/theme1.xml><?xml version="1.0" encoding="utf-8"?>
<a:theme xmlns:a="http://schemas.openxmlformats.org/drawingml/2006/main" name="Engineering Project Proposal by Slidesgo">
  <a:themeElements>
    <a:clrScheme name="Simple Light">
      <a:dk1>
        <a:srgbClr val="434343"/>
      </a:dk1>
      <a:lt1>
        <a:srgbClr val="FFFFFF"/>
      </a:lt1>
      <a:dk2>
        <a:srgbClr val="595959"/>
      </a:dk2>
      <a:lt2>
        <a:srgbClr val="EEEEEE"/>
      </a:lt2>
      <a:accent1>
        <a:srgbClr val="908269"/>
      </a:accent1>
      <a:accent2>
        <a:srgbClr val="212121"/>
      </a:accent2>
      <a:accent3>
        <a:srgbClr val="CFC3AC"/>
      </a:accent3>
      <a:accent4>
        <a:srgbClr val="976E26"/>
      </a:accent4>
      <a:accent5>
        <a:srgbClr val="927D59"/>
      </a:accent5>
      <a:accent6>
        <a:srgbClr val="584F3E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30346</TotalTime>
  <Words>4566</Words>
  <Application>Microsoft Office PowerPoint</Application>
  <PresentationFormat>Presentación en pantalla (16:9)</PresentationFormat>
  <Paragraphs>1706</Paragraphs>
  <Slides>58</Slides>
  <Notes>45</Notes>
  <HiddenSlides>39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58</vt:i4>
      </vt:variant>
    </vt:vector>
  </HeadingPairs>
  <TitlesOfParts>
    <vt:vector size="67" baseType="lpstr">
      <vt:lpstr>Catamaran Light</vt:lpstr>
      <vt:lpstr>Fira Sans Extra Condensed Medium</vt:lpstr>
      <vt:lpstr>Arial</vt:lpstr>
      <vt:lpstr>Roboto</vt:lpstr>
      <vt:lpstr>Livvic</vt:lpstr>
      <vt:lpstr>Open Sans Regular</vt:lpstr>
      <vt:lpstr>Calibri</vt:lpstr>
      <vt:lpstr>Wingdings</vt:lpstr>
      <vt:lpstr>Engineering Project Proposal by Slidesgo</vt:lpstr>
      <vt:lpstr>Meeting BPM IFIC </vt:lpstr>
      <vt:lpstr>01</vt:lpstr>
      <vt:lpstr>01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01</vt:lpstr>
      <vt:lpstr>Presentación de PowerPoint</vt:lpstr>
      <vt:lpstr>Presentación de PowerPoint</vt:lpstr>
      <vt:lpstr>Presentación de PowerPoint</vt:lpstr>
      <vt:lpstr>01</vt:lpstr>
      <vt:lpstr>Presentación de PowerPoint</vt:lpstr>
      <vt:lpstr>Presentación de PowerPoint</vt:lpstr>
      <vt:lpstr>Presentación de PowerPoint</vt:lpstr>
      <vt:lpstr>Meeting BPM IFIC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Meeting BPM IFIC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BPM_IFIC_17-04_26</dc:title>
  <dc:creator>juan carlos fernandez</dc:creator>
  <cp:lastModifiedBy>Juan Carlos Fernández Ortega</cp:lastModifiedBy>
  <cp:revision>371</cp:revision>
  <cp:lastPrinted>2025-11-13T09:57:28Z</cp:lastPrinted>
  <dcterms:modified xsi:type="dcterms:W3CDTF">2026-09-15T07:49:06Z</dcterms:modified>
</cp:coreProperties>
</file>